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3" r:id="rId1"/>
  </p:sldMasterIdLst>
  <p:notesMasterIdLst>
    <p:notesMasterId r:id="rId16"/>
  </p:notesMasterIdLst>
  <p:handoutMasterIdLst>
    <p:handoutMasterId r:id="rId17"/>
  </p:handoutMasterIdLst>
  <p:sldIdLst>
    <p:sldId id="256" r:id="rId2"/>
    <p:sldId id="278" r:id="rId3"/>
    <p:sldId id="285" r:id="rId4"/>
    <p:sldId id="284" r:id="rId5"/>
    <p:sldId id="259" r:id="rId6"/>
    <p:sldId id="283" r:id="rId7"/>
    <p:sldId id="269" r:id="rId8"/>
    <p:sldId id="268" r:id="rId9"/>
    <p:sldId id="280" r:id="rId10"/>
    <p:sldId id="281" r:id="rId11"/>
    <p:sldId id="270" r:id="rId12"/>
    <p:sldId id="286" r:id="rId13"/>
    <p:sldId id="287" r:id="rId14"/>
    <p:sldId id="258" r:id="rId15"/>
  </p:sldIdLst>
  <p:sldSz cx="9144000" cy="6858000" type="screen4x3"/>
  <p:notesSz cx="6735763" cy="9866313"/>
  <p:defaultTextStyle>
    <a:defPPr>
      <a:defRPr lang="lv-LV"/>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nita Ņikitina" initials="GŅ" lastIdx="1" clrIdx="0">
    <p:extLst>
      <p:ext uri="{19B8F6BF-5375-455C-9EA6-DF929625EA0E}">
        <p15:presenceInfo xmlns:p15="http://schemas.microsoft.com/office/powerpoint/2012/main" userId="S-1-5-21-2274263846-3701412181-3065985970-1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Vidējs stils 2 - izcēlum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Vidējs stils 3 - izcēlum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Vidējs stils 4 - izcēlum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Dizaina stils 1 - izcēlum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Dizaina stils 2 - izcēlum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Gaišs stils 1 - izcēlum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Gaišs stils 1 - izcēlum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Gaišs stils 2 - izcēlum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Gaišs stils 2 - izcēlum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Gaišs stils 3 - izcēlum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Gaišs stils 3 - izcēlum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Vidējs stils 1 - izcēlum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Vidējs stils 2 - izcēlum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Vidējs stils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80970" autoAdjust="0"/>
  </p:normalViewPr>
  <p:slideViewPr>
    <p:cSldViewPr snapToGrid="0">
      <p:cViewPr varScale="1">
        <p:scale>
          <a:sx n="116" d="100"/>
          <a:sy n="116" d="100"/>
        </p:scale>
        <p:origin x="121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17825" cy="495300"/>
          </a:xfrm>
          <a:prstGeom prst="rect">
            <a:avLst/>
          </a:prstGeom>
        </p:spPr>
        <p:txBody>
          <a:bodyPr vert="horz" lIns="91367" tIns="45683" rIns="91367" bIns="45683" rtlCol="0"/>
          <a:lstStyle>
            <a:lvl1pPr algn="l" eaLnBrk="1" fontAlgn="auto" hangingPunct="1">
              <a:spcBef>
                <a:spcPts val="0"/>
              </a:spcBef>
              <a:spcAft>
                <a:spcPts val="0"/>
              </a:spcAft>
              <a:defRPr sz="1200">
                <a:latin typeface="+mn-lt"/>
              </a:defRPr>
            </a:lvl1pPr>
          </a:lstStyle>
          <a:p>
            <a:pPr>
              <a:defRPr/>
            </a:pPr>
            <a:endParaRPr lang="lv-LV"/>
          </a:p>
        </p:txBody>
      </p:sp>
      <p:sp>
        <p:nvSpPr>
          <p:cNvPr id="3" name="Datuma vietturis 2"/>
          <p:cNvSpPr>
            <a:spLocks noGrp="1"/>
          </p:cNvSpPr>
          <p:nvPr>
            <p:ph type="dt" sz="quarter" idx="1"/>
          </p:nvPr>
        </p:nvSpPr>
        <p:spPr>
          <a:xfrm>
            <a:off x="3816350" y="0"/>
            <a:ext cx="2917825" cy="495300"/>
          </a:xfrm>
          <a:prstGeom prst="rect">
            <a:avLst/>
          </a:prstGeom>
        </p:spPr>
        <p:txBody>
          <a:bodyPr vert="horz" lIns="91367" tIns="45683" rIns="91367" bIns="45683" rtlCol="0"/>
          <a:lstStyle>
            <a:lvl1pPr algn="r" eaLnBrk="1" fontAlgn="auto" hangingPunct="1">
              <a:spcBef>
                <a:spcPts val="0"/>
              </a:spcBef>
              <a:spcAft>
                <a:spcPts val="0"/>
              </a:spcAft>
              <a:defRPr sz="1200">
                <a:latin typeface="+mn-lt"/>
              </a:defRPr>
            </a:lvl1pPr>
          </a:lstStyle>
          <a:p>
            <a:pPr>
              <a:defRPr/>
            </a:pPr>
            <a:fld id="{420EB9DC-A0C7-4B92-BC16-03ADB1F616AA}" type="datetimeFigureOut">
              <a:rPr lang="lv-LV"/>
              <a:pPr>
                <a:defRPr/>
              </a:pPr>
              <a:t>04.09.2018</a:t>
            </a:fld>
            <a:endParaRPr lang="lv-LV"/>
          </a:p>
        </p:txBody>
      </p:sp>
      <p:sp>
        <p:nvSpPr>
          <p:cNvPr id="4" name="Kājenes vietturis 3"/>
          <p:cNvSpPr>
            <a:spLocks noGrp="1"/>
          </p:cNvSpPr>
          <p:nvPr>
            <p:ph type="ftr" sz="quarter" idx="2"/>
          </p:nvPr>
        </p:nvSpPr>
        <p:spPr>
          <a:xfrm>
            <a:off x="0" y="9371013"/>
            <a:ext cx="2917825" cy="495300"/>
          </a:xfrm>
          <a:prstGeom prst="rect">
            <a:avLst/>
          </a:prstGeom>
        </p:spPr>
        <p:txBody>
          <a:bodyPr vert="horz" lIns="91367" tIns="45683" rIns="91367" bIns="45683" rtlCol="0" anchor="b"/>
          <a:lstStyle>
            <a:lvl1pPr algn="l" eaLnBrk="1" fontAlgn="auto" hangingPunct="1">
              <a:spcBef>
                <a:spcPts val="0"/>
              </a:spcBef>
              <a:spcAft>
                <a:spcPts val="0"/>
              </a:spcAft>
              <a:defRPr sz="1200">
                <a:latin typeface="+mn-lt"/>
              </a:defRPr>
            </a:lvl1pPr>
          </a:lstStyle>
          <a:p>
            <a:pPr>
              <a:defRPr/>
            </a:pPr>
            <a:endParaRPr lang="lv-LV"/>
          </a:p>
        </p:txBody>
      </p:sp>
      <p:sp>
        <p:nvSpPr>
          <p:cNvPr id="5" name="Slaida numura vietturis 4"/>
          <p:cNvSpPr>
            <a:spLocks noGrp="1"/>
          </p:cNvSpPr>
          <p:nvPr>
            <p:ph type="sldNum" sz="quarter" idx="3"/>
          </p:nvPr>
        </p:nvSpPr>
        <p:spPr>
          <a:xfrm>
            <a:off x="3816350" y="9371013"/>
            <a:ext cx="2917825" cy="495300"/>
          </a:xfrm>
          <a:prstGeom prst="rect">
            <a:avLst/>
          </a:prstGeom>
        </p:spPr>
        <p:txBody>
          <a:bodyPr vert="horz" lIns="91367" tIns="45683" rIns="91367" bIns="45683" rtlCol="0" anchor="b"/>
          <a:lstStyle>
            <a:lvl1pPr algn="r" eaLnBrk="1" fontAlgn="auto" hangingPunct="1">
              <a:spcBef>
                <a:spcPts val="0"/>
              </a:spcBef>
              <a:spcAft>
                <a:spcPts val="0"/>
              </a:spcAft>
              <a:defRPr sz="1200">
                <a:latin typeface="+mn-lt"/>
              </a:defRPr>
            </a:lvl1pPr>
          </a:lstStyle>
          <a:p>
            <a:pPr>
              <a:defRPr/>
            </a:pPr>
            <a:fld id="{0CD873BD-F55C-48AD-B143-EA15B3852293}" type="slidenum">
              <a:rPr lang="lv-LV"/>
              <a:pPr>
                <a:defRPr/>
              </a:pPr>
              <a:t>‹#›</a:t>
            </a:fld>
            <a:endParaRPr lang="lv-LV"/>
          </a:p>
        </p:txBody>
      </p:sp>
    </p:spTree>
    <p:extLst>
      <p:ext uri="{BB962C8B-B14F-4D97-AF65-F5344CB8AC3E}">
        <p14:creationId xmlns:p14="http://schemas.microsoft.com/office/powerpoint/2010/main" val="3119976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17825" cy="495300"/>
          </a:xfrm>
          <a:prstGeom prst="rect">
            <a:avLst/>
          </a:prstGeom>
        </p:spPr>
        <p:txBody>
          <a:bodyPr vert="horz" lIns="91367" tIns="45683" rIns="91367" bIns="45683" rtlCol="0"/>
          <a:lstStyle>
            <a:lvl1pPr algn="l" eaLnBrk="1" fontAlgn="auto" hangingPunct="1">
              <a:spcBef>
                <a:spcPts val="0"/>
              </a:spcBef>
              <a:spcAft>
                <a:spcPts val="0"/>
              </a:spcAft>
              <a:defRPr sz="1200">
                <a:latin typeface="+mn-lt"/>
              </a:defRPr>
            </a:lvl1pPr>
          </a:lstStyle>
          <a:p>
            <a:pPr>
              <a:defRPr/>
            </a:pPr>
            <a:endParaRPr lang="lv-LV"/>
          </a:p>
        </p:txBody>
      </p:sp>
      <p:sp>
        <p:nvSpPr>
          <p:cNvPr id="3" name="Datuma vietturis 2"/>
          <p:cNvSpPr>
            <a:spLocks noGrp="1"/>
          </p:cNvSpPr>
          <p:nvPr>
            <p:ph type="dt" idx="1"/>
          </p:nvPr>
        </p:nvSpPr>
        <p:spPr>
          <a:xfrm>
            <a:off x="3816350" y="0"/>
            <a:ext cx="2917825" cy="495300"/>
          </a:xfrm>
          <a:prstGeom prst="rect">
            <a:avLst/>
          </a:prstGeom>
        </p:spPr>
        <p:txBody>
          <a:bodyPr vert="horz" lIns="91367" tIns="45683" rIns="91367" bIns="45683" rtlCol="0"/>
          <a:lstStyle>
            <a:lvl1pPr algn="r" eaLnBrk="1" fontAlgn="auto" hangingPunct="1">
              <a:spcBef>
                <a:spcPts val="0"/>
              </a:spcBef>
              <a:spcAft>
                <a:spcPts val="0"/>
              </a:spcAft>
              <a:defRPr sz="1200">
                <a:latin typeface="+mn-lt"/>
              </a:defRPr>
            </a:lvl1pPr>
          </a:lstStyle>
          <a:p>
            <a:pPr>
              <a:defRPr/>
            </a:pPr>
            <a:fld id="{4008239F-C348-40E1-907C-7E8F1EED93EF}" type="datetimeFigureOut">
              <a:rPr lang="lv-LV"/>
              <a:pPr>
                <a:defRPr/>
              </a:pPr>
              <a:t>04.09.2018</a:t>
            </a:fld>
            <a:endParaRPr lang="lv-LV"/>
          </a:p>
        </p:txBody>
      </p:sp>
      <p:sp>
        <p:nvSpPr>
          <p:cNvPr id="4" name="Slaida attēla vietturis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367" tIns="45683" rIns="91367" bIns="45683" rtlCol="0" anchor="ctr"/>
          <a:lstStyle/>
          <a:p>
            <a:pPr lvl="0"/>
            <a:endParaRPr lang="lv-LV" noProof="0"/>
          </a:p>
        </p:txBody>
      </p:sp>
      <p:sp>
        <p:nvSpPr>
          <p:cNvPr id="5" name="Piezīmju vietturis 4"/>
          <p:cNvSpPr>
            <a:spLocks noGrp="1"/>
          </p:cNvSpPr>
          <p:nvPr>
            <p:ph type="body" sz="quarter" idx="3"/>
          </p:nvPr>
        </p:nvSpPr>
        <p:spPr>
          <a:xfrm>
            <a:off x="674688" y="4748213"/>
            <a:ext cx="5386387" cy="3886200"/>
          </a:xfrm>
          <a:prstGeom prst="rect">
            <a:avLst/>
          </a:prstGeom>
        </p:spPr>
        <p:txBody>
          <a:bodyPr vert="horz" lIns="91367" tIns="45683" rIns="91367" bIns="45683" rtlCol="0"/>
          <a:lstStyle/>
          <a:p>
            <a:pPr lvl="0"/>
            <a:r>
              <a:rPr lang="lv-LV" noProof="0" smtClean="0"/>
              <a:t>Rediģēt šablona teksta stilus</a:t>
            </a:r>
          </a:p>
          <a:p>
            <a:pPr lvl="1"/>
            <a:r>
              <a:rPr lang="lv-LV" noProof="0" smtClean="0"/>
              <a:t>Otrais līmenis</a:t>
            </a:r>
          </a:p>
          <a:p>
            <a:pPr lvl="2"/>
            <a:r>
              <a:rPr lang="lv-LV" noProof="0" smtClean="0"/>
              <a:t>Trešais līmenis</a:t>
            </a:r>
          </a:p>
          <a:p>
            <a:pPr lvl="3"/>
            <a:r>
              <a:rPr lang="lv-LV" noProof="0" smtClean="0"/>
              <a:t>Ceturtais līmenis</a:t>
            </a:r>
          </a:p>
          <a:p>
            <a:pPr lvl="4"/>
            <a:r>
              <a:rPr lang="lv-LV" noProof="0" smtClean="0"/>
              <a:t>Piektais līmenis</a:t>
            </a:r>
            <a:endParaRPr lang="lv-LV" noProof="0"/>
          </a:p>
        </p:txBody>
      </p:sp>
      <p:sp>
        <p:nvSpPr>
          <p:cNvPr id="6" name="Kājenes vietturis 5"/>
          <p:cNvSpPr>
            <a:spLocks noGrp="1"/>
          </p:cNvSpPr>
          <p:nvPr>
            <p:ph type="ftr" sz="quarter" idx="4"/>
          </p:nvPr>
        </p:nvSpPr>
        <p:spPr>
          <a:xfrm>
            <a:off x="0" y="9371013"/>
            <a:ext cx="2917825" cy="495300"/>
          </a:xfrm>
          <a:prstGeom prst="rect">
            <a:avLst/>
          </a:prstGeom>
        </p:spPr>
        <p:txBody>
          <a:bodyPr vert="horz" lIns="91367" tIns="45683" rIns="91367" bIns="45683" rtlCol="0" anchor="b"/>
          <a:lstStyle>
            <a:lvl1pPr algn="l" eaLnBrk="1" fontAlgn="auto" hangingPunct="1">
              <a:spcBef>
                <a:spcPts val="0"/>
              </a:spcBef>
              <a:spcAft>
                <a:spcPts val="0"/>
              </a:spcAft>
              <a:defRPr sz="1200">
                <a:latin typeface="+mn-lt"/>
              </a:defRPr>
            </a:lvl1pPr>
          </a:lstStyle>
          <a:p>
            <a:pPr>
              <a:defRPr/>
            </a:pPr>
            <a:endParaRPr lang="lv-LV"/>
          </a:p>
        </p:txBody>
      </p:sp>
      <p:sp>
        <p:nvSpPr>
          <p:cNvPr id="7" name="Slaida numura vietturis 6"/>
          <p:cNvSpPr>
            <a:spLocks noGrp="1"/>
          </p:cNvSpPr>
          <p:nvPr>
            <p:ph type="sldNum" sz="quarter" idx="5"/>
          </p:nvPr>
        </p:nvSpPr>
        <p:spPr>
          <a:xfrm>
            <a:off x="3816350" y="9371013"/>
            <a:ext cx="2917825" cy="495300"/>
          </a:xfrm>
          <a:prstGeom prst="rect">
            <a:avLst/>
          </a:prstGeom>
        </p:spPr>
        <p:txBody>
          <a:bodyPr vert="horz" lIns="91367" tIns="45683" rIns="91367" bIns="45683" rtlCol="0" anchor="b"/>
          <a:lstStyle>
            <a:lvl1pPr algn="r" eaLnBrk="1" fontAlgn="auto" hangingPunct="1">
              <a:spcBef>
                <a:spcPts val="0"/>
              </a:spcBef>
              <a:spcAft>
                <a:spcPts val="0"/>
              </a:spcAft>
              <a:defRPr sz="1200">
                <a:latin typeface="+mn-lt"/>
              </a:defRPr>
            </a:lvl1pPr>
          </a:lstStyle>
          <a:p>
            <a:pPr>
              <a:defRPr/>
            </a:pPr>
            <a:fld id="{22CFE384-4F59-46A5-9097-5F0C5EC6EE02}" type="slidenum">
              <a:rPr lang="lv-LV"/>
              <a:pPr>
                <a:defRPr/>
              </a:pPr>
              <a:t>‹#›</a:t>
            </a:fld>
            <a:endParaRPr lang="lv-LV"/>
          </a:p>
        </p:txBody>
      </p:sp>
    </p:spTree>
    <p:extLst>
      <p:ext uri="{BB962C8B-B14F-4D97-AF65-F5344CB8AC3E}">
        <p14:creationId xmlns:p14="http://schemas.microsoft.com/office/powerpoint/2010/main" val="1838710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aida attēla vietturis 1"/>
          <p:cNvSpPr>
            <a:spLocks noGrp="1" noRot="1" noChangeAspect="1" noTextEdit="1"/>
          </p:cNvSpPr>
          <p:nvPr>
            <p:ph type="sldImg"/>
          </p:nvPr>
        </p:nvSpPr>
        <p:spPr bwMode="auto">
          <a:xfrm>
            <a:off x="1147763" y="1233488"/>
            <a:ext cx="44402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v-LV" altLang="lv-LV" dirty="0" smtClean="0"/>
          </a:p>
        </p:txBody>
      </p:sp>
      <p:sp>
        <p:nvSpPr>
          <p:cNvPr id="7172" name="Slaida numura vietturi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4225" indent="-227013">
              <a:defRPr>
                <a:solidFill>
                  <a:schemeClr val="tx1"/>
                </a:solidFill>
                <a:latin typeface="Calibri" panose="020F0502020204030204" pitchFamily="34" charset="0"/>
              </a:defRPr>
            </a:lvl5pPr>
            <a:lvl6pPr marL="2511425" indent="-227013" eaLnBrk="0" fontAlgn="base" hangingPunct="0">
              <a:spcBef>
                <a:spcPct val="0"/>
              </a:spcBef>
              <a:spcAft>
                <a:spcPct val="0"/>
              </a:spcAft>
              <a:defRPr>
                <a:solidFill>
                  <a:schemeClr val="tx1"/>
                </a:solidFill>
                <a:latin typeface="Calibri" panose="020F0502020204030204" pitchFamily="34" charset="0"/>
              </a:defRPr>
            </a:lvl6pPr>
            <a:lvl7pPr marL="2968625" indent="-227013" eaLnBrk="0" fontAlgn="base" hangingPunct="0">
              <a:spcBef>
                <a:spcPct val="0"/>
              </a:spcBef>
              <a:spcAft>
                <a:spcPct val="0"/>
              </a:spcAft>
              <a:defRPr>
                <a:solidFill>
                  <a:schemeClr val="tx1"/>
                </a:solidFill>
                <a:latin typeface="Calibri" panose="020F0502020204030204" pitchFamily="34" charset="0"/>
              </a:defRPr>
            </a:lvl7pPr>
            <a:lvl8pPr marL="3425825" indent="-227013" eaLnBrk="0" fontAlgn="base" hangingPunct="0">
              <a:spcBef>
                <a:spcPct val="0"/>
              </a:spcBef>
              <a:spcAft>
                <a:spcPct val="0"/>
              </a:spcAft>
              <a:defRPr>
                <a:solidFill>
                  <a:schemeClr val="tx1"/>
                </a:solidFill>
                <a:latin typeface="Calibri" panose="020F0502020204030204" pitchFamily="34" charset="0"/>
              </a:defRPr>
            </a:lvl8pPr>
            <a:lvl9pPr marL="3883025"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D589ED-657C-4B1D-92BE-1CF819F6B371}" type="slidenum">
              <a:rPr lang="lv-LV" altLang="lv-LV" smtClean="0"/>
              <a:pPr fontAlgn="base">
                <a:spcBef>
                  <a:spcPct val="0"/>
                </a:spcBef>
                <a:spcAft>
                  <a:spcPct val="0"/>
                </a:spcAft>
              </a:pPr>
              <a:t>1</a:t>
            </a:fld>
            <a:endParaRPr lang="lv-LV" altLang="lv-LV" smtClean="0"/>
          </a:p>
        </p:txBody>
      </p:sp>
    </p:spTree>
    <p:extLst>
      <p:ext uri="{BB962C8B-B14F-4D97-AF65-F5344CB8AC3E}">
        <p14:creationId xmlns:p14="http://schemas.microsoft.com/office/powerpoint/2010/main" val="531003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aida attēla vietturis 1"/>
          <p:cNvSpPr>
            <a:spLocks noGrp="1" noRot="1" noChangeAspect="1"/>
          </p:cNvSpPr>
          <p:nvPr>
            <p:ph type="sldImg"/>
          </p:nvPr>
        </p:nvSpPr>
        <p:spPr bwMode="auto">
          <a:noFill/>
          <a:ln>
            <a:solidFill>
              <a:srgbClr val="000000"/>
            </a:solidFill>
            <a:miter lim="800000"/>
            <a:headEnd/>
            <a:tailEnd/>
          </a:ln>
        </p:spPr>
      </p:sp>
      <p:sp>
        <p:nvSpPr>
          <p:cNvPr id="26626"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smtClean="0"/>
          </a:p>
        </p:txBody>
      </p:sp>
      <p:sp>
        <p:nvSpPr>
          <p:cNvPr id="26627"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3817A5-3E7B-4633-A5B9-B4527E9423B1}" type="slidenum">
              <a:rPr lang="lv-LV">
                <a:cs typeface="Arial" charset="0"/>
              </a:rPr>
              <a:pPr fontAlgn="base">
                <a:spcBef>
                  <a:spcPct val="0"/>
                </a:spcBef>
                <a:spcAft>
                  <a:spcPct val="0"/>
                </a:spcAft>
              </a:pPr>
              <a:t>2</a:t>
            </a:fld>
            <a:endParaRPr lang="lv-LV">
              <a:cs typeface="Arial" charset="0"/>
            </a:endParaRPr>
          </a:p>
        </p:txBody>
      </p:sp>
    </p:spTree>
    <p:extLst>
      <p:ext uri="{BB962C8B-B14F-4D97-AF65-F5344CB8AC3E}">
        <p14:creationId xmlns:p14="http://schemas.microsoft.com/office/powerpoint/2010/main" val="226985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aida attēla vietturis 1"/>
          <p:cNvSpPr>
            <a:spLocks noGrp="1" noRot="1" noChangeAspect="1" noTextEdit="1"/>
          </p:cNvSpPr>
          <p:nvPr>
            <p:ph type="sldImg"/>
          </p:nvPr>
        </p:nvSpPr>
        <p:spPr bwMode="auto">
          <a:xfrm>
            <a:off x="1147763" y="1233488"/>
            <a:ext cx="44402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Piezīmju vietturi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v-LV" altLang="lv-LV" smtClean="0"/>
          </a:p>
        </p:txBody>
      </p:sp>
      <p:sp>
        <p:nvSpPr>
          <p:cNvPr id="28676" name="Slaida numura vietturi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4225" indent="-227013">
              <a:defRPr>
                <a:solidFill>
                  <a:schemeClr val="tx1"/>
                </a:solidFill>
                <a:latin typeface="Calibri" panose="020F0502020204030204" pitchFamily="34" charset="0"/>
              </a:defRPr>
            </a:lvl5pPr>
            <a:lvl6pPr marL="2511425" indent="-227013" eaLnBrk="0" fontAlgn="base" hangingPunct="0">
              <a:spcBef>
                <a:spcPct val="0"/>
              </a:spcBef>
              <a:spcAft>
                <a:spcPct val="0"/>
              </a:spcAft>
              <a:defRPr>
                <a:solidFill>
                  <a:schemeClr val="tx1"/>
                </a:solidFill>
                <a:latin typeface="Calibri" panose="020F0502020204030204" pitchFamily="34" charset="0"/>
              </a:defRPr>
            </a:lvl6pPr>
            <a:lvl7pPr marL="2968625" indent="-227013" eaLnBrk="0" fontAlgn="base" hangingPunct="0">
              <a:spcBef>
                <a:spcPct val="0"/>
              </a:spcBef>
              <a:spcAft>
                <a:spcPct val="0"/>
              </a:spcAft>
              <a:defRPr>
                <a:solidFill>
                  <a:schemeClr val="tx1"/>
                </a:solidFill>
                <a:latin typeface="Calibri" panose="020F0502020204030204" pitchFamily="34" charset="0"/>
              </a:defRPr>
            </a:lvl7pPr>
            <a:lvl8pPr marL="3425825" indent="-227013" eaLnBrk="0" fontAlgn="base" hangingPunct="0">
              <a:spcBef>
                <a:spcPct val="0"/>
              </a:spcBef>
              <a:spcAft>
                <a:spcPct val="0"/>
              </a:spcAft>
              <a:defRPr>
                <a:solidFill>
                  <a:schemeClr val="tx1"/>
                </a:solidFill>
                <a:latin typeface="Calibri" panose="020F0502020204030204" pitchFamily="34" charset="0"/>
              </a:defRPr>
            </a:lvl8pPr>
            <a:lvl9pPr marL="3883025"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26E95C2-6CBF-4B9D-928F-D0B0D2B55100}" type="slidenum">
              <a:rPr lang="lv-LV" altLang="lv-LV" smtClean="0"/>
              <a:pPr fontAlgn="base">
                <a:spcBef>
                  <a:spcPct val="0"/>
                </a:spcBef>
                <a:spcAft>
                  <a:spcPct val="0"/>
                </a:spcAft>
              </a:pPr>
              <a:t>14</a:t>
            </a:fld>
            <a:endParaRPr lang="lv-LV" altLang="lv-LV" smtClean="0"/>
          </a:p>
        </p:txBody>
      </p:sp>
    </p:spTree>
    <p:extLst>
      <p:ext uri="{BB962C8B-B14F-4D97-AF65-F5344CB8AC3E}">
        <p14:creationId xmlns:p14="http://schemas.microsoft.com/office/powerpoint/2010/main" val="2747892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lv-LV" smtClean="0"/>
              <a:t>Rediģēt šablona virsraksta stilu</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smtClean="0"/>
              <a:t>Rediģēt šablona apakšvirsraksta stilu</a:t>
            </a:r>
            <a:endParaRPr lang="en-US" dirty="0"/>
          </a:p>
        </p:txBody>
      </p:sp>
      <p:sp>
        <p:nvSpPr>
          <p:cNvPr id="4" name="Date Placeholder 3"/>
          <p:cNvSpPr>
            <a:spLocks noGrp="1"/>
          </p:cNvSpPr>
          <p:nvPr>
            <p:ph type="dt" sz="half" idx="10"/>
          </p:nvPr>
        </p:nvSpPr>
        <p:spPr/>
        <p:txBody>
          <a:bodyPr/>
          <a:lstStyle/>
          <a:p>
            <a:pPr>
              <a:defRPr/>
            </a:pPr>
            <a:fld id="{3FB1FE5A-F62E-45DF-97DF-5F394124FCFE}" type="datetime1">
              <a:rPr lang="lv-LV" smtClean="0"/>
              <a:pPr>
                <a:defRPr/>
              </a:pPr>
              <a:t>04.09.2018</a:t>
            </a:fld>
            <a:endParaRPr lang="lv-LV"/>
          </a:p>
        </p:txBody>
      </p:sp>
      <p:sp>
        <p:nvSpPr>
          <p:cNvPr id="5" name="Footer Placeholder 4"/>
          <p:cNvSpPr>
            <a:spLocks noGrp="1"/>
          </p:cNvSpPr>
          <p:nvPr>
            <p:ph type="ftr" sz="quarter" idx="11"/>
          </p:nvPr>
        </p:nvSpPr>
        <p:spPr/>
        <p:txBody>
          <a:bodyPr/>
          <a:lstStyle/>
          <a:p>
            <a:pPr>
              <a:defRPr/>
            </a:pPr>
            <a:r>
              <a:rPr lang="lv-LV" smtClean="0"/>
              <a:t>, Rīga</a:t>
            </a:r>
            <a:endParaRPr lang="lv-LV"/>
          </a:p>
        </p:txBody>
      </p:sp>
      <p:sp>
        <p:nvSpPr>
          <p:cNvPr id="6" name="Slide Number Placeholder 5"/>
          <p:cNvSpPr>
            <a:spLocks noGrp="1"/>
          </p:cNvSpPr>
          <p:nvPr>
            <p:ph type="sldNum" sz="quarter" idx="12"/>
          </p:nvPr>
        </p:nvSpPr>
        <p:spPr/>
        <p:txBody>
          <a:bodyPr/>
          <a:lstStyle/>
          <a:p>
            <a:pPr>
              <a:defRPr/>
            </a:pPr>
            <a:fld id="{E809F59E-4321-49C4-B44B-1456B2FF4E2C}" type="slidenum">
              <a:rPr lang="lv-LV" smtClean="0"/>
              <a:pPr>
                <a:defRPr/>
              </a:pPr>
              <a:t>‹#›</a:t>
            </a:fld>
            <a:endParaRPr lang="lv-LV"/>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640515"/>
            <a:ext cx="914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userDrawn="1"/>
        </p:nvSpPr>
        <p:spPr bwMode="auto">
          <a:xfrm>
            <a:off x="3917951" y="2"/>
            <a:ext cx="1368425" cy="576263"/>
          </a:xfrm>
          <a:prstGeom prst="rect">
            <a:avLst/>
          </a:prstGeom>
          <a:solidFill>
            <a:srgbClr val="1F2A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lv-LV" sz="1500" b="1" smtClean="0">
              <a:solidFill>
                <a:srgbClr val="1F2A44"/>
              </a:solidFill>
              <a:latin typeface="Calibri Light" panose="020F0302020204030204" pitchFamily="34" charset="0"/>
            </a:endParaRPr>
          </a:p>
        </p:txBody>
      </p:sp>
      <p:pic>
        <p:nvPicPr>
          <p:cNvPr id="9" name="Attēls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71751" y="836615"/>
            <a:ext cx="40259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44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10"/>
          </p:nvPr>
        </p:nvSpPr>
        <p:spPr/>
        <p:txBody>
          <a:bodyPr/>
          <a:lstStyle/>
          <a:p>
            <a:pPr>
              <a:defRPr/>
            </a:pPr>
            <a:fld id="{FBCA18CB-B3C2-4DF4-B31D-5DB52205E6AF}" type="datetime1">
              <a:rPr lang="lv-LV" smtClean="0"/>
              <a:pPr>
                <a:defRPr/>
              </a:pPr>
              <a:t>04.09.2018</a:t>
            </a:fld>
            <a:endParaRPr lang="lv-LV"/>
          </a:p>
        </p:txBody>
      </p:sp>
      <p:sp>
        <p:nvSpPr>
          <p:cNvPr id="5" name="Footer Placeholder 4"/>
          <p:cNvSpPr>
            <a:spLocks noGrp="1"/>
          </p:cNvSpPr>
          <p:nvPr>
            <p:ph type="ftr" sz="quarter" idx="11"/>
          </p:nvPr>
        </p:nvSpPr>
        <p:spPr/>
        <p:txBody>
          <a:bodyPr/>
          <a:lstStyle/>
          <a:p>
            <a:pPr>
              <a:defRPr/>
            </a:pPr>
            <a:r>
              <a:rPr lang="lv-LV" smtClean="0"/>
              <a:t>, Rīga</a:t>
            </a:r>
            <a:endParaRPr lang="lv-LV"/>
          </a:p>
        </p:txBody>
      </p:sp>
      <p:sp>
        <p:nvSpPr>
          <p:cNvPr id="6" name="Slide Number Placeholder 5"/>
          <p:cNvSpPr>
            <a:spLocks noGrp="1"/>
          </p:cNvSpPr>
          <p:nvPr>
            <p:ph type="sldNum" sz="quarter" idx="12"/>
          </p:nvPr>
        </p:nvSpPr>
        <p:spPr/>
        <p:txBody>
          <a:bodyPr/>
          <a:lstStyle/>
          <a:p>
            <a:pPr>
              <a:defRPr/>
            </a:pPr>
            <a:fld id="{B67F544E-6199-4A36-AEA5-196E1B282B55}" type="slidenum">
              <a:rPr lang="lv-LV" smtClean="0"/>
              <a:pPr>
                <a:defRPr/>
              </a:pPr>
              <a:t>‹#›</a:t>
            </a:fld>
            <a:endParaRPr lang="lv-LV"/>
          </a:p>
        </p:txBody>
      </p:sp>
    </p:spTree>
    <p:extLst>
      <p:ext uri="{BB962C8B-B14F-4D97-AF65-F5344CB8AC3E}">
        <p14:creationId xmlns:p14="http://schemas.microsoft.com/office/powerpoint/2010/main" val="369782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lv-LV" smtClean="0"/>
              <a:t>Rediģēt šablona virsraksta stilu</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10"/>
          </p:nvPr>
        </p:nvSpPr>
        <p:spPr/>
        <p:txBody>
          <a:bodyPr/>
          <a:lstStyle/>
          <a:p>
            <a:pPr>
              <a:defRPr/>
            </a:pPr>
            <a:fld id="{5C01A118-8157-42A7-B59E-E021077C63E5}" type="datetime1">
              <a:rPr lang="lv-LV" smtClean="0"/>
              <a:pPr>
                <a:defRPr/>
              </a:pPr>
              <a:t>04.09.2018</a:t>
            </a:fld>
            <a:endParaRPr lang="lv-LV"/>
          </a:p>
        </p:txBody>
      </p:sp>
      <p:sp>
        <p:nvSpPr>
          <p:cNvPr id="5" name="Footer Placeholder 4"/>
          <p:cNvSpPr>
            <a:spLocks noGrp="1"/>
          </p:cNvSpPr>
          <p:nvPr>
            <p:ph type="ftr" sz="quarter" idx="11"/>
          </p:nvPr>
        </p:nvSpPr>
        <p:spPr/>
        <p:txBody>
          <a:bodyPr/>
          <a:lstStyle/>
          <a:p>
            <a:pPr>
              <a:defRPr/>
            </a:pPr>
            <a:r>
              <a:rPr lang="lv-LV" smtClean="0"/>
              <a:t>, Rīga</a:t>
            </a:r>
            <a:endParaRPr lang="lv-LV"/>
          </a:p>
        </p:txBody>
      </p:sp>
      <p:sp>
        <p:nvSpPr>
          <p:cNvPr id="6" name="Slide Number Placeholder 5"/>
          <p:cNvSpPr>
            <a:spLocks noGrp="1"/>
          </p:cNvSpPr>
          <p:nvPr>
            <p:ph type="sldNum" sz="quarter" idx="12"/>
          </p:nvPr>
        </p:nvSpPr>
        <p:spPr/>
        <p:txBody>
          <a:bodyPr/>
          <a:lstStyle/>
          <a:p>
            <a:pPr>
              <a:defRPr/>
            </a:pPr>
            <a:fld id="{9E52A3B9-F58D-4CB4-B528-4A185496A82C}" type="slidenum">
              <a:rPr lang="lv-LV" smtClean="0"/>
              <a:pPr>
                <a:defRPr/>
              </a:pPr>
              <a:t>‹#›</a:t>
            </a:fld>
            <a:endParaRPr lang="lv-LV"/>
          </a:p>
        </p:txBody>
      </p:sp>
    </p:spTree>
    <p:extLst>
      <p:ext uri="{BB962C8B-B14F-4D97-AF65-F5344CB8AC3E}">
        <p14:creationId xmlns:p14="http://schemas.microsoft.com/office/powerpoint/2010/main" val="2635896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dirty="0"/>
          </a:p>
        </p:txBody>
      </p:sp>
      <p:sp>
        <p:nvSpPr>
          <p:cNvPr id="3" name="Content Placeholder 2"/>
          <p:cNvSpPr>
            <a:spLocks noGrp="1"/>
          </p:cNvSpPr>
          <p:nvPr>
            <p:ph idx="1"/>
          </p:nvPr>
        </p:nvSpPr>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10"/>
          </p:nvPr>
        </p:nvSpPr>
        <p:spPr/>
        <p:txBody>
          <a:bodyPr/>
          <a:lstStyle/>
          <a:p>
            <a:pPr>
              <a:defRPr/>
            </a:pPr>
            <a:fld id="{8FAE9150-2972-40C9-B4A6-AD3FB2D64DA6}" type="datetime1">
              <a:rPr lang="lv-LV" smtClean="0"/>
              <a:pPr>
                <a:defRPr/>
              </a:pPr>
              <a:t>04.09.2018</a:t>
            </a:fld>
            <a:endParaRPr lang="lv-LV"/>
          </a:p>
        </p:txBody>
      </p:sp>
      <p:sp>
        <p:nvSpPr>
          <p:cNvPr id="5" name="Footer Placeholder 4"/>
          <p:cNvSpPr>
            <a:spLocks noGrp="1"/>
          </p:cNvSpPr>
          <p:nvPr>
            <p:ph type="ftr" sz="quarter" idx="11"/>
          </p:nvPr>
        </p:nvSpPr>
        <p:spPr/>
        <p:txBody>
          <a:bodyPr/>
          <a:lstStyle/>
          <a:p>
            <a:pPr>
              <a:defRPr/>
            </a:pPr>
            <a:r>
              <a:rPr lang="lv-LV" smtClean="0"/>
              <a:t>, Rīga</a:t>
            </a:r>
            <a:endParaRPr lang="lv-LV"/>
          </a:p>
        </p:txBody>
      </p:sp>
      <p:sp>
        <p:nvSpPr>
          <p:cNvPr id="6" name="Slide Number Placeholder 5"/>
          <p:cNvSpPr>
            <a:spLocks noGrp="1"/>
          </p:cNvSpPr>
          <p:nvPr>
            <p:ph type="sldNum" sz="quarter" idx="12"/>
          </p:nvPr>
        </p:nvSpPr>
        <p:spPr/>
        <p:txBody>
          <a:bodyPr/>
          <a:lstStyle/>
          <a:p>
            <a:pPr>
              <a:defRPr/>
            </a:pPr>
            <a:fld id="{EF7EEDE8-2624-49CA-BA18-71103250FB53}" type="slidenum">
              <a:rPr lang="lv-LV" smtClean="0"/>
              <a:pPr>
                <a:defRPr/>
              </a:pPr>
              <a:t>‹#›</a:t>
            </a:fld>
            <a:endParaRPr lang="lv-LV"/>
          </a:p>
        </p:txBody>
      </p:sp>
      <p:pic>
        <p:nvPicPr>
          <p:cNvPr id="7" name="Satura vietturis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7976" y="428627"/>
            <a:ext cx="7159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725" y="1590"/>
            <a:ext cx="1893888"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38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lv-LV" smtClean="0"/>
              <a:t>Rediģēt šablona virsraksta stilu</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smtClean="0"/>
              <a:t>Rediģēt šablona teksta stilus</a:t>
            </a:r>
          </a:p>
        </p:txBody>
      </p:sp>
      <p:sp>
        <p:nvSpPr>
          <p:cNvPr id="4" name="Date Placeholder 3"/>
          <p:cNvSpPr>
            <a:spLocks noGrp="1"/>
          </p:cNvSpPr>
          <p:nvPr>
            <p:ph type="dt" sz="half" idx="10"/>
          </p:nvPr>
        </p:nvSpPr>
        <p:spPr/>
        <p:txBody>
          <a:bodyPr/>
          <a:lstStyle/>
          <a:p>
            <a:pPr>
              <a:defRPr/>
            </a:pPr>
            <a:fld id="{62A345D8-04BF-4841-B515-7B101085463E}" type="datetime1">
              <a:rPr lang="lv-LV" smtClean="0"/>
              <a:pPr>
                <a:defRPr/>
              </a:pPr>
              <a:t>04.09.2018</a:t>
            </a:fld>
            <a:endParaRPr lang="lv-LV"/>
          </a:p>
        </p:txBody>
      </p:sp>
      <p:sp>
        <p:nvSpPr>
          <p:cNvPr id="5" name="Footer Placeholder 4"/>
          <p:cNvSpPr>
            <a:spLocks noGrp="1"/>
          </p:cNvSpPr>
          <p:nvPr>
            <p:ph type="ftr" sz="quarter" idx="11"/>
          </p:nvPr>
        </p:nvSpPr>
        <p:spPr/>
        <p:txBody>
          <a:bodyPr/>
          <a:lstStyle/>
          <a:p>
            <a:pPr>
              <a:defRPr/>
            </a:pPr>
            <a:r>
              <a:rPr lang="lv-LV" smtClean="0"/>
              <a:t>, Rīga</a:t>
            </a:r>
            <a:endParaRPr lang="lv-LV"/>
          </a:p>
        </p:txBody>
      </p:sp>
      <p:sp>
        <p:nvSpPr>
          <p:cNvPr id="6" name="Slide Number Placeholder 5"/>
          <p:cNvSpPr>
            <a:spLocks noGrp="1"/>
          </p:cNvSpPr>
          <p:nvPr>
            <p:ph type="sldNum" sz="quarter" idx="12"/>
          </p:nvPr>
        </p:nvSpPr>
        <p:spPr/>
        <p:txBody>
          <a:bodyPr/>
          <a:lstStyle/>
          <a:p>
            <a:pPr>
              <a:defRPr/>
            </a:pPr>
            <a:fld id="{862E99E1-13DA-49C0-A7A8-80E93572E57C}" type="slidenum">
              <a:rPr lang="lv-LV" smtClean="0"/>
              <a:pPr>
                <a:defRPr/>
              </a:pPr>
              <a:t>‹#›</a:t>
            </a:fld>
            <a:endParaRPr lang="lv-LV"/>
          </a:p>
        </p:txBody>
      </p:sp>
    </p:spTree>
    <p:extLst>
      <p:ext uri="{BB962C8B-B14F-4D97-AF65-F5344CB8AC3E}">
        <p14:creationId xmlns:p14="http://schemas.microsoft.com/office/powerpoint/2010/main" val="4040456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5" name="Date Placeholder 4"/>
          <p:cNvSpPr>
            <a:spLocks noGrp="1"/>
          </p:cNvSpPr>
          <p:nvPr>
            <p:ph type="dt" sz="half" idx="10"/>
          </p:nvPr>
        </p:nvSpPr>
        <p:spPr/>
        <p:txBody>
          <a:bodyPr/>
          <a:lstStyle/>
          <a:p>
            <a:pPr>
              <a:defRPr/>
            </a:pPr>
            <a:fld id="{7FE855CC-4BF6-4CE6-ACC4-05A0B38DD469}" type="datetime1">
              <a:rPr lang="lv-LV" smtClean="0"/>
              <a:pPr>
                <a:defRPr/>
              </a:pPr>
              <a:t>04.09.2018</a:t>
            </a:fld>
            <a:endParaRPr lang="lv-LV"/>
          </a:p>
        </p:txBody>
      </p:sp>
      <p:sp>
        <p:nvSpPr>
          <p:cNvPr id="6" name="Footer Placeholder 5"/>
          <p:cNvSpPr>
            <a:spLocks noGrp="1"/>
          </p:cNvSpPr>
          <p:nvPr>
            <p:ph type="ftr" sz="quarter" idx="11"/>
          </p:nvPr>
        </p:nvSpPr>
        <p:spPr/>
        <p:txBody>
          <a:bodyPr/>
          <a:lstStyle/>
          <a:p>
            <a:pPr>
              <a:defRPr/>
            </a:pPr>
            <a:r>
              <a:rPr lang="lv-LV" smtClean="0"/>
              <a:t>, Rīga</a:t>
            </a:r>
            <a:endParaRPr lang="lv-LV"/>
          </a:p>
        </p:txBody>
      </p:sp>
      <p:sp>
        <p:nvSpPr>
          <p:cNvPr id="7" name="Slide Number Placeholder 6"/>
          <p:cNvSpPr>
            <a:spLocks noGrp="1"/>
          </p:cNvSpPr>
          <p:nvPr>
            <p:ph type="sldNum" sz="quarter" idx="12"/>
          </p:nvPr>
        </p:nvSpPr>
        <p:spPr/>
        <p:txBody>
          <a:bodyPr/>
          <a:lstStyle/>
          <a:p>
            <a:pPr>
              <a:defRPr/>
            </a:pPr>
            <a:fld id="{140D2C7B-1B17-45F2-9FA2-1154907A6457}" type="slidenum">
              <a:rPr lang="lv-LV" smtClean="0"/>
              <a:pPr>
                <a:defRPr/>
              </a:pPr>
              <a:t>‹#›</a:t>
            </a:fld>
            <a:endParaRPr lang="lv-LV"/>
          </a:p>
        </p:txBody>
      </p:sp>
    </p:spTree>
    <p:extLst>
      <p:ext uri="{BB962C8B-B14F-4D97-AF65-F5344CB8AC3E}">
        <p14:creationId xmlns:p14="http://schemas.microsoft.com/office/powerpoint/2010/main" val="200454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lv-LV" smtClean="0"/>
              <a:t>Rediģēt šablona virsraksta stilu</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4" name="Content Placeholder 3"/>
          <p:cNvSpPr>
            <a:spLocks noGrp="1"/>
          </p:cNvSpPr>
          <p:nvPr>
            <p:ph sz="half" idx="2"/>
          </p:nvPr>
        </p:nvSpPr>
        <p:spPr>
          <a:xfrm>
            <a:off x="629842" y="2505075"/>
            <a:ext cx="3868340" cy="368458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6" name="Content Placeholder 5"/>
          <p:cNvSpPr>
            <a:spLocks noGrp="1"/>
          </p:cNvSpPr>
          <p:nvPr>
            <p:ph sz="quarter" idx="4"/>
          </p:nvPr>
        </p:nvSpPr>
        <p:spPr>
          <a:xfrm>
            <a:off x="4629150" y="2505075"/>
            <a:ext cx="3887391" cy="368458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7" name="Date Placeholder 6"/>
          <p:cNvSpPr>
            <a:spLocks noGrp="1"/>
          </p:cNvSpPr>
          <p:nvPr>
            <p:ph type="dt" sz="half" idx="10"/>
          </p:nvPr>
        </p:nvSpPr>
        <p:spPr/>
        <p:txBody>
          <a:bodyPr/>
          <a:lstStyle/>
          <a:p>
            <a:pPr>
              <a:defRPr/>
            </a:pPr>
            <a:fld id="{147B8E4D-387B-44E2-AC3B-60E849644489}" type="datetime1">
              <a:rPr lang="lv-LV" smtClean="0"/>
              <a:pPr>
                <a:defRPr/>
              </a:pPr>
              <a:t>04.09.2018</a:t>
            </a:fld>
            <a:endParaRPr lang="lv-LV"/>
          </a:p>
        </p:txBody>
      </p:sp>
      <p:sp>
        <p:nvSpPr>
          <p:cNvPr id="8" name="Footer Placeholder 7"/>
          <p:cNvSpPr>
            <a:spLocks noGrp="1"/>
          </p:cNvSpPr>
          <p:nvPr>
            <p:ph type="ftr" sz="quarter" idx="11"/>
          </p:nvPr>
        </p:nvSpPr>
        <p:spPr/>
        <p:txBody>
          <a:bodyPr/>
          <a:lstStyle/>
          <a:p>
            <a:pPr>
              <a:defRPr/>
            </a:pPr>
            <a:r>
              <a:rPr lang="lv-LV" smtClean="0"/>
              <a:t>, Rīga</a:t>
            </a:r>
            <a:endParaRPr lang="lv-LV"/>
          </a:p>
        </p:txBody>
      </p:sp>
      <p:sp>
        <p:nvSpPr>
          <p:cNvPr id="9" name="Slide Number Placeholder 8"/>
          <p:cNvSpPr>
            <a:spLocks noGrp="1"/>
          </p:cNvSpPr>
          <p:nvPr>
            <p:ph type="sldNum" sz="quarter" idx="12"/>
          </p:nvPr>
        </p:nvSpPr>
        <p:spPr/>
        <p:txBody>
          <a:bodyPr/>
          <a:lstStyle/>
          <a:p>
            <a:pPr>
              <a:defRPr/>
            </a:pPr>
            <a:fld id="{5F13F638-8549-428E-858B-ACF4222C38CE}" type="slidenum">
              <a:rPr lang="lv-LV" smtClean="0"/>
              <a:pPr>
                <a:defRPr/>
              </a:pPr>
              <a:t>‹#›</a:t>
            </a:fld>
            <a:endParaRPr lang="lv-LV"/>
          </a:p>
        </p:txBody>
      </p:sp>
    </p:spTree>
    <p:extLst>
      <p:ext uri="{BB962C8B-B14F-4D97-AF65-F5344CB8AC3E}">
        <p14:creationId xmlns:p14="http://schemas.microsoft.com/office/powerpoint/2010/main" val="334618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dirty="0"/>
          </a:p>
        </p:txBody>
      </p:sp>
      <p:sp>
        <p:nvSpPr>
          <p:cNvPr id="3" name="Date Placeholder 2"/>
          <p:cNvSpPr>
            <a:spLocks noGrp="1"/>
          </p:cNvSpPr>
          <p:nvPr>
            <p:ph type="dt" sz="half" idx="10"/>
          </p:nvPr>
        </p:nvSpPr>
        <p:spPr/>
        <p:txBody>
          <a:bodyPr/>
          <a:lstStyle/>
          <a:p>
            <a:pPr>
              <a:defRPr/>
            </a:pPr>
            <a:fld id="{B085AAF0-475E-4A4C-B043-4174AB8C982E}" type="datetime1">
              <a:rPr lang="lv-LV" smtClean="0"/>
              <a:pPr>
                <a:defRPr/>
              </a:pPr>
              <a:t>04.09.2018</a:t>
            </a:fld>
            <a:endParaRPr lang="lv-LV"/>
          </a:p>
        </p:txBody>
      </p:sp>
      <p:sp>
        <p:nvSpPr>
          <p:cNvPr id="4" name="Footer Placeholder 3"/>
          <p:cNvSpPr>
            <a:spLocks noGrp="1"/>
          </p:cNvSpPr>
          <p:nvPr>
            <p:ph type="ftr" sz="quarter" idx="11"/>
          </p:nvPr>
        </p:nvSpPr>
        <p:spPr/>
        <p:txBody>
          <a:bodyPr/>
          <a:lstStyle/>
          <a:p>
            <a:pPr>
              <a:defRPr/>
            </a:pPr>
            <a:r>
              <a:rPr lang="lv-LV" smtClean="0"/>
              <a:t>, Rīga</a:t>
            </a:r>
            <a:endParaRPr lang="lv-LV"/>
          </a:p>
        </p:txBody>
      </p:sp>
      <p:sp>
        <p:nvSpPr>
          <p:cNvPr id="5" name="Slide Number Placeholder 4"/>
          <p:cNvSpPr>
            <a:spLocks noGrp="1"/>
          </p:cNvSpPr>
          <p:nvPr>
            <p:ph type="sldNum" sz="quarter" idx="12"/>
          </p:nvPr>
        </p:nvSpPr>
        <p:spPr/>
        <p:txBody>
          <a:bodyPr/>
          <a:lstStyle/>
          <a:p>
            <a:pPr>
              <a:defRPr/>
            </a:pPr>
            <a:fld id="{71E6467B-2557-44EA-A695-AB80FADD61CB}" type="slidenum">
              <a:rPr lang="lv-LV" smtClean="0"/>
              <a:pPr>
                <a:defRPr/>
              </a:pPr>
              <a:t>‹#›</a:t>
            </a:fld>
            <a:endParaRPr lang="lv-LV"/>
          </a:p>
        </p:txBody>
      </p:sp>
    </p:spTree>
    <p:extLst>
      <p:ext uri="{BB962C8B-B14F-4D97-AF65-F5344CB8AC3E}">
        <p14:creationId xmlns:p14="http://schemas.microsoft.com/office/powerpoint/2010/main" val="3359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7173856-6BBE-4400-826A-2D5E0021524D}" type="datetime1">
              <a:rPr lang="lv-LV" smtClean="0"/>
              <a:pPr>
                <a:defRPr/>
              </a:pPr>
              <a:t>04.09.2018</a:t>
            </a:fld>
            <a:endParaRPr lang="lv-LV"/>
          </a:p>
        </p:txBody>
      </p:sp>
      <p:sp>
        <p:nvSpPr>
          <p:cNvPr id="3" name="Footer Placeholder 2"/>
          <p:cNvSpPr>
            <a:spLocks noGrp="1"/>
          </p:cNvSpPr>
          <p:nvPr>
            <p:ph type="ftr" sz="quarter" idx="11"/>
          </p:nvPr>
        </p:nvSpPr>
        <p:spPr/>
        <p:txBody>
          <a:bodyPr/>
          <a:lstStyle/>
          <a:p>
            <a:pPr>
              <a:defRPr/>
            </a:pPr>
            <a:r>
              <a:rPr lang="lv-LV" smtClean="0"/>
              <a:t>, Rīga</a:t>
            </a:r>
            <a:endParaRPr lang="lv-LV"/>
          </a:p>
        </p:txBody>
      </p:sp>
      <p:sp>
        <p:nvSpPr>
          <p:cNvPr id="4" name="Slide Number Placeholder 3"/>
          <p:cNvSpPr>
            <a:spLocks noGrp="1"/>
          </p:cNvSpPr>
          <p:nvPr>
            <p:ph type="sldNum" sz="quarter" idx="12"/>
          </p:nvPr>
        </p:nvSpPr>
        <p:spPr/>
        <p:txBody>
          <a:bodyPr/>
          <a:lstStyle/>
          <a:p>
            <a:pPr>
              <a:defRPr/>
            </a:pPr>
            <a:fld id="{1396B50C-5512-4FF4-ACAD-22A16BC91185}" type="slidenum">
              <a:rPr lang="lv-LV" smtClean="0"/>
              <a:pPr>
                <a:defRPr/>
              </a:pPr>
              <a:t>‹#›</a:t>
            </a:fld>
            <a:endParaRPr lang="lv-LV"/>
          </a:p>
        </p:txBody>
      </p:sp>
    </p:spTree>
    <p:extLst>
      <p:ext uri="{BB962C8B-B14F-4D97-AF65-F5344CB8AC3E}">
        <p14:creationId xmlns:p14="http://schemas.microsoft.com/office/powerpoint/2010/main" val="2346648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lv-LV" smtClean="0"/>
              <a:t>Rediģēt šablona virsraksta stilu</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smtClean="0"/>
              <a:t>Rediģēt šablona teksta stilus</a:t>
            </a:r>
          </a:p>
        </p:txBody>
      </p:sp>
      <p:sp>
        <p:nvSpPr>
          <p:cNvPr id="5" name="Date Placeholder 4"/>
          <p:cNvSpPr>
            <a:spLocks noGrp="1"/>
          </p:cNvSpPr>
          <p:nvPr>
            <p:ph type="dt" sz="half" idx="10"/>
          </p:nvPr>
        </p:nvSpPr>
        <p:spPr/>
        <p:txBody>
          <a:bodyPr/>
          <a:lstStyle/>
          <a:p>
            <a:pPr>
              <a:defRPr/>
            </a:pPr>
            <a:fld id="{02797434-46FA-4D79-82A9-BC14AE551A3F}" type="datetime1">
              <a:rPr lang="lv-LV" smtClean="0"/>
              <a:pPr>
                <a:defRPr/>
              </a:pPr>
              <a:t>04.09.2018</a:t>
            </a:fld>
            <a:endParaRPr lang="lv-LV"/>
          </a:p>
        </p:txBody>
      </p:sp>
      <p:sp>
        <p:nvSpPr>
          <p:cNvPr id="6" name="Footer Placeholder 5"/>
          <p:cNvSpPr>
            <a:spLocks noGrp="1"/>
          </p:cNvSpPr>
          <p:nvPr>
            <p:ph type="ftr" sz="quarter" idx="11"/>
          </p:nvPr>
        </p:nvSpPr>
        <p:spPr/>
        <p:txBody>
          <a:bodyPr/>
          <a:lstStyle/>
          <a:p>
            <a:pPr>
              <a:defRPr/>
            </a:pPr>
            <a:r>
              <a:rPr lang="lv-LV" smtClean="0"/>
              <a:t>, Rīga</a:t>
            </a:r>
            <a:endParaRPr lang="lv-LV"/>
          </a:p>
        </p:txBody>
      </p:sp>
      <p:sp>
        <p:nvSpPr>
          <p:cNvPr id="7" name="Slide Number Placeholder 6"/>
          <p:cNvSpPr>
            <a:spLocks noGrp="1"/>
          </p:cNvSpPr>
          <p:nvPr>
            <p:ph type="sldNum" sz="quarter" idx="12"/>
          </p:nvPr>
        </p:nvSpPr>
        <p:spPr/>
        <p:txBody>
          <a:bodyPr/>
          <a:lstStyle/>
          <a:p>
            <a:pPr>
              <a:defRPr/>
            </a:pPr>
            <a:fld id="{50285D83-3D3D-4C6D-AACC-C4B31639806E}" type="slidenum">
              <a:rPr lang="lv-LV" smtClean="0"/>
              <a:pPr>
                <a:defRPr/>
              </a:pPr>
              <a:t>‹#›</a:t>
            </a:fld>
            <a:endParaRPr lang="lv-LV"/>
          </a:p>
        </p:txBody>
      </p:sp>
    </p:spTree>
    <p:extLst>
      <p:ext uri="{BB962C8B-B14F-4D97-AF65-F5344CB8AC3E}">
        <p14:creationId xmlns:p14="http://schemas.microsoft.com/office/powerpoint/2010/main" val="853326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lv-LV" smtClean="0"/>
              <a:t>Rediģēt šablona virsraksta stilu</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smtClean="0"/>
              <a:t>Noklikšķiniet uz ikonas, lai pievienotu attēlu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smtClean="0"/>
              <a:t>Rediģēt šablona teksta stilus</a:t>
            </a:r>
          </a:p>
        </p:txBody>
      </p:sp>
      <p:sp>
        <p:nvSpPr>
          <p:cNvPr id="5" name="Date Placeholder 4"/>
          <p:cNvSpPr>
            <a:spLocks noGrp="1"/>
          </p:cNvSpPr>
          <p:nvPr>
            <p:ph type="dt" sz="half" idx="10"/>
          </p:nvPr>
        </p:nvSpPr>
        <p:spPr/>
        <p:txBody>
          <a:bodyPr/>
          <a:lstStyle/>
          <a:p>
            <a:pPr>
              <a:defRPr/>
            </a:pPr>
            <a:fld id="{3622B7D7-747C-45F2-B1CF-439A2F163322}" type="datetime1">
              <a:rPr lang="lv-LV" smtClean="0"/>
              <a:pPr>
                <a:defRPr/>
              </a:pPr>
              <a:t>04.09.2018</a:t>
            </a:fld>
            <a:endParaRPr lang="lv-LV"/>
          </a:p>
        </p:txBody>
      </p:sp>
      <p:sp>
        <p:nvSpPr>
          <p:cNvPr id="6" name="Footer Placeholder 5"/>
          <p:cNvSpPr>
            <a:spLocks noGrp="1"/>
          </p:cNvSpPr>
          <p:nvPr>
            <p:ph type="ftr" sz="quarter" idx="11"/>
          </p:nvPr>
        </p:nvSpPr>
        <p:spPr/>
        <p:txBody>
          <a:bodyPr/>
          <a:lstStyle/>
          <a:p>
            <a:pPr>
              <a:defRPr/>
            </a:pPr>
            <a:r>
              <a:rPr lang="lv-LV" smtClean="0"/>
              <a:t>, Rīga</a:t>
            </a:r>
            <a:endParaRPr lang="lv-LV"/>
          </a:p>
        </p:txBody>
      </p:sp>
      <p:sp>
        <p:nvSpPr>
          <p:cNvPr id="7" name="Slide Number Placeholder 6"/>
          <p:cNvSpPr>
            <a:spLocks noGrp="1"/>
          </p:cNvSpPr>
          <p:nvPr>
            <p:ph type="sldNum" sz="quarter" idx="12"/>
          </p:nvPr>
        </p:nvSpPr>
        <p:spPr/>
        <p:txBody>
          <a:bodyPr/>
          <a:lstStyle/>
          <a:p>
            <a:pPr>
              <a:defRPr/>
            </a:pPr>
            <a:fld id="{582C228C-332F-449F-9001-CDA0232661D3}" type="slidenum">
              <a:rPr lang="lv-LV" smtClean="0"/>
              <a:pPr>
                <a:defRPr/>
              </a:pPr>
              <a:t>‹#›</a:t>
            </a:fld>
            <a:endParaRPr lang="lv-LV"/>
          </a:p>
        </p:txBody>
      </p:sp>
    </p:spTree>
    <p:extLst>
      <p:ext uri="{BB962C8B-B14F-4D97-AF65-F5344CB8AC3E}">
        <p14:creationId xmlns:p14="http://schemas.microsoft.com/office/powerpoint/2010/main" val="374020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lv-LV" smtClean="0"/>
              <a:t>Rediģēt šablona virsraksta stilu</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0A396D0-430D-4520-A930-F801BE7AE048}" type="datetime1">
              <a:rPr lang="lv-LV" smtClean="0"/>
              <a:pPr>
                <a:defRPr/>
              </a:pPr>
              <a:t>04.09.2018</a:t>
            </a:fld>
            <a:endParaRPr lang="lv-LV"/>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lv-LV" smtClean="0"/>
              <a:t>, Rīga</a:t>
            </a:r>
            <a:endParaRPr lang="lv-LV"/>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C59F34-29F6-48DA-8149-B0015323EDD9}" type="slidenum">
              <a:rPr lang="lv-LV" smtClean="0"/>
              <a:pPr>
                <a:defRPr/>
              </a:pPr>
              <a:t>‹#›</a:t>
            </a:fld>
            <a:endParaRPr lang="lv-LV"/>
          </a:p>
        </p:txBody>
      </p:sp>
    </p:spTree>
    <p:extLst>
      <p:ext uri="{BB962C8B-B14F-4D97-AF65-F5344CB8AC3E}">
        <p14:creationId xmlns:p14="http://schemas.microsoft.com/office/powerpoint/2010/main" val="241825647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623054" y="2858530"/>
            <a:ext cx="7782560" cy="9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buNone/>
            </a:pPr>
            <a:endParaRPr lang="lv-LV" sz="2400" b="1" dirty="0" smtClean="0">
              <a:solidFill>
                <a:srgbClr val="002060"/>
              </a:solidFill>
              <a:latin typeface="Belwe Lt TL" panose="02060302050305020504" pitchFamily="18" charset="0"/>
            </a:endParaRPr>
          </a:p>
          <a:p>
            <a:pPr algn="ctr">
              <a:buNone/>
            </a:pPr>
            <a:endParaRPr lang="lv-LV" sz="2400" b="1" dirty="0">
              <a:solidFill>
                <a:srgbClr val="002060"/>
              </a:solidFill>
              <a:latin typeface="Belwe Lt TL" panose="02060302050305020504" pitchFamily="18" charset="0"/>
            </a:endParaRPr>
          </a:p>
          <a:p>
            <a:pPr algn="ctr">
              <a:buNone/>
            </a:pPr>
            <a:endParaRPr lang="lv-LV" sz="2400" b="1" dirty="0" smtClean="0">
              <a:solidFill>
                <a:srgbClr val="002060"/>
              </a:solidFill>
              <a:latin typeface="Belwe Lt TL" panose="02060302050305020504" pitchFamily="18" charset="0"/>
            </a:endParaRPr>
          </a:p>
          <a:p>
            <a:pPr algn="ctr">
              <a:buNone/>
            </a:pPr>
            <a:endParaRPr lang="lv-LV" sz="2400" b="1" dirty="0">
              <a:solidFill>
                <a:srgbClr val="002060"/>
              </a:solidFill>
              <a:latin typeface="Belwe Lt TL" panose="02060302050305020504" pitchFamily="18" charset="0"/>
            </a:endParaRPr>
          </a:p>
          <a:p>
            <a:pPr algn="ctr">
              <a:buNone/>
            </a:pPr>
            <a:endParaRPr lang="lv-LV" sz="2400" b="1" dirty="0" smtClean="0">
              <a:solidFill>
                <a:srgbClr val="002060"/>
              </a:solidFill>
              <a:latin typeface="Belwe Lt TL" panose="02060302050305020504" pitchFamily="18" charset="0"/>
            </a:endParaRPr>
          </a:p>
          <a:p>
            <a:pPr algn="ctr">
              <a:buNone/>
            </a:pPr>
            <a:endParaRPr lang="lv-LV" sz="2400" b="1" dirty="0">
              <a:solidFill>
                <a:srgbClr val="002060"/>
              </a:solidFill>
              <a:latin typeface="Belwe Lt TL" panose="02060302050305020504" pitchFamily="18" charset="0"/>
            </a:endParaRPr>
          </a:p>
          <a:p>
            <a:pPr algn="ctr">
              <a:buNone/>
            </a:pPr>
            <a:endParaRPr lang="lv-LV" sz="2400" b="1" dirty="0" smtClean="0">
              <a:solidFill>
                <a:srgbClr val="002060"/>
              </a:solidFill>
              <a:latin typeface="Belwe Lt TL" panose="02060302050305020504" pitchFamily="18" charset="0"/>
            </a:endParaRPr>
          </a:p>
          <a:p>
            <a:pPr algn="ctr">
              <a:buNone/>
            </a:pPr>
            <a:endParaRPr lang="lv-LV" sz="2400" b="1" dirty="0">
              <a:solidFill>
                <a:srgbClr val="002060"/>
              </a:solidFill>
              <a:latin typeface="Belwe Lt TL" panose="02060302050305020504" pitchFamily="18" charset="0"/>
            </a:endParaRPr>
          </a:p>
          <a:p>
            <a:pPr algn="ctr">
              <a:buNone/>
            </a:pPr>
            <a:endParaRPr lang="lv-LV" sz="2400" b="1" dirty="0" smtClean="0">
              <a:solidFill>
                <a:srgbClr val="002060"/>
              </a:solidFill>
              <a:latin typeface="Belwe Lt TL" panose="02060302050305020504" pitchFamily="18" charset="0"/>
            </a:endParaRPr>
          </a:p>
          <a:p>
            <a:pPr algn="ctr">
              <a:buNone/>
            </a:pPr>
            <a:endParaRPr lang="lv-LV" sz="2400" b="1" dirty="0">
              <a:solidFill>
                <a:srgbClr val="002060"/>
              </a:solidFill>
              <a:latin typeface="Belwe Lt TL" panose="02060302050305020504" pitchFamily="18" charset="0"/>
            </a:endParaRPr>
          </a:p>
          <a:p>
            <a:pPr algn="ctr">
              <a:buNone/>
            </a:pPr>
            <a:endParaRPr lang="lv-LV" sz="2400" b="1" dirty="0" smtClean="0">
              <a:solidFill>
                <a:srgbClr val="002060"/>
              </a:solidFill>
              <a:latin typeface="Belwe Lt TL" panose="02060302050305020504" pitchFamily="18" charset="0"/>
            </a:endParaRPr>
          </a:p>
          <a:p>
            <a:pPr algn="ctr">
              <a:buNone/>
            </a:pPr>
            <a:endParaRPr lang="lv-LV" sz="2400" b="1" dirty="0">
              <a:solidFill>
                <a:srgbClr val="002060"/>
              </a:solidFill>
              <a:latin typeface="Belwe Lt TL" panose="02060302050305020504" pitchFamily="18" charset="0"/>
            </a:endParaRPr>
          </a:p>
          <a:p>
            <a:pPr algn="ctr">
              <a:buNone/>
            </a:pPr>
            <a:r>
              <a:rPr lang="lv-LV" sz="1800" b="1" dirty="0" smtClean="0">
                <a:latin typeface="Verdana" panose="020B0604030504040204" pitchFamily="34" charset="0"/>
                <a:ea typeface="Verdana" panose="020B0604030504040204" pitchFamily="34" charset="0"/>
                <a:cs typeface="Verdana" panose="020B0604030504040204" pitchFamily="34" charset="0"/>
              </a:rPr>
              <a:t>Ugunsgrēka dzēšana</a:t>
            </a:r>
          </a:p>
          <a:p>
            <a:pPr algn="ctr">
              <a:buNone/>
            </a:pPr>
            <a:r>
              <a:rPr lang="lv-LV" sz="1800" b="1" dirty="0" smtClean="0">
                <a:latin typeface="Verdana" panose="020B0604030504040204" pitchFamily="34" charset="0"/>
                <a:ea typeface="Verdana" panose="020B0604030504040204" pitchFamily="34" charset="0"/>
                <a:cs typeface="Verdana" panose="020B0604030504040204" pitchFamily="34" charset="0"/>
              </a:rPr>
              <a:t>Talsu </a:t>
            </a:r>
            <a:r>
              <a:rPr lang="lv-LV" sz="1800" b="1" dirty="0">
                <a:latin typeface="Verdana" panose="020B0604030504040204" pitchFamily="34" charset="0"/>
                <a:ea typeface="Verdana" panose="020B0604030504040204" pitchFamily="34" charset="0"/>
                <a:cs typeface="Verdana" panose="020B0604030504040204" pitchFamily="34" charset="0"/>
              </a:rPr>
              <a:t>novada Valdgales pagasta </a:t>
            </a:r>
            <a:r>
              <a:rPr lang="lv-LV" sz="1800" b="1" dirty="0" err="1">
                <a:latin typeface="Verdana" panose="020B0604030504040204" pitchFamily="34" charset="0"/>
                <a:ea typeface="Verdana" panose="020B0604030504040204" pitchFamily="34" charset="0"/>
                <a:cs typeface="Verdana" panose="020B0604030504040204" pitchFamily="34" charset="0"/>
              </a:rPr>
              <a:t>Lielsalas</a:t>
            </a:r>
            <a:r>
              <a:rPr lang="lv-LV" sz="1800" b="1" dirty="0">
                <a:latin typeface="Verdana" panose="020B0604030504040204" pitchFamily="34" charset="0"/>
                <a:ea typeface="Verdana" panose="020B0604030504040204" pitchFamily="34" charset="0"/>
                <a:cs typeface="Verdana" panose="020B0604030504040204" pitchFamily="34" charset="0"/>
              </a:rPr>
              <a:t> kūdras </a:t>
            </a:r>
            <a:r>
              <a:rPr lang="lv-LV" sz="1800" b="1" dirty="0" smtClean="0">
                <a:latin typeface="Verdana" panose="020B0604030504040204" pitchFamily="34" charset="0"/>
                <a:ea typeface="Verdana" panose="020B0604030504040204" pitchFamily="34" charset="0"/>
                <a:cs typeface="Verdana" panose="020B0604030504040204" pitchFamily="34" charset="0"/>
              </a:rPr>
              <a:t>purvā</a:t>
            </a:r>
            <a:endParaRPr lang="lv-LV" sz="1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492759" y="4869933"/>
            <a:ext cx="8043149" cy="400110"/>
          </a:xfrm>
          <a:prstGeom prst="rect">
            <a:avLst/>
          </a:prstGeom>
          <a:noFill/>
        </p:spPr>
        <p:txBody>
          <a:bodyPr wrap="square" rtlCol="0">
            <a:spAutoFit/>
          </a:bodyPr>
          <a:lstStyle/>
          <a:p>
            <a:pPr algn="ctr"/>
            <a:r>
              <a:rPr lang="lv-LV" sz="1000" dirty="0" err="1" smtClean="0">
                <a:latin typeface="Verdana" panose="020B0604030504040204" pitchFamily="34" charset="0"/>
                <a:ea typeface="Verdana" panose="020B0604030504040204" pitchFamily="34" charset="0"/>
                <a:cs typeface="Verdana" panose="020B0604030504040204" pitchFamily="34" charset="0"/>
              </a:rPr>
              <a:t>Pulkvežletnants</a:t>
            </a:r>
            <a:r>
              <a:rPr lang="lv-LV" sz="1000" dirty="0" smtClean="0">
                <a:latin typeface="Verdana" panose="020B0604030504040204" pitchFamily="34" charset="0"/>
                <a:ea typeface="Verdana" panose="020B0604030504040204" pitchFamily="34" charset="0"/>
                <a:cs typeface="Verdana" panose="020B0604030504040204" pitchFamily="34" charset="0"/>
              </a:rPr>
              <a:t> Jānis Grīnbergs, VUGD OVP priekšnieks, pulkvežleitnants Mārtiņš Baltmanis, VUGD CAP priekšnieks, pulkvežleitnants Ivo Mežulis, VUGD OVP OPN priekšnieks, majors Romāns </a:t>
            </a:r>
            <a:r>
              <a:rPr lang="lv-LV" sz="1000" dirty="0" err="1" smtClean="0">
                <a:latin typeface="Verdana" panose="020B0604030504040204" pitchFamily="34" charset="0"/>
                <a:ea typeface="Verdana" panose="020B0604030504040204" pitchFamily="34" charset="0"/>
                <a:cs typeface="Verdana" panose="020B0604030504040204" pitchFamily="34" charset="0"/>
              </a:rPr>
              <a:t>Andrijauskas</a:t>
            </a:r>
            <a:r>
              <a:rPr lang="lv-LV" sz="1000" dirty="0" smtClean="0">
                <a:latin typeface="Verdana" panose="020B0604030504040204" pitchFamily="34" charset="0"/>
                <a:ea typeface="Verdana" panose="020B0604030504040204" pitchFamily="34" charset="0"/>
                <a:cs typeface="Verdana" panose="020B0604030504040204" pitchFamily="34" charset="0"/>
              </a:rPr>
              <a:t>, VUGD KRB </a:t>
            </a:r>
            <a:r>
              <a:rPr lang="lv-LV" sz="1000" dirty="0">
                <a:latin typeface="Verdana" panose="020B0604030504040204" pitchFamily="34" charset="0"/>
                <a:ea typeface="Verdana" panose="020B0604030504040204" pitchFamily="34" charset="0"/>
                <a:cs typeface="Verdana" panose="020B0604030504040204" pitchFamily="34" charset="0"/>
              </a:rPr>
              <a:t>k</a:t>
            </a:r>
            <a:r>
              <a:rPr lang="lv-LV" sz="1000" dirty="0" smtClean="0">
                <a:latin typeface="Verdana" panose="020B0604030504040204" pitchFamily="34" charset="0"/>
                <a:ea typeface="Verdana" panose="020B0604030504040204" pitchFamily="34" charset="0"/>
                <a:cs typeface="Verdana" panose="020B0604030504040204" pitchFamily="34" charset="0"/>
              </a:rPr>
              <a:t>omandiera vietnieks</a:t>
            </a:r>
          </a:p>
        </p:txBody>
      </p:sp>
      <p:sp>
        <p:nvSpPr>
          <p:cNvPr id="5" name="Subtitle 2"/>
          <p:cNvSpPr txBox="1">
            <a:spLocks/>
          </p:cNvSpPr>
          <p:nvPr/>
        </p:nvSpPr>
        <p:spPr bwMode="auto">
          <a:xfrm>
            <a:off x="-25124" y="6217946"/>
            <a:ext cx="9078913" cy="350838"/>
          </a:xfrm>
          <a:prstGeom prst="rect">
            <a:avLst/>
          </a:prstGeom>
          <a:noFill/>
          <a:ln w="9525">
            <a:noFill/>
            <a:miter lim="800000"/>
            <a:headEnd/>
            <a:tailEnd/>
          </a:ln>
        </p:spPr>
        <p:txBody>
          <a:bodyPr/>
          <a:lstStyle/>
          <a:p>
            <a:pPr algn="ctr" eaLnBrk="1" hangingPunct="1">
              <a:lnSpc>
                <a:spcPct val="90000"/>
              </a:lnSpc>
              <a:spcBef>
                <a:spcPts val="1000"/>
              </a:spcBef>
              <a:buFont typeface="Arial" charset="0"/>
              <a:buNone/>
            </a:pPr>
            <a:r>
              <a:rPr lang="lv-LV" sz="1400" dirty="0" smtClean="0">
                <a:solidFill>
                  <a:prstClr val="black"/>
                </a:solidFill>
                <a:latin typeface="Verdana" pitchFamily="34" charset="0"/>
                <a:cs typeface="Arial" charset="0"/>
              </a:rPr>
              <a:t>2018.gada 5.septembris, Kuldīga</a:t>
            </a:r>
            <a:endParaRPr lang="lv-LV" sz="1400" dirty="0">
              <a:solidFill>
                <a:prstClr val="black"/>
              </a:solidFill>
              <a:latin typeface="Verdana" pitchFamily="34"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733787" y="580403"/>
            <a:ext cx="5950040" cy="737652"/>
          </a:xfrm>
        </p:spPr>
        <p:txBody>
          <a:bodyPr>
            <a:normAutofit/>
          </a:bodyPr>
          <a:lstStyle/>
          <a:p>
            <a:pPr algn="ctr"/>
            <a:r>
              <a:rPr lang="lv-LV" sz="2000" b="1" dirty="0" smtClean="0">
                <a:latin typeface="Verdana" panose="020B0604030504040204" pitchFamily="34" charset="0"/>
                <a:ea typeface="Verdana" panose="020B0604030504040204" pitchFamily="34" charset="0"/>
                <a:cs typeface="Verdana" panose="020B0604030504040204" pitchFamily="34" charset="0"/>
              </a:rPr>
              <a:t>Gaisa kvalitātes mērījumi</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525976" y="1475865"/>
            <a:ext cx="7781254" cy="1152005"/>
          </a:xfrm>
        </p:spPr>
        <p:txBody>
          <a:bodyPr>
            <a:noAutofit/>
          </a:bodyPr>
          <a:lstStyle/>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10</a:t>
            </a:fld>
            <a:endParaRPr lang="lv-LV"/>
          </a:p>
        </p:txBody>
      </p:sp>
      <p:sp>
        <p:nvSpPr>
          <p:cNvPr id="10" name="Content Placeholder 2"/>
          <p:cNvSpPr txBox="1">
            <a:spLocks/>
          </p:cNvSpPr>
          <p:nvPr/>
        </p:nvSpPr>
        <p:spPr>
          <a:xfrm>
            <a:off x="242928" y="1419247"/>
            <a:ext cx="5497705" cy="573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0"/>
              </a:spcBef>
              <a:spcAft>
                <a:spcPts val="0"/>
              </a:spcAft>
              <a:buFont typeface="Arial" panose="020B0604020202020204" pitchFamily="34" charset="0"/>
              <a:buNone/>
            </a:pPr>
            <a:r>
              <a:rPr lang="lv-LV" sz="1200" dirty="0" smtClean="0">
                <a:solidFill>
                  <a:srgbClr val="FF0000"/>
                </a:solidFill>
                <a:latin typeface="Verdana" panose="020B0604030504040204" pitchFamily="34" charset="0"/>
                <a:ea typeface="Verdana" panose="020B0604030504040204" pitchFamily="34" charset="0"/>
              </a:rPr>
              <a:t>Gaisa kvalitātes mērījumus veica VUGD 22.07., iesaistot komersantu</a:t>
            </a:r>
          </a:p>
          <a:p>
            <a:pPr marL="0" indent="0" algn="just" fontAlgn="auto">
              <a:lnSpc>
                <a:spcPct val="100000"/>
              </a:lnSpc>
              <a:spcBef>
                <a:spcPts val="0"/>
              </a:spcBef>
              <a:spcAft>
                <a:spcPts val="0"/>
              </a:spcAft>
              <a:buFont typeface="Arial" panose="020B0604020202020204" pitchFamily="34" charset="0"/>
              <a:buNone/>
            </a:pPr>
            <a:endParaRPr lang="lv-LV" sz="1400" dirty="0" smtClean="0"/>
          </a:p>
        </p:txBody>
      </p:sp>
      <p:sp>
        <p:nvSpPr>
          <p:cNvPr id="13" name="TextBox 12"/>
          <p:cNvSpPr txBox="1"/>
          <p:nvPr/>
        </p:nvSpPr>
        <p:spPr>
          <a:xfrm>
            <a:off x="4416602" y="4188208"/>
            <a:ext cx="1324031" cy="261610"/>
          </a:xfrm>
          <a:prstGeom prst="rect">
            <a:avLst/>
          </a:prstGeom>
          <a:noFill/>
        </p:spPr>
        <p:txBody>
          <a:bodyPr wrap="square" rtlCol="0">
            <a:spAutoFit/>
          </a:bodyPr>
          <a:lstStyle/>
          <a:p>
            <a:r>
              <a:rPr lang="lv-LV" sz="1100" b="1" i="1" dirty="0" smtClean="0">
                <a:solidFill>
                  <a:schemeClr val="bg1"/>
                </a:solidFill>
              </a:rPr>
              <a:t>31.jūlijs (GM)</a:t>
            </a:r>
            <a:endParaRPr lang="lv-LV" sz="1100" b="1" i="1" dirty="0">
              <a:solidFill>
                <a:schemeClr val="bg1"/>
              </a:solidFill>
            </a:endParaRPr>
          </a:p>
        </p:txBody>
      </p:sp>
      <p:graphicFrame>
        <p:nvGraphicFramePr>
          <p:cNvPr id="15" name="Tabula 14"/>
          <p:cNvGraphicFramePr>
            <a:graphicFrameLocks noGrp="1"/>
          </p:cNvGraphicFramePr>
          <p:nvPr>
            <p:extLst>
              <p:ext uri="{D42A27DB-BD31-4B8C-83A1-F6EECF244321}">
                <p14:modId xmlns:p14="http://schemas.microsoft.com/office/powerpoint/2010/main" val="1173101140"/>
              </p:ext>
            </p:extLst>
          </p:nvPr>
        </p:nvGraphicFramePr>
        <p:xfrm>
          <a:off x="525976" y="1706059"/>
          <a:ext cx="4935710" cy="4665034"/>
        </p:xfrm>
        <a:graphic>
          <a:graphicData uri="http://schemas.openxmlformats.org/drawingml/2006/table">
            <a:tbl>
              <a:tblPr firstRow="1" bandRow="1">
                <a:tableStyleId>{073A0DAA-6AF3-43AB-8588-CEC1D06C72B9}</a:tableStyleId>
              </a:tblPr>
              <a:tblGrid>
                <a:gridCol w="2121909">
                  <a:extLst>
                    <a:ext uri="{9D8B030D-6E8A-4147-A177-3AD203B41FA5}">
                      <a16:colId xmlns:a16="http://schemas.microsoft.com/office/drawing/2014/main" xmlns="" val="20000"/>
                    </a:ext>
                  </a:extLst>
                </a:gridCol>
                <a:gridCol w="1991458">
                  <a:extLst>
                    <a:ext uri="{9D8B030D-6E8A-4147-A177-3AD203B41FA5}">
                      <a16:colId xmlns:a16="http://schemas.microsoft.com/office/drawing/2014/main" xmlns="" val="20001"/>
                    </a:ext>
                  </a:extLst>
                </a:gridCol>
                <a:gridCol w="822343">
                  <a:extLst>
                    <a:ext uri="{9D8B030D-6E8A-4147-A177-3AD203B41FA5}">
                      <a16:colId xmlns:a16="http://schemas.microsoft.com/office/drawing/2014/main" xmlns="" val="20002"/>
                    </a:ext>
                  </a:extLst>
                </a:gridCol>
              </a:tblGrid>
              <a:tr h="353575">
                <a:tc>
                  <a:txBody>
                    <a:bodyPr/>
                    <a:lstStyle/>
                    <a:p>
                      <a:pPr algn="ctr"/>
                      <a:r>
                        <a:rPr lang="lv-LV" sz="1200" dirty="0" smtClean="0"/>
                        <a:t>Monitoringa vieta</a:t>
                      </a:r>
                      <a:endParaRPr lang="lv-LV" sz="1200" dirty="0"/>
                    </a:p>
                  </a:txBody>
                  <a:tcPr/>
                </a:tc>
                <a:tc>
                  <a:txBody>
                    <a:bodyPr/>
                    <a:lstStyle/>
                    <a:p>
                      <a:pPr algn="ctr"/>
                      <a:r>
                        <a:rPr lang="lv-LV" sz="1200" dirty="0" smtClean="0"/>
                        <a:t>Monitoringa dati Indikatīvie</a:t>
                      </a:r>
                      <a:endParaRPr lang="lv-LV" sz="1200" dirty="0"/>
                    </a:p>
                  </a:txBody>
                  <a:tcPr/>
                </a:tc>
                <a:tc>
                  <a:txBody>
                    <a:bodyPr/>
                    <a:lstStyle/>
                    <a:p>
                      <a:pPr algn="ctr"/>
                      <a:r>
                        <a:rPr lang="lv-LV" sz="1200" dirty="0" smtClean="0"/>
                        <a:t>Gaisa mērījumu laiks</a:t>
                      </a:r>
                      <a:endParaRPr lang="lv-LV" sz="1200" dirty="0"/>
                    </a:p>
                  </a:txBody>
                  <a:tcPr/>
                </a:tc>
                <a:extLst>
                  <a:ext uri="{0D108BD9-81ED-4DB2-BD59-A6C34878D82A}">
                    <a16:rowId xmlns:a16="http://schemas.microsoft.com/office/drawing/2014/main" xmlns="" val="10000"/>
                  </a:ext>
                </a:extLst>
              </a:tr>
              <a:tr h="353575">
                <a:tc>
                  <a:txBody>
                    <a:bodyPr/>
                    <a:lstStyle/>
                    <a:p>
                      <a:pPr>
                        <a:lnSpc>
                          <a:spcPct val="107000"/>
                        </a:lnSpc>
                        <a:spcAft>
                          <a:spcPts val="0"/>
                        </a:spcAft>
                      </a:pPr>
                      <a:r>
                        <a:rPr lang="lv-LV" sz="1000" dirty="0">
                          <a:effectLst/>
                        </a:rPr>
                        <a:t>Jūrmalā-Kalnciems krustojums (Liepājas šoseja) </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pm1 = 5.8-6.3 </a:t>
                      </a:r>
                      <a:r>
                        <a:rPr lang="lv-LV" sz="1000" dirty="0" err="1">
                          <a:effectLst/>
                        </a:rPr>
                        <a:t>μg</a:t>
                      </a:r>
                      <a:r>
                        <a:rPr lang="lv-LV" sz="1000" dirty="0">
                          <a:effectLst/>
                        </a:rPr>
                        <a:t>/m</a:t>
                      </a:r>
                      <a:r>
                        <a:rPr lang="lv-LV" sz="1000" baseline="30000" dirty="0">
                          <a:effectLst/>
                        </a:rPr>
                        <a:t>3</a:t>
                      </a:r>
                      <a:r>
                        <a:rPr lang="lv-LV" sz="1000" dirty="0">
                          <a:effectLst/>
                        </a:rPr>
                        <a:t> </a:t>
                      </a:r>
                    </a:p>
                    <a:p>
                      <a:pPr>
                        <a:lnSpc>
                          <a:spcPct val="107000"/>
                        </a:lnSpc>
                        <a:spcAft>
                          <a:spcPts val="0"/>
                        </a:spcAft>
                      </a:pPr>
                      <a:r>
                        <a:rPr lang="lv-LV" sz="1000" dirty="0">
                          <a:effectLst/>
                        </a:rPr>
                        <a:t>pm10 = 11.1-13.7 </a:t>
                      </a:r>
                      <a:r>
                        <a:rPr lang="lv-LV" sz="1000" dirty="0" err="1">
                          <a:effectLst/>
                        </a:rPr>
                        <a:t>μg</a:t>
                      </a:r>
                      <a:r>
                        <a:rPr lang="lv-LV" sz="1000" dirty="0">
                          <a:effectLst/>
                        </a:rPr>
                        <a:t>/m</a:t>
                      </a:r>
                      <a:r>
                        <a:rPr lang="lv-LV" sz="1000" baseline="30000" dirty="0">
                          <a:effectLst/>
                        </a:rPr>
                        <a:t>3</a:t>
                      </a:r>
                      <a:r>
                        <a:rPr lang="lv-LV" sz="1000" dirty="0">
                          <a:effectLst/>
                        </a:rPr>
                        <a:t> </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14.05-14.15</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1"/>
                  </a:ext>
                </a:extLst>
              </a:tr>
              <a:tr h="353575">
                <a:tc>
                  <a:txBody>
                    <a:bodyPr/>
                    <a:lstStyle/>
                    <a:p>
                      <a:pPr>
                        <a:lnSpc>
                          <a:spcPct val="107000"/>
                        </a:lnSpc>
                        <a:spcAft>
                          <a:spcPts val="0"/>
                        </a:spcAft>
                      </a:pPr>
                      <a:r>
                        <a:rPr lang="lv-LV" sz="1000">
                          <a:effectLst/>
                        </a:rPr>
                        <a:t>Brocēni, Lielcieceres iela 14</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pm1= 6.6-7.3 </a:t>
                      </a:r>
                      <a:r>
                        <a:rPr lang="lv-LV" sz="1000" dirty="0" err="1">
                          <a:effectLst/>
                        </a:rPr>
                        <a:t>μg</a:t>
                      </a:r>
                      <a:r>
                        <a:rPr lang="lv-LV" sz="1000" dirty="0">
                          <a:effectLst/>
                        </a:rPr>
                        <a:t>/m</a:t>
                      </a:r>
                      <a:r>
                        <a:rPr lang="lv-LV" sz="1000" baseline="30000" dirty="0">
                          <a:effectLst/>
                        </a:rPr>
                        <a:t>3</a:t>
                      </a:r>
                      <a:r>
                        <a:rPr lang="lv-LV" sz="1000" dirty="0">
                          <a:effectLst/>
                        </a:rPr>
                        <a:t> </a:t>
                      </a:r>
                    </a:p>
                    <a:p>
                      <a:pPr>
                        <a:lnSpc>
                          <a:spcPct val="107000"/>
                        </a:lnSpc>
                        <a:spcAft>
                          <a:spcPts val="0"/>
                        </a:spcAft>
                      </a:pPr>
                      <a:r>
                        <a:rPr lang="lv-LV" sz="1000" dirty="0">
                          <a:effectLst/>
                        </a:rPr>
                        <a:t>pm10 = 13.8 -26.9 </a:t>
                      </a:r>
                      <a:r>
                        <a:rPr lang="lv-LV" sz="1000" dirty="0" err="1">
                          <a:effectLst/>
                        </a:rPr>
                        <a:t>μg</a:t>
                      </a:r>
                      <a:r>
                        <a:rPr lang="lv-LV" sz="1000" dirty="0">
                          <a:effectLst/>
                        </a:rPr>
                        <a:t>/m</a:t>
                      </a:r>
                      <a:r>
                        <a:rPr lang="lv-LV" sz="1000" baseline="30000" dirty="0">
                          <a:effectLst/>
                        </a:rPr>
                        <a:t>3</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15.15-14.25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2"/>
                  </a:ext>
                </a:extLst>
              </a:tr>
              <a:tr h="353575">
                <a:tc>
                  <a:txBody>
                    <a:bodyPr/>
                    <a:lstStyle/>
                    <a:p>
                      <a:pPr>
                        <a:lnSpc>
                          <a:spcPct val="107000"/>
                        </a:lnSpc>
                        <a:spcAft>
                          <a:spcPts val="0"/>
                        </a:spcAft>
                      </a:pPr>
                      <a:r>
                        <a:rPr lang="lv-LV" sz="1000">
                          <a:effectLst/>
                        </a:rPr>
                        <a:t>Saldus, Saldus pamatskola, Liela iela</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pm1=7.3 </a:t>
                      </a:r>
                      <a:r>
                        <a:rPr lang="lv-LV" sz="1000" dirty="0" err="1">
                          <a:effectLst/>
                        </a:rPr>
                        <a:t>μg</a:t>
                      </a:r>
                      <a:r>
                        <a:rPr lang="lv-LV" sz="1000" dirty="0">
                          <a:effectLst/>
                        </a:rPr>
                        <a:t>/m</a:t>
                      </a:r>
                      <a:r>
                        <a:rPr lang="lv-LV" sz="1000" baseline="30000" dirty="0">
                          <a:effectLst/>
                        </a:rPr>
                        <a:t>3</a:t>
                      </a:r>
                      <a:endParaRPr lang="lv-LV" sz="1000" dirty="0">
                        <a:effectLst/>
                      </a:endParaRPr>
                    </a:p>
                    <a:p>
                      <a:pPr>
                        <a:lnSpc>
                          <a:spcPct val="107000"/>
                        </a:lnSpc>
                        <a:spcAft>
                          <a:spcPts val="0"/>
                        </a:spcAft>
                      </a:pPr>
                      <a:r>
                        <a:rPr lang="lv-LV" sz="1000" dirty="0">
                          <a:effectLst/>
                        </a:rPr>
                        <a:t>pm10= 14.2 - 18.8 </a:t>
                      </a:r>
                      <a:r>
                        <a:rPr lang="lv-LV" sz="1000" dirty="0" err="1">
                          <a:effectLst/>
                        </a:rPr>
                        <a:t>μg</a:t>
                      </a:r>
                      <a:r>
                        <a:rPr lang="lv-LV" sz="1000" dirty="0">
                          <a:effectLst/>
                        </a:rPr>
                        <a:t>/m</a:t>
                      </a:r>
                      <a:r>
                        <a:rPr lang="lv-LV" sz="1000" baseline="30000" dirty="0">
                          <a:effectLst/>
                        </a:rPr>
                        <a:t>3</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15.42-14.52</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3"/>
                  </a:ext>
                </a:extLst>
              </a:tr>
              <a:tr h="353575">
                <a:tc>
                  <a:txBody>
                    <a:bodyPr/>
                    <a:lstStyle/>
                    <a:p>
                      <a:pPr>
                        <a:lnSpc>
                          <a:spcPct val="107000"/>
                        </a:lnSpc>
                        <a:spcAft>
                          <a:spcPts val="0"/>
                        </a:spcAft>
                      </a:pPr>
                      <a:r>
                        <a:rPr lang="lv-LV" sz="1000">
                          <a:effectLst/>
                        </a:rPr>
                        <a:t>Skrunda, Liela iela 1a, Kultūras nams </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pm1=4.5-9.4 μg/m</a:t>
                      </a:r>
                      <a:r>
                        <a:rPr lang="lv-LV" sz="1000" baseline="30000">
                          <a:effectLst/>
                        </a:rPr>
                        <a:t>3</a:t>
                      </a:r>
                      <a:endParaRPr lang="lv-LV" sz="1000">
                        <a:effectLst/>
                      </a:endParaRPr>
                    </a:p>
                    <a:p>
                      <a:pPr>
                        <a:lnSpc>
                          <a:spcPct val="107000"/>
                        </a:lnSpc>
                        <a:spcAft>
                          <a:spcPts val="0"/>
                        </a:spcAft>
                      </a:pPr>
                      <a:r>
                        <a:rPr lang="lv-LV" sz="1000">
                          <a:effectLst/>
                        </a:rPr>
                        <a:t>pm10= 14.9-22.5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17.00-17.10</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4"/>
                  </a:ext>
                </a:extLst>
              </a:tr>
              <a:tr h="353575">
                <a:tc>
                  <a:txBody>
                    <a:bodyPr/>
                    <a:lstStyle/>
                    <a:p>
                      <a:pPr>
                        <a:lnSpc>
                          <a:spcPct val="107000"/>
                        </a:lnSpc>
                        <a:spcAft>
                          <a:spcPts val="0"/>
                        </a:spcAft>
                      </a:pPr>
                      <a:r>
                        <a:rPr lang="lv-LV" sz="1000">
                          <a:effectLst/>
                        </a:rPr>
                        <a:t>Pelči, daudzdzīvokļu māju rajons, “Sarmas” un pirmsskolas izglītības iestāde </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pm1=3.2 μg/m</a:t>
                      </a:r>
                      <a:r>
                        <a:rPr lang="lv-LV" sz="1000" baseline="30000">
                          <a:effectLst/>
                        </a:rPr>
                        <a:t>3</a:t>
                      </a:r>
                      <a:r>
                        <a:rPr lang="lv-LV" sz="1000">
                          <a:effectLst/>
                        </a:rPr>
                        <a:t>, </a:t>
                      </a:r>
                    </a:p>
                    <a:p>
                      <a:pPr>
                        <a:lnSpc>
                          <a:spcPct val="107000"/>
                        </a:lnSpc>
                        <a:spcAft>
                          <a:spcPts val="0"/>
                        </a:spcAft>
                      </a:pPr>
                      <a:r>
                        <a:rPr lang="lv-LV" sz="1000">
                          <a:effectLst/>
                        </a:rPr>
                        <a:t>pm10= 9.8-17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17.46-17.56</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5"/>
                  </a:ext>
                </a:extLst>
              </a:tr>
              <a:tr h="353575">
                <a:tc>
                  <a:txBody>
                    <a:bodyPr/>
                    <a:lstStyle/>
                    <a:p>
                      <a:pPr>
                        <a:lnSpc>
                          <a:spcPct val="107000"/>
                        </a:lnSpc>
                        <a:spcAft>
                          <a:spcPts val="0"/>
                        </a:spcAft>
                      </a:pPr>
                      <a:r>
                        <a:rPr lang="lv-LV" sz="1000">
                          <a:effectLst/>
                        </a:rPr>
                        <a:t>Kuldīga, daudzdzīvokļu māju rajons, Piltenes iela 18</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pm1=2.8-3.7 μg/m</a:t>
                      </a:r>
                      <a:r>
                        <a:rPr lang="lv-LV" sz="1000" baseline="30000">
                          <a:effectLst/>
                        </a:rPr>
                        <a:t>3</a:t>
                      </a:r>
                      <a:r>
                        <a:rPr lang="lv-LV" sz="1000">
                          <a:effectLst/>
                        </a:rPr>
                        <a:t> </a:t>
                      </a:r>
                    </a:p>
                    <a:p>
                      <a:pPr>
                        <a:lnSpc>
                          <a:spcPct val="107000"/>
                        </a:lnSpc>
                        <a:spcAft>
                          <a:spcPts val="0"/>
                        </a:spcAft>
                      </a:pPr>
                      <a:r>
                        <a:rPr lang="lv-LV" sz="1000">
                          <a:effectLst/>
                        </a:rPr>
                        <a:t>pm10= 33.7-60.7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18.16-18.26</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6"/>
                  </a:ext>
                </a:extLst>
              </a:tr>
              <a:tr h="353575">
                <a:tc>
                  <a:txBody>
                    <a:bodyPr/>
                    <a:lstStyle/>
                    <a:p>
                      <a:pPr>
                        <a:lnSpc>
                          <a:spcPct val="107000"/>
                        </a:lnSpc>
                        <a:spcAft>
                          <a:spcPts val="0"/>
                        </a:spcAft>
                      </a:pPr>
                      <a:r>
                        <a:rPr lang="lv-LV" sz="1000" dirty="0">
                          <a:effectLst/>
                        </a:rPr>
                        <a:t>Stende, daudzdzīvokļu māju rajons</a:t>
                      </a:r>
                      <a:r>
                        <a:rPr lang="lv-LV" sz="1000" dirty="0" smtClean="0">
                          <a:effectLst/>
                        </a:rPr>
                        <a:t>, </a:t>
                      </a:r>
                      <a:r>
                        <a:rPr lang="lv-LV" sz="1000" dirty="0">
                          <a:effectLst/>
                        </a:rPr>
                        <a:t>Brīvības iela 76</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pm1=8.0-9.2 μg/m</a:t>
                      </a:r>
                      <a:r>
                        <a:rPr lang="lv-LV" sz="1000" baseline="30000">
                          <a:effectLst/>
                        </a:rPr>
                        <a:t>3</a:t>
                      </a:r>
                      <a:endParaRPr lang="lv-LV" sz="1000">
                        <a:effectLst/>
                      </a:endParaRPr>
                    </a:p>
                    <a:p>
                      <a:pPr>
                        <a:lnSpc>
                          <a:spcPct val="107000"/>
                        </a:lnSpc>
                        <a:spcAft>
                          <a:spcPts val="0"/>
                        </a:spcAft>
                      </a:pPr>
                      <a:r>
                        <a:rPr lang="lv-LV" sz="1000">
                          <a:effectLst/>
                        </a:rPr>
                        <a:t>pm10= 15.8-43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19.24-19.34</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7"/>
                  </a:ext>
                </a:extLst>
              </a:tr>
              <a:tr h="353575">
                <a:tc>
                  <a:txBody>
                    <a:bodyPr/>
                    <a:lstStyle/>
                    <a:p>
                      <a:pPr>
                        <a:lnSpc>
                          <a:spcPct val="107000"/>
                        </a:lnSpc>
                        <a:spcAft>
                          <a:spcPts val="0"/>
                        </a:spcAft>
                      </a:pPr>
                      <a:r>
                        <a:rPr lang="lv-LV" sz="1000">
                          <a:effectLst/>
                        </a:rPr>
                        <a:t>Dižstende, daudzdzīvokļu māju rajons, “Vītoli”</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pm1=4.1-8.4 μg/m</a:t>
                      </a:r>
                      <a:r>
                        <a:rPr lang="lv-LV" sz="1000" baseline="30000">
                          <a:effectLst/>
                        </a:rPr>
                        <a:t>3</a:t>
                      </a:r>
                      <a:r>
                        <a:rPr lang="lv-LV" sz="1000">
                          <a:effectLst/>
                        </a:rPr>
                        <a:t> </a:t>
                      </a:r>
                    </a:p>
                    <a:p>
                      <a:pPr>
                        <a:lnSpc>
                          <a:spcPct val="107000"/>
                        </a:lnSpc>
                        <a:spcAft>
                          <a:spcPts val="0"/>
                        </a:spcAft>
                      </a:pPr>
                      <a:r>
                        <a:rPr lang="lv-LV" sz="1000">
                          <a:effectLst/>
                        </a:rPr>
                        <a:t>pm10= 12.4-45.6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19.50-20.00</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8"/>
                  </a:ext>
                </a:extLst>
              </a:tr>
              <a:tr h="353575">
                <a:tc>
                  <a:txBody>
                    <a:bodyPr/>
                    <a:lstStyle/>
                    <a:p>
                      <a:pPr>
                        <a:lnSpc>
                          <a:spcPct val="107000"/>
                        </a:lnSpc>
                        <a:spcAft>
                          <a:spcPts val="0"/>
                        </a:spcAft>
                      </a:pPr>
                      <a:r>
                        <a:rPr lang="lv-LV" sz="1000">
                          <a:effectLst/>
                        </a:rPr>
                        <a:t>Talsi, daudzdzīvokļu māju rajons, Darva iela 21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pm1=2.5-2.9 μg/m</a:t>
                      </a:r>
                      <a:r>
                        <a:rPr lang="lv-LV" sz="1000" baseline="30000">
                          <a:effectLst/>
                        </a:rPr>
                        <a:t>3</a:t>
                      </a:r>
                      <a:r>
                        <a:rPr lang="lv-LV" sz="1000">
                          <a:effectLst/>
                        </a:rPr>
                        <a:t> </a:t>
                      </a:r>
                    </a:p>
                    <a:p>
                      <a:pPr>
                        <a:lnSpc>
                          <a:spcPct val="107000"/>
                        </a:lnSpc>
                        <a:spcAft>
                          <a:spcPts val="0"/>
                        </a:spcAft>
                      </a:pPr>
                      <a:r>
                        <a:rPr lang="lv-LV" sz="1000">
                          <a:effectLst/>
                        </a:rPr>
                        <a:t>pm10= 9.2-18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20.25-20.35</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09"/>
                  </a:ext>
                </a:extLst>
              </a:tr>
              <a:tr h="353575">
                <a:tc>
                  <a:txBody>
                    <a:bodyPr/>
                    <a:lstStyle/>
                    <a:p>
                      <a:pPr>
                        <a:lnSpc>
                          <a:spcPct val="107000"/>
                        </a:lnSpc>
                        <a:spcAft>
                          <a:spcPts val="0"/>
                        </a:spcAft>
                      </a:pPr>
                      <a:r>
                        <a:rPr lang="lv-LV" sz="1000">
                          <a:effectLst/>
                        </a:rPr>
                        <a:t>Valdemārpils, Dzirnavu iela pie baznīcas</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pm1=1.4- 1.9 μg/m</a:t>
                      </a:r>
                      <a:r>
                        <a:rPr lang="lv-LV" sz="1000" baseline="30000">
                          <a:effectLst/>
                        </a:rPr>
                        <a:t>3</a:t>
                      </a:r>
                      <a:r>
                        <a:rPr lang="lv-LV" sz="1000">
                          <a:effectLst/>
                        </a:rPr>
                        <a:t> </a:t>
                      </a:r>
                    </a:p>
                    <a:p>
                      <a:pPr>
                        <a:lnSpc>
                          <a:spcPct val="107000"/>
                        </a:lnSpc>
                        <a:spcAft>
                          <a:spcPts val="0"/>
                        </a:spcAft>
                      </a:pPr>
                      <a:r>
                        <a:rPr lang="lv-LV" sz="1000">
                          <a:effectLst/>
                        </a:rPr>
                        <a:t>pm10= 4.1-11.6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21.16-21.26</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10"/>
                  </a:ext>
                </a:extLst>
              </a:tr>
              <a:tr h="353575">
                <a:tc>
                  <a:txBody>
                    <a:bodyPr/>
                    <a:lstStyle/>
                    <a:p>
                      <a:pPr>
                        <a:lnSpc>
                          <a:spcPct val="107000"/>
                        </a:lnSpc>
                        <a:spcAft>
                          <a:spcPts val="0"/>
                        </a:spcAft>
                      </a:pPr>
                      <a:r>
                        <a:rPr lang="lv-LV" sz="1000">
                          <a:effectLst/>
                        </a:rPr>
                        <a:t>Stikli, blakus VUGD štābam</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a:effectLst/>
                        </a:rPr>
                        <a:t>pm1=6.6-24.6 - μg/m</a:t>
                      </a:r>
                      <a:r>
                        <a:rPr lang="lv-LV" sz="1000" baseline="30000">
                          <a:effectLst/>
                        </a:rPr>
                        <a:t>3</a:t>
                      </a:r>
                      <a:r>
                        <a:rPr lang="lv-LV" sz="1000">
                          <a:effectLst/>
                        </a:rPr>
                        <a:t> </a:t>
                      </a:r>
                    </a:p>
                    <a:p>
                      <a:pPr>
                        <a:lnSpc>
                          <a:spcPct val="107000"/>
                        </a:lnSpc>
                        <a:spcAft>
                          <a:spcPts val="0"/>
                        </a:spcAft>
                      </a:pPr>
                      <a:r>
                        <a:rPr lang="lv-LV" sz="1000">
                          <a:effectLst/>
                        </a:rPr>
                        <a:t>pm10= 185-2628 μg/m</a:t>
                      </a:r>
                      <a:r>
                        <a:rPr lang="lv-LV" sz="1000" baseline="30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lv-LV" sz="1000" dirty="0">
                          <a:effectLst/>
                        </a:rPr>
                        <a:t>22.11-22.24</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xmlns="" val="10011"/>
                  </a:ext>
                </a:extLst>
              </a:tr>
            </a:tbl>
          </a:graphicData>
        </a:graphic>
      </p:graphicFrame>
      <p:pic>
        <p:nvPicPr>
          <p:cNvPr id="5" name="Attēls 4"/>
          <p:cNvPicPr>
            <a:picLocks noChangeAspect="1"/>
          </p:cNvPicPr>
          <p:nvPr/>
        </p:nvPicPr>
        <p:blipFill>
          <a:blip r:embed="rId2"/>
          <a:stretch>
            <a:fillRect/>
          </a:stretch>
        </p:blipFill>
        <p:spPr>
          <a:xfrm>
            <a:off x="5799856" y="1731135"/>
            <a:ext cx="3083646" cy="2441823"/>
          </a:xfrm>
          <a:prstGeom prst="rect">
            <a:avLst/>
          </a:prstGeom>
        </p:spPr>
      </p:pic>
      <p:sp>
        <p:nvSpPr>
          <p:cNvPr id="17" name="Content Placeholder 2"/>
          <p:cNvSpPr txBox="1">
            <a:spLocks/>
          </p:cNvSpPr>
          <p:nvPr/>
        </p:nvSpPr>
        <p:spPr>
          <a:xfrm>
            <a:off x="5740634" y="1437634"/>
            <a:ext cx="3202090" cy="573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0"/>
              </a:spcBef>
              <a:spcAft>
                <a:spcPts val="0"/>
              </a:spcAft>
              <a:buFont typeface="Arial" panose="020B0604020202020204" pitchFamily="34" charset="0"/>
              <a:buNone/>
            </a:pPr>
            <a:r>
              <a:rPr lang="lv-LV" sz="1400" dirty="0" smtClean="0"/>
              <a:t>Gaisa kvalitātes staciju novērošanas tīkls</a:t>
            </a:r>
          </a:p>
          <a:p>
            <a:pPr marL="0" indent="0" algn="just" fontAlgn="auto">
              <a:lnSpc>
                <a:spcPct val="100000"/>
              </a:lnSpc>
              <a:spcBef>
                <a:spcPts val="0"/>
              </a:spcBef>
              <a:spcAft>
                <a:spcPts val="0"/>
              </a:spcAft>
              <a:buFont typeface="Arial" panose="020B0604020202020204" pitchFamily="34" charset="0"/>
              <a:buNone/>
            </a:pPr>
            <a:endParaRPr lang="lv-LV" sz="1400" dirty="0" smtClean="0"/>
          </a:p>
        </p:txBody>
      </p:sp>
      <p:pic>
        <p:nvPicPr>
          <p:cNvPr id="6" name="Attēls 5"/>
          <p:cNvPicPr>
            <a:picLocks noChangeAspect="1"/>
          </p:cNvPicPr>
          <p:nvPr/>
        </p:nvPicPr>
        <p:blipFill>
          <a:blip r:embed="rId3"/>
          <a:stretch>
            <a:fillRect/>
          </a:stretch>
        </p:blipFill>
        <p:spPr>
          <a:xfrm>
            <a:off x="5758096" y="4376879"/>
            <a:ext cx="630173" cy="630173"/>
          </a:xfrm>
          <a:prstGeom prst="rect">
            <a:avLst/>
          </a:prstGeom>
        </p:spPr>
      </p:pic>
      <p:sp>
        <p:nvSpPr>
          <p:cNvPr id="18" name="Labā bultiņa ar svītrām 17"/>
          <p:cNvSpPr/>
          <p:nvPr/>
        </p:nvSpPr>
        <p:spPr>
          <a:xfrm>
            <a:off x="6457950" y="4563060"/>
            <a:ext cx="287020" cy="257810"/>
          </a:xfrm>
          <a:prstGeom prst="stripedRightArrow">
            <a:avLst/>
          </a:prstGeom>
          <a:gradFill>
            <a:gsLst>
              <a:gs pos="41000">
                <a:srgbClr val="DA6976"/>
              </a:gs>
              <a:gs pos="8000">
                <a:srgbClr val="FF0000"/>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lv-LV"/>
          </a:p>
        </p:txBody>
      </p:sp>
      <p:sp>
        <p:nvSpPr>
          <p:cNvPr id="19" name="Content Placeholder 2"/>
          <p:cNvSpPr txBox="1">
            <a:spLocks/>
          </p:cNvSpPr>
          <p:nvPr/>
        </p:nvSpPr>
        <p:spPr>
          <a:xfrm>
            <a:off x="6771917" y="4498543"/>
            <a:ext cx="2068851" cy="57362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pPr>
            <a:r>
              <a:rPr lang="lv-LV" sz="1400" dirty="0" smtClean="0"/>
              <a:t>Pārsniedzot noteiktos līmeņus LVGMC informē VARAM, Veselības inspekciju, Valsts vides dienestu, pašvaldību un VUGD </a:t>
            </a:r>
          </a:p>
          <a:p>
            <a:pPr marL="0" indent="0" algn="just" fontAlgn="auto">
              <a:lnSpc>
                <a:spcPct val="100000"/>
              </a:lnSpc>
              <a:spcBef>
                <a:spcPts val="0"/>
              </a:spcBef>
              <a:spcAft>
                <a:spcPts val="0"/>
              </a:spcAft>
              <a:buFont typeface="Arial" panose="020B0604020202020204" pitchFamily="34" charset="0"/>
              <a:buNone/>
            </a:pPr>
            <a:endParaRPr lang="lv-LV" sz="1400" dirty="0" smtClean="0"/>
          </a:p>
        </p:txBody>
      </p:sp>
      <p:sp>
        <p:nvSpPr>
          <p:cNvPr id="20" name="Content Placeholder 2"/>
          <p:cNvSpPr txBox="1">
            <a:spLocks/>
          </p:cNvSpPr>
          <p:nvPr/>
        </p:nvSpPr>
        <p:spPr>
          <a:xfrm>
            <a:off x="428296" y="6434665"/>
            <a:ext cx="5156958" cy="286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0"/>
              </a:spcBef>
              <a:spcAft>
                <a:spcPts val="0"/>
              </a:spcAft>
              <a:buFont typeface="Arial" panose="020B0604020202020204" pitchFamily="34" charset="0"/>
              <a:buNone/>
            </a:pPr>
            <a:r>
              <a:rPr lang="lv-LV" sz="1200" i="1" dirty="0" smtClean="0"/>
              <a:t>Avots: MK 03.11.2009. noteikumi Nr.1290 «Noteikumi par gaisa kvalitāti» </a:t>
            </a:r>
          </a:p>
          <a:p>
            <a:pPr marL="0" indent="0" algn="just" fontAlgn="auto">
              <a:lnSpc>
                <a:spcPct val="100000"/>
              </a:lnSpc>
              <a:spcBef>
                <a:spcPts val="0"/>
              </a:spcBef>
              <a:spcAft>
                <a:spcPts val="0"/>
              </a:spcAft>
              <a:buFont typeface="Arial" panose="020B0604020202020204" pitchFamily="34" charset="0"/>
              <a:buNone/>
            </a:pPr>
            <a:endParaRPr lang="lv-LV" sz="1400" dirty="0" smtClean="0"/>
          </a:p>
        </p:txBody>
      </p:sp>
      <p:sp>
        <p:nvSpPr>
          <p:cNvPr id="21" name="Labā bultiņa ar svītrām 20"/>
          <p:cNvSpPr/>
          <p:nvPr/>
        </p:nvSpPr>
        <p:spPr>
          <a:xfrm rot="5400000">
            <a:off x="7669222" y="5070186"/>
            <a:ext cx="287020" cy="257810"/>
          </a:xfrm>
          <a:prstGeom prst="stripedRightArrow">
            <a:avLst/>
          </a:prstGeom>
          <a:gradFill>
            <a:gsLst>
              <a:gs pos="41000">
                <a:srgbClr val="DA6976"/>
              </a:gs>
              <a:gs pos="8000">
                <a:srgbClr val="FF0000"/>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lv-LV"/>
          </a:p>
        </p:txBody>
      </p:sp>
      <p:sp>
        <p:nvSpPr>
          <p:cNvPr id="22" name="Content Placeholder 2"/>
          <p:cNvSpPr txBox="1">
            <a:spLocks/>
          </p:cNvSpPr>
          <p:nvPr/>
        </p:nvSpPr>
        <p:spPr>
          <a:xfrm>
            <a:off x="6535503" y="5330498"/>
            <a:ext cx="2554455" cy="57362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pPr>
            <a:r>
              <a:rPr lang="lv-LV" sz="1000" dirty="0" smtClean="0"/>
              <a:t>VARAM, LVGMC un pašvaldība sagatavo informāciju un nodot VUGD + Veselības inspekcijas sagatavo informāciju un nodot VUGD</a:t>
            </a:r>
          </a:p>
          <a:p>
            <a:pPr marL="0" indent="0" algn="ctr" fontAlgn="auto">
              <a:lnSpc>
                <a:spcPct val="100000"/>
              </a:lnSpc>
              <a:spcBef>
                <a:spcPts val="0"/>
              </a:spcBef>
              <a:spcAft>
                <a:spcPts val="0"/>
              </a:spcAft>
              <a:buFont typeface="Arial" panose="020B0604020202020204" pitchFamily="34" charset="0"/>
              <a:buNone/>
            </a:pPr>
            <a:endParaRPr lang="lv-LV" sz="1400" dirty="0" smtClean="0"/>
          </a:p>
        </p:txBody>
      </p:sp>
      <p:sp>
        <p:nvSpPr>
          <p:cNvPr id="23" name="Labā bultiņa ar svītrām 22"/>
          <p:cNvSpPr/>
          <p:nvPr/>
        </p:nvSpPr>
        <p:spPr>
          <a:xfrm rot="5400000">
            <a:off x="7662832" y="5838012"/>
            <a:ext cx="287020" cy="257810"/>
          </a:xfrm>
          <a:prstGeom prst="stripedRightArrow">
            <a:avLst/>
          </a:prstGeom>
          <a:gradFill>
            <a:gsLst>
              <a:gs pos="41000">
                <a:srgbClr val="DA6976"/>
              </a:gs>
              <a:gs pos="8000">
                <a:srgbClr val="FF0000"/>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lv-LV"/>
          </a:p>
        </p:txBody>
      </p:sp>
      <p:sp>
        <p:nvSpPr>
          <p:cNvPr id="24" name="Content Placeholder 2"/>
          <p:cNvSpPr txBox="1">
            <a:spLocks/>
          </p:cNvSpPr>
          <p:nvPr/>
        </p:nvSpPr>
        <p:spPr>
          <a:xfrm>
            <a:off x="6778306" y="6121426"/>
            <a:ext cx="2068851" cy="573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pPr>
            <a:r>
              <a:rPr lang="lv-LV" sz="900" dirty="0" smtClean="0"/>
              <a:t>VUGD informē iedzīvotājus</a:t>
            </a:r>
          </a:p>
          <a:p>
            <a:pPr marL="0" indent="0" algn="just" fontAlgn="auto">
              <a:lnSpc>
                <a:spcPct val="100000"/>
              </a:lnSpc>
              <a:spcBef>
                <a:spcPts val="0"/>
              </a:spcBef>
              <a:spcAft>
                <a:spcPts val="0"/>
              </a:spcAft>
              <a:buFont typeface="Arial" panose="020B0604020202020204" pitchFamily="34" charset="0"/>
              <a:buNone/>
            </a:pPr>
            <a:endParaRPr lang="lv-LV" sz="1400" dirty="0" smtClean="0"/>
          </a:p>
        </p:txBody>
      </p:sp>
      <p:sp>
        <p:nvSpPr>
          <p:cNvPr id="7" name="Taisnstūris 6"/>
          <p:cNvSpPr/>
          <p:nvPr/>
        </p:nvSpPr>
        <p:spPr>
          <a:xfrm>
            <a:off x="5767580" y="4376879"/>
            <a:ext cx="3261090" cy="203135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4562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215947" y="408338"/>
            <a:ext cx="5950040" cy="999067"/>
          </a:xfrm>
        </p:spPr>
        <p:txBody>
          <a:bodyPr>
            <a:normAutofit/>
          </a:bodyPr>
          <a:lstStyle/>
          <a:p>
            <a:pPr algn="ctr"/>
            <a:r>
              <a:rPr lang="lv-LV" sz="2000" b="1" dirty="0" smtClean="0">
                <a:latin typeface="Verdana" panose="020B0604030504040204" pitchFamily="34" charset="0"/>
                <a:ea typeface="Verdana" panose="020B0604030504040204" pitchFamily="34" charset="0"/>
                <a:cs typeface="Verdana" panose="020B0604030504040204" pitchFamily="34" charset="0"/>
              </a:rPr>
              <a:t>Ugunsdrošības jautājumi</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175098" y="1539751"/>
            <a:ext cx="3902632" cy="4626270"/>
          </a:xfrm>
        </p:spPr>
        <p:txBody>
          <a:bodyPr>
            <a:noAutofit/>
          </a:bodyPr>
          <a:lstStyle/>
          <a:p>
            <a:pPr marL="0" indent="0" algn="just">
              <a:lnSpc>
                <a:spcPct val="100000"/>
              </a:lnSpc>
              <a:spcBef>
                <a:spcPts val="0"/>
              </a:spcBef>
              <a:buNone/>
            </a:pPr>
            <a:r>
              <a:rPr lang="lv-LV" sz="1400" dirty="0" smtClean="0">
                <a:latin typeface="Verdana" panose="020B0604030504040204" pitchFamily="34" charset="0"/>
                <a:ea typeface="Verdana" panose="020B0604030504040204" pitchFamily="34" charset="0"/>
              </a:rPr>
              <a:t>Valsts </a:t>
            </a:r>
            <a:r>
              <a:rPr lang="lv-LV" sz="1400" dirty="0">
                <a:latin typeface="Verdana" panose="020B0604030504040204" pitchFamily="34" charset="0"/>
                <a:ea typeface="Verdana" panose="020B0604030504040204" pitchFamily="34" charset="0"/>
              </a:rPr>
              <a:t>ugunsdrošības uzraudzību mežos un meža zemē veic Valsts meža dienesta amatpersonas</a:t>
            </a:r>
          </a:p>
          <a:p>
            <a:pPr marL="0" indent="0" algn="just">
              <a:lnSpc>
                <a:spcPct val="100000"/>
              </a:lnSpc>
              <a:spcBef>
                <a:spcPts val="0"/>
              </a:spcBef>
              <a:buNone/>
            </a:pPr>
            <a:r>
              <a:rPr lang="lv-LV" sz="1600" dirty="0" smtClean="0">
                <a:latin typeface="Verdana" panose="020B0604030504040204" pitchFamily="34" charset="0"/>
                <a:ea typeface="Verdana" panose="020B0604030504040204" pitchFamily="34" charset="0"/>
              </a:rPr>
              <a:t> </a:t>
            </a:r>
          </a:p>
          <a:p>
            <a:pPr marL="0" indent="0" algn="just">
              <a:lnSpc>
                <a:spcPct val="100000"/>
              </a:lnSpc>
              <a:spcBef>
                <a:spcPts val="0"/>
              </a:spcBef>
              <a:buNone/>
            </a:pPr>
            <a:r>
              <a:rPr lang="lv-LV" sz="1200" i="1" dirty="0" smtClean="0">
                <a:latin typeface="Verdana" panose="020B0604030504040204" pitchFamily="34" charset="0"/>
                <a:ea typeface="Verdana" panose="020B0604030504040204" pitchFamily="34" charset="0"/>
              </a:rPr>
              <a:t>Avots</a:t>
            </a:r>
            <a:r>
              <a:rPr lang="lv-LV" sz="1200" i="1" dirty="0">
                <a:latin typeface="Verdana" panose="020B0604030504040204" pitchFamily="34" charset="0"/>
                <a:ea typeface="Verdana" panose="020B0604030504040204" pitchFamily="34" charset="0"/>
              </a:rPr>
              <a:t>: Ugunsdrošības un ugunsdzēsības likuma 13.panta otrā daļa </a:t>
            </a:r>
          </a:p>
          <a:p>
            <a:pPr marL="0" indent="0" algn="just">
              <a:lnSpc>
                <a:spcPct val="100000"/>
              </a:lnSpc>
              <a:spcBef>
                <a:spcPts val="0"/>
              </a:spcBef>
              <a:buNone/>
            </a:pPr>
            <a:endParaRPr lang="lv-LV" sz="1400" dirty="0" smtClean="0">
              <a:latin typeface="Verdana" panose="020B0604030504040204" pitchFamily="34" charset="0"/>
              <a:ea typeface="Verdana" panose="020B0604030504040204" pitchFamily="34" charset="0"/>
            </a:endParaRPr>
          </a:p>
          <a:p>
            <a:pPr marL="0" indent="0" algn="just">
              <a:lnSpc>
                <a:spcPct val="100000"/>
              </a:lnSpc>
              <a:spcBef>
                <a:spcPts val="0"/>
              </a:spcBef>
              <a:buNone/>
            </a:pPr>
            <a:r>
              <a:rPr lang="lv-LV" sz="1400" dirty="0">
                <a:latin typeface="Verdana" panose="020B0604030504040204" pitchFamily="34" charset="0"/>
                <a:ea typeface="Verdana" panose="020B0604030504040204" pitchFamily="34" charset="0"/>
              </a:rPr>
              <a:t>M</a:t>
            </a:r>
            <a:r>
              <a:rPr lang="lv-LV" sz="1400" dirty="0" smtClean="0">
                <a:latin typeface="Verdana" panose="020B0604030504040204" pitchFamily="34" charset="0"/>
                <a:ea typeface="Verdana" panose="020B0604030504040204" pitchFamily="34" charset="0"/>
              </a:rPr>
              <a:t>eža </a:t>
            </a:r>
            <a:r>
              <a:rPr lang="lv-LV" sz="1400" dirty="0">
                <a:latin typeface="Verdana" panose="020B0604030504040204" pitchFamily="34" charset="0"/>
                <a:ea typeface="Verdana" panose="020B0604030504040204" pitchFamily="34" charset="0"/>
              </a:rPr>
              <a:t>zeme ir zeme, uz kuras ir mežs, zeme zem meža infrastruktūras objektiem, kā arī mežā ietilpstošie pārplūstošie klajumi, </a:t>
            </a:r>
            <a:r>
              <a:rPr lang="lv-LV" sz="1400" dirty="0" err="1">
                <a:latin typeface="Verdana" panose="020B0604030504040204" pitchFamily="34" charset="0"/>
                <a:ea typeface="Verdana" panose="020B0604030504040204" pitchFamily="34" charset="0"/>
              </a:rPr>
              <a:t>lauces</a:t>
            </a:r>
            <a:r>
              <a:rPr lang="lv-LV" sz="1400" dirty="0">
                <a:latin typeface="Verdana" panose="020B0604030504040204" pitchFamily="34" charset="0"/>
                <a:ea typeface="Verdana" panose="020B0604030504040204" pitchFamily="34" charset="0"/>
              </a:rPr>
              <a:t> un tam pieguļošie purvi</a:t>
            </a:r>
          </a:p>
          <a:p>
            <a:pPr marL="0" indent="0" algn="just">
              <a:lnSpc>
                <a:spcPct val="100000"/>
              </a:lnSpc>
              <a:spcBef>
                <a:spcPts val="0"/>
              </a:spcBef>
              <a:buNone/>
            </a:pPr>
            <a:endParaRPr lang="lv-LV" sz="1400" dirty="0" smtClean="0">
              <a:latin typeface="Verdana" panose="020B0604030504040204" pitchFamily="34" charset="0"/>
              <a:ea typeface="Verdana" panose="020B0604030504040204" pitchFamily="34" charset="0"/>
            </a:endParaRPr>
          </a:p>
          <a:p>
            <a:pPr marL="0" indent="0" algn="just">
              <a:lnSpc>
                <a:spcPct val="100000"/>
              </a:lnSpc>
              <a:spcBef>
                <a:spcPts val="0"/>
              </a:spcBef>
              <a:buNone/>
            </a:pPr>
            <a:r>
              <a:rPr lang="lv-LV" sz="1200" i="1" dirty="0" smtClean="0">
                <a:latin typeface="Verdana" panose="020B0604030504040204" pitchFamily="34" charset="0"/>
                <a:ea typeface="Verdana" panose="020B0604030504040204" pitchFamily="34" charset="0"/>
              </a:rPr>
              <a:t>Avots: Meža </a:t>
            </a:r>
            <a:r>
              <a:rPr lang="lv-LV" sz="1200" i="1" dirty="0">
                <a:latin typeface="Verdana" panose="020B0604030504040204" pitchFamily="34" charset="0"/>
                <a:ea typeface="Verdana" panose="020B0604030504040204" pitchFamily="34" charset="0"/>
              </a:rPr>
              <a:t>likuma 1.panta pirmās daļas </a:t>
            </a:r>
            <a:r>
              <a:rPr lang="lv-LV" sz="1200" i="1" dirty="0" smtClean="0">
                <a:latin typeface="Verdana" panose="020B0604030504040204" pitchFamily="34" charset="0"/>
                <a:ea typeface="Verdana" panose="020B0604030504040204" pitchFamily="34" charset="0"/>
              </a:rPr>
              <a:t>29.punkts</a:t>
            </a:r>
            <a:r>
              <a:rPr lang="lv-LV" sz="1200" dirty="0" smtClean="0">
                <a:latin typeface="Verdana" panose="020B0604030504040204" pitchFamily="34" charset="0"/>
                <a:ea typeface="Verdana" panose="020B0604030504040204" pitchFamily="34" charset="0"/>
              </a:rPr>
              <a:t> </a:t>
            </a:r>
          </a:p>
          <a:p>
            <a:pPr marL="0" indent="0" algn="just">
              <a:lnSpc>
                <a:spcPct val="100000"/>
              </a:lnSpc>
              <a:spcBef>
                <a:spcPts val="0"/>
              </a:spcBef>
              <a:buNone/>
            </a:pPr>
            <a:endParaRPr lang="lv-LV" sz="1400" dirty="0" smtClean="0">
              <a:latin typeface="Verdana" panose="020B0604030504040204" pitchFamily="34" charset="0"/>
              <a:ea typeface="Verdana" panose="020B0604030504040204" pitchFamily="34" charset="0"/>
            </a:endParaRPr>
          </a:p>
          <a:p>
            <a:pPr marL="0" indent="0" algn="just">
              <a:lnSpc>
                <a:spcPct val="100000"/>
              </a:lnSpc>
              <a:spcBef>
                <a:spcPts val="0"/>
              </a:spcBef>
              <a:buNone/>
            </a:pPr>
            <a:r>
              <a:rPr lang="lv-LV" sz="1400" dirty="0">
                <a:latin typeface="Verdana" panose="020B0604030504040204" pitchFamily="34" charset="0"/>
                <a:ea typeface="Verdana" panose="020B0604030504040204" pitchFamily="34" charset="0"/>
              </a:rPr>
              <a:t>Ministru kabineta 2016.gada 19.aprīļa </a:t>
            </a:r>
            <a:r>
              <a:rPr lang="lv-LV" sz="1400" dirty="0" smtClean="0">
                <a:latin typeface="Verdana" panose="020B0604030504040204" pitchFamily="34" charset="0"/>
                <a:ea typeface="Verdana" panose="020B0604030504040204" pitchFamily="34" charset="0"/>
              </a:rPr>
              <a:t>noteikumi </a:t>
            </a:r>
            <a:r>
              <a:rPr lang="lv-LV" sz="1400" dirty="0">
                <a:latin typeface="Verdana" panose="020B0604030504040204" pitchFamily="34" charset="0"/>
                <a:ea typeface="Verdana" panose="020B0604030504040204" pitchFamily="34" charset="0"/>
              </a:rPr>
              <a:t>Nr.238 “Ugunsdrošības </a:t>
            </a:r>
            <a:r>
              <a:rPr lang="lv-LV" sz="1400" dirty="0" smtClean="0">
                <a:latin typeface="Verdana" panose="020B0604030504040204" pitchFamily="34" charset="0"/>
                <a:ea typeface="Verdana" panose="020B0604030504040204" pitchFamily="34" charset="0"/>
              </a:rPr>
              <a:t>noteikumi” noteiktas </a:t>
            </a:r>
            <a:r>
              <a:rPr lang="lv-LV" sz="1400" dirty="0">
                <a:latin typeface="Verdana" panose="020B0604030504040204" pitchFamily="34" charset="0"/>
                <a:ea typeface="Verdana" panose="020B0604030504040204" pitchFamily="34" charset="0"/>
              </a:rPr>
              <a:t>speciālās ugunsdrošības prasības meža objektā, kūdras ieguves un uzglabāšanas </a:t>
            </a:r>
            <a:r>
              <a:rPr lang="lv-LV" sz="1400" dirty="0" smtClean="0">
                <a:latin typeface="Verdana" panose="020B0604030504040204" pitchFamily="34" charset="0"/>
                <a:ea typeface="Verdana" panose="020B0604030504040204" pitchFamily="34" charset="0"/>
              </a:rPr>
              <a:t>objektos (</a:t>
            </a:r>
            <a:r>
              <a:rPr lang="lv-LV" sz="1400" i="1" dirty="0" smtClean="0">
                <a:latin typeface="Verdana" panose="020B0604030504040204" pitchFamily="34" charset="0"/>
                <a:ea typeface="Verdana" panose="020B0604030504040204" pitchFamily="34" charset="0"/>
              </a:rPr>
              <a:t>13.5</a:t>
            </a:r>
            <a:r>
              <a:rPr lang="lv-LV" sz="1400" i="1" dirty="0">
                <a:latin typeface="Verdana" panose="020B0604030504040204" pitchFamily="34" charset="0"/>
                <a:ea typeface="Verdana" panose="020B0604030504040204" pitchFamily="34" charset="0"/>
              </a:rPr>
              <a:t>., 13.9. un </a:t>
            </a:r>
            <a:r>
              <a:rPr lang="lv-LV" sz="1400" i="1" dirty="0" smtClean="0">
                <a:latin typeface="Verdana" panose="020B0604030504040204" pitchFamily="34" charset="0"/>
                <a:ea typeface="Verdana" panose="020B0604030504040204" pitchFamily="34" charset="0"/>
              </a:rPr>
              <a:t>13.10.apakšnodaļa</a:t>
            </a:r>
            <a:r>
              <a:rPr lang="lv-LV" sz="1400" dirty="0" smtClean="0">
                <a:latin typeface="Verdana" panose="020B0604030504040204" pitchFamily="34" charset="0"/>
                <a:ea typeface="Verdana" panose="020B0604030504040204" pitchFamily="34" charset="0"/>
              </a:rPr>
              <a:t>)</a:t>
            </a:r>
            <a:endParaRPr lang="lv-LV" sz="1400" dirty="0">
              <a:latin typeface="Verdana" panose="020B0604030504040204" pitchFamily="34" charset="0"/>
              <a:ea typeface="Verdana" panose="020B0604030504040204" pitchFamily="34" charset="0"/>
            </a:endParaRPr>
          </a:p>
          <a:p>
            <a:pPr marL="0" indent="0" algn="just">
              <a:lnSpc>
                <a:spcPct val="100000"/>
              </a:lnSpc>
              <a:spcBef>
                <a:spcPts val="0"/>
              </a:spcBef>
              <a:buNone/>
            </a:pPr>
            <a:endParaRPr lang="lv-LV" sz="1400" dirty="0"/>
          </a:p>
          <a:p>
            <a:pPr marL="0" indent="0" algn="just">
              <a:lnSpc>
                <a:spcPct val="100000"/>
              </a:lnSpc>
              <a:spcBef>
                <a:spcPts val="0"/>
              </a:spcBef>
              <a:buNone/>
            </a:pPr>
            <a:endParaRPr lang="lv-LV" sz="1200" dirty="0" smtClean="0"/>
          </a:p>
          <a:p>
            <a:pPr marL="0" indent="0" algn="just">
              <a:lnSpc>
                <a:spcPct val="100000"/>
              </a:lnSpc>
              <a:spcBef>
                <a:spcPts val="0"/>
              </a:spcBef>
              <a:buNone/>
            </a:pPr>
            <a:endParaRPr lang="lv-LV" sz="1200" dirty="0"/>
          </a:p>
          <a:p>
            <a:pPr marL="0" indent="0" algn="just">
              <a:lnSpc>
                <a:spcPct val="100000"/>
              </a:lnSpc>
              <a:spcBef>
                <a:spcPts val="0"/>
              </a:spcBef>
              <a:buNone/>
            </a:pPr>
            <a:endParaRPr lang="lv-LV" sz="1200" dirty="0"/>
          </a:p>
          <a:p>
            <a:pPr marL="0" indent="0" algn="just">
              <a:lnSpc>
                <a:spcPct val="100000"/>
              </a:lnSpc>
              <a:spcBef>
                <a:spcPts val="0"/>
              </a:spcBef>
              <a:buNone/>
            </a:pPr>
            <a:endParaRPr lang="lv-LV" sz="1200" dirty="0"/>
          </a:p>
          <a:p>
            <a:pPr marL="0" indent="0" algn="just">
              <a:buNone/>
            </a:pPr>
            <a:endParaRPr lang="lv-LV" sz="1600" b="1" dirty="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a:p>
            <a:pPr marL="0" indent="0" algn="just">
              <a:buNone/>
            </a:pPr>
            <a:r>
              <a:rPr lang="lv-LV" sz="1600" b="1" dirty="0" smtClean="0">
                <a:solidFill>
                  <a:srgbClr val="002060"/>
                </a:solidFill>
                <a:latin typeface="Belwe Lt TL" panose="02060302050305020504" pitchFamily="18" charset="0"/>
              </a:rPr>
              <a:t> </a:t>
            </a: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11</a:t>
            </a:fld>
            <a:endParaRPr lang="lv-LV"/>
          </a:p>
        </p:txBody>
      </p:sp>
      <p:pic>
        <p:nvPicPr>
          <p:cNvPr id="7" name="Attēls 6"/>
          <p:cNvPicPr>
            <a:picLocks noChangeAspect="1"/>
          </p:cNvPicPr>
          <p:nvPr/>
        </p:nvPicPr>
        <p:blipFill>
          <a:blip r:embed="rId2"/>
          <a:stretch>
            <a:fillRect/>
          </a:stretch>
        </p:blipFill>
        <p:spPr>
          <a:xfrm>
            <a:off x="6868378" y="1672181"/>
            <a:ext cx="2149163" cy="3719383"/>
          </a:xfrm>
          <a:prstGeom prst="rect">
            <a:avLst/>
          </a:prstGeom>
          <a:ln w="22225">
            <a:solidFill>
              <a:schemeClr val="tx1"/>
            </a:solidFill>
          </a:ln>
        </p:spPr>
      </p:pic>
      <p:pic>
        <p:nvPicPr>
          <p:cNvPr id="8" name="Attēls 7"/>
          <p:cNvPicPr>
            <a:picLocks noChangeAspect="1"/>
          </p:cNvPicPr>
          <p:nvPr/>
        </p:nvPicPr>
        <p:blipFill>
          <a:blip r:embed="rId3"/>
          <a:stretch>
            <a:fillRect/>
          </a:stretch>
        </p:blipFill>
        <p:spPr>
          <a:xfrm>
            <a:off x="4199479" y="1661279"/>
            <a:ext cx="2826676" cy="3741188"/>
          </a:xfrm>
          <a:prstGeom prst="rect">
            <a:avLst/>
          </a:prstGeom>
          <a:ln w="12700">
            <a:solidFill>
              <a:schemeClr val="tx1"/>
            </a:solidFill>
          </a:ln>
        </p:spPr>
      </p:pic>
    </p:spTree>
    <p:extLst>
      <p:ext uri="{BB962C8B-B14F-4D97-AF65-F5344CB8AC3E}">
        <p14:creationId xmlns:p14="http://schemas.microsoft.com/office/powerpoint/2010/main" val="277924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910079" y="408338"/>
            <a:ext cx="5255907" cy="999067"/>
          </a:xfrm>
        </p:spPr>
        <p:txBody>
          <a:bodyPr>
            <a:normAutofit/>
          </a:bodyPr>
          <a:lstStyle/>
          <a:p>
            <a:pPr algn="ctr"/>
            <a:r>
              <a:rPr lang="lv-LV" sz="2000" b="1" dirty="0" smtClean="0">
                <a:latin typeface="Verdana" panose="020B0604030504040204" pitchFamily="34" charset="0"/>
                <a:ea typeface="Verdana" panose="020B0604030504040204" pitchFamily="34" charset="0"/>
                <a:cs typeface="Verdana" panose="020B0604030504040204" pitchFamily="34" charset="0"/>
              </a:rPr>
              <a:t>Komunikācija par ugunsgrēku</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284480" y="1199276"/>
            <a:ext cx="6077717" cy="4966745"/>
          </a:xfrm>
        </p:spPr>
        <p:txBody>
          <a:bodyPr>
            <a:noAutofit/>
          </a:bodyPr>
          <a:lstStyle/>
          <a:p>
            <a:pPr marL="0" indent="0" algn="just">
              <a:lnSpc>
                <a:spcPct val="150000"/>
              </a:lnSpc>
              <a:spcBef>
                <a:spcPts val="0"/>
              </a:spcBef>
              <a:buNone/>
            </a:pPr>
            <a:r>
              <a:rPr lang="lv-LV" sz="1200" dirty="0" smtClean="0">
                <a:latin typeface="Verdana" panose="020B0604030504040204" pitchFamily="34" charset="0"/>
                <a:ea typeface="Verdana" panose="020B0604030504040204" pitchFamily="34" charset="0"/>
              </a:rPr>
              <a:t>Komunikācija par ugunsgrēku sākta divas stundas pēc izsaukuma saņemšanas – plkst. 19.35, informējot par notikumu žurnālistus un uzsākot komunikāciju sociālajos tīklos. Plkst. 19.40 VUGD informācija tika publiskota nacionālajā ziņu aģentūrā LETA. Kā arī par notiekošo tika informēti </a:t>
            </a:r>
            <a:r>
              <a:rPr lang="lv-LV" sz="1200" smtClean="0">
                <a:latin typeface="Verdana" panose="020B0604030504040204" pitchFamily="34" charset="0"/>
                <a:ea typeface="Verdana" panose="020B0604030504040204" pitchFamily="34" charset="0"/>
              </a:rPr>
              <a:t>tuvējo pašvaldību vadītāji. </a:t>
            </a:r>
            <a:endParaRPr lang="lv-LV" sz="1200" dirty="0" smtClean="0">
              <a:latin typeface="Verdana" panose="020B0604030504040204" pitchFamily="34" charset="0"/>
              <a:ea typeface="Verdana" panose="020B0604030504040204" pitchFamily="34" charset="0"/>
            </a:endParaRPr>
          </a:p>
          <a:p>
            <a:pPr marL="0" indent="0" algn="just">
              <a:lnSpc>
                <a:spcPct val="150000"/>
              </a:lnSpc>
              <a:spcBef>
                <a:spcPts val="0"/>
              </a:spcBef>
              <a:buNone/>
            </a:pPr>
            <a:r>
              <a:rPr lang="lv-LV" sz="1200" dirty="0" smtClean="0">
                <a:latin typeface="Verdana" panose="020B0604030504040204" pitchFamily="34" charset="0"/>
                <a:ea typeface="Verdana" panose="020B0604030504040204" pitchFamily="34" charset="0"/>
              </a:rPr>
              <a:t>Nepārtraukta komunikācija nodrošināta vairāk kā 20 dienas. </a:t>
            </a:r>
          </a:p>
          <a:p>
            <a:pPr marL="0" indent="0" algn="just">
              <a:lnSpc>
                <a:spcPct val="150000"/>
              </a:lnSpc>
              <a:spcBef>
                <a:spcPts val="0"/>
              </a:spcBef>
              <a:buNone/>
            </a:pPr>
            <a:r>
              <a:rPr lang="lv-LV" sz="1200" u="sng" dirty="0" smtClean="0">
                <a:latin typeface="Verdana" panose="020B0604030504040204" pitchFamily="34" charset="0"/>
                <a:ea typeface="Verdana" panose="020B0604030504040204" pitchFamily="34" charset="0"/>
              </a:rPr>
              <a:t>Izmantotie komunikācijas rīki:</a:t>
            </a:r>
            <a:endParaRPr lang="lv-LV" sz="1400" u="sng" dirty="0">
              <a:latin typeface="Verdana" panose="020B0604030504040204" pitchFamily="34" charset="0"/>
              <a:ea typeface="Verdana" panose="020B0604030504040204" pitchFamily="34" charset="0"/>
            </a:endParaRPr>
          </a:p>
          <a:p>
            <a:pPr lvl="1" algn="just">
              <a:lnSpc>
                <a:spcPct val="100000"/>
              </a:lnSpc>
              <a:spcBef>
                <a:spcPts val="0"/>
              </a:spcBef>
              <a:buFontTx/>
              <a:buChar char="-"/>
            </a:pPr>
            <a:r>
              <a:rPr lang="lv-LV" sz="1200" dirty="0" smtClean="0">
                <a:latin typeface="Verdana" panose="020B0604030504040204" pitchFamily="34" charset="0"/>
                <a:ea typeface="Verdana" panose="020B0604030504040204" pitchFamily="34" charset="0"/>
              </a:rPr>
              <a:t>preses </a:t>
            </a:r>
            <a:r>
              <a:rPr lang="lv-LV" sz="1200" dirty="0" err="1" smtClean="0">
                <a:latin typeface="Verdana" panose="020B0604030504040204" pitchFamily="34" charset="0"/>
                <a:ea typeface="Verdana" panose="020B0604030504040204" pitchFamily="34" charset="0"/>
              </a:rPr>
              <a:t>relīzes</a:t>
            </a:r>
            <a:r>
              <a:rPr lang="lv-LV" sz="1200" dirty="0" smtClean="0">
                <a:latin typeface="Verdana" panose="020B0604030504040204" pitchFamily="34" charset="0"/>
                <a:ea typeface="Verdana" panose="020B0604030504040204" pitchFamily="34" charset="0"/>
              </a:rPr>
              <a:t>;</a:t>
            </a:r>
          </a:p>
          <a:p>
            <a:pPr lvl="1" algn="just">
              <a:lnSpc>
                <a:spcPct val="100000"/>
              </a:lnSpc>
              <a:spcBef>
                <a:spcPts val="0"/>
              </a:spcBef>
              <a:buFontTx/>
              <a:buChar char="-"/>
            </a:pPr>
            <a:r>
              <a:rPr lang="lv-LV" sz="1200" dirty="0" smtClean="0">
                <a:latin typeface="Verdana" panose="020B0604030504040204" pitchFamily="34" charset="0"/>
                <a:ea typeface="Verdana" panose="020B0604030504040204" pitchFamily="34" charset="0"/>
              </a:rPr>
              <a:t>preses </a:t>
            </a:r>
            <a:r>
              <a:rPr lang="lv-LV" sz="1200" dirty="0">
                <a:latin typeface="Verdana" panose="020B0604030504040204" pitchFamily="34" charset="0"/>
                <a:ea typeface="Verdana" panose="020B0604030504040204" pitchFamily="34" charset="0"/>
              </a:rPr>
              <a:t>iespējas uz vietas;</a:t>
            </a:r>
          </a:p>
          <a:p>
            <a:pPr lvl="1" algn="just">
              <a:lnSpc>
                <a:spcPct val="100000"/>
              </a:lnSpc>
              <a:spcBef>
                <a:spcPts val="0"/>
              </a:spcBef>
              <a:buFontTx/>
              <a:buChar char="-"/>
            </a:pPr>
            <a:r>
              <a:rPr lang="lv-LV" sz="1200" dirty="0" smtClean="0">
                <a:latin typeface="Verdana" panose="020B0604030504040204" pitchFamily="34" charset="0"/>
                <a:ea typeface="Verdana" panose="020B0604030504040204" pitchFamily="34" charset="0"/>
              </a:rPr>
              <a:t>sociālie tīkli;</a:t>
            </a:r>
          </a:p>
          <a:p>
            <a:pPr lvl="1" algn="just">
              <a:lnSpc>
                <a:spcPct val="100000"/>
              </a:lnSpc>
              <a:spcBef>
                <a:spcPts val="0"/>
              </a:spcBef>
              <a:buFontTx/>
              <a:buChar char="-"/>
            </a:pPr>
            <a:r>
              <a:rPr lang="lv-LV" sz="1200" dirty="0" smtClean="0">
                <a:latin typeface="Verdana" panose="020B0604030504040204" pitchFamily="34" charset="0"/>
                <a:ea typeface="Verdana" panose="020B0604030504040204" pitchFamily="34" charset="0"/>
              </a:rPr>
              <a:t>Informācija VUGD mājaslapā;</a:t>
            </a:r>
          </a:p>
          <a:p>
            <a:pPr lvl="1" algn="just">
              <a:lnSpc>
                <a:spcPct val="100000"/>
              </a:lnSpc>
              <a:spcBef>
                <a:spcPts val="0"/>
              </a:spcBef>
              <a:buFontTx/>
              <a:buChar char="-"/>
            </a:pPr>
            <a:r>
              <a:rPr lang="lv-LV" sz="1200" dirty="0">
                <a:latin typeface="Verdana" panose="020B0604030504040204" pitchFamily="34" charset="0"/>
                <a:ea typeface="Verdana" panose="020B0604030504040204" pitchFamily="34" charset="0"/>
              </a:rPr>
              <a:t>i</a:t>
            </a:r>
            <a:r>
              <a:rPr lang="lv-LV" sz="1200" dirty="0" smtClean="0">
                <a:latin typeface="Verdana" panose="020B0604030504040204" pitchFamily="34" charset="0"/>
                <a:ea typeface="Verdana" panose="020B0604030504040204" pitchFamily="34" charset="0"/>
              </a:rPr>
              <a:t>ntervijas TV un radio;</a:t>
            </a:r>
          </a:p>
          <a:p>
            <a:pPr lvl="1" algn="just">
              <a:lnSpc>
                <a:spcPct val="100000"/>
              </a:lnSpc>
              <a:spcBef>
                <a:spcPts val="0"/>
              </a:spcBef>
              <a:buFontTx/>
              <a:buChar char="-"/>
            </a:pPr>
            <a:r>
              <a:rPr lang="lv-LV" sz="1200" dirty="0">
                <a:latin typeface="Verdana" panose="020B0604030504040204" pitchFamily="34" charset="0"/>
                <a:ea typeface="Verdana" panose="020B0604030504040204" pitchFamily="34" charset="0"/>
              </a:rPr>
              <a:t>v</a:t>
            </a:r>
            <a:r>
              <a:rPr lang="lv-LV" sz="1200" dirty="0" smtClean="0">
                <a:latin typeface="Verdana" panose="020B0604030504040204" pitchFamily="34" charset="0"/>
                <a:ea typeface="Verdana" panose="020B0604030504040204" pitchFamily="34" charset="0"/>
              </a:rPr>
              <a:t>izuālais materiāls no notikuma vietas. </a:t>
            </a:r>
            <a:endParaRPr lang="lv-LV" sz="1200" dirty="0">
              <a:latin typeface="Verdana" panose="020B0604030504040204" pitchFamily="34" charset="0"/>
              <a:ea typeface="Verdana" panose="020B0604030504040204" pitchFamily="34" charset="0"/>
            </a:endParaRPr>
          </a:p>
          <a:p>
            <a:pPr marL="0" indent="0" algn="just">
              <a:lnSpc>
                <a:spcPct val="100000"/>
              </a:lnSpc>
              <a:spcBef>
                <a:spcPts val="0"/>
              </a:spcBef>
              <a:buNone/>
            </a:pPr>
            <a:endParaRPr lang="lv-LV" sz="1200" dirty="0">
              <a:latin typeface="Verdana" panose="020B0604030504040204" pitchFamily="34" charset="0"/>
              <a:ea typeface="Verdana" panose="020B0604030504040204" pitchFamily="34" charset="0"/>
            </a:endParaRPr>
          </a:p>
          <a:p>
            <a:pPr marL="0" indent="0" algn="just">
              <a:lnSpc>
                <a:spcPct val="100000"/>
              </a:lnSpc>
              <a:spcBef>
                <a:spcPts val="0"/>
              </a:spcBef>
              <a:buNone/>
            </a:pPr>
            <a:endParaRPr lang="lv-LV" sz="1200" dirty="0">
              <a:latin typeface="Verdana" panose="020B0604030504040204" pitchFamily="34" charset="0"/>
              <a:ea typeface="Verdana" panose="020B0604030504040204" pitchFamily="34" charset="0"/>
            </a:endParaRPr>
          </a:p>
          <a:p>
            <a:pPr marL="0" indent="0" algn="just">
              <a:buNone/>
            </a:pPr>
            <a:endParaRPr lang="lv-LV" sz="1600" b="1" dirty="0">
              <a:solidFill>
                <a:srgbClr val="002060"/>
              </a:solidFill>
              <a:latin typeface="Verdana" panose="020B0604030504040204" pitchFamily="34" charset="0"/>
              <a:ea typeface="Verdana" panose="020B0604030504040204" pitchFamily="34" charset="0"/>
            </a:endParaRPr>
          </a:p>
          <a:p>
            <a:pPr marL="0" indent="0" algn="just">
              <a:buNone/>
            </a:pPr>
            <a:endParaRPr lang="lv-LV" sz="1600" b="1" dirty="0" smtClean="0">
              <a:solidFill>
                <a:srgbClr val="002060"/>
              </a:solidFill>
              <a:latin typeface="Verdana" panose="020B0604030504040204" pitchFamily="34" charset="0"/>
              <a:ea typeface="Verdana" panose="020B0604030504040204" pitchFamily="34" charset="0"/>
            </a:endParaRPr>
          </a:p>
          <a:p>
            <a:pPr marL="0" indent="0" algn="just">
              <a:buNone/>
            </a:pPr>
            <a:endParaRPr lang="lv-LV" sz="1600" b="1" dirty="0">
              <a:solidFill>
                <a:srgbClr val="002060"/>
              </a:solidFill>
              <a:latin typeface="Verdana" panose="020B0604030504040204" pitchFamily="34" charset="0"/>
              <a:ea typeface="Verdana" panose="020B0604030504040204" pitchFamily="34" charset="0"/>
            </a:endParaRPr>
          </a:p>
          <a:p>
            <a:pPr marL="0" indent="0" algn="just">
              <a:buNone/>
            </a:pPr>
            <a:endParaRPr lang="lv-LV" sz="1600" b="1" dirty="0" smtClean="0">
              <a:solidFill>
                <a:srgbClr val="002060"/>
              </a:solidFill>
              <a:latin typeface="Verdana" panose="020B0604030504040204" pitchFamily="34" charset="0"/>
              <a:ea typeface="Verdana" panose="020B0604030504040204" pitchFamily="34" charset="0"/>
            </a:endParaRPr>
          </a:p>
          <a:p>
            <a:pPr marL="0" indent="0" algn="just">
              <a:buNone/>
            </a:pPr>
            <a:r>
              <a:rPr lang="lv-LV" sz="1600" b="1" dirty="0" smtClean="0">
                <a:solidFill>
                  <a:srgbClr val="002060"/>
                </a:solidFill>
                <a:latin typeface="Verdana" panose="020B0604030504040204" pitchFamily="34" charset="0"/>
                <a:ea typeface="Verdana" panose="020B0604030504040204" pitchFamily="34" charset="0"/>
              </a:rPr>
              <a:t> </a:t>
            </a: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12</a:t>
            </a:fld>
            <a:endParaRPr lang="lv-LV"/>
          </a:p>
        </p:txBody>
      </p:sp>
      <p:grpSp>
        <p:nvGrpSpPr>
          <p:cNvPr id="6" name="Group 5"/>
          <p:cNvGrpSpPr/>
          <p:nvPr/>
        </p:nvGrpSpPr>
        <p:grpSpPr>
          <a:xfrm>
            <a:off x="6042435" y="1199276"/>
            <a:ext cx="3052189" cy="4621578"/>
            <a:chOff x="6034068" y="977603"/>
            <a:chExt cx="3052189" cy="4621578"/>
          </a:xfrm>
        </p:grpSpPr>
        <p:sp>
          <p:nvSpPr>
            <p:cNvPr id="7" name="Circular Arrow 6"/>
            <p:cNvSpPr/>
            <p:nvPr/>
          </p:nvSpPr>
          <p:spPr>
            <a:xfrm>
              <a:off x="6603530" y="977603"/>
              <a:ext cx="2482727" cy="2114352"/>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Freeform 7"/>
            <p:cNvSpPr/>
            <p:nvPr/>
          </p:nvSpPr>
          <p:spPr>
            <a:xfrm>
              <a:off x="7419688" y="1827541"/>
              <a:ext cx="868310" cy="434110"/>
            </a:xfrm>
            <a:custGeom>
              <a:avLst/>
              <a:gdLst>
                <a:gd name="connsiteX0" fmla="*/ 0 w 868310"/>
                <a:gd name="connsiteY0" fmla="*/ 0 h 434110"/>
                <a:gd name="connsiteX1" fmla="*/ 868310 w 868310"/>
                <a:gd name="connsiteY1" fmla="*/ 0 h 434110"/>
                <a:gd name="connsiteX2" fmla="*/ 868310 w 868310"/>
                <a:gd name="connsiteY2" fmla="*/ 434110 h 434110"/>
                <a:gd name="connsiteX3" fmla="*/ 0 w 868310"/>
                <a:gd name="connsiteY3" fmla="*/ 434110 h 434110"/>
                <a:gd name="connsiteX4" fmla="*/ 0 w 868310"/>
                <a:gd name="connsiteY4" fmla="*/ 0 h 43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10" h="434110">
                  <a:moveTo>
                    <a:pt x="0" y="0"/>
                  </a:moveTo>
                  <a:lnTo>
                    <a:pt x="868310" y="0"/>
                  </a:lnTo>
                  <a:lnTo>
                    <a:pt x="868310" y="434110"/>
                  </a:lnTo>
                  <a:lnTo>
                    <a:pt x="0" y="43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kern="1200" dirty="0"/>
            </a:p>
          </p:txBody>
        </p:sp>
        <p:sp>
          <p:nvSpPr>
            <p:cNvPr id="9" name="Shape 8"/>
            <p:cNvSpPr/>
            <p:nvPr/>
          </p:nvSpPr>
          <p:spPr>
            <a:xfrm>
              <a:off x="6034068" y="2182693"/>
              <a:ext cx="2360802" cy="2320490"/>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10" name="Freeform 9"/>
            <p:cNvSpPr/>
            <p:nvPr/>
          </p:nvSpPr>
          <p:spPr>
            <a:xfrm>
              <a:off x="7072471" y="1609484"/>
              <a:ext cx="1581427" cy="901373"/>
            </a:xfrm>
            <a:custGeom>
              <a:avLst/>
              <a:gdLst>
                <a:gd name="connsiteX0" fmla="*/ 0 w 1581427"/>
                <a:gd name="connsiteY0" fmla="*/ 0 h 901373"/>
                <a:gd name="connsiteX1" fmla="*/ 1581427 w 1581427"/>
                <a:gd name="connsiteY1" fmla="*/ 0 h 901373"/>
                <a:gd name="connsiteX2" fmla="*/ 1581427 w 1581427"/>
                <a:gd name="connsiteY2" fmla="*/ 901373 h 901373"/>
                <a:gd name="connsiteX3" fmla="*/ 0 w 1581427"/>
                <a:gd name="connsiteY3" fmla="*/ 901373 h 901373"/>
                <a:gd name="connsiteX4" fmla="*/ 0 w 1581427"/>
                <a:gd name="connsiteY4" fmla="*/ 0 h 901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427" h="901373">
                  <a:moveTo>
                    <a:pt x="0" y="0"/>
                  </a:moveTo>
                  <a:lnTo>
                    <a:pt x="1581427" y="0"/>
                  </a:lnTo>
                  <a:lnTo>
                    <a:pt x="1581427" y="901373"/>
                  </a:lnTo>
                  <a:lnTo>
                    <a:pt x="0" y="9013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lv-LV" sz="1300" kern="1200" dirty="0" smtClean="0"/>
                <a:t>VUGD oficiālā </a:t>
              </a:r>
              <a:r>
                <a:rPr lang="lv-LV" sz="1300" kern="1200" dirty="0" err="1" smtClean="0"/>
                <a:t>Twitter</a:t>
              </a:r>
              <a:r>
                <a:rPr lang="lv-LV" sz="1300" kern="1200" dirty="0" smtClean="0"/>
                <a:t> konta jūlijā kopumā veikti 119 ieraksti.</a:t>
              </a:r>
              <a:endParaRPr lang="en-US" sz="1300" kern="1200" dirty="0"/>
            </a:p>
          </p:txBody>
        </p:sp>
        <p:sp>
          <p:nvSpPr>
            <p:cNvPr id="11" name="Circular Arrow 10"/>
            <p:cNvSpPr/>
            <p:nvPr/>
          </p:nvSpPr>
          <p:spPr>
            <a:xfrm>
              <a:off x="6645327" y="3653707"/>
              <a:ext cx="2179494" cy="1945474"/>
            </a:xfrm>
            <a:prstGeom prst="circularArrow">
              <a:avLst>
                <a:gd name="adj1" fmla="val 10980"/>
                <a:gd name="adj2" fmla="val 1142322"/>
                <a:gd name="adj3" fmla="val 4500000"/>
                <a:gd name="adj4" fmla="val 13500000"/>
                <a:gd name="adj5" fmla="val 12500"/>
              </a:avLst>
            </a:prstGeom>
          </p:spPr>
          <p:style>
            <a:lnRef idx="2">
              <a:schemeClr val="lt1">
                <a:hueOff val="0"/>
                <a:satOff val="0"/>
                <a:lumOff val="0"/>
                <a:alphaOff val="0"/>
              </a:schemeClr>
            </a:lnRef>
            <a:fillRef idx="1">
              <a:schemeClr val="accent5">
                <a:hueOff val="-4902230"/>
                <a:satOff val="-6819"/>
                <a:lumOff val="-2615"/>
                <a:alphaOff val="0"/>
              </a:schemeClr>
            </a:fillRef>
            <a:effectRef idx="0">
              <a:schemeClr val="accent5">
                <a:hueOff val="-4902230"/>
                <a:satOff val="-6819"/>
                <a:lumOff val="-2615"/>
                <a:alphaOff val="0"/>
              </a:schemeClr>
            </a:effectRef>
            <a:fontRef idx="minor">
              <a:schemeClr val="lt1"/>
            </a:fontRef>
          </p:style>
        </p:sp>
        <p:sp>
          <p:nvSpPr>
            <p:cNvPr id="12" name="Freeform 11"/>
            <p:cNvSpPr/>
            <p:nvPr/>
          </p:nvSpPr>
          <p:spPr>
            <a:xfrm>
              <a:off x="6647313" y="2837234"/>
              <a:ext cx="1166653" cy="899333"/>
            </a:xfrm>
            <a:custGeom>
              <a:avLst/>
              <a:gdLst>
                <a:gd name="connsiteX0" fmla="*/ 0 w 1166653"/>
                <a:gd name="connsiteY0" fmla="*/ 0 h 899333"/>
                <a:gd name="connsiteX1" fmla="*/ 1166653 w 1166653"/>
                <a:gd name="connsiteY1" fmla="*/ 0 h 899333"/>
                <a:gd name="connsiteX2" fmla="*/ 1166653 w 1166653"/>
                <a:gd name="connsiteY2" fmla="*/ 899333 h 899333"/>
                <a:gd name="connsiteX3" fmla="*/ 0 w 1166653"/>
                <a:gd name="connsiteY3" fmla="*/ 899333 h 899333"/>
                <a:gd name="connsiteX4" fmla="*/ 0 w 1166653"/>
                <a:gd name="connsiteY4" fmla="*/ 0 h 89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653" h="899333">
                  <a:moveTo>
                    <a:pt x="0" y="0"/>
                  </a:moveTo>
                  <a:lnTo>
                    <a:pt x="1166653" y="0"/>
                  </a:lnTo>
                  <a:lnTo>
                    <a:pt x="1166653" y="899333"/>
                  </a:lnTo>
                  <a:lnTo>
                    <a:pt x="0" y="899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lv-LV" sz="1300" kern="1200" dirty="0" err="1" smtClean="0"/>
                <a:t>Facebook</a:t>
              </a:r>
              <a:r>
                <a:rPr lang="lv-LV" sz="1300" kern="1200" dirty="0" smtClean="0"/>
                <a:t> oficiālajā VUGD kontā publicēti 63 ieraksti.</a:t>
              </a:r>
              <a:endParaRPr lang="en-US" sz="1300" kern="1200" dirty="0"/>
            </a:p>
          </p:txBody>
        </p:sp>
        <p:sp>
          <p:nvSpPr>
            <p:cNvPr id="13" name="Block Arc 12"/>
            <p:cNvSpPr/>
            <p:nvPr/>
          </p:nvSpPr>
          <p:spPr>
            <a:xfrm flipV="1">
              <a:off x="6603530" y="5020426"/>
              <a:ext cx="83594" cy="55965"/>
            </a:xfrm>
            <a:prstGeom prst="blockArc">
              <a:avLst>
                <a:gd name="adj1" fmla="val 0"/>
                <a:gd name="adj2" fmla="val 18900000"/>
                <a:gd name="adj3" fmla="val 12740"/>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14" name="Freeform 13"/>
            <p:cNvSpPr/>
            <p:nvPr/>
          </p:nvSpPr>
          <p:spPr>
            <a:xfrm>
              <a:off x="6985679" y="4515146"/>
              <a:ext cx="868310" cy="434110"/>
            </a:xfrm>
            <a:custGeom>
              <a:avLst/>
              <a:gdLst>
                <a:gd name="connsiteX0" fmla="*/ 0 w 868310"/>
                <a:gd name="connsiteY0" fmla="*/ 0 h 434110"/>
                <a:gd name="connsiteX1" fmla="*/ 868310 w 868310"/>
                <a:gd name="connsiteY1" fmla="*/ 0 h 434110"/>
                <a:gd name="connsiteX2" fmla="*/ 868310 w 868310"/>
                <a:gd name="connsiteY2" fmla="*/ 434110 h 434110"/>
                <a:gd name="connsiteX3" fmla="*/ 0 w 868310"/>
                <a:gd name="connsiteY3" fmla="*/ 434110 h 434110"/>
                <a:gd name="connsiteX4" fmla="*/ 0 w 868310"/>
                <a:gd name="connsiteY4" fmla="*/ 0 h 43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10" h="434110">
                  <a:moveTo>
                    <a:pt x="0" y="0"/>
                  </a:moveTo>
                  <a:lnTo>
                    <a:pt x="868310" y="0"/>
                  </a:lnTo>
                  <a:lnTo>
                    <a:pt x="868310" y="434110"/>
                  </a:lnTo>
                  <a:lnTo>
                    <a:pt x="0" y="43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a:p>
          </p:txBody>
        </p:sp>
      </p:grpSp>
      <p:sp>
        <p:nvSpPr>
          <p:cNvPr id="15" name="Freeform 14"/>
          <p:cNvSpPr/>
          <p:nvPr/>
        </p:nvSpPr>
        <p:spPr>
          <a:xfrm>
            <a:off x="7053584" y="4525597"/>
            <a:ext cx="1325985" cy="899333"/>
          </a:xfrm>
          <a:custGeom>
            <a:avLst/>
            <a:gdLst>
              <a:gd name="connsiteX0" fmla="*/ 0 w 1166653"/>
              <a:gd name="connsiteY0" fmla="*/ 0 h 899333"/>
              <a:gd name="connsiteX1" fmla="*/ 1166653 w 1166653"/>
              <a:gd name="connsiteY1" fmla="*/ 0 h 899333"/>
              <a:gd name="connsiteX2" fmla="*/ 1166653 w 1166653"/>
              <a:gd name="connsiteY2" fmla="*/ 899333 h 899333"/>
              <a:gd name="connsiteX3" fmla="*/ 0 w 1166653"/>
              <a:gd name="connsiteY3" fmla="*/ 899333 h 899333"/>
              <a:gd name="connsiteX4" fmla="*/ 0 w 1166653"/>
              <a:gd name="connsiteY4" fmla="*/ 0 h 89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653" h="899333">
                <a:moveTo>
                  <a:pt x="0" y="0"/>
                </a:moveTo>
                <a:lnTo>
                  <a:pt x="1166653" y="0"/>
                </a:lnTo>
                <a:lnTo>
                  <a:pt x="1166653" y="899333"/>
                </a:lnTo>
                <a:lnTo>
                  <a:pt x="0" y="899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algn="ctr" defTabSz="577850">
              <a:lnSpc>
                <a:spcPct val="90000"/>
              </a:lnSpc>
              <a:spcAft>
                <a:spcPct val="35000"/>
              </a:spcAft>
            </a:pPr>
            <a:r>
              <a:rPr lang="lv-LV" sz="1300" kern="1200" dirty="0" smtClean="0"/>
              <a:t>Jūlijā VUGD </a:t>
            </a:r>
            <a:r>
              <a:rPr lang="lv-LV" sz="1300" kern="1200" dirty="0" err="1" smtClean="0"/>
              <a:t>Twitter</a:t>
            </a:r>
            <a:r>
              <a:rPr lang="lv-LV" sz="1300" kern="1200" dirty="0" smtClean="0"/>
              <a:t> </a:t>
            </a:r>
            <a:r>
              <a:rPr lang="lv-LV" sz="1300" dirty="0"/>
              <a:t>ieraksti sasnieguši 577 tūkstošus </a:t>
            </a:r>
            <a:r>
              <a:rPr lang="lv-LV" sz="1300" dirty="0" smtClean="0"/>
              <a:t>lielu auditoriju.</a:t>
            </a:r>
            <a:endParaRPr lang="en-US" sz="1300" kern="12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261" y="4468016"/>
            <a:ext cx="3062063" cy="207789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7301" y="4557285"/>
            <a:ext cx="3491357" cy="1963888"/>
          </a:xfrm>
          <a:prstGeom prst="rect">
            <a:avLst/>
          </a:prstGeom>
        </p:spPr>
      </p:pic>
    </p:spTree>
    <p:extLst>
      <p:ext uri="{BB962C8B-B14F-4D97-AF65-F5344CB8AC3E}">
        <p14:creationId xmlns:p14="http://schemas.microsoft.com/office/powerpoint/2010/main" val="3044654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215947" y="408338"/>
            <a:ext cx="5950040" cy="999067"/>
          </a:xfrm>
        </p:spPr>
        <p:txBody>
          <a:bodyPr>
            <a:normAutofit/>
          </a:bodyPr>
          <a:lstStyle/>
          <a:p>
            <a:pPr algn="ctr"/>
            <a:r>
              <a:rPr lang="lv-LV" sz="2000" b="1" dirty="0" smtClean="0">
                <a:latin typeface="Verdana" panose="020B0604030504040204" pitchFamily="34" charset="0"/>
                <a:ea typeface="Verdana" panose="020B0604030504040204" pitchFamily="34" charset="0"/>
                <a:cs typeface="Verdana" panose="020B0604030504040204" pitchFamily="34" charset="0"/>
              </a:rPr>
              <a:t>Secinājumi</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742334" y="1539751"/>
            <a:ext cx="7256607" cy="4626270"/>
          </a:xfrm>
        </p:spPr>
        <p:txBody>
          <a:bodyPr>
            <a:noAutofit/>
          </a:bodyPr>
          <a:lstStyle/>
          <a:p>
            <a:pPr marL="342900" indent="-342900" algn="just">
              <a:lnSpc>
                <a:spcPct val="150000"/>
              </a:lnSpc>
              <a:spcBef>
                <a:spcPts val="0"/>
              </a:spcBef>
              <a:buAutoNum type="arabicPeriod"/>
            </a:pPr>
            <a:r>
              <a:rPr lang="lv-LV" sz="1400" dirty="0" smtClean="0"/>
              <a:t>Institūcijām nav informācijas par to, ka meža ugunsgrēka dzēšanas darbus vada Valsts meža dienests. Savukārt Valsts meža dienestam trūkst spēju nodrošināt visaptverošu reaģēšanu šāda mēroga meža ugunsgrēkos, tai skaitā darbību 24/7</a:t>
            </a:r>
          </a:p>
          <a:p>
            <a:pPr marL="342900" indent="-342900" algn="just">
              <a:lnSpc>
                <a:spcPct val="150000"/>
              </a:lnSpc>
              <a:spcBef>
                <a:spcPts val="0"/>
              </a:spcBef>
              <a:buAutoNum type="arabicPeriod"/>
            </a:pPr>
            <a:r>
              <a:rPr lang="lv-LV" sz="1400" dirty="0" smtClean="0"/>
              <a:t>Valsts meža dienests nebija veicis ugunsdrošības prasību uzraudzību kūdras ieguves un uzglabāšanas objektos</a:t>
            </a:r>
          </a:p>
          <a:p>
            <a:pPr marL="342900" indent="-342900" algn="just">
              <a:lnSpc>
                <a:spcPct val="150000"/>
              </a:lnSpc>
              <a:spcBef>
                <a:spcPts val="0"/>
              </a:spcBef>
              <a:buAutoNum type="arabicPeriod"/>
            </a:pPr>
            <a:r>
              <a:rPr lang="lv-LV" sz="1400" dirty="0" smtClean="0"/>
              <a:t>Stiprais piedūmojums ierobežoja helikopteru izmantošanu ugunsgrēka dzešanai (dzēšana izmantojot helikopterus ir efektīva, kad deg meža vainags) </a:t>
            </a:r>
          </a:p>
          <a:p>
            <a:pPr marL="342900" indent="-342900" algn="just">
              <a:lnSpc>
                <a:spcPct val="150000"/>
              </a:lnSpc>
              <a:spcBef>
                <a:spcPts val="0"/>
              </a:spcBef>
              <a:buAutoNum type="arabicPeriod"/>
            </a:pPr>
            <a:r>
              <a:rPr lang="lv-LV" sz="1400" dirty="0" smtClean="0"/>
              <a:t>Nepieciešams aktualizēt procedūras par gaisa kvalitātes kontroli izmantojot pārnēsājamās (mobilas) mēriekārtas, </a:t>
            </a:r>
            <a:r>
              <a:rPr lang="lv-LV" sz="1400" dirty="0"/>
              <a:t>kuras Valsts vides dienests var </a:t>
            </a:r>
            <a:r>
              <a:rPr lang="lv-LV" sz="1400" dirty="0" smtClean="0"/>
              <a:t>iesaistīt 24/7</a:t>
            </a:r>
          </a:p>
          <a:p>
            <a:pPr marL="342900" indent="-342900" algn="just">
              <a:lnSpc>
                <a:spcPct val="150000"/>
              </a:lnSpc>
              <a:spcBef>
                <a:spcPts val="0"/>
              </a:spcBef>
              <a:buAutoNum type="arabicPeriod"/>
            </a:pPr>
            <a:r>
              <a:rPr lang="lv-LV" sz="1400" dirty="0" smtClean="0"/>
              <a:t>Tika nodrošināts uzņemošas valsts atbalsts starptautiskās palīdzības sniedzējiem (izmitināšana, ēdināšana, koordinācija, degviela utt.)</a:t>
            </a:r>
          </a:p>
          <a:p>
            <a:pPr marL="342900" indent="-342900" algn="just">
              <a:lnSpc>
                <a:spcPct val="150000"/>
              </a:lnSpc>
              <a:spcBef>
                <a:spcPts val="0"/>
              </a:spcBef>
              <a:buAutoNum type="arabicPeriod"/>
            </a:pPr>
            <a:r>
              <a:rPr lang="lv-LV" sz="1400" dirty="0" smtClean="0"/>
              <a:t>Darbs sadarbības teritoriju civilās aizsardzības komisijās notika atbilstoši to darbības mērķim (informācijas apmaiņa, resursu apzināšana, evakuācijas organizācija utt.)</a:t>
            </a:r>
          </a:p>
          <a:p>
            <a:pPr marL="342900" indent="-342900" algn="just">
              <a:lnSpc>
                <a:spcPct val="150000"/>
              </a:lnSpc>
              <a:spcBef>
                <a:spcPts val="0"/>
              </a:spcBef>
              <a:buAutoNum type="arabicPeriod"/>
            </a:pPr>
            <a:r>
              <a:rPr lang="lv-LV" sz="1400" dirty="0" smtClean="0"/>
              <a:t>LMT ir iespēja nodrošināt retranslatoru izvietošanu sakaru pārklājuma spēju palielināšanai  </a:t>
            </a:r>
          </a:p>
          <a:p>
            <a:pPr marL="342900" indent="-342900" algn="just">
              <a:lnSpc>
                <a:spcPct val="150000"/>
              </a:lnSpc>
              <a:spcBef>
                <a:spcPts val="0"/>
              </a:spcBef>
              <a:buAutoNum type="arabicPeriod"/>
            </a:pPr>
            <a:endParaRPr lang="lv-LV" sz="1400" dirty="0"/>
          </a:p>
          <a:p>
            <a:pPr marL="0" indent="0" algn="just">
              <a:lnSpc>
                <a:spcPct val="100000"/>
              </a:lnSpc>
              <a:spcBef>
                <a:spcPts val="0"/>
              </a:spcBef>
              <a:buNone/>
            </a:pPr>
            <a:endParaRPr lang="lv-LV" sz="1200" dirty="0" smtClean="0"/>
          </a:p>
          <a:p>
            <a:pPr marL="0" indent="0" algn="just">
              <a:lnSpc>
                <a:spcPct val="100000"/>
              </a:lnSpc>
              <a:spcBef>
                <a:spcPts val="0"/>
              </a:spcBef>
              <a:buNone/>
            </a:pPr>
            <a:endParaRPr lang="lv-LV" sz="1200" dirty="0"/>
          </a:p>
          <a:p>
            <a:pPr marL="0" indent="0" algn="just">
              <a:lnSpc>
                <a:spcPct val="100000"/>
              </a:lnSpc>
              <a:spcBef>
                <a:spcPts val="0"/>
              </a:spcBef>
              <a:buNone/>
            </a:pPr>
            <a:endParaRPr lang="lv-LV" sz="1200" dirty="0"/>
          </a:p>
          <a:p>
            <a:pPr marL="0" indent="0" algn="just">
              <a:lnSpc>
                <a:spcPct val="100000"/>
              </a:lnSpc>
              <a:spcBef>
                <a:spcPts val="0"/>
              </a:spcBef>
              <a:buNone/>
            </a:pPr>
            <a:endParaRPr lang="lv-LV" sz="1200" dirty="0"/>
          </a:p>
          <a:p>
            <a:pPr marL="0" indent="0" algn="just">
              <a:buNone/>
            </a:pPr>
            <a:endParaRPr lang="lv-LV" sz="1600" b="1" dirty="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a:p>
            <a:pPr marL="0" indent="0" algn="just">
              <a:buNone/>
            </a:pPr>
            <a:r>
              <a:rPr lang="lv-LV" sz="1600" b="1" dirty="0" smtClean="0">
                <a:solidFill>
                  <a:srgbClr val="002060"/>
                </a:solidFill>
                <a:latin typeface="Belwe Lt TL" panose="02060302050305020504" pitchFamily="18" charset="0"/>
              </a:rPr>
              <a:t> </a:t>
            </a: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13</a:t>
            </a:fld>
            <a:endParaRPr lang="lv-LV"/>
          </a:p>
        </p:txBody>
      </p:sp>
    </p:spTree>
    <p:extLst>
      <p:ext uri="{BB962C8B-B14F-4D97-AF65-F5344CB8AC3E}">
        <p14:creationId xmlns:p14="http://schemas.microsoft.com/office/powerpoint/2010/main" val="3099137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ubtitle 2"/>
          <p:cNvSpPr txBox="1">
            <a:spLocks/>
          </p:cNvSpPr>
          <p:nvPr/>
        </p:nvSpPr>
        <p:spPr bwMode="auto">
          <a:xfrm>
            <a:off x="1187052" y="5966018"/>
            <a:ext cx="6809185" cy="44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None/>
            </a:pPr>
            <a:endParaRPr lang="lv-LV" altLang="lv-LV" sz="2400"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6" name="TextBox 5"/>
          <p:cNvSpPr txBox="1"/>
          <p:nvPr/>
        </p:nvSpPr>
        <p:spPr>
          <a:xfrm>
            <a:off x="570069" y="4491044"/>
            <a:ext cx="8043149" cy="400110"/>
          </a:xfrm>
          <a:prstGeom prst="rect">
            <a:avLst/>
          </a:prstGeom>
          <a:noFill/>
        </p:spPr>
        <p:txBody>
          <a:bodyPr wrap="square" rtlCol="0">
            <a:spAutoFit/>
          </a:bodyPr>
          <a:lstStyle/>
          <a:p>
            <a:pPr algn="ctr"/>
            <a:r>
              <a:rPr lang="lv-LV" sz="1000" dirty="0" err="1" smtClean="0">
                <a:latin typeface="Verdana" panose="020B0604030504040204" pitchFamily="34" charset="0"/>
                <a:ea typeface="Verdana" panose="020B0604030504040204" pitchFamily="34" charset="0"/>
                <a:cs typeface="Verdana" panose="020B0604030504040204" pitchFamily="34" charset="0"/>
              </a:rPr>
              <a:t>Pulkvežletnants</a:t>
            </a:r>
            <a:r>
              <a:rPr lang="lv-LV" sz="1000" dirty="0" smtClean="0">
                <a:latin typeface="Verdana" panose="020B0604030504040204" pitchFamily="34" charset="0"/>
                <a:ea typeface="Verdana" panose="020B0604030504040204" pitchFamily="34" charset="0"/>
                <a:cs typeface="Verdana" panose="020B0604030504040204" pitchFamily="34" charset="0"/>
              </a:rPr>
              <a:t> Jānis Grīnbergs, VUGD OVP priekšnieks, pulkvežleitnants Mārtiņš Baltmanis, VUGD CAP priekšnieks, pulkvežleitnants Ivo Mežulis, VUGD OVP OPN priekšnieks, majors Romāns </a:t>
            </a:r>
            <a:r>
              <a:rPr lang="lv-LV" sz="1000" dirty="0" err="1" smtClean="0">
                <a:latin typeface="Verdana" panose="020B0604030504040204" pitchFamily="34" charset="0"/>
                <a:ea typeface="Verdana" panose="020B0604030504040204" pitchFamily="34" charset="0"/>
                <a:cs typeface="Verdana" panose="020B0604030504040204" pitchFamily="34" charset="0"/>
              </a:rPr>
              <a:t>Andrijauskas</a:t>
            </a:r>
            <a:r>
              <a:rPr lang="lv-LV" sz="1000" dirty="0" smtClean="0">
                <a:latin typeface="Verdana" panose="020B0604030504040204" pitchFamily="34" charset="0"/>
                <a:ea typeface="Verdana" panose="020B0604030504040204" pitchFamily="34" charset="0"/>
                <a:cs typeface="Verdana" panose="020B0604030504040204" pitchFamily="34" charset="0"/>
              </a:rPr>
              <a:t>, VUGD KRB </a:t>
            </a:r>
            <a:r>
              <a:rPr lang="lv-LV" sz="1000" dirty="0">
                <a:latin typeface="Verdana" panose="020B0604030504040204" pitchFamily="34" charset="0"/>
                <a:ea typeface="Verdana" panose="020B0604030504040204" pitchFamily="34" charset="0"/>
                <a:cs typeface="Verdana" panose="020B0604030504040204" pitchFamily="34" charset="0"/>
              </a:rPr>
              <a:t>k</a:t>
            </a:r>
            <a:r>
              <a:rPr lang="lv-LV" sz="1000" dirty="0" smtClean="0">
                <a:latin typeface="Verdana" panose="020B0604030504040204" pitchFamily="34" charset="0"/>
                <a:ea typeface="Verdana" panose="020B0604030504040204" pitchFamily="34" charset="0"/>
                <a:cs typeface="Verdana" panose="020B0604030504040204" pitchFamily="34" charset="0"/>
              </a:rPr>
              <a:t>omandiera vietnieks</a:t>
            </a:r>
          </a:p>
        </p:txBody>
      </p:sp>
      <p:sp>
        <p:nvSpPr>
          <p:cNvPr id="7" name="Subtitle 2"/>
          <p:cNvSpPr txBox="1">
            <a:spLocks/>
          </p:cNvSpPr>
          <p:nvPr/>
        </p:nvSpPr>
        <p:spPr bwMode="auto">
          <a:xfrm>
            <a:off x="52186" y="6239385"/>
            <a:ext cx="9078913" cy="350838"/>
          </a:xfrm>
          <a:prstGeom prst="rect">
            <a:avLst/>
          </a:prstGeom>
          <a:noFill/>
          <a:ln w="9525">
            <a:noFill/>
            <a:miter lim="800000"/>
            <a:headEnd/>
            <a:tailEnd/>
          </a:ln>
        </p:spPr>
        <p:txBody>
          <a:bodyPr/>
          <a:lstStyle/>
          <a:p>
            <a:pPr algn="ctr" eaLnBrk="1" hangingPunct="1">
              <a:lnSpc>
                <a:spcPct val="90000"/>
              </a:lnSpc>
              <a:spcBef>
                <a:spcPts val="1000"/>
              </a:spcBef>
              <a:buFont typeface="Arial" charset="0"/>
              <a:buNone/>
            </a:pPr>
            <a:r>
              <a:rPr lang="lv-LV" sz="1400" dirty="0" smtClean="0">
                <a:solidFill>
                  <a:prstClr val="black"/>
                </a:solidFill>
                <a:latin typeface="Verdana" pitchFamily="34" charset="0"/>
                <a:cs typeface="Arial" charset="0"/>
              </a:rPr>
              <a:t>2018.gada 5.septembris, Kuldīga</a:t>
            </a:r>
            <a:endParaRPr lang="lv-LV" sz="1400" dirty="0">
              <a:solidFill>
                <a:prstClr val="black"/>
              </a:solidFill>
              <a:latin typeface="Verdana" pitchFamily="34" charset="0"/>
              <a:cs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7412" y="2391176"/>
            <a:ext cx="2060869" cy="205000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Virsraksts 1"/>
          <p:cNvSpPr>
            <a:spLocks noGrp="1"/>
          </p:cNvSpPr>
          <p:nvPr>
            <p:ph type="title"/>
          </p:nvPr>
        </p:nvSpPr>
        <p:spPr>
          <a:xfrm>
            <a:off x="2345123" y="539707"/>
            <a:ext cx="5073650" cy="745395"/>
          </a:xfrm>
        </p:spPr>
        <p:txBody>
          <a:bodyPr>
            <a:normAutofit/>
          </a:bodyPr>
          <a:lstStyle/>
          <a:p>
            <a:pPr algn="ctr"/>
            <a:r>
              <a:rPr lang="lv-LV" sz="2400" b="1" dirty="0" smtClean="0">
                <a:latin typeface="Verdana" pitchFamily="34" charset="0"/>
              </a:rPr>
              <a:t>Saturs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D0BCAC83-9AFE-4F6A-9992-67B29E095F5B}" type="slidenum">
              <a:rPr lang="lv-LV" sz="1000">
                <a:latin typeface="Verdana" panose="020B0604030504040204" pitchFamily="34" charset="0"/>
                <a:ea typeface="Verdana" panose="020B0604030504040204" pitchFamily="34" charset="0"/>
                <a:cs typeface="Verdana" panose="020B0604030504040204" pitchFamily="34" charset="0"/>
              </a:rPr>
              <a:pPr>
                <a:defRPr/>
              </a:pPr>
              <a:t>2</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10" name="Taisnstūris 9"/>
          <p:cNvSpPr/>
          <p:nvPr/>
        </p:nvSpPr>
        <p:spPr>
          <a:xfrm>
            <a:off x="595334" y="1670182"/>
            <a:ext cx="8032205" cy="4154984"/>
          </a:xfrm>
          <a:prstGeom prst="rect">
            <a:avLst/>
          </a:prstGeom>
        </p:spPr>
        <p:txBody>
          <a:bodyPr wrap="square">
            <a:spAutoFit/>
          </a:bodyPr>
          <a:lstStyle/>
          <a:p>
            <a:pPr marL="342900" indent="-342900">
              <a:buAutoNum type="arabicPeriod"/>
            </a:pPr>
            <a:r>
              <a:rPr lang="lv-LV" sz="2400" dirty="0" smtClean="0">
                <a:latin typeface="Verdana" panose="020B0604030504040204" pitchFamily="34" charset="0"/>
                <a:ea typeface="Verdana" panose="020B0604030504040204" pitchFamily="34" charset="0"/>
              </a:rPr>
              <a:t>Kūdras ugunsgrēku specifika</a:t>
            </a:r>
          </a:p>
          <a:p>
            <a:pPr marL="342900" indent="-342900">
              <a:buAutoNum type="arabicPeriod"/>
            </a:pPr>
            <a:r>
              <a:rPr lang="lv-LV" sz="2400" dirty="0" smtClean="0">
                <a:latin typeface="Verdana" panose="020B0604030504040204" pitchFamily="34" charset="0"/>
                <a:ea typeface="Verdana" panose="020B0604030504040204" pitchFamily="34" charset="0"/>
              </a:rPr>
              <a:t>Situācija ES saistībā ar meža ugunsgrēkiem</a:t>
            </a:r>
          </a:p>
          <a:p>
            <a:pPr marL="342900" indent="-342900">
              <a:buAutoNum type="arabicPeriod"/>
            </a:pPr>
            <a:r>
              <a:rPr lang="lv-LV" sz="2400" dirty="0" smtClean="0">
                <a:latin typeface="Verdana" panose="020B0604030504040204" pitchFamily="34" charset="0"/>
                <a:ea typeface="Verdana" panose="020B0604030504040204" pitchFamily="34" charset="0"/>
              </a:rPr>
              <a:t>Notikums un iesaistītās institūcijas</a:t>
            </a:r>
          </a:p>
          <a:p>
            <a:pPr marL="342900" indent="-342900">
              <a:buAutoNum type="arabicPeriod"/>
            </a:pPr>
            <a:r>
              <a:rPr lang="lv-LV" sz="2400" dirty="0" smtClean="0">
                <a:latin typeface="Verdana" panose="020B0604030504040204" pitchFamily="34" charset="0"/>
                <a:ea typeface="Verdana" panose="020B0604030504040204" pitchFamily="34" charset="0"/>
              </a:rPr>
              <a:t>Notikuma hronoloģija</a:t>
            </a:r>
          </a:p>
          <a:p>
            <a:pPr marL="342900" indent="-342900">
              <a:buAutoNum type="arabicPeriod"/>
            </a:pPr>
            <a:r>
              <a:rPr lang="lv-LV" sz="2400" dirty="0" smtClean="0">
                <a:latin typeface="Verdana" panose="020B0604030504040204" pitchFamily="34" charset="0"/>
                <a:ea typeface="Verdana" panose="020B0604030504040204" pitchFamily="34" charset="0"/>
              </a:rPr>
              <a:t>Iesaistītie resursi</a:t>
            </a:r>
          </a:p>
          <a:p>
            <a:pPr marL="342900" indent="-342900">
              <a:buFontTx/>
              <a:buAutoNum type="arabicPeriod"/>
            </a:pPr>
            <a:r>
              <a:rPr lang="lv-LV" sz="2400" dirty="0">
                <a:latin typeface="Verdana" panose="020B0604030504040204" pitchFamily="34" charset="0"/>
                <a:ea typeface="Verdana" panose="020B0604030504040204" pitchFamily="34" charset="0"/>
              </a:rPr>
              <a:t>Satelīta attēli</a:t>
            </a:r>
          </a:p>
          <a:p>
            <a:pPr marL="342900" indent="-342900">
              <a:buFontTx/>
              <a:buAutoNum type="arabicPeriod"/>
            </a:pPr>
            <a:r>
              <a:rPr lang="lv-LV" sz="2400" dirty="0">
                <a:latin typeface="Verdana" panose="020B0604030504040204" pitchFamily="34" charset="0"/>
                <a:ea typeface="Verdana" panose="020B0604030504040204" pitchFamily="34" charset="0"/>
              </a:rPr>
              <a:t>Gaisa kvalitātes mērījumi</a:t>
            </a:r>
          </a:p>
          <a:p>
            <a:pPr marL="342900" indent="-342900">
              <a:buAutoNum type="arabicPeriod"/>
            </a:pPr>
            <a:r>
              <a:rPr lang="lv-LV" sz="2400" dirty="0" smtClean="0">
                <a:latin typeface="Verdana" panose="020B0604030504040204" pitchFamily="34" charset="0"/>
                <a:ea typeface="Verdana" panose="020B0604030504040204" pitchFamily="34" charset="0"/>
              </a:rPr>
              <a:t>Ugunsdrošības jautājumi</a:t>
            </a:r>
          </a:p>
          <a:p>
            <a:pPr marL="342900" indent="-342900">
              <a:buAutoNum type="arabicPeriod"/>
            </a:pPr>
            <a:r>
              <a:rPr lang="lv-LV" sz="2400" dirty="0" smtClean="0">
                <a:latin typeface="Verdana" panose="020B0604030504040204" pitchFamily="34" charset="0"/>
                <a:ea typeface="Verdana" panose="020B0604030504040204" pitchFamily="34" charset="0"/>
              </a:rPr>
              <a:t>Komunikācija par ugunsgrēku</a:t>
            </a:r>
          </a:p>
          <a:p>
            <a:pPr marL="342900" indent="-342900">
              <a:buAutoNum type="arabicPeriod"/>
            </a:pPr>
            <a:r>
              <a:rPr lang="lv-LV" sz="2400" dirty="0" smtClean="0">
                <a:latin typeface="Verdana" panose="020B0604030504040204" pitchFamily="34" charset="0"/>
                <a:ea typeface="Verdana" panose="020B0604030504040204" pitchFamily="34" charset="0"/>
              </a:rPr>
              <a:t>Secinājumi </a:t>
            </a:r>
          </a:p>
          <a:p>
            <a:pPr marL="342900" indent="-342900">
              <a:buAutoNum type="arabicPeriod"/>
            </a:pPr>
            <a:endParaRPr lang="lv-LV" sz="2400" dirty="0" smtClean="0">
              <a:latin typeface="+mn-lt"/>
            </a:endParaRPr>
          </a:p>
        </p:txBody>
      </p:sp>
    </p:spTree>
    <p:extLst>
      <p:ext uri="{BB962C8B-B14F-4D97-AF65-F5344CB8AC3E}">
        <p14:creationId xmlns:p14="http://schemas.microsoft.com/office/powerpoint/2010/main" val="2867103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85553" y="377611"/>
            <a:ext cx="5994401" cy="914399"/>
          </a:xfrm>
        </p:spPr>
        <p:txBody>
          <a:bodyPr>
            <a:normAutofit/>
          </a:bodyPr>
          <a:lstStyle/>
          <a:p>
            <a:pPr algn="ctr"/>
            <a:r>
              <a:rPr lang="lv-LV" sz="2000" b="1" dirty="0">
                <a:latin typeface="Verdana" panose="020B0604030504040204" pitchFamily="34" charset="0"/>
                <a:ea typeface="Verdana" panose="020B0604030504040204" pitchFamily="34" charset="0"/>
                <a:cs typeface="Verdana" panose="020B0604030504040204" pitchFamily="34" charset="0"/>
              </a:rPr>
              <a:t>Kūdras ugunsgrēka </a:t>
            </a:r>
            <a:r>
              <a:rPr lang="lv-LV" sz="2000" b="1" dirty="0" smtClean="0">
                <a:latin typeface="Verdana" panose="020B0604030504040204" pitchFamily="34" charset="0"/>
                <a:ea typeface="Verdana" panose="020B0604030504040204" pitchFamily="34" charset="0"/>
                <a:cs typeface="Verdana" panose="020B0604030504040204" pitchFamily="34" charset="0"/>
              </a:rPr>
              <a:t>specifika</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569552" y="1746883"/>
            <a:ext cx="4238453" cy="4351338"/>
          </a:xfrm>
        </p:spPr>
        <p:txBody>
          <a:bodyPr>
            <a:normAutofit fontScale="77500" lnSpcReduction="20000"/>
          </a:bodyPr>
          <a:lstStyle/>
          <a:p>
            <a:pPr marL="0" indent="0" algn="just">
              <a:lnSpc>
                <a:spcPct val="120000"/>
              </a:lnSpc>
              <a:spcBef>
                <a:spcPts val="0"/>
              </a:spcBef>
              <a:buNone/>
            </a:pPr>
            <a:r>
              <a:rPr lang="lv-LV" sz="1600" dirty="0" smtClean="0">
                <a:latin typeface="Verdana" panose="020B0604030504040204" pitchFamily="34" charset="0"/>
                <a:ea typeface="Verdana" panose="020B0604030504040204" pitchFamily="34" charset="0"/>
              </a:rPr>
              <a:t>Kūdras </a:t>
            </a:r>
            <a:r>
              <a:rPr lang="lv-LV" sz="1600" dirty="0">
                <a:latin typeface="Verdana" panose="020B0604030504040204" pitchFamily="34" charset="0"/>
                <a:ea typeface="Verdana" panose="020B0604030504040204" pitchFamily="34" charset="0"/>
              </a:rPr>
              <a:t>ugunsgrēka specifiku </a:t>
            </a:r>
            <a:r>
              <a:rPr lang="lv-LV" sz="1600" dirty="0" smtClean="0">
                <a:latin typeface="Verdana" panose="020B0604030504040204" pitchFamily="34" charset="0"/>
                <a:ea typeface="Verdana" panose="020B0604030504040204" pitchFamily="34" charset="0"/>
              </a:rPr>
              <a:t>– kūdra </a:t>
            </a:r>
            <a:r>
              <a:rPr lang="lv-LV" sz="1600" dirty="0">
                <a:latin typeface="Verdana" panose="020B0604030504040204" pitchFamily="34" charset="0"/>
                <a:ea typeface="Verdana" panose="020B0604030504040204" pitchFamily="34" charset="0"/>
              </a:rPr>
              <a:t>gruzd un deg dziļumā, bet </a:t>
            </a:r>
            <a:r>
              <a:rPr lang="lv-LV" sz="1600" dirty="0" smtClean="0">
                <a:latin typeface="Verdana" panose="020B0604030504040204" pitchFamily="34" charset="0"/>
                <a:ea typeface="Verdana" panose="020B0604030504040204" pitchFamily="34" charset="0"/>
              </a:rPr>
              <a:t>uzpūšot </a:t>
            </a:r>
            <a:r>
              <a:rPr lang="lv-LV" sz="1600" dirty="0">
                <a:latin typeface="Verdana" panose="020B0604030504040204" pitchFamily="34" charset="0"/>
                <a:ea typeface="Verdana" panose="020B0604030504040204" pitchFamily="34" charset="0"/>
              </a:rPr>
              <a:t>vējam, gruzdošās vietas uzliesmo un deg ar atklātu liesmu, mežā strauji izplatoties pa sausajiem kokiem, tā zariem un meža </a:t>
            </a:r>
            <a:r>
              <a:rPr lang="lv-LV" sz="1600" dirty="0" smtClean="0">
                <a:latin typeface="Verdana" panose="020B0604030504040204" pitchFamily="34" charset="0"/>
                <a:ea typeface="Verdana" panose="020B0604030504040204" pitchFamily="34" charset="0"/>
              </a:rPr>
              <a:t>zemsedzi</a:t>
            </a:r>
            <a:endParaRPr lang="lv-LV" sz="1600" dirty="0">
              <a:latin typeface="Verdana" panose="020B0604030504040204" pitchFamily="34" charset="0"/>
              <a:ea typeface="Verdana" panose="020B0604030504040204" pitchFamily="34" charset="0"/>
            </a:endParaRPr>
          </a:p>
          <a:p>
            <a:pPr marL="0" indent="0" algn="just">
              <a:lnSpc>
                <a:spcPct val="120000"/>
              </a:lnSpc>
              <a:spcBef>
                <a:spcPts val="0"/>
              </a:spcBef>
              <a:buNone/>
            </a:pPr>
            <a:endParaRPr lang="lv-LV" sz="1600" dirty="0" smtClean="0">
              <a:latin typeface="Verdana" panose="020B0604030504040204" pitchFamily="34" charset="0"/>
              <a:ea typeface="Verdana" panose="020B0604030504040204" pitchFamily="34" charset="0"/>
            </a:endParaRPr>
          </a:p>
          <a:p>
            <a:pPr marL="0" indent="0" algn="just">
              <a:lnSpc>
                <a:spcPct val="120000"/>
              </a:lnSpc>
              <a:spcBef>
                <a:spcPts val="0"/>
              </a:spcBef>
              <a:buNone/>
            </a:pPr>
            <a:r>
              <a:rPr lang="lv-LV" sz="1600" dirty="0">
                <a:latin typeface="Verdana" panose="020B0604030504040204" pitchFamily="34" charset="0"/>
                <a:ea typeface="Verdana" panose="020B0604030504040204" pitchFamily="34" charset="0"/>
              </a:rPr>
              <a:t>Kūdras un meža ugunsgrēks tiek dzēsts ar ūdeni, jo tas ir </a:t>
            </a:r>
            <a:r>
              <a:rPr lang="lv-LV" sz="1600" dirty="0" smtClean="0">
                <a:latin typeface="Verdana" panose="020B0604030504040204" pitchFamily="34" charset="0"/>
                <a:ea typeface="Verdana" panose="020B0604030504040204" pitchFamily="34" charset="0"/>
              </a:rPr>
              <a:t>pieejamākais un lētākais materiāls, </a:t>
            </a:r>
            <a:r>
              <a:rPr lang="lv-LV" sz="1600" dirty="0">
                <a:latin typeface="Verdana" panose="020B0604030504040204" pitchFamily="34" charset="0"/>
                <a:ea typeface="Verdana" panose="020B0604030504040204" pitchFamily="34" charset="0"/>
              </a:rPr>
              <a:t>kā maksimāli īsākā laika sprīdī apturēt liesmu straujo izplatību un ierobežot pašu </a:t>
            </a:r>
            <a:r>
              <a:rPr lang="lv-LV" sz="1600" dirty="0" smtClean="0">
                <a:latin typeface="Verdana" panose="020B0604030504040204" pitchFamily="34" charset="0"/>
                <a:ea typeface="Verdana" panose="020B0604030504040204" pitchFamily="34" charset="0"/>
              </a:rPr>
              <a:t>ugunsgrēku </a:t>
            </a:r>
          </a:p>
          <a:p>
            <a:pPr marL="0" indent="0" algn="just">
              <a:lnSpc>
                <a:spcPct val="120000"/>
              </a:lnSpc>
              <a:spcBef>
                <a:spcPts val="0"/>
              </a:spcBef>
              <a:buNone/>
            </a:pPr>
            <a:endParaRPr lang="lv-LV" sz="1600" dirty="0">
              <a:latin typeface="Verdana" panose="020B0604030504040204" pitchFamily="34" charset="0"/>
              <a:ea typeface="Verdana" panose="020B0604030504040204" pitchFamily="34" charset="0"/>
            </a:endParaRPr>
          </a:p>
          <a:p>
            <a:pPr marL="0" indent="0" algn="just">
              <a:lnSpc>
                <a:spcPct val="120000"/>
              </a:lnSpc>
              <a:spcBef>
                <a:spcPts val="0"/>
              </a:spcBef>
              <a:buNone/>
            </a:pPr>
            <a:r>
              <a:rPr lang="lv-LV" sz="1600" dirty="0" smtClean="0">
                <a:latin typeface="Verdana" panose="020B0604030504040204" pitchFamily="34" charset="0"/>
                <a:ea typeface="Verdana" panose="020B0604030504040204" pitchFamily="34" charset="0"/>
              </a:rPr>
              <a:t>Būtisku </a:t>
            </a:r>
            <a:r>
              <a:rPr lang="lv-LV" sz="1600" dirty="0">
                <a:latin typeface="Verdana" panose="020B0604030504040204" pitchFamily="34" charset="0"/>
                <a:ea typeface="Verdana" panose="020B0604030504040204" pitchFamily="34" charset="0"/>
              </a:rPr>
              <a:t>ieguldījumu ugunsgrēka dzēšanā un liesmu ierobežošanā sniedz helikopteri, jo ar to ūdens maisiem ir iespējams ātri nodzēst liesmas tur, kur ugunsdzēsēji glābēji paši netiek </a:t>
            </a:r>
            <a:r>
              <a:rPr lang="lv-LV" sz="1600" dirty="0" smtClean="0">
                <a:latin typeface="Verdana" panose="020B0604030504040204" pitchFamily="34" charset="0"/>
                <a:ea typeface="Verdana" panose="020B0604030504040204" pitchFamily="34" charset="0"/>
              </a:rPr>
              <a:t>klāt, tomēr to izmantošanu ierobežo stiprais piedūmojums</a:t>
            </a:r>
          </a:p>
          <a:p>
            <a:pPr marL="0" indent="0" algn="just">
              <a:lnSpc>
                <a:spcPct val="120000"/>
              </a:lnSpc>
              <a:spcBef>
                <a:spcPts val="0"/>
              </a:spcBef>
              <a:buNone/>
            </a:pPr>
            <a:endParaRPr lang="lv-LV" sz="1600" dirty="0" smtClean="0">
              <a:latin typeface="Verdana" panose="020B0604030504040204" pitchFamily="34" charset="0"/>
              <a:ea typeface="Verdana" panose="020B0604030504040204" pitchFamily="34" charset="0"/>
            </a:endParaRPr>
          </a:p>
          <a:p>
            <a:pPr marL="0" indent="0" algn="just">
              <a:lnSpc>
                <a:spcPct val="120000"/>
              </a:lnSpc>
              <a:spcBef>
                <a:spcPts val="0"/>
              </a:spcBef>
              <a:buNone/>
            </a:pPr>
            <a:r>
              <a:rPr lang="lv-LV" sz="1600" dirty="0" smtClean="0">
                <a:latin typeface="Verdana" panose="020B0604030504040204" pitchFamily="34" charset="0"/>
                <a:ea typeface="Verdana" panose="020B0604030504040204" pitchFamily="34" charset="0"/>
              </a:rPr>
              <a:t>Dzēšanas darbi tiek organizēti pa perimetru, sadalot notikuma vietu darba iecirkņos par kuru darbību noteiktas attiecīgās atbildīgās VUGD amatpersonas, kā arī institūciju sadarbības nodrošināšanai tiek izveidots štābs </a:t>
            </a:r>
            <a:endParaRPr lang="lv-LV" sz="1600" dirty="0">
              <a:latin typeface="Verdana" panose="020B0604030504040204" pitchFamily="34" charset="0"/>
              <a:ea typeface="Verdana" panose="020B0604030504040204" pitchFamily="34" charset="0"/>
            </a:endParaRP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3</a:t>
            </a:fld>
            <a:endParaRPr lang="lv-LV"/>
          </a:p>
        </p:txBody>
      </p:sp>
      <p:pic>
        <p:nvPicPr>
          <p:cNvPr id="5" name="Attēl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465" y="1873343"/>
            <a:ext cx="4119278" cy="2909287"/>
          </a:xfrm>
          <a:prstGeom prst="rect">
            <a:avLst/>
          </a:prstGeom>
        </p:spPr>
      </p:pic>
      <p:sp>
        <p:nvSpPr>
          <p:cNvPr id="6" name="TextBox 5"/>
          <p:cNvSpPr txBox="1"/>
          <p:nvPr/>
        </p:nvSpPr>
        <p:spPr>
          <a:xfrm>
            <a:off x="4996993" y="4765119"/>
            <a:ext cx="4056750" cy="461665"/>
          </a:xfrm>
          <a:prstGeom prst="rect">
            <a:avLst/>
          </a:prstGeom>
          <a:noFill/>
          <a:ln w="28575">
            <a:solidFill>
              <a:srgbClr val="FF0000"/>
            </a:solidFill>
          </a:ln>
        </p:spPr>
        <p:txBody>
          <a:bodyPr wrap="square" rtlCol="0">
            <a:spAutoFit/>
          </a:bodyPr>
          <a:lstStyle/>
          <a:p>
            <a:pPr algn="just"/>
            <a:r>
              <a:rPr lang="lv-LV" sz="1200" dirty="0" smtClean="0">
                <a:latin typeface="Verdana" panose="020B0604030504040204" pitchFamily="34" charset="0"/>
                <a:ea typeface="Verdana" panose="020B0604030504040204" pitchFamily="34" charset="0"/>
              </a:rPr>
              <a:t>Perimetrs bija </a:t>
            </a:r>
            <a:r>
              <a:rPr lang="lv-LV" sz="1200" dirty="0" smtClean="0">
                <a:latin typeface="Verdana" panose="020B0604030504040204" pitchFamily="34" charset="0"/>
                <a:ea typeface="Verdana" panose="020B0604030504040204" pitchFamily="34" charset="0"/>
              </a:rPr>
              <a:t>30 </a:t>
            </a:r>
            <a:r>
              <a:rPr lang="lv-LV" sz="1200" dirty="0" smtClean="0">
                <a:latin typeface="Verdana" panose="020B0604030504040204" pitchFamily="34" charset="0"/>
                <a:ea typeface="Verdana" panose="020B0604030504040204" pitchFamily="34" charset="0"/>
              </a:rPr>
              <a:t>km garš un tika izmantoti 36 km ugunsdzēsības šļūteņu</a:t>
            </a:r>
            <a:endParaRPr lang="lv-LV" sz="12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77323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4</a:t>
            </a:fld>
            <a:endParaRPr lang="lv-LV"/>
          </a:p>
        </p:txBody>
      </p:sp>
      <p:sp>
        <p:nvSpPr>
          <p:cNvPr id="6" name="Virsraksts 1"/>
          <p:cNvSpPr txBox="1">
            <a:spLocks/>
          </p:cNvSpPr>
          <p:nvPr/>
        </p:nvSpPr>
        <p:spPr>
          <a:xfrm>
            <a:off x="2021417" y="555953"/>
            <a:ext cx="6011333" cy="656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lv-LV" sz="1800" b="1" dirty="0" smtClean="0">
                <a:latin typeface="Verdana" panose="020B0604030504040204" pitchFamily="34" charset="0"/>
                <a:ea typeface="Verdana" panose="020B0604030504040204" pitchFamily="34" charset="0"/>
                <a:cs typeface="Verdana" panose="020B0604030504040204" pitchFamily="34" charset="0"/>
              </a:rPr>
              <a:t>Situācija ES saistībā ar meža ugunsgrēkiem</a:t>
            </a:r>
            <a:endParaRPr lang="lv-LV" sz="1800" b="1" dirty="0">
              <a:latin typeface="Verdana" panose="020B0604030504040204" pitchFamily="34" charset="0"/>
              <a:ea typeface="Verdana" panose="020B0604030504040204" pitchFamily="34" charset="0"/>
              <a:cs typeface="Verdana" panose="020B0604030504040204" pitchFamily="34" charset="0"/>
            </a:endParaRPr>
          </a:p>
        </p:txBody>
      </p:sp>
      <p:pic>
        <p:nvPicPr>
          <p:cNvPr id="10" name="Attēls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1755" y="1355049"/>
            <a:ext cx="3370995" cy="2383202"/>
          </a:xfrm>
          <a:prstGeom prst="rect">
            <a:avLst/>
          </a:prstGeom>
        </p:spPr>
      </p:pic>
      <p:pic>
        <p:nvPicPr>
          <p:cNvPr id="11" name="Attēls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20" y="1390884"/>
            <a:ext cx="3370995" cy="2383274"/>
          </a:xfrm>
          <a:prstGeom prst="rect">
            <a:avLst/>
          </a:prstGeom>
        </p:spPr>
      </p:pic>
      <p:sp>
        <p:nvSpPr>
          <p:cNvPr id="12" name="TextBox 11"/>
          <p:cNvSpPr txBox="1"/>
          <p:nvPr/>
        </p:nvSpPr>
        <p:spPr>
          <a:xfrm>
            <a:off x="551934" y="3738251"/>
            <a:ext cx="3385752" cy="261610"/>
          </a:xfrm>
          <a:prstGeom prst="rect">
            <a:avLst/>
          </a:prstGeom>
          <a:noFill/>
        </p:spPr>
        <p:txBody>
          <a:bodyPr wrap="square" rtlCol="0">
            <a:spAutoFit/>
          </a:bodyPr>
          <a:lstStyle/>
          <a:p>
            <a:r>
              <a:rPr lang="lv-LV" sz="1100" b="1" dirty="0" smtClean="0">
                <a:latin typeface="Verdana" panose="020B0604030504040204" pitchFamily="34" charset="0"/>
                <a:ea typeface="Verdana" panose="020B0604030504040204" pitchFamily="34" charset="0"/>
              </a:rPr>
              <a:t>Situācija Zviedrijā uz 26.jūliju</a:t>
            </a:r>
            <a:endParaRPr lang="lv-LV" b="1" dirty="0">
              <a:latin typeface="Verdana" panose="020B0604030504040204" pitchFamily="34" charset="0"/>
              <a:ea typeface="Verdana" panose="020B0604030504040204" pitchFamily="34" charset="0"/>
            </a:endParaRPr>
          </a:p>
        </p:txBody>
      </p:sp>
      <p:sp>
        <p:nvSpPr>
          <p:cNvPr id="13" name="TextBox 12"/>
          <p:cNvSpPr txBox="1"/>
          <p:nvPr/>
        </p:nvSpPr>
        <p:spPr>
          <a:xfrm>
            <a:off x="4646998" y="3738251"/>
            <a:ext cx="3385752" cy="261610"/>
          </a:xfrm>
          <a:prstGeom prst="rect">
            <a:avLst/>
          </a:prstGeom>
          <a:noFill/>
        </p:spPr>
        <p:txBody>
          <a:bodyPr wrap="square" rtlCol="0">
            <a:spAutoFit/>
          </a:bodyPr>
          <a:lstStyle/>
          <a:p>
            <a:r>
              <a:rPr lang="lv-LV" sz="1100" b="1" dirty="0" smtClean="0">
                <a:latin typeface="Verdana" panose="020B0604030504040204" pitchFamily="34" charset="0"/>
                <a:ea typeface="Verdana" panose="020B0604030504040204" pitchFamily="34" charset="0"/>
              </a:rPr>
              <a:t>Situācija Grieķijā uz 24.jūliju</a:t>
            </a:r>
            <a:endParaRPr lang="lv-LV" b="1" dirty="0">
              <a:latin typeface="Verdana" panose="020B0604030504040204" pitchFamily="34" charset="0"/>
              <a:ea typeface="Verdana" panose="020B0604030504040204" pitchFamily="34" charset="0"/>
            </a:endParaRPr>
          </a:p>
        </p:txBody>
      </p:sp>
      <p:pic>
        <p:nvPicPr>
          <p:cNvPr id="15" name="Attēls 14"/>
          <p:cNvPicPr>
            <a:picLocks noChangeAspect="1"/>
          </p:cNvPicPr>
          <p:nvPr/>
        </p:nvPicPr>
        <p:blipFill>
          <a:blip r:embed="rId4"/>
          <a:stretch>
            <a:fillRect/>
          </a:stretch>
        </p:blipFill>
        <p:spPr>
          <a:xfrm>
            <a:off x="884970" y="3952285"/>
            <a:ext cx="6876873" cy="2261339"/>
          </a:xfrm>
          <a:prstGeom prst="rect">
            <a:avLst/>
          </a:prstGeom>
        </p:spPr>
      </p:pic>
      <p:sp>
        <p:nvSpPr>
          <p:cNvPr id="16" name="TextBox 15"/>
          <p:cNvSpPr txBox="1"/>
          <p:nvPr/>
        </p:nvSpPr>
        <p:spPr>
          <a:xfrm>
            <a:off x="941343" y="6149738"/>
            <a:ext cx="7574007" cy="584775"/>
          </a:xfrm>
          <a:prstGeom prst="rect">
            <a:avLst/>
          </a:prstGeom>
          <a:noFill/>
        </p:spPr>
        <p:txBody>
          <a:bodyPr wrap="square" rtlCol="0">
            <a:spAutoFit/>
          </a:bodyPr>
          <a:lstStyle/>
          <a:p>
            <a:r>
              <a:rPr lang="lv-LV" sz="1000" b="1" dirty="0" smtClean="0">
                <a:latin typeface="Verdana" panose="020B0604030504040204" pitchFamily="34" charset="0"/>
                <a:ea typeface="Verdana" panose="020B0604030504040204" pitchFamily="34" charset="0"/>
              </a:rPr>
              <a:t>Savienības civilās aizsardzības mehānisma helikopteru piedāvājums uz 24.jūliju (plkst. 16:11)</a:t>
            </a:r>
          </a:p>
          <a:p>
            <a:r>
              <a:rPr lang="lv-LV" sz="1050" dirty="0" smtClean="0">
                <a:latin typeface="Verdana" panose="020B0604030504040204" pitchFamily="34" charset="0"/>
                <a:ea typeface="Verdana" panose="020B0604030504040204" pitchFamily="34" charset="0"/>
              </a:rPr>
              <a:t>*Izmaksas aptuvenās</a:t>
            </a:r>
          </a:p>
          <a:p>
            <a:r>
              <a:rPr lang="lv-LV" sz="1050" dirty="0" smtClean="0">
                <a:latin typeface="Verdana" panose="020B0604030504040204" pitchFamily="34" charset="0"/>
                <a:ea typeface="Verdana" panose="020B0604030504040204" pitchFamily="34" charset="0"/>
              </a:rPr>
              <a:t>*piedāvājums no privātas kompānijas </a:t>
            </a:r>
            <a:endParaRPr lang="lv-LV"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79812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62120" y="639617"/>
            <a:ext cx="6011333" cy="656369"/>
          </a:xfrm>
        </p:spPr>
        <p:txBody>
          <a:bodyPr>
            <a:normAutofit/>
          </a:bodyPr>
          <a:lstStyle/>
          <a:p>
            <a:pPr algn="ctr"/>
            <a:r>
              <a:rPr lang="lv-LV" sz="1800" b="1" dirty="0" smtClean="0">
                <a:latin typeface="Verdana" panose="020B0604030504040204" pitchFamily="34" charset="0"/>
                <a:ea typeface="Verdana" panose="020B0604030504040204" pitchFamily="34" charset="0"/>
                <a:cs typeface="Verdana" panose="020B0604030504040204" pitchFamily="34" charset="0"/>
              </a:rPr>
              <a:t>Notikums un iesaistītās institūcijas</a:t>
            </a:r>
            <a:endParaRPr lang="lv-LV" sz="18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662382" y="1570694"/>
            <a:ext cx="4104171" cy="688868"/>
          </a:xfrm>
        </p:spPr>
        <p:txBody>
          <a:bodyPr>
            <a:noAutofit/>
          </a:bodyPr>
          <a:lstStyle/>
          <a:p>
            <a:pPr marL="0" indent="0" algn="just">
              <a:buNone/>
            </a:pPr>
            <a:r>
              <a:rPr lang="lv-LV" sz="1200" b="1" dirty="0" smtClean="0">
                <a:solidFill>
                  <a:srgbClr val="FF0000"/>
                </a:solidFill>
                <a:latin typeface="Verdana" panose="020B0604030504040204" pitchFamily="34" charset="0"/>
                <a:ea typeface="Verdana" panose="020B0604030504040204" pitchFamily="34" charset="0"/>
              </a:rPr>
              <a:t>Notikuma laiks: 17.07.2018. plkst.:17.33</a:t>
            </a:r>
          </a:p>
          <a:p>
            <a:pPr marL="0" indent="0" algn="just">
              <a:buNone/>
            </a:pPr>
            <a:r>
              <a:rPr lang="lv-LV" sz="1200" b="1" dirty="0" smtClean="0">
                <a:solidFill>
                  <a:schemeClr val="accent4"/>
                </a:solidFill>
                <a:latin typeface="Verdana" panose="020B0604030504040204" pitchFamily="34" charset="0"/>
                <a:ea typeface="Verdana" panose="020B0604030504040204" pitchFamily="34" charset="0"/>
              </a:rPr>
              <a:t>Lokalizācijas laiks: 09.08.2018. plkst.:14.38</a:t>
            </a:r>
          </a:p>
          <a:p>
            <a:pPr marL="0" indent="0" algn="just">
              <a:buNone/>
            </a:pPr>
            <a:r>
              <a:rPr lang="lv-LV" sz="1200" b="1" dirty="0" smtClean="0">
                <a:solidFill>
                  <a:schemeClr val="accent6"/>
                </a:solidFill>
                <a:latin typeface="Verdana" panose="020B0604030504040204" pitchFamily="34" charset="0"/>
                <a:ea typeface="Verdana" panose="020B0604030504040204" pitchFamily="34" charset="0"/>
              </a:rPr>
              <a:t>Likvidācijas laiks: 09.08.2018. plkst.:14.38 </a:t>
            </a:r>
          </a:p>
          <a:p>
            <a:pPr marL="0" indent="0" algn="just">
              <a:buNone/>
            </a:pPr>
            <a:endParaRPr lang="lv-LV" sz="1200" b="1" dirty="0" smtClean="0">
              <a:solidFill>
                <a:schemeClr val="accent5">
                  <a:lumMod val="50000"/>
                </a:schemeClr>
              </a:solidFill>
              <a:latin typeface="Verdana" panose="020B0604030504040204" pitchFamily="34" charset="0"/>
              <a:ea typeface="Verdana" panose="020B0604030504040204" pitchFamily="34" charset="0"/>
            </a:endParaRPr>
          </a:p>
          <a:p>
            <a:pPr marL="0" indent="0" algn="just">
              <a:buNone/>
            </a:pPr>
            <a:endParaRPr lang="lv-LV" sz="1200" b="1" dirty="0" smtClean="0">
              <a:solidFill>
                <a:schemeClr val="accent5">
                  <a:lumMod val="50000"/>
                </a:schemeClr>
              </a:solidFill>
              <a:latin typeface="Verdana" panose="020B0604030504040204" pitchFamily="34" charset="0"/>
              <a:ea typeface="Verdana" panose="020B0604030504040204" pitchFamily="34" charset="0"/>
            </a:endParaRPr>
          </a:p>
          <a:p>
            <a:pPr marL="0" indent="0" algn="just">
              <a:buNone/>
            </a:pPr>
            <a:r>
              <a:rPr lang="lv-LV" sz="1200" b="1" dirty="0" smtClean="0">
                <a:latin typeface="Verdana" panose="020B0604030504040204" pitchFamily="34" charset="0"/>
                <a:ea typeface="Verdana" panose="020B0604030504040204" pitchFamily="34" charset="0"/>
              </a:rPr>
              <a:t>Iesaistītās institūcijas:</a:t>
            </a:r>
            <a:endParaRPr lang="lv-LV" sz="1200" b="1" dirty="0">
              <a:latin typeface="Verdana" panose="020B0604030504040204" pitchFamily="34" charset="0"/>
              <a:ea typeface="Verdana" panose="020B0604030504040204" pitchFamily="34" charset="0"/>
            </a:endParaRP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5</a:t>
            </a:fld>
            <a:endParaRPr lang="lv-LV"/>
          </a:p>
        </p:txBody>
      </p:sp>
      <p:pic>
        <p:nvPicPr>
          <p:cNvPr id="6" name="Attēls 5"/>
          <p:cNvPicPr>
            <a:picLocks noChangeAspect="1"/>
          </p:cNvPicPr>
          <p:nvPr/>
        </p:nvPicPr>
        <p:blipFill>
          <a:blip r:embed="rId2"/>
          <a:stretch>
            <a:fillRect/>
          </a:stretch>
        </p:blipFill>
        <p:spPr>
          <a:xfrm>
            <a:off x="3139092" y="3267687"/>
            <a:ext cx="601368" cy="601368"/>
          </a:xfrm>
          <a:prstGeom prst="rect">
            <a:avLst/>
          </a:prstGeom>
        </p:spPr>
      </p:pic>
      <p:pic>
        <p:nvPicPr>
          <p:cNvPr id="7" name="Attēls 6"/>
          <p:cNvPicPr>
            <a:picLocks noChangeAspect="1"/>
          </p:cNvPicPr>
          <p:nvPr/>
        </p:nvPicPr>
        <p:blipFill>
          <a:blip r:embed="rId3"/>
          <a:stretch>
            <a:fillRect/>
          </a:stretch>
        </p:blipFill>
        <p:spPr>
          <a:xfrm>
            <a:off x="2379686" y="3267687"/>
            <a:ext cx="554508" cy="601368"/>
          </a:xfrm>
          <a:prstGeom prst="rect">
            <a:avLst/>
          </a:prstGeom>
        </p:spPr>
      </p:pic>
      <p:pic>
        <p:nvPicPr>
          <p:cNvPr id="8" name="Attēls 7"/>
          <p:cNvPicPr>
            <a:picLocks noChangeAspect="1"/>
          </p:cNvPicPr>
          <p:nvPr/>
        </p:nvPicPr>
        <p:blipFill>
          <a:blip r:embed="rId4"/>
          <a:stretch>
            <a:fillRect/>
          </a:stretch>
        </p:blipFill>
        <p:spPr>
          <a:xfrm>
            <a:off x="2305093" y="3934148"/>
            <a:ext cx="701773" cy="647791"/>
          </a:xfrm>
          <a:prstGeom prst="rect">
            <a:avLst/>
          </a:prstGeom>
        </p:spPr>
      </p:pic>
      <p:pic>
        <p:nvPicPr>
          <p:cNvPr id="9" name="Attēls 8"/>
          <p:cNvPicPr>
            <a:picLocks noChangeAspect="1"/>
          </p:cNvPicPr>
          <p:nvPr/>
        </p:nvPicPr>
        <p:blipFill>
          <a:blip r:embed="rId5"/>
          <a:stretch>
            <a:fillRect/>
          </a:stretch>
        </p:blipFill>
        <p:spPr>
          <a:xfrm>
            <a:off x="678921" y="4083822"/>
            <a:ext cx="627942" cy="463336"/>
          </a:xfrm>
          <a:prstGeom prst="rect">
            <a:avLst/>
          </a:prstGeom>
        </p:spPr>
      </p:pic>
      <p:pic>
        <p:nvPicPr>
          <p:cNvPr id="10" name="Attēls 9"/>
          <p:cNvPicPr>
            <a:picLocks noChangeAspect="1"/>
          </p:cNvPicPr>
          <p:nvPr/>
        </p:nvPicPr>
        <p:blipFill>
          <a:blip r:embed="rId6"/>
          <a:stretch>
            <a:fillRect/>
          </a:stretch>
        </p:blipFill>
        <p:spPr>
          <a:xfrm>
            <a:off x="1465667" y="3268488"/>
            <a:ext cx="709121" cy="601039"/>
          </a:xfrm>
          <a:prstGeom prst="rect">
            <a:avLst/>
          </a:prstGeom>
        </p:spPr>
      </p:pic>
      <p:pic>
        <p:nvPicPr>
          <p:cNvPr id="11" name="Attēls 10"/>
          <p:cNvPicPr>
            <a:picLocks noChangeAspect="1"/>
          </p:cNvPicPr>
          <p:nvPr/>
        </p:nvPicPr>
        <p:blipFill>
          <a:blip r:embed="rId7"/>
          <a:stretch>
            <a:fillRect/>
          </a:stretch>
        </p:blipFill>
        <p:spPr>
          <a:xfrm>
            <a:off x="3238582" y="4038961"/>
            <a:ext cx="426893" cy="542978"/>
          </a:xfrm>
          <a:prstGeom prst="rect">
            <a:avLst/>
          </a:prstGeom>
        </p:spPr>
      </p:pic>
      <p:pic>
        <p:nvPicPr>
          <p:cNvPr id="12" name="Attēls 11"/>
          <p:cNvPicPr>
            <a:picLocks noChangeAspect="1"/>
          </p:cNvPicPr>
          <p:nvPr/>
        </p:nvPicPr>
        <p:blipFill>
          <a:blip r:embed="rId8"/>
          <a:stretch>
            <a:fillRect/>
          </a:stretch>
        </p:blipFill>
        <p:spPr>
          <a:xfrm>
            <a:off x="1276832" y="3989095"/>
            <a:ext cx="1028261" cy="652790"/>
          </a:xfrm>
          <a:prstGeom prst="rect">
            <a:avLst/>
          </a:prstGeom>
        </p:spPr>
      </p:pic>
      <p:sp>
        <p:nvSpPr>
          <p:cNvPr id="13" name="Taisnstūris 12"/>
          <p:cNvSpPr/>
          <p:nvPr/>
        </p:nvSpPr>
        <p:spPr>
          <a:xfrm>
            <a:off x="546890" y="4800136"/>
            <a:ext cx="1627898" cy="954107"/>
          </a:xfrm>
          <a:prstGeom prst="rect">
            <a:avLst/>
          </a:prstGeom>
        </p:spPr>
        <p:txBody>
          <a:bodyPr wrap="square">
            <a:spAutoFit/>
          </a:bodyPr>
          <a:lstStyle/>
          <a:p>
            <a:pPr lvl="0" algn="ctr" eaLnBrk="1" fontAlgn="auto" hangingPunct="1">
              <a:spcBef>
                <a:spcPts val="0"/>
              </a:spcBef>
              <a:spcAft>
                <a:spcPts val="0"/>
              </a:spcAft>
            </a:pPr>
            <a:r>
              <a:rPr lang="lv-LV" sz="2000" b="1" dirty="0" smtClean="0">
                <a:latin typeface="+mn-lt"/>
              </a:rPr>
              <a:t>+</a:t>
            </a:r>
          </a:p>
          <a:p>
            <a:pPr lvl="0" algn="ctr" eaLnBrk="1" fontAlgn="auto" hangingPunct="1">
              <a:spcBef>
                <a:spcPts val="0"/>
              </a:spcBef>
              <a:spcAft>
                <a:spcPts val="0"/>
              </a:spcAft>
            </a:pPr>
            <a:r>
              <a:rPr lang="lv-LV" sz="1200" b="1" dirty="0" smtClean="0">
                <a:latin typeface="+mn-lt"/>
              </a:rPr>
              <a:t>Pašvaldības</a:t>
            </a:r>
          </a:p>
          <a:p>
            <a:pPr lvl="0" algn="ctr" eaLnBrk="1" fontAlgn="auto" hangingPunct="1">
              <a:spcBef>
                <a:spcPts val="0"/>
              </a:spcBef>
              <a:spcAft>
                <a:spcPts val="0"/>
              </a:spcAft>
            </a:pPr>
            <a:r>
              <a:rPr lang="lv-LV" sz="1200" b="1" dirty="0" smtClean="0">
                <a:latin typeface="+mn-lt"/>
              </a:rPr>
              <a:t>Pašvaldības </a:t>
            </a:r>
            <a:r>
              <a:rPr lang="lv-LV" sz="1200" b="1" dirty="0">
                <a:latin typeface="+mn-lt"/>
              </a:rPr>
              <a:t>policija</a:t>
            </a:r>
          </a:p>
          <a:p>
            <a:pPr lvl="0" algn="ctr" eaLnBrk="1" fontAlgn="auto" hangingPunct="1">
              <a:spcBef>
                <a:spcPts val="0"/>
              </a:spcBef>
              <a:spcAft>
                <a:spcPts val="0"/>
              </a:spcAft>
            </a:pPr>
            <a:r>
              <a:rPr lang="lv-LV" sz="1200" b="1" dirty="0">
                <a:latin typeface="+mn-lt"/>
              </a:rPr>
              <a:t>Brīvprātīgie</a:t>
            </a:r>
          </a:p>
        </p:txBody>
      </p:sp>
      <p:sp>
        <p:nvSpPr>
          <p:cNvPr id="15" name="Taisnstūris 14"/>
          <p:cNvSpPr/>
          <p:nvPr/>
        </p:nvSpPr>
        <p:spPr>
          <a:xfrm>
            <a:off x="640913" y="1526551"/>
            <a:ext cx="4125640" cy="88210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p:cNvSpPr/>
          <p:nvPr/>
        </p:nvSpPr>
        <p:spPr>
          <a:xfrm>
            <a:off x="640913" y="2987968"/>
            <a:ext cx="3164968" cy="289384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p:cNvSpPr/>
          <p:nvPr/>
        </p:nvSpPr>
        <p:spPr>
          <a:xfrm>
            <a:off x="2120245" y="4981723"/>
            <a:ext cx="1627898" cy="590931"/>
          </a:xfrm>
          <a:prstGeom prst="rect">
            <a:avLst/>
          </a:prstGeom>
          <a:ln w="25400">
            <a:solidFill>
              <a:srgbClr val="FF0000"/>
            </a:solidFill>
          </a:ln>
        </p:spPr>
        <p:txBody>
          <a:bodyPr wrap="square">
            <a:spAutoFit/>
          </a:bodyPr>
          <a:lstStyle/>
          <a:p>
            <a:pPr lvl="0" algn="ctr" eaLnBrk="1" fontAlgn="auto" hangingPunct="1">
              <a:lnSpc>
                <a:spcPct val="90000"/>
              </a:lnSpc>
              <a:spcBef>
                <a:spcPts val="1000"/>
              </a:spcBef>
              <a:spcAft>
                <a:spcPts val="0"/>
              </a:spcAft>
            </a:pPr>
            <a:r>
              <a:rPr lang="lv-LV" sz="1200" b="1" dirty="0" smtClean="0">
                <a:latin typeface="+mn-lt"/>
              </a:rPr>
              <a:t>Starptautiskā palīdzība (LT, BY un SCAM - COPERNICUS)</a:t>
            </a:r>
            <a:endParaRPr lang="lv-LV" sz="1200" b="1" dirty="0">
              <a:latin typeface="+mn-lt"/>
            </a:endParaRPr>
          </a:p>
        </p:txBody>
      </p:sp>
      <p:sp>
        <p:nvSpPr>
          <p:cNvPr id="19" name="TextBox 18"/>
          <p:cNvSpPr txBox="1"/>
          <p:nvPr/>
        </p:nvSpPr>
        <p:spPr>
          <a:xfrm>
            <a:off x="4931090" y="1526550"/>
            <a:ext cx="3817237" cy="2092881"/>
          </a:xfrm>
          <a:prstGeom prst="rect">
            <a:avLst/>
          </a:prstGeom>
          <a:noFill/>
          <a:ln w="28575">
            <a:solidFill>
              <a:srgbClr val="FF0000"/>
            </a:solidFill>
          </a:ln>
        </p:spPr>
        <p:txBody>
          <a:bodyPr wrap="square" rtlCol="0">
            <a:spAutoFit/>
          </a:bodyPr>
          <a:lstStyle/>
          <a:p>
            <a:pPr algn="just"/>
            <a:r>
              <a:rPr lang="lv-LV" sz="1400" dirty="0">
                <a:latin typeface="Verdana" panose="020B0604030504040204" pitchFamily="34" charset="0"/>
                <a:ea typeface="Verdana" panose="020B0604030504040204" pitchFamily="34" charset="0"/>
              </a:rPr>
              <a:t>Ugunsgrēka dzēšanu un glābšanas darbus vada </a:t>
            </a:r>
            <a:r>
              <a:rPr lang="lv-LV" sz="1400" dirty="0" smtClean="0">
                <a:latin typeface="Verdana" panose="020B0604030504040204" pitchFamily="34" charset="0"/>
                <a:ea typeface="Verdana" panose="020B0604030504040204" pitchFamily="34" charset="0"/>
              </a:rPr>
              <a:t>VUGD amatpersona. </a:t>
            </a:r>
          </a:p>
          <a:p>
            <a:pPr algn="just"/>
            <a:endParaRPr lang="lv-LV" sz="1400" dirty="0" smtClean="0">
              <a:latin typeface="Verdana" panose="020B0604030504040204" pitchFamily="34" charset="0"/>
              <a:ea typeface="Verdana" panose="020B0604030504040204" pitchFamily="34" charset="0"/>
            </a:endParaRPr>
          </a:p>
          <a:p>
            <a:pPr algn="just"/>
            <a:r>
              <a:rPr lang="lv-LV" sz="1400" dirty="0" smtClean="0">
                <a:latin typeface="Verdana" panose="020B0604030504040204" pitchFamily="34" charset="0"/>
                <a:ea typeface="Verdana" panose="020B0604030504040204" pitchFamily="34" charset="0"/>
              </a:rPr>
              <a:t>Ugunsgrēka </a:t>
            </a:r>
            <a:r>
              <a:rPr lang="lv-LV" sz="1400" dirty="0">
                <a:latin typeface="Verdana" panose="020B0604030504040204" pitchFamily="34" charset="0"/>
                <a:ea typeface="Verdana" panose="020B0604030504040204" pitchFamily="34" charset="0"/>
              </a:rPr>
              <a:t>ierobežošanas un likvidācijas darbus </a:t>
            </a:r>
            <a:r>
              <a:rPr lang="lv-LV" sz="1400" u="sng" dirty="0">
                <a:solidFill>
                  <a:srgbClr val="FF0000"/>
                </a:solidFill>
                <a:latin typeface="Verdana" panose="020B0604030504040204" pitchFamily="34" charset="0"/>
                <a:ea typeface="Verdana" panose="020B0604030504040204" pitchFamily="34" charset="0"/>
              </a:rPr>
              <a:t>mežā un meža zemēs </a:t>
            </a:r>
            <a:r>
              <a:rPr lang="lv-LV" sz="1400" dirty="0">
                <a:latin typeface="Verdana" panose="020B0604030504040204" pitchFamily="34" charset="0"/>
                <a:ea typeface="Verdana" panose="020B0604030504040204" pitchFamily="34" charset="0"/>
              </a:rPr>
              <a:t>vada Valsts meža dienesta atbildīgā </a:t>
            </a:r>
            <a:r>
              <a:rPr lang="lv-LV" sz="1400" dirty="0" smtClean="0">
                <a:latin typeface="Verdana" panose="020B0604030504040204" pitchFamily="34" charset="0"/>
                <a:ea typeface="Verdana" panose="020B0604030504040204" pitchFamily="34" charset="0"/>
              </a:rPr>
              <a:t>amatpersona</a:t>
            </a:r>
          </a:p>
          <a:p>
            <a:pPr algn="just"/>
            <a:endParaRPr lang="lv-LV" sz="1200" dirty="0">
              <a:latin typeface="Verdana" panose="020B0604030504040204" pitchFamily="34" charset="0"/>
              <a:ea typeface="Verdana" panose="020B0604030504040204" pitchFamily="34" charset="0"/>
            </a:endParaRPr>
          </a:p>
          <a:p>
            <a:pPr algn="just"/>
            <a:r>
              <a:rPr lang="lv-LV" sz="1000" i="1" dirty="0" smtClean="0">
                <a:latin typeface="Verdana" panose="020B0604030504040204" pitchFamily="34" charset="0"/>
                <a:ea typeface="Verdana" panose="020B0604030504040204" pitchFamily="34" charset="0"/>
              </a:rPr>
              <a:t>Avots: Ugunsdrošības un ugunsdzēsības likuma 14.panta pirmā daļa</a:t>
            </a:r>
            <a:endParaRPr lang="lv-LV" sz="1000" i="1" dirty="0">
              <a:latin typeface="Verdana" panose="020B0604030504040204" pitchFamily="34" charset="0"/>
              <a:ea typeface="Verdana" panose="020B0604030504040204" pitchFamily="34" charset="0"/>
            </a:endParaRPr>
          </a:p>
        </p:txBody>
      </p:sp>
      <p:sp>
        <p:nvSpPr>
          <p:cNvPr id="21" name="Taisnstūris 20"/>
          <p:cNvSpPr/>
          <p:nvPr/>
        </p:nvSpPr>
        <p:spPr>
          <a:xfrm>
            <a:off x="4176327" y="4274162"/>
            <a:ext cx="4572000" cy="307777"/>
          </a:xfrm>
          <a:prstGeom prst="rect">
            <a:avLst/>
          </a:prstGeom>
        </p:spPr>
        <p:txBody>
          <a:bodyPr>
            <a:spAutoFit/>
          </a:bodyPr>
          <a:lstStyle/>
          <a:p>
            <a:r>
              <a:rPr lang="lv-LV" sz="1400" b="1" dirty="0">
                <a:latin typeface="Verdana" panose="020B0604030504040204" pitchFamily="34" charset="0"/>
                <a:ea typeface="Verdana" panose="020B0604030504040204" pitchFamily="34" charset="0"/>
                <a:cs typeface="Verdana" panose="020B0604030504040204" pitchFamily="34" charset="0"/>
              </a:rPr>
              <a:t>560 stundas (23 dienas un 8 stundas)</a:t>
            </a:r>
            <a:endParaRPr lang="lv-LV" sz="1400" b="1" dirty="0">
              <a:latin typeface="Verdana" panose="020B0604030504040204" pitchFamily="34" charset="0"/>
              <a:ea typeface="Verdana" panose="020B0604030504040204" pitchFamily="34" charset="0"/>
            </a:endParaRPr>
          </a:p>
        </p:txBody>
      </p:sp>
      <p:sp>
        <p:nvSpPr>
          <p:cNvPr id="22" name="AutoShape 6"/>
          <p:cNvSpPr>
            <a:spLocks/>
          </p:cNvSpPr>
          <p:nvPr/>
        </p:nvSpPr>
        <p:spPr bwMode="auto">
          <a:xfrm rot="10800000">
            <a:off x="3913560" y="2987967"/>
            <a:ext cx="155089" cy="2929265"/>
          </a:xfrm>
          <a:prstGeom prst="leftBrace">
            <a:avLst>
              <a:gd name="adj1" fmla="val 93452"/>
              <a:gd name="adj2" fmla="val 50000"/>
            </a:avLst>
          </a:prstGeom>
          <a:noFill/>
          <a:ln w="15875">
            <a:solidFill>
              <a:srgbClr val="9E0000"/>
            </a:solidFill>
            <a:round/>
            <a:headEnd/>
            <a:tailEnd/>
          </a:ln>
        </p:spPr>
        <p:txBody>
          <a:bodyPr wrap="none" anchor="ctr"/>
          <a:lstStyle/>
          <a:p>
            <a:endParaRPr lang="lv-LV"/>
          </a:p>
        </p:txBody>
      </p:sp>
      <p:sp>
        <p:nvSpPr>
          <p:cNvPr id="23" name="Labā bultiņa ar svītrām 22"/>
          <p:cNvSpPr/>
          <p:nvPr/>
        </p:nvSpPr>
        <p:spPr>
          <a:xfrm rot="5400000">
            <a:off x="2079887" y="2614005"/>
            <a:ext cx="287020" cy="257810"/>
          </a:xfrm>
          <a:prstGeom prst="stripedRightArrow">
            <a:avLst/>
          </a:prstGeom>
          <a:gradFill>
            <a:gsLst>
              <a:gs pos="41000">
                <a:srgbClr val="DA6976"/>
              </a:gs>
              <a:gs pos="8000">
                <a:srgbClr val="FF0000"/>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lv-LV"/>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173" y="3252616"/>
            <a:ext cx="743522" cy="739603"/>
          </a:xfrm>
          <a:prstGeom prst="rect">
            <a:avLst/>
          </a:prstGeom>
        </p:spPr>
      </p:pic>
    </p:spTree>
    <p:extLst>
      <p:ext uri="{BB962C8B-B14F-4D97-AF65-F5344CB8AC3E}">
        <p14:creationId xmlns:p14="http://schemas.microsoft.com/office/powerpoint/2010/main" val="655899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a:xfrm>
            <a:off x="6293194" y="6372487"/>
            <a:ext cx="2057400" cy="365125"/>
          </a:xfrm>
        </p:spPr>
        <p:txBody>
          <a:bodyPr/>
          <a:lstStyle/>
          <a:p>
            <a:pPr>
              <a:defRPr/>
            </a:pPr>
            <a:fld id="{EF7EEDE8-2624-49CA-BA18-71103250FB53}" type="slidenum">
              <a:rPr lang="lv-LV" sz="1100" smtClean="0"/>
              <a:pPr>
                <a:defRPr/>
              </a:pPr>
              <a:t>6</a:t>
            </a:fld>
            <a:endParaRPr lang="lv-LV" sz="1100" dirty="0"/>
          </a:p>
        </p:txBody>
      </p:sp>
      <p:sp>
        <p:nvSpPr>
          <p:cNvPr id="5" name="Taisnstūris 4"/>
          <p:cNvSpPr/>
          <p:nvPr/>
        </p:nvSpPr>
        <p:spPr>
          <a:xfrm>
            <a:off x="125088" y="1404042"/>
            <a:ext cx="1729945" cy="2141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dirty="0" smtClean="0"/>
              <a:t>17.07.</a:t>
            </a:r>
            <a:endParaRPr lang="lv-LV" sz="1600" dirty="0"/>
          </a:p>
        </p:txBody>
      </p:sp>
      <p:sp>
        <p:nvSpPr>
          <p:cNvPr id="6" name="Taisnstūris 5"/>
          <p:cNvSpPr/>
          <p:nvPr/>
        </p:nvSpPr>
        <p:spPr>
          <a:xfrm>
            <a:off x="1855033" y="1404042"/>
            <a:ext cx="1729945" cy="214184"/>
          </a:xfrm>
          <a:prstGeom prst="rect">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lv-LV" sz="1600" dirty="0" smtClean="0"/>
              <a:t>18.07.</a:t>
            </a:r>
            <a:endParaRPr lang="lv-LV" sz="1600" dirty="0"/>
          </a:p>
        </p:txBody>
      </p:sp>
      <p:sp>
        <p:nvSpPr>
          <p:cNvPr id="7" name="Taisnstūris 6"/>
          <p:cNvSpPr/>
          <p:nvPr/>
        </p:nvSpPr>
        <p:spPr>
          <a:xfrm>
            <a:off x="3584978" y="1404042"/>
            <a:ext cx="1729945" cy="214184"/>
          </a:xfrm>
          <a:prstGeom prst="rect">
            <a:avLst/>
          </a:prstGeom>
          <a:solidFill>
            <a:schemeClr val="accent1">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600" dirty="0" smtClean="0"/>
              <a:t>19.07.</a:t>
            </a:r>
            <a:endParaRPr lang="lv-LV" sz="1600" dirty="0"/>
          </a:p>
        </p:txBody>
      </p:sp>
      <p:sp>
        <p:nvSpPr>
          <p:cNvPr id="8" name="Taisnstūris 7"/>
          <p:cNvSpPr/>
          <p:nvPr/>
        </p:nvSpPr>
        <p:spPr>
          <a:xfrm>
            <a:off x="5314923" y="1404042"/>
            <a:ext cx="1729945" cy="214184"/>
          </a:xfrm>
          <a:prstGeom prst="rect">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lv-LV" sz="1600" dirty="0" smtClean="0"/>
              <a:t>20.07.</a:t>
            </a:r>
            <a:endParaRPr lang="lv-LV" sz="1600" dirty="0"/>
          </a:p>
        </p:txBody>
      </p:sp>
      <p:sp>
        <p:nvSpPr>
          <p:cNvPr id="11" name="Taisnstūris 10"/>
          <p:cNvSpPr/>
          <p:nvPr/>
        </p:nvSpPr>
        <p:spPr>
          <a:xfrm>
            <a:off x="530876" y="2009758"/>
            <a:ext cx="1552832" cy="600164"/>
          </a:xfrm>
          <a:prstGeom prst="rect">
            <a:avLst/>
          </a:prstGeom>
        </p:spPr>
        <p:txBody>
          <a:bodyPr wrap="square">
            <a:spAutoFit/>
          </a:bodyPr>
          <a:lstStyle/>
          <a:p>
            <a:pPr lvl="0"/>
            <a:r>
              <a:rPr lang="lv-LV" sz="1100" dirty="0"/>
              <a:t>VUGD saņem izsaukumu uz kūdras ieguves vietu</a:t>
            </a:r>
          </a:p>
        </p:txBody>
      </p:sp>
      <p:sp>
        <p:nvSpPr>
          <p:cNvPr id="12" name="Taisnstūris 11"/>
          <p:cNvSpPr/>
          <p:nvPr/>
        </p:nvSpPr>
        <p:spPr>
          <a:xfrm>
            <a:off x="100448" y="2009758"/>
            <a:ext cx="729049" cy="261610"/>
          </a:xfrm>
          <a:prstGeom prst="rect">
            <a:avLst/>
          </a:prstGeom>
        </p:spPr>
        <p:txBody>
          <a:bodyPr wrap="square">
            <a:spAutoFit/>
          </a:bodyPr>
          <a:lstStyle/>
          <a:p>
            <a:pPr lvl="0"/>
            <a:r>
              <a:rPr lang="lv-LV" sz="1100" b="1" dirty="0" smtClean="0"/>
              <a:t>17:33</a:t>
            </a:r>
            <a:endParaRPr lang="lv-LV" sz="1100" b="1" dirty="0"/>
          </a:p>
        </p:txBody>
      </p:sp>
      <p:sp>
        <p:nvSpPr>
          <p:cNvPr id="14" name="Taisnstūris 13"/>
          <p:cNvSpPr/>
          <p:nvPr/>
        </p:nvSpPr>
        <p:spPr>
          <a:xfrm>
            <a:off x="100447" y="2583089"/>
            <a:ext cx="729049" cy="261610"/>
          </a:xfrm>
          <a:prstGeom prst="rect">
            <a:avLst/>
          </a:prstGeom>
        </p:spPr>
        <p:txBody>
          <a:bodyPr wrap="square">
            <a:spAutoFit/>
          </a:bodyPr>
          <a:lstStyle/>
          <a:p>
            <a:pPr lvl="0"/>
            <a:r>
              <a:rPr lang="lv-LV" sz="1100" b="1" dirty="0" smtClean="0"/>
              <a:t>18:50</a:t>
            </a:r>
            <a:endParaRPr lang="lv-LV" sz="1100" b="1" dirty="0"/>
          </a:p>
        </p:txBody>
      </p:sp>
      <p:sp>
        <p:nvSpPr>
          <p:cNvPr id="15" name="Taisnstūris 14"/>
          <p:cNvSpPr/>
          <p:nvPr/>
        </p:nvSpPr>
        <p:spPr>
          <a:xfrm>
            <a:off x="530876" y="2576404"/>
            <a:ext cx="1552832" cy="600164"/>
          </a:xfrm>
          <a:prstGeom prst="rect">
            <a:avLst/>
          </a:prstGeom>
        </p:spPr>
        <p:txBody>
          <a:bodyPr wrap="square">
            <a:spAutoFit/>
          </a:bodyPr>
          <a:lstStyle/>
          <a:p>
            <a:pPr lvl="0"/>
            <a:r>
              <a:rPr lang="lv-LV" sz="1100" dirty="0" smtClean="0"/>
              <a:t>Tiek </a:t>
            </a:r>
            <a:r>
              <a:rPr lang="lv-LV" sz="1100" dirty="0"/>
              <a:t>iesaistīts VMD, jo liesmas izplatās uz mežu </a:t>
            </a:r>
          </a:p>
        </p:txBody>
      </p:sp>
      <p:sp>
        <p:nvSpPr>
          <p:cNvPr id="16" name="Taisnstūris 15"/>
          <p:cNvSpPr/>
          <p:nvPr/>
        </p:nvSpPr>
        <p:spPr>
          <a:xfrm>
            <a:off x="530876" y="3236919"/>
            <a:ext cx="1552832" cy="261610"/>
          </a:xfrm>
          <a:prstGeom prst="rect">
            <a:avLst/>
          </a:prstGeom>
        </p:spPr>
        <p:txBody>
          <a:bodyPr wrap="square">
            <a:spAutoFit/>
          </a:bodyPr>
          <a:lstStyle/>
          <a:p>
            <a:pPr lvl="0"/>
            <a:r>
              <a:rPr lang="lv-LV" sz="1100" dirty="0" smtClean="0"/>
              <a:t>Tiek </a:t>
            </a:r>
            <a:r>
              <a:rPr lang="lv-LV" sz="1100" dirty="0"/>
              <a:t>iesaistīts NBS </a:t>
            </a:r>
          </a:p>
        </p:txBody>
      </p:sp>
      <p:sp>
        <p:nvSpPr>
          <p:cNvPr id="17" name="Taisnstūris 16"/>
          <p:cNvSpPr/>
          <p:nvPr/>
        </p:nvSpPr>
        <p:spPr>
          <a:xfrm>
            <a:off x="100447" y="3236919"/>
            <a:ext cx="729049" cy="261610"/>
          </a:xfrm>
          <a:prstGeom prst="rect">
            <a:avLst/>
          </a:prstGeom>
        </p:spPr>
        <p:txBody>
          <a:bodyPr wrap="square">
            <a:spAutoFit/>
          </a:bodyPr>
          <a:lstStyle/>
          <a:p>
            <a:pPr lvl="0"/>
            <a:r>
              <a:rPr lang="lv-LV" sz="1100" b="1" dirty="0" smtClean="0"/>
              <a:t>22:00</a:t>
            </a:r>
            <a:endParaRPr lang="lv-LV" sz="1100" b="1" dirty="0"/>
          </a:p>
        </p:txBody>
      </p:sp>
      <p:sp>
        <p:nvSpPr>
          <p:cNvPr id="20" name="Taisnstūris 19"/>
          <p:cNvSpPr/>
          <p:nvPr/>
        </p:nvSpPr>
        <p:spPr>
          <a:xfrm>
            <a:off x="2296901" y="2009758"/>
            <a:ext cx="1552832" cy="600164"/>
          </a:xfrm>
          <a:prstGeom prst="rect">
            <a:avLst/>
          </a:prstGeom>
        </p:spPr>
        <p:txBody>
          <a:bodyPr wrap="square">
            <a:spAutoFit/>
          </a:bodyPr>
          <a:lstStyle/>
          <a:p>
            <a:pPr lvl="0"/>
            <a:r>
              <a:rPr lang="lv-LV" sz="1100" dirty="0"/>
              <a:t>tiek iesaistīti fizisko un juridisko personu resursi</a:t>
            </a:r>
          </a:p>
        </p:txBody>
      </p:sp>
      <p:sp>
        <p:nvSpPr>
          <p:cNvPr id="21" name="Taisnstūris 20"/>
          <p:cNvSpPr/>
          <p:nvPr/>
        </p:nvSpPr>
        <p:spPr>
          <a:xfrm>
            <a:off x="1866473" y="2009758"/>
            <a:ext cx="729049" cy="261610"/>
          </a:xfrm>
          <a:prstGeom prst="rect">
            <a:avLst/>
          </a:prstGeom>
        </p:spPr>
        <p:txBody>
          <a:bodyPr wrap="square">
            <a:spAutoFit/>
          </a:bodyPr>
          <a:lstStyle/>
          <a:p>
            <a:pPr lvl="0"/>
            <a:r>
              <a:rPr lang="lv-LV" sz="1100" b="1" dirty="0" smtClean="0"/>
              <a:t>05:57</a:t>
            </a:r>
            <a:endParaRPr lang="lv-LV" sz="1100" b="1" dirty="0"/>
          </a:p>
        </p:txBody>
      </p:sp>
      <p:sp>
        <p:nvSpPr>
          <p:cNvPr id="22" name="Taisnstūris 21"/>
          <p:cNvSpPr/>
          <p:nvPr/>
        </p:nvSpPr>
        <p:spPr>
          <a:xfrm>
            <a:off x="1866472" y="2583089"/>
            <a:ext cx="729049" cy="261610"/>
          </a:xfrm>
          <a:prstGeom prst="rect">
            <a:avLst/>
          </a:prstGeom>
        </p:spPr>
        <p:txBody>
          <a:bodyPr wrap="square">
            <a:spAutoFit/>
          </a:bodyPr>
          <a:lstStyle/>
          <a:p>
            <a:pPr lvl="0"/>
            <a:r>
              <a:rPr lang="lv-LV" sz="1100" b="1" dirty="0" smtClean="0"/>
              <a:t>15:00</a:t>
            </a:r>
            <a:endParaRPr lang="lv-LV" sz="1100" b="1" dirty="0"/>
          </a:p>
        </p:txBody>
      </p:sp>
      <p:sp>
        <p:nvSpPr>
          <p:cNvPr id="23" name="Taisnstūris 22"/>
          <p:cNvSpPr/>
          <p:nvPr/>
        </p:nvSpPr>
        <p:spPr>
          <a:xfrm>
            <a:off x="2296901" y="2568237"/>
            <a:ext cx="1552832" cy="430887"/>
          </a:xfrm>
          <a:prstGeom prst="rect">
            <a:avLst/>
          </a:prstGeom>
        </p:spPr>
        <p:txBody>
          <a:bodyPr wrap="square">
            <a:spAutoFit/>
          </a:bodyPr>
          <a:lstStyle/>
          <a:p>
            <a:pPr lvl="0"/>
            <a:r>
              <a:rPr lang="lv-LV" sz="1100" dirty="0"/>
              <a:t>tiek sasauks KDG (VUGD)</a:t>
            </a:r>
          </a:p>
        </p:txBody>
      </p:sp>
      <p:sp>
        <p:nvSpPr>
          <p:cNvPr id="24" name="Taisnstūris 23"/>
          <p:cNvSpPr/>
          <p:nvPr/>
        </p:nvSpPr>
        <p:spPr>
          <a:xfrm>
            <a:off x="2296901" y="3220605"/>
            <a:ext cx="1552832" cy="430887"/>
          </a:xfrm>
          <a:prstGeom prst="rect">
            <a:avLst/>
          </a:prstGeom>
        </p:spPr>
        <p:txBody>
          <a:bodyPr wrap="square">
            <a:spAutoFit/>
          </a:bodyPr>
          <a:lstStyle/>
          <a:p>
            <a:pPr lvl="0"/>
            <a:r>
              <a:rPr lang="lv-LV" sz="1100" dirty="0"/>
              <a:t>uzsāk evakuēt Stiklu internātskolu</a:t>
            </a:r>
          </a:p>
        </p:txBody>
      </p:sp>
      <p:sp>
        <p:nvSpPr>
          <p:cNvPr id="25" name="Taisnstūris 24"/>
          <p:cNvSpPr/>
          <p:nvPr/>
        </p:nvSpPr>
        <p:spPr>
          <a:xfrm>
            <a:off x="1866472" y="3236919"/>
            <a:ext cx="729049" cy="261610"/>
          </a:xfrm>
          <a:prstGeom prst="rect">
            <a:avLst/>
          </a:prstGeom>
        </p:spPr>
        <p:txBody>
          <a:bodyPr wrap="square">
            <a:spAutoFit/>
          </a:bodyPr>
          <a:lstStyle/>
          <a:p>
            <a:pPr lvl="0"/>
            <a:r>
              <a:rPr lang="lv-LV" sz="1100" b="1" dirty="0" smtClean="0"/>
              <a:t>15:50</a:t>
            </a:r>
            <a:endParaRPr lang="lv-LV" sz="1100" b="1" dirty="0"/>
          </a:p>
        </p:txBody>
      </p:sp>
      <p:sp>
        <p:nvSpPr>
          <p:cNvPr id="27" name="Taisnstūris 26"/>
          <p:cNvSpPr/>
          <p:nvPr/>
        </p:nvSpPr>
        <p:spPr>
          <a:xfrm>
            <a:off x="4062926" y="2009758"/>
            <a:ext cx="1552832" cy="430887"/>
          </a:xfrm>
          <a:prstGeom prst="rect">
            <a:avLst/>
          </a:prstGeom>
        </p:spPr>
        <p:txBody>
          <a:bodyPr wrap="square">
            <a:spAutoFit/>
          </a:bodyPr>
          <a:lstStyle/>
          <a:p>
            <a:pPr lvl="0"/>
            <a:r>
              <a:rPr lang="lv-LV" sz="1100" dirty="0"/>
              <a:t>VRS helikopters veic izlūkošanu</a:t>
            </a:r>
          </a:p>
        </p:txBody>
      </p:sp>
      <p:sp>
        <p:nvSpPr>
          <p:cNvPr id="28" name="Taisnstūris 27"/>
          <p:cNvSpPr/>
          <p:nvPr/>
        </p:nvSpPr>
        <p:spPr>
          <a:xfrm>
            <a:off x="3632498" y="2009758"/>
            <a:ext cx="729049" cy="261610"/>
          </a:xfrm>
          <a:prstGeom prst="rect">
            <a:avLst/>
          </a:prstGeom>
        </p:spPr>
        <p:txBody>
          <a:bodyPr wrap="square">
            <a:spAutoFit/>
          </a:bodyPr>
          <a:lstStyle/>
          <a:p>
            <a:pPr lvl="0"/>
            <a:r>
              <a:rPr lang="lv-LV" sz="1100" b="1" dirty="0" smtClean="0"/>
              <a:t>07:29</a:t>
            </a:r>
            <a:endParaRPr lang="lv-LV" sz="1100" b="1" dirty="0"/>
          </a:p>
        </p:txBody>
      </p:sp>
      <p:sp>
        <p:nvSpPr>
          <p:cNvPr id="29" name="Taisnstūris 28"/>
          <p:cNvSpPr/>
          <p:nvPr/>
        </p:nvSpPr>
        <p:spPr>
          <a:xfrm>
            <a:off x="3632497" y="2583089"/>
            <a:ext cx="729049" cy="261610"/>
          </a:xfrm>
          <a:prstGeom prst="rect">
            <a:avLst/>
          </a:prstGeom>
        </p:spPr>
        <p:txBody>
          <a:bodyPr wrap="square">
            <a:spAutoFit/>
          </a:bodyPr>
          <a:lstStyle/>
          <a:p>
            <a:pPr lvl="0"/>
            <a:r>
              <a:rPr lang="lv-LV" sz="1100" b="1" dirty="0" smtClean="0"/>
              <a:t>16:27</a:t>
            </a:r>
            <a:endParaRPr lang="lv-LV" sz="1100" b="1" dirty="0"/>
          </a:p>
        </p:txBody>
      </p:sp>
      <p:sp>
        <p:nvSpPr>
          <p:cNvPr id="30" name="Taisnstūris 29"/>
          <p:cNvSpPr/>
          <p:nvPr/>
        </p:nvSpPr>
        <p:spPr>
          <a:xfrm>
            <a:off x="4062926" y="2576943"/>
            <a:ext cx="1552832" cy="600164"/>
          </a:xfrm>
          <a:prstGeom prst="rect">
            <a:avLst/>
          </a:prstGeom>
        </p:spPr>
        <p:txBody>
          <a:bodyPr wrap="square">
            <a:spAutoFit/>
          </a:bodyPr>
          <a:lstStyle/>
          <a:p>
            <a:pPr lvl="0"/>
            <a:r>
              <a:rPr lang="lv-LV" sz="1100" dirty="0"/>
              <a:t>tiek iesaistīti fizisko un juridisko personu resursi</a:t>
            </a:r>
          </a:p>
        </p:txBody>
      </p:sp>
      <p:sp>
        <p:nvSpPr>
          <p:cNvPr id="31" name="Taisnstūris 30"/>
          <p:cNvSpPr/>
          <p:nvPr/>
        </p:nvSpPr>
        <p:spPr>
          <a:xfrm>
            <a:off x="4062926" y="3214120"/>
            <a:ext cx="1552832" cy="430887"/>
          </a:xfrm>
          <a:prstGeom prst="rect">
            <a:avLst/>
          </a:prstGeom>
        </p:spPr>
        <p:txBody>
          <a:bodyPr wrap="square">
            <a:spAutoFit/>
          </a:bodyPr>
          <a:lstStyle/>
          <a:p>
            <a:pPr lvl="0"/>
            <a:r>
              <a:rPr lang="lv-LV" sz="1100" dirty="0"/>
              <a:t>notiek strauja uguns izplatība</a:t>
            </a:r>
          </a:p>
        </p:txBody>
      </p:sp>
      <p:sp>
        <p:nvSpPr>
          <p:cNvPr id="32" name="Taisnstūris 31"/>
          <p:cNvSpPr/>
          <p:nvPr/>
        </p:nvSpPr>
        <p:spPr>
          <a:xfrm>
            <a:off x="3632497" y="3236919"/>
            <a:ext cx="729049" cy="261610"/>
          </a:xfrm>
          <a:prstGeom prst="rect">
            <a:avLst/>
          </a:prstGeom>
        </p:spPr>
        <p:txBody>
          <a:bodyPr wrap="square">
            <a:spAutoFit/>
          </a:bodyPr>
          <a:lstStyle/>
          <a:p>
            <a:pPr lvl="0"/>
            <a:r>
              <a:rPr lang="lv-LV" sz="1100" b="1" dirty="0" smtClean="0"/>
              <a:t>16:35</a:t>
            </a:r>
            <a:endParaRPr lang="lv-LV" sz="1100" b="1" dirty="0"/>
          </a:p>
        </p:txBody>
      </p:sp>
      <p:sp>
        <p:nvSpPr>
          <p:cNvPr id="34" name="Taisnstūris 33"/>
          <p:cNvSpPr/>
          <p:nvPr/>
        </p:nvSpPr>
        <p:spPr>
          <a:xfrm>
            <a:off x="5815537" y="2007204"/>
            <a:ext cx="1552832" cy="430887"/>
          </a:xfrm>
          <a:prstGeom prst="rect">
            <a:avLst/>
          </a:prstGeom>
        </p:spPr>
        <p:txBody>
          <a:bodyPr wrap="square">
            <a:spAutoFit/>
          </a:bodyPr>
          <a:lstStyle/>
          <a:p>
            <a:pPr lvl="0"/>
            <a:r>
              <a:rPr lang="lv-LV" sz="1100" dirty="0"/>
              <a:t>mežs deg ar atklātu liesmu</a:t>
            </a:r>
          </a:p>
        </p:txBody>
      </p:sp>
      <p:sp>
        <p:nvSpPr>
          <p:cNvPr id="35" name="Taisnstūris 34"/>
          <p:cNvSpPr/>
          <p:nvPr/>
        </p:nvSpPr>
        <p:spPr>
          <a:xfrm>
            <a:off x="5385109" y="2007204"/>
            <a:ext cx="729049" cy="261610"/>
          </a:xfrm>
          <a:prstGeom prst="rect">
            <a:avLst/>
          </a:prstGeom>
        </p:spPr>
        <p:txBody>
          <a:bodyPr wrap="square">
            <a:spAutoFit/>
          </a:bodyPr>
          <a:lstStyle/>
          <a:p>
            <a:pPr lvl="0"/>
            <a:r>
              <a:rPr lang="lv-LV" sz="1100" b="1" dirty="0" smtClean="0"/>
              <a:t>01:03</a:t>
            </a:r>
            <a:endParaRPr lang="lv-LV" sz="1100" b="1" dirty="0"/>
          </a:p>
        </p:txBody>
      </p:sp>
      <p:sp>
        <p:nvSpPr>
          <p:cNvPr id="36" name="Taisnstūris 35"/>
          <p:cNvSpPr/>
          <p:nvPr/>
        </p:nvSpPr>
        <p:spPr>
          <a:xfrm>
            <a:off x="5385108" y="2580535"/>
            <a:ext cx="729049" cy="261610"/>
          </a:xfrm>
          <a:prstGeom prst="rect">
            <a:avLst/>
          </a:prstGeom>
        </p:spPr>
        <p:txBody>
          <a:bodyPr wrap="square">
            <a:spAutoFit/>
          </a:bodyPr>
          <a:lstStyle/>
          <a:p>
            <a:pPr lvl="0"/>
            <a:r>
              <a:rPr lang="lv-LV" sz="1100" b="1" dirty="0" smtClean="0"/>
              <a:t>14:06</a:t>
            </a:r>
            <a:endParaRPr lang="lv-LV" sz="1100" b="1" dirty="0"/>
          </a:p>
        </p:txBody>
      </p:sp>
      <p:sp>
        <p:nvSpPr>
          <p:cNvPr id="37" name="Taisnstūris 36"/>
          <p:cNvSpPr/>
          <p:nvPr/>
        </p:nvSpPr>
        <p:spPr>
          <a:xfrm>
            <a:off x="5815537" y="2573841"/>
            <a:ext cx="1552832" cy="600164"/>
          </a:xfrm>
          <a:prstGeom prst="rect">
            <a:avLst/>
          </a:prstGeom>
        </p:spPr>
        <p:txBody>
          <a:bodyPr wrap="square">
            <a:spAutoFit/>
          </a:bodyPr>
          <a:lstStyle/>
          <a:p>
            <a:pPr lvl="0"/>
            <a:r>
              <a:rPr lang="lv-LV" sz="1100" dirty="0"/>
              <a:t>mainās vēja ātrums un virziens, notiek iedzīvotāju informēšana</a:t>
            </a:r>
          </a:p>
        </p:txBody>
      </p:sp>
      <p:sp>
        <p:nvSpPr>
          <p:cNvPr id="38" name="Taisnstūris 37"/>
          <p:cNvSpPr/>
          <p:nvPr/>
        </p:nvSpPr>
        <p:spPr>
          <a:xfrm>
            <a:off x="5815537" y="3217170"/>
            <a:ext cx="1552832" cy="430887"/>
          </a:xfrm>
          <a:prstGeom prst="rect">
            <a:avLst/>
          </a:prstGeom>
        </p:spPr>
        <p:txBody>
          <a:bodyPr wrap="square">
            <a:spAutoFit/>
          </a:bodyPr>
          <a:lstStyle/>
          <a:p>
            <a:pPr lvl="0"/>
            <a:r>
              <a:rPr lang="lv-LV" sz="1100" dirty="0"/>
              <a:t>evakuācija no Stiklu ciema</a:t>
            </a:r>
          </a:p>
        </p:txBody>
      </p:sp>
      <p:sp>
        <p:nvSpPr>
          <p:cNvPr id="39" name="Taisnstūris 38"/>
          <p:cNvSpPr/>
          <p:nvPr/>
        </p:nvSpPr>
        <p:spPr>
          <a:xfrm>
            <a:off x="5385108" y="3234365"/>
            <a:ext cx="729049" cy="261610"/>
          </a:xfrm>
          <a:prstGeom prst="rect">
            <a:avLst/>
          </a:prstGeom>
        </p:spPr>
        <p:txBody>
          <a:bodyPr wrap="square">
            <a:spAutoFit/>
          </a:bodyPr>
          <a:lstStyle/>
          <a:p>
            <a:pPr lvl="0"/>
            <a:r>
              <a:rPr lang="lv-LV" sz="1100" b="1" dirty="0" smtClean="0"/>
              <a:t>15:21</a:t>
            </a:r>
            <a:endParaRPr lang="lv-LV" sz="1100" b="1" dirty="0"/>
          </a:p>
        </p:txBody>
      </p:sp>
      <p:sp>
        <p:nvSpPr>
          <p:cNvPr id="41" name="Taisnstūris 40"/>
          <p:cNvSpPr/>
          <p:nvPr/>
        </p:nvSpPr>
        <p:spPr>
          <a:xfrm>
            <a:off x="7044868" y="1404042"/>
            <a:ext cx="1729945" cy="214184"/>
          </a:xfrm>
          <a:prstGeom prst="rect">
            <a:avLst/>
          </a:prstGeom>
          <a:solidFill>
            <a:schemeClr val="accent1">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lv-LV" sz="1600" dirty="0" smtClean="0"/>
              <a:t>21.07.-24.07.</a:t>
            </a:r>
            <a:endParaRPr lang="lv-LV" sz="1600" dirty="0"/>
          </a:p>
        </p:txBody>
      </p:sp>
      <p:sp>
        <p:nvSpPr>
          <p:cNvPr id="42" name="Taisnstūris 41"/>
          <p:cNvSpPr/>
          <p:nvPr/>
        </p:nvSpPr>
        <p:spPr>
          <a:xfrm>
            <a:off x="1866472" y="3660749"/>
            <a:ext cx="729049" cy="261610"/>
          </a:xfrm>
          <a:prstGeom prst="rect">
            <a:avLst/>
          </a:prstGeom>
        </p:spPr>
        <p:txBody>
          <a:bodyPr wrap="square">
            <a:spAutoFit/>
          </a:bodyPr>
          <a:lstStyle/>
          <a:p>
            <a:pPr lvl="0"/>
            <a:r>
              <a:rPr lang="lv-LV" sz="1100" b="1" dirty="0" smtClean="0"/>
              <a:t>17:00</a:t>
            </a:r>
            <a:endParaRPr lang="lv-LV" sz="1100" b="1" dirty="0"/>
          </a:p>
        </p:txBody>
      </p:sp>
      <p:sp>
        <p:nvSpPr>
          <p:cNvPr id="43" name="Taisnstūris 42"/>
          <p:cNvSpPr/>
          <p:nvPr/>
        </p:nvSpPr>
        <p:spPr>
          <a:xfrm>
            <a:off x="1855032" y="4118426"/>
            <a:ext cx="729049" cy="261610"/>
          </a:xfrm>
          <a:prstGeom prst="rect">
            <a:avLst/>
          </a:prstGeom>
        </p:spPr>
        <p:txBody>
          <a:bodyPr wrap="square">
            <a:spAutoFit/>
          </a:bodyPr>
          <a:lstStyle/>
          <a:p>
            <a:pPr lvl="0"/>
            <a:r>
              <a:rPr lang="lv-LV" sz="1100" b="1" dirty="0" smtClean="0"/>
              <a:t>18:00</a:t>
            </a:r>
            <a:endParaRPr lang="lv-LV" sz="1100" b="1" dirty="0"/>
          </a:p>
        </p:txBody>
      </p:sp>
      <p:sp>
        <p:nvSpPr>
          <p:cNvPr id="44" name="Taisnstūris 43"/>
          <p:cNvSpPr/>
          <p:nvPr/>
        </p:nvSpPr>
        <p:spPr>
          <a:xfrm>
            <a:off x="1854174" y="4540108"/>
            <a:ext cx="729049" cy="261610"/>
          </a:xfrm>
          <a:prstGeom prst="rect">
            <a:avLst/>
          </a:prstGeom>
        </p:spPr>
        <p:txBody>
          <a:bodyPr wrap="square">
            <a:spAutoFit/>
          </a:bodyPr>
          <a:lstStyle/>
          <a:p>
            <a:pPr lvl="0"/>
            <a:r>
              <a:rPr lang="lv-LV" sz="1100" b="1" dirty="0" smtClean="0"/>
              <a:t>18:36</a:t>
            </a:r>
            <a:endParaRPr lang="lv-LV" sz="1100" b="1" dirty="0"/>
          </a:p>
        </p:txBody>
      </p:sp>
      <p:sp>
        <p:nvSpPr>
          <p:cNvPr id="45" name="Taisnstūris 44"/>
          <p:cNvSpPr/>
          <p:nvPr/>
        </p:nvSpPr>
        <p:spPr>
          <a:xfrm>
            <a:off x="2294843" y="3650097"/>
            <a:ext cx="1552832" cy="430887"/>
          </a:xfrm>
          <a:prstGeom prst="rect">
            <a:avLst/>
          </a:prstGeom>
        </p:spPr>
        <p:txBody>
          <a:bodyPr wrap="square">
            <a:spAutoFit/>
          </a:bodyPr>
          <a:lstStyle/>
          <a:p>
            <a:pPr lvl="0"/>
            <a:r>
              <a:rPr lang="lv-LV" sz="1100" dirty="0"/>
              <a:t>sasaukta Ventspils novada STCA komisija</a:t>
            </a:r>
          </a:p>
        </p:txBody>
      </p:sp>
      <p:sp>
        <p:nvSpPr>
          <p:cNvPr id="46" name="Taisnstūris 45"/>
          <p:cNvSpPr/>
          <p:nvPr/>
        </p:nvSpPr>
        <p:spPr>
          <a:xfrm>
            <a:off x="2294843" y="4095482"/>
            <a:ext cx="1552832" cy="430887"/>
          </a:xfrm>
          <a:prstGeom prst="rect">
            <a:avLst/>
          </a:prstGeom>
        </p:spPr>
        <p:txBody>
          <a:bodyPr wrap="square">
            <a:spAutoFit/>
          </a:bodyPr>
          <a:lstStyle/>
          <a:p>
            <a:pPr lvl="0"/>
            <a:r>
              <a:rPr lang="lv-LV" sz="1100" dirty="0"/>
              <a:t>sasaukta Talsu STCA komisija</a:t>
            </a:r>
          </a:p>
        </p:txBody>
      </p:sp>
      <p:sp>
        <p:nvSpPr>
          <p:cNvPr id="47" name="Taisnstūris 46"/>
          <p:cNvSpPr/>
          <p:nvPr/>
        </p:nvSpPr>
        <p:spPr>
          <a:xfrm>
            <a:off x="2289261" y="4545986"/>
            <a:ext cx="1552832" cy="430887"/>
          </a:xfrm>
          <a:prstGeom prst="rect">
            <a:avLst/>
          </a:prstGeom>
        </p:spPr>
        <p:txBody>
          <a:bodyPr wrap="square">
            <a:spAutoFit/>
          </a:bodyPr>
          <a:lstStyle/>
          <a:p>
            <a:pPr lvl="0"/>
            <a:r>
              <a:rPr lang="lv-LV" sz="1100" dirty="0"/>
              <a:t>tiek pieprasīts LT </a:t>
            </a:r>
            <a:r>
              <a:rPr lang="lv-LV" sz="1100" dirty="0" smtClean="0"/>
              <a:t>helikopters</a:t>
            </a:r>
            <a:endParaRPr lang="lv-LV" sz="1100" dirty="0"/>
          </a:p>
        </p:txBody>
      </p:sp>
      <p:sp>
        <p:nvSpPr>
          <p:cNvPr id="48" name="Taisnstūris 47"/>
          <p:cNvSpPr/>
          <p:nvPr/>
        </p:nvSpPr>
        <p:spPr>
          <a:xfrm>
            <a:off x="1854173" y="4986130"/>
            <a:ext cx="729049" cy="261610"/>
          </a:xfrm>
          <a:prstGeom prst="rect">
            <a:avLst/>
          </a:prstGeom>
        </p:spPr>
        <p:txBody>
          <a:bodyPr wrap="square">
            <a:spAutoFit/>
          </a:bodyPr>
          <a:lstStyle/>
          <a:p>
            <a:pPr lvl="0"/>
            <a:r>
              <a:rPr lang="lv-LV" sz="1100" b="1" dirty="0" smtClean="0"/>
              <a:t>20:21</a:t>
            </a:r>
            <a:endParaRPr lang="lv-LV" sz="1100" b="1" dirty="0"/>
          </a:p>
        </p:txBody>
      </p:sp>
      <p:sp>
        <p:nvSpPr>
          <p:cNvPr id="49" name="Taisnstūris 48"/>
          <p:cNvSpPr/>
          <p:nvPr/>
        </p:nvSpPr>
        <p:spPr>
          <a:xfrm>
            <a:off x="2296901" y="4976873"/>
            <a:ext cx="1552832" cy="769441"/>
          </a:xfrm>
          <a:prstGeom prst="rect">
            <a:avLst/>
          </a:prstGeom>
        </p:spPr>
        <p:txBody>
          <a:bodyPr wrap="square">
            <a:spAutoFit/>
          </a:bodyPr>
          <a:lstStyle/>
          <a:p>
            <a:pPr lvl="0"/>
            <a:r>
              <a:rPr lang="lv-LV" sz="1100" dirty="0"/>
              <a:t>aktivizēts SCAM (COPERNICUS pakalpojums – satelīta attēli)</a:t>
            </a:r>
          </a:p>
        </p:txBody>
      </p:sp>
      <p:sp>
        <p:nvSpPr>
          <p:cNvPr id="50" name="Taisnstūris 49"/>
          <p:cNvSpPr/>
          <p:nvPr/>
        </p:nvSpPr>
        <p:spPr>
          <a:xfrm>
            <a:off x="7350911" y="1998230"/>
            <a:ext cx="1653045" cy="430887"/>
          </a:xfrm>
          <a:prstGeom prst="rect">
            <a:avLst/>
          </a:prstGeom>
        </p:spPr>
        <p:txBody>
          <a:bodyPr wrap="square">
            <a:spAutoFit/>
          </a:bodyPr>
          <a:lstStyle/>
          <a:p>
            <a:pPr lvl="0"/>
            <a:r>
              <a:rPr lang="lv-LV" sz="1100" dirty="0"/>
              <a:t>KVP sasaukšana (prot.Nr.2, 1.</a:t>
            </a:r>
            <a:r>
              <a:rPr lang="lv-LV" sz="1100" dirty="0">
                <a:latin typeface="Times New Roman" panose="02020603050405020304" pitchFamily="18" charset="0"/>
                <a:cs typeface="Times New Roman" panose="02020603050405020304" pitchFamily="18" charset="0"/>
              </a:rPr>
              <a:t>§</a:t>
            </a:r>
            <a:r>
              <a:rPr lang="lv-LV" sz="1100" dirty="0"/>
              <a:t>)</a:t>
            </a:r>
          </a:p>
        </p:txBody>
      </p:sp>
      <p:sp>
        <p:nvSpPr>
          <p:cNvPr id="53" name="Taisnstūris 52"/>
          <p:cNvSpPr/>
          <p:nvPr/>
        </p:nvSpPr>
        <p:spPr>
          <a:xfrm>
            <a:off x="7350912" y="2598394"/>
            <a:ext cx="1552832" cy="600164"/>
          </a:xfrm>
          <a:prstGeom prst="rect">
            <a:avLst/>
          </a:prstGeom>
        </p:spPr>
        <p:txBody>
          <a:bodyPr wrap="square">
            <a:spAutoFit/>
          </a:bodyPr>
          <a:lstStyle/>
          <a:p>
            <a:pPr lvl="0"/>
            <a:r>
              <a:rPr lang="lv-LV" sz="1100" dirty="0"/>
              <a:t>MK ārkārtas sēdes (prot.Nr.34, 1.</a:t>
            </a:r>
            <a:r>
              <a:rPr lang="lv-LV" sz="1100" dirty="0">
                <a:latin typeface="Times New Roman" panose="02020603050405020304" pitchFamily="18" charset="0"/>
                <a:cs typeface="Times New Roman" panose="02020603050405020304" pitchFamily="18" charset="0"/>
              </a:rPr>
              <a:t>§ un prot.Nr.35, 34.§</a:t>
            </a:r>
            <a:r>
              <a:rPr lang="lv-LV" sz="1100" dirty="0"/>
              <a:t>)</a:t>
            </a:r>
          </a:p>
        </p:txBody>
      </p:sp>
      <p:sp>
        <p:nvSpPr>
          <p:cNvPr id="57" name="Virsraksts 1"/>
          <p:cNvSpPr>
            <a:spLocks noGrp="1"/>
          </p:cNvSpPr>
          <p:nvPr>
            <p:ph type="title"/>
          </p:nvPr>
        </p:nvSpPr>
        <p:spPr>
          <a:xfrm>
            <a:off x="1562120" y="639617"/>
            <a:ext cx="6011333" cy="656369"/>
          </a:xfrm>
        </p:spPr>
        <p:txBody>
          <a:bodyPr>
            <a:normAutofit/>
          </a:bodyPr>
          <a:lstStyle/>
          <a:p>
            <a:pPr algn="ctr"/>
            <a:r>
              <a:rPr lang="lv-LV" sz="1800" b="1" dirty="0">
                <a:latin typeface="Verdana" panose="020B0604030504040204" pitchFamily="34" charset="0"/>
                <a:ea typeface="Verdana" panose="020B0604030504040204" pitchFamily="34" charset="0"/>
                <a:cs typeface="Verdana" panose="020B0604030504040204" pitchFamily="34" charset="0"/>
              </a:rPr>
              <a:t>N</a:t>
            </a:r>
            <a:r>
              <a:rPr lang="lv-LV" sz="1800" b="1" dirty="0" smtClean="0">
                <a:latin typeface="Verdana" panose="020B0604030504040204" pitchFamily="34" charset="0"/>
                <a:ea typeface="Verdana" panose="020B0604030504040204" pitchFamily="34" charset="0"/>
                <a:cs typeface="Verdana" panose="020B0604030504040204" pitchFamily="34" charset="0"/>
              </a:rPr>
              <a:t>otikuma hronoloģija</a:t>
            </a:r>
            <a:endParaRPr lang="lv-LV" sz="1800" b="1" dirty="0">
              <a:latin typeface="Verdana" panose="020B0604030504040204" pitchFamily="34" charset="0"/>
              <a:ea typeface="Verdana" panose="020B0604030504040204" pitchFamily="34" charset="0"/>
              <a:cs typeface="Verdana" panose="020B0604030504040204" pitchFamily="34" charset="0"/>
            </a:endParaRPr>
          </a:p>
        </p:txBody>
      </p:sp>
      <p:sp>
        <p:nvSpPr>
          <p:cNvPr id="60" name="AutoShape 6"/>
          <p:cNvSpPr>
            <a:spLocks/>
          </p:cNvSpPr>
          <p:nvPr/>
        </p:nvSpPr>
        <p:spPr bwMode="auto">
          <a:xfrm rot="16200000">
            <a:off x="4345756" y="1567510"/>
            <a:ext cx="213596" cy="8394359"/>
          </a:xfrm>
          <a:prstGeom prst="leftBrace">
            <a:avLst>
              <a:gd name="adj1" fmla="val 93452"/>
              <a:gd name="adj2" fmla="val 50000"/>
            </a:avLst>
          </a:prstGeom>
          <a:noFill/>
          <a:ln w="15875">
            <a:solidFill>
              <a:srgbClr val="9E0000"/>
            </a:solidFill>
            <a:round/>
            <a:headEnd/>
            <a:tailEnd/>
          </a:ln>
        </p:spPr>
        <p:txBody>
          <a:bodyPr wrap="none" anchor="ctr"/>
          <a:lstStyle/>
          <a:p>
            <a:endParaRPr lang="lv-LV"/>
          </a:p>
        </p:txBody>
      </p:sp>
      <p:sp>
        <p:nvSpPr>
          <p:cNvPr id="61" name="Taisnstūris 60"/>
          <p:cNvSpPr/>
          <p:nvPr/>
        </p:nvSpPr>
        <p:spPr>
          <a:xfrm>
            <a:off x="420130" y="5905736"/>
            <a:ext cx="1858077" cy="424732"/>
          </a:xfrm>
          <a:prstGeom prst="rect">
            <a:avLst/>
          </a:prstGeom>
          <a:solidFill>
            <a:srgbClr val="FF0000"/>
          </a:solid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eaLnBrk="1" fontAlgn="auto" hangingPunct="1">
              <a:lnSpc>
                <a:spcPct val="90000"/>
              </a:lnSpc>
              <a:spcBef>
                <a:spcPts val="1000"/>
              </a:spcBef>
              <a:spcAft>
                <a:spcPts val="0"/>
              </a:spcAft>
            </a:pPr>
            <a:r>
              <a:rPr lang="lv-LV" sz="1200" b="1" dirty="0" smtClean="0">
                <a:latin typeface="+mn-lt"/>
              </a:rPr>
              <a:t>Izdegušas koku saknes (koku krišana, bez skaņas)</a:t>
            </a:r>
            <a:endParaRPr lang="lv-LV" sz="1200" b="1" dirty="0">
              <a:latin typeface="+mn-lt"/>
            </a:endParaRPr>
          </a:p>
        </p:txBody>
      </p:sp>
      <p:sp>
        <p:nvSpPr>
          <p:cNvPr id="62" name="Taisnstūris 61"/>
          <p:cNvSpPr/>
          <p:nvPr/>
        </p:nvSpPr>
        <p:spPr>
          <a:xfrm>
            <a:off x="2342206" y="5905473"/>
            <a:ext cx="1075038" cy="424732"/>
          </a:xfrm>
          <a:prstGeom prst="rect">
            <a:avLst/>
          </a:prstGeom>
          <a:solidFill>
            <a:srgbClr val="FF0000"/>
          </a:solid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eaLnBrk="1" fontAlgn="auto" hangingPunct="1">
              <a:lnSpc>
                <a:spcPct val="90000"/>
              </a:lnSpc>
              <a:spcBef>
                <a:spcPts val="1000"/>
              </a:spcBef>
              <a:spcAft>
                <a:spcPts val="0"/>
              </a:spcAft>
            </a:pPr>
            <a:r>
              <a:rPr lang="lv-LV" sz="1200" b="1" dirty="0" smtClean="0">
                <a:latin typeface="+mn-lt"/>
              </a:rPr>
              <a:t>Stiprs piedūmojums</a:t>
            </a:r>
            <a:endParaRPr lang="lv-LV" sz="1200" b="1" dirty="0">
              <a:latin typeface="+mn-lt"/>
            </a:endParaRPr>
          </a:p>
        </p:txBody>
      </p:sp>
      <p:sp>
        <p:nvSpPr>
          <p:cNvPr id="63" name="Taisnstūris 62"/>
          <p:cNvSpPr/>
          <p:nvPr/>
        </p:nvSpPr>
        <p:spPr>
          <a:xfrm>
            <a:off x="3481243" y="5905793"/>
            <a:ext cx="1903865" cy="424732"/>
          </a:xfrm>
          <a:prstGeom prst="rect">
            <a:avLst/>
          </a:prstGeom>
          <a:solidFill>
            <a:srgbClr val="FF0000"/>
          </a:solid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eaLnBrk="1" fontAlgn="auto" hangingPunct="1">
              <a:lnSpc>
                <a:spcPct val="90000"/>
              </a:lnSpc>
              <a:spcBef>
                <a:spcPts val="1000"/>
              </a:spcBef>
              <a:spcAft>
                <a:spcPts val="0"/>
              </a:spcAft>
            </a:pPr>
            <a:r>
              <a:rPr lang="lv-LV" sz="1200" b="1" dirty="0" smtClean="0">
                <a:latin typeface="+mn-lt"/>
              </a:rPr>
              <a:t>Strauja uguns izplatība (degšana ar atklātu liesmu)</a:t>
            </a:r>
            <a:endParaRPr lang="lv-LV" sz="1200" b="1" dirty="0">
              <a:latin typeface="+mn-lt"/>
            </a:endParaRPr>
          </a:p>
        </p:txBody>
      </p:sp>
      <p:sp>
        <p:nvSpPr>
          <p:cNvPr id="64" name="Taisnstūris 63"/>
          <p:cNvSpPr/>
          <p:nvPr/>
        </p:nvSpPr>
        <p:spPr>
          <a:xfrm>
            <a:off x="5449107" y="5905473"/>
            <a:ext cx="915329" cy="424732"/>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lvl="0" algn="ctr" eaLnBrk="1" fontAlgn="auto" hangingPunct="1">
              <a:lnSpc>
                <a:spcPct val="90000"/>
              </a:lnSpc>
              <a:spcBef>
                <a:spcPts val="1000"/>
              </a:spcBef>
              <a:spcAft>
                <a:spcPts val="0"/>
              </a:spcAft>
            </a:pPr>
            <a:r>
              <a:rPr lang="lv-LV" sz="1200" b="1" dirty="0" smtClean="0">
                <a:latin typeface="+mn-lt"/>
              </a:rPr>
              <a:t>Meža joslu zāģēšana</a:t>
            </a:r>
            <a:endParaRPr lang="lv-LV" sz="1200" b="1" dirty="0">
              <a:latin typeface="+mn-lt"/>
            </a:endParaRPr>
          </a:p>
        </p:txBody>
      </p:sp>
      <p:sp>
        <p:nvSpPr>
          <p:cNvPr id="65" name="Taisnstūris 64"/>
          <p:cNvSpPr/>
          <p:nvPr/>
        </p:nvSpPr>
        <p:spPr>
          <a:xfrm>
            <a:off x="6428435" y="5905793"/>
            <a:ext cx="1962509" cy="424732"/>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lvl="0" algn="ctr" eaLnBrk="1" fontAlgn="auto" hangingPunct="1">
              <a:lnSpc>
                <a:spcPct val="90000"/>
              </a:lnSpc>
              <a:spcBef>
                <a:spcPts val="1000"/>
              </a:spcBef>
              <a:spcAft>
                <a:spcPts val="0"/>
              </a:spcAft>
            </a:pPr>
            <a:r>
              <a:rPr lang="lv-LV" sz="1200" b="1" dirty="0" smtClean="0">
                <a:latin typeface="+mn-lt"/>
              </a:rPr>
              <a:t>Mākslīgo grāvju veidošana, lai aizsargātu mežu</a:t>
            </a:r>
            <a:endParaRPr lang="lv-LV" sz="1200" b="1" dirty="0">
              <a:latin typeface="+mn-lt"/>
            </a:endParaRPr>
          </a:p>
        </p:txBody>
      </p:sp>
      <p:sp>
        <p:nvSpPr>
          <p:cNvPr id="66" name="Vienādsānu trīsstūris 65"/>
          <p:cNvSpPr/>
          <p:nvPr/>
        </p:nvSpPr>
        <p:spPr>
          <a:xfrm rot="5400000">
            <a:off x="8563046" y="1300293"/>
            <a:ext cx="449339" cy="421682"/>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949962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733787" y="580403"/>
            <a:ext cx="5950040" cy="737652"/>
          </a:xfrm>
        </p:spPr>
        <p:txBody>
          <a:bodyPr>
            <a:normAutofit/>
          </a:bodyPr>
          <a:lstStyle/>
          <a:p>
            <a:pPr algn="ctr"/>
            <a:r>
              <a:rPr lang="lv-LV" sz="2000" b="1" dirty="0">
                <a:latin typeface="Verdana" panose="020B0604030504040204" pitchFamily="34" charset="0"/>
                <a:ea typeface="Verdana" panose="020B0604030504040204" pitchFamily="34" charset="0"/>
                <a:cs typeface="Verdana" panose="020B0604030504040204" pitchFamily="34" charset="0"/>
              </a:rPr>
              <a:t>I</a:t>
            </a:r>
            <a:r>
              <a:rPr lang="lv-LV" sz="2000" b="1" dirty="0" smtClean="0">
                <a:latin typeface="Verdana" panose="020B0604030504040204" pitchFamily="34" charset="0"/>
                <a:ea typeface="Verdana" panose="020B0604030504040204" pitchFamily="34" charset="0"/>
                <a:cs typeface="Verdana" panose="020B0604030504040204" pitchFamily="34" charset="0"/>
              </a:rPr>
              <a:t>esaistītie resursi</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525976" y="1475865"/>
            <a:ext cx="7781254" cy="1152005"/>
          </a:xfrm>
        </p:spPr>
        <p:txBody>
          <a:bodyPr>
            <a:noAutofit/>
          </a:bodyPr>
          <a:lstStyle/>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7</a:t>
            </a:fld>
            <a:endParaRPr lang="lv-LV"/>
          </a:p>
        </p:txBody>
      </p:sp>
      <p:graphicFrame>
        <p:nvGraphicFramePr>
          <p:cNvPr id="5" name="Tabula 4"/>
          <p:cNvGraphicFramePr>
            <a:graphicFrameLocks noGrp="1"/>
          </p:cNvGraphicFramePr>
          <p:nvPr>
            <p:extLst>
              <p:ext uri="{D42A27DB-BD31-4B8C-83A1-F6EECF244321}">
                <p14:modId xmlns:p14="http://schemas.microsoft.com/office/powerpoint/2010/main" val="755441590"/>
              </p:ext>
            </p:extLst>
          </p:nvPr>
        </p:nvGraphicFramePr>
        <p:xfrm>
          <a:off x="1070915" y="1475865"/>
          <a:ext cx="7933044" cy="683335"/>
        </p:xfrm>
        <a:graphic>
          <a:graphicData uri="http://schemas.openxmlformats.org/drawingml/2006/table">
            <a:tbl>
              <a:tblPr firstRow="1" firstCol="1" bandRow="1">
                <a:tableStyleId>{5C22544A-7EE6-4342-B048-85BDC9FD1C3A}</a:tableStyleId>
              </a:tblPr>
              <a:tblGrid>
                <a:gridCol w="566646">
                  <a:extLst>
                    <a:ext uri="{9D8B030D-6E8A-4147-A177-3AD203B41FA5}">
                      <a16:colId xmlns:a16="http://schemas.microsoft.com/office/drawing/2014/main" xmlns="" val="20000"/>
                    </a:ext>
                  </a:extLst>
                </a:gridCol>
                <a:gridCol w="566646">
                  <a:extLst>
                    <a:ext uri="{9D8B030D-6E8A-4147-A177-3AD203B41FA5}">
                      <a16:colId xmlns:a16="http://schemas.microsoft.com/office/drawing/2014/main" xmlns="" val="20001"/>
                    </a:ext>
                  </a:extLst>
                </a:gridCol>
                <a:gridCol w="566646">
                  <a:extLst>
                    <a:ext uri="{9D8B030D-6E8A-4147-A177-3AD203B41FA5}">
                      <a16:colId xmlns:a16="http://schemas.microsoft.com/office/drawing/2014/main" xmlns="" val="20002"/>
                    </a:ext>
                  </a:extLst>
                </a:gridCol>
                <a:gridCol w="566646">
                  <a:extLst>
                    <a:ext uri="{9D8B030D-6E8A-4147-A177-3AD203B41FA5}">
                      <a16:colId xmlns:a16="http://schemas.microsoft.com/office/drawing/2014/main" xmlns="" val="20003"/>
                    </a:ext>
                  </a:extLst>
                </a:gridCol>
                <a:gridCol w="566646">
                  <a:extLst>
                    <a:ext uri="{9D8B030D-6E8A-4147-A177-3AD203B41FA5}">
                      <a16:colId xmlns:a16="http://schemas.microsoft.com/office/drawing/2014/main" xmlns="" val="20004"/>
                    </a:ext>
                  </a:extLst>
                </a:gridCol>
                <a:gridCol w="566646">
                  <a:extLst>
                    <a:ext uri="{9D8B030D-6E8A-4147-A177-3AD203B41FA5}">
                      <a16:colId xmlns:a16="http://schemas.microsoft.com/office/drawing/2014/main" xmlns="" val="20005"/>
                    </a:ext>
                  </a:extLst>
                </a:gridCol>
                <a:gridCol w="566646">
                  <a:extLst>
                    <a:ext uri="{9D8B030D-6E8A-4147-A177-3AD203B41FA5}">
                      <a16:colId xmlns:a16="http://schemas.microsoft.com/office/drawing/2014/main" xmlns="" val="20006"/>
                    </a:ext>
                  </a:extLst>
                </a:gridCol>
                <a:gridCol w="566646">
                  <a:extLst>
                    <a:ext uri="{9D8B030D-6E8A-4147-A177-3AD203B41FA5}">
                      <a16:colId xmlns:a16="http://schemas.microsoft.com/office/drawing/2014/main" xmlns="" val="20007"/>
                    </a:ext>
                  </a:extLst>
                </a:gridCol>
                <a:gridCol w="566646">
                  <a:extLst>
                    <a:ext uri="{9D8B030D-6E8A-4147-A177-3AD203B41FA5}">
                      <a16:colId xmlns:a16="http://schemas.microsoft.com/office/drawing/2014/main" xmlns="" val="20008"/>
                    </a:ext>
                  </a:extLst>
                </a:gridCol>
                <a:gridCol w="566646">
                  <a:extLst>
                    <a:ext uri="{9D8B030D-6E8A-4147-A177-3AD203B41FA5}">
                      <a16:colId xmlns:a16="http://schemas.microsoft.com/office/drawing/2014/main" xmlns="" val="20009"/>
                    </a:ext>
                  </a:extLst>
                </a:gridCol>
                <a:gridCol w="566646">
                  <a:extLst>
                    <a:ext uri="{9D8B030D-6E8A-4147-A177-3AD203B41FA5}">
                      <a16:colId xmlns:a16="http://schemas.microsoft.com/office/drawing/2014/main" xmlns="" val="20010"/>
                    </a:ext>
                  </a:extLst>
                </a:gridCol>
                <a:gridCol w="566646">
                  <a:extLst>
                    <a:ext uri="{9D8B030D-6E8A-4147-A177-3AD203B41FA5}">
                      <a16:colId xmlns:a16="http://schemas.microsoft.com/office/drawing/2014/main" xmlns="" val="20011"/>
                    </a:ext>
                  </a:extLst>
                </a:gridCol>
                <a:gridCol w="566646">
                  <a:extLst>
                    <a:ext uri="{9D8B030D-6E8A-4147-A177-3AD203B41FA5}">
                      <a16:colId xmlns:a16="http://schemas.microsoft.com/office/drawing/2014/main" xmlns="" val="20012"/>
                    </a:ext>
                  </a:extLst>
                </a:gridCol>
                <a:gridCol w="566646">
                  <a:extLst>
                    <a:ext uri="{9D8B030D-6E8A-4147-A177-3AD203B41FA5}">
                      <a16:colId xmlns:a16="http://schemas.microsoft.com/office/drawing/2014/main" xmlns="" val="20013"/>
                    </a:ext>
                  </a:extLst>
                </a:gridCol>
              </a:tblGrid>
              <a:tr h="379790">
                <a:tc>
                  <a:txBody>
                    <a:bodyPr/>
                    <a:lstStyle/>
                    <a:p>
                      <a:pPr algn="ctr">
                        <a:lnSpc>
                          <a:spcPct val="107000"/>
                        </a:lnSpc>
                        <a:spcAft>
                          <a:spcPts val="0"/>
                        </a:spcAft>
                      </a:pPr>
                      <a:r>
                        <a:rPr lang="lv-LV" sz="1200" dirty="0" smtClean="0">
                          <a:effectLst/>
                        </a:rPr>
                        <a:t>17/18</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18/19</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19/20</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20/21</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21/22</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22/23</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23/24</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24/25</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25/26</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26/27</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27/28</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28/29</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lv-LV" sz="1200" dirty="0">
                          <a:effectLst/>
                        </a:rPr>
                        <a:t>29/30</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61595" algn="ctr">
                        <a:lnSpc>
                          <a:spcPct val="107000"/>
                        </a:lnSpc>
                        <a:spcAft>
                          <a:spcPts val="0"/>
                        </a:spcAft>
                      </a:pPr>
                      <a:r>
                        <a:rPr lang="lv-LV" sz="1100" dirty="0" smtClean="0">
                          <a:effectLst/>
                        </a:rPr>
                        <a:t>30/31</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03545">
                <a:tc>
                  <a:txBody>
                    <a:bodyPr/>
                    <a:lstStyle/>
                    <a:p>
                      <a:pPr algn="ctr">
                        <a:lnSpc>
                          <a:spcPct val="107000"/>
                        </a:lnSpc>
                        <a:spcAft>
                          <a:spcPts val="0"/>
                        </a:spcAft>
                      </a:pPr>
                      <a:r>
                        <a:rPr lang="lv-LV" sz="1200" b="0" dirty="0">
                          <a:solidFill>
                            <a:schemeClr val="tx1"/>
                          </a:solidFill>
                          <a:effectLst/>
                        </a:rPr>
                        <a:t>~ 30</a:t>
                      </a:r>
                      <a:endParaRPr lang="lv-LV"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~50</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~150</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172</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129</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143</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164</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165</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146</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140</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140</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07000"/>
                        </a:lnSpc>
                        <a:spcAft>
                          <a:spcPts val="0"/>
                        </a:spcAft>
                      </a:pPr>
                      <a:r>
                        <a:rPr lang="lv-LV" sz="1200" dirty="0">
                          <a:solidFill>
                            <a:schemeClr val="tx1"/>
                          </a:solidFill>
                          <a:effectLst/>
                        </a:rPr>
                        <a:t>142</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R="61595" algn="ctr">
                        <a:lnSpc>
                          <a:spcPct val="107000"/>
                        </a:lnSpc>
                        <a:spcAft>
                          <a:spcPts val="0"/>
                        </a:spcAft>
                      </a:pPr>
                      <a:r>
                        <a:rPr lang="lv-LV" sz="1200" dirty="0">
                          <a:solidFill>
                            <a:schemeClr val="tx1"/>
                          </a:solidFill>
                          <a:effectLst/>
                        </a:rPr>
                        <a:t>115</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R="61595" algn="ctr">
                        <a:lnSpc>
                          <a:spcPct val="107000"/>
                        </a:lnSpc>
                        <a:spcAft>
                          <a:spcPts val="0"/>
                        </a:spcAft>
                      </a:pPr>
                      <a:r>
                        <a:rPr lang="lv-LV" sz="1200" dirty="0">
                          <a:solidFill>
                            <a:schemeClr val="tx1"/>
                          </a:solidFill>
                          <a:effectLst/>
                        </a:rPr>
                        <a:t>104</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 val="10001"/>
                  </a:ext>
                </a:extLst>
              </a:tr>
            </a:tbl>
          </a:graphicData>
        </a:graphic>
      </p:graphicFrame>
      <p:sp>
        <p:nvSpPr>
          <p:cNvPr id="7" name="Satura vietturis 2"/>
          <p:cNvSpPr txBox="1">
            <a:spLocks/>
          </p:cNvSpPr>
          <p:nvPr/>
        </p:nvSpPr>
        <p:spPr>
          <a:xfrm>
            <a:off x="337074" y="2417766"/>
            <a:ext cx="4284354" cy="26073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None/>
            </a:pPr>
            <a:r>
              <a:rPr lang="lv-LV" sz="1400" u="sng" dirty="0" smtClean="0">
                <a:latin typeface="Verdana" panose="020B0604030504040204" pitchFamily="34" charset="0"/>
                <a:ea typeface="Verdana" panose="020B0604030504040204" pitchFamily="34" charset="0"/>
                <a:cs typeface="Times New Roman" panose="02020603050405020304" pitchFamily="18" charset="0"/>
              </a:rPr>
              <a:t>Notikumā iesaistīti (pa dienām mainīgi):</a:t>
            </a:r>
          </a:p>
          <a:p>
            <a:pPr algn="just">
              <a:spcBef>
                <a:spcPts val="0"/>
              </a:spcBef>
              <a:buNone/>
            </a:pPr>
            <a:endParaRPr lang="lv-LV" sz="1400" dirty="0" smtClean="0">
              <a:latin typeface="Verdana" panose="020B0604030504040204" pitchFamily="34" charset="0"/>
              <a:ea typeface="Verdana" panose="020B0604030504040204" pitchFamily="34" charset="0"/>
              <a:cs typeface="Times New Roman" panose="02020603050405020304" pitchFamily="18" charset="0"/>
            </a:endParaRP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NBS gaisa spēki – </a:t>
            </a:r>
            <a:r>
              <a:rPr lang="lv-LV" sz="1400" dirty="0" smtClean="0">
                <a:latin typeface="Verdana" panose="020B0604030504040204" pitchFamily="34" charset="0"/>
                <a:ea typeface="Verdana" panose="020B0604030504040204" pitchFamily="34" charset="0"/>
                <a:cs typeface="Times New Roman" panose="02020603050405020304" pitchFamily="18" charset="0"/>
              </a:rPr>
              <a:t>2 helikopteri</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Valsts robežsardze</a:t>
            </a:r>
            <a:r>
              <a:rPr lang="lv-LV" sz="1400" dirty="0" smtClean="0">
                <a:latin typeface="Verdana" panose="020B0604030504040204" pitchFamily="34" charset="0"/>
                <a:ea typeface="Verdana" panose="020B0604030504040204" pitchFamily="34" charset="0"/>
                <a:cs typeface="Times New Roman" panose="02020603050405020304" pitchFamily="18" charset="0"/>
              </a:rPr>
              <a:t> – 1 helikopters</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Zemessardze</a:t>
            </a:r>
            <a:r>
              <a:rPr lang="lv-LV" sz="1400" dirty="0" smtClean="0">
                <a:latin typeface="Verdana" panose="020B0604030504040204" pitchFamily="34" charset="0"/>
                <a:ea typeface="Verdana" panose="020B0604030504040204" pitchFamily="34" charset="0"/>
                <a:cs typeface="Times New Roman" panose="02020603050405020304" pitchFamily="18" charset="0"/>
              </a:rPr>
              <a:t> – 10-40 cilvēki</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Lietuvas gaisa spēki</a:t>
            </a:r>
            <a:r>
              <a:rPr lang="lv-LV" sz="1400" dirty="0" smtClean="0">
                <a:latin typeface="Verdana" panose="020B0604030504040204" pitchFamily="34" charset="0"/>
                <a:ea typeface="Verdana" panose="020B0604030504040204" pitchFamily="34" charset="0"/>
                <a:cs typeface="Times New Roman" panose="02020603050405020304" pitchFamily="18" charset="0"/>
              </a:rPr>
              <a:t> – 1 helikopters</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Baltkrievijas ĀS ministrija</a:t>
            </a:r>
            <a:r>
              <a:rPr lang="lv-LV" sz="1400" dirty="0" smtClean="0">
                <a:latin typeface="Verdana" panose="020B0604030504040204" pitchFamily="34" charset="0"/>
                <a:ea typeface="Verdana" panose="020B0604030504040204" pitchFamily="34" charset="0"/>
                <a:cs typeface="Times New Roman" panose="02020603050405020304" pitchFamily="18" charset="0"/>
              </a:rPr>
              <a:t> – 1 helikopters</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NMPD</a:t>
            </a:r>
            <a:r>
              <a:rPr lang="lv-LV" sz="1400" dirty="0" smtClean="0">
                <a:latin typeface="Verdana" panose="020B0604030504040204" pitchFamily="34" charset="0"/>
                <a:ea typeface="Verdana" panose="020B0604030504040204" pitchFamily="34" charset="0"/>
                <a:cs typeface="Times New Roman" panose="02020603050405020304" pitchFamily="18" charset="0"/>
              </a:rPr>
              <a:t> – 3 personas</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VP  </a:t>
            </a:r>
            <a:r>
              <a:rPr lang="lv-LV" sz="1400" dirty="0" smtClean="0">
                <a:latin typeface="Verdana" panose="020B0604030504040204" pitchFamily="34" charset="0"/>
                <a:ea typeface="Verdana" panose="020B0604030504040204" pitchFamily="34" charset="0"/>
                <a:cs typeface="Times New Roman" panose="02020603050405020304" pitchFamily="18" charset="0"/>
              </a:rPr>
              <a:t>un </a:t>
            </a:r>
            <a:r>
              <a:rPr lang="lv-LV" sz="1400" b="1" dirty="0" smtClean="0">
                <a:latin typeface="Verdana" panose="020B0604030504040204" pitchFamily="34" charset="0"/>
                <a:ea typeface="Verdana" panose="020B0604030504040204" pitchFamily="34" charset="0"/>
                <a:cs typeface="Times New Roman" panose="02020603050405020304" pitchFamily="18" charset="0"/>
              </a:rPr>
              <a:t>pašvaldības policijas </a:t>
            </a:r>
            <a:r>
              <a:rPr lang="lv-LV" sz="1400" dirty="0" smtClean="0">
                <a:latin typeface="Verdana" panose="020B0604030504040204" pitchFamily="34" charset="0"/>
                <a:ea typeface="Verdana" panose="020B0604030504040204" pitchFamily="34" charset="0"/>
                <a:cs typeface="Times New Roman" panose="02020603050405020304" pitchFamily="18" charset="0"/>
              </a:rPr>
              <a:t>resursi</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VMD</a:t>
            </a:r>
            <a:r>
              <a:rPr lang="lv-LV" sz="1400" dirty="0" smtClean="0">
                <a:latin typeface="Verdana" panose="020B0604030504040204" pitchFamily="34" charset="0"/>
                <a:ea typeface="Verdana" panose="020B0604030504040204" pitchFamily="34" charset="0"/>
                <a:cs typeface="Times New Roman" panose="02020603050405020304" pitchFamily="18" charset="0"/>
              </a:rPr>
              <a:t> – 20-50 cilvēki un resursi</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Dabas aizsardzības pārvalde</a:t>
            </a:r>
          </a:p>
          <a:p>
            <a:pPr marL="0" indent="0" algn="just">
              <a:spcBef>
                <a:spcPts val="0"/>
              </a:spcBef>
              <a:buNone/>
            </a:pPr>
            <a:r>
              <a:rPr lang="lv-LV" sz="1400" b="1" dirty="0" smtClean="0">
                <a:latin typeface="Verdana" panose="020B0604030504040204" pitchFamily="34" charset="0"/>
                <a:ea typeface="Verdana" panose="020B0604030504040204" pitchFamily="34" charset="0"/>
                <a:cs typeface="Times New Roman" panose="02020603050405020304" pitchFamily="18" charset="0"/>
              </a:rPr>
              <a:t>LVĢMC</a:t>
            </a:r>
            <a:r>
              <a:rPr lang="lv-LV" sz="1400" dirty="0" smtClean="0">
                <a:latin typeface="Verdana" panose="020B0604030504040204" pitchFamily="34" charset="0"/>
                <a:ea typeface="Verdana" panose="020B0604030504040204" pitchFamily="34" charset="0"/>
                <a:cs typeface="Times New Roman" panose="02020603050405020304" pitchFamily="18" charset="0"/>
              </a:rPr>
              <a:t> (meteoroloģiskā prognoze)</a:t>
            </a:r>
          </a:p>
          <a:p>
            <a:pPr marL="285750" indent="-285750" algn="just">
              <a:spcBef>
                <a:spcPts val="0"/>
              </a:spcBef>
              <a:buFontTx/>
              <a:buChar char="-"/>
            </a:pPr>
            <a:endParaRPr lang="lv-LV" sz="1400" dirty="0" smtClean="0">
              <a:ea typeface="Verdana" panose="020B0604030504040204" pitchFamily="34" charset="0"/>
              <a:cs typeface="Times New Roman" panose="02020603050405020304" pitchFamily="18" charset="0"/>
            </a:endParaRPr>
          </a:p>
        </p:txBody>
      </p:sp>
      <p:pic>
        <p:nvPicPr>
          <p:cNvPr id="6" name="Attēls 5"/>
          <p:cNvPicPr>
            <a:picLocks noChangeAspect="1"/>
          </p:cNvPicPr>
          <p:nvPr/>
        </p:nvPicPr>
        <p:blipFill>
          <a:blip r:embed="rId2"/>
          <a:stretch>
            <a:fillRect/>
          </a:stretch>
        </p:blipFill>
        <p:spPr>
          <a:xfrm>
            <a:off x="337073" y="1475865"/>
            <a:ext cx="609653" cy="603556"/>
          </a:xfrm>
          <a:prstGeom prst="rect">
            <a:avLst/>
          </a:prstGeom>
        </p:spPr>
      </p:pic>
      <p:sp>
        <p:nvSpPr>
          <p:cNvPr id="9" name="TextBox 8"/>
          <p:cNvSpPr txBox="1"/>
          <p:nvPr/>
        </p:nvSpPr>
        <p:spPr>
          <a:xfrm>
            <a:off x="337428" y="5966982"/>
            <a:ext cx="8568000" cy="523220"/>
          </a:xfrm>
          <a:prstGeom prst="rect">
            <a:avLst/>
          </a:prstGeom>
          <a:noFill/>
        </p:spPr>
        <p:txBody>
          <a:bodyPr wrap="square" rtlCol="0">
            <a:spAutoFit/>
          </a:bodyPr>
          <a:lstStyle/>
          <a:p>
            <a:pPr algn="ctr"/>
            <a:r>
              <a:rPr lang="lv-LV" sz="1400" i="1" dirty="0" smtClean="0">
                <a:solidFill>
                  <a:srgbClr val="0070C0"/>
                </a:solidFill>
                <a:latin typeface="Verdana" panose="020B0604030504040204" pitchFamily="34" charset="0"/>
                <a:ea typeface="Verdana" panose="020B0604030504040204" pitchFamily="34" charset="0"/>
              </a:rPr>
              <a:t>Pēc 31.jūlija notikumā iesaistītie resursi tika samazināti, ņemot vērā, ka uzlijušais lietus pozitīvi ietekmēja dzēšanas darbus un ugunsgrēka likvidāciju kopumā.</a:t>
            </a:r>
            <a:endParaRPr lang="lv-LV" sz="1400" i="1" dirty="0">
              <a:solidFill>
                <a:srgbClr val="0070C0"/>
              </a:solidFill>
              <a:latin typeface="Verdana" panose="020B0604030504040204" pitchFamily="34" charset="0"/>
              <a:ea typeface="Verdana" panose="020B0604030504040204" pitchFamily="34" charset="0"/>
            </a:endParaRPr>
          </a:p>
        </p:txBody>
      </p:sp>
      <p:sp>
        <p:nvSpPr>
          <p:cNvPr id="8" name="Taisnstūris 7"/>
          <p:cNvSpPr/>
          <p:nvPr/>
        </p:nvSpPr>
        <p:spPr>
          <a:xfrm>
            <a:off x="3810001" y="4470538"/>
            <a:ext cx="5193958" cy="1077218"/>
          </a:xfrm>
          <a:prstGeom prst="rect">
            <a:avLst/>
          </a:prstGeom>
          <a:solidFill>
            <a:schemeClr val="accent6"/>
          </a:solidFill>
        </p:spPr>
        <p:txBody>
          <a:bodyPr wrap="square">
            <a:spAutoFit/>
          </a:bodyPr>
          <a:lstStyle/>
          <a:p>
            <a:pPr marL="0" indent="0" algn="just">
              <a:spcBef>
                <a:spcPts val="0"/>
              </a:spcBef>
              <a:buNone/>
            </a:pPr>
            <a:r>
              <a:rPr lang="lv-LV" sz="1600" b="1" dirty="0">
                <a:latin typeface="Verdana" panose="020B0604030504040204" pitchFamily="34" charset="0"/>
                <a:ea typeface="Verdana" panose="020B0604030504040204" pitchFamily="34" charset="0"/>
                <a:cs typeface="Times New Roman" panose="02020603050405020304" pitchFamily="18" charset="0"/>
              </a:rPr>
              <a:t>Ikdienā </a:t>
            </a:r>
            <a:r>
              <a:rPr lang="lv-LV" sz="1600" b="1" dirty="0" smtClean="0">
                <a:latin typeface="Verdana" panose="020B0604030504040204" pitchFamily="34" charset="0"/>
                <a:ea typeface="Verdana" panose="020B0604030504040204" pitchFamily="34" charset="0"/>
                <a:cs typeface="Times New Roman" panose="02020603050405020304" pitchFamily="18" charset="0"/>
              </a:rPr>
              <a:t>lielu </a:t>
            </a:r>
            <a:r>
              <a:rPr lang="lv-LV" sz="1600" b="1" dirty="0">
                <a:latin typeface="Verdana" panose="020B0604030504040204" pitchFamily="34" charset="0"/>
                <a:ea typeface="Verdana" panose="020B0604030504040204" pitchFamily="34" charset="0"/>
                <a:cs typeface="Times New Roman" panose="02020603050405020304" pitchFamily="18" charset="0"/>
              </a:rPr>
              <a:t>atbalstu </a:t>
            </a:r>
            <a:r>
              <a:rPr lang="lv-LV" sz="1600" b="1" dirty="0" smtClean="0">
                <a:latin typeface="Verdana" panose="020B0604030504040204" pitchFamily="34" charset="0"/>
                <a:ea typeface="Verdana" panose="020B0604030504040204" pitchFamily="34" charset="0"/>
                <a:cs typeface="Times New Roman" panose="02020603050405020304" pitchFamily="18" charset="0"/>
              </a:rPr>
              <a:t>sniedza:</a:t>
            </a:r>
            <a:endParaRPr lang="lv-LV" sz="1600" b="1" dirty="0">
              <a:latin typeface="Verdana" panose="020B0604030504040204" pitchFamily="34" charset="0"/>
              <a:ea typeface="Verdana" panose="020B0604030504040204" pitchFamily="34" charset="0"/>
              <a:cs typeface="Times New Roman" panose="02020603050405020304" pitchFamily="18" charset="0"/>
            </a:endParaRPr>
          </a:p>
          <a:p>
            <a:pPr marL="0" indent="0" algn="just">
              <a:spcBef>
                <a:spcPts val="0"/>
              </a:spcBef>
              <a:buNone/>
            </a:pPr>
            <a:r>
              <a:rPr lang="lv-LV" sz="1600" dirty="0">
                <a:latin typeface="Verdana" panose="020B0604030504040204" pitchFamily="34" charset="0"/>
                <a:ea typeface="Verdana" panose="020B0604030504040204" pitchFamily="34" charset="0"/>
                <a:cs typeface="Times New Roman" panose="02020603050405020304" pitchFamily="18" charset="0"/>
              </a:rPr>
              <a:t>Pašvaldības, komersanti un iedzīvotāji (piemēram, ūdens pievešana, </a:t>
            </a:r>
            <a:r>
              <a:rPr lang="lv-LV" sz="1600" dirty="0" smtClean="0">
                <a:latin typeface="Verdana" panose="020B0604030504040204" pitchFamily="34" charset="0"/>
                <a:ea typeface="Verdana" panose="020B0604030504040204" pitchFamily="34" charset="0"/>
                <a:cs typeface="Times New Roman" panose="02020603050405020304" pitchFamily="18" charset="0"/>
              </a:rPr>
              <a:t>sūknēšana, ēdināšana, pagaidu izmitināšana </a:t>
            </a:r>
            <a:r>
              <a:rPr lang="lv-LV" sz="1600" dirty="0">
                <a:latin typeface="Verdana" panose="020B0604030504040204" pitchFamily="34" charset="0"/>
                <a:ea typeface="Verdana" panose="020B0604030504040204" pitchFamily="34" charset="0"/>
                <a:cs typeface="Times New Roman" panose="02020603050405020304" pitchFamily="18" charset="0"/>
              </a:rPr>
              <a:t>u.c. darbi)</a:t>
            </a:r>
          </a:p>
        </p:txBody>
      </p:sp>
    </p:spTree>
    <p:extLst>
      <p:ext uri="{BB962C8B-B14F-4D97-AF65-F5344CB8AC3E}">
        <p14:creationId xmlns:p14="http://schemas.microsoft.com/office/powerpoint/2010/main" val="517802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8</a:t>
            </a:fld>
            <a:endParaRPr lang="lv-LV"/>
          </a:p>
        </p:txBody>
      </p:sp>
      <p:pic>
        <p:nvPicPr>
          <p:cNvPr id="6" name="Attēls 5"/>
          <p:cNvPicPr>
            <a:picLocks noChangeAspect="1"/>
          </p:cNvPicPr>
          <p:nvPr/>
        </p:nvPicPr>
        <p:blipFill>
          <a:blip r:embed="rId2"/>
          <a:stretch>
            <a:fillRect/>
          </a:stretch>
        </p:blipFill>
        <p:spPr>
          <a:xfrm>
            <a:off x="549111" y="1151257"/>
            <a:ext cx="8319392" cy="4232856"/>
          </a:xfrm>
          <a:prstGeom prst="rect">
            <a:avLst/>
          </a:prstGeom>
        </p:spPr>
      </p:pic>
      <p:pic>
        <p:nvPicPr>
          <p:cNvPr id="7" name="Attēls 6"/>
          <p:cNvPicPr>
            <a:picLocks noChangeAspect="1"/>
          </p:cNvPicPr>
          <p:nvPr/>
        </p:nvPicPr>
        <p:blipFill>
          <a:blip r:embed="rId3"/>
          <a:stretch>
            <a:fillRect/>
          </a:stretch>
        </p:blipFill>
        <p:spPr>
          <a:xfrm>
            <a:off x="549112" y="5442839"/>
            <a:ext cx="8319392" cy="1008563"/>
          </a:xfrm>
          <a:prstGeom prst="rect">
            <a:avLst/>
          </a:prstGeom>
        </p:spPr>
      </p:pic>
      <p:sp>
        <p:nvSpPr>
          <p:cNvPr id="8" name="Virsraksts 1"/>
          <p:cNvSpPr>
            <a:spLocks noGrp="1"/>
          </p:cNvSpPr>
          <p:nvPr>
            <p:ph type="title"/>
          </p:nvPr>
        </p:nvSpPr>
        <p:spPr>
          <a:xfrm>
            <a:off x="1733787" y="580403"/>
            <a:ext cx="5950040" cy="737652"/>
          </a:xfrm>
        </p:spPr>
        <p:txBody>
          <a:bodyPr>
            <a:normAutofit/>
          </a:bodyPr>
          <a:lstStyle/>
          <a:p>
            <a:pPr algn="ctr"/>
            <a:r>
              <a:rPr lang="lv-LV" sz="2000" b="1" dirty="0">
                <a:latin typeface="Verdana" panose="020B0604030504040204" pitchFamily="34" charset="0"/>
                <a:ea typeface="Verdana" panose="020B0604030504040204" pitchFamily="34" charset="0"/>
                <a:cs typeface="Verdana" panose="020B0604030504040204" pitchFamily="34" charset="0"/>
              </a:rPr>
              <a:t>I</a:t>
            </a:r>
            <a:r>
              <a:rPr lang="lv-LV" sz="2000" b="1" dirty="0" smtClean="0">
                <a:latin typeface="Verdana" panose="020B0604030504040204" pitchFamily="34" charset="0"/>
                <a:ea typeface="Verdana" panose="020B0604030504040204" pitchFamily="34" charset="0"/>
                <a:cs typeface="Verdana" panose="020B0604030504040204" pitchFamily="34" charset="0"/>
              </a:rPr>
              <a:t>esaistītie resursi</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57132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733787" y="580403"/>
            <a:ext cx="5950040" cy="737652"/>
          </a:xfrm>
        </p:spPr>
        <p:txBody>
          <a:bodyPr>
            <a:normAutofit/>
          </a:bodyPr>
          <a:lstStyle/>
          <a:p>
            <a:pPr algn="ctr"/>
            <a:r>
              <a:rPr lang="lv-LV" sz="2000" b="1" dirty="0" smtClean="0">
                <a:latin typeface="Verdana" panose="020B0604030504040204" pitchFamily="34" charset="0"/>
                <a:ea typeface="Verdana" panose="020B0604030504040204" pitchFamily="34" charset="0"/>
                <a:cs typeface="Verdana" panose="020B0604030504040204" pitchFamily="34" charset="0"/>
              </a:rPr>
              <a:t>Satelītu attēli (kartes)</a:t>
            </a:r>
            <a:endParaRPr lang="lv-LV"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atura vietturis 2"/>
          <p:cNvSpPr>
            <a:spLocks noGrp="1"/>
          </p:cNvSpPr>
          <p:nvPr>
            <p:ph idx="1"/>
          </p:nvPr>
        </p:nvSpPr>
        <p:spPr>
          <a:xfrm>
            <a:off x="525976" y="1475865"/>
            <a:ext cx="7781254" cy="1152005"/>
          </a:xfrm>
        </p:spPr>
        <p:txBody>
          <a:bodyPr>
            <a:noAutofit/>
          </a:bodyPr>
          <a:lstStyle/>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a:p>
            <a:pPr marL="0" indent="0" algn="just">
              <a:buNone/>
            </a:pPr>
            <a:endParaRPr lang="lv-LV" sz="1600" b="1" dirty="0" smtClean="0">
              <a:solidFill>
                <a:srgbClr val="002060"/>
              </a:solidFill>
              <a:latin typeface="Belwe Lt TL" panose="02060302050305020504" pitchFamily="18" charset="0"/>
            </a:endParaRPr>
          </a:p>
        </p:txBody>
      </p:sp>
      <p:sp>
        <p:nvSpPr>
          <p:cNvPr id="4" name="Slaida numura vietturis 3"/>
          <p:cNvSpPr>
            <a:spLocks noGrp="1"/>
          </p:cNvSpPr>
          <p:nvPr>
            <p:ph type="sldNum" sz="quarter" idx="12"/>
          </p:nvPr>
        </p:nvSpPr>
        <p:spPr/>
        <p:txBody>
          <a:bodyPr/>
          <a:lstStyle/>
          <a:p>
            <a:pPr>
              <a:defRPr/>
            </a:pPr>
            <a:fld id="{EF7EEDE8-2624-49CA-BA18-71103250FB53}" type="slidenum">
              <a:rPr lang="lv-LV" smtClean="0"/>
              <a:pPr>
                <a:defRPr/>
              </a:pPr>
              <a:t>9</a:t>
            </a:fld>
            <a:endParaRPr lang="lv-LV"/>
          </a:p>
        </p:txBody>
      </p:sp>
      <p:sp>
        <p:nvSpPr>
          <p:cNvPr id="10" name="Content Placeholder 2"/>
          <p:cNvSpPr txBox="1">
            <a:spLocks/>
          </p:cNvSpPr>
          <p:nvPr/>
        </p:nvSpPr>
        <p:spPr>
          <a:xfrm>
            <a:off x="525977" y="1609404"/>
            <a:ext cx="3452900" cy="4519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0"/>
              </a:spcBef>
              <a:spcAft>
                <a:spcPts val="0"/>
              </a:spcAft>
              <a:buFont typeface="Arial" panose="020B0604020202020204" pitchFamily="34" charset="0"/>
              <a:buNone/>
            </a:pPr>
            <a:r>
              <a:rPr lang="lv-LV" sz="1400" dirty="0" smtClean="0">
                <a:latin typeface="Verdana" panose="020B0604030504040204" pitchFamily="34" charset="0"/>
                <a:ea typeface="Verdana" panose="020B0604030504040204" pitchFamily="34" charset="0"/>
              </a:rPr>
              <a:t>18.jūlijā VUGD </a:t>
            </a:r>
            <a:r>
              <a:rPr lang="en-US" sz="1400" dirty="0" err="1" smtClean="0">
                <a:latin typeface="Verdana" panose="020B0604030504040204" pitchFamily="34" charset="0"/>
                <a:ea typeface="Verdana" panose="020B0604030504040204" pitchFamily="34" charset="0"/>
              </a:rPr>
              <a:t>informēja</a:t>
            </a:r>
            <a:r>
              <a:rPr lang="en-US" sz="1400" dirty="0" smtClean="0">
                <a:latin typeface="Verdana" panose="020B0604030504040204" pitchFamily="34" charset="0"/>
                <a:ea typeface="Verdana" panose="020B0604030504040204" pitchFamily="34" charset="0"/>
              </a:rPr>
              <a:t> ES </a:t>
            </a:r>
            <a:r>
              <a:rPr lang="lv-LV" sz="1400" dirty="0" smtClean="0">
                <a:latin typeface="Verdana" panose="020B0604030504040204" pitchFamily="34" charset="0"/>
                <a:ea typeface="Verdana" panose="020B0604030504040204" pitchFamily="34" charset="0"/>
              </a:rPr>
              <a:t>Ārkārtas reaģēšanas koordinācijas centru (ERCC) par situāciju Latvijā  </a:t>
            </a:r>
          </a:p>
          <a:p>
            <a:pPr marL="0" indent="0" algn="just" fontAlgn="auto">
              <a:lnSpc>
                <a:spcPct val="100000"/>
              </a:lnSpc>
              <a:spcBef>
                <a:spcPts val="0"/>
              </a:spcBef>
              <a:spcAft>
                <a:spcPts val="0"/>
              </a:spcAft>
              <a:buFont typeface="Arial" panose="020B0604020202020204" pitchFamily="34" charset="0"/>
              <a:buNone/>
            </a:pPr>
            <a:endParaRPr lang="lv-LV" sz="1400" dirty="0" smtClean="0">
              <a:latin typeface="Verdana" panose="020B0604030504040204" pitchFamily="34" charset="0"/>
              <a:ea typeface="Verdana" panose="020B0604030504040204" pitchFamily="34" charset="0"/>
            </a:endParaRPr>
          </a:p>
          <a:p>
            <a:pPr marL="0" indent="0" algn="just" fontAlgn="auto">
              <a:lnSpc>
                <a:spcPct val="100000"/>
              </a:lnSpc>
              <a:spcBef>
                <a:spcPts val="0"/>
              </a:spcBef>
              <a:spcAft>
                <a:spcPts val="0"/>
              </a:spcAft>
              <a:buFont typeface="Arial" panose="020B0604020202020204" pitchFamily="34" charset="0"/>
              <a:buNone/>
            </a:pPr>
            <a:r>
              <a:rPr lang="lv-LV" sz="1400" dirty="0" smtClean="0">
                <a:latin typeface="Verdana" panose="020B0604030504040204" pitchFamily="34" charset="0"/>
                <a:ea typeface="Verdana" panose="020B0604030504040204" pitchFamily="34" charset="0"/>
              </a:rPr>
              <a:t>18.jūlijā VUGD pieprasīja ārkārtas situāciju kartēšanas atbalstu no ES satelīta «COPERNICUS». </a:t>
            </a:r>
            <a:endParaRPr lang="en-US" sz="1400" dirty="0" smtClean="0">
              <a:latin typeface="Verdana" panose="020B0604030504040204" pitchFamily="34" charset="0"/>
              <a:ea typeface="Verdana" panose="020B0604030504040204" pitchFamily="34" charset="0"/>
            </a:endParaRPr>
          </a:p>
          <a:p>
            <a:pPr marL="0" indent="0" algn="just" fontAlgn="auto">
              <a:lnSpc>
                <a:spcPct val="100000"/>
              </a:lnSpc>
              <a:spcBef>
                <a:spcPts val="0"/>
              </a:spcBef>
              <a:spcAft>
                <a:spcPts val="0"/>
              </a:spcAft>
              <a:buFont typeface="Arial" panose="020B0604020202020204" pitchFamily="34" charset="0"/>
              <a:buNone/>
            </a:pPr>
            <a:endParaRPr lang="en-US" sz="1400" dirty="0" smtClean="0">
              <a:latin typeface="Verdana" panose="020B0604030504040204" pitchFamily="34" charset="0"/>
              <a:ea typeface="Verdana" panose="020B0604030504040204" pitchFamily="34" charset="0"/>
            </a:endParaRPr>
          </a:p>
          <a:p>
            <a:pPr marL="0" indent="0" algn="just" fontAlgn="auto">
              <a:lnSpc>
                <a:spcPct val="100000"/>
              </a:lnSpc>
              <a:spcBef>
                <a:spcPts val="0"/>
              </a:spcBef>
              <a:spcAft>
                <a:spcPts val="0"/>
              </a:spcAft>
              <a:buFont typeface="Arial" panose="020B0604020202020204" pitchFamily="34" charset="0"/>
              <a:buNone/>
            </a:pPr>
            <a:r>
              <a:rPr lang="lv-LV" sz="1400" dirty="0" smtClean="0">
                <a:latin typeface="Verdana" panose="020B0604030504040204" pitchFamily="34" charset="0"/>
                <a:ea typeface="Verdana" panose="020B0604030504040204" pitchFamily="34" charset="0"/>
              </a:rPr>
              <a:t>Tika saņemtas:</a:t>
            </a:r>
          </a:p>
          <a:p>
            <a:pPr marL="0" indent="0" algn="just" fontAlgn="auto">
              <a:lnSpc>
                <a:spcPct val="100000"/>
              </a:lnSpc>
              <a:spcBef>
                <a:spcPts val="0"/>
              </a:spcBef>
              <a:spcAft>
                <a:spcPts val="0"/>
              </a:spcAft>
              <a:buFont typeface="Arial" panose="020B0604020202020204" pitchFamily="34" charset="0"/>
              <a:buNone/>
            </a:pPr>
            <a:r>
              <a:rPr lang="lv-LV" sz="1400" dirty="0" smtClean="0">
                <a:latin typeface="Verdana" panose="020B0604030504040204" pitchFamily="34" charset="0"/>
                <a:ea typeface="Verdana" panose="020B0604030504040204" pitchFamily="34" charset="0"/>
              </a:rPr>
              <a:t>1 references karte</a:t>
            </a:r>
          </a:p>
          <a:p>
            <a:pPr marL="0" indent="0" algn="just" fontAlgn="auto">
              <a:lnSpc>
                <a:spcPct val="100000"/>
              </a:lnSpc>
              <a:spcBef>
                <a:spcPts val="0"/>
              </a:spcBef>
              <a:spcAft>
                <a:spcPts val="0"/>
              </a:spcAft>
              <a:buFont typeface="Arial" panose="020B0604020202020204" pitchFamily="34" charset="0"/>
              <a:buNone/>
            </a:pPr>
            <a:r>
              <a:rPr lang="lv-LV" sz="1400" dirty="0" smtClean="0">
                <a:latin typeface="Verdana" panose="020B0604030504040204" pitchFamily="34" charset="0"/>
                <a:ea typeface="Verdana" panose="020B0604030504040204" pitchFamily="34" charset="0"/>
              </a:rPr>
              <a:t>7 robežu kartes (</a:t>
            </a:r>
            <a:r>
              <a:rPr lang="lv-LV" sz="1400" i="1" dirty="0" err="1" smtClean="0">
                <a:latin typeface="Verdana" panose="020B0604030504040204" pitchFamily="34" charset="0"/>
                <a:ea typeface="Verdana" panose="020B0604030504040204" pitchFamily="34" charset="0"/>
              </a:rPr>
              <a:t>Deliniation</a:t>
            </a:r>
            <a:r>
              <a:rPr lang="lv-LV" sz="1400" i="1" dirty="0" smtClean="0">
                <a:latin typeface="Verdana" panose="020B0604030504040204" pitchFamily="34" charset="0"/>
                <a:ea typeface="Verdana" panose="020B0604030504040204" pitchFamily="34" charset="0"/>
              </a:rPr>
              <a:t> </a:t>
            </a:r>
            <a:r>
              <a:rPr lang="lv-LV" sz="1400" i="1" dirty="0" err="1">
                <a:latin typeface="Verdana" panose="020B0604030504040204" pitchFamily="34" charset="0"/>
                <a:ea typeface="Verdana" panose="020B0604030504040204" pitchFamily="34" charset="0"/>
              </a:rPr>
              <a:t>M</a:t>
            </a:r>
            <a:r>
              <a:rPr lang="lv-LV" sz="1400" i="1" dirty="0" err="1" smtClean="0">
                <a:latin typeface="Verdana" panose="020B0604030504040204" pitchFamily="34" charset="0"/>
                <a:ea typeface="Verdana" panose="020B0604030504040204" pitchFamily="34" charset="0"/>
              </a:rPr>
              <a:t>ap</a:t>
            </a:r>
            <a:r>
              <a:rPr lang="lv-LV" sz="1400" dirty="0" smtClean="0">
                <a:latin typeface="Verdana" panose="020B0604030504040204" pitchFamily="34" charset="0"/>
                <a:ea typeface="Verdana" panose="020B0604030504040204" pitchFamily="34" charset="0"/>
              </a:rPr>
              <a:t>)</a:t>
            </a:r>
          </a:p>
          <a:p>
            <a:pPr marL="0" indent="0" algn="just" fontAlgn="auto">
              <a:lnSpc>
                <a:spcPct val="100000"/>
              </a:lnSpc>
              <a:spcBef>
                <a:spcPts val="0"/>
              </a:spcBef>
              <a:spcAft>
                <a:spcPts val="0"/>
              </a:spcAft>
              <a:buFont typeface="Arial" panose="020B0604020202020204" pitchFamily="34" charset="0"/>
              <a:buNone/>
            </a:pPr>
            <a:r>
              <a:rPr lang="lv-LV" sz="1400" dirty="0" smtClean="0">
                <a:latin typeface="Verdana" panose="020B0604030504040204" pitchFamily="34" charset="0"/>
                <a:ea typeface="Verdana" panose="020B0604030504040204" pitchFamily="34" charset="0"/>
              </a:rPr>
              <a:t>1 bojājumu karte (</a:t>
            </a:r>
            <a:r>
              <a:rPr lang="lv-LV" sz="1400" i="1" dirty="0" err="1" smtClean="0">
                <a:latin typeface="Verdana" panose="020B0604030504040204" pitchFamily="34" charset="0"/>
                <a:ea typeface="Verdana" panose="020B0604030504040204" pitchFamily="34" charset="0"/>
              </a:rPr>
              <a:t>Grading</a:t>
            </a:r>
            <a:r>
              <a:rPr lang="lv-LV" sz="1400" i="1" dirty="0" smtClean="0">
                <a:latin typeface="Verdana" panose="020B0604030504040204" pitchFamily="34" charset="0"/>
                <a:ea typeface="Verdana" panose="020B0604030504040204" pitchFamily="34" charset="0"/>
              </a:rPr>
              <a:t> </a:t>
            </a:r>
            <a:r>
              <a:rPr lang="lv-LV" sz="1400" i="1" dirty="0" err="1" smtClean="0">
                <a:latin typeface="Verdana" panose="020B0604030504040204" pitchFamily="34" charset="0"/>
                <a:ea typeface="Verdana" panose="020B0604030504040204" pitchFamily="34" charset="0"/>
              </a:rPr>
              <a:t>Map</a:t>
            </a:r>
            <a:r>
              <a:rPr lang="lv-LV" sz="1400" dirty="0" smtClean="0">
                <a:latin typeface="Verdana" panose="020B0604030504040204" pitchFamily="34" charset="0"/>
                <a:ea typeface="Verdana" panose="020B0604030504040204" pitchFamily="34" charset="0"/>
              </a:rPr>
              <a:t>) </a:t>
            </a:r>
            <a:endParaRPr lang="en-US" sz="1400" dirty="0" smtClean="0">
              <a:latin typeface="Verdana" panose="020B0604030504040204" pitchFamily="34" charset="0"/>
              <a:ea typeface="Verdana" panose="020B0604030504040204" pitchFamily="34" charset="0"/>
            </a:endParaRPr>
          </a:p>
        </p:txBody>
      </p:sp>
      <p:pic>
        <p:nvPicPr>
          <p:cNvPr id="12" name="Attēls 11"/>
          <p:cNvPicPr>
            <a:picLocks noChangeAspect="1"/>
          </p:cNvPicPr>
          <p:nvPr/>
        </p:nvPicPr>
        <p:blipFill>
          <a:blip r:embed="rId2"/>
          <a:stretch>
            <a:fillRect/>
          </a:stretch>
        </p:blipFill>
        <p:spPr>
          <a:xfrm>
            <a:off x="4298076" y="4030398"/>
            <a:ext cx="3838832" cy="2691078"/>
          </a:xfrm>
          <a:prstGeom prst="rect">
            <a:avLst/>
          </a:prstGeom>
        </p:spPr>
      </p:pic>
      <p:sp>
        <p:nvSpPr>
          <p:cNvPr id="13" name="TextBox 12"/>
          <p:cNvSpPr txBox="1"/>
          <p:nvPr/>
        </p:nvSpPr>
        <p:spPr>
          <a:xfrm>
            <a:off x="4416602" y="4188208"/>
            <a:ext cx="1324031" cy="261610"/>
          </a:xfrm>
          <a:prstGeom prst="rect">
            <a:avLst/>
          </a:prstGeom>
          <a:noFill/>
        </p:spPr>
        <p:txBody>
          <a:bodyPr wrap="square" rtlCol="0">
            <a:spAutoFit/>
          </a:bodyPr>
          <a:lstStyle/>
          <a:p>
            <a:r>
              <a:rPr lang="lv-LV" sz="1100" b="1" i="1" dirty="0" smtClean="0">
                <a:solidFill>
                  <a:schemeClr val="bg1"/>
                </a:solidFill>
              </a:rPr>
              <a:t>31.jūlijs (GM)</a:t>
            </a:r>
            <a:endParaRPr lang="lv-LV" sz="1100" b="1" i="1" dirty="0">
              <a:solidFill>
                <a:schemeClr val="bg1"/>
              </a:solidFill>
            </a:endParaRPr>
          </a:p>
        </p:txBody>
      </p:sp>
      <p:graphicFrame>
        <p:nvGraphicFramePr>
          <p:cNvPr id="15" name="Tabula 14"/>
          <p:cNvGraphicFramePr>
            <a:graphicFrameLocks noGrp="1"/>
          </p:cNvGraphicFramePr>
          <p:nvPr>
            <p:extLst>
              <p:ext uri="{D42A27DB-BD31-4B8C-83A1-F6EECF244321}">
                <p14:modId xmlns:p14="http://schemas.microsoft.com/office/powerpoint/2010/main" val="3651278399"/>
              </p:ext>
            </p:extLst>
          </p:nvPr>
        </p:nvGraphicFramePr>
        <p:xfrm>
          <a:off x="590679" y="4361278"/>
          <a:ext cx="3452900" cy="2121450"/>
        </p:xfrm>
        <a:graphic>
          <a:graphicData uri="http://schemas.openxmlformats.org/drawingml/2006/table">
            <a:tbl>
              <a:tblPr firstRow="1" bandRow="1">
                <a:tableStyleId>{073A0DAA-6AF3-43AB-8588-CEC1D06C72B9}</a:tableStyleId>
              </a:tblPr>
              <a:tblGrid>
                <a:gridCol w="1904186">
                  <a:extLst>
                    <a:ext uri="{9D8B030D-6E8A-4147-A177-3AD203B41FA5}">
                      <a16:colId xmlns:a16="http://schemas.microsoft.com/office/drawing/2014/main" xmlns="" val="20000"/>
                    </a:ext>
                  </a:extLst>
                </a:gridCol>
                <a:gridCol w="1548714">
                  <a:extLst>
                    <a:ext uri="{9D8B030D-6E8A-4147-A177-3AD203B41FA5}">
                      <a16:colId xmlns:a16="http://schemas.microsoft.com/office/drawing/2014/main" xmlns="" val="20001"/>
                    </a:ext>
                  </a:extLst>
                </a:gridCol>
              </a:tblGrid>
              <a:tr h="353575">
                <a:tc>
                  <a:txBody>
                    <a:bodyPr/>
                    <a:lstStyle/>
                    <a:p>
                      <a:pPr algn="ctr"/>
                      <a:r>
                        <a:rPr lang="lv-LV" sz="1200" dirty="0" smtClean="0"/>
                        <a:t>Bojājuma nosaukums </a:t>
                      </a:r>
                      <a:endParaRPr lang="lv-LV" sz="1200" dirty="0"/>
                    </a:p>
                  </a:txBody>
                  <a:tcPr/>
                </a:tc>
                <a:tc>
                  <a:txBody>
                    <a:bodyPr/>
                    <a:lstStyle/>
                    <a:p>
                      <a:pPr algn="ctr"/>
                      <a:r>
                        <a:rPr lang="lv-LV" sz="1200" dirty="0" smtClean="0"/>
                        <a:t>Daudzums</a:t>
                      </a:r>
                      <a:endParaRPr lang="lv-LV" sz="1200" dirty="0"/>
                    </a:p>
                  </a:txBody>
                  <a:tcPr/>
                </a:tc>
                <a:extLst>
                  <a:ext uri="{0D108BD9-81ED-4DB2-BD59-A6C34878D82A}">
                    <a16:rowId xmlns:a16="http://schemas.microsoft.com/office/drawing/2014/main" xmlns="" val="10000"/>
                  </a:ext>
                </a:extLst>
              </a:tr>
              <a:tr h="353575">
                <a:tc>
                  <a:txBody>
                    <a:bodyPr/>
                    <a:lstStyle/>
                    <a:p>
                      <a:r>
                        <a:rPr lang="lv-LV" sz="1200" dirty="0" smtClean="0"/>
                        <a:t>Kopējā</a:t>
                      </a:r>
                      <a:r>
                        <a:rPr lang="lv-LV" sz="1200" baseline="0" dirty="0" smtClean="0"/>
                        <a:t> i</a:t>
                      </a:r>
                      <a:r>
                        <a:rPr lang="lv-LV" sz="1200" dirty="0" smtClean="0"/>
                        <a:t>zdegusī platība</a:t>
                      </a:r>
                      <a:endParaRPr lang="lv-LV" sz="1200" dirty="0"/>
                    </a:p>
                  </a:txBody>
                  <a:tcPr/>
                </a:tc>
                <a:tc>
                  <a:txBody>
                    <a:bodyPr/>
                    <a:lstStyle/>
                    <a:p>
                      <a:r>
                        <a:rPr lang="lv-LV" sz="1200" dirty="0" smtClean="0"/>
                        <a:t>1049,3 ha </a:t>
                      </a:r>
                      <a:endParaRPr lang="lv-LV" sz="1200" dirty="0"/>
                    </a:p>
                  </a:txBody>
                  <a:tcPr/>
                </a:tc>
                <a:extLst>
                  <a:ext uri="{0D108BD9-81ED-4DB2-BD59-A6C34878D82A}">
                    <a16:rowId xmlns:a16="http://schemas.microsoft.com/office/drawing/2014/main" xmlns="" val="10001"/>
                  </a:ext>
                </a:extLst>
              </a:tr>
              <a:tr h="353575">
                <a:tc>
                  <a:txBody>
                    <a:bodyPr/>
                    <a:lstStyle/>
                    <a:p>
                      <a:r>
                        <a:rPr lang="lv-LV" sz="1200" dirty="0" smtClean="0"/>
                        <a:t>Mežs</a:t>
                      </a:r>
                      <a:endParaRPr lang="lv-LV" sz="1200" dirty="0"/>
                    </a:p>
                  </a:txBody>
                  <a:tcPr/>
                </a:tc>
                <a:tc>
                  <a:txBody>
                    <a:bodyPr/>
                    <a:lstStyle/>
                    <a:p>
                      <a:r>
                        <a:rPr lang="lv-LV" sz="1200" dirty="0" smtClean="0"/>
                        <a:t>336,2 ha</a:t>
                      </a:r>
                      <a:endParaRPr lang="lv-LV" sz="1200" dirty="0"/>
                    </a:p>
                  </a:txBody>
                  <a:tcPr/>
                </a:tc>
                <a:extLst>
                  <a:ext uri="{0D108BD9-81ED-4DB2-BD59-A6C34878D82A}">
                    <a16:rowId xmlns:a16="http://schemas.microsoft.com/office/drawing/2014/main" xmlns="" val="10002"/>
                  </a:ext>
                </a:extLst>
              </a:tr>
              <a:tr h="353575">
                <a:tc>
                  <a:txBody>
                    <a:bodyPr/>
                    <a:lstStyle/>
                    <a:p>
                      <a:r>
                        <a:rPr lang="lv-LV" sz="1200" dirty="0" smtClean="0"/>
                        <a:t>Krūmi, zālaugu</a:t>
                      </a:r>
                      <a:r>
                        <a:rPr lang="lv-LV" sz="1200" baseline="0" dirty="0" smtClean="0"/>
                        <a:t> veģetācija</a:t>
                      </a:r>
                      <a:endParaRPr lang="lv-LV" sz="1200" dirty="0"/>
                    </a:p>
                  </a:txBody>
                  <a:tcPr/>
                </a:tc>
                <a:tc>
                  <a:txBody>
                    <a:bodyPr/>
                    <a:lstStyle/>
                    <a:p>
                      <a:r>
                        <a:rPr lang="lv-LV" sz="1200" dirty="0" smtClean="0"/>
                        <a:t>326,4 ha</a:t>
                      </a:r>
                      <a:endParaRPr lang="lv-LV" sz="1200" dirty="0"/>
                    </a:p>
                  </a:txBody>
                  <a:tcPr/>
                </a:tc>
                <a:extLst>
                  <a:ext uri="{0D108BD9-81ED-4DB2-BD59-A6C34878D82A}">
                    <a16:rowId xmlns:a16="http://schemas.microsoft.com/office/drawing/2014/main" xmlns="" val="10003"/>
                  </a:ext>
                </a:extLst>
              </a:tr>
              <a:tr h="353575">
                <a:tc>
                  <a:txBody>
                    <a:bodyPr/>
                    <a:lstStyle/>
                    <a:p>
                      <a:r>
                        <a:rPr lang="lv-LV" sz="1200" dirty="0" smtClean="0"/>
                        <a:t>Iekšzemes mitrāji</a:t>
                      </a:r>
                      <a:endParaRPr lang="lv-LV" sz="1200" dirty="0"/>
                    </a:p>
                  </a:txBody>
                  <a:tcPr/>
                </a:tc>
                <a:tc>
                  <a:txBody>
                    <a:bodyPr/>
                    <a:lstStyle/>
                    <a:p>
                      <a:r>
                        <a:rPr lang="lv-LV" sz="1200" dirty="0" smtClean="0"/>
                        <a:t>386.6 ha</a:t>
                      </a:r>
                      <a:endParaRPr lang="lv-LV" sz="1200" dirty="0"/>
                    </a:p>
                  </a:txBody>
                  <a:tcPr/>
                </a:tc>
                <a:extLst>
                  <a:ext uri="{0D108BD9-81ED-4DB2-BD59-A6C34878D82A}">
                    <a16:rowId xmlns:a16="http://schemas.microsoft.com/office/drawing/2014/main" xmlns="" val="10004"/>
                  </a:ext>
                </a:extLst>
              </a:tr>
              <a:tr h="353575">
                <a:tc>
                  <a:txBody>
                    <a:bodyPr/>
                    <a:lstStyle/>
                    <a:p>
                      <a:r>
                        <a:rPr lang="lv-LV" sz="1200" b="0" i="0" dirty="0" smtClean="0"/>
                        <a:t>Lauku ceļi </a:t>
                      </a:r>
                      <a:endParaRPr lang="lv-LV" sz="1200" b="0" i="0" dirty="0"/>
                    </a:p>
                  </a:txBody>
                  <a:tcPr/>
                </a:tc>
                <a:tc>
                  <a:txBody>
                    <a:bodyPr/>
                    <a:lstStyle/>
                    <a:p>
                      <a:r>
                        <a:rPr lang="lv-LV" sz="1200" b="0" i="0" dirty="0" smtClean="0"/>
                        <a:t>1.3 km</a:t>
                      </a:r>
                      <a:endParaRPr lang="lv-LV" sz="1200" b="0" i="0" dirty="0"/>
                    </a:p>
                  </a:txBody>
                  <a:tcPr/>
                </a:tc>
                <a:extLst>
                  <a:ext uri="{0D108BD9-81ED-4DB2-BD59-A6C34878D82A}">
                    <a16:rowId xmlns:a16="http://schemas.microsoft.com/office/drawing/2014/main" xmlns="" val="10005"/>
                  </a:ext>
                </a:extLst>
              </a:tr>
            </a:tbl>
          </a:graphicData>
        </a:graphic>
      </p:graphicFrame>
      <p:pic>
        <p:nvPicPr>
          <p:cNvPr id="5" name="Attēls 4"/>
          <p:cNvPicPr>
            <a:picLocks noChangeAspect="1"/>
          </p:cNvPicPr>
          <p:nvPr/>
        </p:nvPicPr>
        <p:blipFill>
          <a:blip r:embed="rId3"/>
          <a:stretch>
            <a:fillRect/>
          </a:stretch>
        </p:blipFill>
        <p:spPr>
          <a:xfrm>
            <a:off x="4298076" y="1304462"/>
            <a:ext cx="3838832" cy="2708176"/>
          </a:xfrm>
          <a:prstGeom prst="rect">
            <a:avLst/>
          </a:prstGeom>
        </p:spPr>
      </p:pic>
      <p:sp>
        <p:nvSpPr>
          <p:cNvPr id="16" name="TextBox 15"/>
          <p:cNvSpPr txBox="1"/>
          <p:nvPr/>
        </p:nvSpPr>
        <p:spPr>
          <a:xfrm>
            <a:off x="4386392" y="1485969"/>
            <a:ext cx="1324031" cy="261610"/>
          </a:xfrm>
          <a:prstGeom prst="rect">
            <a:avLst/>
          </a:prstGeom>
          <a:noFill/>
        </p:spPr>
        <p:txBody>
          <a:bodyPr wrap="square" rtlCol="0">
            <a:spAutoFit/>
          </a:bodyPr>
          <a:lstStyle/>
          <a:p>
            <a:r>
              <a:rPr lang="lv-LV" sz="1100" b="1" i="1" dirty="0" smtClean="0">
                <a:solidFill>
                  <a:schemeClr val="bg1"/>
                </a:solidFill>
              </a:rPr>
              <a:t>21.jūlijs (DM)</a:t>
            </a:r>
            <a:endParaRPr lang="lv-LV" sz="1100" b="1" i="1" dirty="0">
              <a:solidFill>
                <a:schemeClr val="bg1"/>
              </a:solidFill>
            </a:endParaRPr>
          </a:p>
        </p:txBody>
      </p:sp>
    </p:spTree>
    <p:extLst>
      <p:ext uri="{BB962C8B-B14F-4D97-AF65-F5344CB8AC3E}">
        <p14:creationId xmlns:p14="http://schemas.microsoft.com/office/powerpoint/2010/main" val="26212884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dizains">
  <a:themeElements>
    <a:clrScheme name="Office dizain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dizain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dizain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24908</TotalTime>
  <Words>1393</Words>
  <Application>Microsoft Office PowerPoint</Application>
  <PresentationFormat>Slaidrāde ekrānā (4:3)</PresentationFormat>
  <Paragraphs>309</Paragraphs>
  <Slides>14</Slides>
  <Notes>3</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14</vt:i4>
      </vt:variant>
    </vt:vector>
  </HeadingPairs>
  <TitlesOfParts>
    <vt:vector size="21" baseType="lpstr">
      <vt:lpstr>Arial</vt:lpstr>
      <vt:lpstr>Belwe Lt TL</vt:lpstr>
      <vt:lpstr>Calibri</vt:lpstr>
      <vt:lpstr>Calibri Light</vt:lpstr>
      <vt:lpstr>Times New Roman</vt:lpstr>
      <vt:lpstr>Verdana</vt:lpstr>
      <vt:lpstr>Office dizains</vt:lpstr>
      <vt:lpstr>PowerPoint prezentācija</vt:lpstr>
      <vt:lpstr>Saturs </vt:lpstr>
      <vt:lpstr>Kūdras ugunsgrēka specifika</vt:lpstr>
      <vt:lpstr>PowerPoint prezentācija</vt:lpstr>
      <vt:lpstr>Notikums un iesaistītās institūcijas</vt:lpstr>
      <vt:lpstr>Notikuma hronoloģija</vt:lpstr>
      <vt:lpstr>Iesaistītie resursi</vt:lpstr>
      <vt:lpstr>Iesaistītie resursi</vt:lpstr>
      <vt:lpstr>Satelītu attēli (kartes)</vt:lpstr>
      <vt:lpstr>Gaisa kvalitātes mērījumi</vt:lpstr>
      <vt:lpstr>Ugunsdrošības jautājumi</vt:lpstr>
      <vt:lpstr>Komunikācija par ugunsgrēku</vt:lpstr>
      <vt:lpstr>Secinājumi</vt:lpstr>
      <vt:lpstr>PowerPoint prezentācija</vt:lpstr>
    </vt:vector>
  </TitlesOfParts>
  <Company>VUGD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Antra Strāla</dc:creator>
  <cp:lastModifiedBy>Mārtiņš Baltmanis</cp:lastModifiedBy>
  <cp:revision>583</cp:revision>
  <cp:lastPrinted>2015-10-29T14:36:30Z</cp:lastPrinted>
  <dcterms:created xsi:type="dcterms:W3CDTF">2015-07-07T07:11:48Z</dcterms:created>
  <dcterms:modified xsi:type="dcterms:W3CDTF">2018-09-04T11:37:11Z</dcterms:modified>
</cp:coreProperties>
</file>