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charts/chart1.xml" ContentType="application/vnd.openxmlformats-officedocument.drawingml.chart+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5"/>
  </p:notesMasterIdLst>
  <p:handoutMasterIdLst>
    <p:handoutMasterId r:id="rId26"/>
  </p:handoutMasterIdLst>
  <p:sldIdLst>
    <p:sldId id="291" r:id="rId2"/>
    <p:sldId id="288" r:id="rId3"/>
    <p:sldId id="290" r:id="rId4"/>
    <p:sldId id="289" r:id="rId5"/>
    <p:sldId id="276" r:id="rId6"/>
    <p:sldId id="275" r:id="rId7"/>
    <p:sldId id="292" r:id="rId8"/>
    <p:sldId id="294" r:id="rId9"/>
    <p:sldId id="277" r:id="rId10"/>
    <p:sldId id="279" r:id="rId11"/>
    <p:sldId id="282" r:id="rId12"/>
    <p:sldId id="283" r:id="rId13"/>
    <p:sldId id="284" r:id="rId14"/>
    <p:sldId id="285" r:id="rId15"/>
    <p:sldId id="286" r:id="rId16"/>
    <p:sldId id="295" r:id="rId17"/>
    <p:sldId id="296" r:id="rId18"/>
    <p:sldId id="297" r:id="rId19"/>
    <p:sldId id="298" r:id="rId20"/>
    <p:sldId id="299" r:id="rId21"/>
    <p:sldId id="300" r:id="rId22"/>
    <p:sldId id="301" r:id="rId23"/>
    <p:sldId id="293" r:id="rId24"/>
  </p:sldIdLst>
  <p:sldSz cx="12192000" cy="6858000"/>
  <p:notesSz cx="6794500" cy="9906000"/>
  <p:defaultTextStyle>
    <a:defPPr>
      <a:defRPr lang="lv-LV"/>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D4889"/>
    <a:srgbClr val="800000"/>
    <a:srgbClr val="58595B"/>
    <a:srgbClr val="A50021"/>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6039" autoAdjust="0"/>
    <p:restoredTop sz="94660"/>
  </p:normalViewPr>
  <p:slideViewPr>
    <p:cSldViewPr snapToGrid="0">
      <p:cViewPr varScale="1">
        <p:scale>
          <a:sx n="66" d="100"/>
          <a:sy n="66" d="100"/>
        </p:scale>
        <p:origin x="638" y="19"/>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handoutMaster" Target="handoutMasters/handout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microsoft.com/office/2015/10/relationships/revisionInfo" Target="revisionInfo.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BSAC!$B$43</c:f>
              <c:strCache>
                <c:ptCount val="1"/>
                <c:pt idx="0">
                  <c:v> Liepājas pilsētas Domes Sociālā dienesta Bērnunams</c:v>
                </c:pt>
              </c:strCache>
            </c:strRef>
          </c:tx>
          <c:spPr>
            <a:solidFill>
              <a:schemeClr val="accent1"/>
            </a:solidFill>
            <a:ln>
              <a:noFill/>
            </a:ln>
            <a:effectLst/>
          </c:spPr>
          <c:invertIfNegative val="0"/>
          <c:dLbls>
            <c:spPr>
              <a:noFill/>
              <a:ln>
                <a:noFill/>
              </a:ln>
              <a:effectLst/>
            </c:spPr>
            <c:txPr>
              <a:bodyPr wrap="square" lIns="38100" tIns="19050" rIns="38100" bIns="19050" anchor="ctr">
                <a:spAutoFit/>
              </a:bodyPr>
              <a:lstStyle/>
              <a:p>
                <a:pPr>
                  <a:defRPr sz="2800"/>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BSAC!$C$42:$J$42</c:f>
              <c:strCache>
                <c:ptCount val="8"/>
                <c:pt idx="0">
                  <c:v>atgriezušies pie vecākiem</c:v>
                </c:pt>
                <c:pt idx="1">
                  <c:v>nonākuši audžuģimenē</c:v>
                </c:pt>
                <c:pt idx="2">
                  <c:v>adoptēti Latvijā</c:v>
                </c:pt>
                <c:pt idx="3">
                  <c:v>adoptēti uz ārvalstīm</c:v>
                </c:pt>
                <c:pt idx="4">
                  <c:v>nonākuši aizbildnībā</c:v>
                </c:pt>
                <c:pt idx="5">
                  <c:v>uzsākuši patstāvīgu dzīvi</c:v>
                </c:pt>
                <c:pt idx="6">
                  <c:v>pārvietoti uz citu BSAC</c:v>
                </c:pt>
                <c:pt idx="7">
                  <c:v>cits</c:v>
                </c:pt>
              </c:strCache>
            </c:strRef>
          </c:cat>
          <c:val>
            <c:numRef>
              <c:f>BSAC!$C$43:$J$43</c:f>
              <c:numCache>
                <c:formatCode>General</c:formatCode>
                <c:ptCount val="8"/>
                <c:pt idx="0">
                  <c:v>15</c:v>
                </c:pt>
                <c:pt idx="1">
                  <c:v>15</c:v>
                </c:pt>
                <c:pt idx="3">
                  <c:v>2</c:v>
                </c:pt>
                <c:pt idx="4">
                  <c:v>5</c:v>
                </c:pt>
                <c:pt idx="5">
                  <c:v>27</c:v>
                </c:pt>
                <c:pt idx="6">
                  <c:v>2</c:v>
                </c:pt>
              </c:numCache>
            </c:numRef>
          </c:val>
          <c:extLst>
            <c:ext xmlns:c16="http://schemas.microsoft.com/office/drawing/2014/chart" uri="{C3380CC4-5D6E-409C-BE32-E72D297353CC}">
              <c16:uniqueId val="{00000000-38E8-47E5-8920-BF291EC5D18C}"/>
            </c:ext>
          </c:extLst>
        </c:ser>
        <c:ser>
          <c:idx val="1"/>
          <c:order val="1"/>
          <c:tx>
            <c:strRef>
              <c:f>BSAC!$B$44</c:f>
              <c:strCache>
                <c:ptCount val="1"/>
                <c:pt idx="0">
                  <c:v>Ventspils Sociālās aprūpes nams „Selga”</c:v>
                </c:pt>
              </c:strCache>
            </c:strRef>
          </c:tx>
          <c:spPr>
            <a:solidFill>
              <a:schemeClr val="accent2"/>
            </a:solidFill>
            <a:ln>
              <a:noFill/>
            </a:ln>
            <a:effectLst/>
          </c:spPr>
          <c:invertIfNegative val="0"/>
          <c:dLbls>
            <c:spPr>
              <a:noFill/>
              <a:ln>
                <a:noFill/>
              </a:ln>
              <a:effectLst/>
            </c:spPr>
            <c:txPr>
              <a:bodyPr wrap="square" lIns="38100" tIns="19050" rIns="38100" bIns="19050" anchor="ctr">
                <a:spAutoFit/>
              </a:bodyPr>
              <a:lstStyle/>
              <a:p>
                <a:pPr>
                  <a:defRPr sz="2800"/>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BSAC!$C$42:$J$42</c:f>
              <c:strCache>
                <c:ptCount val="8"/>
                <c:pt idx="0">
                  <c:v>atgriezušies pie vecākiem</c:v>
                </c:pt>
                <c:pt idx="1">
                  <c:v>nonākuši audžuģimenē</c:v>
                </c:pt>
                <c:pt idx="2">
                  <c:v>adoptēti Latvijā</c:v>
                </c:pt>
                <c:pt idx="3">
                  <c:v>adoptēti uz ārvalstīm</c:v>
                </c:pt>
                <c:pt idx="4">
                  <c:v>nonākuši aizbildnībā</c:v>
                </c:pt>
                <c:pt idx="5">
                  <c:v>uzsākuši patstāvīgu dzīvi</c:v>
                </c:pt>
                <c:pt idx="6">
                  <c:v>pārvietoti uz citu BSAC</c:v>
                </c:pt>
                <c:pt idx="7">
                  <c:v>cits</c:v>
                </c:pt>
              </c:strCache>
            </c:strRef>
          </c:cat>
          <c:val>
            <c:numRef>
              <c:f>BSAC!$C$44:$J$44</c:f>
              <c:numCache>
                <c:formatCode>General</c:formatCode>
                <c:ptCount val="8"/>
                <c:pt idx="0">
                  <c:v>7</c:v>
                </c:pt>
                <c:pt idx="1">
                  <c:v>1</c:v>
                </c:pt>
                <c:pt idx="3">
                  <c:v>7</c:v>
                </c:pt>
                <c:pt idx="4">
                  <c:v>5</c:v>
                </c:pt>
                <c:pt idx="5">
                  <c:v>1</c:v>
                </c:pt>
              </c:numCache>
            </c:numRef>
          </c:val>
          <c:extLst>
            <c:ext xmlns:c16="http://schemas.microsoft.com/office/drawing/2014/chart" uri="{C3380CC4-5D6E-409C-BE32-E72D297353CC}">
              <c16:uniqueId val="{00000001-38E8-47E5-8920-BF291EC5D18C}"/>
            </c:ext>
          </c:extLst>
        </c:ser>
        <c:ser>
          <c:idx val="2"/>
          <c:order val="2"/>
          <c:tx>
            <c:strRef>
              <c:f>BSAC!$B$45</c:f>
              <c:strCache>
                <c:ptCount val="1"/>
                <c:pt idx="0">
                  <c:v>Talsu novada Strazdes bērnu nams</c:v>
                </c:pt>
              </c:strCache>
            </c:strRef>
          </c:tx>
          <c:spPr>
            <a:solidFill>
              <a:schemeClr val="accent3"/>
            </a:solidFill>
            <a:ln>
              <a:noFill/>
            </a:ln>
            <a:effectLst/>
          </c:spPr>
          <c:invertIfNegative val="0"/>
          <c:dLbls>
            <c:spPr>
              <a:noFill/>
              <a:ln>
                <a:noFill/>
              </a:ln>
              <a:effectLst/>
            </c:spPr>
            <c:txPr>
              <a:bodyPr wrap="square" lIns="38100" tIns="19050" rIns="38100" bIns="19050" anchor="ctr">
                <a:spAutoFit/>
              </a:bodyPr>
              <a:lstStyle/>
              <a:p>
                <a:pPr>
                  <a:defRPr sz="2800"/>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BSAC!$C$42:$J$42</c:f>
              <c:strCache>
                <c:ptCount val="8"/>
                <c:pt idx="0">
                  <c:v>atgriezušies pie vecākiem</c:v>
                </c:pt>
                <c:pt idx="1">
                  <c:v>nonākuši audžuģimenē</c:v>
                </c:pt>
                <c:pt idx="2">
                  <c:v>adoptēti Latvijā</c:v>
                </c:pt>
                <c:pt idx="3">
                  <c:v>adoptēti uz ārvalstīm</c:v>
                </c:pt>
                <c:pt idx="4">
                  <c:v>nonākuši aizbildnībā</c:v>
                </c:pt>
                <c:pt idx="5">
                  <c:v>uzsākuši patstāvīgu dzīvi</c:v>
                </c:pt>
                <c:pt idx="6">
                  <c:v>pārvietoti uz citu BSAC</c:v>
                </c:pt>
                <c:pt idx="7">
                  <c:v>cits</c:v>
                </c:pt>
              </c:strCache>
            </c:strRef>
          </c:cat>
          <c:val>
            <c:numRef>
              <c:f>BSAC!$C$45:$J$45</c:f>
              <c:numCache>
                <c:formatCode>General</c:formatCode>
                <c:ptCount val="8"/>
                <c:pt idx="0">
                  <c:v>15</c:v>
                </c:pt>
                <c:pt idx="1">
                  <c:v>4</c:v>
                </c:pt>
                <c:pt idx="3">
                  <c:v>4</c:v>
                </c:pt>
                <c:pt idx="5">
                  <c:v>3</c:v>
                </c:pt>
                <c:pt idx="6">
                  <c:v>1</c:v>
                </c:pt>
              </c:numCache>
            </c:numRef>
          </c:val>
          <c:extLst>
            <c:ext xmlns:c16="http://schemas.microsoft.com/office/drawing/2014/chart" uri="{C3380CC4-5D6E-409C-BE32-E72D297353CC}">
              <c16:uniqueId val="{00000002-38E8-47E5-8920-BF291EC5D18C}"/>
            </c:ext>
          </c:extLst>
        </c:ser>
        <c:ser>
          <c:idx val="3"/>
          <c:order val="3"/>
          <c:tx>
            <c:strRef>
              <c:f>BSAC!$B$46</c:f>
              <c:strCache>
                <c:ptCount val="1"/>
                <c:pt idx="0">
                  <c:v>Ventspils novada bērnu nams „Stikli”</c:v>
                </c:pt>
              </c:strCache>
            </c:strRef>
          </c:tx>
          <c:spPr>
            <a:solidFill>
              <a:schemeClr val="accent4"/>
            </a:solidFill>
            <a:ln>
              <a:noFill/>
            </a:ln>
            <a:effectLst/>
          </c:spPr>
          <c:invertIfNegative val="0"/>
          <c:dLbls>
            <c:spPr>
              <a:noFill/>
              <a:ln>
                <a:noFill/>
              </a:ln>
              <a:effectLst/>
            </c:spPr>
            <c:txPr>
              <a:bodyPr wrap="square" lIns="38100" tIns="19050" rIns="38100" bIns="19050" anchor="ctr">
                <a:spAutoFit/>
              </a:bodyPr>
              <a:lstStyle/>
              <a:p>
                <a:pPr>
                  <a:defRPr sz="2800"/>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BSAC!$C$42:$J$42</c:f>
              <c:strCache>
                <c:ptCount val="8"/>
                <c:pt idx="0">
                  <c:v>atgriezušies pie vecākiem</c:v>
                </c:pt>
                <c:pt idx="1">
                  <c:v>nonākuši audžuģimenē</c:v>
                </c:pt>
                <c:pt idx="2">
                  <c:v>adoptēti Latvijā</c:v>
                </c:pt>
                <c:pt idx="3">
                  <c:v>adoptēti uz ārvalstīm</c:v>
                </c:pt>
                <c:pt idx="4">
                  <c:v>nonākuši aizbildnībā</c:v>
                </c:pt>
                <c:pt idx="5">
                  <c:v>uzsākuši patstāvīgu dzīvi</c:v>
                </c:pt>
                <c:pt idx="6">
                  <c:v>pārvietoti uz citu BSAC</c:v>
                </c:pt>
                <c:pt idx="7">
                  <c:v>cits</c:v>
                </c:pt>
              </c:strCache>
            </c:strRef>
          </c:cat>
          <c:val>
            <c:numRef>
              <c:f>BSAC!$C$46:$J$46</c:f>
              <c:numCache>
                <c:formatCode>General</c:formatCode>
                <c:ptCount val="8"/>
                <c:pt idx="0">
                  <c:v>5</c:v>
                </c:pt>
                <c:pt idx="4">
                  <c:v>2</c:v>
                </c:pt>
                <c:pt idx="5">
                  <c:v>5</c:v>
                </c:pt>
                <c:pt idx="6">
                  <c:v>7</c:v>
                </c:pt>
                <c:pt idx="7">
                  <c:v>2</c:v>
                </c:pt>
              </c:numCache>
            </c:numRef>
          </c:val>
          <c:extLst>
            <c:ext xmlns:c16="http://schemas.microsoft.com/office/drawing/2014/chart" uri="{C3380CC4-5D6E-409C-BE32-E72D297353CC}">
              <c16:uniqueId val="{00000003-38E8-47E5-8920-BF291EC5D18C}"/>
            </c:ext>
          </c:extLst>
        </c:ser>
        <c:ser>
          <c:idx val="4"/>
          <c:order val="4"/>
          <c:tx>
            <c:strRef>
              <c:f>BSAC!$B$47</c:f>
              <c:strCache>
                <c:ptCount val="1"/>
                <c:pt idx="0">
                  <c:v>VSAC „Kurzeme” filiālē „Liepāja”</c:v>
                </c:pt>
              </c:strCache>
            </c:strRef>
          </c:tx>
          <c:spPr>
            <a:solidFill>
              <a:schemeClr val="accent5"/>
            </a:solidFill>
            <a:ln>
              <a:noFill/>
            </a:ln>
            <a:effectLst/>
          </c:spPr>
          <c:invertIfNegative val="0"/>
          <c:dLbls>
            <c:spPr>
              <a:noFill/>
              <a:ln>
                <a:noFill/>
              </a:ln>
              <a:effectLst/>
            </c:spPr>
            <c:txPr>
              <a:bodyPr wrap="square" lIns="38100" tIns="19050" rIns="38100" bIns="19050" anchor="ctr">
                <a:spAutoFit/>
              </a:bodyPr>
              <a:lstStyle/>
              <a:p>
                <a:pPr>
                  <a:defRPr sz="2800"/>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BSAC!$C$42:$J$42</c:f>
              <c:strCache>
                <c:ptCount val="8"/>
                <c:pt idx="0">
                  <c:v>atgriezušies pie vecākiem</c:v>
                </c:pt>
                <c:pt idx="1">
                  <c:v>nonākuši audžuģimenē</c:v>
                </c:pt>
                <c:pt idx="2">
                  <c:v>adoptēti Latvijā</c:v>
                </c:pt>
                <c:pt idx="3">
                  <c:v>adoptēti uz ārvalstīm</c:v>
                </c:pt>
                <c:pt idx="4">
                  <c:v>nonākuši aizbildnībā</c:v>
                </c:pt>
                <c:pt idx="5">
                  <c:v>uzsākuši patstāvīgu dzīvi</c:v>
                </c:pt>
                <c:pt idx="6">
                  <c:v>pārvietoti uz citu BSAC</c:v>
                </c:pt>
                <c:pt idx="7">
                  <c:v>cits</c:v>
                </c:pt>
              </c:strCache>
            </c:strRef>
          </c:cat>
          <c:val>
            <c:numRef>
              <c:f>BSAC!$C$47:$J$47</c:f>
              <c:numCache>
                <c:formatCode>General</c:formatCode>
                <c:ptCount val="8"/>
                <c:pt idx="0">
                  <c:v>15</c:v>
                </c:pt>
                <c:pt idx="1">
                  <c:v>15</c:v>
                </c:pt>
                <c:pt idx="2">
                  <c:v>7</c:v>
                </c:pt>
                <c:pt idx="3">
                  <c:v>1</c:v>
                </c:pt>
                <c:pt idx="4">
                  <c:v>8</c:v>
                </c:pt>
                <c:pt idx="6">
                  <c:v>9</c:v>
                </c:pt>
              </c:numCache>
            </c:numRef>
          </c:val>
          <c:extLst>
            <c:ext xmlns:c16="http://schemas.microsoft.com/office/drawing/2014/chart" uri="{C3380CC4-5D6E-409C-BE32-E72D297353CC}">
              <c16:uniqueId val="{00000004-38E8-47E5-8920-BF291EC5D18C}"/>
            </c:ext>
          </c:extLst>
        </c:ser>
        <c:dLbls>
          <c:showLegendKey val="0"/>
          <c:showVal val="0"/>
          <c:showCatName val="0"/>
          <c:showSerName val="0"/>
          <c:showPercent val="0"/>
          <c:showBubbleSize val="0"/>
        </c:dLbls>
        <c:gapWidth val="30"/>
        <c:overlap val="100"/>
        <c:axId val="-397762400"/>
        <c:axId val="-397547648"/>
      </c:barChart>
      <c:catAx>
        <c:axId val="-397762400"/>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endParaRPr lang="en-US"/>
          </a:p>
        </c:txPr>
        <c:crossAx val="-397547648"/>
        <c:crosses val="autoZero"/>
        <c:auto val="1"/>
        <c:lblAlgn val="ctr"/>
        <c:lblOffset val="100"/>
        <c:noMultiLvlLbl val="0"/>
      </c:catAx>
      <c:valAx>
        <c:axId val="-397547648"/>
        <c:scaling>
          <c:orientation val="minMax"/>
          <c:max val="57"/>
          <c:min val="0"/>
        </c:scaling>
        <c:delete val="1"/>
        <c:axPos val="t"/>
        <c:numFmt formatCode="General" sourceLinked="1"/>
        <c:majorTickMark val="none"/>
        <c:minorTickMark val="none"/>
        <c:tickLblPos val="nextTo"/>
        <c:crossAx val="-397762400"/>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solidFill>
      <a:schemeClr val="bg1"/>
    </a:solidFill>
    <a:ln w="9525" cap="flat" cmpd="sng" algn="ctr">
      <a:noFill/>
      <a:round/>
    </a:ln>
    <a:effectLst/>
  </c:spPr>
  <c:txPr>
    <a:bodyPr/>
    <a:lstStyle/>
    <a:p>
      <a:pPr>
        <a:defRPr/>
      </a:pPr>
      <a:endParaRPr lang="en-US"/>
    </a:p>
  </c:txPr>
  <c:externalData r:id="rId1">
    <c:autoUpdate val="0"/>
  </c:externalData>
</c:chartSpace>
</file>

<file path=ppt/diagrams/_rels/data1.xml.rels><?xml version="1.0" encoding="UTF-8" standalone="yes"?>
<Relationships xmlns="http://schemas.openxmlformats.org/package/2006/relationships"><Relationship Id="rId2" Type="http://schemas.openxmlformats.org/officeDocument/2006/relationships/hyperlink" Target="http://commons.wikimedia.org/wiki/file:vallejosunflower.jpg" TargetMode="External"/><Relationship Id="rId1" Type="http://schemas.openxmlformats.org/officeDocument/2006/relationships/image" Target="../media/image1.jpg"/></Relationships>
</file>

<file path=ppt/diagrams/_rels/drawing1.xml.rels><?xml version="1.0" encoding="UTF-8" standalone="yes"?>
<Relationships xmlns="http://schemas.openxmlformats.org/package/2006/relationships"><Relationship Id="rId2" Type="http://schemas.openxmlformats.org/officeDocument/2006/relationships/hyperlink" Target="http://commons.wikimedia.org/wiki/file:vallejosunflower.jpg" TargetMode="External"/><Relationship Id="rId1" Type="http://schemas.openxmlformats.org/officeDocument/2006/relationships/image" Target="../media/image1.jpg"/></Relationships>
</file>

<file path=ppt/diagrams/colors1.xml><?xml version="1.0" encoding="utf-8"?>
<dgm:colorsDef xmlns:dgm="http://schemas.openxmlformats.org/drawingml/2006/diagram" xmlns:a="http://schemas.openxmlformats.org/drawingml/2006/main" uniqueId="urn:microsoft.com/office/officeart/2005/8/colors/accent0_2">
  <dgm:title val=""/>
  <dgm:desc val=""/>
  <dgm:catLst>
    <dgm:cat type="mainScheme" pri="10200"/>
  </dgm:catLst>
  <dgm:styleLbl name="node0">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lig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l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vennNode1">
    <dgm:fillClrLst meth="repeat">
      <a:schemeClr val="lt1">
        <a:alpha val="50000"/>
      </a:schemeClr>
    </dgm:fillClrLst>
    <dgm:linClrLst meth="repeat">
      <a:schemeClr val="dk2">
        <a:shade val="80000"/>
      </a:schemeClr>
    </dgm:linClrLst>
    <dgm:effectClrLst/>
    <dgm:txLinClrLst/>
    <dgm:txFillClrLst/>
    <dgm:txEffectClrLst/>
  </dgm:styleLbl>
  <dgm:styleLbl name="node2">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3">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4">
    <dgm:fillClrLst meth="repeat">
      <a:schemeClr val="lt1"/>
    </dgm:fillClrLst>
    <dgm:linClrLst meth="repeat">
      <a:schemeClr val="dk2">
        <a:shade val="80000"/>
      </a:schemeClr>
    </dgm:linClrLst>
    <dgm:effectClrLst/>
    <dgm:txLinClrLst/>
    <dgm:txFillClrLst meth="repeat">
      <a:schemeClr val="dk2"/>
    </dgm:txFillClrLst>
    <dgm:txEffectClrLst/>
  </dgm:styleLbl>
  <dgm:styleLbl name="f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align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b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sibTrans1D1">
    <dgm:fillClrLst meth="repeat">
      <a:schemeClr val="dk2"/>
    </dgm:fillClrLst>
    <dgm:linClrLst meth="repeat">
      <a:schemeClr val="dk2"/>
    </dgm:linClrLst>
    <dgm:effectClrLst/>
    <dgm:txLinClrLst/>
    <dgm:txFillClrLst meth="repeat">
      <a:schemeClr val="tx1"/>
    </dgm:txFillClrLst>
    <dgm:txEffectClrLst/>
  </dgm:styleLbl>
  <dgm:styleLbl name="callout">
    <dgm:fillClrLst meth="repeat">
      <a:schemeClr val="dk2"/>
    </dgm:fillClrLst>
    <dgm:linClrLst meth="repeat">
      <a:schemeClr val="dk2"/>
    </dgm:linClrLst>
    <dgm:effectClrLst/>
    <dgm:txLinClrLst/>
    <dgm:txFillClrLst meth="repeat">
      <a:schemeClr val="tx1"/>
    </dgm:txFillClrLst>
    <dgm:txEffectClrLst/>
  </dgm:styleLbl>
  <dgm:styleLbl name="asst0">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2">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3">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4">
    <dgm:fillClrLst meth="repeat">
      <a:schemeClr val="lt1"/>
    </dgm:fillClrLst>
    <dgm:linClrLst meth="repeat">
      <a:schemeClr val="dk2">
        <a:shade val="80000"/>
      </a:schemeClr>
    </dgm:linClrLst>
    <dgm:effectClrLst/>
    <dgm:txLinClrLst/>
    <dgm:txFillClrLst meth="repeat">
      <a:schemeClr val="dk2"/>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dgm:txEffectClrLst/>
  </dgm:styleLbl>
  <dgm:styleLbl name="parChTrans2D2">
    <dgm:fillClrLst meth="repeat">
      <a:schemeClr val="dk2"/>
    </dgm:fillClrLst>
    <dgm:linClrLst meth="repeat">
      <a:schemeClr val="dk2"/>
    </dgm:linClrLst>
    <dgm:effectClrLst/>
    <dgm:txLinClrLst/>
    <dgm:txFillClrLst/>
    <dgm:txEffectClrLst/>
  </dgm:styleLbl>
  <dgm:styleLbl name="parChTrans2D3">
    <dgm:fillClrLst meth="repeat">
      <a:schemeClr val="dk2"/>
    </dgm:fillClrLst>
    <dgm:linClrLst meth="repeat">
      <a:schemeClr val="dk2"/>
    </dgm:linClrLst>
    <dgm:effectClrLst/>
    <dgm:txLinClrLst/>
    <dgm:txFillClrLst/>
    <dgm:txEffectClrLst/>
  </dgm:styleLbl>
  <dgm:styleLbl name="parChTrans2D4">
    <dgm:fillClrLst meth="repeat">
      <a:schemeClr val="dk2"/>
    </dgm:fillClrLst>
    <dgm:linClrLst meth="repeat">
      <a:schemeClr val="dk2"/>
    </dgm:linClrLst>
    <dgm:effectClrLst/>
    <dgm:txLinClrLst/>
    <dgm:txFillClrLst meth="repeat">
      <a:schemeClr val="lt1"/>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con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align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trAlignAcc1">
    <dgm:fillClrLst meth="repeat">
      <a:schemeClr val="dk2">
        <a:alpha val="40000"/>
        <a:tint val="40000"/>
      </a:schemeClr>
    </dgm:fillClrLst>
    <dgm:linClrLst meth="repeat">
      <a:schemeClr val="dk2"/>
    </dgm:linClrLst>
    <dgm:effectClrLst/>
    <dgm:txLinClrLst/>
    <dgm:txFillClrLst meth="repeat">
      <a:schemeClr val="dk2"/>
    </dgm:txFillClrLst>
    <dgm:txEffectClrLst/>
  </dgm:styleLbl>
  <dgm:styleLbl name="b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solidFgAcc1">
    <dgm:fillClrLst meth="repeat">
      <a:schemeClr val="lt1"/>
    </dgm:fillClrLst>
    <dgm:linClrLst meth="repeat">
      <a:schemeClr val="dk2"/>
    </dgm:linClrLst>
    <dgm:effectClrLst/>
    <dgm:txLinClrLst/>
    <dgm:txFillClrLst meth="repeat">
      <a:schemeClr val="dk2"/>
    </dgm:txFillClrLst>
    <dgm:txEffectClrLst/>
  </dgm:styleLbl>
  <dgm:styleLbl name="solidAlignAcc1">
    <dgm:fillClrLst meth="repeat">
      <a:schemeClr val="lt1"/>
    </dgm:fillClrLst>
    <dgm:linClrLst meth="repeat">
      <a:schemeClr val="dk2"/>
    </dgm:linClrLst>
    <dgm:effectClrLst/>
    <dgm:txLinClrLst/>
    <dgm:txFillClrLst meth="repeat">
      <a:schemeClr val="dk2"/>
    </dgm:txFillClrLst>
    <dgm:txEffectClrLst/>
  </dgm:styleLbl>
  <dgm:styleLbl name="solidBgAcc1">
    <dgm:fillClrLst meth="repeat">
      <a:schemeClr val="lt1"/>
    </dgm:fillClrLst>
    <dgm:linClrLst meth="repeat">
      <a:schemeClr val="dk2"/>
    </dgm:linClrLst>
    <dgm:effectClrLst/>
    <dgm:txLinClrLst/>
    <dgm:txFillClrLst meth="repeat">
      <a:schemeClr val="dk2"/>
    </dgm:txFillClrLst>
    <dgm:txEffectClrLst/>
  </dgm:styleLbl>
  <dgm:styleLbl name="f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align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b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fgAcc0">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2">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3">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4">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2"/>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2"/>
    </dgm:txFillClrLst>
    <dgm:txEffectClrLst/>
  </dgm:styleLbl>
  <dgm:styleLbl name="fgShp">
    <dgm:fillClrLst meth="repeat">
      <a:schemeClr val="dk2">
        <a:tint val="60000"/>
      </a:schemeClr>
    </dgm:fillClrLst>
    <dgm:linClrLst meth="repeat">
      <a:schemeClr val="lt1"/>
    </dgm:linClrLst>
    <dgm:effectClrLst/>
    <dgm:txLinClrLst/>
    <dgm:txFillClrLst meth="repeat">
      <a:schemeClr val="dk2"/>
    </dgm:txFillClrLst>
    <dgm:txEffectClrLst/>
  </dgm:styleLbl>
  <dgm:styleLbl name="revTx">
    <dgm:fillClrLst meth="repeat">
      <a:schemeClr val="lt1">
        <a:alpha val="0"/>
      </a:schemeClr>
    </dgm:fillClrLst>
    <dgm:linClrLst meth="repeat">
      <a:schemeClr val="dk2">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3_2">
  <dgm:title val=""/>
  <dgm:desc val=""/>
  <dgm:catLst>
    <dgm:cat type="accent3" pri="11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5322421-7F3A-4E7B-8B85-544505E4965B}" type="doc">
      <dgm:prSet loTypeId="urn:microsoft.com/office/officeart/2005/8/layout/pList2" loCatId="list" qsTypeId="urn:microsoft.com/office/officeart/2005/8/quickstyle/simple1" qsCatId="simple" csTypeId="urn:microsoft.com/office/officeart/2005/8/colors/accent0_2" csCatId="mainScheme" phldr="1"/>
      <dgm:spPr/>
    </dgm:pt>
    <dgm:pt modelId="{30E76F34-902F-46D1-B4A9-13A30FB2592C}">
      <dgm:prSet phldrT="[Text]"/>
      <dgm:spPr>
        <a:solidFill>
          <a:schemeClr val="bg1"/>
        </a:solidFill>
      </dgm:spPr>
      <dgm:t>
        <a:bodyPr/>
        <a:lstStyle/>
        <a:p>
          <a:r>
            <a:rPr lang="lv-LV" b="1" dirty="0">
              <a:solidFill>
                <a:schemeClr val="tx1"/>
              </a:solidFill>
            </a:rPr>
            <a:t>3133*/ </a:t>
          </a:r>
        </a:p>
        <a:p>
          <a:r>
            <a:rPr lang="lv-LV" b="1" dirty="0">
              <a:solidFill>
                <a:schemeClr val="tx1"/>
              </a:solidFill>
            </a:rPr>
            <a:t>326 (107)</a:t>
          </a:r>
          <a:endParaRPr lang="en-US" b="1" dirty="0">
            <a:solidFill>
              <a:schemeClr val="tx1"/>
            </a:solidFill>
          </a:endParaRPr>
        </a:p>
      </dgm:t>
    </dgm:pt>
    <dgm:pt modelId="{B915B4D3-8C6C-4735-A0DA-B68F1A68DD09}" type="parTrans" cxnId="{8B7FDA63-5F47-45A1-A275-268716D8FB72}">
      <dgm:prSet/>
      <dgm:spPr/>
      <dgm:t>
        <a:bodyPr/>
        <a:lstStyle/>
        <a:p>
          <a:endParaRPr lang="en-US"/>
        </a:p>
      </dgm:t>
    </dgm:pt>
    <dgm:pt modelId="{37D02406-85AD-412A-97B4-4FCE84FFAE0F}" type="sibTrans" cxnId="{8B7FDA63-5F47-45A1-A275-268716D8FB72}">
      <dgm:prSet/>
      <dgm:spPr/>
      <dgm:t>
        <a:bodyPr/>
        <a:lstStyle/>
        <a:p>
          <a:endParaRPr lang="en-US"/>
        </a:p>
      </dgm:t>
    </dgm:pt>
    <dgm:pt modelId="{CFB12716-0183-483F-99A8-AA32CC6D291A}">
      <dgm:prSet phldrT="[Text]" custT="1"/>
      <dgm:spPr>
        <a:solidFill>
          <a:schemeClr val="bg1"/>
        </a:solidFill>
      </dgm:spPr>
      <dgm:t>
        <a:bodyPr/>
        <a:lstStyle/>
        <a:p>
          <a:r>
            <a:rPr lang="en-GB" sz="3600" b="1" dirty="0">
              <a:solidFill>
                <a:schemeClr val="tx1"/>
              </a:solidFill>
            </a:rPr>
            <a:t>1176</a:t>
          </a:r>
          <a:r>
            <a:rPr lang="lv-LV" sz="3600" b="1" dirty="0">
              <a:solidFill>
                <a:schemeClr val="tx1"/>
              </a:solidFill>
            </a:rPr>
            <a:t>/</a:t>
          </a:r>
        </a:p>
        <a:p>
          <a:r>
            <a:rPr lang="lv-LV" sz="3600" b="1" dirty="0">
              <a:solidFill>
                <a:schemeClr val="tx1"/>
              </a:solidFill>
            </a:rPr>
            <a:t>277</a:t>
          </a:r>
          <a:r>
            <a:rPr lang="lv-LV" sz="3600" b="1" dirty="0"/>
            <a:t> </a:t>
          </a:r>
          <a:endParaRPr lang="en-US" sz="3600" dirty="0"/>
        </a:p>
      </dgm:t>
    </dgm:pt>
    <dgm:pt modelId="{710EEFAF-3242-48E1-B0D5-FCBDEAA6B660}" type="parTrans" cxnId="{E20463E6-9FCA-4C2C-9F90-323A7ED3D064}">
      <dgm:prSet/>
      <dgm:spPr/>
      <dgm:t>
        <a:bodyPr/>
        <a:lstStyle/>
        <a:p>
          <a:endParaRPr lang="en-US"/>
        </a:p>
      </dgm:t>
    </dgm:pt>
    <dgm:pt modelId="{8CE5E311-3425-4363-8A54-011BC083A547}" type="sibTrans" cxnId="{E20463E6-9FCA-4C2C-9F90-323A7ED3D064}">
      <dgm:prSet/>
      <dgm:spPr/>
      <dgm:t>
        <a:bodyPr/>
        <a:lstStyle/>
        <a:p>
          <a:endParaRPr lang="en-US"/>
        </a:p>
      </dgm:t>
    </dgm:pt>
    <dgm:pt modelId="{E5D7ED37-DFC8-466E-8233-DE3384796535}">
      <dgm:prSet phldrT="[Text]"/>
      <dgm:spPr>
        <a:solidFill>
          <a:schemeClr val="bg1"/>
        </a:solidFill>
      </dgm:spPr>
      <dgm:t>
        <a:bodyPr/>
        <a:lstStyle/>
        <a:p>
          <a:r>
            <a:rPr lang="lv-LV" b="1" dirty="0">
              <a:solidFill>
                <a:schemeClr val="tx1"/>
              </a:solidFill>
            </a:rPr>
            <a:t>157**/</a:t>
          </a:r>
        </a:p>
        <a:p>
          <a:r>
            <a:rPr lang="lv-LV" b="1" dirty="0">
              <a:solidFill>
                <a:schemeClr val="tx1"/>
              </a:solidFill>
            </a:rPr>
            <a:t>126</a:t>
          </a:r>
        </a:p>
        <a:p>
          <a:endParaRPr lang="en-US" b="1" dirty="0">
            <a:solidFill>
              <a:schemeClr val="tx1"/>
            </a:solidFill>
          </a:endParaRPr>
        </a:p>
      </dgm:t>
    </dgm:pt>
    <dgm:pt modelId="{BB198C4A-E6CA-4524-97DC-EB6EE081DD67}" type="parTrans" cxnId="{489D36C5-F66D-4058-BD15-00A507DAE550}">
      <dgm:prSet/>
      <dgm:spPr/>
      <dgm:t>
        <a:bodyPr/>
        <a:lstStyle/>
        <a:p>
          <a:endParaRPr lang="en-US"/>
        </a:p>
      </dgm:t>
    </dgm:pt>
    <dgm:pt modelId="{786B37F8-3855-47B0-9043-A0F1E44638D0}" type="sibTrans" cxnId="{489D36C5-F66D-4058-BD15-00A507DAE550}">
      <dgm:prSet/>
      <dgm:spPr/>
      <dgm:t>
        <a:bodyPr/>
        <a:lstStyle/>
        <a:p>
          <a:endParaRPr lang="en-US"/>
        </a:p>
      </dgm:t>
    </dgm:pt>
    <dgm:pt modelId="{787AD900-81E8-4C69-8DCE-CD6BA295D4CC}" type="pres">
      <dgm:prSet presAssocID="{15322421-7F3A-4E7B-8B85-544505E4965B}" presName="Name0" presStyleCnt="0">
        <dgm:presLayoutVars>
          <dgm:dir/>
          <dgm:resizeHandles val="exact"/>
        </dgm:presLayoutVars>
      </dgm:prSet>
      <dgm:spPr/>
    </dgm:pt>
    <dgm:pt modelId="{3DD66D5F-FEF6-4F97-94AE-2669896E9D38}" type="pres">
      <dgm:prSet presAssocID="{15322421-7F3A-4E7B-8B85-544505E4965B}" presName="bkgdShp" presStyleLbl="alignAccFollowNode1" presStyleIdx="0" presStyleCnt="1" custLinFactNeighborY="-6697"/>
      <dgm:spPr>
        <a:blipFill rotWithShape="0">
          <a:blip xmlns:r="http://schemas.openxmlformats.org/officeDocument/2006/relationships" r:embed="rId1">
            <a:extLst>
              <a:ext uri="{28A0092B-C50C-407E-A947-70E740481C1C}">
                <a14:useLocalDpi xmlns:a14="http://schemas.microsoft.com/office/drawing/2010/main" val="0"/>
              </a:ext>
              <a:ext uri="{837473B0-CC2E-450A-ABE3-18F120FF3D39}">
                <a1611:picAttrSrcUrl xmlns:a1611="http://schemas.microsoft.com/office/drawing/2016/11/main" r:id="rId2"/>
              </a:ext>
            </a:extLst>
          </a:blip>
          <a:srcRect/>
          <a:stretch>
            <a:fillRect t="-103000" b="-103000"/>
          </a:stretch>
        </a:blipFill>
        <a:ln>
          <a:solidFill>
            <a:schemeClr val="tx2">
              <a:lumMod val="50000"/>
              <a:alpha val="90000"/>
            </a:schemeClr>
          </a:solidFill>
        </a:ln>
      </dgm:spPr>
    </dgm:pt>
    <dgm:pt modelId="{640E285B-01D5-484B-BFCE-D003105D03F3}" type="pres">
      <dgm:prSet presAssocID="{15322421-7F3A-4E7B-8B85-544505E4965B}" presName="linComp" presStyleCnt="0"/>
      <dgm:spPr/>
    </dgm:pt>
    <dgm:pt modelId="{BE7881D5-3DE6-48D1-820C-C0F91830EAFE}" type="pres">
      <dgm:prSet presAssocID="{30E76F34-902F-46D1-B4A9-13A30FB2592C}" presName="compNode" presStyleCnt="0"/>
      <dgm:spPr/>
    </dgm:pt>
    <dgm:pt modelId="{1968C088-6DC1-44E8-942B-B5C242A59162}" type="pres">
      <dgm:prSet presAssocID="{30E76F34-902F-46D1-B4A9-13A30FB2592C}" presName="node" presStyleLbl="node1" presStyleIdx="0" presStyleCnt="3">
        <dgm:presLayoutVars>
          <dgm:bulletEnabled val="1"/>
        </dgm:presLayoutVars>
      </dgm:prSet>
      <dgm:spPr/>
    </dgm:pt>
    <dgm:pt modelId="{AEF2CE1F-C9A2-403A-8983-F487BFED8ACC}" type="pres">
      <dgm:prSet presAssocID="{30E76F34-902F-46D1-B4A9-13A30FB2592C}" presName="invisiNode" presStyleLbl="node1" presStyleIdx="0" presStyleCnt="3"/>
      <dgm:spPr/>
    </dgm:pt>
    <dgm:pt modelId="{58BB8012-0276-4AE1-A86C-8F6B65020784}" type="pres">
      <dgm:prSet presAssocID="{30E76F34-902F-46D1-B4A9-13A30FB2592C}" presName="imagNode" presStyleLbl="fgImgPlace1" presStyleIdx="0" presStyleCnt="3"/>
      <dgm:spPr>
        <a:noFill/>
      </dgm:spPr>
    </dgm:pt>
    <dgm:pt modelId="{A486E458-91D9-478A-878A-1DA8D148EBFB}" type="pres">
      <dgm:prSet presAssocID="{37D02406-85AD-412A-97B4-4FCE84FFAE0F}" presName="sibTrans" presStyleLbl="sibTrans2D1" presStyleIdx="0" presStyleCnt="0"/>
      <dgm:spPr/>
    </dgm:pt>
    <dgm:pt modelId="{ABFFF9BB-F3BB-4B1E-89EF-45CC92141ECA}" type="pres">
      <dgm:prSet presAssocID="{CFB12716-0183-483F-99A8-AA32CC6D291A}" presName="compNode" presStyleCnt="0"/>
      <dgm:spPr/>
    </dgm:pt>
    <dgm:pt modelId="{7D77344C-2A31-4557-A1FB-BC17E0CE4554}" type="pres">
      <dgm:prSet presAssocID="{CFB12716-0183-483F-99A8-AA32CC6D291A}" presName="node" presStyleLbl="node1" presStyleIdx="1" presStyleCnt="3">
        <dgm:presLayoutVars>
          <dgm:bulletEnabled val="1"/>
        </dgm:presLayoutVars>
      </dgm:prSet>
      <dgm:spPr/>
    </dgm:pt>
    <dgm:pt modelId="{18C01186-2FBE-44F6-81E5-1C2388A21B76}" type="pres">
      <dgm:prSet presAssocID="{CFB12716-0183-483F-99A8-AA32CC6D291A}" presName="invisiNode" presStyleLbl="node1" presStyleIdx="1" presStyleCnt="3"/>
      <dgm:spPr/>
    </dgm:pt>
    <dgm:pt modelId="{AFFB99A8-6B9B-433E-8DF6-7C7D43CDA84F}" type="pres">
      <dgm:prSet presAssocID="{CFB12716-0183-483F-99A8-AA32CC6D291A}" presName="imagNode" presStyleLbl="fgImgPlace1" presStyleIdx="1" presStyleCnt="3" custScaleX="92631" custScaleY="93753"/>
      <dgm:spPr>
        <a:noFill/>
      </dgm:spPr>
    </dgm:pt>
    <dgm:pt modelId="{250AA8A4-8B51-4FC0-A6F3-5F237C7F8E2E}" type="pres">
      <dgm:prSet presAssocID="{8CE5E311-3425-4363-8A54-011BC083A547}" presName="sibTrans" presStyleLbl="sibTrans2D1" presStyleIdx="0" presStyleCnt="0"/>
      <dgm:spPr/>
    </dgm:pt>
    <dgm:pt modelId="{DDE6CAA9-5B72-42F6-8D7A-45C9964F7276}" type="pres">
      <dgm:prSet presAssocID="{E5D7ED37-DFC8-466E-8233-DE3384796535}" presName="compNode" presStyleCnt="0"/>
      <dgm:spPr/>
    </dgm:pt>
    <dgm:pt modelId="{C5DEEE44-3723-4464-834A-FD2F42D99412}" type="pres">
      <dgm:prSet presAssocID="{E5D7ED37-DFC8-466E-8233-DE3384796535}" presName="node" presStyleLbl="node1" presStyleIdx="2" presStyleCnt="3">
        <dgm:presLayoutVars>
          <dgm:bulletEnabled val="1"/>
        </dgm:presLayoutVars>
      </dgm:prSet>
      <dgm:spPr/>
    </dgm:pt>
    <dgm:pt modelId="{5E6BB651-F142-41FA-86B0-4D50B7A17BE5}" type="pres">
      <dgm:prSet presAssocID="{E5D7ED37-DFC8-466E-8233-DE3384796535}" presName="invisiNode" presStyleLbl="node1" presStyleIdx="2" presStyleCnt="3"/>
      <dgm:spPr/>
    </dgm:pt>
    <dgm:pt modelId="{059D5B57-84D9-40B8-82D3-17EAA08D8697}" type="pres">
      <dgm:prSet presAssocID="{E5D7ED37-DFC8-466E-8233-DE3384796535}" presName="imagNode" presStyleLbl="fgImgPlace1" presStyleIdx="2" presStyleCnt="3"/>
      <dgm:spPr>
        <a:noFill/>
      </dgm:spPr>
    </dgm:pt>
  </dgm:ptLst>
  <dgm:cxnLst>
    <dgm:cxn modelId="{65A8F908-247B-4608-AC37-9E8796BD7140}" type="presOf" srcId="{15322421-7F3A-4E7B-8B85-544505E4965B}" destId="{787AD900-81E8-4C69-8DCE-CD6BA295D4CC}" srcOrd="0" destOrd="0" presId="urn:microsoft.com/office/officeart/2005/8/layout/pList2"/>
    <dgm:cxn modelId="{8B7FDA63-5F47-45A1-A275-268716D8FB72}" srcId="{15322421-7F3A-4E7B-8B85-544505E4965B}" destId="{30E76F34-902F-46D1-B4A9-13A30FB2592C}" srcOrd="0" destOrd="0" parTransId="{B915B4D3-8C6C-4735-A0DA-B68F1A68DD09}" sibTransId="{37D02406-85AD-412A-97B4-4FCE84FFAE0F}"/>
    <dgm:cxn modelId="{1D3B4365-FF73-4B6E-869F-EA6D68D6762A}" type="presOf" srcId="{30E76F34-902F-46D1-B4A9-13A30FB2592C}" destId="{1968C088-6DC1-44E8-942B-B5C242A59162}" srcOrd="0" destOrd="0" presId="urn:microsoft.com/office/officeart/2005/8/layout/pList2"/>
    <dgm:cxn modelId="{0781AA8E-947D-4285-AA4F-965CC60BD68F}" type="presOf" srcId="{37D02406-85AD-412A-97B4-4FCE84FFAE0F}" destId="{A486E458-91D9-478A-878A-1DA8D148EBFB}" srcOrd="0" destOrd="0" presId="urn:microsoft.com/office/officeart/2005/8/layout/pList2"/>
    <dgm:cxn modelId="{217290A0-C435-415C-B4D2-3F4E46842713}" type="presOf" srcId="{CFB12716-0183-483F-99A8-AA32CC6D291A}" destId="{7D77344C-2A31-4557-A1FB-BC17E0CE4554}" srcOrd="0" destOrd="0" presId="urn:microsoft.com/office/officeart/2005/8/layout/pList2"/>
    <dgm:cxn modelId="{757ADDA9-9737-48DE-A197-4EB8F0A3F257}" type="presOf" srcId="{E5D7ED37-DFC8-466E-8233-DE3384796535}" destId="{C5DEEE44-3723-4464-834A-FD2F42D99412}" srcOrd="0" destOrd="0" presId="urn:microsoft.com/office/officeart/2005/8/layout/pList2"/>
    <dgm:cxn modelId="{35689FAD-FD50-4BAC-8A51-B0B59B8ED218}" type="presOf" srcId="{8CE5E311-3425-4363-8A54-011BC083A547}" destId="{250AA8A4-8B51-4FC0-A6F3-5F237C7F8E2E}" srcOrd="0" destOrd="0" presId="urn:microsoft.com/office/officeart/2005/8/layout/pList2"/>
    <dgm:cxn modelId="{489D36C5-F66D-4058-BD15-00A507DAE550}" srcId="{15322421-7F3A-4E7B-8B85-544505E4965B}" destId="{E5D7ED37-DFC8-466E-8233-DE3384796535}" srcOrd="2" destOrd="0" parTransId="{BB198C4A-E6CA-4524-97DC-EB6EE081DD67}" sibTransId="{786B37F8-3855-47B0-9043-A0F1E44638D0}"/>
    <dgm:cxn modelId="{E20463E6-9FCA-4C2C-9F90-323A7ED3D064}" srcId="{15322421-7F3A-4E7B-8B85-544505E4965B}" destId="{CFB12716-0183-483F-99A8-AA32CC6D291A}" srcOrd="1" destOrd="0" parTransId="{710EEFAF-3242-48E1-B0D5-FCBDEAA6B660}" sibTransId="{8CE5E311-3425-4363-8A54-011BC083A547}"/>
    <dgm:cxn modelId="{00246DC3-4275-432B-A0E7-8751DE3B27C8}" type="presParOf" srcId="{787AD900-81E8-4C69-8DCE-CD6BA295D4CC}" destId="{3DD66D5F-FEF6-4F97-94AE-2669896E9D38}" srcOrd="0" destOrd="0" presId="urn:microsoft.com/office/officeart/2005/8/layout/pList2"/>
    <dgm:cxn modelId="{E9F0689C-35EC-4B14-9DF5-9F552095EDBE}" type="presParOf" srcId="{787AD900-81E8-4C69-8DCE-CD6BA295D4CC}" destId="{640E285B-01D5-484B-BFCE-D003105D03F3}" srcOrd="1" destOrd="0" presId="urn:microsoft.com/office/officeart/2005/8/layout/pList2"/>
    <dgm:cxn modelId="{C4B4E918-9489-4F92-984D-2CC5820689BC}" type="presParOf" srcId="{640E285B-01D5-484B-BFCE-D003105D03F3}" destId="{BE7881D5-3DE6-48D1-820C-C0F91830EAFE}" srcOrd="0" destOrd="0" presId="urn:microsoft.com/office/officeart/2005/8/layout/pList2"/>
    <dgm:cxn modelId="{016B3FC6-518F-41BC-874D-312752C40001}" type="presParOf" srcId="{BE7881D5-3DE6-48D1-820C-C0F91830EAFE}" destId="{1968C088-6DC1-44E8-942B-B5C242A59162}" srcOrd="0" destOrd="0" presId="urn:microsoft.com/office/officeart/2005/8/layout/pList2"/>
    <dgm:cxn modelId="{AE026130-10D6-41F7-9B98-1EFBA35F1AE3}" type="presParOf" srcId="{BE7881D5-3DE6-48D1-820C-C0F91830EAFE}" destId="{AEF2CE1F-C9A2-403A-8983-F487BFED8ACC}" srcOrd="1" destOrd="0" presId="urn:microsoft.com/office/officeart/2005/8/layout/pList2"/>
    <dgm:cxn modelId="{696A7D65-FB73-4A85-BF6D-03F5A63B21EA}" type="presParOf" srcId="{BE7881D5-3DE6-48D1-820C-C0F91830EAFE}" destId="{58BB8012-0276-4AE1-A86C-8F6B65020784}" srcOrd="2" destOrd="0" presId="urn:microsoft.com/office/officeart/2005/8/layout/pList2"/>
    <dgm:cxn modelId="{40911E5B-8D5F-41FE-80A8-9EFAF45A1DE9}" type="presParOf" srcId="{640E285B-01D5-484B-BFCE-D003105D03F3}" destId="{A486E458-91D9-478A-878A-1DA8D148EBFB}" srcOrd="1" destOrd="0" presId="urn:microsoft.com/office/officeart/2005/8/layout/pList2"/>
    <dgm:cxn modelId="{5CA2F36D-1847-4038-9747-12B50F32DACF}" type="presParOf" srcId="{640E285B-01D5-484B-BFCE-D003105D03F3}" destId="{ABFFF9BB-F3BB-4B1E-89EF-45CC92141ECA}" srcOrd="2" destOrd="0" presId="urn:microsoft.com/office/officeart/2005/8/layout/pList2"/>
    <dgm:cxn modelId="{1480CB06-E000-48D6-8BC1-256B511CE3B2}" type="presParOf" srcId="{ABFFF9BB-F3BB-4B1E-89EF-45CC92141ECA}" destId="{7D77344C-2A31-4557-A1FB-BC17E0CE4554}" srcOrd="0" destOrd="0" presId="urn:microsoft.com/office/officeart/2005/8/layout/pList2"/>
    <dgm:cxn modelId="{C05FAB03-5EB3-432D-9D11-045DAB950842}" type="presParOf" srcId="{ABFFF9BB-F3BB-4B1E-89EF-45CC92141ECA}" destId="{18C01186-2FBE-44F6-81E5-1C2388A21B76}" srcOrd="1" destOrd="0" presId="urn:microsoft.com/office/officeart/2005/8/layout/pList2"/>
    <dgm:cxn modelId="{CE19EE7C-E218-4E1D-9A0E-CE2E909B988E}" type="presParOf" srcId="{ABFFF9BB-F3BB-4B1E-89EF-45CC92141ECA}" destId="{AFFB99A8-6B9B-433E-8DF6-7C7D43CDA84F}" srcOrd="2" destOrd="0" presId="urn:microsoft.com/office/officeart/2005/8/layout/pList2"/>
    <dgm:cxn modelId="{D927738E-F3D0-4769-969B-3ACABD1FDC1F}" type="presParOf" srcId="{640E285B-01D5-484B-BFCE-D003105D03F3}" destId="{250AA8A4-8B51-4FC0-A6F3-5F237C7F8E2E}" srcOrd="3" destOrd="0" presId="urn:microsoft.com/office/officeart/2005/8/layout/pList2"/>
    <dgm:cxn modelId="{8470DB84-2DC5-462E-B6A2-6E65501AE14D}" type="presParOf" srcId="{640E285B-01D5-484B-BFCE-D003105D03F3}" destId="{DDE6CAA9-5B72-42F6-8D7A-45C9964F7276}" srcOrd="4" destOrd="0" presId="urn:microsoft.com/office/officeart/2005/8/layout/pList2"/>
    <dgm:cxn modelId="{9F5364BD-D16F-4A3A-A46A-6A165634D79B}" type="presParOf" srcId="{DDE6CAA9-5B72-42F6-8D7A-45C9964F7276}" destId="{C5DEEE44-3723-4464-834A-FD2F42D99412}" srcOrd="0" destOrd="0" presId="urn:microsoft.com/office/officeart/2005/8/layout/pList2"/>
    <dgm:cxn modelId="{0249E506-1889-4FC8-B9BB-E2AED2568733}" type="presParOf" srcId="{DDE6CAA9-5B72-42F6-8D7A-45C9964F7276}" destId="{5E6BB651-F142-41FA-86B0-4D50B7A17BE5}" srcOrd="1" destOrd="0" presId="urn:microsoft.com/office/officeart/2005/8/layout/pList2"/>
    <dgm:cxn modelId="{C0D6312F-A629-412B-8379-9A1DFA40B9D5}" type="presParOf" srcId="{DDE6CAA9-5B72-42F6-8D7A-45C9964F7276}" destId="{059D5B57-84D9-40B8-82D3-17EAA08D8697}" srcOrd="2" destOrd="0" presId="urn:microsoft.com/office/officeart/2005/8/layout/pList2"/>
  </dgm:cxnLst>
  <dgm:bg>
    <a:solidFill>
      <a:schemeClr val="bg1"/>
    </a:solidFill>
  </dgm:bg>
  <dgm:whole>
    <a:ln>
      <a:solidFill>
        <a:schemeClr val="bg1">
          <a:lumMod val="95000"/>
        </a:schemeClr>
      </a:solidFill>
    </a:ln>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B54D8069-27B0-48FD-B4E1-709609537104}" type="doc">
      <dgm:prSet loTypeId="urn:microsoft.com/office/officeart/2005/8/layout/arrow3" loCatId="relationship" qsTypeId="urn:microsoft.com/office/officeart/2005/8/quickstyle/3d1" qsCatId="3D" csTypeId="urn:microsoft.com/office/officeart/2005/8/colors/accent3_2" csCatId="accent3" phldr="1"/>
      <dgm:spPr/>
      <dgm:t>
        <a:bodyPr/>
        <a:lstStyle/>
        <a:p>
          <a:endParaRPr lang="en-US"/>
        </a:p>
      </dgm:t>
    </dgm:pt>
    <dgm:pt modelId="{ED9B8AF4-6293-4F57-9FDC-B7B06236C8F7}">
      <dgm:prSet phldrT="[Text]"/>
      <dgm:spPr/>
      <dgm:t>
        <a:bodyPr/>
        <a:lstStyle/>
        <a:p>
          <a:r>
            <a:rPr lang="lv-LV" dirty="0"/>
            <a:t>Situācijas analīze un vajadzību analīze, balstoties mērķa grupu izvērtējumos</a:t>
          </a:r>
          <a:endParaRPr lang="en-US" dirty="0"/>
        </a:p>
      </dgm:t>
    </dgm:pt>
    <dgm:pt modelId="{B5A163D4-FFBC-4C03-B0F4-25F0DD5823F5}" type="parTrans" cxnId="{0871EA6D-560E-4FEE-8EB7-86B6E573F6CC}">
      <dgm:prSet/>
      <dgm:spPr/>
      <dgm:t>
        <a:bodyPr/>
        <a:lstStyle/>
        <a:p>
          <a:endParaRPr lang="en-US"/>
        </a:p>
      </dgm:t>
    </dgm:pt>
    <dgm:pt modelId="{568830AA-C938-4250-870D-195B4DD1FCEA}" type="sibTrans" cxnId="{0871EA6D-560E-4FEE-8EB7-86B6E573F6CC}">
      <dgm:prSet/>
      <dgm:spPr/>
      <dgm:t>
        <a:bodyPr/>
        <a:lstStyle/>
        <a:p>
          <a:endParaRPr lang="en-US"/>
        </a:p>
      </dgm:t>
    </dgm:pt>
    <dgm:pt modelId="{8490C245-B462-48FC-BDE5-9D33C2424BF4}">
      <dgm:prSet phldrT="[Text]"/>
      <dgm:spPr/>
      <dgm:t>
        <a:bodyPr/>
        <a:lstStyle/>
        <a:p>
          <a:r>
            <a:rPr lang="lv-LV" dirty="0"/>
            <a:t>Pašvaldību iniciatīvas un ESF/ERAF finansējuma nosacījumi </a:t>
          </a:r>
          <a:endParaRPr lang="en-US" dirty="0"/>
        </a:p>
      </dgm:t>
    </dgm:pt>
    <dgm:pt modelId="{1977AE38-90A5-4DC9-8C80-34FD0619CA01}" type="parTrans" cxnId="{F84BA2A4-8AE9-4F4F-B91D-82CE5C4B50DC}">
      <dgm:prSet/>
      <dgm:spPr/>
      <dgm:t>
        <a:bodyPr/>
        <a:lstStyle/>
        <a:p>
          <a:endParaRPr lang="en-US"/>
        </a:p>
      </dgm:t>
    </dgm:pt>
    <dgm:pt modelId="{13B241C9-ABDF-4696-900B-1DE7F81B7A19}" type="sibTrans" cxnId="{F84BA2A4-8AE9-4F4F-B91D-82CE5C4B50DC}">
      <dgm:prSet/>
      <dgm:spPr/>
      <dgm:t>
        <a:bodyPr/>
        <a:lstStyle/>
        <a:p>
          <a:endParaRPr lang="en-US"/>
        </a:p>
      </dgm:t>
    </dgm:pt>
    <dgm:pt modelId="{57009DDB-CE64-473F-8348-75E717B8107F}" type="pres">
      <dgm:prSet presAssocID="{B54D8069-27B0-48FD-B4E1-709609537104}" presName="compositeShape" presStyleCnt="0">
        <dgm:presLayoutVars>
          <dgm:chMax val="2"/>
          <dgm:dir/>
          <dgm:resizeHandles val="exact"/>
        </dgm:presLayoutVars>
      </dgm:prSet>
      <dgm:spPr/>
    </dgm:pt>
    <dgm:pt modelId="{D7CB8D6B-36D6-453F-831D-97FA4C9713B6}" type="pres">
      <dgm:prSet presAssocID="{B54D8069-27B0-48FD-B4E1-709609537104}" presName="divider" presStyleLbl="fgShp" presStyleIdx="0" presStyleCnt="1"/>
      <dgm:spPr/>
    </dgm:pt>
    <dgm:pt modelId="{1832A264-7B94-4995-A8ED-8B8EFB300C54}" type="pres">
      <dgm:prSet presAssocID="{ED9B8AF4-6293-4F57-9FDC-B7B06236C8F7}" presName="downArrow" presStyleLbl="node1" presStyleIdx="0" presStyleCnt="2"/>
      <dgm:spPr>
        <a:solidFill>
          <a:schemeClr val="tx2"/>
        </a:solidFill>
        <a:ln w="76200">
          <a:solidFill>
            <a:srgbClr val="800000"/>
          </a:solidFill>
        </a:ln>
      </dgm:spPr>
    </dgm:pt>
    <dgm:pt modelId="{250BD926-9396-4ADA-8CBF-EC7605761BAD}" type="pres">
      <dgm:prSet presAssocID="{ED9B8AF4-6293-4F57-9FDC-B7B06236C8F7}" presName="downArrowText" presStyleLbl="revTx" presStyleIdx="0" presStyleCnt="2">
        <dgm:presLayoutVars>
          <dgm:bulletEnabled val="1"/>
        </dgm:presLayoutVars>
      </dgm:prSet>
      <dgm:spPr/>
    </dgm:pt>
    <dgm:pt modelId="{F9A003FA-6113-470B-907E-2726222F92AC}" type="pres">
      <dgm:prSet presAssocID="{8490C245-B462-48FC-BDE5-9D33C2424BF4}" presName="upArrow" presStyleLbl="node1" presStyleIdx="1" presStyleCnt="2"/>
      <dgm:spPr>
        <a:solidFill>
          <a:srgbClr val="800000"/>
        </a:solidFill>
        <a:ln w="76200">
          <a:solidFill>
            <a:schemeClr val="tx2"/>
          </a:solidFill>
        </a:ln>
      </dgm:spPr>
    </dgm:pt>
    <dgm:pt modelId="{214898C4-C94D-477E-B0CD-C2894F008A86}" type="pres">
      <dgm:prSet presAssocID="{8490C245-B462-48FC-BDE5-9D33C2424BF4}" presName="upArrowText" presStyleLbl="revTx" presStyleIdx="1" presStyleCnt="2" custScaleX="95757">
        <dgm:presLayoutVars>
          <dgm:bulletEnabled val="1"/>
        </dgm:presLayoutVars>
      </dgm:prSet>
      <dgm:spPr/>
    </dgm:pt>
  </dgm:ptLst>
  <dgm:cxnLst>
    <dgm:cxn modelId="{5E63C805-5790-4E4A-9459-B75630946200}" type="presOf" srcId="{B54D8069-27B0-48FD-B4E1-709609537104}" destId="{57009DDB-CE64-473F-8348-75E717B8107F}" srcOrd="0" destOrd="0" presId="urn:microsoft.com/office/officeart/2005/8/layout/arrow3"/>
    <dgm:cxn modelId="{0871EA6D-560E-4FEE-8EB7-86B6E573F6CC}" srcId="{B54D8069-27B0-48FD-B4E1-709609537104}" destId="{ED9B8AF4-6293-4F57-9FDC-B7B06236C8F7}" srcOrd="0" destOrd="0" parTransId="{B5A163D4-FFBC-4C03-B0F4-25F0DD5823F5}" sibTransId="{568830AA-C938-4250-870D-195B4DD1FCEA}"/>
    <dgm:cxn modelId="{E553167E-2230-425D-A6DA-0BEB7918AB2E}" type="presOf" srcId="{ED9B8AF4-6293-4F57-9FDC-B7B06236C8F7}" destId="{250BD926-9396-4ADA-8CBF-EC7605761BAD}" srcOrd="0" destOrd="0" presId="urn:microsoft.com/office/officeart/2005/8/layout/arrow3"/>
    <dgm:cxn modelId="{24AB348E-4C0F-4399-B659-F8C2A3C9C2C8}" type="presOf" srcId="{8490C245-B462-48FC-BDE5-9D33C2424BF4}" destId="{214898C4-C94D-477E-B0CD-C2894F008A86}" srcOrd="0" destOrd="0" presId="urn:microsoft.com/office/officeart/2005/8/layout/arrow3"/>
    <dgm:cxn modelId="{F84BA2A4-8AE9-4F4F-B91D-82CE5C4B50DC}" srcId="{B54D8069-27B0-48FD-B4E1-709609537104}" destId="{8490C245-B462-48FC-BDE5-9D33C2424BF4}" srcOrd="1" destOrd="0" parTransId="{1977AE38-90A5-4DC9-8C80-34FD0619CA01}" sibTransId="{13B241C9-ABDF-4696-900B-1DE7F81B7A19}"/>
    <dgm:cxn modelId="{7C9819B5-5EB5-48AD-9113-A43AE5DD4826}" type="presParOf" srcId="{57009DDB-CE64-473F-8348-75E717B8107F}" destId="{D7CB8D6B-36D6-453F-831D-97FA4C9713B6}" srcOrd="0" destOrd="0" presId="urn:microsoft.com/office/officeart/2005/8/layout/arrow3"/>
    <dgm:cxn modelId="{767EB3AA-DF89-4EA5-906F-DB14F9B08633}" type="presParOf" srcId="{57009DDB-CE64-473F-8348-75E717B8107F}" destId="{1832A264-7B94-4995-A8ED-8B8EFB300C54}" srcOrd="1" destOrd="0" presId="urn:microsoft.com/office/officeart/2005/8/layout/arrow3"/>
    <dgm:cxn modelId="{790E05DB-3F22-4483-A8AD-33E8065B26BB}" type="presParOf" srcId="{57009DDB-CE64-473F-8348-75E717B8107F}" destId="{250BD926-9396-4ADA-8CBF-EC7605761BAD}" srcOrd="2" destOrd="0" presId="urn:microsoft.com/office/officeart/2005/8/layout/arrow3"/>
    <dgm:cxn modelId="{1C5C2C2F-6276-468E-8BD8-B11EC2FB4286}" type="presParOf" srcId="{57009DDB-CE64-473F-8348-75E717B8107F}" destId="{F9A003FA-6113-470B-907E-2726222F92AC}" srcOrd="3" destOrd="0" presId="urn:microsoft.com/office/officeart/2005/8/layout/arrow3"/>
    <dgm:cxn modelId="{F3EF584B-1679-4BE7-B7A6-1C0059681845}" type="presParOf" srcId="{57009DDB-CE64-473F-8348-75E717B8107F}" destId="{214898C4-C94D-477E-B0CD-C2894F008A86}" srcOrd="4" destOrd="0" presId="urn:microsoft.com/office/officeart/2005/8/layout/arrow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DD66D5F-FEF6-4F97-94AE-2669896E9D38}">
      <dsp:nvSpPr>
        <dsp:cNvPr id="0" name=""/>
        <dsp:cNvSpPr/>
      </dsp:nvSpPr>
      <dsp:spPr>
        <a:xfrm>
          <a:off x="0" y="0"/>
          <a:ext cx="9212944" cy="2138226"/>
        </a:xfrm>
        <a:prstGeom prst="roundRect">
          <a:avLst>
            <a:gd name="adj" fmla="val 10000"/>
          </a:avLst>
        </a:prstGeom>
        <a:blipFill rotWithShape="0">
          <a:blip xmlns:r="http://schemas.openxmlformats.org/officeDocument/2006/relationships" r:embed="rId1">
            <a:extLst>
              <a:ext uri="{28A0092B-C50C-407E-A947-70E740481C1C}">
                <a14:useLocalDpi xmlns:a14="http://schemas.microsoft.com/office/drawing/2010/main" val="0"/>
              </a:ext>
              <a:ext uri="{837473B0-CC2E-450A-ABE3-18F120FF3D39}">
                <a1611:picAttrSrcUrl xmlns:a1611="http://schemas.microsoft.com/office/drawing/2016/11/main" r:id="rId2"/>
              </a:ext>
            </a:extLst>
          </a:blip>
          <a:srcRect/>
          <a:stretch>
            <a:fillRect t="-103000" b="-103000"/>
          </a:stretch>
        </a:blipFill>
        <a:ln w="12700" cap="flat" cmpd="sng" algn="ctr">
          <a:solidFill>
            <a:schemeClr val="tx2">
              <a:lumMod val="50000"/>
              <a:alpha val="90000"/>
            </a:schemeClr>
          </a:solidFill>
          <a:prstDash val="solid"/>
          <a:miter lim="800000"/>
        </a:ln>
        <a:effectLst/>
      </dsp:spPr>
      <dsp:style>
        <a:lnRef idx="2">
          <a:scrgbClr r="0" g="0" b="0"/>
        </a:lnRef>
        <a:fillRef idx="1">
          <a:scrgbClr r="0" g="0" b="0"/>
        </a:fillRef>
        <a:effectRef idx="0">
          <a:scrgbClr r="0" g="0" b="0"/>
        </a:effectRef>
        <a:fontRef idx="minor"/>
      </dsp:style>
    </dsp:sp>
    <dsp:sp modelId="{58BB8012-0276-4AE1-A86C-8F6B65020784}">
      <dsp:nvSpPr>
        <dsp:cNvPr id="0" name=""/>
        <dsp:cNvSpPr/>
      </dsp:nvSpPr>
      <dsp:spPr>
        <a:xfrm>
          <a:off x="276388" y="285096"/>
          <a:ext cx="2706302" cy="1568032"/>
        </a:xfrm>
        <a:prstGeom prst="roundRect">
          <a:avLst>
            <a:gd name="adj" fmla="val 10000"/>
          </a:avLst>
        </a:prstGeom>
        <a:noFill/>
        <a:ln w="12700" cap="flat" cmpd="sng" algn="ctr">
          <a:solidFill>
            <a:schemeClr val="dk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1968C088-6DC1-44E8-942B-B5C242A59162}">
      <dsp:nvSpPr>
        <dsp:cNvPr id="0" name=""/>
        <dsp:cNvSpPr/>
      </dsp:nvSpPr>
      <dsp:spPr>
        <a:xfrm rot="10800000">
          <a:off x="276388" y="2138226"/>
          <a:ext cx="2706302" cy="2613387"/>
        </a:xfrm>
        <a:prstGeom prst="round2SameRect">
          <a:avLst>
            <a:gd name="adj1" fmla="val 10500"/>
            <a:gd name="adj2" fmla="val 0"/>
          </a:avLst>
        </a:prstGeom>
        <a:solidFill>
          <a:schemeClr val="bg1"/>
        </a:solidFill>
        <a:ln w="12700" cap="flat" cmpd="sng" algn="ctr">
          <a:solidFill>
            <a:schemeClr val="dk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63144" tIns="263144" rIns="263144" bIns="263144" numCol="1" spcCol="1270" anchor="t" anchorCtr="0">
          <a:noAutofit/>
        </a:bodyPr>
        <a:lstStyle/>
        <a:p>
          <a:pPr marL="0" lvl="0" indent="0" algn="ctr" defTabSz="1644650">
            <a:lnSpc>
              <a:spcPct val="90000"/>
            </a:lnSpc>
            <a:spcBef>
              <a:spcPct val="0"/>
            </a:spcBef>
            <a:spcAft>
              <a:spcPct val="35000"/>
            </a:spcAft>
            <a:buNone/>
          </a:pPr>
          <a:r>
            <a:rPr lang="lv-LV" sz="3700" b="1" kern="1200" dirty="0">
              <a:solidFill>
                <a:schemeClr val="tx1"/>
              </a:solidFill>
            </a:rPr>
            <a:t>3133*/ </a:t>
          </a:r>
        </a:p>
        <a:p>
          <a:pPr marL="0" lvl="0" indent="0" algn="ctr" defTabSz="1644650">
            <a:lnSpc>
              <a:spcPct val="90000"/>
            </a:lnSpc>
            <a:spcBef>
              <a:spcPct val="0"/>
            </a:spcBef>
            <a:spcAft>
              <a:spcPct val="35000"/>
            </a:spcAft>
            <a:buNone/>
          </a:pPr>
          <a:r>
            <a:rPr lang="lv-LV" sz="3700" b="1" kern="1200" dirty="0">
              <a:solidFill>
                <a:schemeClr val="tx1"/>
              </a:solidFill>
            </a:rPr>
            <a:t>326 (107)</a:t>
          </a:r>
          <a:endParaRPr lang="en-US" sz="3700" b="1" kern="1200" dirty="0">
            <a:solidFill>
              <a:schemeClr val="tx1"/>
            </a:solidFill>
          </a:endParaRPr>
        </a:p>
      </dsp:txBody>
      <dsp:txXfrm rot="10800000">
        <a:off x="356759" y="2138226"/>
        <a:ext cx="2545560" cy="2533016"/>
      </dsp:txXfrm>
    </dsp:sp>
    <dsp:sp modelId="{AFFB99A8-6B9B-433E-8DF6-7C7D43CDA84F}">
      <dsp:nvSpPr>
        <dsp:cNvPr id="0" name=""/>
        <dsp:cNvSpPr/>
      </dsp:nvSpPr>
      <dsp:spPr>
        <a:xfrm>
          <a:off x="3353034" y="334074"/>
          <a:ext cx="2506874" cy="1470077"/>
        </a:xfrm>
        <a:prstGeom prst="roundRect">
          <a:avLst>
            <a:gd name="adj" fmla="val 10000"/>
          </a:avLst>
        </a:prstGeom>
        <a:noFill/>
        <a:ln w="12700" cap="flat" cmpd="sng" algn="ctr">
          <a:solidFill>
            <a:schemeClr val="dk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7D77344C-2A31-4557-A1FB-BC17E0CE4554}">
      <dsp:nvSpPr>
        <dsp:cNvPr id="0" name=""/>
        <dsp:cNvSpPr/>
      </dsp:nvSpPr>
      <dsp:spPr>
        <a:xfrm rot="10800000">
          <a:off x="3253320" y="2138226"/>
          <a:ext cx="2706302" cy="2613387"/>
        </a:xfrm>
        <a:prstGeom prst="round2SameRect">
          <a:avLst>
            <a:gd name="adj1" fmla="val 10500"/>
            <a:gd name="adj2" fmla="val 0"/>
          </a:avLst>
        </a:prstGeom>
        <a:solidFill>
          <a:schemeClr val="bg1"/>
        </a:solidFill>
        <a:ln w="12700" cap="flat" cmpd="sng" algn="ctr">
          <a:solidFill>
            <a:schemeClr val="dk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56032" tIns="256032" rIns="256032" bIns="256032" numCol="1" spcCol="1270" anchor="t" anchorCtr="0">
          <a:noAutofit/>
        </a:bodyPr>
        <a:lstStyle/>
        <a:p>
          <a:pPr marL="0" lvl="0" indent="0" algn="ctr" defTabSz="1600200">
            <a:lnSpc>
              <a:spcPct val="90000"/>
            </a:lnSpc>
            <a:spcBef>
              <a:spcPct val="0"/>
            </a:spcBef>
            <a:spcAft>
              <a:spcPct val="35000"/>
            </a:spcAft>
            <a:buNone/>
          </a:pPr>
          <a:r>
            <a:rPr lang="en-GB" sz="3600" b="1" kern="1200" dirty="0">
              <a:solidFill>
                <a:schemeClr val="tx1"/>
              </a:solidFill>
            </a:rPr>
            <a:t>1176</a:t>
          </a:r>
          <a:r>
            <a:rPr lang="lv-LV" sz="3600" b="1" kern="1200" dirty="0">
              <a:solidFill>
                <a:schemeClr val="tx1"/>
              </a:solidFill>
            </a:rPr>
            <a:t>/</a:t>
          </a:r>
        </a:p>
        <a:p>
          <a:pPr marL="0" lvl="0" indent="0" algn="ctr" defTabSz="1600200">
            <a:lnSpc>
              <a:spcPct val="90000"/>
            </a:lnSpc>
            <a:spcBef>
              <a:spcPct val="0"/>
            </a:spcBef>
            <a:spcAft>
              <a:spcPct val="35000"/>
            </a:spcAft>
            <a:buNone/>
          </a:pPr>
          <a:r>
            <a:rPr lang="lv-LV" sz="3600" b="1" kern="1200" dirty="0">
              <a:solidFill>
                <a:schemeClr val="tx1"/>
              </a:solidFill>
            </a:rPr>
            <a:t>277</a:t>
          </a:r>
          <a:r>
            <a:rPr lang="lv-LV" sz="3600" b="1" kern="1200" dirty="0"/>
            <a:t> </a:t>
          </a:r>
          <a:endParaRPr lang="en-US" sz="3600" kern="1200" dirty="0"/>
        </a:p>
      </dsp:txBody>
      <dsp:txXfrm rot="10800000">
        <a:off x="3333691" y="2138226"/>
        <a:ext cx="2545560" cy="2533016"/>
      </dsp:txXfrm>
    </dsp:sp>
    <dsp:sp modelId="{059D5B57-84D9-40B8-82D3-17EAA08D8697}">
      <dsp:nvSpPr>
        <dsp:cNvPr id="0" name=""/>
        <dsp:cNvSpPr/>
      </dsp:nvSpPr>
      <dsp:spPr>
        <a:xfrm>
          <a:off x="6230253" y="285096"/>
          <a:ext cx="2706302" cy="1568032"/>
        </a:xfrm>
        <a:prstGeom prst="roundRect">
          <a:avLst>
            <a:gd name="adj" fmla="val 10000"/>
          </a:avLst>
        </a:prstGeom>
        <a:noFill/>
        <a:ln w="12700" cap="flat" cmpd="sng" algn="ctr">
          <a:solidFill>
            <a:schemeClr val="dk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C5DEEE44-3723-4464-834A-FD2F42D99412}">
      <dsp:nvSpPr>
        <dsp:cNvPr id="0" name=""/>
        <dsp:cNvSpPr/>
      </dsp:nvSpPr>
      <dsp:spPr>
        <a:xfrm rot="10800000">
          <a:off x="6230253" y="2138226"/>
          <a:ext cx="2706302" cy="2613387"/>
        </a:xfrm>
        <a:prstGeom prst="round2SameRect">
          <a:avLst>
            <a:gd name="adj1" fmla="val 10500"/>
            <a:gd name="adj2" fmla="val 0"/>
          </a:avLst>
        </a:prstGeom>
        <a:solidFill>
          <a:schemeClr val="bg1"/>
        </a:solidFill>
        <a:ln w="12700" cap="flat" cmpd="sng" algn="ctr">
          <a:solidFill>
            <a:schemeClr val="dk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63144" tIns="263144" rIns="263144" bIns="263144" numCol="1" spcCol="1270" anchor="t" anchorCtr="0">
          <a:noAutofit/>
        </a:bodyPr>
        <a:lstStyle/>
        <a:p>
          <a:pPr marL="0" lvl="0" indent="0" algn="ctr" defTabSz="1644650">
            <a:lnSpc>
              <a:spcPct val="90000"/>
            </a:lnSpc>
            <a:spcBef>
              <a:spcPct val="0"/>
            </a:spcBef>
            <a:spcAft>
              <a:spcPct val="35000"/>
            </a:spcAft>
            <a:buNone/>
          </a:pPr>
          <a:r>
            <a:rPr lang="lv-LV" sz="3700" b="1" kern="1200" dirty="0">
              <a:solidFill>
                <a:schemeClr val="tx1"/>
              </a:solidFill>
            </a:rPr>
            <a:t>157**/</a:t>
          </a:r>
        </a:p>
        <a:p>
          <a:pPr marL="0" lvl="0" indent="0" algn="ctr" defTabSz="1644650">
            <a:lnSpc>
              <a:spcPct val="90000"/>
            </a:lnSpc>
            <a:spcBef>
              <a:spcPct val="0"/>
            </a:spcBef>
            <a:spcAft>
              <a:spcPct val="35000"/>
            </a:spcAft>
            <a:buNone/>
          </a:pPr>
          <a:r>
            <a:rPr lang="lv-LV" sz="3700" b="1" kern="1200" dirty="0">
              <a:solidFill>
                <a:schemeClr val="tx1"/>
              </a:solidFill>
            </a:rPr>
            <a:t>126</a:t>
          </a:r>
        </a:p>
        <a:p>
          <a:pPr marL="0" lvl="0" indent="0" algn="ctr" defTabSz="1644650">
            <a:lnSpc>
              <a:spcPct val="90000"/>
            </a:lnSpc>
            <a:spcBef>
              <a:spcPct val="0"/>
            </a:spcBef>
            <a:spcAft>
              <a:spcPct val="35000"/>
            </a:spcAft>
            <a:buNone/>
          </a:pPr>
          <a:endParaRPr lang="en-US" sz="3700" b="1" kern="1200" dirty="0">
            <a:solidFill>
              <a:schemeClr val="tx1"/>
            </a:solidFill>
          </a:endParaRPr>
        </a:p>
      </dsp:txBody>
      <dsp:txXfrm rot="10800000">
        <a:off x="6310624" y="2138226"/>
        <a:ext cx="2545560" cy="2533016"/>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7CB8D6B-36D6-453F-831D-97FA4C9713B6}">
      <dsp:nvSpPr>
        <dsp:cNvPr id="0" name=""/>
        <dsp:cNvSpPr/>
      </dsp:nvSpPr>
      <dsp:spPr>
        <a:xfrm rot="21300000">
          <a:off x="265199" y="1738873"/>
          <a:ext cx="9985200" cy="873591"/>
        </a:xfrm>
        <a:prstGeom prst="mathMinus">
          <a:avLst/>
        </a:prstGeom>
        <a:solidFill>
          <a:schemeClr val="accent3">
            <a:tint val="60000"/>
            <a:hueOff val="0"/>
            <a:satOff val="0"/>
            <a:lumOff val="0"/>
            <a:alphaOff val="0"/>
          </a:schemeClr>
        </a:solidFill>
        <a:ln>
          <a:noFill/>
        </a:ln>
        <a:effectLst>
          <a:outerShdw blurRad="57150" dist="19050" dir="5400000" algn="ctr" rotWithShape="0">
            <a:srgbClr val="000000">
              <a:alpha val="63000"/>
            </a:srgbClr>
          </a:outerShdw>
        </a:effectLst>
        <a:scene3d>
          <a:camera prst="orthographicFront"/>
          <a:lightRig rig="flat" dir="t"/>
        </a:scene3d>
        <a:sp3d z="190500" prstMaterial="plastic">
          <a:bevelT w="120900" h="88900"/>
          <a:bevelB w="88900" h="31750" prst="angle"/>
        </a:sp3d>
      </dsp:spPr>
      <dsp:style>
        <a:lnRef idx="0">
          <a:scrgbClr r="0" g="0" b="0"/>
        </a:lnRef>
        <a:fillRef idx="1">
          <a:scrgbClr r="0" g="0" b="0"/>
        </a:fillRef>
        <a:effectRef idx="3">
          <a:scrgbClr r="0" g="0" b="0"/>
        </a:effectRef>
        <a:fontRef idx="minor">
          <a:schemeClr val="lt1"/>
        </a:fontRef>
      </dsp:style>
    </dsp:sp>
    <dsp:sp modelId="{1832A264-7B94-4995-A8ED-8B8EFB300C54}">
      <dsp:nvSpPr>
        <dsp:cNvPr id="0" name=""/>
        <dsp:cNvSpPr/>
      </dsp:nvSpPr>
      <dsp:spPr>
        <a:xfrm>
          <a:off x="1261872" y="217566"/>
          <a:ext cx="3154680" cy="1740535"/>
        </a:xfrm>
        <a:prstGeom prst="downArrow">
          <a:avLst/>
        </a:prstGeom>
        <a:solidFill>
          <a:schemeClr val="tx2"/>
        </a:solidFill>
        <a:ln w="76200">
          <a:solidFill>
            <a:srgbClr val="800000"/>
          </a:solid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sp>
    <dsp:sp modelId="{250BD926-9396-4ADA-8CBF-EC7605761BAD}">
      <dsp:nvSpPr>
        <dsp:cNvPr id="0" name=""/>
        <dsp:cNvSpPr/>
      </dsp:nvSpPr>
      <dsp:spPr>
        <a:xfrm>
          <a:off x="5573268" y="0"/>
          <a:ext cx="3364992" cy="182756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84912" tIns="184912" rIns="184912" bIns="184912" numCol="1" spcCol="1270" anchor="ctr" anchorCtr="0">
          <a:noAutofit/>
        </a:bodyPr>
        <a:lstStyle/>
        <a:p>
          <a:pPr marL="0" lvl="0" indent="0" algn="ctr" defTabSz="1155700">
            <a:lnSpc>
              <a:spcPct val="90000"/>
            </a:lnSpc>
            <a:spcBef>
              <a:spcPct val="0"/>
            </a:spcBef>
            <a:spcAft>
              <a:spcPct val="35000"/>
            </a:spcAft>
            <a:buNone/>
          </a:pPr>
          <a:r>
            <a:rPr lang="lv-LV" sz="2600" kern="1200" dirty="0"/>
            <a:t>Situācijas analīze un vajadzību analīze, balstoties mērķa grupu izvērtējumos</a:t>
          </a:r>
          <a:endParaRPr lang="en-US" sz="2600" kern="1200" dirty="0"/>
        </a:p>
      </dsp:txBody>
      <dsp:txXfrm>
        <a:off x="5573268" y="0"/>
        <a:ext cx="3364992" cy="1827561"/>
      </dsp:txXfrm>
    </dsp:sp>
    <dsp:sp modelId="{F9A003FA-6113-470B-907E-2726222F92AC}">
      <dsp:nvSpPr>
        <dsp:cNvPr id="0" name=""/>
        <dsp:cNvSpPr/>
      </dsp:nvSpPr>
      <dsp:spPr>
        <a:xfrm>
          <a:off x="6099048" y="2393235"/>
          <a:ext cx="3154680" cy="1740535"/>
        </a:xfrm>
        <a:prstGeom prst="upArrow">
          <a:avLst/>
        </a:prstGeom>
        <a:solidFill>
          <a:srgbClr val="800000"/>
        </a:solidFill>
        <a:ln w="76200">
          <a:solidFill>
            <a:schemeClr val="tx2"/>
          </a:solid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sp>
    <dsp:sp modelId="{214898C4-C94D-477E-B0CD-C2894F008A86}">
      <dsp:nvSpPr>
        <dsp:cNvPr id="0" name=""/>
        <dsp:cNvSpPr/>
      </dsp:nvSpPr>
      <dsp:spPr>
        <a:xfrm>
          <a:off x="1648728" y="2523776"/>
          <a:ext cx="3222215" cy="182756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84912" tIns="184912" rIns="184912" bIns="184912" numCol="1" spcCol="1270" anchor="ctr" anchorCtr="0">
          <a:noAutofit/>
        </a:bodyPr>
        <a:lstStyle/>
        <a:p>
          <a:pPr marL="0" lvl="0" indent="0" algn="ctr" defTabSz="1155700">
            <a:lnSpc>
              <a:spcPct val="90000"/>
            </a:lnSpc>
            <a:spcBef>
              <a:spcPct val="0"/>
            </a:spcBef>
            <a:spcAft>
              <a:spcPct val="35000"/>
            </a:spcAft>
            <a:buNone/>
          </a:pPr>
          <a:r>
            <a:rPr lang="lv-LV" sz="2600" kern="1200" dirty="0"/>
            <a:t>Pašvaldību iniciatīvas un ESF/ERAF finansējuma nosacījumi </a:t>
          </a:r>
          <a:endParaRPr lang="en-US" sz="2600" kern="1200" dirty="0"/>
        </a:p>
      </dsp:txBody>
      <dsp:txXfrm>
        <a:off x="1648728" y="2523776"/>
        <a:ext cx="3222215" cy="1827561"/>
      </dsp:txXfrm>
    </dsp:sp>
  </dsp:spTree>
</dsp:drawing>
</file>

<file path=ppt/diagrams/layout1.xml><?xml version="1.0" encoding="utf-8"?>
<dgm:layoutDef xmlns:dgm="http://schemas.openxmlformats.org/drawingml/2006/diagram" xmlns:a="http://schemas.openxmlformats.org/drawingml/2006/main" uniqueId="urn:microsoft.com/office/officeart/2005/8/layout/pList2">
  <dgm:title val=""/>
  <dgm:desc val=""/>
  <dgm:catLst>
    <dgm:cat type="list" pri="11000"/>
    <dgm:cat type="picture" pri="24000"/>
    <dgm:cat type="pictureconvert" pri="24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alg type="composite"/>
    <dgm:shape xmlns:r="http://schemas.openxmlformats.org/officeDocument/2006/relationships" r:blip="">
      <dgm:adjLst/>
    </dgm:shape>
    <dgm:presOf/>
    <dgm:constrLst>
      <dgm:constr type="w" for="ch" forName="bkgdShp" refType="w"/>
      <dgm:constr type="h" for="ch" forName="bkgdShp" refType="h" fact="0.45"/>
      <dgm:constr type="t" for="ch" forName="bkgdShp"/>
      <dgm:constr type="w" for="ch" forName="linComp" refType="w" fact="0.94"/>
      <dgm:constr type="h" for="ch" forName="linComp" refType="h"/>
      <dgm:constr type="ctrX" for="ch" forName="linComp" refType="w" fact="0.5"/>
    </dgm:constrLst>
    <dgm:ruleLst/>
    <dgm:choose name="Name1">
      <dgm:if name="Name2" axis="ch" ptType="node" func="cnt" op="gte" val="1">
        <dgm:layoutNode name="bkgdShp" styleLbl="alignAccFollowNode1">
          <dgm:alg type="sp"/>
          <dgm:shape xmlns:r="http://schemas.openxmlformats.org/officeDocument/2006/relationships" type="roundRect" r:blip="">
            <dgm:adjLst>
              <dgm:adj idx="1" val="0.1"/>
            </dgm:adjLst>
          </dgm:shape>
          <dgm:presOf/>
          <dgm:constrLst/>
          <dgm:ruleLst/>
        </dgm:layoutNode>
        <dgm:layoutNode name="linComp">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ptType="sibTrans" refType="w" refFor="ch" refForName="compNode" fact="0.1"/>
            <dgm:constr type="h" for="ch" ptType="sibTrans" op="equ"/>
            <dgm:constr type="h" for="ch" forName="compNode" op="equ"/>
            <dgm:constr type="primFontSz" for="des" forName="node" op="equ"/>
          </dgm:constrLst>
          <dgm:ruleLst/>
          <dgm:forEach name="nodesForEach" axis="ch" ptType="node">
            <dgm:layoutNode name="compNode">
              <dgm:alg type="composite"/>
              <dgm:shape xmlns:r="http://schemas.openxmlformats.org/officeDocument/2006/relationships" r:blip="">
                <dgm:adjLst/>
              </dgm:shape>
              <dgm:presOf/>
              <dgm:constrLst>
                <dgm:constr type="w" for="ch" forName="node" refType="w"/>
                <dgm:constr type="h" for="ch" forName="node" refType="h" fact="0.55"/>
                <dgm:constr type="b" for="ch" forName="node" refType="h"/>
                <dgm:constr type="w" for="ch" forName="invisiNode" refType="w" fact="0.75"/>
                <dgm:constr type="h" for="ch" forName="invisiNode" refType="h" fact="0.06"/>
                <dgm:constr type="t" for="ch" forName="invisiNode"/>
                <dgm:constr type="w" for="ch" forName="imagNode" refType="w"/>
                <dgm:constr type="h" for="ch" forName="imagNode" refType="h" fact="0.33"/>
                <dgm:constr type="ctrX" for="ch" forName="imagNode" refType="w" fact="0.5"/>
                <dgm:constr type="t" for="ch" forName="imagNode" refType="h" fact="0.06"/>
              </dgm:constrLst>
              <dgm:ruleLst/>
              <dgm:layoutNode name="node" styleLbl="node1">
                <dgm:varLst>
                  <dgm:bulletEnabled val="1"/>
                </dgm:varLst>
                <dgm:alg type="tx">
                  <dgm:param type="txAnchorVert" val="t"/>
                </dgm:alg>
                <dgm:shape xmlns:r="http://schemas.openxmlformats.org/officeDocument/2006/relationships" rot="180" type="round2SameRect" r:blip="">
                  <dgm:adjLst>
                    <dgm:adj idx="1" val="0.105"/>
                  </dgm:adjLst>
                </dgm:shape>
                <dgm:presOf axis="desOrSelf" ptType="node"/>
                <dgm:constrLst>
                  <dgm:constr type="primFontSz" val="65"/>
                </dgm:constrLst>
                <dgm:ruleLst>
                  <dgm:rule type="primFontSz" val="5" fact="NaN" max="NaN"/>
                </dgm:ruleLst>
              </dgm:layoutNode>
              <dgm:layoutNode name="invisiNode">
                <dgm:alg type="sp"/>
                <dgm:shape xmlns:r="http://schemas.openxmlformats.org/officeDocument/2006/relationships" type="roundRect" r:blip="" hideGeom="1">
                  <dgm:adjLst>
                    <dgm:adj idx="1" val="0.1"/>
                  </dgm:adjLst>
                </dgm:shape>
                <dgm:presOf/>
                <dgm:constrLst/>
                <dgm:ruleLst/>
              </dgm:layoutNode>
              <dgm:layoutNode name="imagNode" styleLbl="fgImgPlace1">
                <dgm:alg type="sp"/>
                <dgm:shape xmlns:r="http://schemas.openxmlformats.org/officeDocument/2006/relationships" type="roundRect" r:blip="" zOrderOff="-2" blipPhldr="1">
                  <dgm:adjLst>
                    <dgm:adj idx="1" val="0.1"/>
                  </dgm:adjLst>
                </dgm:shape>
                <dgm:presOf/>
                <dgm:constrLst/>
                <dgm:ruleLst/>
              </dgm:layoutNode>
            </dgm:layoutNode>
            <dgm:forEach name="sibTransForEach"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if>
      <dgm:else name="Name6"/>
    </dgm:choose>
  </dgm:layoutNode>
</dgm:layoutDef>
</file>

<file path=ppt/diagrams/layout2.xml><?xml version="1.0" encoding="utf-8"?>
<dgm:layoutDef xmlns:dgm="http://schemas.openxmlformats.org/drawingml/2006/diagram" xmlns:a="http://schemas.openxmlformats.org/drawingml/2006/main" uniqueId="urn:microsoft.com/office/officeart/2005/8/layout/arrow3">
  <dgm:title val=""/>
  <dgm:desc val=""/>
  <dgm:catLst>
    <dgm:cat type="relationship" pri="5000"/>
  </dgm:catLst>
  <dgm:sampData>
    <dgm:dataModel>
      <dgm:ptLst>
        <dgm:pt modelId="0" type="doc"/>
        <dgm:pt modelId="1">
          <dgm:prSet phldr="1"/>
        </dgm:pt>
        <dgm:pt modelId="2">
          <dgm:prSet phldr="1"/>
        </dgm:pt>
      </dgm:ptLst>
      <dgm:cxnLst>
        <dgm:cxn modelId="4" srcId="0" destId="1" srcOrd="0" destOrd="0"/>
        <dgm:cxn modelId="5" srcId="0" destId="2" srcOrd="1"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Lst>
      <dgm:cxnLst>
        <dgm:cxn modelId="3" srcId="0" destId="1" srcOrd="0" destOrd="0"/>
        <dgm:cxn modelId="4" srcId="0" destId="2" srcOrd="1" destOrd="0"/>
      </dgm:cxnLst>
      <dgm:bg/>
      <dgm:whole/>
    </dgm:dataModel>
  </dgm:clrData>
  <dgm:layoutNode name="compositeShape">
    <dgm:varLst>
      <dgm:chMax val="2"/>
      <dgm:dir/>
      <dgm:resizeHandles val="exact"/>
    </dgm:varLst>
    <dgm:alg type="composite">
      <dgm:param type="horzAlign" val="none"/>
      <dgm:param type="vertAlign" val="none"/>
    </dgm:alg>
    <dgm:shape xmlns:r="http://schemas.openxmlformats.org/officeDocument/2006/relationships" r:blip="">
      <dgm:adjLst/>
    </dgm:shape>
    <dgm:presOf/>
    <dgm:choose name="Name0">
      <dgm:if name="Name1" func="var" arg="dir" op="equ" val="norm">
        <dgm:choose name="Name2">
          <dgm:if name="Name3" axis="ch" ptType="node" func="cnt" op="gte" val="2">
            <dgm:constrLst>
              <dgm:constr type="w" for="ch" forName="divider" refType="w"/>
              <dgm:constr type="h" for="ch" forName="divider" refType="w" fact="0.2"/>
              <dgm:constr type="h" for="ch" forName="divider" refType="h" op="gte" fact="0.2"/>
              <dgm:constr type="h" for="ch" forName="divider" refType="h" op="lte" fact="0.4"/>
              <dgm:constr type="ctrX" for="ch" forName="divider" refType="w" fact="0.5"/>
              <dgm:constr type="ctrY" for="ch" forName="divider" refType="h" fact="0.5"/>
              <dgm:constr type="w" for="ch" forName="downArrow" refType="w" fact="0.3"/>
              <dgm:constr type="h" for="ch" forName="downArrow" refType="h" fact="0.4"/>
              <dgm:constr type="l" for="ch" forName="downArrow" refType="w" fact="0.1"/>
              <dgm:constr type="t" for="ch" forName="downArrow" refType="h" fact="0.05"/>
              <dgm:constr type="lOff" for="ch" forName="downArrow" refType="w" fact="0.02"/>
              <dgm:constr type="w" for="ch" forName="downArrowText" refType="w" fact="0.32"/>
              <dgm:constr type="h" for="ch" forName="downArrowText" refType="h" fact="0.42"/>
              <dgm:constr type="t" for="ch" forName="downArrowText"/>
              <dgm:constr type="r" for="ch" forName="downArrowText" refType="w" fact="0.85"/>
              <dgm:constr type="w" for="ch" forName="upArrow" refType="w" fact="0.3"/>
              <dgm:constr type="h" for="ch" forName="upArrow" refType="h" fact="0.4"/>
              <dgm:constr type="b" for="ch" forName="upArrow" refType="h" fact="0.95"/>
              <dgm:constr type="r" for="ch" forName="upArrow" refType="w" fact="0.9"/>
              <dgm:constr type="rOff" for="ch" forName="upArrow" refType="w" fact="-0.02"/>
              <dgm:constr type="w" for="ch" forName="upArrowText" refType="w" fact="0.32"/>
              <dgm:constr type="h" for="ch" forName="upArrowText" refType="h" fact="0.42"/>
              <dgm:constr type="b" for="ch" forName="upArrowText" refType="h"/>
              <dgm:constr type="l" for="ch" forName="upArrowText" refType="w" fact="0.15"/>
              <dgm:constr type="primFontSz" for="ch" ptType="node" op="equ" val="65"/>
            </dgm:constrLst>
          </dgm:if>
          <dgm:else name="Name4">
            <dgm:constrLst>
              <dgm:constr type="w" for="ch" forName="downArrow" refType="w" fact="0.4"/>
              <dgm:constr type="h" for="ch" forName="downArrow" refType="h" fact="0.8"/>
              <dgm:constr type="l" for="ch" forName="downArrow" refType="w" fact="0.02"/>
              <dgm:constr type="t" for="ch" forName="downArrow" refType="h" fact="0.05"/>
              <dgm:constr type="lOff" for="ch" forName="downArrow" refType="w" fact="0.02"/>
              <dgm:constr type="w" for="ch" forName="downArrowText" refType="w" fact="0.5"/>
              <dgm:constr type="h" for="ch" forName="downArrowText" refType="h"/>
              <dgm:constr type="t" for="ch" forName="downArrowText"/>
              <dgm:constr type="r" for="ch" forName="downArrowText" refType="w"/>
              <dgm:constr type="primFontSz" for="ch" ptType="node" op="equ" val="65"/>
            </dgm:constrLst>
          </dgm:else>
        </dgm:choose>
      </dgm:if>
      <dgm:else name="Name5">
        <dgm:choose name="Name6">
          <dgm:if name="Name7" axis="ch" ptType="node" func="cnt" op="gte" val="2">
            <dgm:constrLst>
              <dgm:constr type="w" for="ch" forName="divider" refType="w"/>
              <dgm:constr type="h" for="ch" forName="divider" refType="w" fact="0.2"/>
              <dgm:constr type="h" for="ch" forName="divider" refType="h" op="gte" fact="0.2"/>
              <dgm:constr type="h" for="ch" forName="divider" refType="h" op="lte" fact="0.4"/>
              <dgm:constr type="ctrX" for="ch" forName="divider" refType="w" fact="0.5"/>
              <dgm:constr type="ctrY" for="ch" forName="divider" refType="h" fact="0.5"/>
              <dgm:constr type="w" for="ch" forName="downArrow" refType="w" fact="0.3"/>
              <dgm:constr type="h" for="ch" forName="downArrow" refType="h" fact="0.4"/>
              <dgm:constr type="r" for="ch" forName="downArrow" refType="w" fact="0.9"/>
              <dgm:constr type="t" for="ch" forName="downArrow" refType="h" fact="0.05"/>
              <dgm:constr type="rOff" for="ch" forName="downArrow" refType="w" fact="-0.02"/>
              <dgm:constr type="w" for="ch" forName="downArrowText" refType="w" fact="0.32"/>
              <dgm:constr type="h" for="ch" forName="downArrowText" refType="h" fact="0.42"/>
              <dgm:constr type="t" for="ch" forName="downArrowText"/>
              <dgm:constr type="l" for="ch" forName="downArrowText" refType="w" fact="0.15"/>
              <dgm:constr type="w" for="ch" forName="upArrow" refType="w" fact="0.3"/>
              <dgm:constr type="h" for="ch" forName="upArrow" refType="h" fact="0.4"/>
              <dgm:constr type="b" for="ch" forName="upArrow" refType="h" fact="0.95"/>
              <dgm:constr type="l" for="ch" forName="upArrow" refType="w" fact="0.1"/>
              <dgm:constr type="lOff" for="ch" forName="upArrow" refType="w" fact="0.02"/>
              <dgm:constr type="w" for="ch" forName="upArrowText" refType="w" fact="0.32"/>
              <dgm:constr type="h" for="ch" forName="upArrowText" refType="h" fact="0.42"/>
              <dgm:constr type="b" for="ch" forName="upArrowText" refType="h"/>
              <dgm:constr type="r" for="ch" forName="upArrowText" refType="w" fact="0.85"/>
              <dgm:constr type="primFontSz" for="ch" ptType="node" op="equ" val="65"/>
            </dgm:constrLst>
          </dgm:if>
          <dgm:else name="Name8">
            <dgm:constrLst>
              <dgm:constr type="w" for="ch" forName="downArrow" refType="w" fact="0.4"/>
              <dgm:constr type="h" for="ch" forName="downArrow" refType="h" fact="0.8"/>
              <dgm:constr type="r" for="ch" forName="downArrow" refType="w" fact="0.98"/>
              <dgm:constr type="t" for="ch" forName="downArrow" refType="h" fact="0.05"/>
              <dgm:constr type="rOff" for="ch" forName="downArrow" refType="w" fact="-0.02"/>
              <dgm:constr type="w" for="ch" forName="downArrowText" refType="w" fact="0.5"/>
              <dgm:constr type="h" for="ch" forName="downArrowText" refType="h"/>
              <dgm:constr type="t" for="ch" forName="downArrowText"/>
              <dgm:constr type="l" for="ch" forName="downArrowText"/>
              <dgm:constr type="primFontSz" for="ch" ptType="node" op="equ" val="65"/>
            </dgm:constrLst>
          </dgm:else>
        </dgm:choose>
      </dgm:else>
    </dgm:choose>
    <dgm:ruleLst/>
    <dgm:choose name="Name9">
      <dgm:if name="Name10" axis="ch" ptType="node" func="cnt" op="gte" val="2">
        <dgm:layoutNode name="divider" styleLbl="fgShp">
          <dgm:alg type="sp"/>
          <dgm:choose name="Name11">
            <dgm:if name="Name12" func="var" arg="dir" op="equ" val="norm">
              <dgm:shape xmlns:r="http://schemas.openxmlformats.org/officeDocument/2006/relationships" rot="-5" type="mathMinus" r:blip="">
                <dgm:adjLst/>
              </dgm:shape>
            </dgm:if>
            <dgm:else name="Name13">
              <dgm:shape xmlns:r="http://schemas.openxmlformats.org/officeDocument/2006/relationships" rot="5" type="mathMinus" r:blip="">
                <dgm:adjLst/>
              </dgm:shape>
            </dgm:else>
          </dgm:choose>
          <dgm:presOf/>
          <dgm:constrLst/>
          <dgm:ruleLst/>
        </dgm:layoutNode>
      </dgm:if>
      <dgm:else name="Name14"/>
    </dgm:choose>
    <dgm:forEach name="Name15" axis="ch" ptType="node" cnt="1">
      <dgm:layoutNode name="downArrow" styleLbl="node1">
        <dgm:alg type="sp"/>
        <dgm:shape xmlns:r="http://schemas.openxmlformats.org/officeDocument/2006/relationships" type="downArrow" r:blip="">
          <dgm:adjLst/>
        </dgm:shape>
        <dgm:presOf/>
        <dgm:constrLst/>
        <dgm:ruleLst/>
      </dgm:layoutNode>
      <dgm:layoutNode name="downArrowText" styleLbl="revTx">
        <dgm:varLst>
          <dgm:bulletEnabled val="1"/>
        </dgm:varLst>
        <dgm:alg type="tx">
          <dgm:param type="txAnchorVertCh" val="mid"/>
        </dgm:alg>
        <dgm:shape xmlns:r="http://schemas.openxmlformats.org/officeDocument/2006/relationships" type="rect" r:blip="">
          <dgm:adjLst/>
        </dgm:shape>
        <dgm:presOf axis="desOrSelf" ptType="node"/>
        <dgm:constrLst/>
        <dgm:ruleLst>
          <dgm:rule type="primFontSz" val="5" fact="NaN" max="NaN"/>
        </dgm:ruleLst>
      </dgm:layoutNode>
    </dgm:forEach>
    <dgm:forEach name="Name16" axis="ch" ptType="node" st="2" cnt="1">
      <dgm:layoutNode name="upArrow" styleLbl="node1">
        <dgm:alg type="sp"/>
        <dgm:shape xmlns:r="http://schemas.openxmlformats.org/officeDocument/2006/relationships" type="upArrow" r:blip="">
          <dgm:adjLst/>
        </dgm:shape>
        <dgm:presOf/>
        <dgm:constrLst/>
        <dgm:ruleLst/>
      </dgm:layoutNode>
      <dgm:layoutNode name="upArrowText" styleLbl="revTx">
        <dgm:varLst>
          <dgm:bulletEnabled val="1"/>
        </dgm:varLst>
        <dgm:alg type="tx">
          <dgm:param type="txAnchorVertCh" val="mid"/>
        </dgm:alg>
        <dgm:shape xmlns:r="http://schemas.openxmlformats.org/officeDocument/2006/relationships" type="rect" r:blip="">
          <dgm:adjLst/>
        </dgm:shape>
        <dgm:presOf axis="desOrSelf" ptType="node"/>
        <dgm:constrLst/>
        <dgm:ruleLst>
          <dgm:rule type="primFontSz" val="5" fact="NaN" max="NaN"/>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FE51BBDD-2BBA-45EA-B4B3-429FF42BC2C8}"/>
              </a:ext>
            </a:extLst>
          </p:cNvPr>
          <p:cNvSpPr>
            <a:spLocks noGrp="1"/>
          </p:cNvSpPr>
          <p:nvPr>
            <p:ph type="hdr" sz="quarter"/>
          </p:nvPr>
        </p:nvSpPr>
        <p:spPr>
          <a:xfrm>
            <a:off x="0" y="0"/>
            <a:ext cx="2944283" cy="497020"/>
          </a:xfrm>
          <a:prstGeom prst="rect">
            <a:avLst/>
          </a:prstGeom>
        </p:spPr>
        <p:txBody>
          <a:bodyPr vert="horz" lIns="91440" tIns="45720" rIns="91440" bIns="45720" rtlCol="0"/>
          <a:lstStyle>
            <a:lvl1pPr algn="l">
              <a:defRPr sz="1200"/>
            </a:lvl1pPr>
          </a:lstStyle>
          <a:p>
            <a:endParaRPr lang="lv-LV"/>
          </a:p>
        </p:txBody>
      </p:sp>
      <p:sp>
        <p:nvSpPr>
          <p:cNvPr id="3" name="Date Placeholder 2">
            <a:extLst>
              <a:ext uri="{FF2B5EF4-FFF2-40B4-BE49-F238E27FC236}">
                <a16:creationId xmlns:a16="http://schemas.microsoft.com/office/drawing/2014/main" id="{CDC4AC47-6CF9-4626-9B48-459AE3C1515A}"/>
              </a:ext>
            </a:extLst>
          </p:cNvPr>
          <p:cNvSpPr>
            <a:spLocks noGrp="1"/>
          </p:cNvSpPr>
          <p:nvPr>
            <p:ph type="dt" sz="quarter" idx="1"/>
          </p:nvPr>
        </p:nvSpPr>
        <p:spPr>
          <a:xfrm>
            <a:off x="3848645" y="0"/>
            <a:ext cx="2944283" cy="497020"/>
          </a:xfrm>
          <a:prstGeom prst="rect">
            <a:avLst/>
          </a:prstGeom>
        </p:spPr>
        <p:txBody>
          <a:bodyPr vert="horz" lIns="91440" tIns="45720" rIns="91440" bIns="45720" rtlCol="0"/>
          <a:lstStyle>
            <a:lvl1pPr algn="r">
              <a:defRPr sz="1200"/>
            </a:lvl1pPr>
          </a:lstStyle>
          <a:p>
            <a:fld id="{1BE480DB-1278-4E67-A764-C1EE74422DF5}" type="datetimeFigureOut">
              <a:rPr lang="lv-LV" smtClean="0"/>
              <a:pPr/>
              <a:t>01.11.2017.</a:t>
            </a:fld>
            <a:endParaRPr lang="lv-LV"/>
          </a:p>
        </p:txBody>
      </p:sp>
      <p:sp>
        <p:nvSpPr>
          <p:cNvPr id="4" name="Footer Placeholder 3">
            <a:extLst>
              <a:ext uri="{FF2B5EF4-FFF2-40B4-BE49-F238E27FC236}">
                <a16:creationId xmlns:a16="http://schemas.microsoft.com/office/drawing/2014/main" id="{7D87240C-67AB-4903-9A47-BCE65A5B41CE}"/>
              </a:ext>
            </a:extLst>
          </p:cNvPr>
          <p:cNvSpPr>
            <a:spLocks noGrp="1"/>
          </p:cNvSpPr>
          <p:nvPr>
            <p:ph type="ftr" sz="quarter" idx="2"/>
          </p:nvPr>
        </p:nvSpPr>
        <p:spPr>
          <a:xfrm>
            <a:off x="0" y="9408981"/>
            <a:ext cx="2944283" cy="497019"/>
          </a:xfrm>
          <a:prstGeom prst="rect">
            <a:avLst/>
          </a:prstGeom>
        </p:spPr>
        <p:txBody>
          <a:bodyPr vert="horz" lIns="91440" tIns="45720" rIns="91440" bIns="45720" rtlCol="0" anchor="b"/>
          <a:lstStyle>
            <a:lvl1pPr algn="l">
              <a:defRPr sz="1200"/>
            </a:lvl1pPr>
          </a:lstStyle>
          <a:p>
            <a:endParaRPr lang="lv-LV"/>
          </a:p>
        </p:txBody>
      </p:sp>
      <p:sp>
        <p:nvSpPr>
          <p:cNvPr id="5" name="Slide Number Placeholder 4">
            <a:extLst>
              <a:ext uri="{FF2B5EF4-FFF2-40B4-BE49-F238E27FC236}">
                <a16:creationId xmlns:a16="http://schemas.microsoft.com/office/drawing/2014/main" id="{5E758A5C-4E53-415C-BBD6-2655412464CD}"/>
              </a:ext>
            </a:extLst>
          </p:cNvPr>
          <p:cNvSpPr>
            <a:spLocks noGrp="1"/>
          </p:cNvSpPr>
          <p:nvPr>
            <p:ph type="sldNum" sz="quarter" idx="3"/>
          </p:nvPr>
        </p:nvSpPr>
        <p:spPr>
          <a:xfrm>
            <a:off x="3848645" y="9408981"/>
            <a:ext cx="2944283" cy="497019"/>
          </a:xfrm>
          <a:prstGeom prst="rect">
            <a:avLst/>
          </a:prstGeom>
        </p:spPr>
        <p:txBody>
          <a:bodyPr vert="horz" lIns="91440" tIns="45720" rIns="91440" bIns="45720" rtlCol="0" anchor="b"/>
          <a:lstStyle>
            <a:lvl1pPr algn="r">
              <a:defRPr sz="1200"/>
            </a:lvl1pPr>
          </a:lstStyle>
          <a:p>
            <a:fld id="{8D3AE4DC-CE5D-48B9-A8ED-ED6FD9692249}" type="slidenum">
              <a:rPr lang="lv-LV" smtClean="0"/>
              <a:pPr/>
              <a:t>‹#›</a:t>
            </a:fld>
            <a:endParaRPr lang="lv-LV"/>
          </a:p>
        </p:txBody>
      </p:sp>
    </p:spTree>
    <p:extLst>
      <p:ext uri="{BB962C8B-B14F-4D97-AF65-F5344CB8AC3E}">
        <p14:creationId xmlns:p14="http://schemas.microsoft.com/office/powerpoint/2010/main" val="359535103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4283" cy="49702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48645" y="0"/>
            <a:ext cx="2944283" cy="497020"/>
          </a:xfrm>
          <a:prstGeom prst="rect">
            <a:avLst/>
          </a:prstGeom>
        </p:spPr>
        <p:txBody>
          <a:bodyPr vert="horz" lIns="91440" tIns="45720" rIns="91440" bIns="45720" rtlCol="0"/>
          <a:lstStyle>
            <a:lvl1pPr algn="r">
              <a:defRPr sz="1200"/>
            </a:lvl1pPr>
          </a:lstStyle>
          <a:p>
            <a:fld id="{19CD038D-D37E-FD4E-ACD8-66C943CADB9B}" type="datetimeFigureOut">
              <a:rPr lang="en-US" smtClean="0"/>
              <a:pPr/>
              <a:t>11/1/2017</a:t>
            </a:fld>
            <a:endParaRPr lang="en-US"/>
          </a:p>
        </p:txBody>
      </p:sp>
      <p:sp>
        <p:nvSpPr>
          <p:cNvPr id="4" name="Slide Image Placeholder 3"/>
          <p:cNvSpPr>
            <a:spLocks noGrp="1" noRot="1" noChangeAspect="1"/>
          </p:cNvSpPr>
          <p:nvPr>
            <p:ph type="sldImg" idx="2"/>
          </p:nvPr>
        </p:nvSpPr>
        <p:spPr>
          <a:xfrm>
            <a:off x="425450" y="1238250"/>
            <a:ext cx="5943600" cy="3343275"/>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79450" y="4767262"/>
            <a:ext cx="5435600" cy="3900488"/>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9408981"/>
            <a:ext cx="2944283" cy="497019"/>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48645" y="9408981"/>
            <a:ext cx="2944283" cy="497019"/>
          </a:xfrm>
          <a:prstGeom prst="rect">
            <a:avLst/>
          </a:prstGeom>
        </p:spPr>
        <p:txBody>
          <a:bodyPr vert="horz" lIns="91440" tIns="45720" rIns="91440" bIns="45720" rtlCol="0" anchor="b"/>
          <a:lstStyle>
            <a:lvl1pPr algn="r">
              <a:defRPr sz="1200"/>
            </a:lvl1pPr>
          </a:lstStyle>
          <a:p>
            <a:fld id="{AED1522B-2668-504A-982D-D8B89E262ED3}" type="slidenum">
              <a:rPr lang="en-US" smtClean="0"/>
              <a:pPr/>
              <a:t>‹#›</a:t>
            </a:fld>
            <a:endParaRPr lang="en-US"/>
          </a:p>
        </p:txBody>
      </p:sp>
    </p:spTree>
    <p:extLst>
      <p:ext uri="{BB962C8B-B14F-4D97-AF65-F5344CB8AC3E}">
        <p14:creationId xmlns:p14="http://schemas.microsoft.com/office/powerpoint/2010/main" val="38007253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4230A4-D43D-4B4D-969B-05EB9B812B1D}"/>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lv-LV"/>
          </a:p>
        </p:txBody>
      </p:sp>
      <p:sp>
        <p:nvSpPr>
          <p:cNvPr id="3" name="Subtitle 2">
            <a:extLst>
              <a:ext uri="{FF2B5EF4-FFF2-40B4-BE49-F238E27FC236}">
                <a16:creationId xmlns:a16="http://schemas.microsoft.com/office/drawing/2014/main" id="{91D8FC4C-4009-4252-A797-793A386A0A96}"/>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lv-LV"/>
          </a:p>
        </p:txBody>
      </p:sp>
      <p:sp>
        <p:nvSpPr>
          <p:cNvPr id="4" name="Date Placeholder 3">
            <a:extLst>
              <a:ext uri="{FF2B5EF4-FFF2-40B4-BE49-F238E27FC236}">
                <a16:creationId xmlns:a16="http://schemas.microsoft.com/office/drawing/2014/main" id="{B8DEBF86-E80F-4645-8D02-F737B4747F7B}"/>
              </a:ext>
            </a:extLst>
          </p:cNvPr>
          <p:cNvSpPr>
            <a:spLocks noGrp="1"/>
          </p:cNvSpPr>
          <p:nvPr>
            <p:ph type="dt" sz="half" idx="10"/>
          </p:nvPr>
        </p:nvSpPr>
        <p:spPr/>
        <p:txBody>
          <a:bodyPr/>
          <a:lstStyle/>
          <a:p>
            <a:fld id="{75FCC60C-A7FA-45D5-942F-46A96FADC144}" type="datetimeFigureOut">
              <a:rPr lang="lv-LV" smtClean="0"/>
              <a:pPr/>
              <a:t>01.11.2017.</a:t>
            </a:fld>
            <a:endParaRPr lang="lv-LV"/>
          </a:p>
        </p:txBody>
      </p:sp>
      <p:sp>
        <p:nvSpPr>
          <p:cNvPr id="5" name="Footer Placeholder 4">
            <a:extLst>
              <a:ext uri="{FF2B5EF4-FFF2-40B4-BE49-F238E27FC236}">
                <a16:creationId xmlns:a16="http://schemas.microsoft.com/office/drawing/2014/main" id="{6EDBBA27-6455-4AF6-8E98-E398B725C997}"/>
              </a:ext>
            </a:extLst>
          </p:cNvPr>
          <p:cNvSpPr>
            <a:spLocks noGrp="1"/>
          </p:cNvSpPr>
          <p:nvPr>
            <p:ph type="ftr" sz="quarter" idx="11"/>
          </p:nvPr>
        </p:nvSpPr>
        <p:spPr/>
        <p:txBody>
          <a:bodyPr/>
          <a:lstStyle/>
          <a:p>
            <a:endParaRPr lang="lv-LV"/>
          </a:p>
        </p:txBody>
      </p:sp>
      <p:sp>
        <p:nvSpPr>
          <p:cNvPr id="6" name="Slide Number Placeholder 5">
            <a:extLst>
              <a:ext uri="{FF2B5EF4-FFF2-40B4-BE49-F238E27FC236}">
                <a16:creationId xmlns:a16="http://schemas.microsoft.com/office/drawing/2014/main" id="{5EC5CA15-1237-423D-83ED-E67C937EEBDA}"/>
              </a:ext>
            </a:extLst>
          </p:cNvPr>
          <p:cNvSpPr>
            <a:spLocks noGrp="1"/>
          </p:cNvSpPr>
          <p:nvPr>
            <p:ph type="sldNum" sz="quarter" idx="12"/>
          </p:nvPr>
        </p:nvSpPr>
        <p:spPr/>
        <p:txBody>
          <a:bodyPr/>
          <a:lstStyle/>
          <a:p>
            <a:fld id="{5992A85C-1BEB-43E9-83BD-E3D0520AC2B9}" type="slidenum">
              <a:rPr lang="lv-LV" smtClean="0"/>
              <a:pPr/>
              <a:t>‹#›</a:t>
            </a:fld>
            <a:endParaRPr lang="lv-LV"/>
          </a:p>
        </p:txBody>
      </p:sp>
    </p:spTree>
    <p:extLst>
      <p:ext uri="{BB962C8B-B14F-4D97-AF65-F5344CB8AC3E}">
        <p14:creationId xmlns:p14="http://schemas.microsoft.com/office/powerpoint/2010/main" val="119800751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0C2853-D66C-4175-84B3-B8B09A0AC2BB}"/>
              </a:ext>
            </a:extLst>
          </p:cNvPr>
          <p:cNvSpPr>
            <a:spLocks noGrp="1"/>
          </p:cNvSpPr>
          <p:nvPr>
            <p:ph type="title"/>
          </p:nvPr>
        </p:nvSpPr>
        <p:spPr/>
        <p:txBody>
          <a:bodyPr/>
          <a:lstStyle/>
          <a:p>
            <a:r>
              <a:rPr lang="en-US"/>
              <a:t>Click to edit Master title style</a:t>
            </a:r>
            <a:endParaRPr lang="lv-LV"/>
          </a:p>
        </p:txBody>
      </p:sp>
      <p:sp>
        <p:nvSpPr>
          <p:cNvPr id="3" name="Vertical Text Placeholder 2">
            <a:extLst>
              <a:ext uri="{FF2B5EF4-FFF2-40B4-BE49-F238E27FC236}">
                <a16:creationId xmlns:a16="http://schemas.microsoft.com/office/drawing/2014/main" id="{4FFA975F-1DCF-4A2A-9034-B148185C2CFC}"/>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lv-LV"/>
          </a:p>
        </p:txBody>
      </p:sp>
      <p:sp>
        <p:nvSpPr>
          <p:cNvPr id="4" name="Date Placeholder 3">
            <a:extLst>
              <a:ext uri="{FF2B5EF4-FFF2-40B4-BE49-F238E27FC236}">
                <a16:creationId xmlns:a16="http://schemas.microsoft.com/office/drawing/2014/main" id="{2E88121C-1F4F-4AF7-A37A-BF1C0ED97217}"/>
              </a:ext>
            </a:extLst>
          </p:cNvPr>
          <p:cNvSpPr>
            <a:spLocks noGrp="1"/>
          </p:cNvSpPr>
          <p:nvPr>
            <p:ph type="dt" sz="half" idx="10"/>
          </p:nvPr>
        </p:nvSpPr>
        <p:spPr/>
        <p:txBody>
          <a:bodyPr/>
          <a:lstStyle/>
          <a:p>
            <a:fld id="{75FCC60C-A7FA-45D5-942F-46A96FADC144}" type="datetimeFigureOut">
              <a:rPr lang="lv-LV" smtClean="0"/>
              <a:pPr/>
              <a:t>01.11.2017.</a:t>
            </a:fld>
            <a:endParaRPr lang="lv-LV"/>
          </a:p>
        </p:txBody>
      </p:sp>
      <p:sp>
        <p:nvSpPr>
          <p:cNvPr id="5" name="Footer Placeholder 4">
            <a:extLst>
              <a:ext uri="{FF2B5EF4-FFF2-40B4-BE49-F238E27FC236}">
                <a16:creationId xmlns:a16="http://schemas.microsoft.com/office/drawing/2014/main" id="{16B12315-EFDA-483F-A13F-7577E4CE9B19}"/>
              </a:ext>
            </a:extLst>
          </p:cNvPr>
          <p:cNvSpPr>
            <a:spLocks noGrp="1"/>
          </p:cNvSpPr>
          <p:nvPr>
            <p:ph type="ftr" sz="quarter" idx="11"/>
          </p:nvPr>
        </p:nvSpPr>
        <p:spPr/>
        <p:txBody>
          <a:bodyPr/>
          <a:lstStyle/>
          <a:p>
            <a:endParaRPr lang="lv-LV"/>
          </a:p>
        </p:txBody>
      </p:sp>
      <p:sp>
        <p:nvSpPr>
          <p:cNvPr id="6" name="Slide Number Placeholder 5">
            <a:extLst>
              <a:ext uri="{FF2B5EF4-FFF2-40B4-BE49-F238E27FC236}">
                <a16:creationId xmlns:a16="http://schemas.microsoft.com/office/drawing/2014/main" id="{45361A9F-DD5F-4903-9412-4F5F9B2D9920}"/>
              </a:ext>
            </a:extLst>
          </p:cNvPr>
          <p:cNvSpPr>
            <a:spLocks noGrp="1"/>
          </p:cNvSpPr>
          <p:nvPr>
            <p:ph type="sldNum" sz="quarter" idx="12"/>
          </p:nvPr>
        </p:nvSpPr>
        <p:spPr/>
        <p:txBody>
          <a:bodyPr/>
          <a:lstStyle/>
          <a:p>
            <a:fld id="{5992A85C-1BEB-43E9-83BD-E3D0520AC2B9}" type="slidenum">
              <a:rPr lang="lv-LV" smtClean="0"/>
              <a:pPr/>
              <a:t>‹#›</a:t>
            </a:fld>
            <a:endParaRPr lang="lv-LV"/>
          </a:p>
        </p:txBody>
      </p:sp>
    </p:spTree>
    <p:extLst>
      <p:ext uri="{BB962C8B-B14F-4D97-AF65-F5344CB8AC3E}">
        <p14:creationId xmlns:p14="http://schemas.microsoft.com/office/powerpoint/2010/main" val="218038052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0ECA98B9-C77C-47BF-8F43-EB3BD212FEEC}"/>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lv-LV"/>
          </a:p>
        </p:txBody>
      </p:sp>
      <p:sp>
        <p:nvSpPr>
          <p:cNvPr id="3" name="Vertical Text Placeholder 2">
            <a:extLst>
              <a:ext uri="{FF2B5EF4-FFF2-40B4-BE49-F238E27FC236}">
                <a16:creationId xmlns:a16="http://schemas.microsoft.com/office/drawing/2014/main" id="{76169BB1-2563-402E-A1C3-EF2D1B40417B}"/>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lv-LV"/>
          </a:p>
        </p:txBody>
      </p:sp>
      <p:sp>
        <p:nvSpPr>
          <p:cNvPr id="4" name="Date Placeholder 3">
            <a:extLst>
              <a:ext uri="{FF2B5EF4-FFF2-40B4-BE49-F238E27FC236}">
                <a16:creationId xmlns:a16="http://schemas.microsoft.com/office/drawing/2014/main" id="{A23004F7-B602-4C47-945F-CBF947BF7A04}"/>
              </a:ext>
            </a:extLst>
          </p:cNvPr>
          <p:cNvSpPr>
            <a:spLocks noGrp="1"/>
          </p:cNvSpPr>
          <p:nvPr>
            <p:ph type="dt" sz="half" idx="10"/>
          </p:nvPr>
        </p:nvSpPr>
        <p:spPr/>
        <p:txBody>
          <a:bodyPr/>
          <a:lstStyle/>
          <a:p>
            <a:fld id="{75FCC60C-A7FA-45D5-942F-46A96FADC144}" type="datetimeFigureOut">
              <a:rPr lang="lv-LV" smtClean="0"/>
              <a:pPr/>
              <a:t>01.11.2017.</a:t>
            </a:fld>
            <a:endParaRPr lang="lv-LV"/>
          </a:p>
        </p:txBody>
      </p:sp>
      <p:sp>
        <p:nvSpPr>
          <p:cNvPr id="5" name="Footer Placeholder 4">
            <a:extLst>
              <a:ext uri="{FF2B5EF4-FFF2-40B4-BE49-F238E27FC236}">
                <a16:creationId xmlns:a16="http://schemas.microsoft.com/office/drawing/2014/main" id="{8042A7F2-F20A-42FF-BD9A-F5D483B67D69}"/>
              </a:ext>
            </a:extLst>
          </p:cNvPr>
          <p:cNvSpPr>
            <a:spLocks noGrp="1"/>
          </p:cNvSpPr>
          <p:nvPr>
            <p:ph type="ftr" sz="quarter" idx="11"/>
          </p:nvPr>
        </p:nvSpPr>
        <p:spPr/>
        <p:txBody>
          <a:bodyPr/>
          <a:lstStyle/>
          <a:p>
            <a:endParaRPr lang="lv-LV"/>
          </a:p>
        </p:txBody>
      </p:sp>
      <p:sp>
        <p:nvSpPr>
          <p:cNvPr id="6" name="Slide Number Placeholder 5">
            <a:extLst>
              <a:ext uri="{FF2B5EF4-FFF2-40B4-BE49-F238E27FC236}">
                <a16:creationId xmlns:a16="http://schemas.microsoft.com/office/drawing/2014/main" id="{DB667F3D-3A64-480D-B0BD-D453302B7F07}"/>
              </a:ext>
            </a:extLst>
          </p:cNvPr>
          <p:cNvSpPr>
            <a:spLocks noGrp="1"/>
          </p:cNvSpPr>
          <p:nvPr>
            <p:ph type="sldNum" sz="quarter" idx="12"/>
          </p:nvPr>
        </p:nvSpPr>
        <p:spPr/>
        <p:txBody>
          <a:bodyPr/>
          <a:lstStyle/>
          <a:p>
            <a:fld id="{5992A85C-1BEB-43E9-83BD-E3D0520AC2B9}" type="slidenum">
              <a:rPr lang="lv-LV" smtClean="0"/>
              <a:pPr/>
              <a:t>‹#›</a:t>
            </a:fld>
            <a:endParaRPr lang="lv-LV"/>
          </a:p>
        </p:txBody>
      </p:sp>
    </p:spTree>
    <p:extLst>
      <p:ext uri="{BB962C8B-B14F-4D97-AF65-F5344CB8AC3E}">
        <p14:creationId xmlns:p14="http://schemas.microsoft.com/office/powerpoint/2010/main" val="391013255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3F2E10-D26D-4452-85F7-C7CF01C7422F}"/>
              </a:ext>
            </a:extLst>
          </p:cNvPr>
          <p:cNvSpPr>
            <a:spLocks noGrp="1"/>
          </p:cNvSpPr>
          <p:nvPr>
            <p:ph type="title"/>
          </p:nvPr>
        </p:nvSpPr>
        <p:spPr/>
        <p:txBody>
          <a:bodyPr/>
          <a:lstStyle/>
          <a:p>
            <a:r>
              <a:rPr lang="en-US"/>
              <a:t>Click to edit Master title style</a:t>
            </a:r>
            <a:endParaRPr lang="lv-LV"/>
          </a:p>
        </p:txBody>
      </p:sp>
      <p:sp>
        <p:nvSpPr>
          <p:cNvPr id="3" name="Content Placeholder 2">
            <a:extLst>
              <a:ext uri="{FF2B5EF4-FFF2-40B4-BE49-F238E27FC236}">
                <a16:creationId xmlns:a16="http://schemas.microsoft.com/office/drawing/2014/main" id="{A97FFF1A-93F1-41D4-BA9C-C8C503C14E73}"/>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lv-LV"/>
          </a:p>
        </p:txBody>
      </p:sp>
      <p:sp>
        <p:nvSpPr>
          <p:cNvPr id="4" name="Date Placeholder 3">
            <a:extLst>
              <a:ext uri="{FF2B5EF4-FFF2-40B4-BE49-F238E27FC236}">
                <a16:creationId xmlns:a16="http://schemas.microsoft.com/office/drawing/2014/main" id="{235FCE88-8C51-47BA-8390-F2DB50CA097F}"/>
              </a:ext>
            </a:extLst>
          </p:cNvPr>
          <p:cNvSpPr>
            <a:spLocks noGrp="1"/>
          </p:cNvSpPr>
          <p:nvPr>
            <p:ph type="dt" sz="half" idx="10"/>
          </p:nvPr>
        </p:nvSpPr>
        <p:spPr/>
        <p:txBody>
          <a:bodyPr/>
          <a:lstStyle/>
          <a:p>
            <a:fld id="{75FCC60C-A7FA-45D5-942F-46A96FADC144}" type="datetimeFigureOut">
              <a:rPr lang="lv-LV" smtClean="0"/>
              <a:pPr/>
              <a:t>01.11.2017.</a:t>
            </a:fld>
            <a:endParaRPr lang="lv-LV"/>
          </a:p>
        </p:txBody>
      </p:sp>
      <p:sp>
        <p:nvSpPr>
          <p:cNvPr id="5" name="Footer Placeholder 4">
            <a:extLst>
              <a:ext uri="{FF2B5EF4-FFF2-40B4-BE49-F238E27FC236}">
                <a16:creationId xmlns:a16="http://schemas.microsoft.com/office/drawing/2014/main" id="{0FC1A696-B9FA-4BBC-ACA0-696A51E5AFF3}"/>
              </a:ext>
            </a:extLst>
          </p:cNvPr>
          <p:cNvSpPr>
            <a:spLocks noGrp="1"/>
          </p:cNvSpPr>
          <p:nvPr>
            <p:ph type="ftr" sz="quarter" idx="11"/>
          </p:nvPr>
        </p:nvSpPr>
        <p:spPr/>
        <p:txBody>
          <a:bodyPr/>
          <a:lstStyle/>
          <a:p>
            <a:endParaRPr lang="lv-LV"/>
          </a:p>
        </p:txBody>
      </p:sp>
      <p:sp>
        <p:nvSpPr>
          <p:cNvPr id="6" name="Slide Number Placeholder 5">
            <a:extLst>
              <a:ext uri="{FF2B5EF4-FFF2-40B4-BE49-F238E27FC236}">
                <a16:creationId xmlns:a16="http://schemas.microsoft.com/office/drawing/2014/main" id="{B81DEEFC-C569-42E2-87DE-8F9E7BDED01D}"/>
              </a:ext>
            </a:extLst>
          </p:cNvPr>
          <p:cNvSpPr>
            <a:spLocks noGrp="1"/>
          </p:cNvSpPr>
          <p:nvPr>
            <p:ph type="sldNum" sz="quarter" idx="12"/>
          </p:nvPr>
        </p:nvSpPr>
        <p:spPr/>
        <p:txBody>
          <a:bodyPr/>
          <a:lstStyle/>
          <a:p>
            <a:fld id="{5992A85C-1BEB-43E9-83BD-E3D0520AC2B9}" type="slidenum">
              <a:rPr lang="lv-LV" smtClean="0"/>
              <a:pPr/>
              <a:t>‹#›</a:t>
            </a:fld>
            <a:endParaRPr lang="lv-LV"/>
          </a:p>
        </p:txBody>
      </p:sp>
    </p:spTree>
    <p:extLst>
      <p:ext uri="{BB962C8B-B14F-4D97-AF65-F5344CB8AC3E}">
        <p14:creationId xmlns:p14="http://schemas.microsoft.com/office/powerpoint/2010/main" val="78891674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C89782-B98E-4475-8A79-B198F6FCBA88}"/>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lv-LV"/>
          </a:p>
        </p:txBody>
      </p:sp>
      <p:sp>
        <p:nvSpPr>
          <p:cNvPr id="3" name="Text Placeholder 2">
            <a:extLst>
              <a:ext uri="{FF2B5EF4-FFF2-40B4-BE49-F238E27FC236}">
                <a16:creationId xmlns:a16="http://schemas.microsoft.com/office/drawing/2014/main" id="{B7A23900-A24D-4E7C-AA39-359110F37A2C}"/>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B846F3B7-FF48-4615-AC19-D5E14F9BDDEB}"/>
              </a:ext>
            </a:extLst>
          </p:cNvPr>
          <p:cNvSpPr>
            <a:spLocks noGrp="1"/>
          </p:cNvSpPr>
          <p:nvPr>
            <p:ph type="dt" sz="half" idx="10"/>
          </p:nvPr>
        </p:nvSpPr>
        <p:spPr/>
        <p:txBody>
          <a:bodyPr/>
          <a:lstStyle/>
          <a:p>
            <a:fld id="{75FCC60C-A7FA-45D5-942F-46A96FADC144}" type="datetimeFigureOut">
              <a:rPr lang="lv-LV" smtClean="0"/>
              <a:pPr/>
              <a:t>01.11.2017.</a:t>
            </a:fld>
            <a:endParaRPr lang="lv-LV"/>
          </a:p>
        </p:txBody>
      </p:sp>
      <p:sp>
        <p:nvSpPr>
          <p:cNvPr id="5" name="Footer Placeholder 4">
            <a:extLst>
              <a:ext uri="{FF2B5EF4-FFF2-40B4-BE49-F238E27FC236}">
                <a16:creationId xmlns:a16="http://schemas.microsoft.com/office/drawing/2014/main" id="{5955F434-9A9E-482D-B0CD-248417C5AEFF}"/>
              </a:ext>
            </a:extLst>
          </p:cNvPr>
          <p:cNvSpPr>
            <a:spLocks noGrp="1"/>
          </p:cNvSpPr>
          <p:nvPr>
            <p:ph type="ftr" sz="quarter" idx="11"/>
          </p:nvPr>
        </p:nvSpPr>
        <p:spPr/>
        <p:txBody>
          <a:bodyPr/>
          <a:lstStyle/>
          <a:p>
            <a:endParaRPr lang="lv-LV"/>
          </a:p>
        </p:txBody>
      </p:sp>
      <p:sp>
        <p:nvSpPr>
          <p:cNvPr id="6" name="Slide Number Placeholder 5">
            <a:extLst>
              <a:ext uri="{FF2B5EF4-FFF2-40B4-BE49-F238E27FC236}">
                <a16:creationId xmlns:a16="http://schemas.microsoft.com/office/drawing/2014/main" id="{2ED9B349-C45D-4621-95CA-5575C542818C}"/>
              </a:ext>
            </a:extLst>
          </p:cNvPr>
          <p:cNvSpPr>
            <a:spLocks noGrp="1"/>
          </p:cNvSpPr>
          <p:nvPr>
            <p:ph type="sldNum" sz="quarter" idx="12"/>
          </p:nvPr>
        </p:nvSpPr>
        <p:spPr/>
        <p:txBody>
          <a:bodyPr/>
          <a:lstStyle/>
          <a:p>
            <a:fld id="{5992A85C-1BEB-43E9-83BD-E3D0520AC2B9}" type="slidenum">
              <a:rPr lang="lv-LV" smtClean="0"/>
              <a:pPr/>
              <a:t>‹#›</a:t>
            </a:fld>
            <a:endParaRPr lang="lv-LV"/>
          </a:p>
        </p:txBody>
      </p:sp>
    </p:spTree>
    <p:extLst>
      <p:ext uri="{BB962C8B-B14F-4D97-AF65-F5344CB8AC3E}">
        <p14:creationId xmlns:p14="http://schemas.microsoft.com/office/powerpoint/2010/main" val="279400422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C43BFF-FD7E-46AA-B002-34099AA19129}"/>
              </a:ext>
            </a:extLst>
          </p:cNvPr>
          <p:cNvSpPr>
            <a:spLocks noGrp="1"/>
          </p:cNvSpPr>
          <p:nvPr>
            <p:ph type="title"/>
          </p:nvPr>
        </p:nvSpPr>
        <p:spPr/>
        <p:txBody>
          <a:bodyPr/>
          <a:lstStyle/>
          <a:p>
            <a:r>
              <a:rPr lang="en-US"/>
              <a:t>Click to edit Master title style</a:t>
            </a:r>
            <a:endParaRPr lang="lv-LV"/>
          </a:p>
        </p:txBody>
      </p:sp>
      <p:sp>
        <p:nvSpPr>
          <p:cNvPr id="3" name="Content Placeholder 2">
            <a:extLst>
              <a:ext uri="{FF2B5EF4-FFF2-40B4-BE49-F238E27FC236}">
                <a16:creationId xmlns:a16="http://schemas.microsoft.com/office/drawing/2014/main" id="{6D85B96F-4F51-404B-8E88-F26BECDAA7AA}"/>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lv-LV"/>
          </a:p>
        </p:txBody>
      </p:sp>
      <p:sp>
        <p:nvSpPr>
          <p:cNvPr id="4" name="Content Placeholder 3">
            <a:extLst>
              <a:ext uri="{FF2B5EF4-FFF2-40B4-BE49-F238E27FC236}">
                <a16:creationId xmlns:a16="http://schemas.microsoft.com/office/drawing/2014/main" id="{1F1E5DDF-660B-4945-ADC9-39BD9AC36E3D}"/>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lv-LV"/>
          </a:p>
        </p:txBody>
      </p:sp>
      <p:sp>
        <p:nvSpPr>
          <p:cNvPr id="5" name="Date Placeholder 4">
            <a:extLst>
              <a:ext uri="{FF2B5EF4-FFF2-40B4-BE49-F238E27FC236}">
                <a16:creationId xmlns:a16="http://schemas.microsoft.com/office/drawing/2014/main" id="{ABC025B2-4747-473F-8175-AD8E4EE747DC}"/>
              </a:ext>
            </a:extLst>
          </p:cNvPr>
          <p:cNvSpPr>
            <a:spLocks noGrp="1"/>
          </p:cNvSpPr>
          <p:nvPr>
            <p:ph type="dt" sz="half" idx="10"/>
          </p:nvPr>
        </p:nvSpPr>
        <p:spPr/>
        <p:txBody>
          <a:bodyPr/>
          <a:lstStyle/>
          <a:p>
            <a:fld id="{75FCC60C-A7FA-45D5-942F-46A96FADC144}" type="datetimeFigureOut">
              <a:rPr lang="lv-LV" smtClean="0"/>
              <a:pPr/>
              <a:t>01.11.2017.</a:t>
            </a:fld>
            <a:endParaRPr lang="lv-LV"/>
          </a:p>
        </p:txBody>
      </p:sp>
      <p:sp>
        <p:nvSpPr>
          <p:cNvPr id="6" name="Footer Placeholder 5">
            <a:extLst>
              <a:ext uri="{FF2B5EF4-FFF2-40B4-BE49-F238E27FC236}">
                <a16:creationId xmlns:a16="http://schemas.microsoft.com/office/drawing/2014/main" id="{9A162921-F638-4EE3-897C-F7BC0E54F517}"/>
              </a:ext>
            </a:extLst>
          </p:cNvPr>
          <p:cNvSpPr>
            <a:spLocks noGrp="1"/>
          </p:cNvSpPr>
          <p:nvPr>
            <p:ph type="ftr" sz="quarter" idx="11"/>
          </p:nvPr>
        </p:nvSpPr>
        <p:spPr/>
        <p:txBody>
          <a:bodyPr/>
          <a:lstStyle/>
          <a:p>
            <a:endParaRPr lang="lv-LV"/>
          </a:p>
        </p:txBody>
      </p:sp>
      <p:sp>
        <p:nvSpPr>
          <p:cNvPr id="7" name="Slide Number Placeholder 6">
            <a:extLst>
              <a:ext uri="{FF2B5EF4-FFF2-40B4-BE49-F238E27FC236}">
                <a16:creationId xmlns:a16="http://schemas.microsoft.com/office/drawing/2014/main" id="{62479BFD-0E68-43B4-B605-E9B28361DF5B}"/>
              </a:ext>
            </a:extLst>
          </p:cNvPr>
          <p:cNvSpPr>
            <a:spLocks noGrp="1"/>
          </p:cNvSpPr>
          <p:nvPr>
            <p:ph type="sldNum" sz="quarter" idx="12"/>
          </p:nvPr>
        </p:nvSpPr>
        <p:spPr/>
        <p:txBody>
          <a:bodyPr/>
          <a:lstStyle/>
          <a:p>
            <a:fld id="{5992A85C-1BEB-43E9-83BD-E3D0520AC2B9}" type="slidenum">
              <a:rPr lang="lv-LV" smtClean="0"/>
              <a:pPr/>
              <a:t>‹#›</a:t>
            </a:fld>
            <a:endParaRPr lang="lv-LV"/>
          </a:p>
        </p:txBody>
      </p:sp>
    </p:spTree>
    <p:extLst>
      <p:ext uri="{BB962C8B-B14F-4D97-AF65-F5344CB8AC3E}">
        <p14:creationId xmlns:p14="http://schemas.microsoft.com/office/powerpoint/2010/main" val="321930811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FBED02-D9EE-4758-8B4B-0663854182F0}"/>
              </a:ext>
            </a:extLst>
          </p:cNvPr>
          <p:cNvSpPr>
            <a:spLocks noGrp="1"/>
          </p:cNvSpPr>
          <p:nvPr>
            <p:ph type="title"/>
          </p:nvPr>
        </p:nvSpPr>
        <p:spPr>
          <a:xfrm>
            <a:off x="839788" y="365125"/>
            <a:ext cx="10515600" cy="1325563"/>
          </a:xfrm>
        </p:spPr>
        <p:txBody>
          <a:bodyPr/>
          <a:lstStyle/>
          <a:p>
            <a:r>
              <a:rPr lang="en-US"/>
              <a:t>Click to edit Master title style</a:t>
            </a:r>
            <a:endParaRPr lang="lv-LV"/>
          </a:p>
        </p:txBody>
      </p:sp>
      <p:sp>
        <p:nvSpPr>
          <p:cNvPr id="3" name="Text Placeholder 2">
            <a:extLst>
              <a:ext uri="{FF2B5EF4-FFF2-40B4-BE49-F238E27FC236}">
                <a16:creationId xmlns:a16="http://schemas.microsoft.com/office/drawing/2014/main" id="{B29D12FC-1F81-4C59-A5FA-44EF7CD7D189}"/>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4CACF3A1-8118-4262-B387-39626C98AB7C}"/>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lv-LV"/>
          </a:p>
        </p:txBody>
      </p:sp>
      <p:sp>
        <p:nvSpPr>
          <p:cNvPr id="5" name="Text Placeholder 4">
            <a:extLst>
              <a:ext uri="{FF2B5EF4-FFF2-40B4-BE49-F238E27FC236}">
                <a16:creationId xmlns:a16="http://schemas.microsoft.com/office/drawing/2014/main" id="{DCBEAEFE-0AD0-4A5A-929A-5FEA656948BF}"/>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FB361A18-2C62-437E-89AB-5CD05E96FD0C}"/>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lv-LV"/>
          </a:p>
        </p:txBody>
      </p:sp>
      <p:sp>
        <p:nvSpPr>
          <p:cNvPr id="7" name="Date Placeholder 6">
            <a:extLst>
              <a:ext uri="{FF2B5EF4-FFF2-40B4-BE49-F238E27FC236}">
                <a16:creationId xmlns:a16="http://schemas.microsoft.com/office/drawing/2014/main" id="{E360C82A-C04B-4B62-B635-89860D392868}"/>
              </a:ext>
            </a:extLst>
          </p:cNvPr>
          <p:cNvSpPr>
            <a:spLocks noGrp="1"/>
          </p:cNvSpPr>
          <p:nvPr>
            <p:ph type="dt" sz="half" idx="10"/>
          </p:nvPr>
        </p:nvSpPr>
        <p:spPr/>
        <p:txBody>
          <a:bodyPr/>
          <a:lstStyle/>
          <a:p>
            <a:fld id="{75FCC60C-A7FA-45D5-942F-46A96FADC144}" type="datetimeFigureOut">
              <a:rPr lang="lv-LV" smtClean="0"/>
              <a:pPr/>
              <a:t>01.11.2017.</a:t>
            </a:fld>
            <a:endParaRPr lang="lv-LV"/>
          </a:p>
        </p:txBody>
      </p:sp>
      <p:sp>
        <p:nvSpPr>
          <p:cNvPr id="8" name="Footer Placeholder 7">
            <a:extLst>
              <a:ext uri="{FF2B5EF4-FFF2-40B4-BE49-F238E27FC236}">
                <a16:creationId xmlns:a16="http://schemas.microsoft.com/office/drawing/2014/main" id="{D8A1F585-6398-4881-8B67-A74736829E99}"/>
              </a:ext>
            </a:extLst>
          </p:cNvPr>
          <p:cNvSpPr>
            <a:spLocks noGrp="1"/>
          </p:cNvSpPr>
          <p:nvPr>
            <p:ph type="ftr" sz="quarter" idx="11"/>
          </p:nvPr>
        </p:nvSpPr>
        <p:spPr/>
        <p:txBody>
          <a:bodyPr/>
          <a:lstStyle/>
          <a:p>
            <a:endParaRPr lang="lv-LV"/>
          </a:p>
        </p:txBody>
      </p:sp>
      <p:sp>
        <p:nvSpPr>
          <p:cNvPr id="9" name="Slide Number Placeholder 8">
            <a:extLst>
              <a:ext uri="{FF2B5EF4-FFF2-40B4-BE49-F238E27FC236}">
                <a16:creationId xmlns:a16="http://schemas.microsoft.com/office/drawing/2014/main" id="{CAC1F217-D60F-4414-8062-4ADD779F081B}"/>
              </a:ext>
            </a:extLst>
          </p:cNvPr>
          <p:cNvSpPr>
            <a:spLocks noGrp="1"/>
          </p:cNvSpPr>
          <p:nvPr>
            <p:ph type="sldNum" sz="quarter" idx="12"/>
          </p:nvPr>
        </p:nvSpPr>
        <p:spPr/>
        <p:txBody>
          <a:bodyPr/>
          <a:lstStyle/>
          <a:p>
            <a:fld id="{5992A85C-1BEB-43E9-83BD-E3D0520AC2B9}" type="slidenum">
              <a:rPr lang="lv-LV" smtClean="0"/>
              <a:pPr/>
              <a:t>‹#›</a:t>
            </a:fld>
            <a:endParaRPr lang="lv-LV"/>
          </a:p>
        </p:txBody>
      </p:sp>
    </p:spTree>
    <p:extLst>
      <p:ext uri="{BB962C8B-B14F-4D97-AF65-F5344CB8AC3E}">
        <p14:creationId xmlns:p14="http://schemas.microsoft.com/office/powerpoint/2010/main" val="253590247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19BAF3-8F1D-44FF-88FD-78883C1CF8D6}"/>
              </a:ext>
            </a:extLst>
          </p:cNvPr>
          <p:cNvSpPr>
            <a:spLocks noGrp="1"/>
          </p:cNvSpPr>
          <p:nvPr>
            <p:ph type="title"/>
          </p:nvPr>
        </p:nvSpPr>
        <p:spPr/>
        <p:txBody>
          <a:bodyPr/>
          <a:lstStyle/>
          <a:p>
            <a:r>
              <a:rPr lang="en-US"/>
              <a:t>Click to edit Master title style</a:t>
            </a:r>
            <a:endParaRPr lang="lv-LV"/>
          </a:p>
        </p:txBody>
      </p:sp>
      <p:sp>
        <p:nvSpPr>
          <p:cNvPr id="3" name="Date Placeholder 2">
            <a:extLst>
              <a:ext uri="{FF2B5EF4-FFF2-40B4-BE49-F238E27FC236}">
                <a16:creationId xmlns:a16="http://schemas.microsoft.com/office/drawing/2014/main" id="{8794094B-AD9F-4B57-9029-594A6AE4E3D4}"/>
              </a:ext>
            </a:extLst>
          </p:cNvPr>
          <p:cNvSpPr>
            <a:spLocks noGrp="1"/>
          </p:cNvSpPr>
          <p:nvPr>
            <p:ph type="dt" sz="half" idx="10"/>
          </p:nvPr>
        </p:nvSpPr>
        <p:spPr/>
        <p:txBody>
          <a:bodyPr/>
          <a:lstStyle/>
          <a:p>
            <a:fld id="{75FCC60C-A7FA-45D5-942F-46A96FADC144}" type="datetimeFigureOut">
              <a:rPr lang="lv-LV" smtClean="0"/>
              <a:pPr/>
              <a:t>01.11.2017.</a:t>
            </a:fld>
            <a:endParaRPr lang="lv-LV"/>
          </a:p>
        </p:txBody>
      </p:sp>
      <p:sp>
        <p:nvSpPr>
          <p:cNvPr id="4" name="Footer Placeholder 3">
            <a:extLst>
              <a:ext uri="{FF2B5EF4-FFF2-40B4-BE49-F238E27FC236}">
                <a16:creationId xmlns:a16="http://schemas.microsoft.com/office/drawing/2014/main" id="{67C44336-25A3-4951-AEF9-DFC1B0CEB744}"/>
              </a:ext>
            </a:extLst>
          </p:cNvPr>
          <p:cNvSpPr>
            <a:spLocks noGrp="1"/>
          </p:cNvSpPr>
          <p:nvPr>
            <p:ph type="ftr" sz="quarter" idx="11"/>
          </p:nvPr>
        </p:nvSpPr>
        <p:spPr/>
        <p:txBody>
          <a:bodyPr/>
          <a:lstStyle/>
          <a:p>
            <a:endParaRPr lang="lv-LV"/>
          </a:p>
        </p:txBody>
      </p:sp>
      <p:sp>
        <p:nvSpPr>
          <p:cNvPr id="5" name="Slide Number Placeholder 4">
            <a:extLst>
              <a:ext uri="{FF2B5EF4-FFF2-40B4-BE49-F238E27FC236}">
                <a16:creationId xmlns:a16="http://schemas.microsoft.com/office/drawing/2014/main" id="{E9A63C02-750E-4688-BFAD-A6796A75CBD5}"/>
              </a:ext>
            </a:extLst>
          </p:cNvPr>
          <p:cNvSpPr>
            <a:spLocks noGrp="1"/>
          </p:cNvSpPr>
          <p:nvPr>
            <p:ph type="sldNum" sz="quarter" idx="12"/>
          </p:nvPr>
        </p:nvSpPr>
        <p:spPr/>
        <p:txBody>
          <a:bodyPr/>
          <a:lstStyle/>
          <a:p>
            <a:fld id="{5992A85C-1BEB-43E9-83BD-E3D0520AC2B9}" type="slidenum">
              <a:rPr lang="lv-LV" smtClean="0"/>
              <a:pPr/>
              <a:t>‹#›</a:t>
            </a:fld>
            <a:endParaRPr lang="lv-LV"/>
          </a:p>
        </p:txBody>
      </p:sp>
    </p:spTree>
    <p:extLst>
      <p:ext uri="{BB962C8B-B14F-4D97-AF65-F5344CB8AC3E}">
        <p14:creationId xmlns:p14="http://schemas.microsoft.com/office/powerpoint/2010/main" val="69340094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C7E8361B-7E84-46D1-9407-23A2A4593C89}"/>
              </a:ext>
            </a:extLst>
          </p:cNvPr>
          <p:cNvSpPr>
            <a:spLocks noGrp="1"/>
          </p:cNvSpPr>
          <p:nvPr>
            <p:ph type="dt" sz="half" idx="10"/>
          </p:nvPr>
        </p:nvSpPr>
        <p:spPr/>
        <p:txBody>
          <a:bodyPr/>
          <a:lstStyle/>
          <a:p>
            <a:fld id="{75FCC60C-A7FA-45D5-942F-46A96FADC144}" type="datetimeFigureOut">
              <a:rPr lang="lv-LV" smtClean="0"/>
              <a:pPr/>
              <a:t>01.11.2017.</a:t>
            </a:fld>
            <a:endParaRPr lang="lv-LV"/>
          </a:p>
        </p:txBody>
      </p:sp>
      <p:sp>
        <p:nvSpPr>
          <p:cNvPr id="3" name="Footer Placeholder 2">
            <a:extLst>
              <a:ext uri="{FF2B5EF4-FFF2-40B4-BE49-F238E27FC236}">
                <a16:creationId xmlns:a16="http://schemas.microsoft.com/office/drawing/2014/main" id="{99DE2BAC-0CF6-41EE-B87A-35E57D49367E}"/>
              </a:ext>
            </a:extLst>
          </p:cNvPr>
          <p:cNvSpPr>
            <a:spLocks noGrp="1"/>
          </p:cNvSpPr>
          <p:nvPr>
            <p:ph type="ftr" sz="quarter" idx="11"/>
          </p:nvPr>
        </p:nvSpPr>
        <p:spPr/>
        <p:txBody>
          <a:bodyPr/>
          <a:lstStyle/>
          <a:p>
            <a:endParaRPr lang="lv-LV"/>
          </a:p>
        </p:txBody>
      </p:sp>
      <p:sp>
        <p:nvSpPr>
          <p:cNvPr id="4" name="Slide Number Placeholder 3">
            <a:extLst>
              <a:ext uri="{FF2B5EF4-FFF2-40B4-BE49-F238E27FC236}">
                <a16:creationId xmlns:a16="http://schemas.microsoft.com/office/drawing/2014/main" id="{2EB8B5C4-899F-42E5-BF64-9B54C91A0EFA}"/>
              </a:ext>
            </a:extLst>
          </p:cNvPr>
          <p:cNvSpPr>
            <a:spLocks noGrp="1"/>
          </p:cNvSpPr>
          <p:nvPr>
            <p:ph type="sldNum" sz="quarter" idx="12"/>
          </p:nvPr>
        </p:nvSpPr>
        <p:spPr/>
        <p:txBody>
          <a:bodyPr/>
          <a:lstStyle/>
          <a:p>
            <a:fld id="{5992A85C-1BEB-43E9-83BD-E3D0520AC2B9}" type="slidenum">
              <a:rPr lang="lv-LV" smtClean="0"/>
              <a:pPr/>
              <a:t>‹#›</a:t>
            </a:fld>
            <a:endParaRPr lang="lv-LV"/>
          </a:p>
        </p:txBody>
      </p:sp>
    </p:spTree>
    <p:extLst>
      <p:ext uri="{BB962C8B-B14F-4D97-AF65-F5344CB8AC3E}">
        <p14:creationId xmlns:p14="http://schemas.microsoft.com/office/powerpoint/2010/main" val="362300360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30257E-7CF3-4DF7-B7F8-CE5C5453A25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lv-LV"/>
          </a:p>
        </p:txBody>
      </p:sp>
      <p:sp>
        <p:nvSpPr>
          <p:cNvPr id="3" name="Content Placeholder 2">
            <a:extLst>
              <a:ext uri="{FF2B5EF4-FFF2-40B4-BE49-F238E27FC236}">
                <a16:creationId xmlns:a16="http://schemas.microsoft.com/office/drawing/2014/main" id="{1997FB32-9CFE-4EEA-A287-8D3CA2C6023D}"/>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lv-LV"/>
          </a:p>
        </p:txBody>
      </p:sp>
      <p:sp>
        <p:nvSpPr>
          <p:cNvPr id="4" name="Text Placeholder 3">
            <a:extLst>
              <a:ext uri="{FF2B5EF4-FFF2-40B4-BE49-F238E27FC236}">
                <a16:creationId xmlns:a16="http://schemas.microsoft.com/office/drawing/2014/main" id="{55A1C1B8-5B18-4AB0-885D-3925FF7F734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0ACD6778-9105-461E-BBA4-0174A077F96E}"/>
              </a:ext>
            </a:extLst>
          </p:cNvPr>
          <p:cNvSpPr>
            <a:spLocks noGrp="1"/>
          </p:cNvSpPr>
          <p:nvPr>
            <p:ph type="dt" sz="half" idx="10"/>
          </p:nvPr>
        </p:nvSpPr>
        <p:spPr/>
        <p:txBody>
          <a:bodyPr/>
          <a:lstStyle/>
          <a:p>
            <a:fld id="{75FCC60C-A7FA-45D5-942F-46A96FADC144}" type="datetimeFigureOut">
              <a:rPr lang="lv-LV" smtClean="0"/>
              <a:pPr/>
              <a:t>01.11.2017.</a:t>
            </a:fld>
            <a:endParaRPr lang="lv-LV"/>
          </a:p>
        </p:txBody>
      </p:sp>
      <p:sp>
        <p:nvSpPr>
          <p:cNvPr id="6" name="Footer Placeholder 5">
            <a:extLst>
              <a:ext uri="{FF2B5EF4-FFF2-40B4-BE49-F238E27FC236}">
                <a16:creationId xmlns:a16="http://schemas.microsoft.com/office/drawing/2014/main" id="{41EEEA19-9ACF-4434-86D4-72F39875AD4E}"/>
              </a:ext>
            </a:extLst>
          </p:cNvPr>
          <p:cNvSpPr>
            <a:spLocks noGrp="1"/>
          </p:cNvSpPr>
          <p:nvPr>
            <p:ph type="ftr" sz="quarter" idx="11"/>
          </p:nvPr>
        </p:nvSpPr>
        <p:spPr/>
        <p:txBody>
          <a:bodyPr/>
          <a:lstStyle/>
          <a:p>
            <a:endParaRPr lang="lv-LV"/>
          </a:p>
        </p:txBody>
      </p:sp>
      <p:sp>
        <p:nvSpPr>
          <p:cNvPr id="7" name="Slide Number Placeholder 6">
            <a:extLst>
              <a:ext uri="{FF2B5EF4-FFF2-40B4-BE49-F238E27FC236}">
                <a16:creationId xmlns:a16="http://schemas.microsoft.com/office/drawing/2014/main" id="{8AA0AFC1-1DAF-4C32-B0E2-6B5FAE3449D6}"/>
              </a:ext>
            </a:extLst>
          </p:cNvPr>
          <p:cNvSpPr>
            <a:spLocks noGrp="1"/>
          </p:cNvSpPr>
          <p:nvPr>
            <p:ph type="sldNum" sz="quarter" idx="12"/>
          </p:nvPr>
        </p:nvSpPr>
        <p:spPr/>
        <p:txBody>
          <a:bodyPr/>
          <a:lstStyle/>
          <a:p>
            <a:fld id="{5992A85C-1BEB-43E9-83BD-E3D0520AC2B9}" type="slidenum">
              <a:rPr lang="lv-LV" smtClean="0"/>
              <a:pPr/>
              <a:t>‹#›</a:t>
            </a:fld>
            <a:endParaRPr lang="lv-LV"/>
          </a:p>
        </p:txBody>
      </p:sp>
    </p:spTree>
    <p:extLst>
      <p:ext uri="{BB962C8B-B14F-4D97-AF65-F5344CB8AC3E}">
        <p14:creationId xmlns:p14="http://schemas.microsoft.com/office/powerpoint/2010/main" val="141521989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37E3F5-EC84-41F9-8A34-D7F42D52087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lv-LV"/>
          </a:p>
        </p:txBody>
      </p:sp>
      <p:sp>
        <p:nvSpPr>
          <p:cNvPr id="3" name="Picture Placeholder 2">
            <a:extLst>
              <a:ext uri="{FF2B5EF4-FFF2-40B4-BE49-F238E27FC236}">
                <a16:creationId xmlns:a16="http://schemas.microsoft.com/office/drawing/2014/main" id="{EF8837B4-8FCD-4C36-BEF1-005E47C5B524}"/>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lv-LV"/>
          </a:p>
        </p:txBody>
      </p:sp>
      <p:sp>
        <p:nvSpPr>
          <p:cNvPr id="4" name="Text Placeholder 3">
            <a:extLst>
              <a:ext uri="{FF2B5EF4-FFF2-40B4-BE49-F238E27FC236}">
                <a16:creationId xmlns:a16="http://schemas.microsoft.com/office/drawing/2014/main" id="{85D086CD-128E-4208-8687-24E16FB124D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F4E138A4-3CA5-4602-8E69-9A93D9003260}"/>
              </a:ext>
            </a:extLst>
          </p:cNvPr>
          <p:cNvSpPr>
            <a:spLocks noGrp="1"/>
          </p:cNvSpPr>
          <p:nvPr>
            <p:ph type="dt" sz="half" idx="10"/>
          </p:nvPr>
        </p:nvSpPr>
        <p:spPr/>
        <p:txBody>
          <a:bodyPr/>
          <a:lstStyle/>
          <a:p>
            <a:fld id="{75FCC60C-A7FA-45D5-942F-46A96FADC144}" type="datetimeFigureOut">
              <a:rPr lang="lv-LV" smtClean="0"/>
              <a:pPr/>
              <a:t>01.11.2017.</a:t>
            </a:fld>
            <a:endParaRPr lang="lv-LV"/>
          </a:p>
        </p:txBody>
      </p:sp>
      <p:sp>
        <p:nvSpPr>
          <p:cNvPr id="6" name="Footer Placeholder 5">
            <a:extLst>
              <a:ext uri="{FF2B5EF4-FFF2-40B4-BE49-F238E27FC236}">
                <a16:creationId xmlns:a16="http://schemas.microsoft.com/office/drawing/2014/main" id="{2600F2CD-5C1E-4DEB-BCEE-63D12B643ABA}"/>
              </a:ext>
            </a:extLst>
          </p:cNvPr>
          <p:cNvSpPr>
            <a:spLocks noGrp="1"/>
          </p:cNvSpPr>
          <p:nvPr>
            <p:ph type="ftr" sz="quarter" idx="11"/>
          </p:nvPr>
        </p:nvSpPr>
        <p:spPr/>
        <p:txBody>
          <a:bodyPr/>
          <a:lstStyle/>
          <a:p>
            <a:endParaRPr lang="lv-LV"/>
          </a:p>
        </p:txBody>
      </p:sp>
      <p:sp>
        <p:nvSpPr>
          <p:cNvPr id="7" name="Slide Number Placeholder 6">
            <a:extLst>
              <a:ext uri="{FF2B5EF4-FFF2-40B4-BE49-F238E27FC236}">
                <a16:creationId xmlns:a16="http://schemas.microsoft.com/office/drawing/2014/main" id="{AB386BB9-66F2-4367-AD8A-E06B1A3D03F8}"/>
              </a:ext>
            </a:extLst>
          </p:cNvPr>
          <p:cNvSpPr>
            <a:spLocks noGrp="1"/>
          </p:cNvSpPr>
          <p:nvPr>
            <p:ph type="sldNum" sz="quarter" idx="12"/>
          </p:nvPr>
        </p:nvSpPr>
        <p:spPr/>
        <p:txBody>
          <a:bodyPr/>
          <a:lstStyle/>
          <a:p>
            <a:fld id="{5992A85C-1BEB-43E9-83BD-E3D0520AC2B9}" type="slidenum">
              <a:rPr lang="lv-LV" smtClean="0"/>
              <a:pPr/>
              <a:t>‹#›</a:t>
            </a:fld>
            <a:endParaRPr lang="lv-LV"/>
          </a:p>
        </p:txBody>
      </p:sp>
    </p:spTree>
    <p:extLst>
      <p:ext uri="{BB962C8B-B14F-4D97-AF65-F5344CB8AC3E}">
        <p14:creationId xmlns:p14="http://schemas.microsoft.com/office/powerpoint/2010/main" val="355526634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B50043BD-ED1D-4035-99E4-55B96A547A55}"/>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lv-LV"/>
          </a:p>
        </p:txBody>
      </p:sp>
      <p:sp>
        <p:nvSpPr>
          <p:cNvPr id="3" name="Text Placeholder 2">
            <a:extLst>
              <a:ext uri="{FF2B5EF4-FFF2-40B4-BE49-F238E27FC236}">
                <a16:creationId xmlns:a16="http://schemas.microsoft.com/office/drawing/2014/main" id="{D47966CE-B35E-479A-97D6-CBAD8AD97CAF}"/>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lv-LV"/>
          </a:p>
        </p:txBody>
      </p:sp>
      <p:sp>
        <p:nvSpPr>
          <p:cNvPr id="4" name="Date Placeholder 3">
            <a:extLst>
              <a:ext uri="{FF2B5EF4-FFF2-40B4-BE49-F238E27FC236}">
                <a16:creationId xmlns:a16="http://schemas.microsoft.com/office/drawing/2014/main" id="{C479E586-504E-4EB0-B9ED-6A99C6537DD8}"/>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5FCC60C-A7FA-45D5-942F-46A96FADC144}" type="datetimeFigureOut">
              <a:rPr lang="lv-LV" smtClean="0"/>
              <a:pPr/>
              <a:t>01.11.2017.</a:t>
            </a:fld>
            <a:endParaRPr lang="lv-LV"/>
          </a:p>
        </p:txBody>
      </p:sp>
      <p:sp>
        <p:nvSpPr>
          <p:cNvPr id="5" name="Footer Placeholder 4">
            <a:extLst>
              <a:ext uri="{FF2B5EF4-FFF2-40B4-BE49-F238E27FC236}">
                <a16:creationId xmlns:a16="http://schemas.microsoft.com/office/drawing/2014/main" id="{129CF897-C6AA-4C51-A269-28AA6C6A101A}"/>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lv-LV"/>
          </a:p>
        </p:txBody>
      </p:sp>
      <p:sp>
        <p:nvSpPr>
          <p:cNvPr id="6" name="Slide Number Placeholder 5">
            <a:extLst>
              <a:ext uri="{FF2B5EF4-FFF2-40B4-BE49-F238E27FC236}">
                <a16:creationId xmlns:a16="http://schemas.microsoft.com/office/drawing/2014/main" id="{C89A91A0-7587-4E95-94A5-1885A4FF8E10}"/>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992A85C-1BEB-43E9-83BD-E3D0520AC2B9}" type="slidenum">
              <a:rPr lang="lv-LV" smtClean="0"/>
              <a:pPr/>
              <a:t>‹#›</a:t>
            </a:fld>
            <a:endParaRPr lang="lv-LV"/>
          </a:p>
        </p:txBody>
      </p:sp>
    </p:spTree>
    <p:extLst>
      <p:ext uri="{BB962C8B-B14F-4D97-AF65-F5344CB8AC3E}">
        <p14:creationId xmlns:p14="http://schemas.microsoft.com/office/powerpoint/2010/main" val="122235299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lv-LV"/>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commons.wikimedia.org/wiki/file:vallejosunflower.jpg" TargetMode="External"/><Relationship Id="rId2" Type="http://schemas.openxmlformats.org/officeDocument/2006/relationships/image" Target="../media/image1.jpg"/><Relationship Id="rId1" Type="http://schemas.openxmlformats.org/officeDocument/2006/relationships/slideLayout" Target="../slideLayouts/slideLayout2.xml"/><Relationship Id="rId5" Type="http://schemas.openxmlformats.org/officeDocument/2006/relationships/image" Target="../media/image3.png"/><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hyperlink" Target="https://www.shareicon.net/working-male-worker-industrial-industrial-icons-person-industry-man-people-678380" TargetMode="External"/><Relationship Id="rId7" Type="http://schemas.openxmlformats.org/officeDocument/2006/relationships/hyperlink" Target="http://www.historyforkids.net/greek-games.html" TargetMode="External"/><Relationship Id="rId2" Type="http://schemas.openxmlformats.org/officeDocument/2006/relationships/image" Target="../media/image9.png"/><Relationship Id="rId1" Type="http://schemas.openxmlformats.org/officeDocument/2006/relationships/slideLayout" Target="../slideLayouts/slideLayout2.xml"/><Relationship Id="rId6" Type="http://schemas.openxmlformats.org/officeDocument/2006/relationships/image" Target="../media/image11.png"/><Relationship Id="rId5" Type="http://schemas.openxmlformats.org/officeDocument/2006/relationships/hyperlink" Target="http://openclipart.org/detail/74425/simple-home-by-netalloy" TargetMode="External"/><Relationship Id="rId4" Type="http://schemas.openxmlformats.org/officeDocument/2006/relationships/image" Target="../media/image10.png"/></Relationships>
</file>

<file path=ppt/slides/_rels/slide17.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hyperlink" Target="http://responsivesurvivor.blogspot.com/" TargetMode="External"/><Relationship Id="rId2" Type="http://schemas.openxmlformats.org/officeDocument/2006/relationships/image" Target="../media/image13.png"/><Relationship Id="rId1" Type="http://schemas.openxmlformats.org/officeDocument/2006/relationships/slideLayout" Target="../slideLayouts/slideLayout2.xml"/><Relationship Id="rId5" Type="http://schemas.openxmlformats.org/officeDocument/2006/relationships/hyperlink" Target="http://www.historyforkids.net/greek-games.html" TargetMode="External"/><Relationship Id="rId4" Type="http://schemas.openxmlformats.org/officeDocument/2006/relationships/image" Target="../media/image11.png"/></Relationships>
</file>

<file path=ppt/slides/_rels/slide19.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hyperlink" Target="https://pixabay.com/en/business-people-team-group-1180883/" TargetMode="External"/><Relationship Id="rId2" Type="http://schemas.openxmlformats.org/officeDocument/2006/relationships/image" Target="../media/image15.png"/><Relationship Id="rId1" Type="http://schemas.openxmlformats.org/officeDocument/2006/relationships/slideLayout" Target="../slideLayouts/slideLayout2.xml"/><Relationship Id="rId5" Type="http://schemas.openxmlformats.org/officeDocument/2006/relationships/hyperlink" Target="http://www.freepik.com/free-icon/family-of-three-in-a-home_741125.htm" TargetMode="External"/><Relationship Id="rId4" Type="http://schemas.openxmlformats.org/officeDocument/2006/relationships/image" Target="../media/image16.jpg"/></Relationships>
</file>

<file path=ppt/slides/_rels/slide21.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hyperlink" Target="http://darkroom.baltimoresun.com/2012/09/sunflower-blooms-form-a-sea-of-color/" TargetMode="External"/><Relationship Id="rId2" Type="http://schemas.openxmlformats.org/officeDocument/2006/relationships/image" Target="../media/image19.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5.xml.rels><?xml version="1.0" encoding="UTF-8" standalone="yes"?>
<Relationships xmlns="http://schemas.openxmlformats.org/package/2006/relationships"><Relationship Id="rId3" Type="http://schemas.openxmlformats.org/officeDocument/2006/relationships/hyperlink" Target="http://breezedaze.blogspot.com/2011/02/sunflower-serendipity.html" TargetMode="External"/><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hyperlink" Target="http://commons.wikimedia.org/wiki/File:A_sunflower-Edited.png" TargetMode="External"/><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30B7A8-2008-46A1-9084-3D9325B71C5C}"/>
              </a:ext>
            </a:extLst>
          </p:cNvPr>
          <p:cNvSpPr>
            <a:spLocks noGrp="1"/>
          </p:cNvSpPr>
          <p:nvPr>
            <p:ph type="title"/>
          </p:nvPr>
        </p:nvSpPr>
        <p:spPr/>
        <p:txBody>
          <a:bodyPr/>
          <a:lstStyle/>
          <a:p>
            <a:endParaRPr lang="en-GB"/>
          </a:p>
        </p:txBody>
      </p:sp>
      <p:sp>
        <p:nvSpPr>
          <p:cNvPr id="3" name="Content Placeholder 2">
            <a:extLst>
              <a:ext uri="{FF2B5EF4-FFF2-40B4-BE49-F238E27FC236}">
                <a16:creationId xmlns:a16="http://schemas.microsoft.com/office/drawing/2014/main" id="{EA7C8528-53BD-4B1B-B98C-C913F36C4B16}"/>
              </a:ext>
            </a:extLst>
          </p:cNvPr>
          <p:cNvSpPr>
            <a:spLocks noGrp="1"/>
          </p:cNvSpPr>
          <p:nvPr>
            <p:ph idx="1"/>
          </p:nvPr>
        </p:nvSpPr>
        <p:spPr/>
        <p:txBody>
          <a:bodyPr/>
          <a:lstStyle/>
          <a:p>
            <a:endParaRPr lang="en-GB"/>
          </a:p>
        </p:txBody>
      </p:sp>
      <p:pic>
        <p:nvPicPr>
          <p:cNvPr id="4" name="Picture 3">
            <a:extLst>
              <a:ext uri="{FF2B5EF4-FFF2-40B4-BE49-F238E27FC236}">
                <a16:creationId xmlns:a16="http://schemas.microsoft.com/office/drawing/2014/main" id="{56F358F3-C6C2-49D9-8719-DC5E5E854996}"/>
              </a:ext>
            </a:extLst>
          </p:cNvPr>
          <p:cNvPicPr>
            <a:picLocks noChangeAspect="1"/>
          </p:cNvPicPr>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537482" y="-821460"/>
            <a:ext cx="13266964" cy="8844643"/>
          </a:xfrm>
          <a:prstGeom prst="rect">
            <a:avLst/>
          </a:prstGeom>
        </p:spPr>
      </p:pic>
      <p:pic>
        <p:nvPicPr>
          <p:cNvPr id="5" name="Picture 4">
            <a:extLst>
              <a:ext uri="{FF2B5EF4-FFF2-40B4-BE49-F238E27FC236}">
                <a16:creationId xmlns:a16="http://schemas.microsoft.com/office/drawing/2014/main" id="{22F7103C-6550-4882-999E-7339EABF29CA}"/>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783982" y="-312624"/>
            <a:ext cx="9290785" cy="2057287"/>
          </a:xfrm>
          <a:prstGeom prst="rect">
            <a:avLst/>
          </a:prstGeom>
        </p:spPr>
      </p:pic>
      <p:sp>
        <p:nvSpPr>
          <p:cNvPr id="6" name="TextBox 5">
            <a:extLst>
              <a:ext uri="{FF2B5EF4-FFF2-40B4-BE49-F238E27FC236}">
                <a16:creationId xmlns:a16="http://schemas.microsoft.com/office/drawing/2014/main" id="{D4BCCFC5-32D8-4935-AE67-2F7F6378BB07}"/>
              </a:ext>
            </a:extLst>
          </p:cNvPr>
          <p:cNvSpPr txBox="1"/>
          <p:nvPr/>
        </p:nvSpPr>
        <p:spPr>
          <a:xfrm>
            <a:off x="3208564" y="2939143"/>
            <a:ext cx="6351815" cy="1323439"/>
          </a:xfrm>
          <a:prstGeom prst="rect">
            <a:avLst/>
          </a:prstGeom>
          <a:noFill/>
        </p:spPr>
        <p:txBody>
          <a:bodyPr wrap="square" rtlCol="0">
            <a:spAutoFit/>
          </a:bodyPr>
          <a:lstStyle/>
          <a:p>
            <a:pPr algn="ctr"/>
            <a:r>
              <a:rPr lang="lv-LV" sz="4000" b="1" dirty="0">
                <a:solidFill>
                  <a:schemeClr val="bg1"/>
                </a:solidFill>
              </a:rPr>
              <a:t>Kurzemes plānošanas reģiona DI plāns</a:t>
            </a:r>
            <a:endParaRPr lang="en-GB" sz="4000" b="1" dirty="0">
              <a:solidFill>
                <a:schemeClr val="bg1"/>
              </a:solidFill>
            </a:endParaRPr>
          </a:p>
        </p:txBody>
      </p:sp>
      <p:pic>
        <p:nvPicPr>
          <p:cNvPr id="7" name="Picture 6">
            <a:extLst>
              <a:ext uri="{FF2B5EF4-FFF2-40B4-BE49-F238E27FC236}">
                <a16:creationId xmlns:a16="http://schemas.microsoft.com/office/drawing/2014/main" id="{FBE4F3CF-6A9F-43EC-A9C6-14D7EAEB590E}"/>
              </a:ext>
            </a:extLst>
          </p:cNvPr>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19793" y="5753285"/>
            <a:ext cx="1976439" cy="716118"/>
          </a:xfrm>
          <a:prstGeom prst="rect">
            <a:avLst/>
          </a:prstGeom>
          <a:noFill/>
          <a:ln>
            <a:noFill/>
          </a:ln>
        </p:spPr>
      </p:pic>
      <p:sp>
        <p:nvSpPr>
          <p:cNvPr id="8" name="TextBox 7">
            <a:extLst>
              <a:ext uri="{FF2B5EF4-FFF2-40B4-BE49-F238E27FC236}">
                <a16:creationId xmlns:a16="http://schemas.microsoft.com/office/drawing/2014/main" id="{23DD1354-FD27-4B52-B311-940FBDC6AC80}"/>
              </a:ext>
            </a:extLst>
          </p:cNvPr>
          <p:cNvSpPr txBox="1"/>
          <p:nvPr/>
        </p:nvSpPr>
        <p:spPr>
          <a:xfrm>
            <a:off x="4865914" y="5058729"/>
            <a:ext cx="2873829" cy="400110"/>
          </a:xfrm>
          <a:prstGeom prst="rect">
            <a:avLst/>
          </a:prstGeom>
          <a:noFill/>
        </p:spPr>
        <p:txBody>
          <a:bodyPr wrap="square" rtlCol="0">
            <a:spAutoFit/>
          </a:bodyPr>
          <a:lstStyle/>
          <a:p>
            <a:pPr algn="ctr"/>
            <a:r>
              <a:rPr lang="lv-LV" sz="2000" dirty="0">
                <a:solidFill>
                  <a:schemeClr val="bg1"/>
                </a:solidFill>
              </a:rPr>
              <a:t>2017.gada 1. novembrī</a:t>
            </a:r>
            <a:endParaRPr lang="en-GB" sz="2000" dirty="0">
              <a:solidFill>
                <a:schemeClr val="bg1"/>
              </a:solidFill>
            </a:endParaRPr>
          </a:p>
        </p:txBody>
      </p:sp>
    </p:spTree>
    <p:extLst>
      <p:ext uri="{BB962C8B-B14F-4D97-AF65-F5344CB8AC3E}">
        <p14:creationId xmlns:p14="http://schemas.microsoft.com/office/powerpoint/2010/main" val="257398989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262D5E-BF46-4144-BFAE-F093461D85CF}"/>
              </a:ext>
            </a:extLst>
          </p:cNvPr>
          <p:cNvSpPr>
            <a:spLocks noGrp="1"/>
          </p:cNvSpPr>
          <p:nvPr>
            <p:ph type="title"/>
          </p:nvPr>
        </p:nvSpPr>
        <p:spPr>
          <a:xfrm>
            <a:off x="-1" y="-40510"/>
            <a:ext cx="12234441" cy="914400"/>
          </a:xfrm>
          <a:solidFill>
            <a:schemeClr val="tx2"/>
          </a:solidFill>
        </p:spPr>
        <p:txBody>
          <a:bodyPr>
            <a:normAutofit/>
          </a:bodyPr>
          <a:lstStyle/>
          <a:p>
            <a:r>
              <a:rPr lang="lv-LV" altLang="ru-RU" b="1" dirty="0">
                <a:solidFill>
                  <a:schemeClr val="bg1"/>
                </a:solidFill>
                <a:latin typeface="+mn-lt"/>
              </a:rPr>
              <a:t>Cilvēkresursi SBSP sniegšanai</a:t>
            </a:r>
            <a:endParaRPr lang="lv-LV" dirty="0">
              <a:solidFill>
                <a:schemeClr val="bg1"/>
              </a:solidFill>
              <a:latin typeface="+mn-lt"/>
            </a:endParaRPr>
          </a:p>
        </p:txBody>
      </p:sp>
      <p:sp>
        <p:nvSpPr>
          <p:cNvPr id="3" name="Content Placeholder 2"/>
          <p:cNvSpPr>
            <a:spLocks noGrp="1"/>
          </p:cNvSpPr>
          <p:nvPr>
            <p:ph idx="1"/>
          </p:nvPr>
        </p:nvSpPr>
        <p:spPr>
          <a:xfrm>
            <a:off x="838200" y="1438835"/>
            <a:ext cx="4217894" cy="4738128"/>
          </a:xfrm>
        </p:spPr>
        <p:txBody>
          <a:bodyPr>
            <a:normAutofit/>
          </a:bodyPr>
          <a:lstStyle/>
          <a:p>
            <a:pPr>
              <a:lnSpc>
                <a:spcPct val="150000"/>
              </a:lnSpc>
            </a:pPr>
            <a:r>
              <a:rPr lang="lv-LV" dirty="0"/>
              <a:t>s</a:t>
            </a:r>
            <a:r>
              <a:rPr lang="en-US" dirty="0" err="1"/>
              <a:t>alīdzinoši</a:t>
            </a:r>
            <a:r>
              <a:rPr lang="en-US" dirty="0"/>
              <a:t> </a:t>
            </a:r>
            <a:r>
              <a:rPr lang="en-US" dirty="0" err="1"/>
              <a:t>labāk</a:t>
            </a:r>
            <a:r>
              <a:rPr lang="en-US" dirty="0"/>
              <a:t> SBSP </a:t>
            </a:r>
            <a:r>
              <a:rPr lang="en-US" dirty="0" err="1"/>
              <a:t>sniegšanai</a:t>
            </a:r>
            <a:r>
              <a:rPr lang="en-US" dirty="0"/>
              <a:t> </a:t>
            </a:r>
            <a:r>
              <a:rPr lang="en-US" dirty="0" err="1"/>
              <a:t>nepieciešamie</a:t>
            </a:r>
            <a:r>
              <a:rPr lang="en-US" dirty="0"/>
              <a:t> </a:t>
            </a:r>
            <a:r>
              <a:rPr lang="en-US" dirty="0" err="1"/>
              <a:t>cilvēkresursi</a:t>
            </a:r>
            <a:r>
              <a:rPr lang="en-US" dirty="0"/>
              <a:t> </a:t>
            </a:r>
            <a:r>
              <a:rPr lang="en-US" dirty="0" err="1"/>
              <a:t>ir</a:t>
            </a:r>
            <a:r>
              <a:rPr lang="en-US" dirty="0"/>
              <a:t> </a:t>
            </a:r>
            <a:r>
              <a:rPr lang="en-US" dirty="0" err="1"/>
              <a:t>pieejami</a:t>
            </a:r>
            <a:r>
              <a:rPr lang="en-US" dirty="0"/>
              <a:t> </a:t>
            </a:r>
            <a:r>
              <a:rPr lang="en-US" b="1" dirty="0" err="1">
                <a:solidFill>
                  <a:srgbClr val="800000"/>
                </a:solidFill>
              </a:rPr>
              <a:t>Liepājā</a:t>
            </a:r>
            <a:r>
              <a:rPr lang="en-US" b="1" dirty="0">
                <a:solidFill>
                  <a:srgbClr val="800000"/>
                </a:solidFill>
              </a:rPr>
              <a:t>, </a:t>
            </a:r>
            <a:r>
              <a:rPr lang="en-US" b="1" dirty="0" err="1">
                <a:solidFill>
                  <a:srgbClr val="800000"/>
                </a:solidFill>
              </a:rPr>
              <a:t>Kuldīgas</a:t>
            </a:r>
            <a:r>
              <a:rPr lang="en-US" b="1" dirty="0">
                <a:solidFill>
                  <a:srgbClr val="800000"/>
                </a:solidFill>
              </a:rPr>
              <a:t> </a:t>
            </a:r>
            <a:r>
              <a:rPr lang="en-US" dirty="0"/>
              <a:t>un</a:t>
            </a:r>
            <a:r>
              <a:rPr lang="en-US" b="1" dirty="0">
                <a:solidFill>
                  <a:srgbClr val="0070C0"/>
                </a:solidFill>
              </a:rPr>
              <a:t> </a:t>
            </a:r>
            <a:r>
              <a:rPr lang="en-US" b="1" dirty="0" err="1">
                <a:solidFill>
                  <a:srgbClr val="800000"/>
                </a:solidFill>
              </a:rPr>
              <a:t>Talsu</a:t>
            </a:r>
            <a:r>
              <a:rPr lang="en-US" b="1" dirty="0">
                <a:solidFill>
                  <a:srgbClr val="800000"/>
                </a:solidFill>
              </a:rPr>
              <a:t> </a:t>
            </a:r>
            <a:r>
              <a:rPr lang="en-US" dirty="0" err="1"/>
              <a:t>novados</a:t>
            </a:r>
            <a:endParaRPr lang="lv-LV" dirty="0"/>
          </a:p>
          <a:p>
            <a:pPr>
              <a:lnSpc>
                <a:spcPct val="150000"/>
              </a:lnSpc>
            </a:pPr>
            <a:r>
              <a:rPr lang="lv-LV" b="1" dirty="0">
                <a:solidFill>
                  <a:srgbClr val="800000"/>
                </a:solidFill>
              </a:rPr>
              <a:t>7 pašvaldībās </a:t>
            </a:r>
            <a:r>
              <a:rPr lang="lv-LV" dirty="0"/>
              <a:t>pieejami tikai SD speciālisti</a:t>
            </a:r>
            <a:endParaRPr lang="en-US" dirty="0"/>
          </a:p>
        </p:txBody>
      </p:sp>
      <p:pic>
        <p:nvPicPr>
          <p:cNvPr id="5" name="Picture 4"/>
          <p:cNvPicPr/>
          <p:nvPr/>
        </p:nvPicPr>
        <p:blipFill>
          <a:blip r:embed="rId2">
            <a:extLst>
              <a:ext uri="{28A0092B-C50C-407E-A947-70E740481C1C}">
                <a14:useLocalDpi xmlns:a14="http://schemas.microsoft.com/office/drawing/2010/main" val="0"/>
              </a:ext>
            </a:extLst>
          </a:blip>
          <a:stretch>
            <a:fillRect/>
          </a:stretch>
        </p:blipFill>
        <p:spPr>
          <a:xfrm>
            <a:off x="7025833" y="532435"/>
            <a:ext cx="5023412" cy="6366076"/>
          </a:xfrm>
          <a:prstGeom prst="rect">
            <a:avLst/>
          </a:prstGeom>
        </p:spPr>
      </p:pic>
      <p:sp>
        <p:nvSpPr>
          <p:cNvPr id="7" name="Rectangle 6">
            <a:extLst>
              <a:ext uri="{FF2B5EF4-FFF2-40B4-BE49-F238E27FC236}">
                <a16:creationId xmlns:a16="http://schemas.microsoft.com/office/drawing/2014/main" id="{F0DEA4E9-A95D-4267-A994-25A813B8E02D}"/>
              </a:ext>
            </a:extLst>
          </p:cNvPr>
          <p:cNvSpPr/>
          <p:nvPr/>
        </p:nvSpPr>
        <p:spPr>
          <a:xfrm>
            <a:off x="2997843" y="6393644"/>
            <a:ext cx="6096000" cy="369332"/>
          </a:xfrm>
          <a:prstGeom prst="rect">
            <a:avLst/>
          </a:prstGeom>
        </p:spPr>
        <p:txBody>
          <a:bodyPr>
            <a:spAutoFit/>
          </a:bodyPr>
          <a:lstStyle/>
          <a:p>
            <a:r>
              <a:rPr lang="lv-LV" i="1" dirty="0"/>
              <a:t> 2. attēls «cilvēkresursu pieejamība KPR»</a:t>
            </a:r>
            <a:endParaRPr lang="en-GB" dirty="0"/>
          </a:p>
        </p:txBody>
      </p:sp>
    </p:spTree>
    <p:extLst>
      <p:ext uri="{BB962C8B-B14F-4D97-AF65-F5344CB8AC3E}">
        <p14:creationId xmlns:p14="http://schemas.microsoft.com/office/powerpoint/2010/main" val="104658923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262D5E-BF46-4144-BFAE-F093461D85CF}"/>
              </a:ext>
            </a:extLst>
          </p:cNvPr>
          <p:cNvSpPr>
            <a:spLocks noGrp="1"/>
          </p:cNvSpPr>
          <p:nvPr>
            <p:ph type="title"/>
          </p:nvPr>
        </p:nvSpPr>
        <p:spPr>
          <a:xfrm>
            <a:off x="-77165" y="0"/>
            <a:ext cx="12269165" cy="1047509"/>
          </a:xfrm>
          <a:solidFill>
            <a:schemeClr val="tx2"/>
          </a:solidFill>
        </p:spPr>
        <p:txBody>
          <a:bodyPr>
            <a:normAutofit/>
          </a:bodyPr>
          <a:lstStyle/>
          <a:p>
            <a:r>
              <a:rPr lang="lv-LV" altLang="ru-RU" b="1" dirty="0">
                <a:solidFill>
                  <a:schemeClr val="bg1"/>
                </a:solidFill>
                <a:latin typeface="+mn-lt"/>
              </a:rPr>
              <a:t>Vispārējie pakalpojumi - veselības aprūpe</a:t>
            </a:r>
            <a:endParaRPr lang="lv-LV" dirty="0">
              <a:solidFill>
                <a:schemeClr val="bg1"/>
              </a:solidFill>
              <a:latin typeface="+mn-lt"/>
            </a:endParaRPr>
          </a:p>
        </p:txBody>
      </p:sp>
      <p:sp>
        <p:nvSpPr>
          <p:cNvPr id="3" name="Content Placeholder 2"/>
          <p:cNvSpPr>
            <a:spLocks noGrp="1"/>
          </p:cNvSpPr>
          <p:nvPr>
            <p:ph idx="1"/>
          </p:nvPr>
        </p:nvSpPr>
        <p:spPr>
          <a:xfrm>
            <a:off x="838200" y="1438835"/>
            <a:ext cx="10215282" cy="4738128"/>
          </a:xfrm>
        </p:spPr>
        <p:txBody>
          <a:bodyPr>
            <a:normAutofit fontScale="77500" lnSpcReduction="20000"/>
          </a:bodyPr>
          <a:lstStyle/>
          <a:p>
            <a:pPr>
              <a:lnSpc>
                <a:spcPct val="150000"/>
              </a:lnSpc>
            </a:pPr>
            <a:r>
              <a:rPr lang="en-US" sz="3200" dirty="0" err="1"/>
              <a:t>Tikai</a:t>
            </a:r>
            <a:r>
              <a:rPr lang="en-US" sz="3200" dirty="0"/>
              <a:t> </a:t>
            </a:r>
            <a:r>
              <a:rPr lang="en-US" sz="3200" dirty="0" err="1"/>
              <a:t>daļā</a:t>
            </a:r>
            <a:r>
              <a:rPr lang="en-US" sz="3200" dirty="0"/>
              <a:t> </a:t>
            </a:r>
            <a:r>
              <a:rPr lang="en-US" sz="3200" dirty="0" err="1"/>
              <a:t>ārstniecības</a:t>
            </a:r>
            <a:r>
              <a:rPr lang="en-US" sz="3200" dirty="0"/>
              <a:t> </a:t>
            </a:r>
            <a:r>
              <a:rPr lang="en-US" sz="3200" dirty="0" err="1"/>
              <a:t>iestāžu</a:t>
            </a:r>
            <a:r>
              <a:rPr lang="en-US" sz="3200" dirty="0"/>
              <a:t> </a:t>
            </a:r>
            <a:r>
              <a:rPr lang="en-US" sz="3200" dirty="0" err="1"/>
              <a:t>nodrošināta</a:t>
            </a:r>
            <a:r>
              <a:rPr lang="en-US" sz="3200" dirty="0"/>
              <a:t> </a:t>
            </a:r>
            <a:r>
              <a:rPr lang="en-US" sz="3200" b="1" dirty="0">
                <a:solidFill>
                  <a:srgbClr val="800000"/>
                </a:solidFill>
              </a:rPr>
              <a:t>vides </a:t>
            </a:r>
            <a:r>
              <a:rPr lang="en-US" sz="3200" b="1" dirty="0" err="1">
                <a:solidFill>
                  <a:srgbClr val="800000"/>
                </a:solidFill>
              </a:rPr>
              <a:t>pieejamība</a:t>
            </a:r>
            <a:r>
              <a:rPr lang="en-US" sz="3200" dirty="0"/>
              <a:t>. </a:t>
            </a:r>
            <a:r>
              <a:rPr lang="en-US" sz="3200" dirty="0" err="1"/>
              <a:t>Informācija</a:t>
            </a:r>
            <a:r>
              <a:rPr lang="en-US" sz="3200" dirty="0"/>
              <a:t> par </a:t>
            </a:r>
            <a:r>
              <a:rPr lang="en-US" sz="3200" dirty="0" err="1"/>
              <a:t>pieejamību</a:t>
            </a:r>
            <a:r>
              <a:rPr lang="en-US" sz="3200" dirty="0"/>
              <a:t> </a:t>
            </a:r>
            <a:r>
              <a:rPr lang="en-US" sz="3200" dirty="0" err="1"/>
              <a:t>bieži</a:t>
            </a:r>
            <a:r>
              <a:rPr lang="en-US" sz="3200" dirty="0"/>
              <a:t> </a:t>
            </a:r>
            <a:r>
              <a:rPr lang="en-US" sz="3200" dirty="0" err="1"/>
              <a:t>nav</a:t>
            </a:r>
            <a:r>
              <a:rPr lang="en-US" sz="3200" dirty="0"/>
              <a:t> </a:t>
            </a:r>
            <a:r>
              <a:rPr lang="en-US" sz="3200" dirty="0" err="1"/>
              <a:t>pieejama</a:t>
            </a:r>
            <a:endParaRPr lang="lv-LV" sz="3200" dirty="0"/>
          </a:p>
          <a:p>
            <a:pPr>
              <a:lnSpc>
                <a:spcPct val="150000"/>
              </a:lnSpc>
            </a:pPr>
            <a:r>
              <a:rPr lang="en-US" sz="3200" dirty="0" err="1"/>
              <a:t>Labākais</a:t>
            </a:r>
            <a:r>
              <a:rPr lang="en-US" sz="3200" dirty="0"/>
              <a:t> </a:t>
            </a:r>
            <a:r>
              <a:rPr lang="en-US" sz="3200" b="1" dirty="0" err="1">
                <a:solidFill>
                  <a:srgbClr val="800000"/>
                </a:solidFill>
              </a:rPr>
              <a:t>ambulatoro</a:t>
            </a:r>
            <a:r>
              <a:rPr lang="en-US" sz="3200" b="1" dirty="0">
                <a:solidFill>
                  <a:srgbClr val="800000"/>
                </a:solidFill>
              </a:rPr>
              <a:t> </a:t>
            </a:r>
            <a:r>
              <a:rPr lang="en-US" sz="3200" b="1" dirty="0" err="1">
                <a:solidFill>
                  <a:srgbClr val="800000"/>
                </a:solidFill>
              </a:rPr>
              <a:t>pakalpojumu</a:t>
            </a:r>
            <a:r>
              <a:rPr lang="en-US" sz="3200" dirty="0">
                <a:solidFill>
                  <a:srgbClr val="800000"/>
                </a:solidFill>
              </a:rPr>
              <a:t> </a:t>
            </a:r>
            <a:r>
              <a:rPr lang="en-US" sz="3200" dirty="0" err="1"/>
              <a:t>nodrošinājums</a:t>
            </a:r>
            <a:r>
              <a:rPr lang="en-US" sz="3200" dirty="0"/>
              <a:t> </a:t>
            </a:r>
            <a:r>
              <a:rPr lang="en-US" sz="3200" dirty="0" err="1"/>
              <a:t>ir</a:t>
            </a:r>
            <a:r>
              <a:rPr lang="en-US" sz="3200" dirty="0"/>
              <a:t> </a:t>
            </a:r>
            <a:r>
              <a:rPr lang="en-US" sz="3200" dirty="0" err="1"/>
              <a:t>lielajās</a:t>
            </a:r>
            <a:r>
              <a:rPr lang="en-US" sz="3200" dirty="0"/>
              <a:t> </a:t>
            </a:r>
            <a:r>
              <a:rPr lang="en-US" sz="3200" dirty="0" err="1"/>
              <a:t>pašvaldībās</a:t>
            </a:r>
            <a:r>
              <a:rPr lang="en-US" sz="3200" dirty="0"/>
              <a:t>. </a:t>
            </a:r>
            <a:r>
              <a:rPr lang="en-US" sz="3200" dirty="0" err="1"/>
              <a:t>Piemēram</a:t>
            </a:r>
            <a:r>
              <a:rPr lang="en-US" sz="3200" dirty="0"/>
              <a:t>, </a:t>
            </a:r>
            <a:r>
              <a:rPr lang="en-US" sz="3200" dirty="0" err="1"/>
              <a:t>psihiatra</a:t>
            </a:r>
            <a:r>
              <a:rPr lang="en-US" sz="3200" dirty="0"/>
              <a:t> </a:t>
            </a:r>
            <a:r>
              <a:rPr lang="en-US" sz="3200" dirty="0" err="1"/>
              <a:t>pakalpojumi</a:t>
            </a:r>
            <a:r>
              <a:rPr lang="en-US" sz="3200" dirty="0"/>
              <a:t> </a:t>
            </a:r>
            <a:r>
              <a:rPr lang="en-US" sz="3200" dirty="0" err="1"/>
              <a:t>ir</a:t>
            </a:r>
            <a:r>
              <a:rPr lang="en-US" sz="3200" dirty="0"/>
              <a:t> </a:t>
            </a:r>
            <a:r>
              <a:rPr lang="en-US" sz="3200" dirty="0" err="1"/>
              <a:t>pieejami</a:t>
            </a:r>
            <a:r>
              <a:rPr lang="en-US" sz="3200" dirty="0"/>
              <a:t> </a:t>
            </a:r>
            <a:r>
              <a:rPr lang="en-US" sz="3200" dirty="0" err="1"/>
              <a:t>tikai</a:t>
            </a:r>
            <a:r>
              <a:rPr lang="en-US" sz="3200" dirty="0"/>
              <a:t> </a:t>
            </a:r>
            <a:r>
              <a:rPr lang="en-US" sz="3200" dirty="0" err="1"/>
              <a:t>lielajās</a:t>
            </a:r>
            <a:r>
              <a:rPr lang="en-US" sz="3200" dirty="0"/>
              <a:t> </a:t>
            </a:r>
            <a:r>
              <a:rPr lang="en-US" sz="3200" dirty="0" err="1"/>
              <a:t>pašvaldībās</a:t>
            </a:r>
            <a:endParaRPr lang="en-US" sz="3200" dirty="0"/>
          </a:p>
          <a:p>
            <a:pPr>
              <a:lnSpc>
                <a:spcPct val="150000"/>
              </a:lnSpc>
            </a:pPr>
            <a:r>
              <a:rPr lang="en-US" sz="3200" dirty="0" err="1"/>
              <a:t>Prognozējams</a:t>
            </a:r>
            <a:r>
              <a:rPr lang="en-US" sz="3200" dirty="0"/>
              <a:t> </a:t>
            </a:r>
            <a:r>
              <a:rPr lang="en-US" sz="3200" dirty="0" err="1"/>
              <a:t>aprūpes</a:t>
            </a:r>
            <a:r>
              <a:rPr lang="en-US" sz="3200" dirty="0"/>
              <a:t> </a:t>
            </a:r>
            <a:r>
              <a:rPr lang="en-US" sz="3200" b="1" dirty="0" err="1">
                <a:solidFill>
                  <a:srgbClr val="800000"/>
                </a:solidFill>
              </a:rPr>
              <a:t>speciālistu</a:t>
            </a:r>
            <a:r>
              <a:rPr lang="en-US" sz="3200" b="1" dirty="0">
                <a:solidFill>
                  <a:srgbClr val="800000"/>
                </a:solidFill>
              </a:rPr>
              <a:t> </a:t>
            </a:r>
            <a:r>
              <a:rPr lang="en-US" sz="3200" b="1" dirty="0" err="1">
                <a:solidFill>
                  <a:srgbClr val="800000"/>
                </a:solidFill>
              </a:rPr>
              <a:t>trūkums</a:t>
            </a:r>
            <a:r>
              <a:rPr lang="en-US" sz="3200" dirty="0"/>
              <a:t>. </a:t>
            </a:r>
            <a:r>
              <a:rPr lang="en-US" sz="3200" dirty="0" err="1"/>
              <a:t>Izaicinājums</a:t>
            </a:r>
            <a:r>
              <a:rPr lang="en-US" sz="3200" dirty="0"/>
              <a:t> </a:t>
            </a:r>
            <a:r>
              <a:rPr lang="mr-IN" sz="3200" dirty="0"/>
              <a:t>–</a:t>
            </a:r>
            <a:r>
              <a:rPr lang="en-US" sz="3200" dirty="0"/>
              <a:t> </a:t>
            </a:r>
            <a:r>
              <a:rPr lang="en-US" sz="3200" dirty="0" err="1"/>
              <a:t>speciālistu</a:t>
            </a:r>
            <a:r>
              <a:rPr lang="en-US" sz="3200" dirty="0"/>
              <a:t> </a:t>
            </a:r>
            <a:r>
              <a:rPr lang="en-US" sz="3200" dirty="0" err="1"/>
              <a:t>trūkums</a:t>
            </a:r>
            <a:r>
              <a:rPr lang="en-US" sz="3200" dirty="0"/>
              <a:t> </a:t>
            </a:r>
            <a:r>
              <a:rPr lang="en-US" sz="3200" dirty="0" err="1"/>
              <a:t>garīgās</a:t>
            </a:r>
            <a:r>
              <a:rPr lang="en-US" sz="3200" dirty="0"/>
              <a:t> </a:t>
            </a:r>
            <a:r>
              <a:rPr lang="en-US" sz="3200" dirty="0" err="1"/>
              <a:t>veselības</a:t>
            </a:r>
            <a:r>
              <a:rPr lang="en-US" sz="3200" dirty="0"/>
              <a:t> </a:t>
            </a:r>
            <a:r>
              <a:rPr lang="en-US" sz="3200" dirty="0" err="1"/>
              <a:t>jomā</a:t>
            </a:r>
            <a:r>
              <a:rPr lang="en-US" sz="3200" dirty="0"/>
              <a:t>.</a:t>
            </a:r>
          </a:p>
          <a:p>
            <a:pPr>
              <a:lnSpc>
                <a:spcPct val="150000"/>
              </a:lnSpc>
            </a:pPr>
            <a:r>
              <a:rPr lang="en-US" sz="3200" dirty="0" err="1"/>
              <a:t>Nākotnē</a:t>
            </a:r>
            <a:r>
              <a:rPr lang="en-US" sz="3200" dirty="0"/>
              <a:t> </a:t>
            </a:r>
            <a:r>
              <a:rPr lang="en-US" sz="3200" dirty="0" err="1"/>
              <a:t>veselības</a:t>
            </a:r>
            <a:r>
              <a:rPr lang="en-US" sz="3200" dirty="0"/>
              <a:t> </a:t>
            </a:r>
            <a:r>
              <a:rPr lang="en-US" sz="3200" dirty="0" err="1"/>
              <a:t>aprūpes</a:t>
            </a:r>
            <a:r>
              <a:rPr lang="en-US" sz="3200" dirty="0"/>
              <a:t> </a:t>
            </a:r>
            <a:r>
              <a:rPr lang="en-US" sz="3200" dirty="0" err="1"/>
              <a:t>iestādes</a:t>
            </a:r>
            <a:r>
              <a:rPr lang="en-US" sz="3200" dirty="0"/>
              <a:t> </a:t>
            </a:r>
            <a:r>
              <a:rPr lang="en-US" sz="3200" dirty="0" err="1"/>
              <a:t>tiks</a:t>
            </a:r>
            <a:r>
              <a:rPr lang="en-US" sz="3200" dirty="0"/>
              <a:t> </a:t>
            </a:r>
            <a:r>
              <a:rPr lang="en-US" sz="3200" b="1" dirty="0" err="1">
                <a:solidFill>
                  <a:srgbClr val="800000"/>
                </a:solidFill>
              </a:rPr>
              <a:t>koncentrētas</a:t>
            </a:r>
            <a:r>
              <a:rPr lang="en-US" sz="3200" b="1" dirty="0">
                <a:solidFill>
                  <a:srgbClr val="800000"/>
                </a:solidFill>
              </a:rPr>
              <a:t> </a:t>
            </a:r>
            <a:r>
              <a:rPr lang="en-US" sz="3200" b="1" dirty="0" err="1">
                <a:solidFill>
                  <a:srgbClr val="800000"/>
                </a:solidFill>
              </a:rPr>
              <a:t>lielākajās</a:t>
            </a:r>
            <a:r>
              <a:rPr lang="en-US" sz="3200" b="1" dirty="0">
                <a:solidFill>
                  <a:srgbClr val="800000"/>
                </a:solidFill>
              </a:rPr>
              <a:t> </a:t>
            </a:r>
            <a:r>
              <a:rPr lang="en-US" sz="3200" b="1" dirty="0" err="1">
                <a:solidFill>
                  <a:srgbClr val="800000"/>
                </a:solidFill>
              </a:rPr>
              <a:t>pilsētās</a:t>
            </a:r>
            <a:r>
              <a:rPr lang="en-US" sz="3200" dirty="0"/>
              <a:t>: </a:t>
            </a:r>
            <a:r>
              <a:rPr lang="en-US" sz="3200" dirty="0" err="1"/>
              <a:t>Liepājā</a:t>
            </a:r>
            <a:r>
              <a:rPr lang="en-US" sz="3200" dirty="0"/>
              <a:t> un </a:t>
            </a:r>
            <a:r>
              <a:rPr lang="en-US" sz="3200" dirty="0" err="1"/>
              <a:t>Ventspilī</a:t>
            </a:r>
            <a:endParaRPr lang="en-US" sz="3200" dirty="0"/>
          </a:p>
          <a:p>
            <a:endParaRPr lang="en-US" sz="3200" dirty="0"/>
          </a:p>
          <a:p>
            <a:endParaRPr lang="en-US" sz="3200" dirty="0"/>
          </a:p>
          <a:p>
            <a:endParaRPr lang="en-US" dirty="0"/>
          </a:p>
        </p:txBody>
      </p:sp>
    </p:spTree>
    <p:extLst>
      <p:ext uri="{BB962C8B-B14F-4D97-AF65-F5344CB8AC3E}">
        <p14:creationId xmlns:p14="http://schemas.microsoft.com/office/powerpoint/2010/main" val="14716709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262D5E-BF46-4144-BFAE-F093461D85CF}"/>
              </a:ext>
            </a:extLst>
          </p:cNvPr>
          <p:cNvSpPr>
            <a:spLocks noGrp="1"/>
          </p:cNvSpPr>
          <p:nvPr>
            <p:ph type="title"/>
          </p:nvPr>
        </p:nvSpPr>
        <p:spPr>
          <a:xfrm>
            <a:off x="0" y="0"/>
            <a:ext cx="12192000" cy="1088020"/>
          </a:xfrm>
          <a:solidFill>
            <a:schemeClr val="tx2"/>
          </a:solidFill>
        </p:spPr>
        <p:txBody>
          <a:bodyPr>
            <a:normAutofit/>
          </a:bodyPr>
          <a:lstStyle/>
          <a:p>
            <a:r>
              <a:rPr lang="lv-LV" altLang="ru-RU" b="1" dirty="0">
                <a:solidFill>
                  <a:schemeClr val="bg1"/>
                </a:solidFill>
                <a:latin typeface="+mn-lt"/>
              </a:rPr>
              <a:t>Vispārējie pakalpojumi - izglītība</a:t>
            </a:r>
            <a:endParaRPr lang="lv-LV" dirty="0">
              <a:solidFill>
                <a:schemeClr val="bg1"/>
              </a:solidFill>
              <a:latin typeface="+mn-lt"/>
            </a:endParaRPr>
          </a:p>
        </p:txBody>
      </p:sp>
      <p:sp>
        <p:nvSpPr>
          <p:cNvPr id="3" name="Content Placeholder 2"/>
          <p:cNvSpPr>
            <a:spLocks noGrp="1"/>
          </p:cNvSpPr>
          <p:nvPr>
            <p:ph idx="1"/>
          </p:nvPr>
        </p:nvSpPr>
        <p:spPr>
          <a:xfrm>
            <a:off x="838200" y="1438835"/>
            <a:ext cx="10215282" cy="4738128"/>
          </a:xfrm>
        </p:spPr>
        <p:txBody>
          <a:bodyPr>
            <a:normAutofit fontScale="55000" lnSpcReduction="20000"/>
          </a:bodyPr>
          <a:lstStyle/>
          <a:p>
            <a:pPr>
              <a:lnSpc>
                <a:spcPct val="170000"/>
              </a:lnSpc>
            </a:pPr>
            <a:r>
              <a:rPr lang="lv-LV" sz="3500" dirty="0"/>
              <a:t>KPR teritorijā ir 232 izglītības iestādes, no tām 102 var iegūt speciālo izglītību</a:t>
            </a:r>
          </a:p>
          <a:p>
            <a:pPr>
              <a:lnSpc>
                <a:spcPct val="170000"/>
              </a:lnSpc>
            </a:pPr>
            <a:r>
              <a:rPr lang="lv-LV" sz="3500" b="1" dirty="0">
                <a:solidFill>
                  <a:srgbClr val="800000"/>
                </a:solidFill>
              </a:rPr>
              <a:t>Vides pieejamība</a:t>
            </a:r>
            <a:r>
              <a:rPr lang="lv-LV" sz="3500" dirty="0">
                <a:solidFill>
                  <a:srgbClr val="800000"/>
                </a:solidFill>
              </a:rPr>
              <a:t> </a:t>
            </a:r>
            <a:r>
              <a:rPr lang="lv-LV" sz="3500" dirty="0"/>
              <a:t>nodrošināta tikai 12% izglītības iestāžu</a:t>
            </a:r>
          </a:p>
          <a:p>
            <a:pPr>
              <a:lnSpc>
                <a:spcPct val="170000"/>
              </a:lnSpc>
            </a:pPr>
            <a:r>
              <a:rPr lang="lv-LV" sz="3500" b="1" dirty="0">
                <a:solidFill>
                  <a:srgbClr val="800000"/>
                </a:solidFill>
              </a:rPr>
              <a:t>Vismaz viena</a:t>
            </a:r>
            <a:r>
              <a:rPr lang="lv-LV" sz="3500" dirty="0">
                <a:solidFill>
                  <a:srgbClr val="800000"/>
                </a:solidFill>
              </a:rPr>
              <a:t> </a:t>
            </a:r>
            <a:r>
              <a:rPr lang="lv-LV" sz="3500" dirty="0"/>
              <a:t>katra veida izglītības iestāde ir pieejama tikai Ventspilī, pamatizglītībā – arī Liepājā, Kuldīgas, Saldus un Talsu novados</a:t>
            </a:r>
          </a:p>
          <a:p>
            <a:pPr>
              <a:lnSpc>
                <a:spcPct val="170000"/>
              </a:lnSpc>
            </a:pPr>
            <a:r>
              <a:rPr lang="lv-LV" sz="3500" b="1" dirty="0">
                <a:solidFill>
                  <a:srgbClr val="800000"/>
                </a:solidFill>
              </a:rPr>
              <a:t>Vairums bērnu ar FT</a:t>
            </a:r>
            <a:r>
              <a:rPr lang="lv-LV" sz="3500" dirty="0">
                <a:solidFill>
                  <a:srgbClr val="800000"/>
                </a:solidFill>
              </a:rPr>
              <a:t> </a:t>
            </a:r>
            <a:r>
              <a:rPr lang="lv-LV" sz="3500" dirty="0"/>
              <a:t>mācās “speciālajās” skolās</a:t>
            </a:r>
          </a:p>
          <a:p>
            <a:pPr>
              <a:lnSpc>
                <a:spcPct val="170000"/>
              </a:lnSpc>
            </a:pPr>
            <a:r>
              <a:rPr lang="lv-LV" sz="3500" dirty="0"/>
              <a:t>Labākais speciālo pedagogu, logopēdu u.c. </a:t>
            </a:r>
            <a:r>
              <a:rPr lang="lv-LV" sz="3500" b="1" dirty="0">
                <a:solidFill>
                  <a:srgbClr val="800000"/>
                </a:solidFill>
              </a:rPr>
              <a:t>speciālistu nodrošinājums</a:t>
            </a:r>
            <a:r>
              <a:rPr lang="lv-LV" sz="3500" dirty="0"/>
              <a:t> ir Liepājā. Ir pašvaldības, kur vispār nav šādu speciālistu (Alsungas novads)</a:t>
            </a:r>
          </a:p>
          <a:p>
            <a:pPr>
              <a:lnSpc>
                <a:spcPct val="170000"/>
              </a:lnSpc>
            </a:pPr>
            <a:r>
              <a:rPr lang="lv-LV" sz="3500" dirty="0"/>
              <a:t>Lielākā daļa (19) </a:t>
            </a:r>
            <a:r>
              <a:rPr lang="lv-LV" sz="3500" b="1" dirty="0">
                <a:solidFill>
                  <a:srgbClr val="800000"/>
                </a:solidFill>
              </a:rPr>
              <a:t>izglītības asistentu</a:t>
            </a:r>
            <a:r>
              <a:rPr lang="lv-LV" sz="3500" dirty="0">
                <a:solidFill>
                  <a:srgbClr val="800000"/>
                </a:solidFill>
              </a:rPr>
              <a:t> </a:t>
            </a:r>
            <a:r>
              <a:rPr lang="lv-LV" sz="3500" dirty="0"/>
              <a:t>darbojas Liepājā, atsevišķi asistenti pieejami arī Ventspilī, Skrundas un Talsu novados.</a:t>
            </a:r>
          </a:p>
          <a:p>
            <a:endParaRPr lang="lv-LV" dirty="0"/>
          </a:p>
        </p:txBody>
      </p:sp>
    </p:spTree>
    <p:extLst>
      <p:ext uri="{BB962C8B-B14F-4D97-AF65-F5344CB8AC3E}">
        <p14:creationId xmlns:p14="http://schemas.microsoft.com/office/powerpoint/2010/main" val="74975526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262D5E-BF46-4144-BFAE-F093461D85CF}"/>
              </a:ext>
            </a:extLst>
          </p:cNvPr>
          <p:cNvSpPr>
            <a:spLocks noGrp="1"/>
          </p:cNvSpPr>
          <p:nvPr>
            <p:ph type="title"/>
          </p:nvPr>
        </p:nvSpPr>
        <p:spPr>
          <a:xfrm>
            <a:off x="0" y="0"/>
            <a:ext cx="12192000" cy="978061"/>
          </a:xfrm>
          <a:solidFill>
            <a:schemeClr val="tx2"/>
          </a:solidFill>
        </p:spPr>
        <p:txBody>
          <a:bodyPr>
            <a:normAutofit/>
          </a:bodyPr>
          <a:lstStyle/>
          <a:p>
            <a:r>
              <a:rPr lang="lv-LV" altLang="ru-RU" b="1" dirty="0">
                <a:solidFill>
                  <a:schemeClr val="bg1"/>
                </a:solidFill>
                <a:latin typeface="+mn-lt"/>
              </a:rPr>
              <a:t>Vispārējie pakalpojumi - nodarbinātība</a:t>
            </a:r>
            <a:endParaRPr lang="lv-LV" dirty="0">
              <a:solidFill>
                <a:schemeClr val="bg1"/>
              </a:solidFill>
              <a:latin typeface="+mn-lt"/>
            </a:endParaRPr>
          </a:p>
        </p:txBody>
      </p:sp>
      <p:sp>
        <p:nvSpPr>
          <p:cNvPr id="3" name="Content Placeholder 2"/>
          <p:cNvSpPr>
            <a:spLocks noGrp="1"/>
          </p:cNvSpPr>
          <p:nvPr>
            <p:ph idx="1"/>
          </p:nvPr>
        </p:nvSpPr>
        <p:spPr>
          <a:xfrm>
            <a:off x="838200" y="1438835"/>
            <a:ext cx="10215282" cy="4738128"/>
          </a:xfrm>
        </p:spPr>
        <p:txBody>
          <a:bodyPr>
            <a:normAutofit/>
          </a:bodyPr>
          <a:lstStyle/>
          <a:p>
            <a:pPr>
              <a:lnSpc>
                <a:spcPct val="170000"/>
              </a:lnSpc>
            </a:pPr>
            <a:r>
              <a:rPr lang="lv-LV" sz="2000" dirty="0"/>
              <a:t>Nodarbinātības statistikā mērķa grupas personas netiek īpaši izdalītas</a:t>
            </a:r>
          </a:p>
          <a:p>
            <a:pPr>
              <a:lnSpc>
                <a:spcPct val="170000"/>
              </a:lnSpc>
            </a:pPr>
            <a:r>
              <a:rPr lang="lv-LV" sz="2000" dirty="0"/>
              <a:t>Ap </a:t>
            </a:r>
            <a:r>
              <a:rPr lang="lv-LV" sz="2000" b="1" dirty="0">
                <a:solidFill>
                  <a:srgbClr val="800000"/>
                </a:solidFill>
              </a:rPr>
              <a:t>11-17%</a:t>
            </a:r>
            <a:r>
              <a:rPr lang="lv-LV" sz="2000" dirty="0"/>
              <a:t> no bezdarbniekiem ir personas ar invaliditāti</a:t>
            </a:r>
          </a:p>
          <a:p>
            <a:pPr>
              <a:lnSpc>
                <a:spcPct val="170000"/>
              </a:lnSpc>
            </a:pPr>
            <a:r>
              <a:rPr lang="lv-LV" sz="2000" dirty="0"/>
              <a:t>Tikai </a:t>
            </a:r>
            <a:r>
              <a:rPr lang="lv-LV" sz="2000" b="1" dirty="0">
                <a:solidFill>
                  <a:srgbClr val="800000"/>
                </a:solidFill>
              </a:rPr>
              <a:t>3 no 5 NVA filiālēm</a:t>
            </a:r>
            <a:r>
              <a:rPr lang="lv-LV" sz="2000" dirty="0">
                <a:solidFill>
                  <a:srgbClr val="800000"/>
                </a:solidFill>
              </a:rPr>
              <a:t> </a:t>
            </a:r>
            <a:r>
              <a:rPr lang="lv-LV" sz="2000" dirty="0"/>
              <a:t>ir nodrošināta vides pieejamība</a:t>
            </a:r>
          </a:p>
          <a:p>
            <a:pPr>
              <a:lnSpc>
                <a:spcPct val="170000"/>
              </a:lnSpc>
            </a:pPr>
            <a:r>
              <a:rPr lang="lv-LV" sz="2000" dirty="0"/>
              <a:t>Lai gan KPR teritorijā ir augsts bezdarba līmenis, ir </a:t>
            </a:r>
            <a:r>
              <a:rPr lang="lv-LV" sz="2000" b="1" dirty="0">
                <a:solidFill>
                  <a:srgbClr val="800000"/>
                </a:solidFill>
              </a:rPr>
              <a:t>pieaugošs pieprasījums pēc darbiniekiem</a:t>
            </a:r>
            <a:r>
              <a:rPr lang="lv-LV" sz="2000" dirty="0"/>
              <a:t>, t.sk. vienkāršajās profesijās</a:t>
            </a:r>
          </a:p>
          <a:p>
            <a:r>
              <a:rPr lang="lv-LV" sz="2000" dirty="0"/>
              <a:t>Vairāki pašlaik notiekoši ES atbalstītie projekti ir vērsti uz personu ar GRT iekļaušanu darba tirgū</a:t>
            </a:r>
          </a:p>
        </p:txBody>
      </p:sp>
    </p:spTree>
    <p:extLst>
      <p:ext uri="{BB962C8B-B14F-4D97-AF65-F5344CB8AC3E}">
        <p14:creationId xmlns:p14="http://schemas.microsoft.com/office/powerpoint/2010/main" val="127319987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262D5E-BF46-4144-BFAE-F093461D85CF}"/>
              </a:ext>
            </a:extLst>
          </p:cNvPr>
          <p:cNvSpPr>
            <a:spLocks noGrp="1"/>
          </p:cNvSpPr>
          <p:nvPr>
            <p:ph type="title"/>
          </p:nvPr>
        </p:nvSpPr>
        <p:spPr>
          <a:xfrm>
            <a:off x="-1" y="0"/>
            <a:ext cx="12286527" cy="966486"/>
          </a:xfrm>
          <a:solidFill>
            <a:schemeClr val="tx2"/>
          </a:solidFill>
        </p:spPr>
        <p:txBody>
          <a:bodyPr>
            <a:normAutofit/>
          </a:bodyPr>
          <a:lstStyle/>
          <a:p>
            <a:r>
              <a:rPr lang="lv-LV" altLang="ru-RU" b="1" dirty="0">
                <a:solidFill>
                  <a:schemeClr val="bg1"/>
                </a:solidFill>
                <a:latin typeface="+mn-lt"/>
              </a:rPr>
              <a:t>Vispārējie pakalpojumi - transports</a:t>
            </a:r>
            <a:endParaRPr lang="lv-LV" dirty="0">
              <a:solidFill>
                <a:schemeClr val="bg1"/>
              </a:solidFill>
              <a:latin typeface="+mn-lt"/>
            </a:endParaRPr>
          </a:p>
        </p:txBody>
      </p:sp>
      <p:sp>
        <p:nvSpPr>
          <p:cNvPr id="3" name="Content Placeholder 2"/>
          <p:cNvSpPr>
            <a:spLocks noGrp="1"/>
          </p:cNvSpPr>
          <p:nvPr>
            <p:ph idx="1"/>
          </p:nvPr>
        </p:nvSpPr>
        <p:spPr>
          <a:xfrm>
            <a:off x="838200" y="1438835"/>
            <a:ext cx="10215282" cy="4738128"/>
          </a:xfrm>
        </p:spPr>
        <p:txBody>
          <a:bodyPr>
            <a:normAutofit/>
          </a:bodyPr>
          <a:lstStyle/>
          <a:p>
            <a:pPr>
              <a:lnSpc>
                <a:spcPct val="170000"/>
              </a:lnSpc>
            </a:pPr>
            <a:r>
              <a:rPr lang="lv-LV" sz="2200" dirty="0"/>
              <a:t>KPR teritorijā nozīmīgākais sabiedriskā transporta veids ir </a:t>
            </a:r>
            <a:r>
              <a:rPr lang="lv-LV" sz="2200" b="1" dirty="0">
                <a:solidFill>
                  <a:srgbClr val="800000"/>
                </a:solidFill>
              </a:rPr>
              <a:t>reģionālo un starppilsētu autobusu satiksme</a:t>
            </a:r>
          </a:p>
          <a:p>
            <a:pPr>
              <a:lnSpc>
                <a:spcPct val="170000"/>
              </a:lnSpc>
            </a:pPr>
            <a:r>
              <a:rPr lang="lv-LV" sz="2200" dirty="0"/>
              <a:t>Pasažieriem ar FT autobusu izmantošana </a:t>
            </a:r>
            <a:r>
              <a:rPr lang="lv-LV" sz="2200" b="1" dirty="0">
                <a:solidFill>
                  <a:srgbClr val="800000"/>
                </a:solidFill>
              </a:rPr>
              <a:t>pārsvarā ir apgrūtināta</a:t>
            </a:r>
            <a:r>
              <a:rPr lang="lv-LV" sz="2200" dirty="0"/>
              <a:t>, </a:t>
            </a:r>
          </a:p>
          <a:p>
            <a:pPr>
              <a:lnSpc>
                <a:spcPct val="170000"/>
              </a:lnSpc>
            </a:pPr>
            <a:r>
              <a:rPr lang="lv-LV" sz="2200" dirty="0"/>
              <a:t>ATD uzskata, ka nav nepieciešamības nodrošināt visa ST autoparka atbilstību, kamēr nav nodrošināta cilvēku ar FT nokļūšana uz pieturvietām</a:t>
            </a:r>
          </a:p>
        </p:txBody>
      </p:sp>
    </p:spTree>
    <p:extLst>
      <p:ext uri="{BB962C8B-B14F-4D97-AF65-F5344CB8AC3E}">
        <p14:creationId xmlns:p14="http://schemas.microsoft.com/office/powerpoint/2010/main" val="159576085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262D5E-BF46-4144-BFAE-F093461D85CF}"/>
              </a:ext>
            </a:extLst>
          </p:cNvPr>
          <p:cNvSpPr>
            <a:spLocks noGrp="1"/>
          </p:cNvSpPr>
          <p:nvPr>
            <p:ph type="title"/>
          </p:nvPr>
        </p:nvSpPr>
        <p:spPr>
          <a:xfrm>
            <a:off x="-57873" y="0"/>
            <a:ext cx="12332825" cy="931762"/>
          </a:xfrm>
          <a:solidFill>
            <a:schemeClr val="tx2"/>
          </a:solidFill>
        </p:spPr>
        <p:txBody>
          <a:bodyPr>
            <a:normAutofit/>
          </a:bodyPr>
          <a:lstStyle/>
          <a:p>
            <a:r>
              <a:rPr lang="lv-LV" altLang="ru-RU" b="1" dirty="0">
                <a:solidFill>
                  <a:schemeClr val="bg1"/>
                </a:solidFill>
                <a:latin typeface="+mn-lt"/>
              </a:rPr>
              <a:t>Brīvā laika pavadīšana</a:t>
            </a:r>
            <a:endParaRPr lang="lv-LV" dirty="0">
              <a:solidFill>
                <a:schemeClr val="bg1"/>
              </a:solidFill>
              <a:latin typeface="+mn-lt"/>
            </a:endParaRPr>
          </a:p>
        </p:txBody>
      </p:sp>
      <p:sp>
        <p:nvSpPr>
          <p:cNvPr id="3" name="Content Placeholder 2"/>
          <p:cNvSpPr>
            <a:spLocks noGrp="1"/>
          </p:cNvSpPr>
          <p:nvPr>
            <p:ph idx="1"/>
          </p:nvPr>
        </p:nvSpPr>
        <p:spPr>
          <a:xfrm>
            <a:off x="838200" y="1438835"/>
            <a:ext cx="10215282" cy="4738128"/>
          </a:xfrm>
        </p:spPr>
        <p:txBody>
          <a:bodyPr>
            <a:normAutofit/>
          </a:bodyPr>
          <a:lstStyle/>
          <a:p>
            <a:pPr>
              <a:lnSpc>
                <a:spcPct val="170000"/>
              </a:lnSpc>
            </a:pPr>
            <a:r>
              <a:rPr lang="lv-LV" sz="2200" dirty="0"/>
              <a:t>Ļoti maz publiski pieejama </a:t>
            </a:r>
            <a:r>
              <a:rPr lang="lv-LV" sz="2200" b="1" dirty="0">
                <a:solidFill>
                  <a:srgbClr val="800000"/>
                </a:solidFill>
              </a:rPr>
              <a:t>informācija</a:t>
            </a:r>
            <a:r>
              <a:rPr lang="lv-LV" sz="2200" dirty="0"/>
              <a:t> par brīvā laika pavadīšanas iespējām KPR teritorijā personām ar FT, tā ir fragmentāra un neļauj plānot, piemēram, ceļojumu uz Kurzemi</a:t>
            </a:r>
          </a:p>
          <a:p>
            <a:pPr>
              <a:lnSpc>
                <a:spcPct val="170000"/>
              </a:lnSpc>
            </a:pPr>
            <a:r>
              <a:rPr lang="lv-LV" sz="2200" dirty="0"/>
              <a:t>KPR teritorijā ir tikai </a:t>
            </a:r>
            <a:r>
              <a:rPr lang="lv-LV" sz="2200" b="1" dirty="0">
                <a:solidFill>
                  <a:srgbClr val="800000"/>
                </a:solidFill>
              </a:rPr>
              <a:t>6 baseini </a:t>
            </a:r>
            <a:r>
              <a:rPr lang="lv-LV" sz="2200" dirty="0"/>
              <a:t>(vēl 2 tiek būvēti). Tikai 2 baseinos ir īpaši </a:t>
            </a:r>
            <a:r>
              <a:rPr lang="lv-LV" sz="2200" dirty="0" err="1"/>
              <a:t>iecēlāji</a:t>
            </a:r>
            <a:endParaRPr lang="lv-LV" sz="2200" dirty="0"/>
          </a:p>
          <a:p>
            <a:pPr>
              <a:lnSpc>
                <a:spcPct val="170000"/>
              </a:lnSpc>
            </a:pPr>
            <a:r>
              <a:rPr lang="lv-LV" sz="2200" dirty="0"/>
              <a:t>Aktīvās atpūtas infrastruktūra vairumā gadījumu </a:t>
            </a:r>
            <a:r>
              <a:rPr lang="lv-LV" sz="2200" b="1" dirty="0">
                <a:solidFill>
                  <a:srgbClr val="800000"/>
                </a:solidFill>
              </a:rPr>
              <a:t>nav piemērota</a:t>
            </a:r>
            <a:r>
              <a:rPr lang="lv-LV" sz="2200" dirty="0">
                <a:solidFill>
                  <a:srgbClr val="800000"/>
                </a:solidFill>
              </a:rPr>
              <a:t> </a:t>
            </a:r>
            <a:r>
              <a:rPr lang="lv-LV" sz="2200" dirty="0"/>
              <a:t>cilvēkiem ar invalidāti, tomēr situācija mainās (ES līdzfinansēts projekts)</a:t>
            </a:r>
          </a:p>
        </p:txBody>
      </p:sp>
    </p:spTree>
    <p:extLst>
      <p:ext uri="{BB962C8B-B14F-4D97-AF65-F5344CB8AC3E}">
        <p14:creationId xmlns:p14="http://schemas.microsoft.com/office/powerpoint/2010/main" val="18800988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07EEC8-4683-4A2A-B94A-D7CB38D39CA6}"/>
              </a:ext>
            </a:extLst>
          </p:cNvPr>
          <p:cNvSpPr>
            <a:spLocks noGrp="1"/>
          </p:cNvSpPr>
          <p:nvPr>
            <p:ph type="title"/>
          </p:nvPr>
        </p:nvSpPr>
        <p:spPr>
          <a:xfrm>
            <a:off x="-52086" y="21990"/>
            <a:ext cx="12244086" cy="1129692"/>
          </a:xfrm>
          <a:solidFill>
            <a:schemeClr val="tx2"/>
          </a:solidFill>
        </p:spPr>
        <p:txBody>
          <a:bodyPr>
            <a:normAutofit/>
          </a:bodyPr>
          <a:lstStyle/>
          <a:p>
            <a:r>
              <a:rPr lang="lv-LV" b="1" dirty="0">
                <a:solidFill>
                  <a:schemeClr val="bg1"/>
                </a:solidFill>
                <a:latin typeface="+mn-lt"/>
              </a:rPr>
              <a:t>Plānotie risinājumi: personas ar GRT* </a:t>
            </a:r>
            <a:endParaRPr lang="en-GB" b="1" dirty="0">
              <a:solidFill>
                <a:schemeClr val="bg1"/>
              </a:solidFill>
              <a:latin typeface="+mn-lt"/>
            </a:endParaRPr>
          </a:p>
        </p:txBody>
      </p:sp>
      <p:grpSp>
        <p:nvGrpSpPr>
          <p:cNvPr id="4" name="Group 2111">
            <a:extLst>
              <a:ext uri="{FF2B5EF4-FFF2-40B4-BE49-F238E27FC236}">
                <a16:creationId xmlns:a16="http://schemas.microsoft.com/office/drawing/2014/main" id="{CCBA84F8-F2C2-470F-97C1-02F58511D206}"/>
              </a:ext>
            </a:extLst>
          </p:cNvPr>
          <p:cNvGrpSpPr>
            <a:grpSpLocks/>
          </p:cNvGrpSpPr>
          <p:nvPr/>
        </p:nvGrpSpPr>
        <p:grpSpPr bwMode="auto">
          <a:xfrm>
            <a:off x="5392570" y="2038270"/>
            <a:ext cx="3746021" cy="2487237"/>
            <a:chOff x="4107515" y="469900"/>
            <a:chExt cx="3994945" cy="2487236"/>
          </a:xfrm>
        </p:grpSpPr>
        <p:sp>
          <p:nvSpPr>
            <p:cNvPr id="5" name="Freeform 133">
              <a:extLst>
                <a:ext uri="{FF2B5EF4-FFF2-40B4-BE49-F238E27FC236}">
                  <a16:creationId xmlns:a16="http://schemas.microsoft.com/office/drawing/2014/main" id="{610727E5-6422-49B5-B3B0-E4FE3C57CA05}"/>
                </a:ext>
              </a:extLst>
            </p:cNvPr>
            <p:cNvSpPr>
              <a:spLocks/>
            </p:cNvSpPr>
            <p:nvPr/>
          </p:nvSpPr>
          <p:spPr bwMode="auto">
            <a:xfrm>
              <a:off x="6551581" y="469900"/>
              <a:ext cx="1550879" cy="2487236"/>
            </a:xfrm>
            <a:custGeom>
              <a:avLst/>
              <a:gdLst>
                <a:gd name="T0" fmla="*/ 1168400 w 1267"/>
                <a:gd name="T1" fmla="*/ 1809750 h 1779"/>
                <a:gd name="T2" fmla="*/ 2011363 w 1267"/>
                <a:gd name="T3" fmla="*/ 1809750 h 1779"/>
                <a:gd name="T4" fmla="*/ 2011363 w 1267"/>
                <a:gd name="T5" fmla="*/ 0 h 1779"/>
                <a:gd name="T6" fmla="*/ 0 w 1267"/>
                <a:gd name="T7" fmla="*/ 0 h 1779"/>
                <a:gd name="T8" fmla="*/ 0 w 1267"/>
                <a:gd name="T9" fmla="*/ 2014537 h 1779"/>
                <a:gd name="T10" fmla="*/ 1008063 w 1267"/>
                <a:gd name="T11" fmla="*/ 2014537 h 1779"/>
                <a:gd name="T12" fmla="*/ 1008063 w 1267"/>
                <a:gd name="T13" fmla="*/ 2824162 h 1779"/>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267" h="1779">
                  <a:moveTo>
                    <a:pt x="736" y="1140"/>
                  </a:moveTo>
                  <a:lnTo>
                    <a:pt x="1267" y="1140"/>
                  </a:lnTo>
                  <a:lnTo>
                    <a:pt x="1267" y="0"/>
                  </a:lnTo>
                  <a:lnTo>
                    <a:pt x="0" y="0"/>
                  </a:lnTo>
                  <a:lnTo>
                    <a:pt x="0" y="1269"/>
                  </a:lnTo>
                  <a:lnTo>
                    <a:pt x="635" y="1269"/>
                  </a:lnTo>
                  <a:lnTo>
                    <a:pt x="635" y="1779"/>
                  </a:lnTo>
                </a:path>
              </a:pathLst>
            </a:custGeom>
            <a:noFill/>
            <a:ln w="57150" cap="rnd">
              <a:solidFill>
                <a:srgbClr val="800000"/>
              </a:solidFill>
              <a:prstDash val="solid"/>
              <a:round/>
              <a:headEnd/>
              <a:tailEnd/>
            </a:ln>
            <a:extLst>
              <a:ext uri="{909E8E84-426E-40dd-AFC4-6F175D3DCCD1}">
                <a14:hiddenFill xmlns="" xmlns:a14="http://schemas.microsoft.com/office/drawing/2010/main">
                  <a:solidFill>
                    <a:srgbClr val="FFFFFF"/>
                  </a:solidFill>
                </a14:hiddenFill>
              </a:ext>
            </a:extLst>
          </p:spPr>
          <p:txBody>
            <a:bodyPr/>
            <a:lstStyle/>
            <a:p>
              <a:endParaRPr lang="en-US" dirty="0"/>
            </a:p>
          </p:txBody>
        </p:sp>
        <p:sp>
          <p:nvSpPr>
            <p:cNvPr id="6" name="Freeform 135">
              <a:extLst>
                <a:ext uri="{FF2B5EF4-FFF2-40B4-BE49-F238E27FC236}">
                  <a16:creationId xmlns:a16="http://schemas.microsoft.com/office/drawing/2014/main" id="{76E5DD6D-14F5-43D3-9D21-6103D2EF5A01}"/>
                </a:ext>
              </a:extLst>
            </p:cNvPr>
            <p:cNvSpPr>
              <a:spLocks/>
            </p:cNvSpPr>
            <p:nvPr/>
          </p:nvSpPr>
          <p:spPr bwMode="auto">
            <a:xfrm>
              <a:off x="4107515" y="493402"/>
              <a:ext cx="1537829" cy="2409312"/>
            </a:xfrm>
            <a:custGeom>
              <a:avLst/>
              <a:gdLst>
                <a:gd name="T0" fmla="*/ 1169988 w 1267"/>
                <a:gd name="T1" fmla="*/ 1809750 h 1779"/>
                <a:gd name="T2" fmla="*/ 2011363 w 1267"/>
                <a:gd name="T3" fmla="*/ 1809750 h 1779"/>
                <a:gd name="T4" fmla="*/ 2011363 w 1267"/>
                <a:gd name="T5" fmla="*/ 0 h 1779"/>
                <a:gd name="T6" fmla="*/ 0 w 1267"/>
                <a:gd name="T7" fmla="*/ 0 h 1779"/>
                <a:gd name="T8" fmla="*/ 0 w 1267"/>
                <a:gd name="T9" fmla="*/ 2014537 h 1779"/>
                <a:gd name="T10" fmla="*/ 1003300 w 1267"/>
                <a:gd name="T11" fmla="*/ 2014537 h 1779"/>
                <a:gd name="T12" fmla="*/ 1003300 w 1267"/>
                <a:gd name="T13" fmla="*/ 2824162 h 1779"/>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267" h="1779">
                  <a:moveTo>
                    <a:pt x="737" y="1140"/>
                  </a:moveTo>
                  <a:lnTo>
                    <a:pt x="1267" y="1140"/>
                  </a:lnTo>
                  <a:lnTo>
                    <a:pt x="1267" y="0"/>
                  </a:lnTo>
                  <a:lnTo>
                    <a:pt x="0" y="0"/>
                  </a:lnTo>
                  <a:lnTo>
                    <a:pt x="0" y="1269"/>
                  </a:lnTo>
                  <a:lnTo>
                    <a:pt x="632" y="1269"/>
                  </a:lnTo>
                  <a:lnTo>
                    <a:pt x="632" y="1779"/>
                  </a:lnTo>
                </a:path>
              </a:pathLst>
            </a:custGeom>
            <a:solidFill>
              <a:schemeClr val="bg1"/>
            </a:solidFill>
            <a:ln w="57150" cap="rnd">
              <a:solidFill>
                <a:srgbClr val="800000"/>
              </a:solidFill>
              <a:prstDash val="solid"/>
              <a:round/>
              <a:headEnd/>
              <a:tailEnd/>
            </a:ln>
            <a:extLst>
              <a:ext uri="{909E8E84-426E-40dd-AFC4-6F175D3DCCD1}">
                <a14:hiddenFill xmlns="" xmlns:a14="http://schemas.microsoft.com/office/drawing/2010/main">
                  <a:solidFill>
                    <a:srgbClr val="FFFFFF"/>
                  </a:solidFill>
                </a14:hiddenFill>
              </a:ext>
            </a:extLst>
          </p:spPr>
          <p:txBody>
            <a:bodyPr/>
            <a:lstStyle/>
            <a:p>
              <a:endParaRPr lang="en-US">
                <a:ln>
                  <a:solidFill>
                    <a:srgbClr val="FF0000"/>
                  </a:solidFill>
                </a:ln>
              </a:endParaRPr>
            </a:p>
          </p:txBody>
        </p:sp>
      </p:grpSp>
      <p:pic>
        <p:nvPicPr>
          <p:cNvPr id="8" name="Content Placeholder 7">
            <a:extLst>
              <a:ext uri="{FF2B5EF4-FFF2-40B4-BE49-F238E27FC236}">
                <a16:creationId xmlns:a16="http://schemas.microsoft.com/office/drawing/2014/main" id="{DF4B62EA-DC00-491E-A685-6DC42718E354}"/>
              </a:ext>
            </a:extLst>
          </p:cNvPr>
          <p:cNvPicPr>
            <a:picLocks noGrp="1" noChangeAspect="1"/>
          </p:cNvPicPr>
          <p:nvPr>
            <p:ph idx="1"/>
          </p:nvPr>
        </p:nvPicPr>
        <p:blipFill>
          <a:blip r:embed="rId2" cstate="print">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8090364" y="4768770"/>
            <a:ext cx="845212" cy="845212"/>
          </a:xfrm>
          <a:prstGeom prst="rect">
            <a:avLst/>
          </a:prstGeom>
        </p:spPr>
      </p:pic>
      <p:pic>
        <p:nvPicPr>
          <p:cNvPr id="9" name="Picture 8">
            <a:extLst>
              <a:ext uri="{FF2B5EF4-FFF2-40B4-BE49-F238E27FC236}">
                <a16:creationId xmlns:a16="http://schemas.microsoft.com/office/drawing/2014/main" id="{A2F264C1-A012-4F00-BAF4-2B83B6EFADA4}"/>
              </a:ext>
            </a:extLst>
          </p:cNvPr>
          <p:cNvPicPr>
            <a:picLocks noChangeAspect="1"/>
          </p:cNvPicPr>
          <p:nvPr/>
        </p:nvPicPr>
        <p:blipFill>
          <a:blip r:embed="rId4" cstate="print">
            <a:extLst>
              <a:ext uri="{28A0092B-C50C-407E-A947-70E740481C1C}">
                <a14:useLocalDpi xmlns:a14="http://schemas.microsoft.com/office/drawing/2010/main" val="0"/>
              </a:ext>
              <a:ext uri="{837473B0-CC2E-450A-ABE3-18F120FF3D39}">
                <a1611:picAttrSrcUrl xmlns:a1611="http://schemas.microsoft.com/office/drawing/2016/11/main" r:id="rId5"/>
              </a:ext>
            </a:extLst>
          </a:blip>
          <a:stretch>
            <a:fillRect/>
          </a:stretch>
        </p:blipFill>
        <p:spPr>
          <a:xfrm>
            <a:off x="3093436" y="4471085"/>
            <a:ext cx="1142897" cy="1142897"/>
          </a:xfrm>
          <a:prstGeom prst="rect">
            <a:avLst/>
          </a:prstGeom>
        </p:spPr>
      </p:pic>
      <p:sp>
        <p:nvSpPr>
          <p:cNvPr id="10" name="Freeform 135">
            <a:extLst>
              <a:ext uri="{FF2B5EF4-FFF2-40B4-BE49-F238E27FC236}">
                <a16:creationId xmlns:a16="http://schemas.microsoft.com/office/drawing/2014/main" id="{D52BBE53-91DF-494B-9617-59446C3EAF1C}"/>
              </a:ext>
            </a:extLst>
          </p:cNvPr>
          <p:cNvSpPr>
            <a:spLocks/>
          </p:cNvSpPr>
          <p:nvPr/>
        </p:nvSpPr>
        <p:spPr bwMode="auto">
          <a:xfrm>
            <a:off x="2986963" y="2038270"/>
            <a:ext cx="1442007" cy="2409313"/>
          </a:xfrm>
          <a:custGeom>
            <a:avLst/>
            <a:gdLst>
              <a:gd name="T0" fmla="*/ 1169988 w 1267"/>
              <a:gd name="T1" fmla="*/ 1809750 h 1779"/>
              <a:gd name="T2" fmla="*/ 2011363 w 1267"/>
              <a:gd name="T3" fmla="*/ 1809750 h 1779"/>
              <a:gd name="T4" fmla="*/ 2011363 w 1267"/>
              <a:gd name="T5" fmla="*/ 0 h 1779"/>
              <a:gd name="T6" fmla="*/ 0 w 1267"/>
              <a:gd name="T7" fmla="*/ 0 h 1779"/>
              <a:gd name="T8" fmla="*/ 0 w 1267"/>
              <a:gd name="T9" fmla="*/ 2014537 h 1779"/>
              <a:gd name="T10" fmla="*/ 1003300 w 1267"/>
              <a:gd name="T11" fmla="*/ 2014537 h 1779"/>
              <a:gd name="T12" fmla="*/ 1003300 w 1267"/>
              <a:gd name="T13" fmla="*/ 2824162 h 1779"/>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267" h="1779">
                <a:moveTo>
                  <a:pt x="737" y="1140"/>
                </a:moveTo>
                <a:lnTo>
                  <a:pt x="1267" y="1140"/>
                </a:lnTo>
                <a:lnTo>
                  <a:pt x="1267" y="0"/>
                </a:lnTo>
                <a:lnTo>
                  <a:pt x="0" y="0"/>
                </a:lnTo>
                <a:lnTo>
                  <a:pt x="0" y="1269"/>
                </a:lnTo>
                <a:lnTo>
                  <a:pt x="632" y="1269"/>
                </a:lnTo>
                <a:lnTo>
                  <a:pt x="632" y="1779"/>
                </a:lnTo>
              </a:path>
            </a:pathLst>
          </a:custGeom>
          <a:solidFill>
            <a:schemeClr val="bg1"/>
          </a:solidFill>
          <a:ln w="57150" cap="rnd">
            <a:solidFill>
              <a:srgbClr val="800000"/>
            </a:solidFill>
            <a:prstDash val="solid"/>
            <a:round/>
            <a:headEnd/>
            <a:tailEnd/>
          </a:ln>
          <a:extLst>
            <a:ext uri="{909E8E84-426E-40dd-AFC4-6F175D3DCCD1}">
              <a14:hiddenFill xmlns="" xmlns:a14="http://schemas.microsoft.com/office/drawing/2010/main">
                <a:solidFill>
                  <a:srgbClr val="FFFFFF"/>
                </a:solidFill>
              </a14:hiddenFill>
            </a:ext>
          </a:extLst>
        </p:spPr>
        <p:txBody>
          <a:bodyPr/>
          <a:lstStyle/>
          <a:p>
            <a:endParaRPr lang="en-US">
              <a:ln>
                <a:solidFill>
                  <a:srgbClr val="FF0000"/>
                </a:solidFill>
              </a:ln>
            </a:endParaRPr>
          </a:p>
        </p:txBody>
      </p:sp>
      <p:pic>
        <p:nvPicPr>
          <p:cNvPr id="14" name="Picture 13">
            <a:extLst>
              <a:ext uri="{FF2B5EF4-FFF2-40B4-BE49-F238E27FC236}">
                <a16:creationId xmlns:a16="http://schemas.microsoft.com/office/drawing/2014/main" id="{A199A647-C2E8-41A3-A93E-767DBF880ADD}"/>
              </a:ext>
            </a:extLst>
          </p:cNvPr>
          <p:cNvPicPr>
            <a:picLocks noChangeAspect="1"/>
          </p:cNvPicPr>
          <p:nvPr/>
        </p:nvPicPr>
        <p:blipFill>
          <a:blip r:embed="rId6">
            <a:extLst>
              <a:ext uri="{28A0092B-C50C-407E-A947-70E740481C1C}">
                <a14:useLocalDpi xmlns:a14="http://schemas.microsoft.com/office/drawing/2010/main" val="0"/>
              </a:ext>
              <a:ext uri="{837473B0-CC2E-450A-ABE3-18F120FF3D39}">
                <a1611:picAttrSrcUrl xmlns:a1611="http://schemas.microsoft.com/office/drawing/2016/11/main" r:id="rId7"/>
              </a:ext>
            </a:extLst>
          </a:blip>
          <a:stretch>
            <a:fillRect/>
          </a:stretch>
        </p:blipFill>
        <p:spPr>
          <a:xfrm>
            <a:off x="4834267" y="4707712"/>
            <a:ext cx="2775182" cy="906270"/>
          </a:xfrm>
          <a:prstGeom prst="rect">
            <a:avLst/>
          </a:prstGeom>
        </p:spPr>
      </p:pic>
      <p:sp>
        <p:nvSpPr>
          <p:cNvPr id="15" name="Rectangle 145">
            <a:extLst>
              <a:ext uri="{FF2B5EF4-FFF2-40B4-BE49-F238E27FC236}">
                <a16:creationId xmlns:a16="http://schemas.microsoft.com/office/drawing/2014/main" id="{9C2BCB3F-2842-4608-95AA-86D3BCFFC823}"/>
              </a:ext>
            </a:extLst>
          </p:cNvPr>
          <p:cNvSpPr>
            <a:spLocks noChangeArrowheads="1"/>
          </p:cNvSpPr>
          <p:nvPr/>
        </p:nvSpPr>
        <p:spPr bwMode="auto">
          <a:xfrm>
            <a:off x="2394077" y="5637484"/>
            <a:ext cx="2368918" cy="49244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spAutoFit/>
          </a:bodyPr>
          <a:lstStyle>
            <a:lvl1pPr>
              <a:defRPr>
                <a:solidFill>
                  <a:schemeClr val="tx1"/>
                </a:solidFill>
                <a:latin typeface="Calibri" charset="0"/>
              </a:defRPr>
            </a:lvl1pPr>
            <a:lvl2pPr marL="742950" indent="-285750">
              <a:defRPr>
                <a:solidFill>
                  <a:schemeClr val="tx1"/>
                </a:solidFill>
                <a:latin typeface="Calibri" charset="0"/>
              </a:defRPr>
            </a:lvl2pPr>
            <a:lvl3pPr marL="1143000" indent="-228600">
              <a:defRPr>
                <a:solidFill>
                  <a:schemeClr val="tx1"/>
                </a:solidFill>
                <a:latin typeface="Calibri" charset="0"/>
              </a:defRPr>
            </a:lvl3pPr>
            <a:lvl4pPr marL="1600200" indent="-228600">
              <a:defRPr>
                <a:solidFill>
                  <a:schemeClr val="tx1"/>
                </a:solidFill>
                <a:latin typeface="Calibri" charset="0"/>
              </a:defRPr>
            </a:lvl4pPr>
            <a:lvl5pPr marL="2057400" indent="-228600">
              <a:defRPr>
                <a:solidFill>
                  <a:schemeClr val="tx1"/>
                </a:solidFill>
                <a:latin typeface="Calibri" charset="0"/>
              </a:defRPr>
            </a:lvl5pPr>
            <a:lvl6pPr marL="2514600" indent="-228600" eaLnBrk="0" fontAlgn="base" hangingPunct="0">
              <a:spcBef>
                <a:spcPct val="0"/>
              </a:spcBef>
              <a:spcAft>
                <a:spcPct val="0"/>
              </a:spcAft>
              <a:defRPr>
                <a:solidFill>
                  <a:schemeClr val="tx1"/>
                </a:solidFill>
                <a:latin typeface="Calibri" charset="0"/>
              </a:defRPr>
            </a:lvl6pPr>
            <a:lvl7pPr marL="2971800" indent="-228600" eaLnBrk="0" fontAlgn="base" hangingPunct="0">
              <a:spcBef>
                <a:spcPct val="0"/>
              </a:spcBef>
              <a:spcAft>
                <a:spcPct val="0"/>
              </a:spcAft>
              <a:defRPr>
                <a:solidFill>
                  <a:schemeClr val="tx1"/>
                </a:solidFill>
                <a:latin typeface="Calibri" charset="0"/>
              </a:defRPr>
            </a:lvl7pPr>
            <a:lvl8pPr marL="3429000" indent="-228600" eaLnBrk="0" fontAlgn="base" hangingPunct="0">
              <a:spcBef>
                <a:spcPct val="0"/>
              </a:spcBef>
              <a:spcAft>
                <a:spcPct val="0"/>
              </a:spcAft>
              <a:defRPr>
                <a:solidFill>
                  <a:schemeClr val="tx1"/>
                </a:solidFill>
                <a:latin typeface="Calibri" charset="0"/>
              </a:defRPr>
            </a:lvl8pPr>
            <a:lvl9pPr marL="3886200" indent="-228600" eaLnBrk="0" fontAlgn="base" hangingPunct="0">
              <a:spcBef>
                <a:spcPct val="0"/>
              </a:spcBef>
              <a:spcAft>
                <a:spcPct val="0"/>
              </a:spcAft>
              <a:defRPr>
                <a:solidFill>
                  <a:schemeClr val="tx1"/>
                </a:solidFill>
                <a:latin typeface="Calibri" charset="0"/>
              </a:defRPr>
            </a:lvl9pPr>
          </a:lstStyle>
          <a:p>
            <a:pPr algn="ctr"/>
            <a:r>
              <a:rPr lang="lv-LV" altLang="ru-RU" sz="1600" b="1" dirty="0">
                <a:latin typeface="Bebas Neue Bold" charset="0"/>
              </a:rPr>
              <a:t>Grupu dzīvoklis, no tiem </a:t>
            </a:r>
            <a:r>
              <a:rPr lang="lv-LV" altLang="ru-RU" sz="1600" b="1" dirty="0">
                <a:solidFill>
                  <a:srgbClr val="A50021"/>
                </a:solidFill>
                <a:latin typeface="Bebas Neue Bold" charset="0"/>
              </a:rPr>
              <a:t>61</a:t>
            </a:r>
            <a:r>
              <a:rPr lang="lv-LV" altLang="ru-RU" sz="1600" b="1" dirty="0">
                <a:latin typeface="Bebas Neue Bold" charset="0"/>
              </a:rPr>
              <a:t> </a:t>
            </a:r>
          </a:p>
          <a:p>
            <a:pPr algn="ctr"/>
            <a:r>
              <a:rPr lang="lv-LV" altLang="ru-RU" sz="1600" b="1" dirty="0">
                <a:latin typeface="Bebas Neue Bold" charset="0"/>
              </a:rPr>
              <a:t>ar atbalstu aprūpē </a:t>
            </a:r>
            <a:endParaRPr lang="ru-RU" altLang="ru-RU" sz="1600" dirty="0"/>
          </a:p>
        </p:txBody>
      </p:sp>
      <p:sp>
        <p:nvSpPr>
          <p:cNvPr id="16" name="Rectangle 145">
            <a:extLst>
              <a:ext uri="{FF2B5EF4-FFF2-40B4-BE49-F238E27FC236}">
                <a16:creationId xmlns:a16="http://schemas.microsoft.com/office/drawing/2014/main" id="{F548FEC5-A3C2-4598-AF42-6B5B02D85C44}"/>
              </a:ext>
            </a:extLst>
          </p:cNvPr>
          <p:cNvSpPr>
            <a:spLocks noChangeArrowheads="1"/>
          </p:cNvSpPr>
          <p:nvPr/>
        </p:nvSpPr>
        <p:spPr bwMode="auto">
          <a:xfrm>
            <a:off x="5188939" y="5637484"/>
            <a:ext cx="1980093" cy="73866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spAutoFit/>
          </a:bodyPr>
          <a:lstStyle>
            <a:lvl1pPr>
              <a:defRPr>
                <a:solidFill>
                  <a:schemeClr val="tx1"/>
                </a:solidFill>
                <a:latin typeface="Calibri" charset="0"/>
              </a:defRPr>
            </a:lvl1pPr>
            <a:lvl2pPr marL="742950" indent="-285750">
              <a:defRPr>
                <a:solidFill>
                  <a:schemeClr val="tx1"/>
                </a:solidFill>
                <a:latin typeface="Calibri" charset="0"/>
              </a:defRPr>
            </a:lvl2pPr>
            <a:lvl3pPr marL="1143000" indent="-228600">
              <a:defRPr>
                <a:solidFill>
                  <a:schemeClr val="tx1"/>
                </a:solidFill>
                <a:latin typeface="Calibri" charset="0"/>
              </a:defRPr>
            </a:lvl3pPr>
            <a:lvl4pPr marL="1600200" indent="-228600">
              <a:defRPr>
                <a:solidFill>
                  <a:schemeClr val="tx1"/>
                </a:solidFill>
                <a:latin typeface="Calibri" charset="0"/>
              </a:defRPr>
            </a:lvl4pPr>
            <a:lvl5pPr marL="2057400" indent="-228600">
              <a:defRPr>
                <a:solidFill>
                  <a:schemeClr val="tx1"/>
                </a:solidFill>
                <a:latin typeface="Calibri" charset="0"/>
              </a:defRPr>
            </a:lvl5pPr>
            <a:lvl6pPr marL="2514600" indent="-228600" eaLnBrk="0" fontAlgn="base" hangingPunct="0">
              <a:spcBef>
                <a:spcPct val="0"/>
              </a:spcBef>
              <a:spcAft>
                <a:spcPct val="0"/>
              </a:spcAft>
              <a:defRPr>
                <a:solidFill>
                  <a:schemeClr val="tx1"/>
                </a:solidFill>
                <a:latin typeface="Calibri" charset="0"/>
              </a:defRPr>
            </a:lvl6pPr>
            <a:lvl7pPr marL="2971800" indent="-228600" eaLnBrk="0" fontAlgn="base" hangingPunct="0">
              <a:spcBef>
                <a:spcPct val="0"/>
              </a:spcBef>
              <a:spcAft>
                <a:spcPct val="0"/>
              </a:spcAft>
              <a:defRPr>
                <a:solidFill>
                  <a:schemeClr val="tx1"/>
                </a:solidFill>
                <a:latin typeface="Calibri" charset="0"/>
              </a:defRPr>
            </a:lvl7pPr>
            <a:lvl8pPr marL="3429000" indent="-228600" eaLnBrk="0" fontAlgn="base" hangingPunct="0">
              <a:spcBef>
                <a:spcPct val="0"/>
              </a:spcBef>
              <a:spcAft>
                <a:spcPct val="0"/>
              </a:spcAft>
              <a:defRPr>
                <a:solidFill>
                  <a:schemeClr val="tx1"/>
                </a:solidFill>
                <a:latin typeface="Calibri" charset="0"/>
              </a:defRPr>
            </a:lvl8pPr>
            <a:lvl9pPr marL="3886200" indent="-228600" eaLnBrk="0" fontAlgn="base" hangingPunct="0">
              <a:spcBef>
                <a:spcPct val="0"/>
              </a:spcBef>
              <a:spcAft>
                <a:spcPct val="0"/>
              </a:spcAft>
              <a:defRPr>
                <a:solidFill>
                  <a:schemeClr val="tx1"/>
                </a:solidFill>
                <a:latin typeface="Calibri" charset="0"/>
              </a:defRPr>
            </a:lvl9pPr>
          </a:lstStyle>
          <a:p>
            <a:pPr algn="ctr"/>
            <a:r>
              <a:rPr lang="lv-LV" altLang="ru-RU" sz="1600" b="1" dirty="0">
                <a:latin typeface="Bebas Neue Bold" charset="0"/>
              </a:rPr>
              <a:t>Dienas aprūpes centrs, </a:t>
            </a:r>
          </a:p>
          <a:p>
            <a:pPr algn="ctr"/>
            <a:r>
              <a:rPr lang="lv-LV" altLang="ru-RU" sz="1600" b="1" dirty="0">
                <a:latin typeface="Bebas Neue Bold" charset="0"/>
              </a:rPr>
              <a:t>no tiem </a:t>
            </a:r>
            <a:r>
              <a:rPr lang="lv-LV" altLang="ru-RU" sz="1600" b="1" dirty="0">
                <a:solidFill>
                  <a:srgbClr val="C00000"/>
                </a:solidFill>
                <a:latin typeface="Bebas Neue Bold" charset="0"/>
              </a:rPr>
              <a:t>110</a:t>
            </a:r>
            <a:r>
              <a:rPr lang="lv-LV" altLang="ru-RU" sz="1600" b="1" dirty="0">
                <a:latin typeface="Bebas Neue Bold" charset="0"/>
              </a:rPr>
              <a:t> </a:t>
            </a:r>
          </a:p>
          <a:p>
            <a:pPr algn="ctr"/>
            <a:r>
              <a:rPr lang="lv-LV" altLang="ru-RU" sz="1600" b="1" dirty="0">
                <a:latin typeface="Bebas Neue Bold" charset="0"/>
              </a:rPr>
              <a:t>ar atbalstu aprūpē </a:t>
            </a:r>
            <a:endParaRPr lang="ru-RU" altLang="ru-RU" sz="1600" dirty="0"/>
          </a:p>
        </p:txBody>
      </p:sp>
      <p:sp>
        <p:nvSpPr>
          <p:cNvPr id="17" name="Rectangle 145">
            <a:extLst>
              <a:ext uri="{FF2B5EF4-FFF2-40B4-BE49-F238E27FC236}">
                <a16:creationId xmlns:a16="http://schemas.microsoft.com/office/drawing/2014/main" id="{1A0DCB1C-6280-43A9-9C67-44ECA0D088AB}"/>
              </a:ext>
            </a:extLst>
          </p:cNvPr>
          <p:cNvSpPr>
            <a:spLocks noChangeArrowheads="1"/>
          </p:cNvSpPr>
          <p:nvPr/>
        </p:nvSpPr>
        <p:spPr bwMode="auto">
          <a:xfrm>
            <a:off x="7782196" y="5637484"/>
            <a:ext cx="1948868" cy="24622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spAutoFit/>
          </a:bodyPr>
          <a:lstStyle>
            <a:lvl1pPr>
              <a:defRPr>
                <a:solidFill>
                  <a:schemeClr val="tx1"/>
                </a:solidFill>
                <a:latin typeface="Calibri" charset="0"/>
              </a:defRPr>
            </a:lvl1pPr>
            <a:lvl2pPr marL="742950" indent="-285750">
              <a:defRPr>
                <a:solidFill>
                  <a:schemeClr val="tx1"/>
                </a:solidFill>
                <a:latin typeface="Calibri" charset="0"/>
              </a:defRPr>
            </a:lvl2pPr>
            <a:lvl3pPr marL="1143000" indent="-228600">
              <a:defRPr>
                <a:solidFill>
                  <a:schemeClr val="tx1"/>
                </a:solidFill>
                <a:latin typeface="Calibri" charset="0"/>
              </a:defRPr>
            </a:lvl3pPr>
            <a:lvl4pPr marL="1600200" indent="-228600">
              <a:defRPr>
                <a:solidFill>
                  <a:schemeClr val="tx1"/>
                </a:solidFill>
                <a:latin typeface="Calibri" charset="0"/>
              </a:defRPr>
            </a:lvl4pPr>
            <a:lvl5pPr marL="2057400" indent="-228600">
              <a:defRPr>
                <a:solidFill>
                  <a:schemeClr val="tx1"/>
                </a:solidFill>
                <a:latin typeface="Calibri" charset="0"/>
              </a:defRPr>
            </a:lvl5pPr>
            <a:lvl6pPr marL="2514600" indent="-228600" eaLnBrk="0" fontAlgn="base" hangingPunct="0">
              <a:spcBef>
                <a:spcPct val="0"/>
              </a:spcBef>
              <a:spcAft>
                <a:spcPct val="0"/>
              </a:spcAft>
              <a:defRPr>
                <a:solidFill>
                  <a:schemeClr val="tx1"/>
                </a:solidFill>
                <a:latin typeface="Calibri" charset="0"/>
              </a:defRPr>
            </a:lvl6pPr>
            <a:lvl7pPr marL="2971800" indent="-228600" eaLnBrk="0" fontAlgn="base" hangingPunct="0">
              <a:spcBef>
                <a:spcPct val="0"/>
              </a:spcBef>
              <a:spcAft>
                <a:spcPct val="0"/>
              </a:spcAft>
              <a:defRPr>
                <a:solidFill>
                  <a:schemeClr val="tx1"/>
                </a:solidFill>
                <a:latin typeface="Calibri" charset="0"/>
              </a:defRPr>
            </a:lvl7pPr>
            <a:lvl8pPr marL="3429000" indent="-228600" eaLnBrk="0" fontAlgn="base" hangingPunct="0">
              <a:spcBef>
                <a:spcPct val="0"/>
              </a:spcBef>
              <a:spcAft>
                <a:spcPct val="0"/>
              </a:spcAft>
              <a:defRPr>
                <a:solidFill>
                  <a:schemeClr val="tx1"/>
                </a:solidFill>
                <a:latin typeface="Calibri" charset="0"/>
              </a:defRPr>
            </a:lvl8pPr>
            <a:lvl9pPr marL="3886200" indent="-228600" eaLnBrk="0" fontAlgn="base" hangingPunct="0">
              <a:spcBef>
                <a:spcPct val="0"/>
              </a:spcBef>
              <a:spcAft>
                <a:spcPct val="0"/>
              </a:spcAft>
              <a:defRPr>
                <a:solidFill>
                  <a:schemeClr val="tx1"/>
                </a:solidFill>
                <a:latin typeface="Calibri" charset="0"/>
              </a:defRPr>
            </a:lvl9pPr>
          </a:lstStyle>
          <a:p>
            <a:pPr algn="ctr"/>
            <a:r>
              <a:rPr lang="lv-LV" altLang="ru-RU" sz="1600" b="1" dirty="0">
                <a:latin typeface="Bebas Neue Bold" charset="0"/>
              </a:rPr>
              <a:t>Specializētās darbnīcas</a:t>
            </a:r>
            <a:endParaRPr lang="ru-RU" altLang="ru-RU" sz="1600" dirty="0"/>
          </a:p>
        </p:txBody>
      </p:sp>
      <p:sp>
        <p:nvSpPr>
          <p:cNvPr id="18" name="Rectangle 145">
            <a:extLst>
              <a:ext uri="{FF2B5EF4-FFF2-40B4-BE49-F238E27FC236}">
                <a16:creationId xmlns:a16="http://schemas.microsoft.com/office/drawing/2014/main" id="{6CB73D48-F84A-4185-81B9-DD1FA0E7D087}"/>
              </a:ext>
            </a:extLst>
          </p:cNvPr>
          <p:cNvSpPr>
            <a:spLocks noChangeArrowheads="1"/>
          </p:cNvSpPr>
          <p:nvPr/>
        </p:nvSpPr>
        <p:spPr bwMode="auto">
          <a:xfrm>
            <a:off x="7876984" y="2398807"/>
            <a:ext cx="1047018" cy="98488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lIns="0" tIns="0" rIns="0" bIns="0">
            <a:spAutoFit/>
          </a:bodyPr>
          <a:lstStyle>
            <a:lvl1pPr>
              <a:defRPr>
                <a:solidFill>
                  <a:schemeClr val="tx1"/>
                </a:solidFill>
                <a:latin typeface="Calibri" charset="0"/>
              </a:defRPr>
            </a:lvl1pPr>
            <a:lvl2pPr marL="742950" indent="-285750">
              <a:defRPr>
                <a:solidFill>
                  <a:schemeClr val="tx1"/>
                </a:solidFill>
                <a:latin typeface="Calibri" charset="0"/>
              </a:defRPr>
            </a:lvl2pPr>
            <a:lvl3pPr marL="1143000" indent="-228600">
              <a:defRPr>
                <a:solidFill>
                  <a:schemeClr val="tx1"/>
                </a:solidFill>
                <a:latin typeface="Calibri" charset="0"/>
              </a:defRPr>
            </a:lvl3pPr>
            <a:lvl4pPr marL="1600200" indent="-228600">
              <a:defRPr>
                <a:solidFill>
                  <a:schemeClr val="tx1"/>
                </a:solidFill>
                <a:latin typeface="Calibri" charset="0"/>
              </a:defRPr>
            </a:lvl4pPr>
            <a:lvl5pPr marL="2057400" indent="-228600">
              <a:defRPr>
                <a:solidFill>
                  <a:schemeClr val="tx1"/>
                </a:solidFill>
                <a:latin typeface="Calibri" charset="0"/>
              </a:defRPr>
            </a:lvl5pPr>
            <a:lvl6pPr marL="2514600" indent="-228600" eaLnBrk="0" fontAlgn="base" hangingPunct="0">
              <a:spcBef>
                <a:spcPct val="0"/>
              </a:spcBef>
              <a:spcAft>
                <a:spcPct val="0"/>
              </a:spcAft>
              <a:defRPr>
                <a:solidFill>
                  <a:schemeClr val="tx1"/>
                </a:solidFill>
                <a:latin typeface="Calibri" charset="0"/>
              </a:defRPr>
            </a:lvl6pPr>
            <a:lvl7pPr marL="2971800" indent="-228600" eaLnBrk="0" fontAlgn="base" hangingPunct="0">
              <a:spcBef>
                <a:spcPct val="0"/>
              </a:spcBef>
              <a:spcAft>
                <a:spcPct val="0"/>
              </a:spcAft>
              <a:defRPr>
                <a:solidFill>
                  <a:schemeClr val="tx1"/>
                </a:solidFill>
                <a:latin typeface="Calibri" charset="0"/>
              </a:defRPr>
            </a:lvl7pPr>
            <a:lvl8pPr marL="3429000" indent="-228600" eaLnBrk="0" fontAlgn="base" hangingPunct="0">
              <a:spcBef>
                <a:spcPct val="0"/>
              </a:spcBef>
              <a:spcAft>
                <a:spcPct val="0"/>
              </a:spcAft>
              <a:defRPr>
                <a:solidFill>
                  <a:schemeClr val="tx1"/>
                </a:solidFill>
                <a:latin typeface="Calibri" charset="0"/>
              </a:defRPr>
            </a:lvl8pPr>
            <a:lvl9pPr marL="3886200" indent="-228600" eaLnBrk="0" fontAlgn="base" hangingPunct="0">
              <a:spcBef>
                <a:spcPct val="0"/>
              </a:spcBef>
              <a:spcAft>
                <a:spcPct val="0"/>
              </a:spcAft>
              <a:defRPr>
                <a:solidFill>
                  <a:schemeClr val="tx1"/>
                </a:solidFill>
                <a:latin typeface="Calibri" charset="0"/>
              </a:defRPr>
            </a:lvl9pPr>
          </a:lstStyle>
          <a:p>
            <a:pPr algn="ctr"/>
            <a:r>
              <a:rPr lang="lv-LV" altLang="ru-RU" sz="3200" b="1" dirty="0">
                <a:solidFill>
                  <a:schemeClr val="tx2"/>
                </a:solidFill>
                <a:latin typeface="Bebas Neue Bold" charset="0"/>
              </a:rPr>
              <a:t>130/</a:t>
            </a:r>
          </a:p>
          <a:p>
            <a:pPr algn="ctr"/>
            <a:r>
              <a:rPr lang="lv-LV" altLang="ru-RU" sz="3200" b="1" dirty="0">
                <a:solidFill>
                  <a:srgbClr val="800000"/>
                </a:solidFill>
                <a:latin typeface="Bebas Neue Bold" charset="0"/>
              </a:rPr>
              <a:t>112</a:t>
            </a:r>
            <a:endParaRPr lang="ru-RU" altLang="ru-RU" sz="3200" dirty="0">
              <a:solidFill>
                <a:srgbClr val="800000"/>
              </a:solidFill>
            </a:endParaRPr>
          </a:p>
        </p:txBody>
      </p:sp>
      <p:sp>
        <p:nvSpPr>
          <p:cNvPr id="19" name="Rectangle 145">
            <a:extLst>
              <a:ext uri="{FF2B5EF4-FFF2-40B4-BE49-F238E27FC236}">
                <a16:creationId xmlns:a16="http://schemas.microsoft.com/office/drawing/2014/main" id="{981FE44C-12AF-41A4-B678-631F59951604}"/>
              </a:ext>
            </a:extLst>
          </p:cNvPr>
          <p:cNvSpPr>
            <a:spLocks noChangeArrowheads="1"/>
          </p:cNvSpPr>
          <p:nvPr/>
        </p:nvSpPr>
        <p:spPr bwMode="auto">
          <a:xfrm>
            <a:off x="3141375" y="2398807"/>
            <a:ext cx="1047018" cy="98488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lIns="0" tIns="0" rIns="0" bIns="0">
            <a:spAutoFit/>
          </a:bodyPr>
          <a:lstStyle>
            <a:lvl1pPr>
              <a:defRPr>
                <a:solidFill>
                  <a:schemeClr val="tx1"/>
                </a:solidFill>
                <a:latin typeface="Calibri" charset="0"/>
              </a:defRPr>
            </a:lvl1pPr>
            <a:lvl2pPr marL="742950" indent="-285750">
              <a:defRPr>
                <a:solidFill>
                  <a:schemeClr val="tx1"/>
                </a:solidFill>
                <a:latin typeface="Calibri" charset="0"/>
              </a:defRPr>
            </a:lvl2pPr>
            <a:lvl3pPr marL="1143000" indent="-228600">
              <a:defRPr>
                <a:solidFill>
                  <a:schemeClr val="tx1"/>
                </a:solidFill>
                <a:latin typeface="Calibri" charset="0"/>
              </a:defRPr>
            </a:lvl3pPr>
            <a:lvl4pPr marL="1600200" indent="-228600">
              <a:defRPr>
                <a:solidFill>
                  <a:schemeClr val="tx1"/>
                </a:solidFill>
                <a:latin typeface="Calibri" charset="0"/>
              </a:defRPr>
            </a:lvl4pPr>
            <a:lvl5pPr marL="2057400" indent="-228600">
              <a:defRPr>
                <a:solidFill>
                  <a:schemeClr val="tx1"/>
                </a:solidFill>
                <a:latin typeface="Calibri" charset="0"/>
              </a:defRPr>
            </a:lvl5pPr>
            <a:lvl6pPr marL="2514600" indent="-228600" eaLnBrk="0" fontAlgn="base" hangingPunct="0">
              <a:spcBef>
                <a:spcPct val="0"/>
              </a:spcBef>
              <a:spcAft>
                <a:spcPct val="0"/>
              </a:spcAft>
              <a:defRPr>
                <a:solidFill>
                  <a:schemeClr val="tx1"/>
                </a:solidFill>
                <a:latin typeface="Calibri" charset="0"/>
              </a:defRPr>
            </a:lvl6pPr>
            <a:lvl7pPr marL="2971800" indent="-228600" eaLnBrk="0" fontAlgn="base" hangingPunct="0">
              <a:spcBef>
                <a:spcPct val="0"/>
              </a:spcBef>
              <a:spcAft>
                <a:spcPct val="0"/>
              </a:spcAft>
              <a:defRPr>
                <a:solidFill>
                  <a:schemeClr val="tx1"/>
                </a:solidFill>
                <a:latin typeface="Calibri" charset="0"/>
              </a:defRPr>
            </a:lvl7pPr>
            <a:lvl8pPr marL="3429000" indent="-228600" eaLnBrk="0" fontAlgn="base" hangingPunct="0">
              <a:spcBef>
                <a:spcPct val="0"/>
              </a:spcBef>
              <a:spcAft>
                <a:spcPct val="0"/>
              </a:spcAft>
              <a:defRPr>
                <a:solidFill>
                  <a:schemeClr val="tx1"/>
                </a:solidFill>
                <a:latin typeface="Calibri" charset="0"/>
              </a:defRPr>
            </a:lvl8pPr>
            <a:lvl9pPr marL="3886200" indent="-228600" eaLnBrk="0" fontAlgn="base" hangingPunct="0">
              <a:spcBef>
                <a:spcPct val="0"/>
              </a:spcBef>
              <a:spcAft>
                <a:spcPct val="0"/>
              </a:spcAft>
              <a:defRPr>
                <a:solidFill>
                  <a:schemeClr val="tx1"/>
                </a:solidFill>
                <a:latin typeface="Calibri" charset="0"/>
              </a:defRPr>
            </a:lvl9pPr>
          </a:lstStyle>
          <a:p>
            <a:pPr algn="ctr"/>
            <a:r>
              <a:rPr lang="lv-LV" altLang="ru-RU" sz="3200" b="1" dirty="0">
                <a:solidFill>
                  <a:schemeClr val="tx2"/>
                </a:solidFill>
                <a:latin typeface="Bebas Neue Bold" charset="0"/>
              </a:rPr>
              <a:t>146/</a:t>
            </a:r>
          </a:p>
          <a:p>
            <a:pPr algn="ctr"/>
            <a:r>
              <a:rPr lang="lv-LV" altLang="ru-RU" sz="3200" b="1" dirty="0">
                <a:solidFill>
                  <a:srgbClr val="800000"/>
                </a:solidFill>
                <a:latin typeface="Bebas Neue Bold" charset="0"/>
              </a:rPr>
              <a:t>80</a:t>
            </a:r>
            <a:endParaRPr lang="ru-RU" altLang="ru-RU" sz="3200" dirty="0">
              <a:solidFill>
                <a:srgbClr val="800000"/>
              </a:solidFill>
            </a:endParaRPr>
          </a:p>
        </p:txBody>
      </p:sp>
      <p:sp>
        <p:nvSpPr>
          <p:cNvPr id="20" name="Rectangle 145">
            <a:extLst>
              <a:ext uri="{FF2B5EF4-FFF2-40B4-BE49-F238E27FC236}">
                <a16:creationId xmlns:a16="http://schemas.microsoft.com/office/drawing/2014/main" id="{C44C174D-E154-4512-A842-4FBF8AC6A6BA}"/>
              </a:ext>
            </a:extLst>
          </p:cNvPr>
          <p:cNvSpPr>
            <a:spLocks noChangeArrowheads="1"/>
          </p:cNvSpPr>
          <p:nvPr/>
        </p:nvSpPr>
        <p:spPr bwMode="auto">
          <a:xfrm>
            <a:off x="5517733" y="2416170"/>
            <a:ext cx="1191679" cy="98488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lIns="0" tIns="0" rIns="0" bIns="0">
            <a:spAutoFit/>
          </a:bodyPr>
          <a:lstStyle>
            <a:lvl1pPr>
              <a:defRPr>
                <a:solidFill>
                  <a:schemeClr val="tx1"/>
                </a:solidFill>
                <a:latin typeface="Calibri" charset="0"/>
              </a:defRPr>
            </a:lvl1pPr>
            <a:lvl2pPr marL="742950" indent="-285750">
              <a:defRPr>
                <a:solidFill>
                  <a:schemeClr val="tx1"/>
                </a:solidFill>
                <a:latin typeface="Calibri" charset="0"/>
              </a:defRPr>
            </a:lvl2pPr>
            <a:lvl3pPr marL="1143000" indent="-228600">
              <a:defRPr>
                <a:solidFill>
                  <a:schemeClr val="tx1"/>
                </a:solidFill>
                <a:latin typeface="Calibri" charset="0"/>
              </a:defRPr>
            </a:lvl3pPr>
            <a:lvl4pPr marL="1600200" indent="-228600">
              <a:defRPr>
                <a:solidFill>
                  <a:schemeClr val="tx1"/>
                </a:solidFill>
                <a:latin typeface="Calibri" charset="0"/>
              </a:defRPr>
            </a:lvl4pPr>
            <a:lvl5pPr marL="2057400" indent="-228600">
              <a:defRPr>
                <a:solidFill>
                  <a:schemeClr val="tx1"/>
                </a:solidFill>
                <a:latin typeface="Calibri" charset="0"/>
              </a:defRPr>
            </a:lvl5pPr>
            <a:lvl6pPr marL="2514600" indent="-228600" eaLnBrk="0" fontAlgn="base" hangingPunct="0">
              <a:spcBef>
                <a:spcPct val="0"/>
              </a:spcBef>
              <a:spcAft>
                <a:spcPct val="0"/>
              </a:spcAft>
              <a:defRPr>
                <a:solidFill>
                  <a:schemeClr val="tx1"/>
                </a:solidFill>
                <a:latin typeface="Calibri" charset="0"/>
              </a:defRPr>
            </a:lvl6pPr>
            <a:lvl7pPr marL="2971800" indent="-228600" eaLnBrk="0" fontAlgn="base" hangingPunct="0">
              <a:spcBef>
                <a:spcPct val="0"/>
              </a:spcBef>
              <a:spcAft>
                <a:spcPct val="0"/>
              </a:spcAft>
              <a:defRPr>
                <a:solidFill>
                  <a:schemeClr val="tx1"/>
                </a:solidFill>
                <a:latin typeface="Calibri" charset="0"/>
              </a:defRPr>
            </a:lvl7pPr>
            <a:lvl8pPr marL="3429000" indent="-228600" eaLnBrk="0" fontAlgn="base" hangingPunct="0">
              <a:spcBef>
                <a:spcPct val="0"/>
              </a:spcBef>
              <a:spcAft>
                <a:spcPct val="0"/>
              </a:spcAft>
              <a:defRPr>
                <a:solidFill>
                  <a:schemeClr val="tx1"/>
                </a:solidFill>
                <a:latin typeface="Calibri" charset="0"/>
              </a:defRPr>
            </a:lvl8pPr>
            <a:lvl9pPr marL="3886200" indent="-228600" eaLnBrk="0" fontAlgn="base" hangingPunct="0">
              <a:spcBef>
                <a:spcPct val="0"/>
              </a:spcBef>
              <a:spcAft>
                <a:spcPct val="0"/>
              </a:spcAft>
              <a:defRPr>
                <a:solidFill>
                  <a:schemeClr val="tx1"/>
                </a:solidFill>
                <a:latin typeface="Calibri" charset="0"/>
              </a:defRPr>
            </a:lvl9pPr>
          </a:lstStyle>
          <a:p>
            <a:pPr algn="ctr"/>
            <a:r>
              <a:rPr lang="lv-LV" altLang="ru-RU" sz="3200" b="1" dirty="0">
                <a:solidFill>
                  <a:schemeClr val="tx2"/>
                </a:solidFill>
                <a:latin typeface="Bebas Neue Bold" charset="0"/>
              </a:rPr>
              <a:t>186/</a:t>
            </a:r>
          </a:p>
          <a:p>
            <a:pPr algn="ctr"/>
            <a:r>
              <a:rPr lang="lv-LV" altLang="ru-RU" sz="3200" b="1" dirty="0">
                <a:solidFill>
                  <a:srgbClr val="800000"/>
                </a:solidFill>
                <a:latin typeface="Bebas Neue Bold" charset="0"/>
              </a:rPr>
              <a:t>165</a:t>
            </a:r>
            <a:endParaRPr lang="ru-RU" altLang="ru-RU" sz="3200" dirty="0">
              <a:solidFill>
                <a:srgbClr val="800000"/>
              </a:solidFill>
            </a:endParaRPr>
          </a:p>
        </p:txBody>
      </p:sp>
      <p:sp>
        <p:nvSpPr>
          <p:cNvPr id="21" name="TextBox 20">
            <a:extLst>
              <a:ext uri="{FF2B5EF4-FFF2-40B4-BE49-F238E27FC236}">
                <a16:creationId xmlns:a16="http://schemas.microsoft.com/office/drawing/2014/main" id="{B5770ED7-15EC-4846-B84C-06C76CF7B0A5}"/>
              </a:ext>
            </a:extLst>
          </p:cNvPr>
          <p:cNvSpPr txBox="1"/>
          <p:nvPr/>
        </p:nvSpPr>
        <p:spPr>
          <a:xfrm>
            <a:off x="593323" y="6273478"/>
            <a:ext cx="3982452" cy="307777"/>
          </a:xfrm>
          <a:prstGeom prst="rect">
            <a:avLst/>
          </a:prstGeom>
          <a:noFill/>
        </p:spPr>
        <p:txBody>
          <a:bodyPr wrap="square" rtlCol="0">
            <a:spAutoFit/>
          </a:bodyPr>
          <a:lstStyle/>
          <a:p>
            <a:r>
              <a:rPr lang="lv-LV" sz="1400" dirty="0"/>
              <a:t>*vajadzību izvērtējumi/ plānoto</a:t>
            </a:r>
            <a:endParaRPr lang="en-GB" sz="1400" dirty="0"/>
          </a:p>
        </p:txBody>
      </p:sp>
      <p:sp>
        <p:nvSpPr>
          <p:cNvPr id="24" name="Rectangle: Folded Corner 23">
            <a:extLst>
              <a:ext uri="{FF2B5EF4-FFF2-40B4-BE49-F238E27FC236}">
                <a16:creationId xmlns:a16="http://schemas.microsoft.com/office/drawing/2014/main" id="{A2898E3A-9632-4099-9638-71AFA948B5A4}"/>
              </a:ext>
            </a:extLst>
          </p:cNvPr>
          <p:cNvSpPr/>
          <p:nvPr/>
        </p:nvSpPr>
        <p:spPr>
          <a:xfrm>
            <a:off x="868101" y="1665074"/>
            <a:ext cx="1660968" cy="1095487"/>
          </a:xfrm>
          <a:prstGeom prst="foldedCorner">
            <a:avLst/>
          </a:prstGeom>
          <a:solidFill>
            <a:schemeClr val="bg1"/>
          </a:solidFill>
          <a:ln w="5715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lv-LV" b="1" dirty="0">
                <a:solidFill>
                  <a:schemeClr val="tx1"/>
                </a:solidFill>
              </a:rPr>
              <a:t>  3133 personas KPR</a:t>
            </a:r>
            <a:endParaRPr lang="en-US" dirty="0"/>
          </a:p>
        </p:txBody>
      </p:sp>
      <p:cxnSp>
        <p:nvCxnSpPr>
          <p:cNvPr id="27" name="Straight Arrow Connector 26">
            <a:extLst>
              <a:ext uri="{FF2B5EF4-FFF2-40B4-BE49-F238E27FC236}">
                <a16:creationId xmlns:a16="http://schemas.microsoft.com/office/drawing/2014/main" id="{1E4DB30D-261A-4A7D-BB51-4753FD88A845}"/>
              </a:ext>
            </a:extLst>
          </p:cNvPr>
          <p:cNvCxnSpPr>
            <a:cxnSpLocks/>
          </p:cNvCxnSpPr>
          <p:nvPr/>
        </p:nvCxnSpPr>
        <p:spPr>
          <a:xfrm flipV="1">
            <a:off x="2529069" y="1660967"/>
            <a:ext cx="6672804" cy="4107"/>
          </a:xfrm>
          <a:prstGeom prst="straightConnector1">
            <a:avLst/>
          </a:prstGeom>
          <a:ln w="57150">
            <a:solidFill>
              <a:srgbClr val="58595B"/>
            </a:solidFill>
            <a:prstDash val="dash"/>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761624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4C96D8-BCD1-4F1F-9B85-262DE30D279A}"/>
              </a:ext>
            </a:extLst>
          </p:cNvPr>
          <p:cNvSpPr>
            <a:spLocks noGrp="1"/>
          </p:cNvSpPr>
          <p:nvPr>
            <p:ph type="title"/>
          </p:nvPr>
        </p:nvSpPr>
        <p:spPr>
          <a:xfrm>
            <a:off x="0" y="-46298"/>
            <a:ext cx="12192000" cy="1059084"/>
          </a:xfrm>
          <a:solidFill>
            <a:schemeClr val="tx2"/>
          </a:solidFill>
        </p:spPr>
        <p:txBody>
          <a:bodyPr>
            <a:normAutofit fontScale="90000"/>
          </a:bodyPr>
          <a:lstStyle/>
          <a:p>
            <a:r>
              <a:rPr lang="lv-LV" b="1" dirty="0">
                <a:solidFill>
                  <a:schemeClr val="bg1"/>
                </a:solidFill>
                <a:latin typeface="+mn-lt"/>
              </a:rPr>
              <a:t>Plānotie risinājumi – teritoriālais izvietojums </a:t>
            </a:r>
            <a:br>
              <a:rPr lang="lv-LV" b="1" dirty="0">
                <a:solidFill>
                  <a:schemeClr val="bg1"/>
                </a:solidFill>
                <a:latin typeface="+mn-lt"/>
              </a:rPr>
            </a:br>
            <a:r>
              <a:rPr lang="lv-LV" b="1" dirty="0">
                <a:solidFill>
                  <a:schemeClr val="bg1"/>
                </a:solidFill>
                <a:latin typeface="+mn-lt"/>
              </a:rPr>
              <a:t>personām ar GRT</a:t>
            </a:r>
            <a:endParaRPr lang="en-GB" b="1" dirty="0">
              <a:solidFill>
                <a:schemeClr val="bg1"/>
              </a:solidFill>
              <a:latin typeface="+mn-lt"/>
            </a:endParaRPr>
          </a:p>
        </p:txBody>
      </p:sp>
      <p:sp>
        <p:nvSpPr>
          <p:cNvPr id="3" name="Content Placeholder 2">
            <a:extLst>
              <a:ext uri="{FF2B5EF4-FFF2-40B4-BE49-F238E27FC236}">
                <a16:creationId xmlns:a16="http://schemas.microsoft.com/office/drawing/2014/main" id="{91DA8DF1-E22A-4F12-A490-FF389246A06C}"/>
              </a:ext>
            </a:extLst>
          </p:cNvPr>
          <p:cNvSpPr>
            <a:spLocks noGrp="1"/>
          </p:cNvSpPr>
          <p:nvPr>
            <p:ph idx="1"/>
          </p:nvPr>
        </p:nvSpPr>
        <p:spPr/>
        <p:txBody>
          <a:bodyPr/>
          <a:lstStyle/>
          <a:p>
            <a:pPr marL="0" indent="0">
              <a:buNone/>
            </a:pPr>
            <a:r>
              <a:rPr lang="lv-LV" dirty="0"/>
              <a:t>Kopējās izmaksas: </a:t>
            </a:r>
            <a:r>
              <a:rPr lang="lv-LV" b="1" dirty="0">
                <a:solidFill>
                  <a:srgbClr val="800000"/>
                </a:solidFill>
              </a:rPr>
              <a:t>3 780 103 EUR</a:t>
            </a:r>
          </a:p>
          <a:p>
            <a:pPr marL="0" indent="0">
              <a:buNone/>
            </a:pPr>
            <a:r>
              <a:rPr lang="lv-LV" i="1" dirty="0"/>
              <a:t>(ja apmierinātu visas vajadzības, </a:t>
            </a:r>
          </a:p>
          <a:p>
            <a:pPr marL="0" indent="0">
              <a:buNone/>
            </a:pPr>
            <a:r>
              <a:rPr lang="lv-LV" i="1" dirty="0"/>
              <a:t>būtu nepieciešami vismaz </a:t>
            </a:r>
          </a:p>
          <a:p>
            <a:pPr marL="0" indent="0">
              <a:buNone/>
            </a:pPr>
            <a:r>
              <a:rPr lang="en-GB" b="1" i="1" dirty="0">
                <a:solidFill>
                  <a:srgbClr val="800000"/>
                </a:solidFill>
              </a:rPr>
              <a:t>4 989 600</a:t>
            </a:r>
            <a:r>
              <a:rPr lang="lv-LV" b="1" i="1" dirty="0">
                <a:solidFill>
                  <a:srgbClr val="800000"/>
                </a:solidFill>
              </a:rPr>
              <a:t> EUR</a:t>
            </a:r>
            <a:r>
              <a:rPr lang="lv-LV" i="1" dirty="0"/>
              <a:t>)</a:t>
            </a:r>
          </a:p>
          <a:p>
            <a:pPr marL="0" indent="0">
              <a:buNone/>
            </a:pPr>
            <a:endParaRPr lang="lv-LV" i="1" dirty="0"/>
          </a:p>
          <a:p>
            <a:pPr marL="0" indent="0">
              <a:buNone/>
            </a:pPr>
            <a:r>
              <a:rPr lang="lv-LV" dirty="0">
                <a:solidFill>
                  <a:srgbClr val="800000"/>
                </a:solidFill>
              </a:rPr>
              <a:t>!Interese veidot mobilās brigādes! </a:t>
            </a:r>
            <a:endParaRPr lang="en-GB" i="1" dirty="0">
              <a:solidFill>
                <a:srgbClr val="800000"/>
              </a:solidFill>
            </a:endParaRPr>
          </a:p>
        </p:txBody>
      </p:sp>
      <p:pic>
        <p:nvPicPr>
          <p:cNvPr id="4" name="Picture 3">
            <a:extLst>
              <a:ext uri="{FF2B5EF4-FFF2-40B4-BE49-F238E27FC236}">
                <a16:creationId xmlns:a16="http://schemas.microsoft.com/office/drawing/2014/main" id="{05D19F1B-1C41-44B8-829E-9213B653F417}"/>
              </a:ext>
            </a:extLst>
          </p:cNvPr>
          <p:cNvPicPr/>
          <p:nvPr/>
        </p:nvPicPr>
        <p:blipFill>
          <a:blip r:embed="rId2"/>
          <a:stretch>
            <a:fillRect/>
          </a:stretch>
        </p:blipFill>
        <p:spPr>
          <a:xfrm>
            <a:off x="6632294" y="636608"/>
            <a:ext cx="5249119" cy="6065134"/>
          </a:xfrm>
          <a:prstGeom prst="rect">
            <a:avLst/>
          </a:prstGeom>
        </p:spPr>
      </p:pic>
      <p:sp>
        <p:nvSpPr>
          <p:cNvPr id="5" name="Rectangle 4">
            <a:extLst>
              <a:ext uri="{FF2B5EF4-FFF2-40B4-BE49-F238E27FC236}">
                <a16:creationId xmlns:a16="http://schemas.microsoft.com/office/drawing/2014/main" id="{7789007A-0856-4AC0-97FE-4B5553975E8A}"/>
              </a:ext>
            </a:extLst>
          </p:cNvPr>
          <p:cNvSpPr/>
          <p:nvPr/>
        </p:nvSpPr>
        <p:spPr>
          <a:xfrm>
            <a:off x="1653540" y="6332410"/>
            <a:ext cx="6096000" cy="369332"/>
          </a:xfrm>
          <a:prstGeom prst="rect">
            <a:avLst/>
          </a:prstGeom>
        </p:spPr>
        <p:txBody>
          <a:bodyPr>
            <a:spAutoFit/>
          </a:bodyPr>
          <a:lstStyle/>
          <a:p>
            <a:r>
              <a:rPr lang="lv-LV" i="1" dirty="0"/>
              <a:t> 3. attēls «Plānotā infrastruktūra personām ar GRT»</a:t>
            </a:r>
            <a:endParaRPr lang="en-GB" dirty="0"/>
          </a:p>
        </p:txBody>
      </p:sp>
    </p:spTree>
    <p:extLst>
      <p:ext uri="{BB962C8B-B14F-4D97-AF65-F5344CB8AC3E}">
        <p14:creationId xmlns:p14="http://schemas.microsoft.com/office/powerpoint/2010/main" val="65431131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3B3608-6809-4592-A48B-BB678FE6B6B5}"/>
              </a:ext>
            </a:extLst>
          </p:cNvPr>
          <p:cNvSpPr>
            <a:spLocks noGrp="1"/>
          </p:cNvSpPr>
          <p:nvPr>
            <p:ph type="title"/>
          </p:nvPr>
        </p:nvSpPr>
        <p:spPr>
          <a:xfrm>
            <a:off x="0" y="1"/>
            <a:ext cx="12192000" cy="1088019"/>
          </a:xfrm>
          <a:solidFill>
            <a:schemeClr val="tx2"/>
          </a:solidFill>
        </p:spPr>
        <p:txBody>
          <a:bodyPr/>
          <a:lstStyle/>
          <a:p>
            <a:r>
              <a:rPr lang="lv-LV" b="1" dirty="0">
                <a:solidFill>
                  <a:schemeClr val="bg1"/>
                </a:solidFill>
                <a:latin typeface="+mn-lt"/>
              </a:rPr>
              <a:t>Plānotie risinājumi – bērni ar FT*</a:t>
            </a:r>
            <a:endParaRPr lang="en-GB" b="1" dirty="0">
              <a:solidFill>
                <a:schemeClr val="bg1"/>
              </a:solidFill>
              <a:latin typeface="+mn-lt"/>
            </a:endParaRPr>
          </a:p>
        </p:txBody>
      </p:sp>
      <p:grpSp>
        <p:nvGrpSpPr>
          <p:cNvPr id="4" name="Group 2111">
            <a:extLst>
              <a:ext uri="{FF2B5EF4-FFF2-40B4-BE49-F238E27FC236}">
                <a16:creationId xmlns:a16="http://schemas.microsoft.com/office/drawing/2014/main" id="{7D4CFB14-B888-4AFE-BB69-E45097BE4894}"/>
              </a:ext>
            </a:extLst>
          </p:cNvPr>
          <p:cNvGrpSpPr>
            <a:grpSpLocks/>
          </p:cNvGrpSpPr>
          <p:nvPr/>
        </p:nvGrpSpPr>
        <p:grpSpPr bwMode="auto">
          <a:xfrm>
            <a:off x="3530279" y="2054514"/>
            <a:ext cx="3962674" cy="2456349"/>
            <a:chOff x="2468563" y="461464"/>
            <a:chExt cx="3593451" cy="2456348"/>
          </a:xfrm>
        </p:grpSpPr>
        <p:sp>
          <p:nvSpPr>
            <p:cNvPr id="5" name="Freeform 134">
              <a:extLst>
                <a:ext uri="{FF2B5EF4-FFF2-40B4-BE49-F238E27FC236}">
                  <a16:creationId xmlns:a16="http://schemas.microsoft.com/office/drawing/2014/main" id="{516EC6B6-645A-4F29-AC6D-5EEBE8441CAA}"/>
                </a:ext>
              </a:extLst>
            </p:cNvPr>
            <p:cNvSpPr>
              <a:spLocks/>
            </p:cNvSpPr>
            <p:nvPr/>
          </p:nvSpPr>
          <p:spPr bwMode="auto">
            <a:xfrm>
              <a:off x="4545104" y="461464"/>
              <a:ext cx="1516910" cy="2456348"/>
            </a:xfrm>
            <a:custGeom>
              <a:avLst/>
              <a:gdLst>
                <a:gd name="T0" fmla="*/ 1168400 w 1270"/>
                <a:gd name="T1" fmla="*/ 1809750 h 1779"/>
                <a:gd name="T2" fmla="*/ 2016125 w 1270"/>
                <a:gd name="T3" fmla="*/ 1809750 h 1779"/>
                <a:gd name="T4" fmla="*/ 2016125 w 1270"/>
                <a:gd name="T5" fmla="*/ 0 h 1779"/>
                <a:gd name="T6" fmla="*/ 0 w 1270"/>
                <a:gd name="T7" fmla="*/ 0 h 1779"/>
                <a:gd name="T8" fmla="*/ 0 w 1270"/>
                <a:gd name="T9" fmla="*/ 2014537 h 1779"/>
                <a:gd name="T10" fmla="*/ 1008063 w 1270"/>
                <a:gd name="T11" fmla="*/ 2014537 h 1779"/>
                <a:gd name="T12" fmla="*/ 1008063 w 1270"/>
                <a:gd name="T13" fmla="*/ 2824162 h 1779"/>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270" h="1779">
                  <a:moveTo>
                    <a:pt x="736" y="1140"/>
                  </a:moveTo>
                  <a:lnTo>
                    <a:pt x="1270" y="1140"/>
                  </a:lnTo>
                  <a:lnTo>
                    <a:pt x="1270" y="0"/>
                  </a:lnTo>
                  <a:lnTo>
                    <a:pt x="0" y="0"/>
                  </a:lnTo>
                  <a:lnTo>
                    <a:pt x="0" y="1269"/>
                  </a:lnTo>
                  <a:lnTo>
                    <a:pt x="635" y="1269"/>
                  </a:lnTo>
                  <a:lnTo>
                    <a:pt x="635" y="1779"/>
                  </a:lnTo>
                </a:path>
              </a:pathLst>
            </a:custGeom>
            <a:noFill/>
            <a:ln w="57150" cap="rnd">
              <a:solidFill>
                <a:srgbClr val="800000"/>
              </a:solidFill>
              <a:prstDash val="solid"/>
              <a:round/>
              <a:headEnd/>
              <a:tailEnd/>
            </a:ln>
            <a:extLst>
              <a:ext uri="{909E8E84-426E-40dd-AFC4-6F175D3DCCD1}">
                <a14:hiddenFill xmlns="" xmlns:a14="http://schemas.microsoft.com/office/drawing/2010/main">
                  <a:solidFill>
                    <a:srgbClr val="FFFFFF"/>
                  </a:solidFill>
                </a14:hiddenFill>
              </a:ext>
            </a:extLst>
          </p:spPr>
          <p:txBody>
            <a:bodyPr/>
            <a:lstStyle/>
            <a:p>
              <a:endParaRPr lang="en-US" dirty="0"/>
            </a:p>
          </p:txBody>
        </p:sp>
        <p:sp>
          <p:nvSpPr>
            <p:cNvPr id="6" name="Freeform 135">
              <a:extLst>
                <a:ext uri="{FF2B5EF4-FFF2-40B4-BE49-F238E27FC236}">
                  <a16:creationId xmlns:a16="http://schemas.microsoft.com/office/drawing/2014/main" id="{7716EA49-192B-4DBB-AB9F-F8120F4F7377}"/>
                </a:ext>
              </a:extLst>
            </p:cNvPr>
            <p:cNvSpPr>
              <a:spLocks/>
            </p:cNvSpPr>
            <p:nvPr/>
          </p:nvSpPr>
          <p:spPr bwMode="auto">
            <a:xfrm>
              <a:off x="2468563" y="469900"/>
              <a:ext cx="1537829" cy="2409312"/>
            </a:xfrm>
            <a:custGeom>
              <a:avLst/>
              <a:gdLst>
                <a:gd name="T0" fmla="*/ 1169988 w 1267"/>
                <a:gd name="T1" fmla="*/ 1809750 h 1779"/>
                <a:gd name="T2" fmla="*/ 2011363 w 1267"/>
                <a:gd name="T3" fmla="*/ 1809750 h 1779"/>
                <a:gd name="T4" fmla="*/ 2011363 w 1267"/>
                <a:gd name="T5" fmla="*/ 0 h 1779"/>
                <a:gd name="T6" fmla="*/ 0 w 1267"/>
                <a:gd name="T7" fmla="*/ 0 h 1779"/>
                <a:gd name="T8" fmla="*/ 0 w 1267"/>
                <a:gd name="T9" fmla="*/ 2014537 h 1779"/>
                <a:gd name="T10" fmla="*/ 1003300 w 1267"/>
                <a:gd name="T11" fmla="*/ 2014537 h 1779"/>
                <a:gd name="T12" fmla="*/ 1003300 w 1267"/>
                <a:gd name="T13" fmla="*/ 2824162 h 1779"/>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267" h="1779">
                  <a:moveTo>
                    <a:pt x="737" y="1140"/>
                  </a:moveTo>
                  <a:lnTo>
                    <a:pt x="1267" y="1140"/>
                  </a:lnTo>
                  <a:lnTo>
                    <a:pt x="1267" y="0"/>
                  </a:lnTo>
                  <a:lnTo>
                    <a:pt x="0" y="0"/>
                  </a:lnTo>
                  <a:lnTo>
                    <a:pt x="0" y="1269"/>
                  </a:lnTo>
                  <a:lnTo>
                    <a:pt x="632" y="1269"/>
                  </a:lnTo>
                  <a:lnTo>
                    <a:pt x="632" y="1779"/>
                  </a:lnTo>
                </a:path>
              </a:pathLst>
            </a:custGeom>
            <a:noFill/>
            <a:ln w="57150" cap="rnd">
              <a:solidFill>
                <a:srgbClr val="800000"/>
              </a:solidFill>
              <a:prstDash val="solid"/>
              <a:round/>
              <a:headEnd/>
              <a:tailEnd/>
            </a:ln>
            <a:extLst>
              <a:ext uri="{909E8E84-426E-40dd-AFC4-6F175D3DCCD1}">
                <a14:hiddenFill xmlns="" xmlns:a14="http://schemas.microsoft.com/office/drawing/2010/main">
                  <a:solidFill>
                    <a:srgbClr val="FFFFFF"/>
                  </a:solidFill>
                </a14:hiddenFill>
              </a:ext>
            </a:extLst>
          </p:spPr>
          <p:txBody>
            <a:bodyPr/>
            <a:lstStyle/>
            <a:p>
              <a:endParaRPr lang="en-US"/>
            </a:p>
          </p:txBody>
        </p:sp>
      </p:grpSp>
      <p:pic>
        <p:nvPicPr>
          <p:cNvPr id="7" name="Content Placeholder 6">
            <a:extLst>
              <a:ext uri="{FF2B5EF4-FFF2-40B4-BE49-F238E27FC236}">
                <a16:creationId xmlns:a16="http://schemas.microsoft.com/office/drawing/2014/main" id="{61AB9E5A-BFF7-444C-92E6-EC6237D85127}"/>
              </a:ext>
            </a:extLst>
          </p:cNvPr>
          <p:cNvPicPr>
            <a:picLocks noGrp="1" noChangeAspect="1"/>
          </p:cNvPicPr>
          <p:nvPr>
            <p:ph idx="1"/>
          </p:nvPr>
        </p:nvPicPr>
        <p:blipFill>
          <a:blip r:embed="rId2" cstate="print">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3799420" y="4392346"/>
            <a:ext cx="964323" cy="606858"/>
          </a:xfrm>
          <a:prstGeom prst="rect">
            <a:avLst/>
          </a:prstGeom>
        </p:spPr>
      </p:pic>
      <p:pic>
        <p:nvPicPr>
          <p:cNvPr id="8" name="Picture 7">
            <a:extLst>
              <a:ext uri="{FF2B5EF4-FFF2-40B4-BE49-F238E27FC236}">
                <a16:creationId xmlns:a16="http://schemas.microsoft.com/office/drawing/2014/main" id="{5C64A6FF-6D42-4624-BEF4-EAEB5932A70D}"/>
              </a:ext>
            </a:extLst>
          </p:cNvPr>
          <p:cNvPicPr>
            <a:picLocks noChangeAspect="1"/>
          </p:cNvPicPr>
          <p:nvPr/>
        </p:nvPicPr>
        <p:blipFill>
          <a:blip r:embed="rId4">
            <a:extLst>
              <a:ext uri="{28A0092B-C50C-407E-A947-70E740481C1C}">
                <a14:useLocalDpi xmlns:a14="http://schemas.microsoft.com/office/drawing/2010/main" val="0"/>
              </a:ext>
              <a:ext uri="{837473B0-CC2E-450A-ABE3-18F120FF3D39}">
                <a1611:picAttrSrcUrl xmlns:a1611="http://schemas.microsoft.com/office/drawing/2016/11/main" r:id="rId5"/>
              </a:ext>
            </a:extLst>
          </a:blip>
          <a:stretch>
            <a:fillRect/>
          </a:stretch>
        </p:blipFill>
        <p:spPr>
          <a:xfrm>
            <a:off x="5437330" y="4242640"/>
            <a:ext cx="2775182" cy="906270"/>
          </a:xfrm>
          <a:prstGeom prst="rect">
            <a:avLst/>
          </a:prstGeom>
        </p:spPr>
      </p:pic>
      <p:sp>
        <p:nvSpPr>
          <p:cNvPr id="9" name="Rectangle 145">
            <a:extLst>
              <a:ext uri="{FF2B5EF4-FFF2-40B4-BE49-F238E27FC236}">
                <a16:creationId xmlns:a16="http://schemas.microsoft.com/office/drawing/2014/main" id="{BE4B5EE6-19F3-4EF2-931F-828D2CB259B3}"/>
              </a:ext>
            </a:extLst>
          </p:cNvPr>
          <p:cNvSpPr>
            <a:spLocks noChangeArrowheads="1"/>
          </p:cNvSpPr>
          <p:nvPr/>
        </p:nvSpPr>
        <p:spPr bwMode="auto">
          <a:xfrm>
            <a:off x="3530279" y="5076111"/>
            <a:ext cx="1376211" cy="24622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spAutoFit/>
          </a:bodyPr>
          <a:lstStyle>
            <a:lvl1pPr>
              <a:defRPr>
                <a:solidFill>
                  <a:schemeClr val="tx1"/>
                </a:solidFill>
                <a:latin typeface="Calibri" charset="0"/>
              </a:defRPr>
            </a:lvl1pPr>
            <a:lvl2pPr marL="742950" indent="-285750">
              <a:defRPr>
                <a:solidFill>
                  <a:schemeClr val="tx1"/>
                </a:solidFill>
                <a:latin typeface="Calibri" charset="0"/>
              </a:defRPr>
            </a:lvl2pPr>
            <a:lvl3pPr marL="1143000" indent="-228600">
              <a:defRPr>
                <a:solidFill>
                  <a:schemeClr val="tx1"/>
                </a:solidFill>
                <a:latin typeface="Calibri" charset="0"/>
              </a:defRPr>
            </a:lvl3pPr>
            <a:lvl4pPr marL="1600200" indent="-228600">
              <a:defRPr>
                <a:solidFill>
                  <a:schemeClr val="tx1"/>
                </a:solidFill>
                <a:latin typeface="Calibri" charset="0"/>
              </a:defRPr>
            </a:lvl4pPr>
            <a:lvl5pPr marL="2057400" indent="-228600">
              <a:defRPr>
                <a:solidFill>
                  <a:schemeClr val="tx1"/>
                </a:solidFill>
                <a:latin typeface="Calibri" charset="0"/>
              </a:defRPr>
            </a:lvl5pPr>
            <a:lvl6pPr marL="2514600" indent="-228600" eaLnBrk="0" fontAlgn="base" hangingPunct="0">
              <a:spcBef>
                <a:spcPct val="0"/>
              </a:spcBef>
              <a:spcAft>
                <a:spcPct val="0"/>
              </a:spcAft>
              <a:defRPr>
                <a:solidFill>
                  <a:schemeClr val="tx1"/>
                </a:solidFill>
                <a:latin typeface="Calibri" charset="0"/>
              </a:defRPr>
            </a:lvl6pPr>
            <a:lvl7pPr marL="2971800" indent="-228600" eaLnBrk="0" fontAlgn="base" hangingPunct="0">
              <a:spcBef>
                <a:spcPct val="0"/>
              </a:spcBef>
              <a:spcAft>
                <a:spcPct val="0"/>
              </a:spcAft>
              <a:defRPr>
                <a:solidFill>
                  <a:schemeClr val="tx1"/>
                </a:solidFill>
                <a:latin typeface="Calibri" charset="0"/>
              </a:defRPr>
            </a:lvl7pPr>
            <a:lvl8pPr marL="3429000" indent="-228600" eaLnBrk="0" fontAlgn="base" hangingPunct="0">
              <a:spcBef>
                <a:spcPct val="0"/>
              </a:spcBef>
              <a:spcAft>
                <a:spcPct val="0"/>
              </a:spcAft>
              <a:defRPr>
                <a:solidFill>
                  <a:schemeClr val="tx1"/>
                </a:solidFill>
                <a:latin typeface="Calibri" charset="0"/>
              </a:defRPr>
            </a:lvl8pPr>
            <a:lvl9pPr marL="3886200" indent="-228600" eaLnBrk="0" fontAlgn="base" hangingPunct="0">
              <a:spcBef>
                <a:spcPct val="0"/>
              </a:spcBef>
              <a:spcAft>
                <a:spcPct val="0"/>
              </a:spcAft>
              <a:defRPr>
                <a:solidFill>
                  <a:schemeClr val="tx1"/>
                </a:solidFill>
                <a:latin typeface="Calibri" charset="0"/>
              </a:defRPr>
            </a:lvl9pPr>
          </a:lstStyle>
          <a:p>
            <a:pPr algn="ctr"/>
            <a:r>
              <a:rPr lang="lv-LV" altLang="ru-RU" sz="1600" b="1" dirty="0">
                <a:latin typeface="Bebas Neue Bold" charset="0"/>
              </a:rPr>
              <a:t>«Atelpas brīdis»</a:t>
            </a:r>
            <a:endParaRPr lang="ru-RU" altLang="ru-RU" sz="1600" dirty="0"/>
          </a:p>
        </p:txBody>
      </p:sp>
      <p:sp>
        <p:nvSpPr>
          <p:cNvPr id="10" name="Rectangle 145">
            <a:extLst>
              <a:ext uri="{FF2B5EF4-FFF2-40B4-BE49-F238E27FC236}">
                <a16:creationId xmlns:a16="http://schemas.microsoft.com/office/drawing/2014/main" id="{8F99D2CF-E3FB-46BE-AEA6-63EA9CC30DDB}"/>
              </a:ext>
            </a:extLst>
          </p:cNvPr>
          <p:cNvSpPr>
            <a:spLocks noChangeArrowheads="1"/>
          </p:cNvSpPr>
          <p:nvPr/>
        </p:nvSpPr>
        <p:spPr bwMode="auto">
          <a:xfrm>
            <a:off x="5529404" y="5199221"/>
            <a:ext cx="1957779" cy="49244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spAutoFit/>
          </a:bodyPr>
          <a:lstStyle>
            <a:lvl1pPr>
              <a:defRPr>
                <a:solidFill>
                  <a:schemeClr val="tx1"/>
                </a:solidFill>
                <a:latin typeface="Calibri" charset="0"/>
              </a:defRPr>
            </a:lvl1pPr>
            <a:lvl2pPr marL="742950" indent="-285750">
              <a:defRPr>
                <a:solidFill>
                  <a:schemeClr val="tx1"/>
                </a:solidFill>
                <a:latin typeface="Calibri" charset="0"/>
              </a:defRPr>
            </a:lvl2pPr>
            <a:lvl3pPr marL="1143000" indent="-228600">
              <a:defRPr>
                <a:solidFill>
                  <a:schemeClr val="tx1"/>
                </a:solidFill>
                <a:latin typeface="Calibri" charset="0"/>
              </a:defRPr>
            </a:lvl3pPr>
            <a:lvl4pPr marL="1600200" indent="-228600">
              <a:defRPr>
                <a:solidFill>
                  <a:schemeClr val="tx1"/>
                </a:solidFill>
                <a:latin typeface="Calibri" charset="0"/>
              </a:defRPr>
            </a:lvl4pPr>
            <a:lvl5pPr marL="2057400" indent="-228600">
              <a:defRPr>
                <a:solidFill>
                  <a:schemeClr val="tx1"/>
                </a:solidFill>
                <a:latin typeface="Calibri" charset="0"/>
              </a:defRPr>
            </a:lvl5pPr>
            <a:lvl6pPr marL="2514600" indent="-228600" eaLnBrk="0" fontAlgn="base" hangingPunct="0">
              <a:spcBef>
                <a:spcPct val="0"/>
              </a:spcBef>
              <a:spcAft>
                <a:spcPct val="0"/>
              </a:spcAft>
              <a:defRPr>
                <a:solidFill>
                  <a:schemeClr val="tx1"/>
                </a:solidFill>
                <a:latin typeface="Calibri" charset="0"/>
              </a:defRPr>
            </a:lvl6pPr>
            <a:lvl7pPr marL="2971800" indent="-228600" eaLnBrk="0" fontAlgn="base" hangingPunct="0">
              <a:spcBef>
                <a:spcPct val="0"/>
              </a:spcBef>
              <a:spcAft>
                <a:spcPct val="0"/>
              </a:spcAft>
              <a:defRPr>
                <a:solidFill>
                  <a:schemeClr val="tx1"/>
                </a:solidFill>
                <a:latin typeface="Calibri" charset="0"/>
              </a:defRPr>
            </a:lvl7pPr>
            <a:lvl8pPr marL="3429000" indent="-228600" eaLnBrk="0" fontAlgn="base" hangingPunct="0">
              <a:spcBef>
                <a:spcPct val="0"/>
              </a:spcBef>
              <a:spcAft>
                <a:spcPct val="0"/>
              </a:spcAft>
              <a:defRPr>
                <a:solidFill>
                  <a:schemeClr val="tx1"/>
                </a:solidFill>
                <a:latin typeface="Calibri" charset="0"/>
              </a:defRPr>
            </a:lvl8pPr>
            <a:lvl9pPr marL="3886200" indent="-228600" eaLnBrk="0" fontAlgn="base" hangingPunct="0">
              <a:spcBef>
                <a:spcPct val="0"/>
              </a:spcBef>
              <a:spcAft>
                <a:spcPct val="0"/>
              </a:spcAft>
              <a:defRPr>
                <a:solidFill>
                  <a:schemeClr val="tx1"/>
                </a:solidFill>
                <a:latin typeface="Calibri" charset="0"/>
              </a:defRPr>
            </a:lvl9pPr>
          </a:lstStyle>
          <a:p>
            <a:pPr algn="ctr"/>
            <a:r>
              <a:rPr lang="lv-LV" altLang="ru-RU" sz="1600" b="1" dirty="0">
                <a:latin typeface="Bebas Neue Bold" charset="0"/>
              </a:rPr>
              <a:t>Sociālās rehabilitācijas </a:t>
            </a:r>
          </a:p>
          <a:p>
            <a:pPr algn="ctr"/>
            <a:r>
              <a:rPr lang="lv-LV" altLang="ru-RU" sz="1600" b="1" dirty="0">
                <a:latin typeface="Bebas Neue Bold" charset="0"/>
              </a:rPr>
              <a:t>pakalpojumu centrs</a:t>
            </a:r>
            <a:endParaRPr lang="ru-RU" altLang="ru-RU" sz="1600" dirty="0"/>
          </a:p>
        </p:txBody>
      </p:sp>
      <p:sp>
        <p:nvSpPr>
          <p:cNvPr id="11" name="Rectangle 145">
            <a:extLst>
              <a:ext uri="{FF2B5EF4-FFF2-40B4-BE49-F238E27FC236}">
                <a16:creationId xmlns:a16="http://schemas.microsoft.com/office/drawing/2014/main" id="{C1503529-31C5-4AE2-A30A-D373D20C2022}"/>
              </a:ext>
            </a:extLst>
          </p:cNvPr>
          <p:cNvSpPr>
            <a:spLocks noChangeArrowheads="1"/>
          </p:cNvSpPr>
          <p:nvPr/>
        </p:nvSpPr>
        <p:spPr bwMode="auto">
          <a:xfrm>
            <a:off x="3854689" y="2297803"/>
            <a:ext cx="1047018" cy="98488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lIns="0" tIns="0" rIns="0" bIns="0">
            <a:spAutoFit/>
          </a:bodyPr>
          <a:lstStyle>
            <a:lvl1pPr>
              <a:defRPr>
                <a:solidFill>
                  <a:schemeClr val="tx1"/>
                </a:solidFill>
                <a:latin typeface="Calibri" charset="0"/>
              </a:defRPr>
            </a:lvl1pPr>
            <a:lvl2pPr marL="742950" indent="-285750">
              <a:defRPr>
                <a:solidFill>
                  <a:schemeClr val="tx1"/>
                </a:solidFill>
                <a:latin typeface="Calibri" charset="0"/>
              </a:defRPr>
            </a:lvl2pPr>
            <a:lvl3pPr marL="1143000" indent="-228600">
              <a:defRPr>
                <a:solidFill>
                  <a:schemeClr val="tx1"/>
                </a:solidFill>
                <a:latin typeface="Calibri" charset="0"/>
              </a:defRPr>
            </a:lvl3pPr>
            <a:lvl4pPr marL="1600200" indent="-228600">
              <a:defRPr>
                <a:solidFill>
                  <a:schemeClr val="tx1"/>
                </a:solidFill>
                <a:latin typeface="Calibri" charset="0"/>
              </a:defRPr>
            </a:lvl4pPr>
            <a:lvl5pPr marL="2057400" indent="-228600">
              <a:defRPr>
                <a:solidFill>
                  <a:schemeClr val="tx1"/>
                </a:solidFill>
                <a:latin typeface="Calibri" charset="0"/>
              </a:defRPr>
            </a:lvl5pPr>
            <a:lvl6pPr marL="2514600" indent="-228600" eaLnBrk="0" fontAlgn="base" hangingPunct="0">
              <a:spcBef>
                <a:spcPct val="0"/>
              </a:spcBef>
              <a:spcAft>
                <a:spcPct val="0"/>
              </a:spcAft>
              <a:defRPr>
                <a:solidFill>
                  <a:schemeClr val="tx1"/>
                </a:solidFill>
                <a:latin typeface="Calibri" charset="0"/>
              </a:defRPr>
            </a:lvl6pPr>
            <a:lvl7pPr marL="2971800" indent="-228600" eaLnBrk="0" fontAlgn="base" hangingPunct="0">
              <a:spcBef>
                <a:spcPct val="0"/>
              </a:spcBef>
              <a:spcAft>
                <a:spcPct val="0"/>
              </a:spcAft>
              <a:defRPr>
                <a:solidFill>
                  <a:schemeClr val="tx1"/>
                </a:solidFill>
                <a:latin typeface="Calibri" charset="0"/>
              </a:defRPr>
            </a:lvl7pPr>
            <a:lvl8pPr marL="3429000" indent="-228600" eaLnBrk="0" fontAlgn="base" hangingPunct="0">
              <a:spcBef>
                <a:spcPct val="0"/>
              </a:spcBef>
              <a:spcAft>
                <a:spcPct val="0"/>
              </a:spcAft>
              <a:defRPr>
                <a:solidFill>
                  <a:schemeClr val="tx1"/>
                </a:solidFill>
                <a:latin typeface="Calibri" charset="0"/>
              </a:defRPr>
            </a:lvl8pPr>
            <a:lvl9pPr marL="3886200" indent="-228600" eaLnBrk="0" fontAlgn="base" hangingPunct="0">
              <a:spcBef>
                <a:spcPct val="0"/>
              </a:spcBef>
              <a:spcAft>
                <a:spcPct val="0"/>
              </a:spcAft>
              <a:defRPr>
                <a:solidFill>
                  <a:schemeClr val="tx1"/>
                </a:solidFill>
                <a:latin typeface="Calibri" charset="0"/>
              </a:defRPr>
            </a:lvl9pPr>
          </a:lstStyle>
          <a:p>
            <a:pPr algn="ctr"/>
            <a:r>
              <a:rPr lang="lv-LV" altLang="ru-RU" sz="3200" b="1" dirty="0">
                <a:solidFill>
                  <a:schemeClr val="tx2"/>
                </a:solidFill>
                <a:latin typeface="Bebas Neue Bold" charset="0"/>
              </a:rPr>
              <a:t>58/</a:t>
            </a:r>
          </a:p>
          <a:p>
            <a:pPr algn="ctr"/>
            <a:r>
              <a:rPr lang="lv-LV" altLang="ru-RU" sz="3200" b="1" dirty="0">
                <a:solidFill>
                  <a:srgbClr val="800000"/>
                </a:solidFill>
                <a:latin typeface="Bebas Neue Bold" charset="0"/>
              </a:rPr>
              <a:t>50</a:t>
            </a:r>
            <a:endParaRPr lang="ru-RU" altLang="ru-RU" sz="3200" dirty="0">
              <a:solidFill>
                <a:srgbClr val="800000"/>
              </a:solidFill>
            </a:endParaRPr>
          </a:p>
        </p:txBody>
      </p:sp>
      <p:sp>
        <p:nvSpPr>
          <p:cNvPr id="12" name="Rectangle 145">
            <a:extLst>
              <a:ext uri="{FF2B5EF4-FFF2-40B4-BE49-F238E27FC236}">
                <a16:creationId xmlns:a16="http://schemas.microsoft.com/office/drawing/2014/main" id="{0A4ABEF3-907F-4905-804B-D2EDD9873645}"/>
              </a:ext>
            </a:extLst>
          </p:cNvPr>
          <p:cNvSpPr>
            <a:spLocks noChangeArrowheads="1"/>
          </p:cNvSpPr>
          <p:nvPr/>
        </p:nvSpPr>
        <p:spPr bwMode="auto">
          <a:xfrm>
            <a:off x="6096000" y="2297803"/>
            <a:ext cx="1047018" cy="98488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lIns="0" tIns="0" rIns="0" bIns="0">
            <a:spAutoFit/>
          </a:bodyPr>
          <a:lstStyle>
            <a:lvl1pPr>
              <a:defRPr>
                <a:solidFill>
                  <a:schemeClr val="tx1"/>
                </a:solidFill>
                <a:latin typeface="Calibri" charset="0"/>
              </a:defRPr>
            </a:lvl1pPr>
            <a:lvl2pPr marL="742950" indent="-285750">
              <a:defRPr>
                <a:solidFill>
                  <a:schemeClr val="tx1"/>
                </a:solidFill>
                <a:latin typeface="Calibri" charset="0"/>
              </a:defRPr>
            </a:lvl2pPr>
            <a:lvl3pPr marL="1143000" indent="-228600">
              <a:defRPr>
                <a:solidFill>
                  <a:schemeClr val="tx1"/>
                </a:solidFill>
                <a:latin typeface="Calibri" charset="0"/>
              </a:defRPr>
            </a:lvl3pPr>
            <a:lvl4pPr marL="1600200" indent="-228600">
              <a:defRPr>
                <a:solidFill>
                  <a:schemeClr val="tx1"/>
                </a:solidFill>
                <a:latin typeface="Calibri" charset="0"/>
              </a:defRPr>
            </a:lvl4pPr>
            <a:lvl5pPr marL="2057400" indent="-228600">
              <a:defRPr>
                <a:solidFill>
                  <a:schemeClr val="tx1"/>
                </a:solidFill>
                <a:latin typeface="Calibri" charset="0"/>
              </a:defRPr>
            </a:lvl5pPr>
            <a:lvl6pPr marL="2514600" indent="-228600" eaLnBrk="0" fontAlgn="base" hangingPunct="0">
              <a:spcBef>
                <a:spcPct val="0"/>
              </a:spcBef>
              <a:spcAft>
                <a:spcPct val="0"/>
              </a:spcAft>
              <a:defRPr>
                <a:solidFill>
                  <a:schemeClr val="tx1"/>
                </a:solidFill>
                <a:latin typeface="Calibri" charset="0"/>
              </a:defRPr>
            </a:lvl6pPr>
            <a:lvl7pPr marL="2971800" indent="-228600" eaLnBrk="0" fontAlgn="base" hangingPunct="0">
              <a:spcBef>
                <a:spcPct val="0"/>
              </a:spcBef>
              <a:spcAft>
                <a:spcPct val="0"/>
              </a:spcAft>
              <a:defRPr>
                <a:solidFill>
                  <a:schemeClr val="tx1"/>
                </a:solidFill>
                <a:latin typeface="Calibri" charset="0"/>
              </a:defRPr>
            </a:lvl7pPr>
            <a:lvl8pPr marL="3429000" indent="-228600" eaLnBrk="0" fontAlgn="base" hangingPunct="0">
              <a:spcBef>
                <a:spcPct val="0"/>
              </a:spcBef>
              <a:spcAft>
                <a:spcPct val="0"/>
              </a:spcAft>
              <a:defRPr>
                <a:solidFill>
                  <a:schemeClr val="tx1"/>
                </a:solidFill>
                <a:latin typeface="Calibri" charset="0"/>
              </a:defRPr>
            </a:lvl8pPr>
            <a:lvl9pPr marL="3886200" indent="-228600" eaLnBrk="0" fontAlgn="base" hangingPunct="0">
              <a:spcBef>
                <a:spcPct val="0"/>
              </a:spcBef>
              <a:spcAft>
                <a:spcPct val="0"/>
              </a:spcAft>
              <a:defRPr>
                <a:solidFill>
                  <a:schemeClr val="tx1"/>
                </a:solidFill>
                <a:latin typeface="Calibri" charset="0"/>
              </a:defRPr>
            </a:lvl9pPr>
          </a:lstStyle>
          <a:p>
            <a:pPr algn="ctr"/>
            <a:r>
              <a:rPr lang="lv-LV" altLang="ru-RU" sz="3200" b="1" dirty="0">
                <a:solidFill>
                  <a:schemeClr val="tx2"/>
                </a:solidFill>
                <a:latin typeface="Bebas Neue Bold" charset="0"/>
              </a:rPr>
              <a:t>277/</a:t>
            </a:r>
          </a:p>
          <a:p>
            <a:pPr algn="ctr"/>
            <a:r>
              <a:rPr lang="lv-LV" altLang="ru-RU" sz="3200" b="1" dirty="0">
                <a:solidFill>
                  <a:srgbClr val="800000"/>
                </a:solidFill>
                <a:latin typeface="Bebas Neue Bold" charset="0"/>
              </a:rPr>
              <a:t>261</a:t>
            </a:r>
            <a:endParaRPr lang="ru-RU" altLang="ru-RU" sz="3200" dirty="0">
              <a:solidFill>
                <a:srgbClr val="800000"/>
              </a:solidFill>
            </a:endParaRPr>
          </a:p>
        </p:txBody>
      </p:sp>
      <p:sp>
        <p:nvSpPr>
          <p:cNvPr id="13" name="TextBox 12">
            <a:extLst>
              <a:ext uri="{FF2B5EF4-FFF2-40B4-BE49-F238E27FC236}">
                <a16:creationId xmlns:a16="http://schemas.microsoft.com/office/drawing/2014/main" id="{E8720CD6-F8E7-499A-9F97-96A0FF9F11FE}"/>
              </a:ext>
            </a:extLst>
          </p:cNvPr>
          <p:cNvSpPr txBox="1"/>
          <p:nvPr/>
        </p:nvSpPr>
        <p:spPr>
          <a:xfrm>
            <a:off x="781291" y="5787342"/>
            <a:ext cx="3982452" cy="307777"/>
          </a:xfrm>
          <a:prstGeom prst="rect">
            <a:avLst/>
          </a:prstGeom>
          <a:noFill/>
        </p:spPr>
        <p:txBody>
          <a:bodyPr wrap="square" rtlCol="0">
            <a:spAutoFit/>
          </a:bodyPr>
          <a:lstStyle/>
          <a:p>
            <a:r>
              <a:rPr lang="lv-LV" sz="1400" dirty="0"/>
              <a:t>*vajadzību izvērtējumi/ plānoto</a:t>
            </a:r>
            <a:endParaRPr lang="en-GB" sz="1400" dirty="0"/>
          </a:p>
        </p:txBody>
      </p:sp>
      <p:sp>
        <p:nvSpPr>
          <p:cNvPr id="14" name="Rectangle: Folded Corner 13">
            <a:extLst>
              <a:ext uri="{FF2B5EF4-FFF2-40B4-BE49-F238E27FC236}">
                <a16:creationId xmlns:a16="http://schemas.microsoft.com/office/drawing/2014/main" id="{950EC1F9-F652-4FDA-A3B6-3639F2A14DB8}"/>
              </a:ext>
            </a:extLst>
          </p:cNvPr>
          <p:cNvSpPr/>
          <p:nvPr/>
        </p:nvSpPr>
        <p:spPr>
          <a:xfrm>
            <a:off x="868101" y="1665074"/>
            <a:ext cx="1660968" cy="1095487"/>
          </a:xfrm>
          <a:prstGeom prst="foldedCorner">
            <a:avLst/>
          </a:prstGeom>
          <a:solidFill>
            <a:schemeClr val="bg1"/>
          </a:solidFill>
          <a:ln w="5715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n-GB" b="1" dirty="0">
                <a:solidFill>
                  <a:schemeClr val="tx1"/>
                </a:solidFill>
              </a:rPr>
              <a:t>1176</a:t>
            </a:r>
            <a:r>
              <a:rPr lang="lv-LV" b="1" dirty="0">
                <a:solidFill>
                  <a:schemeClr val="tx1"/>
                </a:solidFill>
              </a:rPr>
              <a:t> bērni ar invaliditāti KPR</a:t>
            </a:r>
            <a:endParaRPr lang="en-US" dirty="0"/>
          </a:p>
        </p:txBody>
      </p:sp>
      <p:cxnSp>
        <p:nvCxnSpPr>
          <p:cNvPr id="16" name="Straight Arrow Connector 15">
            <a:extLst>
              <a:ext uri="{FF2B5EF4-FFF2-40B4-BE49-F238E27FC236}">
                <a16:creationId xmlns:a16="http://schemas.microsoft.com/office/drawing/2014/main" id="{7021C635-70BD-4821-B948-6D370F77131A}"/>
              </a:ext>
            </a:extLst>
          </p:cNvPr>
          <p:cNvCxnSpPr/>
          <p:nvPr/>
        </p:nvCxnSpPr>
        <p:spPr>
          <a:xfrm>
            <a:off x="2500132" y="1678329"/>
            <a:ext cx="4987051" cy="0"/>
          </a:xfrm>
          <a:prstGeom prst="straightConnector1">
            <a:avLst/>
          </a:prstGeom>
          <a:ln w="57150">
            <a:solidFill>
              <a:schemeClr val="tx2"/>
            </a:solidFill>
            <a:prstDash val="dash"/>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58008272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4C96D8-BCD1-4F1F-9B85-262DE30D279A}"/>
              </a:ext>
            </a:extLst>
          </p:cNvPr>
          <p:cNvSpPr>
            <a:spLocks noGrp="1"/>
          </p:cNvSpPr>
          <p:nvPr>
            <p:ph type="title"/>
          </p:nvPr>
        </p:nvSpPr>
        <p:spPr>
          <a:xfrm>
            <a:off x="0" y="-46298"/>
            <a:ext cx="12192000" cy="1059084"/>
          </a:xfrm>
          <a:solidFill>
            <a:schemeClr val="tx2"/>
          </a:solidFill>
        </p:spPr>
        <p:txBody>
          <a:bodyPr>
            <a:normAutofit fontScale="90000"/>
          </a:bodyPr>
          <a:lstStyle/>
          <a:p>
            <a:r>
              <a:rPr lang="lv-LV" b="1" dirty="0">
                <a:solidFill>
                  <a:schemeClr val="bg1"/>
                </a:solidFill>
                <a:latin typeface="+mn-lt"/>
              </a:rPr>
              <a:t>Plānotie risinājumi – teritoriālais izvietojums </a:t>
            </a:r>
            <a:br>
              <a:rPr lang="lv-LV" b="1" dirty="0">
                <a:solidFill>
                  <a:schemeClr val="bg1"/>
                </a:solidFill>
                <a:latin typeface="+mn-lt"/>
              </a:rPr>
            </a:br>
            <a:r>
              <a:rPr lang="lv-LV" b="1" dirty="0">
                <a:solidFill>
                  <a:schemeClr val="bg1"/>
                </a:solidFill>
                <a:latin typeface="+mn-lt"/>
              </a:rPr>
              <a:t>bērniem ar FT</a:t>
            </a:r>
            <a:endParaRPr lang="en-GB" b="1" dirty="0">
              <a:solidFill>
                <a:schemeClr val="bg1"/>
              </a:solidFill>
              <a:latin typeface="+mn-lt"/>
            </a:endParaRPr>
          </a:p>
        </p:txBody>
      </p:sp>
      <p:sp>
        <p:nvSpPr>
          <p:cNvPr id="3" name="Content Placeholder 2">
            <a:extLst>
              <a:ext uri="{FF2B5EF4-FFF2-40B4-BE49-F238E27FC236}">
                <a16:creationId xmlns:a16="http://schemas.microsoft.com/office/drawing/2014/main" id="{91DA8DF1-E22A-4F12-A490-FF389246A06C}"/>
              </a:ext>
            </a:extLst>
          </p:cNvPr>
          <p:cNvSpPr>
            <a:spLocks noGrp="1"/>
          </p:cNvSpPr>
          <p:nvPr>
            <p:ph idx="1"/>
          </p:nvPr>
        </p:nvSpPr>
        <p:spPr/>
        <p:txBody>
          <a:bodyPr/>
          <a:lstStyle/>
          <a:p>
            <a:pPr marL="0" indent="0">
              <a:buNone/>
            </a:pPr>
            <a:r>
              <a:rPr lang="lv-LV" dirty="0"/>
              <a:t>Kopējās izmaksas: </a:t>
            </a:r>
            <a:r>
              <a:rPr lang="lv-LV" b="1" dirty="0">
                <a:solidFill>
                  <a:srgbClr val="800000"/>
                </a:solidFill>
              </a:rPr>
              <a:t>1 277 036 EUR</a:t>
            </a:r>
          </a:p>
          <a:p>
            <a:pPr marL="0" indent="0">
              <a:buNone/>
            </a:pPr>
            <a:r>
              <a:rPr lang="lv-LV" i="1" dirty="0"/>
              <a:t>(ja apmierinātu visas vajadzības, </a:t>
            </a:r>
          </a:p>
          <a:p>
            <a:pPr marL="0" indent="0">
              <a:buNone/>
            </a:pPr>
            <a:r>
              <a:rPr lang="lv-LV" i="1" dirty="0"/>
              <a:t>būtu nepieciešami vismaz </a:t>
            </a:r>
          </a:p>
          <a:p>
            <a:pPr marL="0" indent="0">
              <a:buNone/>
            </a:pPr>
            <a:r>
              <a:rPr lang="en-GB" b="1" i="1" dirty="0">
                <a:solidFill>
                  <a:srgbClr val="800000"/>
                </a:solidFill>
              </a:rPr>
              <a:t>1 375 510</a:t>
            </a:r>
            <a:r>
              <a:rPr lang="lv-LV" b="1" i="1" dirty="0">
                <a:solidFill>
                  <a:srgbClr val="800000"/>
                </a:solidFill>
              </a:rPr>
              <a:t> EUR</a:t>
            </a:r>
            <a:r>
              <a:rPr lang="lv-LV" i="1" dirty="0"/>
              <a:t>)</a:t>
            </a:r>
          </a:p>
          <a:p>
            <a:pPr marL="0" indent="0">
              <a:buNone/>
            </a:pPr>
            <a:endParaRPr lang="lv-LV" i="1" dirty="0"/>
          </a:p>
          <a:p>
            <a:pPr marL="0" indent="0">
              <a:buNone/>
            </a:pPr>
            <a:r>
              <a:rPr lang="lv-LV" dirty="0">
                <a:solidFill>
                  <a:srgbClr val="800000"/>
                </a:solidFill>
              </a:rPr>
              <a:t>!Interese veidot mobilās brigādes! </a:t>
            </a:r>
            <a:endParaRPr lang="en-GB" i="1" dirty="0">
              <a:solidFill>
                <a:srgbClr val="800000"/>
              </a:solidFill>
            </a:endParaRPr>
          </a:p>
        </p:txBody>
      </p:sp>
      <p:pic>
        <p:nvPicPr>
          <p:cNvPr id="4" name="Picture 3">
            <a:extLst>
              <a:ext uri="{FF2B5EF4-FFF2-40B4-BE49-F238E27FC236}">
                <a16:creationId xmlns:a16="http://schemas.microsoft.com/office/drawing/2014/main" id="{5E176CC5-1558-4F47-B53D-E67AE4A1C78C}"/>
              </a:ext>
            </a:extLst>
          </p:cNvPr>
          <p:cNvPicPr/>
          <p:nvPr/>
        </p:nvPicPr>
        <p:blipFill>
          <a:blip r:embed="rId2"/>
          <a:stretch>
            <a:fillRect/>
          </a:stretch>
        </p:blipFill>
        <p:spPr>
          <a:xfrm>
            <a:off x="6308203" y="659757"/>
            <a:ext cx="4913453" cy="5839428"/>
          </a:xfrm>
          <a:prstGeom prst="rect">
            <a:avLst/>
          </a:prstGeom>
        </p:spPr>
      </p:pic>
      <p:sp>
        <p:nvSpPr>
          <p:cNvPr id="5" name="Rectangle 4">
            <a:extLst>
              <a:ext uri="{FF2B5EF4-FFF2-40B4-BE49-F238E27FC236}">
                <a16:creationId xmlns:a16="http://schemas.microsoft.com/office/drawing/2014/main" id="{1D8DC3FE-CFB2-4AB7-B18C-0AAE9FF3F3D8}"/>
              </a:ext>
            </a:extLst>
          </p:cNvPr>
          <p:cNvSpPr/>
          <p:nvPr/>
        </p:nvSpPr>
        <p:spPr>
          <a:xfrm>
            <a:off x="1653540" y="6129853"/>
            <a:ext cx="6096000" cy="369332"/>
          </a:xfrm>
          <a:prstGeom prst="rect">
            <a:avLst/>
          </a:prstGeom>
        </p:spPr>
        <p:txBody>
          <a:bodyPr>
            <a:spAutoFit/>
          </a:bodyPr>
          <a:lstStyle/>
          <a:p>
            <a:r>
              <a:rPr lang="lv-LV" i="1" dirty="0"/>
              <a:t> 4. attēls «Plānotā infrastruktūra bērniem ar FT»</a:t>
            </a:r>
            <a:endParaRPr lang="en-GB" dirty="0"/>
          </a:p>
        </p:txBody>
      </p:sp>
    </p:spTree>
    <p:extLst>
      <p:ext uri="{BB962C8B-B14F-4D97-AF65-F5344CB8AC3E}">
        <p14:creationId xmlns:p14="http://schemas.microsoft.com/office/powerpoint/2010/main" val="116192738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801BE8-3DA2-4074-AF8F-FD622BD527CA}"/>
              </a:ext>
            </a:extLst>
          </p:cNvPr>
          <p:cNvSpPr>
            <a:spLocks noGrp="1"/>
          </p:cNvSpPr>
          <p:nvPr>
            <p:ph type="title"/>
          </p:nvPr>
        </p:nvSpPr>
        <p:spPr>
          <a:xfrm>
            <a:off x="0" y="1"/>
            <a:ext cx="12192000" cy="1060500"/>
          </a:xfrm>
          <a:solidFill>
            <a:schemeClr val="tx2"/>
          </a:solidFill>
        </p:spPr>
        <p:txBody>
          <a:bodyPr/>
          <a:lstStyle/>
          <a:p>
            <a:r>
              <a:rPr lang="lv-LV" b="1" dirty="0">
                <a:solidFill>
                  <a:schemeClr val="bg1"/>
                </a:solidFill>
                <a:latin typeface="+mn-lt"/>
              </a:rPr>
              <a:t>DI plāna mērķis un uzdevumi</a:t>
            </a:r>
            <a:endParaRPr lang="en-GB" b="1" dirty="0">
              <a:solidFill>
                <a:schemeClr val="bg1"/>
              </a:solidFill>
              <a:latin typeface="+mn-lt"/>
            </a:endParaRPr>
          </a:p>
        </p:txBody>
      </p:sp>
      <p:sp>
        <p:nvSpPr>
          <p:cNvPr id="3" name="Content Placeholder 2">
            <a:extLst>
              <a:ext uri="{FF2B5EF4-FFF2-40B4-BE49-F238E27FC236}">
                <a16:creationId xmlns:a16="http://schemas.microsoft.com/office/drawing/2014/main" id="{11BB7534-FC02-47D8-B57E-78127E26452C}"/>
              </a:ext>
            </a:extLst>
          </p:cNvPr>
          <p:cNvSpPr>
            <a:spLocks noGrp="1"/>
          </p:cNvSpPr>
          <p:nvPr>
            <p:ph idx="1"/>
          </p:nvPr>
        </p:nvSpPr>
        <p:spPr>
          <a:xfrm>
            <a:off x="2886918" y="5187225"/>
            <a:ext cx="14474543" cy="4975699"/>
          </a:xfrm>
        </p:spPr>
        <p:txBody>
          <a:bodyPr/>
          <a:lstStyle/>
          <a:p>
            <a:pPr marL="0" indent="0">
              <a:buNone/>
            </a:pPr>
            <a:endParaRPr lang="lv-LV" dirty="0"/>
          </a:p>
          <a:p>
            <a:pPr marL="0" indent="0">
              <a:buNone/>
            </a:pPr>
            <a:endParaRPr lang="lv-LV" dirty="0"/>
          </a:p>
          <a:p>
            <a:pPr marL="0" indent="0">
              <a:buNone/>
            </a:pPr>
            <a:endParaRPr lang="lv-LV" dirty="0"/>
          </a:p>
          <a:p>
            <a:pPr marL="0" indent="0">
              <a:buNone/>
            </a:pPr>
            <a:endParaRPr lang="en-GB" dirty="0"/>
          </a:p>
        </p:txBody>
      </p:sp>
      <p:sp>
        <p:nvSpPr>
          <p:cNvPr id="4" name="Freeform: Shape 3">
            <a:extLst>
              <a:ext uri="{FF2B5EF4-FFF2-40B4-BE49-F238E27FC236}">
                <a16:creationId xmlns:a16="http://schemas.microsoft.com/office/drawing/2014/main" id="{052F444B-0A49-4336-92B6-4A1084DA305C}"/>
              </a:ext>
            </a:extLst>
          </p:cNvPr>
          <p:cNvSpPr>
            <a:spLocks noChangeAspect="1" noEditPoints="1"/>
          </p:cNvSpPr>
          <p:nvPr/>
        </p:nvSpPr>
        <p:spPr bwMode="auto">
          <a:xfrm>
            <a:off x="550332" y="2045483"/>
            <a:ext cx="1498387" cy="1090633"/>
          </a:xfrm>
          <a:custGeom>
            <a:avLst/>
            <a:gdLst>
              <a:gd name="T0" fmla="*/ 297 w 980"/>
              <a:gd name="T1" fmla="*/ 214 h 713"/>
              <a:gd name="T2" fmla="*/ 620 w 980"/>
              <a:gd name="T3" fmla="*/ 51 h 713"/>
              <a:gd name="T4" fmla="*/ 620 w 980"/>
              <a:gd name="T5" fmla="*/ 663 h 713"/>
              <a:gd name="T6" fmla="*/ 329 w 980"/>
              <a:gd name="T7" fmla="*/ 260 h 713"/>
              <a:gd name="T8" fmla="*/ 267 w 980"/>
              <a:gd name="T9" fmla="*/ 356 h 713"/>
              <a:gd name="T10" fmla="*/ 980 w 980"/>
              <a:gd name="T11" fmla="*/ 356 h 713"/>
              <a:gd name="T12" fmla="*/ 22 w 980"/>
              <a:gd name="T13" fmla="*/ 76 h 713"/>
              <a:gd name="T14" fmla="*/ 0 w 980"/>
              <a:gd name="T15" fmla="*/ 142 h 713"/>
              <a:gd name="T16" fmla="*/ 94 w 980"/>
              <a:gd name="T17" fmla="*/ 164 h 713"/>
              <a:gd name="T18" fmla="*/ 593 w 980"/>
              <a:gd name="T19" fmla="*/ 357 h 713"/>
              <a:gd name="T20" fmla="*/ 587 w 980"/>
              <a:gd name="T21" fmla="*/ 394 h 713"/>
              <a:gd name="T22" fmla="*/ 617 w 980"/>
              <a:gd name="T23" fmla="*/ 291 h 713"/>
              <a:gd name="T24" fmla="*/ 603 w 980"/>
              <a:gd name="T25" fmla="*/ 334 h 713"/>
              <a:gd name="T26" fmla="*/ 107 w 980"/>
              <a:gd name="T27" fmla="*/ 142 h 713"/>
              <a:gd name="T28" fmla="*/ 22 w 980"/>
              <a:gd name="T29" fmla="*/ 76 h 713"/>
              <a:gd name="T30" fmla="*/ 379 w 980"/>
              <a:gd name="T31" fmla="*/ 246 h 713"/>
              <a:gd name="T32" fmla="*/ 620 w 980"/>
              <a:gd name="T33" fmla="*/ 144 h 713"/>
              <a:gd name="T34" fmla="*/ 620 w 980"/>
              <a:gd name="T35" fmla="*/ 569 h 713"/>
              <a:gd name="T36" fmla="*/ 417 w 980"/>
              <a:gd name="T37" fmla="*/ 291 h 713"/>
              <a:gd name="T38" fmla="*/ 355 w 980"/>
              <a:gd name="T39" fmla="*/ 356 h 713"/>
              <a:gd name="T40" fmla="*/ 885 w 980"/>
              <a:gd name="T41" fmla="*/ 356 h 713"/>
              <a:gd name="T42" fmla="*/ 620 w 980"/>
              <a:gd name="T43" fmla="*/ 181 h 713"/>
              <a:gd name="T44" fmla="*/ 512 w 980"/>
              <a:gd name="T45" fmla="*/ 298 h 713"/>
              <a:gd name="T46" fmla="*/ 743 w 980"/>
              <a:gd name="T47" fmla="*/ 356 h 713"/>
              <a:gd name="T48" fmla="*/ 497 w 980"/>
              <a:gd name="T49" fmla="*/ 356 h 713"/>
              <a:gd name="T50" fmla="*/ 452 w 980"/>
              <a:gd name="T51" fmla="*/ 305 h 713"/>
              <a:gd name="T52" fmla="*/ 620 w 980"/>
              <a:gd name="T53" fmla="*/ 532 h 713"/>
              <a:gd name="T54" fmla="*/ 620 w 980"/>
              <a:gd name="T55" fmla="*/ 181 h 713"/>
              <a:gd name="T56" fmla="*/ 548 w 980"/>
              <a:gd name="T57" fmla="*/ 310 h 713"/>
              <a:gd name="T58" fmla="*/ 615 w 980"/>
              <a:gd name="T59" fmla="*/ 287 h 713"/>
              <a:gd name="T60" fmla="*/ 618 w 980"/>
              <a:gd name="T61" fmla="*/ 286 h 713"/>
              <a:gd name="T62" fmla="*/ 663 w 980"/>
              <a:gd name="T63" fmla="*/ 357 h 713"/>
              <a:gd name="T64" fmla="*/ 585 w 980"/>
              <a:gd name="T65" fmla="*/ 399 h 713"/>
              <a:gd name="T66" fmla="*/ 583 w 980"/>
              <a:gd name="T67" fmla="*/ 397 h 713"/>
              <a:gd name="T68" fmla="*/ 537 w 980"/>
              <a:gd name="T69" fmla="*/ 338 h 713"/>
              <a:gd name="T70" fmla="*/ 620 w 980"/>
              <a:gd name="T71" fmla="*/ 442 h 713"/>
              <a:gd name="T72" fmla="*/ 620 w 980"/>
              <a:gd name="T73" fmla="*/ 271 h 7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980" h="713">
                <a:moveTo>
                  <a:pt x="624" y="0"/>
                </a:moveTo>
                <a:cubicBezTo>
                  <a:pt x="478" y="0"/>
                  <a:pt x="352" y="88"/>
                  <a:pt x="297" y="214"/>
                </a:cubicBezTo>
                <a:lnTo>
                  <a:pt x="341" y="231"/>
                </a:lnTo>
                <a:cubicBezTo>
                  <a:pt x="389" y="125"/>
                  <a:pt x="496" y="51"/>
                  <a:pt x="620" y="51"/>
                </a:cubicBezTo>
                <a:cubicBezTo>
                  <a:pt x="788" y="51"/>
                  <a:pt x="926" y="188"/>
                  <a:pt x="926" y="356"/>
                </a:cubicBezTo>
                <a:cubicBezTo>
                  <a:pt x="926" y="525"/>
                  <a:pt x="788" y="663"/>
                  <a:pt x="620" y="663"/>
                </a:cubicBezTo>
                <a:cubicBezTo>
                  <a:pt x="451" y="663"/>
                  <a:pt x="314" y="525"/>
                  <a:pt x="314" y="356"/>
                </a:cubicBezTo>
                <a:cubicBezTo>
                  <a:pt x="314" y="322"/>
                  <a:pt x="318" y="291"/>
                  <a:pt x="329" y="260"/>
                </a:cubicBezTo>
                <a:lnTo>
                  <a:pt x="286" y="243"/>
                </a:lnTo>
                <a:cubicBezTo>
                  <a:pt x="273" y="279"/>
                  <a:pt x="267" y="316"/>
                  <a:pt x="267" y="356"/>
                </a:cubicBezTo>
                <a:cubicBezTo>
                  <a:pt x="267" y="553"/>
                  <a:pt x="427" y="713"/>
                  <a:pt x="624" y="713"/>
                </a:cubicBezTo>
                <a:cubicBezTo>
                  <a:pt x="821" y="713"/>
                  <a:pt x="980" y="553"/>
                  <a:pt x="980" y="356"/>
                </a:cubicBezTo>
                <a:cubicBezTo>
                  <a:pt x="980" y="160"/>
                  <a:pt x="821" y="0"/>
                  <a:pt x="624" y="0"/>
                </a:cubicBezTo>
                <a:close/>
                <a:moveTo>
                  <a:pt x="22" y="76"/>
                </a:moveTo>
                <a:cubicBezTo>
                  <a:pt x="56" y="114"/>
                  <a:pt x="60" y="134"/>
                  <a:pt x="60" y="134"/>
                </a:cubicBezTo>
                <a:cubicBezTo>
                  <a:pt x="60" y="134"/>
                  <a:pt x="48" y="140"/>
                  <a:pt x="0" y="142"/>
                </a:cubicBezTo>
                <a:cubicBezTo>
                  <a:pt x="0" y="142"/>
                  <a:pt x="50" y="172"/>
                  <a:pt x="77" y="172"/>
                </a:cubicBezTo>
                <a:cubicBezTo>
                  <a:pt x="83" y="172"/>
                  <a:pt x="94" y="164"/>
                  <a:pt x="94" y="164"/>
                </a:cubicBezTo>
                <a:lnTo>
                  <a:pt x="591" y="356"/>
                </a:lnTo>
                <a:lnTo>
                  <a:pt x="593" y="357"/>
                </a:lnTo>
                <a:lnTo>
                  <a:pt x="598" y="359"/>
                </a:lnTo>
                <a:lnTo>
                  <a:pt x="587" y="394"/>
                </a:lnTo>
                <a:lnTo>
                  <a:pt x="658" y="356"/>
                </a:lnTo>
                <a:lnTo>
                  <a:pt x="617" y="291"/>
                </a:lnTo>
                <a:lnTo>
                  <a:pt x="603" y="333"/>
                </a:lnTo>
                <a:lnTo>
                  <a:pt x="603" y="334"/>
                </a:lnTo>
                <a:cubicBezTo>
                  <a:pt x="601" y="334"/>
                  <a:pt x="602" y="334"/>
                  <a:pt x="602" y="334"/>
                </a:cubicBezTo>
                <a:lnTo>
                  <a:pt x="107" y="142"/>
                </a:lnTo>
                <a:cubicBezTo>
                  <a:pt x="107" y="142"/>
                  <a:pt x="101" y="121"/>
                  <a:pt x="93" y="113"/>
                </a:cubicBezTo>
                <a:cubicBezTo>
                  <a:pt x="75" y="94"/>
                  <a:pt x="22" y="76"/>
                  <a:pt x="22" y="76"/>
                </a:cubicBezTo>
                <a:close/>
                <a:moveTo>
                  <a:pt x="620" y="92"/>
                </a:moveTo>
                <a:cubicBezTo>
                  <a:pt x="513" y="92"/>
                  <a:pt x="421" y="155"/>
                  <a:pt x="379" y="246"/>
                </a:cubicBezTo>
                <a:lnTo>
                  <a:pt x="428" y="265"/>
                </a:lnTo>
                <a:cubicBezTo>
                  <a:pt x="462" y="194"/>
                  <a:pt x="535" y="144"/>
                  <a:pt x="620" y="144"/>
                </a:cubicBezTo>
                <a:cubicBezTo>
                  <a:pt x="737" y="144"/>
                  <a:pt x="832" y="239"/>
                  <a:pt x="832" y="356"/>
                </a:cubicBezTo>
                <a:cubicBezTo>
                  <a:pt x="832" y="474"/>
                  <a:pt x="737" y="569"/>
                  <a:pt x="620" y="569"/>
                </a:cubicBezTo>
                <a:cubicBezTo>
                  <a:pt x="503" y="569"/>
                  <a:pt x="407" y="474"/>
                  <a:pt x="407" y="356"/>
                </a:cubicBezTo>
                <a:cubicBezTo>
                  <a:pt x="407" y="333"/>
                  <a:pt x="410" y="312"/>
                  <a:pt x="417" y="291"/>
                </a:cubicBezTo>
                <a:lnTo>
                  <a:pt x="369" y="273"/>
                </a:lnTo>
                <a:cubicBezTo>
                  <a:pt x="360" y="300"/>
                  <a:pt x="355" y="327"/>
                  <a:pt x="355" y="356"/>
                </a:cubicBezTo>
                <a:cubicBezTo>
                  <a:pt x="355" y="503"/>
                  <a:pt x="474" y="621"/>
                  <a:pt x="620" y="621"/>
                </a:cubicBezTo>
                <a:cubicBezTo>
                  <a:pt x="766" y="621"/>
                  <a:pt x="885" y="503"/>
                  <a:pt x="885" y="356"/>
                </a:cubicBezTo>
                <a:cubicBezTo>
                  <a:pt x="885" y="210"/>
                  <a:pt x="766" y="92"/>
                  <a:pt x="620" y="92"/>
                </a:cubicBezTo>
                <a:close/>
                <a:moveTo>
                  <a:pt x="620" y="181"/>
                </a:moveTo>
                <a:cubicBezTo>
                  <a:pt x="551" y="181"/>
                  <a:pt x="492" y="221"/>
                  <a:pt x="463" y="278"/>
                </a:cubicBezTo>
                <a:lnTo>
                  <a:pt x="512" y="298"/>
                </a:lnTo>
                <a:cubicBezTo>
                  <a:pt x="533" y="260"/>
                  <a:pt x="573" y="234"/>
                  <a:pt x="620" y="234"/>
                </a:cubicBezTo>
                <a:cubicBezTo>
                  <a:pt x="687" y="234"/>
                  <a:pt x="743" y="289"/>
                  <a:pt x="743" y="356"/>
                </a:cubicBezTo>
                <a:cubicBezTo>
                  <a:pt x="743" y="424"/>
                  <a:pt x="687" y="479"/>
                  <a:pt x="620" y="479"/>
                </a:cubicBezTo>
                <a:cubicBezTo>
                  <a:pt x="552" y="479"/>
                  <a:pt x="497" y="424"/>
                  <a:pt x="497" y="356"/>
                </a:cubicBezTo>
                <a:cubicBezTo>
                  <a:pt x="497" y="345"/>
                  <a:pt x="498" y="335"/>
                  <a:pt x="501" y="324"/>
                </a:cubicBezTo>
                <a:lnTo>
                  <a:pt x="452" y="305"/>
                </a:lnTo>
                <a:cubicBezTo>
                  <a:pt x="447" y="322"/>
                  <a:pt x="444" y="338"/>
                  <a:pt x="444" y="356"/>
                </a:cubicBezTo>
                <a:cubicBezTo>
                  <a:pt x="444" y="453"/>
                  <a:pt x="523" y="532"/>
                  <a:pt x="620" y="532"/>
                </a:cubicBezTo>
                <a:cubicBezTo>
                  <a:pt x="716" y="532"/>
                  <a:pt x="795" y="453"/>
                  <a:pt x="795" y="356"/>
                </a:cubicBezTo>
                <a:cubicBezTo>
                  <a:pt x="795" y="260"/>
                  <a:pt x="716" y="181"/>
                  <a:pt x="620" y="181"/>
                </a:cubicBezTo>
                <a:close/>
                <a:moveTo>
                  <a:pt x="620" y="271"/>
                </a:moveTo>
                <a:cubicBezTo>
                  <a:pt x="590" y="271"/>
                  <a:pt x="564" y="287"/>
                  <a:pt x="548" y="310"/>
                </a:cubicBezTo>
                <a:lnTo>
                  <a:pt x="600" y="330"/>
                </a:lnTo>
                <a:lnTo>
                  <a:pt x="615" y="287"/>
                </a:lnTo>
                <a:lnTo>
                  <a:pt x="616" y="283"/>
                </a:lnTo>
                <a:lnTo>
                  <a:pt x="618" y="286"/>
                </a:lnTo>
                <a:lnTo>
                  <a:pt x="662" y="356"/>
                </a:lnTo>
                <a:lnTo>
                  <a:pt x="663" y="357"/>
                </a:lnTo>
                <a:lnTo>
                  <a:pt x="662" y="358"/>
                </a:lnTo>
                <a:lnTo>
                  <a:pt x="585" y="399"/>
                </a:lnTo>
                <a:lnTo>
                  <a:pt x="581" y="401"/>
                </a:lnTo>
                <a:lnTo>
                  <a:pt x="583" y="397"/>
                </a:lnTo>
                <a:lnTo>
                  <a:pt x="594" y="360"/>
                </a:lnTo>
                <a:lnTo>
                  <a:pt x="537" y="338"/>
                </a:lnTo>
                <a:cubicBezTo>
                  <a:pt x="535" y="344"/>
                  <a:pt x="535" y="350"/>
                  <a:pt x="535" y="356"/>
                </a:cubicBezTo>
                <a:cubicBezTo>
                  <a:pt x="535" y="403"/>
                  <a:pt x="573" y="442"/>
                  <a:pt x="620" y="442"/>
                </a:cubicBezTo>
                <a:cubicBezTo>
                  <a:pt x="667" y="442"/>
                  <a:pt x="705" y="403"/>
                  <a:pt x="705" y="356"/>
                </a:cubicBezTo>
                <a:cubicBezTo>
                  <a:pt x="705" y="309"/>
                  <a:pt x="667" y="271"/>
                  <a:pt x="620" y="271"/>
                </a:cubicBezTo>
                <a:close/>
              </a:path>
            </a:pathLst>
          </a:custGeom>
          <a:solidFill>
            <a:srgbClr val="632423"/>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5" name="Rectangle 47">
            <a:extLst>
              <a:ext uri="{FF2B5EF4-FFF2-40B4-BE49-F238E27FC236}">
                <a16:creationId xmlns:a16="http://schemas.microsoft.com/office/drawing/2014/main" id="{72583335-1FE5-4B83-BDEA-BF91C36F6187}"/>
              </a:ext>
            </a:extLst>
          </p:cNvPr>
          <p:cNvSpPr>
            <a:spLocks noChangeArrowheads="1"/>
          </p:cNvSpPr>
          <p:nvPr/>
        </p:nvSpPr>
        <p:spPr bwMode="auto">
          <a:xfrm>
            <a:off x="2048719" y="1819998"/>
            <a:ext cx="8194876" cy="1339891"/>
          </a:xfrm>
          <a:prstGeom prst="rect">
            <a:avLst/>
          </a:prstGeom>
          <a:solidFill>
            <a:srgbClr val="D8D8D8"/>
          </a:solidFill>
          <a:ln>
            <a:noFill/>
          </a:ln>
          <a:extLst>
            <a:ext uri="{91240B29-F687-4F45-9708-019B960494DF}">
              <a14:hiddenLine xmlns:a14="http://schemas.microsoft.com/office/drawing/2010/main" w="12700">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lv-LV" altLang="en-US" sz="1600" b="0" i="0" u="none" strike="noStrike" cap="none" normalizeH="0" baseline="0" dirty="0">
                <a:ln>
                  <a:noFill/>
                </a:ln>
                <a:solidFill>
                  <a:srgbClr val="000000"/>
                </a:solidFill>
                <a:effectLst/>
                <a:ea typeface="Calibri" panose="020F0502020204030204" pitchFamily="34" charset="0"/>
                <a:cs typeface="Times New Roman" panose="02020603050405020304" pitchFamily="18" charset="0"/>
              </a:rPr>
              <a:t>Noteikt KPR teritorijā īstenojamās rīcības, kuru izpildes rezultātā personām ar GRT un bērniem ar FT tiks nodrošināti viņu individuālajām vajadzībām atbilstoši sociālie pakalpojumi un novērsts risks nokļūt ilgstošas sociālās aprūpes institūcijā</a:t>
            </a:r>
            <a:r>
              <a:rPr kumimoji="0" lang="lv-LV" altLang="en-US" sz="1200" b="0" i="0" u="none" strike="noStrike" cap="none" normalizeH="0" baseline="0" dirty="0">
                <a:ln>
                  <a:noFill/>
                </a:ln>
                <a:solidFill>
                  <a:srgbClr val="000000"/>
                </a:solidFill>
                <a:effectLst/>
                <a:latin typeface="Arial" panose="020B0604020202020204" pitchFamily="34" charset="0"/>
                <a:ea typeface="Calibri" panose="020F0502020204030204" pitchFamily="34" charset="0"/>
                <a:cs typeface="Times New Roman" panose="02020603050405020304" pitchFamily="18" charset="0"/>
              </a:rPr>
              <a:t>.</a:t>
            </a:r>
            <a:endParaRPr kumimoji="0" lang="lv-LV" altLang="en-US" sz="1800" b="0" i="0" u="none" strike="noStrike" cap="none" normalizeH="0" baseline="0" dirty="0">
              <a:ln>
                <a:noFill/>
              </a:ln>
              <a:solidFill>
                <a:schemeClr val="tx1"/>
              </a:solidFill>
              <a:effectLst/>
              <a:latin typeface="Arial" panose="020B0604020202020204" pitchFamily="34" charset="0"/>
            </a:endParaRPr>
          </a:p>
        </p:txBody>
      </p:sp>
      <p:sp>
        <p:nvSpPr>
          <p:cNvPr id="7" name="Rectangle 4">
            <a:extLst>
              <a:ext uri="{FF2B5EF4-FFF2-40B4-BE49-F238E27FC236}">
                <a16:creationId xmlns:a16="http://schemas.microsoft.com/office/drawing/2014/main" id="{7AB437F0-FF49-4081-BE05-3F69FEAF207A}"/>
              </a:ext>
            </a:extLst>
          </p:cNvPr>
          <p:cNvSpPr>
            <a:spLocks noChangeArrowheads="1"/>
          </p:cNvSpPr>
          <p:nvPr/>
        </p:nvSpPr>
        <p:spPr bwMode="auto">
          <a:xfrm>
            <a:off x="0" y="49530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
        <p:nvSpPr>
          <p:cNvPr id="8" name="Rectangle 6">
            <a:extLst>
              <a:ext uri="{FF2B5EF4-FFF2-40B4-BE49-F238E27FC236}">
                <a16:creationId xmlns:a16="http://schemas.microsoft.com/office/drawing/2014/main" id="{5693F94C-C127-4A8C-A10F-4245CB814C41}"/>
              </a:ext>
            </a:extLst>
          </p:cNvPr>
          <p:cNvSpPr>
            <a:spLocks noChangeArrowheads="1"/>
          </p:cNvSpPr>
          <p:nvPr/>
        </p:nvSpPr>
        <p:spPr bwMode="auto">
          <a:xfrm>
            <a:off x="0" y="1395413"/>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
        <p:nvSpPr>
          <p:cNvPr id="9" name="Rectangle 19">
            <a:extLst>
              <a:ext uri="{FF2B5EF4-FFF2-40B4-BE49-F238E27FC236}">
                <a16:creationId xmlns:a16="http://schemas.microsoft.com/office/drawing/2014/main" id="{14BD2ECF-1DF5-4E54-A3E3-473C81E88E51}"/>
              </a:ext>
            </a:extLst>
          </p:cNvPr>
          <p:cNvSpPr>
            <a:spLocks noChangeArrowheads="1"/>
          </p:cNvSpPr>
          <p:nvPr/>
        </p:nvSpPr>
        <p:spPr bwMode="auto">
          <a:xfrm>
            <a:off x="2048719" y="3361601"/>
            <a:ext cx="16782078" cy="52280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lv-LV" altLang="en-US" sz="1000" b="0" i="0" u="none" strike="noStrike" cap="none" normalizeH="0" baseline="0">
                <a:ln>
                  <a:noFill/>
                </a:ln>
                <a:solidFill>
                  <a:schemeClr val="tx1"/>
                </a:solidFill>
                <a:effectLst/>
                <a:latin typeface="Times" panose="02020603050405020304" pitchFamily="18" charset="0"/>
                <a:ea typeface="Calibri" panose="020F0502020204030204" pitchFamily="34" charset="0"/>
                <a:cs typeface="Times New Roman" panose="02020603050405020304" pitchFamily="18" charset="0"/>
              </a:rPr>
              <a:t>KPR DI plāna uzdevumi ir šādi:</a:t>
            </a:r>
            <a:endParaRPr kumimoji="0" lang="en-US" altLang="en-US" sz="1000" b="0" i="0" u="none" strike="noStrike" cap="none" normalizeH="0" baseline="0">
              <a:ln>
                <a:noFill/>
              </a:ln>
              <a:solidFill>
                <a:schemeClr val="tx1"/>
              </a:solidFill>
              <a:effectLst/>
              <a:latin typeface="Times" panose="02020603050405020304" pitchFamily="18" charset="0"/>
              <a:ea typeface="Calibri" panose="020F0502020204030204" pitchFamily="34" charset="0"/>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a:ln>
                <a:noFill/>
              </a:ln>
              <a:solidFill>
                <a:schemeClr val="tx1"/>
              </a:solidFill>
              <a:effectLst/>
              <a:latin typeface="Arial" panose="020B0604020202020204" pitchFamily="34" charset="0"/>
            </a:endParaRPr>
          </a:p>
        </p:txBody>
      </p:sp>
      <p:grpSp>
        <p:nvGrpSpPr>
          <p:cNvPr id="10" name="Group 9">
            <a:extLst>
              <a:ext uri="{FF2B5EF4-FFF2-40B4-BE49-F238E27FC236}">
                <a16:creationId xmlns:a16="http://schemas.microsoft.com/office/drawing/2014/main" id="{FF63D38B-33F5-4540-8EB7-065B5DCCF20B}"/>
              </a:ext>
            </a:extLst>
          </p:cNvPr>
          <p:cNvGrpSpPr>
            <a:grpSpLocks/>
          </p:cNvGrpSpPr>
          <p:nvPr/>
        </p:nvGrpSpPr>
        <p:grpSpPr bwMode="auto">
          <a:xfrm>
            <a:off x="2048719" y="3222111"/>
            <a:ext cx="8248648" cy="3288648"/>
            <a:chOff x="0" y="0"/>
            <a:chExt cx="110448" cy="52237"/>
          </a:xfrm>
        </p:grpSpPr>
        <p:sp>
          <p:nvSpPr>
            <p:cNvPr id="11" name="Freeform 19">
              <a:extLst>
                <a:ext uri="{FF2B5EF4-FFF2-40B4-BE49-F238E27FC236}">
                  <a16:creationId xmlns:a16="http://schemas.microsoft.com/office/drawing/2014/main" id="{C0A259B7-CE2B-4241-9BE5-732479083845}"/>
                </a:ext>
              </a:extLst>
            </p:cNvPr>
            <p:cNvSpPr>
              <a:spLocks/>
            </p:cNvSpPr>
            <p:nvPr/>
          </p:nvSpPr>
          <p:spPr bwMode="auto">
            <a:xfrm>
              <a:off x="19368" y="0"/>
              <a:ext cx="90360" cy="12512"/>
            </a:xfrm>
            <a:custGeom>
              <a:avLst/>
              <a:gdLst>
                <a:gd name="T0" fmla="*/ 0 w 9352547"/>
                <a:gd name="T1" fmla="*/ 0 h 1251284"/>
                <a:gd name="T2" fmla="*/ 9036000 w 9352547"/>
                <a:gd name="T3" fmla="*/ 0 h 1251284"/>
                <a:gd name="T4" fmla="*/ 9036000 w 9352547"/>
                <a:gd name="T5" fmla="*/ 1251284 h 1251284"/>
                <a:gd name="T6" fmla="*/ 0 w 9352547"/>
                <a:gd name="T7" fmla="*/ 1251284 h 1251284"/>
                <a:gd name="T8" fmla="*/ 604466 w 9352547"/>
                <a:gd name="T9" fmla="*/ 625642 h 1251284"/>
                <a:gd name="T10" fmla="*/ 0 60000 65536"/>
                <a:gd name="T11" fmla="*/ 0 60000 65536"/>
                <a:gd name="T12" fmla="*/ 0 60000 65536"/>
                <a:gd name="T13" fmla="*/ 0 60000 65536"/>
                <a:gd name="T14" fmla="*/ 0 60000 65536"/>
                <a:gd name="T15" fmla="*/ 0 w 9352547"/>
                <a:gd name="T16" fmla="*/ 0 h 1251284"/>
                <a:gd name="T17" fmla="*/ 9352547 w 9352547"/>
                <a:gd name="T18" fmla="*/ 1251284 h 1251284"/>
              </a:gdLst>
              <a:ahLst/>
              <a:cxnLst>
                <a:cxn ang="T10">
                  <a:pos x="T0" y="T1"/>
                </a:cxn>
                <a:cxn ang="T11">
                  <a:pos x="T2" y="T3"/>
                </a:cxn>
                <a:cxn ang="T12">
                  <a:pos x="T4" y="T5"/>
                </a:cxn>
                <a:cxn ang="T13">
                  <a:pos x="T6" y="T7"/>
                </a:cxn>
                <a:cxn ang="T14">
                  <a:pos x="T8" y="T9"/>
                </a:cxn>
              </a:cxnLst>
              <a:rect l="T15" t="T16" r="T17" b="T18"/>
              <a:pathLst>
                <a:path w="9352547" h="1251284">
                  <a:moveTo>
                    <a:pt x="0" y="0"/>
                  </a:moveTo>
                  <a:lnTo>
                    <a:pt x="9352547" y="0"/>
                  </a:lnTo>
                  <a:lnTo>
                    <a:pt x="9352547" y="1251284"/>
                  </a:lnTo>
                  <a:lnTo>
                    <a:pt x="0" y="1251284"/>
                  </a:lnTo>
                  <a:lnTo>
                    <a:pt x="625642" y="625642"/>
                  </a:lnTo>
                  <a:lnTo>
                    <a:pt x="0" y="0"/>
                  </a:lnTo>
                  <a:close/>
                </a:path>
              </a:pathLst>
            </a:custGeom>
            <a:solidFill>
              <a:schemeClr val="bg1">
                <a:lumMod val="85000"/>
                <a:lumOff val="0"/>
              </a:schemeClr>
            </a:solidFill>
            <a:ln>
              <a:noFill/>
            </a:ln>
            <a:extLst>
              <a:ext uri="{91240B29-F687-4F45-9708-019B960494DF}">
                <a14:hiddenLine xmlns:a14="http://schemas.microsoft.com/office/drawing/2010/main" w="19050">
                  <a:solidFill>
                    <a:srgbClr val="000000"/>
                  </a:solidFill>
                  <a:miter lim="800000"/>
                  <a:headEnd/>
                  <a:tailEnd/>
                </a14:hiddenLine>
              </a:ext>
            </a:extLst>
          </p:spPr>
          <p:txBody>
            <a:bodyPr rot="0" vert="horz" wrap="square" lIns="684000" tIns="45720" rIns="91440" bIns="45720" anchor="ctr" anchorCtr="0" upright="1">
              <a:noAutofit/>
            </a:bodyPr>
            <a:lstStyle/>
            <a:p>
              <a:pPr>
                <a:spcAft>
                  <a:spcPts val="0"/>
                </a:spcAft>
              </a:pPr>
              <a:r>
                <a:rPr lang="lv-LV" sz="1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a:t>
              </a:r>
              <a:r>
                <a:rPr lang="lv-LV" sz="1400" dirty="0">
                  <a:solidFill>
                    <a:srgbClr val="000000"/>
                  </a:solidFill>
                  <a:effectLst/>
                  <a:ea typeface="Calibri" panose="020F0502020204030204" pitchFamily="34" charset="0"/>
                  <a:cs typeface="Times New Roman" panose="02020603050405020304" pitchFamily="18" charset="0"/>
                </a:rPr>
                <a:t>.sk., novērtējot KPR teritorijā esošo BSAC un VSAC darbību, mērķa grupu personu vajadzības, jau esošos sabiedrībā balstītos sociālos pakalpojumus (SBSP) un vispārējos pakalpojumus un apzinot konstatētos šķēršļus šo pakalpojumu pilnvērtīgai izmantošanai</a:t>
              </a:r>
              <a:endParaRPr lang="en-GB" sz="1400" dirty="0">
                <a:effectLst/>
                <a:ea typeface="Calibri" panose="020F0502020204030204" pitchFamily="34" charset="0"/>
                <a:cs typeface="Times New Roman" panose="02020603050405020304" pitchFamily="18" charset="0"/>
              </a:endParaRPr>
            </a:p>
          </p:txBody>
        </p:sp>
        <p:sp>
          <p:nvSpPr>
            <p:cNvPr id="12" name="Freeform 14">
              <a:extLst>
                <a:ext uri="{FF2B5EF4-FFF2-40B4-BE49-F238E27FC236}">
                  <a16:creationId xmlns:a16="http://schemas.microsoft.com/office/drawing/2014/main" id="{085A47C9-9111-4071-B1AC-58D94517556D}"/>
                </a:ext>
              </a:extLst>
            </p:cNvPr>
            <p:cNvSpPr>
              <a:spLocks/>
            </p:cNvSpPr>
            <p:nvPr/>
          </p:nvSpPr>
          <p:spPr bwMode="auto">
            <a:xfrm>
              <a:off x="25848" y="13171"/>
              <a:ext cx="84600" cy="12513"/>
            </a:xfrm>
            <a:custGeom>
              <a:avLst/>
              <a:gdLst>
                <a:gd name="T0" fmla="*/ 0 w 8619957"/>
                <a:gd name="T1" fmla="*/ 0 h 1251284"/>
                <a:gd name="T2" fmla="*/ 8460000 w 8619957"/>
                <a:gd name="T3" fmla="*/ 0 h 1251284"/>
                <a:gd name="T4" fmla="*/ 8460000 w 8619957"/>
                <a:gd name="T5" fmla="*/ 1251284 h 1251284"/>
                <a:gd name="T6" fmla="*/ 0 w 8619957"/>
                <a:gd name="T7" fmla="*/ 1251284 h 1251284"/>
                <a:gd name="T8" fmla="*/ 604553 w 8619957"/>
                <a:gd name="T9" fmla="*/ 625642 h 1251284"/>
                <a:gd name="T10" fmla="*/ 0 60000 65536"/>
                <a:gd name="T11" fmla="*/ 0 60000 65536"/>
                <a:gd name="T12" fmla="*/ 0 60000 65536"/>
                <a:gd name="T13" fmla="*/ 0 60000 65536"/>
                <a:gd name="T14" fmla="*/ 0 60000 65536"/>
                <a:gd name="T15" fmla="*/ 0 w 8619957"/>
                <a:gd name="T16" fmla="*/ 0 h 1251284"/>
                <a:gd name="T17" fmla="*/ 8619957 w 8619957"/>
                <a:gd name="T18" fmla="*/ 1251284 h 1251284"/>
              </a:gdLst>
              <a:ahLst/>
              <a:cxnLst>
                <a:cxn ang="T10">
                  <a:pos x="T0" y="T1"/>
                </a:cxn>
                <a:cxn ang="T11">
                  <a:pos x="T2" y="T3"/>
                </a:cxn>
                <a:cxn ang="T12">
                  <a:pos x="T4" y="T5"/>
                </a:cxn>
                <a:cxn ang="T13">
                  <a:pos x="T6" y="T7"/>
                </a:cxn>
                <a:cxn ang="T14">
                  <a:pos x="T8" y="T9"/>
                </a:cxn>
              </a:cxnLst>
              <a:rect l="T15" t="T16" r="T17" b="T18"/>
              <a:pathLst>
                <a:path w="8619957" h="1251284">
                  <a:moveTo>
                    <a:pt x="0" y="0"/>
                  </a:moveTo>
                  <a:lnTo>
                    <a:pt x="8619957" y="0"/>
                  </a:lnTo>
                  <a:lnTo>
                    <a:pt x="8619957" y="1251284"/>
                  </a:lnTo>
                  <a:lnTo>
                    <a:pt x="0" y="1251284"/>
                  </a:lnTo>
                  <a:lnTo>
                    <a:pt x="615984" y="625642"/>
                  </a:lnTo>
                  <a:lnTo>
                    <a:pt x="0" y="0"/>
                  </a:lnTo>
                  <a:close/>
                </a:path>
              </a:pathLst>
            </a:custGeom>
            <a:solidFill>
              <a:schemeClr val="bg1">
                <a:lumMod val="85000"/>
                <a:lumOff val="0"/>
              </a:schemeClr>
            </a:solidFill>
            <a:ln>
              <a:noFill/>
            </a:ln>
            <a:extLst>
              <a:ext uri="{91240B29-F687-4F45-9708-019B960494DF}">
                <a14:hiddenLine xmlns:a14="http://schemas.microsoft.com/office/drawing/2010/main" w="19050">
                  <a:solidFill>
                    <a:srgbClr val="000000"/>
                  </a:solidFill>
                  <a:miter lim="800000"/>
                  <a:headEnd/>
                  <a:tailEnd/>
                </a14:hiddenLine>
              </a:ext>
            </a:extLst>
          </p:spPr>
          <p:txBody>
            <a:bodyPr rot="0" vert="horz" wrap="square" lIns="684000" tIns="45720" rIns="91440" bIns="45720" anchor="ctr" anchorCtr="0" upright="1">
              <a:noAutofit/>
            </a:bodyPr>
            <a:lstStyle/>
            <a:p>
              <a:pPr>
                <a:spcAft>
                  <a:spcPts val="0"/>
                </a:spcAft>
              </a:pPr>
              <a:r>
                <a:rPr lang="lv-LV" sz="1400" dirty="0">
                  <a:solidFill>
                    <a:srgbClr val="000000"/>
                  </a:solidFill>
                  <a:effectLst/>
                  <a:ea typeface="Calibri" panose="020F0502020204030204" pitchFamily="34" charset="0"/>
                  <a:cs typeface="Times New Roman" panose="02020603050405020304" pitchFamily="18" charset="0"/>
                </a:rPr>
                <a:t>lai apmierinātu mērķa grupu personu vajadzības pēc SBSP</a:t>
              </a:r>
              <a:endParaRPr lang="en-GB" sz="1400" dirty="0">
                <a:effectLst/>
                <a:ea typeface="Calibri" panose="020F0502020204030204" pitchFamily="34" charset="0"/>
                <a:cs typeface="Times New Roman" panose="02020603050405020304" pitchFamily="18" charset="0"/>
              </a:endParaRPr>
            </a:p>
          </p:txBody>
        </p:sp>
        <p:sp>
          <p:nvSpPr>
            <p:cNvPr id="13" name="Freeform 15">
              <a:extLst>
                <a:ext uri="{FF2B5EF4-FFF2-40B4-BE49-F238E27FC236}">
                  <a16:creationId xmlns:a16="http://schemas.microsoft.com/office/drawing/2014/main" id="{51A00F3A-DB31-48B7-8911-186C00EDCE37}"/>
                </a:ext>
              </a:extLst>
            </p:cNvPr>
            <p:cNvSpPr>
              <a:spLocks/>
            </p:cNvSpPr>
            <p:nvPr/>
          </p:nvSpPr>
          <p:spPr bwMode="auto">
            <a:xfrm>
              <a:off x="31248" y="26482"/>
              <a:ext cx="78480" cy="12513"/>
            </a:xfrm>
            <a:custGeom>
              <a:avLst/>
              <a:gdLst>
                <a:gd name="T0" fmla="*/ 0 w 8031746"/>
                <a:gd name="T1" fmla="*/ 0 h 1251284"/>
                <a:gd name="T2" fmla="*/ 7848000 w 8031746"/>
                <a:gd name="T3" fmla="*/ 0 h 1251284"/>
                <a:gd name="T4" fmla="*/ 7848000 w 8031746"/>
                <a:gd name="T5" fmla="*/ 1251284 h 1251284"/>
                <a:gd name="T6" fmla="*/ 0 w 8031746"/>
                <a:gd name="T7" fmla="*/ 1251284 h 1251284"/>
                <a:gd name="T8" fmla="*/ 601892 w 8031746"/>
                <a:gd name="T9" fmla="*/ 625642 h 1251284"/>
                <a:gd name="T10" fmla="*/ 0 60000 65536"/>
                <a:gd name="T11" fmla="*/ 0 60000 65536"/>
                <a:gd name="T12" fmla="*/ 0 60000 65536"/>
                <a:gd name="T13" fmla="*/ 0 60000 65536"/>
                <a:gd name="T14" fmla="*/ 0 60000 65536"/>
                <a:gd name="T15" fmla="*/ 0 w 8031746"/>
                <a:gd name="T16" fmla="*/ 0 h 1251284"/>
                <a:gd name="T17" fmla="*/ 8031746 w 8031746"/>
                <a:gd name="T18" fmla="*/ 1251284 h 1251284"/>
              </a:gdLst>
              <a:ahLst/>
              <a:cxnLst>
                <a:cxn ang="T10">
                  <a:pos x="T0" y="T1"/>
                </a:cxn>
                <a:cxn ang="T11">
                  <a:pos x="T2" y="T3"/>
                </a:cxn>
                <a:cxn ang="T12">
                  <a:pos x="T4" y="T5"/>
                </a:cxn>
                <a:cxn ang="T13">
                  <a:pos x="T6" y="T7"/>
                </a:cxn>
                <a:cxn ang="T14">
                  <a:pos x="T8" y="T9"/>
                </a:cxn>
              </a:cxnLst>
              <a:rect l="T15" t="T16" r="T17" b="T18"/>
              <a:pathLst>
                <a:path w="8031746" h="1251284">
                  <a:moveTo>
                    <a:pt x="0" y="0"/>
                  </a:moveTo>
                  <a:lnTo>
                    <a:pt x="8031746" y="0"/>
                  </a:lnTo>
                  <a:lnTo>
                    <a:pt x="8031746" y="1251284"/>
                  </a:lnTo>
                  <a:lnTo>
                    <a:pt x="0" y="1251284"/>
                  </a:lnTo>
                  <a:lnTo>
                    <a:pt x="615984" y="625642"/>
                  </a:lnTo>
                  <a:lnTo>
                    <a:pt x="0" y="0"/>
                  </a:lnTo>
                  <a:close/>
                </a:path>
              </a:pathLst>
            </a:custGeom>
            <a:solidFill>
              <a:schemeClr val="bg1">
                <a:lumMod val="85000"/>
                <a:lumOff val="0"/>
              </a:schemeClr>
            </a:solidFill>
            <a:ln>
              <a:noFill/>
            </a:ln>
            <a:extLst>
              <a:ext uri="{91240B29-F687-4F45-9708-019B960494DF}">
                <a14:hiddenLine xmlns:a14="http://schemas.microsoft.com/office/drawing/2010/main" w="19050">
                  <a:solidFill>
                    <a:srgbClr val="000000"/>
                  </a:solidFill>
                  <a:miter lim="800000"/>
                  <a:headEnd/>
                  <a:tailEnd/>
                </a14:hiddenLine>
              </a:ext>
            </a:extLst>
          </p:spPr>
          <p:txBody>
            <a:bodyPr rot="0" vert="horz" wrap="square" lIns="684000" tIns="45720" rIns="91440" bIns="45720" anchor="ctr" anchorCtr="0" upright="1">
              <a:noAutofit/>
            </a:bodyPr>
            <a:lstStyle/>
            <a:p>
              <a:pPr>
                <a:spcAft>
                  <a:spcPts val="0"/>
                </a:spcAft>
              </a:pPr>
              <a:r>
                <a:rPr lang="lv-LV" sz="1400" dirty="0">
                  <a:solidFill>
                    <a:srgbClr val="000000"/>
                  </a:solidFill>
                  <a:effectLst/>
                  <a:ea typeface="Calibri" panose="020F0502020204030204" pitchFamily="34" charset="0"/>
                  <a:cs typeface="Times New Roman" panose="02020603050405020304" pitchFamily="18" charset="0"/>
                </a:rPr>
                <a:t>kas ļautu sasniegt DI mērķus un ir ekonomiski pamatots</a:t>
              </a:r>
              <a:endParaRPr lang="en-GB" sz="1400" dirty="0">
                <a:effectLst/>
                <a:ea typeface="Calibri" panose="020F0502020204030204" pitchFamily="34" charset="0"/>
                <a:cs typeface="Times New Roman" panose="02020603050405020304" pitchFamily="18" charset="0"/>
              </a:endParaRPr>
            </a:p>
          </p:txBody>
        </p:sp>
        <p:sp>
          <p:nvSpPr>
            <p:cNvPr id="14" name="Freeform 16">
              <a:extLst>
                <a:ext uri="{FF2B5EF4-FFF2-40B4-BE49-F238E27FC236}">
                  <a16:creationId xmlns:a16="http://schemas.microsoft.com/office/drawing/2014/main" id="{C400C2DD-5124-47D2-AB4D-5FC98AC937DA}"/>
                </a:ext>
              </a:extLst>
            </p:cNvPr>
            <p:cNvSpPr>
              <a:spLocks/>
            </p:cNvSpPr>
            <p:nvPr/>
          </p:nvSpPr>
          <p:spPr bwMode="auto">
            <a:xfrm>
              <a:off x="37008" y="39724"/>
              <a:ext cx="72720" cy="12513"/>
            </a:xfrm>
            <a:custGeom>
              <a:avLst/>
              <a:gdLst>
                <a:gd name="T0" fmla="*/ 0 w 7443535"/>
                <a:gd name="T1" fmla="*/ 0 h 1251284"/>
                <a:gd name="T2" fmla="*/ 7272000 w 7443535"/>
                <a:gd name="T3" fmla="*/ 0 h 1251284"/>
                <a:gd name="T4" fmla="*/ 7272000 w 7443535"/>
                <a:gd name="T5" fmla="*/ 1251284 h 1251284"/>
                <a:gd name="T6" fmla="*/ 0 w 7443535"/>
                <a:gd name="T7" fmla="*/ 1251284 h 1251284"/>
                <a:gd name="T8" fmla="*/ 601789 w 7443535"/>
                <a:gd name="T9" fmla="*/ 625642 h 1251284"/>
                <a:gd name="T10" fmla="*/ 0 60000 65536"/>
                <a:gd name="T11" fmla="*/ 0 60000 65536"/>
                <a:gd name="T12" fmla="*/ 0 60000 65536"/>
                <a:gd name="T13" fmla="*/ 0 60000 65536"/>
                <a:gd name="T14" fmla="*/ 0 60000 65536"/>
                <a:gd name="T15" fmla="*/ 0 w 7443535"/>
                <a:gd name="T16" fmla="*/ 0 h 1251284"/>
                <a:gd name="T17" fmla="*/ 7443535 w 7443535"/>
                <a:gd name="T18" fmla="*/ 1251284 h 1251284"/>
              </a:gdLst>
              <a:ahLst/>
              <a:cxnLst>
                <a:cxn ang="T10">
                  <a:pos x="T0" y="T1"/>
                </a:cxn>
                <a:cxn ang="T11">
                  <a:pos x="T2" y="T3"/>
                </a:cxn>
                <a:cxn ang="T12">
                  <a:pos x="T4" y="T5"/>
                </a:cxn>
                <a:cxn ang="T13">
                  <a:pos x="T6" y="T7"/>
                </a:cxn>
                <a:cxn ang="T14">
                  <a:pos x="T8" y="T9"/>
                </a:cxn>
              </a:cxnLst>
              <a:rect l="T15" t="T16" r="T17" b="T18"/>
              <a:pathLst>
                <a:path w="7443535" h="1251284">
                  <a:moveTo>
                    <a:pt x="0" y="0"/>
                  </a:moveTo>
                  <a:lnTo>
                    <a:pt x="7443535" y="0"/>
                  </a:lnTo>
                  <a:lnTo>
                    <a:pt x="7443535" y="1251284"/>
                  </a:lnTo>
                  <a:lnTo>
                    <a:pt x="0" y="1251284"/>
                  </a:lnTo>
                  <a:lnTo>
                    <a:pt x="615984" y="625642"/>
                  </a:lnTo>
                  <a:lnTo>
                    <a:pt x="0" y="0"/>
                  </a:lnTo>
                  <a:close/>
                </a:path>
              </a:pathLst>
            </a:custGeom>
            <a:solidFill>
              <a:schemeClr val="bg1">
                <a:lumMod val="85000"/>
                <a:lumOff val="0"/>
              </a:schemeClr>
            </a:solidFill>
            <a:ln>
              <a:noFill/>
            </a:ln>
            <a:extLst>
              <a:ext uri="{91240B29-F687-4F45-9708-019B960494DF}">
                <a14:hiddenLine xmlns:a14="http://schemas.microsoft.com/office/drawing/2010/main" w="19050">
                  <a:solidFill>
                    <a:srgbClr val="000000"/>
                  </a:solidFill>
                  <a:miter lim="800000"/>
                  <a:headEnd/>
                  <a:tailEnd/>
                </a14:hiddenLine>
              </a:ext>
            </a:extLst>
          </p:spPr>
          <p:txBody>
            <a:bodyPr rot="0" vert="horz" wrap="square" lIns="684000" tIns="45720" rIns="91440" bIns="45720" anchor="ctr" anchorCtr="0" upright="1">
              <a:noAutofit/>
            </a:bodyPr>
            <a:lstStyle/>
            <a:p>
              <a:pPr>
                <a:spcAft>
                  <a:spcPts val="0"/>
                </a:spcAft>
              </a:pPr>
              <a:r>
                <a:rPr lang="lv-LV" sz="1400" dirty="0">
                  <a:solidFill>
                    <a:srgbClr val="000000"/>
                  </a:solidFill>
                  <a:effectLst/>
                  <a:ea typeface="Calibri" panose="020F0502020204030204" pitchFamily="34" charset="0"/>
                  <a:cs typeface="Times New Roman" panose="02020603050405020304" pitchFamily="18" charset="0"/>
                </a:rPr>
                <a:t>nepieciešamās darbības izvēlētā risinājuma īstenošanai, noteikt īstenošanas izmaksas un atbildīgās puses, izstrādāt laika grafiku, kā arī KPR DI plāna īstenošanas uzraudzības un rezultātu novērtēšanas kārtību</a:t>
              </a:r>
              <a:endParaRPr lang="en-GB" sz="1400" dirty="0">
                <a:effectLst/>
                <a:ea typeface="Calibri" panose="020F0502020204030204" pitchFamily="34" charset="0"/>
                <a:cs typeface="Times New Roman" panose="02020603050405020304" pitchFamily="18" charset="0"/>
              </a:endParaRPr>
            </a:p>
          </p:txBody>
        </p:sp>
        <p:sp>
          <p:nvSpPr>
            <p:cNvPr id="15" name="Nom1">
              <a:extLst>
                <a:ext uri="{FF2B5EF4-FFF2-40B4-BE49-F238E27FC236}">
                  <a16:creationId xmlns:a16="http://schemas.microsoft.com/office/drawing/2014/main" id="{D6696F2C-828B-4188-BB30-F3460D1BBC91}"/>
                </a:ext>
              </a:extLst>
            </p:cNvPr>
            <p:cNvSpPr>
              <a:spLocks noChangeArrowheads="1"/>
            </p:cNvSpPr>
            <p:nvPr/>
          </p:nvSpPr>
          <p:spPr bwMode="auto">
            <a:xfrm>
              <a:off x="0" y="0"/>
              <a:ext cx="24120" cy="12512"/>
            </a:xfrm>
            <a:prstGeom prst="homePlate">
              <a:avLst>
                <a:gd name="adj" fmla="val 50005"/>
              </a:avLst>
            </a:prstGeom>
            <a:solidFill>
              <a:srgbClr val="632423"/>
            </a:solidFill>
            <a:ln w="12700">
              <a:solidFill>
                <a:srgbClr val="632423"/>
              </a:solidFill>
              <a:miter lim="800000"/>
              <a:headEnd/>
              <a:tailEnd/>
            </a:ln>
          </p:spPr>
          <p:txBody>
            <a:bodyPr rot="0" vert="horz" wrap="square" lIns="91440" tIns="45720" rIns="91440" bIns="45720" anchor="ctr" anchorCtr="0" upright="1">
              <a:noAutofit/>
            </a:bodyPr>
            <a:lstStyle/>
            <a:p>
              <a:pPr algn="ctr">
                <a:spcAft>
                  <a:spcPts val="0"/>
                </a:spcAft>
              </a:pPr>
              <a:r>
                <a:rPr lang="lv-LV" sz="1600" dirty="0">
                  <a:solidFill>
                    <a:srgbClr val="FFFFFF"/>
                  </a:solidFill>
                  <a:effectLst/>
                  <a:latin typeface="Times New Roman" panose="02020603050405020304" pitchFamily="18" charset="0"/>
                  <a:ea typeface="Calibri" panose="020F0502020204030204" pitchFamily="34" charset="0"/>
                  <a:cs typeface="Times New Roman" panose="02020603050405020304" pitchFamily="18" charset="0"/>
                </a:rPr>
                <a:t>Analizēt esošo situāciju un vajadzības</a:t>
              </a:r>
              <a:endParaRPr lang="en-GB" sz="1600" dirty="0">
                <a:effectLst/>
                <a:latin typeface="Times" panose="02020603050405020304" pitchFamily="18" charset="0"/>
                <a:ea typeface="Calibri" panose="020F0502020204030204" pitchFamily="34" charset="0"/>
                <a:cs typeface="Times New Roman" panose="02020603050405020304" pitchFamily="18" charset="0"/>
              </a:endParaRPr>
            </a:p>
          </p:txBody>
        </p:sp>
        <p:sp>
          <p:nvSpPr>
            <p:cNvPr id="16" name="Nom2">
              <a:extLst>
                <a:ext uri="{FF2B5EF4-FFF2-40B4-BE49-F238E27FC236}">
                  <a16:creationId xmlns:a16="http://schemas.microsoft.com/office/drawing/2014/main" id="{4E26F2C7-CE82-416A-A216-E9DF5EADD116}"/>
                </a:ext>
              </a:extLst>
            </p:cNvPr>
            <p:cNvSpPr>
              <a:spLocks noChangeArrowheads="1"/>
            </p:cNvSpPr>
            <p:nvPr/>
          </p:nvSpPr>
          <p:spPr bwMode="auto">
            <a:xfrm>
              <a:off x="5882" y="13241"/>
              <a:ext cx="24120" cy="12513"/>
            </a:xfrm>
            <a:prstGeom prst="homePlate">
              <a:avLst>
                <a:gd name="adj" fmla="val 50001"/>
              </a:avLst>
            </a:prstGeom>
            <a:solidFill>
              <a:srgbClr val="632423"/>
            </a:solidFill>
            <a:ln w="12700">
              <a:solidFill>
                <a:srgbClr val="632423"/>
              </a:solidFill>
              <a:miter lim="800000"/>
              <a:headEnd/>
              <a:tailEnd/>
            </a:ln>
          </p:spPr>
          <p:txBody>
            <a:bodyPr rot="0" vert="horz" wrap="square" lIns="91440" tIns="45720" rIns="91440" bIns="45720" anchor="ctr" anchorCtr="0" upright="1">
              <a:noAutofit/>
            </a:bodyPr>
            <a:lstStyle/>
            <a:p>
              <a:pPr algn="ctr">
                <a:spcAft>
                  <a:spcPts val="0"/>
                </a:spcAft>
              </a:pPr>
              <a:r>
                <a:rPr lang="lv-LV" sz="1600" dirty="0">
                  <a:solidFill>
                    <a:srgbClr val="FFFFFF"/>
                  </a:solidFill>
                  <a:effectLst/>
                  <a:latin typeface="Times New Roman" panose="02020603050405020304" pitchFamily="18" charset="0"/>
                  <a:ea typeface="Calibri" panose="020F0502020204030204" pitchFamily="34" charset="0"/>
                  <a:cs typeface="Times New Roman" panose="02020603050405020304" pitchFamily="18" charset="0"/>
                </a:rPr>
                <a:t>Noteikt iespējamos risinājumus</a:t>
              </a:r>
              <a:endParaRPr lang="en-GB" sz="1600" dirty="0">
                <a:effectLst/>
                <a:latin typeface="Times" panose="02020603050405020304" pitchFamily="18" charset="0"/>
                <a:ea typeface="Calibri" panose="020F0502020204030204" pitchFamily="34" charset="0"/>
                <a:cs typeface="Times New Roman" panose="02020603050405020304" pitchFamily="18" charset="0"/>
              </a:endParaRPr>
            </a:p>
          </p:txBody>
        </p:sp>
        <p:sp>
          <p:nvSpPr>
            <p:cNvPr id="17" name="Nom3">
              <a:extLst>
                <a:ext uri="{FF2B5EF4-FFF2-40B4-BE49-F238E27FC236}">
                  <a16:creationId xmlns:a16="http://schemas.microsoft.com/office/drawing/2014/main" id="{E6EB0747-FA50-4467-BB7B-28A056714682}"/>
                </a:ext>
              </a:extLst>
            </p:cNvPr>
            <p:cNvSpPr>
              <a:spLocks noChangeArrowheads="1"/>
            </p:cNvSpPr>
            <p:nvPr/>
          </p:nvSpPr>
          <p:spPr bwMode="auto">
            <a:xfrm>
              <a:off x="11764" y="26482"/>
              <a:ext cx="24120" cy="12513"/>
            </a:xfrm>
            <a:prstGeom prst="homePlate">
              <a:avLst>
                <a:gd name="adj" fmla="val 50001"/>
              </a:avLst>
            </a:prstGeom>
            <a:solidFill>
              <a:srgbClr val="632423"/>
            </a:solidFill>
            <a:ln w="12700">
              <a:solidFill>
                <a:srgbClr val="632423"/>
              </a:solidFill>
              <a:miter lim="800000"/>
              <a:headEnd/>
              <a:tailEnd/>
            </a:ln>
          </p:spPr>
          <p:txBody>
            <a:bodyPr rot="0" vert="horz" wrap="square" lIns="91440" tIns="45720" rIns="91440" bIns="45720" anchor="ctr" anchorCtr="0" upright="1">
              <a:noAutofit/>
            </a:bodyPr>
            <a:lstStyle/>
            <a:p>
              <a:pPr algn="ctr">
                <a:spcAft>
                  <a:spcPts val="0"/>
                </a:spcAft>
              </a:pPr>
              <a:r>
                <a:rPr lang="lv-LV" sz="1600" dirty="0">
                  <a:solidFill>
                    <a:srgbClr val="FFFFFF"/>
                  </a:solidFill>
                  <a:effectLst/>
                  <a:latin typeface="Times New Roman" panose="02020603050405020304" pitchFamily="18" charset="0"/>
                  <a:ea typeface="Calibri" panose="020F0502020204030204" pitchFamily="34" charset="0"/>
                  <a:cs typeface="Times New Roman" panose="02020603050405020304" pitchFamily="18" charset="0"/>
                </a:rPr>
                <a:t>Noteikt </a:t>
              </a:r>
              <a:endParaRPr lang="en-GB" sz="1600" dirty="0">
                <a:effectLst/>
                <a:latin typeface="Times" panose="02020603050405020304" pitchFamily="18" charset="0"/>
                <a:ea typeface="Calibri" panose="020F0502020204030204" pitchFamily="34" charset="0"/>
                <a:cs typeface="Times New Roman" panose="02020603050405020304" pitchFamily="18" charset="0"/>
              </a:endParaRPr>
            </a:p>
            <a:p>
              <a:pPr algn="ctr">
                <a:spcAft>
                  <a:spcPts val="0"/>
                </a:spcAft>
              </a:pPr>
              <a:r>
                <a:rPr lang="lv-LV" sz="1600" dirty="0">
                  <a:solidFill>
                    <a:srgbClr val="FFFFFF"/>
                  </a:solidFill>
                  <a:effectLst/>
                  <a:latin typeface="Times New Roman" panose="02020603050405020304" pitchFamily="18" charset="0"/>
                  <a:ea typeface="Calibri" panose="020F0502020204030204" pitchFamily="34" charset="0"/>
                  <a:cs typeface="Times New Roman" panose="02020603050405020304" pitchFamily="18" charset="0"/>
                </a:rPr>
                <a:t>efektīvāko risinājumu</a:t>
              </a:r>
              <a:endParaRPr lang="en-GB" sz="1600" dirty="0">
                <a:effectLst/>
                <a:latin typeface="Times" panose="02020603050405020304" pitchFamily="18" charset="0"/>
                <a:ea typeface="Calibri" panose="020F0502020204030204" pitchFamily="34" charset="0"/>
                <a:cs typeface="Times New Roman" panose="02020603050405020304" pitchFamily="18" charset="0"/>
              </a:endParaRPr>
            </a:p>
          </p:txBody>
        </p:sp>
        <p:sp>
          <p:nvSpPr>
            <p:cNvPr id="18" name="Nom4">
              <a:extLst>
                <a:ext uri="{FF2B5EF4-FFF2-40B4-BE49-F238E27FC236}">
                  <a16:creationId xmlns:a16="http://schemas.microsoft.com/office/drawing/2014/main" id="{9D522B78-8990-4111-BD59-32450A26E9B6}"/>
                </a:ext>
              </a:extLst>
            </p:cNvPr>
            <p:cNvSpPr>
              <a:spLocks noChangeArrowheads="1"/>
            </p:cNvSpPr>
            <p:nvPr/>
          </p:nvSpPr>
          <p:spPr bwMode="auto">
            <a:xfrm>
              <a:off x="17942" y="39724"/>
              <a:ext cx="24120" cy="12513"/>
            </a:xfrm>
            <a:prstGeom prst="homePlate">
              <a:avLst>
                <a:gd name="adj" fmla="val 50001"/>
              </a:avLst>
            </a:prstGeom>
            <a:solidFill>
              <a:srgbClr val="632423"/>
            </a:solidFill>
            <a:ln w="12700">
              <a:solidFill>
                <a:srgbClr val="632423"/>
              </a:solidFill>
              <a:miter lim="800000"/>
              <a:headEnd/>
              <a:tailEnd/>
            </a:ln>
          </p:spPr>
          <p:txBody>
            <a:bodyPr rot="0" vert="horz" wrap="square" lIns="91440" tIns="45720" rIns="91440" bIns="45720" anchor="ctr" anchorCtr="0" upright="1">
              <a:noAutofit/>
            </a:bodyPr>
            <a:lstStyle/>
            <a:p>
              <a:pPr algn="ctr">
                <a:spcAft>
                  <a:spcPts val="0"/>
                </a:spcAft>
              </a:pPr>
              <a:r>
                <a:rPr lang="lv-LV" sz="1600" dirty="0">
                  <a:solidFill>
                    <a:srgbClr val="FFFFFF"/>
                  </a:solidFill>
                  <a:effectLst/>
                  <a:latin typeface="Times New Roman" panose="02020603050405020304" pitchFamily="18" charset="0"/>
                  <a:ea typeface="Calibri" panose="020F0502020204030204" pitchFamily="34" charset="0"/>
                  <a:cs typeface="Times New Roman" panose="02020603050405020304" pitchFamily="18" charset="0"/>
                </a:rPr>
                <a:t>Plānot</a:t>
              </a:r>
              <a:endParaRPr lang="en-GB" sz="1600" dirty="0">
                <a:effectLst/>
                <a:latin typeface="Times" panose="02020603050405020304" pitchFamily="18" charset="0"/>
                <a:ea typeface="Calibri" panose="020F0502020204030204" pitchFamily="34" charset="0"/>
                <a:cs typeface="Times New Roman" panose="02020603050405020304" pitchFamily="18" charset="0"/>
              </a:endParaRPr>
            </a:p>
          </p:txBody>
        </p:sp>
        <p:cxnSp>
          <p:nvCxnSpPr>
            <p:cNvPr id="19" name="Elbow Connector 4">
              <a:extLst>
                <a:ext uri="{FF2B5EF4-FFF2-40B4-BE49-F238E27FC236}">
                  <a16:creationId xmlns:a16="http://schemas.microsoft.com/office/drawing/2014/main" id="{20C29C5A-B2FA-4588-9EF4-95BDC5F31101}"/>
                </a:ext>
              </a:extLst>
            </p:cNvPr>
            <p:cNvCxnSpPr>
              <a:cxnSpLocks/>
            </p:cNvCxnSpPr>
            <p:nvPr/>
          </p:nvCxnSpPr>
          <p:spPr bwMode="auto">
            <a:xfrm rot="16200000" flipH="1">
              <a:off x="28" y="13305"/>
              <a:ext cx="6985" cy="5400"/>
            </a:xfrm>
            <a:prstGeom prst="bentConnector2">
              <a:avLst/>
            </a:prstGeom>
            <a:noFill/>
            <a:ln w="88900">
              <a:solidFill>
                <a:srgbClr val="3C4959"/>
              </a:solidFill>
              <a:miter lim="800000"/>
              <a:headEnd/>
              <a:tailEnd type="triangle" w="sm" len="sm"/>
            </a:ln>
            <a:extLst>
              <a:ext uri="{909E8E84-426E-40DD-AFC4-6F175D3DCCD1}">
                <a14:hiddenFill xmlns:a14="http://schemas.microsoft.com/office/drawing/2010/main">
                  <a:noFill/>
                </a14:hiddenFill>
              </a:ext>
            </a:extLst>
          </p:spPr>
        </p:cxnSp>
        <p:cxnSp>
          <p:nvCxnSpPr>
            <p:cNvPr id="20" name="Elbow Connector 23">
              <a:extLst>
                <a:ext uri="{FF2B5EF4-FFF2-40B4-BE49-F238E27FC236}">
                  <a16:creationId xmlns:a16="http://schemas.microsoft.com/office/drawing/2014/main" id="{BFD8D545-DE46-4A10-941C-62F7D0C3D704}"/>
                </a:ext>
              </a:extLst>
            </p:cNvPr>
            <p:cNvCxnSpPr>
              <a:cxnSpLocks noChangeShapeType="1"/>
            </p:cNvCxnSpPr>
            <p:nvPr/>
          </p:nvCxnSpPr>
          <p:spPr bwMode="auto">
            <a:xfrm rot="16200000" flipH="1">
              <a:off x="5914" y="26546"/>
              <a:ext cx="6985" cy="5400"/>
            </a:xfrm>
            <a:prstGeom prst="bentConnector2">
              <a:avLst/>
            </a:prstGeom>
            <a:noFill/>
            <a:ln w="88900">
              <a:solidFill>
                <a:srgbClr val="3C4959"/>
              </a:solidFill>
              <a:miter lim="800000"/>
              <a:headEnd/>
              <a:tailEnd type="triangle" w="sm" len="sm"/>
            </a:ln>
            <a:extLst>
              <a:ext uri="{909E8E84-426E-40DD-AFC4-6F175D3DCCD1}">
                <a14:hiddenFill xmlns:a14="http://schemas.microsoft.com/office/drawing/2010/main">
                  <a:noFill/>
                </a14:hiddenFill>
              </a:ext>
            </a:extLst>
          </p:spPr>
        </p:cxnSp>
        <p:cxnSp>
          <p:nvCxnSpPr>
            <p:cNvPr id="21" name="Elbow Connector 24">
              <a:extLst>
                <a:ext uri="{FF2B5EF4-FFF2-40B4-BE49-F238E27FC236}">
                  <a16:creationId xmlns:a16="http://schemas.microsoft.com/office/drawing/2014/main" id="{1EF2FD59-578E-4F9A-9D97-F900A31BE15F}"/>
                </a:ext>
              </a:extLst>
            </p:cNvPr>
            <p:cNvCxnSpPr>
              <a:cxnSpLocks noChangeShapeType="1"/>
            </p:cNvCxnSpPr>
            <p:nvPr/>
          </p:nvCxnSpPr>
          <p:spPr bwMode="auto">
            <a:xfrm rot="16200000" flipH="1">
              <a:off x="11808" y="39788"/>
              <a:ext cx="6985" cy="5400"/>
            </a:xfrm>
            <a:prstGeom prst="bentConnector2">
              <a:avLst/>
            </a:prstGeom>
            <a:noFill/>
            <a:ln w="88900">
              <a:solidFill>
                <a:srgbClr val="3C4959"/>
              </a:solidFill>
              <a:miter lim="800000"/>
              <a:headEnd/>
              <a:tailEnd type="triangle" w="sm" len="sm"/>
            </a:ln>
            <a:extLst>
              <a:ext uri="{909E8E84-426E-40DD-AFC4-6F175D3DCCD1}">
                <a14:hiddenFill xmlns:a14="http://schemas.microsoft.com/office/drawing/2010/main">
                  <a:noFill/>
                </a14:hiddenFill>
              </a:ext>
            </a:extLst>
          </p:spPr>
        </p:cxnSp>
      </p:grpSp>
      <p:sp>
        <p:nvSpPr>
          <p:cNvPr id="22" name="Rectangle 28">
            <a:extLst>
              <a:ext uri="{FF2B5EF4-FFF2-40B4-BE49-F238E27FC236}">
                <a16:creationId xmlns:a16="http://schemas.microsoft.com/office/drawing/2014/main" id="{EA7D6C71-90F1-419D-99FC-1EBBAC80F1D8}"/>
              </a:ext>
            </a:extLst>
          </p:cNvPr>
          <p:cNvSpPr>
            <a:spLocks noChangeArrowheads="1"/>
          </p:cNvSpPr>
          <p:nvPr/>
        </p:nvSpPr>
        <p:spPr bwMode="auto">
          <a:xfrm>
            <a:off x="2048719" y="6611213"/>
            <a:ext cx="16782078"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GB"/>
          </a:p>
        </p:txBody>
      </p:sp>
    </p:spTree>
    <p:extLst>
      <p:ext uri="{BB962C8B-B14F-4D97-AF65-F5344CB8AC3E}">
        <p14:creationId xmlns:p14="http://schemas.microsoft.com/office/powerpoint/2010/main" val="274439451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3B3608-6809-4592-A48B-BB678FE6B6B5}"/>
              </a:ext>
            </a:extLst>
          </p:cNvPr>
          <p:cNvSpPr>
            <a:spLocks noGrp="1"/>
          </p:cNvSpPr>
          <p:nvPr>
            <p:ph type="title"/>
          </p:nvPr>
        </p:nvSpPr>
        <p:spPr>
          <a:xfrm>
            <a:off x="0" y="1"/>
            <a:ext cx="12192000" cy="1088019"/>
          </a:xfrm>
          <a:solidFill>
            <a:schemeClr val="tx2"/>
          </a:solidFill>
        </p:spPr>
        <p:txBody>
          <a:bodyPr>
            <a:normAutofit fontScale="90000"/>
          </a:bodyPr>
          <a:lstStyle/>
          <a:p>
            <a:r>
              <a:rPr lang="lv-LV" b="1" dirty="0">
                <a:solidFill>
                  <a:schemeClr val="bg1"/>
                </a:solidFill>
                <a:latin typeface="+mn-lt"/>
              </a:rPr>
              <a:t>Plānotie risinājumi – ārpusģimenes aprūpē esošie bērni* </a:t>
            </a:r>
            <a:endParaRPr lang="en-GB" b="1" dirty="0">
              <a:solidFill>
                <a:schemeClr val="bg1"/>
              </a:solidFill>
              <a:latin typeface="+mn-lt"/>
            </a:endParaRPr>
          </a:p>
        </p:txBody>
      </p:sp>
      <p:grpSp>
        <p:nvGrpSpPr>
          <p:cNvPr id="4" name="Group 2111">
            <a:extLst>
              <a:ext uri="{FF2B5EF4-FFF2-40B4-BE49-F238E27FC236}">
                <a16:creationId xmlns:a16="http://schemas.microsoft.com/office/drawing/2014/main" id="{7D4CFB14-B888-4AFE-BB69-E45097BE4894}"/>
              </a:ext>
            </a:extLst>
          </p:cNvPr>
          <p:cNvGrpSpPr>
            <a:grpSpLocks/>
          </p:cNvGrpSpPr>
          <p:nvPr/>
        </p:nvGrpSpPr>
        <p:grpSpPr bwMode="auto">
          <a:xfrm>
            <a:off x="3530279" y="2054514"/>
            <a:ext cx="3962674" cy="2456349"/>
            <a:chOff x="2468563" y="461464"/>
            <a:chExt cx="3593451" cy="2456348"/>
          </a:xfrm>
        </p:grpSpPr>
        <p:sp>
          <p:nvSpPr>
            <p:cNvPr id="5" name="Freeform 134">
              <a:extLst>
                <a:ext uri="{FF2B5EF4-FFF2-40B4-BE49-F238E27FC236}">
                  <a16:creationId xmlns:a16="http://schemas.microsoft.com/office/drawing/2014/main" id="{516EC6B6-645A-4F29-AC6D-5EEBE8441CAA}"/>
                </a:ext>
              </a:extLst>
            </p:cNvPr>
            <p:cNvSpPr>
              <a:spLocks/>
            </p:cNvSpPr>
            <p:nvPr/>
          </p:nvSpPr>
          <p:spPr bwMode="auto">
            <a:xfrm>
              <a:off x="4545104" y="461464"/>
              <a:ext cx="1516910" cy="2456348"/>
            </a:xfrm>
            <a:custGeom>
              <a:avLst/>
              <a:gdLst>
                <a:gd name="T0" fmla="*/ 1168400 w 1270"/>
                <a:gd name="T1" fmla="*/ 1809750 h 1779"/>
                <a:gd name="T2" fmla="*/ 2016125 w 1270"/>
                <a:gd name="T3" fmla="*/ 1809750 h 1779"/>
                <a:gd name="T4" fmla="*/ 2016125 w 1270"/>
                <a:gd name="T5" fmla="*/ 0 h 1779"/>
                <a:gd name="T6" fmla="*/ 0 w 1270"/>
                <a:gd name="T7" fmla="*/ 0 h 1779"/>
                <a:gd name="T8" fmla="*/ 0 w 1270"/>
                <a:gd name="T9" fmla="*/ 2014537 h 1779"/>
                <a:gd name="T10" fmla="*/ 1008063 w 1270"/>
                <a:gd name="T11" fmla="*/ 2014537 h 1779"/>
                <a:gd name="T12" fmla="*/ 1008063 w 1270"/>
                <a:gd name="T13" fmla="*/ 2824162 h 1779"/>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270" h="1779">
                  <a:moveTo>
                    <a:pt x="736" y="1140"/>
                  </a:moveTo>
                  <a:lnTo>
                    <a:pt x="1270" y="1140"/>
                  </a:lnTo>
                  <a:lnTo>
                    <a:pt x="1270" y="0"/>
                  </a:lnTo>
                  <a:lnTo>
                    <a:pt x="0" y="0"/>
                  </a:lnTo>
                  <a:lnTo>
                    <a:pt x="0" y="1269"/>
                  </a:lnTo>
                  <a:lnTo>
                    <a:pt x="635" y="1269"/>
                  </a:lnTo>
                  <a:lnTo>
                    <a:pt x="635" y="1779"/>
                  </a:lnTo>
                </a:path>
              </a:pathLst>
            </a:custGeom>
            <a:noFill/>
            <a:ln w="57150" cap="rnd">
              <a:solidFill>
                <a:srgbClr val="800000"/>
              </a:solidFill>
              <a:prstDash val="solid"/>
              <a:round/>
              <a:headEnd/>
              <a:tailEnd/>
            </a:ln>
            <a:extLst>
              <a:ext uri="{909E8E84-426E-40dd-AFC4-6F175D3DCCD1}">
                <a14:hiddenFill xmlns="" xmlns:a14="http://schemas.microsoft.com/office/drawing/2010/main">
                  <a:solidFill>
                    <a:srgbClr val="FFFFFF"/>
                  </a:solidFill>
                </a14:hiddenFill>
              </a:ext>
            </a:extLst>
          </p:spPr>
          <p:txBody>
            <a:bodyPr/>
            <a:lstStyle/>
            <a:p>
              <a:endParaRPr lang="en-US" dirty="0"/>
            </a:p>
          </p:txBody>
        </p:sp>
        <p:sp>
          <p:nvSpPr>
            <p:cNvPr id="6" name="Freeform 135">
              <a:extLst>
                <a:ext uri="{FF2B5EF4-FFF2-40B4-BE49-F238E27FC236}">
                  <a16:creationId xmlns:a16="http://schemas.microsoft.com/office/drawing/2014/main" id="{7716EA49-192B-4DBB-AB9F-F8120F4F7377}"/>
                </a:ext>
              </a:extLst>
            </p:cNvPr>
            <p:cNvSpPr>
              <a:spLocks/>
            </p:cNvSpPr>
            <p:nvPr/>
          </p:nvSpPr>
          <p:spPr bwMode="auto">
            <a:xfrm>
              <a:off x="2468563" y="469900"/>
              <a:ext cx="1537829" cy="2409312"/>
            </a:xfrm>
            <a:custGeom>
              <a:avLst/>
              <a:gdLst>
                <a:gd name="T0" fmla="*/ 1169988 w 1267"/>
                <a:gd name="T1" fmla="*/ 1809750 h 1779"/>
                <a:gd name="T2" fmla="*/ 2011363 w 1267"/>
                <a:gd name="T3" fmla="*/ 1809750 h 1779"/>
                <a:gd name="T4" fmla="*/ 2011363 w 1267"/>
                <a:gd name="T5" fmla="*/ 0 h 1779"/>
                <a:gd name="T6" fmla="*/ 0 w 1267"/>
                <a:gd name="T7" fmla="*/ 0 h 1779"/>
                <a:gd name="T8" fmla="*/ 0 w 1267"/>
                <a:gd name="T9" fmla="*/ 2014537 h 1779"/>
                <a:gd name="T10" fmla="*/ 1003300 w 1267"/>
                <a:gd name="T11" fmla="*/ 2014537 h 1779"/>
                <a:gd name="T12" fmla="*/ 1003300 w 1267"/>
                <a:gd name="T13" fmla="*/ 2824162 h 1779"/>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267" h="1779">
                  <a:moveTo>
                    <a:pt x="737" y="1140"/>
                  </a:moveTo>
                  <a:lnTo>
                    <a:pt x="1267" y="1140"/>
                  </a:lnTo>
                  <a:lnTo>
                    <a:pt x="1267" y="0"/>
                  </a:lnTo>
                  <a:lnTo>
                    <a:pt x="0" y="0"/>
                  </a:lnTo>
                  <a:lnTo>
                    <a:pt x="0" y="1269"/>
                  </a:lnTo>
                  <a:lnTo>
                    <a:pt x="632" y="1269"/>
                  </a:lnTo>
                  <a:lnTo>
                    <a:pt x="632" y="1779"/>
                  </a:lnTo>
                </a:path>
              </a:pathLst>
            </a:custGeom>
            <a:noFill/>
            <a:ln w="57150" cap="rnd">
              <a:solidFill>
                <a:srgbClr val="800000"/>
              </a:solidFill>
              <a:prstDash val="solid"/>
              <a:round/>
              <a:headEnd/>
              <a:tailEnd/>
            </a:ln>
            <a:extLst>
              <a:ext uri="{909E8E84-426E-40dd-AFC4-6F175D3DCCD1}">
                <a14:hiddenFill xmlns="" xmlns:a14="http://schemas.microsoft.com/office/drawing/2010/main">
                  <a:solidFill>
                    <a:srgbClr val="FFFFFF"/>
                  </a:solidFill>
                </a14:hiddenFill>
              </a:ext>
            </a:extLst>
          </p:spPr>
          <p:txBody>
            <a:bodyPr/>
            <a:lstStyle/>
            <a:p>
              <a:endParaRPr lang="en-US"/>
            </a:p>
          </p:txBody>
        </p:sp>
      </p:grpSp>
      <p:sp>
        <p:nvSpPr>
          <p:cNvPr id="9" name="Rectangle 145">
            <a:extLst>
              <a:ext uri="{FF2B5EF4-FFF2-40B4-BE49-F238E27FC236}">
                <a16:creationId xmlns:a16="http://schemas.microsoft.com/office/drawing/2014/main" id="{BE4B5EE6-19F3-4EF2-931F-828D2CB259B3}"/>
              </a:ext>
            </a:extLst>
          </p:cNvPr>
          <p:cNvSpPr>
            <a:spLocks noChangeArrowheads="1"/>
          </p:cNvSpPr>
          <p:nvPr/>
        </p:nvSpPr>
        <p:spPr bwMode="auto">
          <a:xfrm>
            <a:off x="3245751" y="5567600"/>
            <a:ext cx="1862348" cy="24622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lIns="0" tIns="0" rIns="0" bIns="0">
            <a:spAutoFit/>
          </a:bodyPr>
          <a:lstStyle>
            <a:lvl1pPr>
              <a:defRPr>
                <a:solidFill>
                  <a:schemeClr val="tx1"/>
                </a:solidFill>
                <a:latin typeface="Calibri" charset="0"/>
              </a:defRPr>
            </a:lvl1pPr>
            <a:lvl2pPr marL="742950" indent="-285750">
              <a:defRPr>
                <a:solidFill>
                  <a:schemeClr val="tx1"/>
                </a:solidFill>
                <a:latin typeface="Calibri" charset="0"/>
              </a:defRPr>
            </a:lvl2pPr>
            <a:lvl3pPr marL="1143000" indent="-228600">
              <a:defRPr>
                <a:solidFill>
                  <a:schemeClr val="tx1"/>
                </a:solidFill>
                <a:latin typeface="Calibri" charset="0"/>
              </a:defRPr>
            </a:lvl3pPr>
            <a:lvl4pPr marL="1600200" indent="-228600">
              <a:defRPr>
                <a:solidFill>
                  <a:schemeClr val="tx1"/>
                </a:solidFill>
                <a:latin typeface="Calibri" charset="0"/>
              </a:defRPr>
            </a:lvl4pPr>
            <a:lvl5pPr marL="2057400" indent="-228600">
              <a:defRPr>
                <a:solidFill>
                  <a:schemeClr val="tx1"/>
                </a:solidFill>
                <a:latin typeface="Calibri" charset="0"/>
              </a:defRPr>
            </a:lvl5pPr>
            <a:lvl6pPr marL="2514600" indent="-228600" eaLnBrk="0" fontAlgn="base" hangingPunct="0">
              <a:spcBef>
                <a:spcPct val="0"/>
              </a:spcBef>
              <a:spcAft>
                <a:spcPct val="0"/>
              </a:spcAft>
              <a:defRPr>
                <a:solidFill>
                  <a:schemeClr val="tx1"/>
                </a:solidFill>
                <a:latin typeface="Calibri" charset="0"/>
              </a:defRPr>
            </a:lvl6pPr>
            <a:lvl7pPr marL="2971800" indent="-228600" eaLnBrk="0" fontAlgn="base" hangingPunct="0">
              <a:spcBef>
                <a:spcPct val="0"/>
              </a:spcBef>
              <a:spcAft>
                <a:spcPct val="0"/>
              </a:spcAft>
              <a:defRPr>
                <a:solidFill>
                  <a:schemeClr val="tx1"/>
                </a:solidFill>
                <a:latin typeface="Calibri" charset="0"/>
              </a:defRPr>
            </a:lvl7pPr>
            <a:lvl8pPr marL="3429000" indent="-228600" eaLnBrk="0" fontAlgn="base" hangingPunct="0">
              <a:spcBef>
                <a:spcPct val="0"/>
              </a:spcBef>
              <a:spcAft>
                <a:spcPct val="0"/>
              </a:spcAft>
              <a:defRPr>
                <a:solidFill>
                  <a:schemeClr val="tx1"/>
                </a:solidFill>
                <a:latin typeface="Calibri" charset="0"/>
              </a:defRPr>
            </a:lvl8pPr>
            <a:lvl9pPr marL="3886200" indent="-228600" eaLnBrk="0" fontAlgn="base" hangingPunct="0">
              <a:spcBef>
                <a:spcPct val="0"/>
              </a:spcBef>
              <a:spcAft>
                <a:spcPct val="0"/>
              </a:spcAft>
              <a:defRPr>
                <a:solidFill>
                  <a:schemeClr val="tx1"/>
                </a:solidFill>
                <a:latin typeface="Calibri" charset="0"/>
              </a:defRPr>
            </a:lvl9pPr>
          </a:lstStyle>
          <a:p>
            <a:pPr algn="ctr"/>
            <a:r>
              <a:rPr lang="lv-LV" altLang="ru-RU" sz="1600" b="1" dirty="0">
                <a:latin typeface="Bebas Neue Bold" charset="0"/>
              </a:rPr>
              <a:t>Jauniešu māja </a:t>
            </a:r>
            <a:endParaRPr lang="ru-RU" altLang="ru-RU" sz="1600" dirty="0"/>
          </a:p>
        </p:txBody>
      </p:sp>
      <p:sp>
        <p:nvSpPr>
          <p:cNvPr id="10" name="Rectangle 145">
            <a:extLst>
              <a:ext uri="{FF2B5EF4-FFF2-40B4-BE49-F238E27FC236}">
                <a16:creationId xmlns:a16="http://schemas.microsoft.com/office/drawing/2014/main" id="{8F99D2CF-E3FB-46BE-AEA6-63EA9CC30DDB}"/>
              </a:ext>
            </a:extLst>
          </p:cNvPr>
          <p:cNvSpPr>
            <a:spLocks noChangeArrowheads="1"/>
          </p:cNvSpPr>
          <p:nvPr/>
        </p:nvSpPr>
        <p:spPr bwMode="auto">
          <a:xfrm>
            <a:off x="5446184" y="5569336"/>
            <a:ext cx="2135776" cy="49244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spAutoFit/>
          </a:bodyPr>
          <a:lstStyle>
            <a:lvl1pPr>
              <a:defRPr>
                <a:solidFill>
                  <a:schemeClr val="tx1"/>
                </a:solidFill>
                <a:latin typeface="Calibri" charset="0"/>
              </a:defRPr>
            </a:lvl1pPr>
            <a:lvl2pPr marL="742950" indent="-285750">
              <a:defRPr>
                <a:solidFill>
                  <a:schemeClr val="tx1"/>
                </a:solidFill>
                <a:latin typeface="Calibri" charset="0"/>
              </a:defRPr>
            </a:lvl2pPr>
            <a:lvl3pPr marL="1143000" indent="-228600">
              <a:defRPr>
                <a:solidFill>
                  <a:schemeClr val="tx1"/>
                </a:solidFill>
                <a:latin typeface="Calibri" charset="0"/>
              </a:defRPr>
            </a:lvl3pPr>
            <a:lvl4pPr marL="1600200" indent="-228600">
              <a:defRPr>
                <a:solidFill>
                  <a:schemeClr val="tx1"/>
                </a:solidFill>
                <a:latin typeface="Calibri" charset="0"/>
              </a:defRPr>
            </a:lvl4pPr>
            <a:lvl5pPr marL="2057400" indent="-228600">
              <a:defRPr>
                <a:solidFill>
                  <a:schemeClr val="tx1"/>
                </a:solidFill>
                <a:latin typeface="Calibri" charset="0"/>
              </a:defRPr>
            </a:lvl5pPr>
            <a:lvl6pPr marL="2514600" indent="-228600" eaLnBrk="0" fontAlgn="base" hangingPunct="0">
              <a:spcBef>
                <a:spcPct val="0"/>
              </a:spcBef>
              <a:spcAft>
                <a:spcPct val="0"/>
              </a:spcAft>
              <a:defRPr>
                <a:solidFill>
                  <a:schemeClr val="tx1"/>
                </a:solidFill>
                <a:latin typeface="Calibri" charset="0"/>
              </a:defRPr>
            </a:lvl6pPr>
            <a:lvl7pPr marL="2971800" indent="-228600" eaLnBrk="0" fontAlgn="base" hangingPunct="0">
              <a:spcBef>
                <a:spcPct val="0"/>
              </a:spcBef>
              <a:spcAft>
                <a:spcPct val="0"/>
              </a:spcAft>
              <a:defRPr>
                <a:solidFill>
                  <a:schemeClr val="tx1"/>
                </a:solidFill>
                <a:latin typeface="Calibri" charset="0"/>
              </a:defRPr>
            </a:lvl7pPr>
            <a:lvl8pPr marL="3429000" indent="-228600" eaLnBrk="0" fontAlgn="base" hangingPunct="0">
              <a:spcBef>
                <a:spcPct val="0"/>
              </a:spcBef>
              <a:spcAft>
                <a:spcPct val="0"/>
              </a:spcAft>
              <a:defRPr>
                <a:solidFill>
                  <a:schemeClr val="tx1"/>
                </a:solidFill>
                <a:latin typeface="Calibri" charset="0"/>
              </a:defRPr>
            </a:lvl8pPr>
            <a:lvl9pPr marL="3886200" indent="-228600" eaLnBrk="0" fontAlgn="base" hangingPunct="0">
              <a:spcBef>
                <a:spcPct val="0"/>
              </a:spcBef>
              <a:spcAft>
                <a:spcPct val="0"/>
              </a:spcAft>
              <a:defRPr>
                <a:solidFill>
                  <a:schemeClr val="tx1"/>
                </a:solidFill>
                <a:latin typeface="Calibri" charset="0"/>
              </a:defRPr>
            </a:lvl9pPr>
          </a:lstStyle>
          <a:p>
            <a:pPr algn="ctr"/>
            <a:r>
              <a:rPr lang="lv-LV" altLang="ru-RU" sz="1600" b="1" dirty="0">
                <a:latin typeface="Bebas Neue Bold" charset="0"/>
              </a:rPr>
              <a:t>Ģimeniskais videi</a:t>
            </a:r>
          </a:p>
          <a:p>
            <a:pPr algn="ctr"/>
            <a:r>
              <a:rPr lang="lv-LV" altLang="ru-RU" sz="1600" b="1" dirty="0">
                <a:latin typeface="Bebas Neue Bold" charset="0"/>
              </a:rPr>
              <a:t> pietuvināts pakalpojums</a:t>
            </a:r>
            <a:endParaRPr lang="ru-RU" altLang="ru-RU" sz="1600" dirty="0"/>
          </a:p>
        </p:txBody>
      </p:sp>
      <p:sp>
        <p:nvSpPr>
          <p:cNvPr id="11" name="Rectangle 145">
            <a:extLst>
              <a:ext uri="{FF2B5EF4-FFF2-40B4-BE49-F238E27FC236}">
                <a16:creationId xmlns:a16="http://schemas.microsoft.com/office/drawing/2014/main" id="{C1503529-31C5-4AE2-A30A-D373D20C2022}"/>
              </a:ext>
            </a:extLst>
          </p:cNvPr>
          <p:cNvSpPr>
            <a:spLocks noChangeArrowheads="1"/>
          </p:cNvSpPr>
          <p:nvPr/>
        </p:nvSpPr>
        <p:spPr bwMode="auto">
          <a:xfrm>
            <a:off x="3830559" y="2342923"/>
            <a:ext cx="1047018" cy="98488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lIns="0" tIns="0" rIns="0" bIns="0">
            <a:spAutoFit/>
          </a:bodyPr>
          <a:lstStyle>
            <a:lvl1pPr>
              <a:defRPr>
                <a:solidFill>
                  <a:schemeClr val="tx1"/>
                </a:solidFill>
                <a:latin typeface="Calibri" charset="0"/>
              </a:defRPr>
            </a:lvl1pPr>
            <a:lvl2pPr marL="742950" indent="-285750">
              <a:defRPr>
                <a:solidFill>
                  <a:schemeClr val="tx1"/>
                </a:solidFill>
                <a:latin typeface="Calibri" charset="0"/>
              </a:defRPr>
            </a:lvl2pPr>
            <a:lvl3pPr marL="1143000" indent="-228600">
              <a:defRPr>
                <a:solidFill>
                  <a:schemeClr val="tx1"/>
                </a:solidFill>
                <a:latin typeface="Calibri" charset="0"/>
              </a:defRPr>
            </a:lvl3pPr>
            <a:lvl4pPr marL="1600200" indent="-228600">
              <a:defRPr>
                <a:solidFill>
                  <a:schemeClr val="tx1"/>
                </a:solidFill>
                <a:latin typeface="Calibri" charset="0"/>
              </a:defRPr>
            </a:lvl4pPr>
            <a:lvl5pPr marL="2057400" indent="-228600">
              <a:defRPr>
                <a:solidFill>
                  <a:schemeClr val="tx1"/>
                </a:solidFill>
                <a:latin typeface="Calibri" charset="0"/>
              </a:defRPr>
            </a:lvl5pPr>
            <a:lvl6pPr marL="2514600" indent="-228600" eaLnBrk="0" fontAlgn="base" hangingPunct="0">
              <a:spcBef>
                <a:spcPct val="0"/>
              </a:spcBef>
              <a:spcAft>
                <a:spcPct val="0"/>
              </a:spcAft>
              <a:defRPr>
                <a:solidFill>
                  <a:schemeClr val="tx1"/>
                </a:solidFill>
                <a:latin typeface="Calibri" charset="0"/>
              </a:defRPr>
            </a:lvl6pPr>
            <a:lvl7pPr marL="2971800" indent="-228600" eaLnBrk="0" fontAlgn="base" hangingPunct="0">
              <a:spcBef>
                <a:spcPct val="0"/>
              </a:spcBef>
              <a:spcAft>
                <a:spcPct val="0"/>
              </a:spcAft>
              <a:defRPr>
                <a:solidFill>
                  <a:schemeClr val="tx1"/>
                </a:solidFill>
                <a:latin typeface="Calibri" charset="0"/>
              </a:defRPr>
            </a:lvl7pPr>
            <a:lvl8pPr marL="3429000" indent="-228600" eaLnBrk="0" fontAlgn="base" hangingPunct="0">
              <a:spcBef>
                <a:spcPct val="0"/>
              </a:spcBef>
              <a:spcAft>
                <a:spcPct val="0"/>
              </a:spcAft>
              <a:defRPr>
                <a:solidFill>
                  <a:schemeClr val="tx1"/>
                </a:solidFill>
                <a:latin typeface="Calibri" charset="0"/>
              </a:defRPr>
            </a:lvl8pPr>
            <a:lvl9pPr marL="3886200" indent="-228600" eaLnBrk="0" fontAlgn="base" hangingPunct="0">
              <a:spcBef>
                <a:spcPct val="0"/>
              </a:spcBef>
              <a:spcAft>
                <a:spcPct val="0"/>
              </a:spcAft>
              <a:defRPr>
                <a:solidFill>
                  <a:schemeClr val="tx1"/>
                </a:solidFill>
                <a:latin typeface="Calibri" charset="0"/>
              </a:defRPr>
            </a:lvl9pPr>
          </a:lstStyle>
          <a:p>
            <a:pPr algn="ctr"/>
            <a:r>
              <a:rPr lang="lv-LV" altLang="ru-RU" sz="3200" b="1" dirty="0">
                <a:solidFill>
                  <a:schemeClr val="tx2"/>
                </a:solidFill>
                <a:latin typeface="Bebas Neue Bold" charset="0"/>
              </a:rPr>
              <a:t>15/</a:t>
            </a:r>
          </a:p>
          <a:p>
            <a:pPr algn="ctr"/>
            <a:r>
              <a:rPr lang="lv-LV" altLang="ru-RU" sz="3200" b="1" dirty="0">
                <a:solidFill>
                  <a:srgbClr val="800000"/>
                </a:solidFill>
                <a:latin typeface="Bebas Neue Bold" charset="0"/>
              </a:rPr>
              <a:t>18</a:t>
            </a:r>
            <a:endParaRPr lang="ru-RU" altLang="ru-RU" sz="3200" dirty="0">
              <a:solidFill>
                <a:srgbClr val="800000"/>
              </a:solidFill>
            </a:endParaRPr>
          </a:p>
        </p:txBody>
      </p:sp>
      <p:sp>
        <p:nvSpPr>
          <p:cNvPr id="12" name="Rectangle 145">
            <a:extLst>
              <a:ext uri="{FF2B5EF4-FFF2-40B4-BE49-F238E27FC236}">
                <a16:creationId xmlns:a16="http://schemas.microsoft.com/office/drawing/2014/main" id="{0A4ABEF3-907F-4905-804B-D2EDD9873645}"/>
              </a:ext>
            </a:extLst>
          </p:cNvPr>
          <p:cNvSpPr>
            <a:spLocks noChangeArrowheads="1"/>
          </p:cNvSpPr>
          <p:nvPr/>
        </p:nvSpPr>
        <p:spPr bwMode="auto">
          <a:xfrm>
            <a:off x="6096000" y="2342924"/>
            <a:ext cx="1047018" cy="98488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lIns="0" tIns="0" rIns="0" bIns="0">
            <a:spAutoFit/>
          </a:bodyPr>
          <a:lstStyle>
            <a:lvl1pPr>
              <a:defRPr>
                <a:solidFill>
                  <a:schemeClr val="tx1"/>
                </a:solidFill>
                <a:latin typeface="Calibri" charset="0"/>
              </a:defRPr>
            </a:lvl1pPr>
            <a:lvl2pPr marL="742950" indent="-285750">
              <a:defRPr>
                <a:solidFill>
                  <a:schemeClr val="tx1"/>
                </a:solidFill>
                <a:latin typeface="Calibri" charset="0"/>
              </a:defRPr>
            </a:lvl2pPr>
            <a:lvl3pPr marL="1143000" indent="-228600">
              <a:defRPr>
                <a:solidFill>
                  <a:schemeClr val="tx1"/>
                </a:solidFill>
                <a:latin typeface="Calibri" charset="0"/>
              </a:defRPr>
            </a:lvl3pPr>
            <a:lvl4pPr marL="1600200" indent="-228600">
              <a:defRPr>
                <a:solidFill>
                  <a:schemeClr val="tx1"/>
                </a:solidFill>
                <a:latin typeface="Calibri" charset="0"/>
              </a:defRPr>
            </a:lvl4pPr>
            <a:lvl5pPr marL="2057400" indent="-228600">
              <a:defRPr>
                <a:solidFill>
                  <a:schemeClr val="tx1"/>
                </a:solidFill>
                <a:latin typeface="Calibri" charset="0"/>
              </a:defRPr>
            </a:lvl5pPr>
            <a:lvl6pPr marL="2514600" indent="-228600" eaLnBrk="0" fontAlgn="base" hangingPunct="0">
              <a:spcBef>
                <a:spcPct val="0"/>
              </a:spcBef>
              <a:spcAft>
                <a:spcPct val="0"/>
              </a:spcAft>
              <a:defRPr>
                <a:solidFill>
                  <a:schemeClr val="tx1"/>
                </a:solidFill>
                <a:latin typeface="Calibri" charset="0"/>
              </a:defRPr>
            </a:lvl6pPr>
            <a:lvl7pPr marL="2971800" indent="-228600" eaLnBrk="0" fontAlgn="base" hangingPunct="0">
              <a:spcBef>
                <a:spcPct val="0"/>
              </a:spcBef>
              <a:spcAft>
                <a:spcPct val="0"/>
              </a:spcAft>
              <a:defRPr>
                <a:solidFill>
                  <a:schemeClr val="tx1"/>
                </a:solidFill>
                <a:latin typeface="Calibri" charset="0"/>
              </a:defRPr>
            </a:lvl7pPr>
            <a:lvl8pPr marL="3429000" indent="-228600" eaLnBrk="0" fontAlgn="base" hangingPunct="0">
              <a:spcBef>
                <a:spcPct val="0"/>
              </a:spcBef>
              <a:spcAft>
                <a:spcPct val="0"/>
              </a:spcAft>
              <a:defRPr>
                <a:solidFill>
                  <a:schemeClr val="tx1"/>
                </a:solidFill>
                <a:latin typeface="Calibri" charset="0"/>
              </a:defRPr>
            </a:lvl8pPr>
            <a:lvl9pPr marL="3886200" indent="-228600" eaLnBrk="0" fontAlgn="base" hangingPunct="0">
              <a:spcBef>
                <a:spcPct val="0"/>
              </a:spcBef>
              <a:spcAft>
                <a:spcPct val="0"/>
              </a:spcAft>
              <a:defRPr>
                <a:solidFill>
                  <a:schemeClr val="tx1"/>
                </a:solidFill>
                <a:latin typeface="Calibri" charset="0"/>
              </a:defRPr>
            </a:lvl9pPr>
          </a:lstStyle>
          <a:p>
            <a:pPr algn="ctr"/>
            <a:r>
              <a:rPr lang="lv-LV" altLang="ru-RU" sz="3200" b="1" dirty="0">
                <a:solidFill>
                  <a:schemeClr val="tx2"/>
                </a:solidFill>
                <a:latin typeface="Bebas Neue Bold" charset="0"/>
              </a:rPr>
              <a:t>28/</a:t>
            </a:r>
          </a:p>
          <a:p>
            <a:pPr algn="ctr"/>
            <a:r>
              <a:rPr lang="lv-LV" altLang="ru-RU" sz="3200" b="1" dirty="0">
                <a:solidFill>
                  <a:srgbClr val="800000"/>
                </a:solidFill>
                <a:latin typeface="Bebas Neue Bold" charset="0"/>
              </a:rPr>
              <a:t>40</a:t>
            </a:r>
            <a:endParaRPr lang="ru-RU" altLang="ru-RU" sz="3200" dirty="0">
              <a:solidFill>
                <a:srgbClr val="800000"/>
              </a:solidFill>
            </a:endParaRPr>
          </a:p>
        </p:txBody>
      </p:sp>
      <p:pic>
        <p:nvPicPr>
          <p:cNvPr id="13" name="Picture 12">
            <a:extLst>
              <a:ext uri="{FF2B5EF4-FFF2-40B4-BE49-F238E27FC236}">
                <a16:creationId xmlns:a16="http://schemas.microsoft.com/office/drawing/2014/main" id="{5AC9ED77-AF9F-4ABA-AB19-CF6A8D5A0206}"/>
              </a:ext>
            </a:extLst>
          </p:cNvPr>
          <p:cNvPicPr>
            <a:picLocks noChangeAspect="1"/>
          </p:cNvPicPr>
          <p:nvPr/>
        </p:nvPicPr>
        <p:blipFill>
          <a:blip r:embed="rId2" cstate="print">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3859472" y="4518181"/>
            <a:ext cx="858299" cy="864046"/>
          </a:xfrm>
          <a:prstGeom prst="rect">
            <a:avLst/>
          </a:prstGeom>
        </p:spPr>
      </p:pic>
      <p:pic>
        <p:nvPicPr>
          <p:cNvPr id="21" name="Picture 20">
            <a:extLst>
              <a:ext uri="{FF2B5EF4-FFF2-40B4-BE49-F238E27FC236}">
                <a16:creationId xmlns:a16="http://schemas.microsoft.com/office/drawing/2014/main" id="{560F0FBB-A827-443B-91C9-07C223EED150}"/>
              </a:ext>
            </a:extLst>
          </p:cNvPr>
          <p:cNvPicPr>
            <a:picLocks noChangeAspect="1"/>
          </p:cNvPicPr>
          <p:nvPr/>
        </p:nvPicPr>
        <p:blipFill>
          <a:blip r:embed="rId4">
            <a:extLst>
              <a:ext uri="{28A0092B-C50C-407E-A947-70E740481C1C}">
                <a14:useLocalDpi xmlns:a14="http://schemas.microsoft.com/office/drawing/2010/main" val="0"/>
              </a:ext>
              <a:ext uri="{837473B0-CC2E-450A-ABE3-18F120FF3D39}">
                <a1611:picAttrSrcUrl xmlns:a1611="http://schemas.microsoft.com/office/drawing/2016/11/main" r:id="rId5"/>
              </a:ext>
            </a:extLst>
          </a:blip>
          <a:stretch>
            <a:fillRect/>
          </a:stretch>
        </p:blipFill>
        <p:spPr>
          <a:xfrm>
            <a:off x="6122355" y="4499176"/>
            <a:ext cx="1068424" cy="1068424"/>
          </a:xfrm>
          <a:prstGeom prst="rect">
            <a:avLst/>
          </a:prstGeom>
        </p:spPr>
      </p:pic>
      <p:sp>
        <p:nvSpPr>
          <p:cNvPr id="22" name="TextBox 21">
            <a:extLst>
              <a:ext uri="{FF2B5EF4-FFF2-40B4-BE49-F238E27FC236}">
                <a16:creationId xmlns:a16="http://schemas.microsoft.com/office/drawing/2014/main" id="{BC1E2A0A-63DA-40E9-A6F1-EDF8A710BD5B}"/>
              </a:ext>
            </a:extLst>
          </p:cNvPr>
          <p:cNvSpPr txBox="1"/>
          <p:nvPr/>
        </p:nvSpPr>
        <p:spPr>
          <a:xfrm>
            <a:off x="735319" y="6061779"/>
            <a:ext cx="3982452" cy="307777"/>
          </a:xfrm>
          <a:prstGeom prst="rect">
            <a:avLst/>
          </a:prstGeom>
          <a:noFill/>
        </p:spPr>
        <p:txBody>
          <a:bodyPr wrap="square" rtlCol="0">
            <a:spAutoFit/>
          </a:bodyPr>
          <a:lstStyle/>
          <a:p>
            <a:r>
              <a:rPr lang="lv-LV" sz="1400" dirty="0"/>
              <a:t>*vajadzību izvērtējumi/ plānoto</a:t>
            </a:r>
            <a:endParaRPr lang="en-GB" sz="1400" dirty="0"/>
          </a:p>
        </p:txBody>
      </p:sp>
      <p:sp>
        <p:nvSpPr>
          <p:cNvPr id="24" name="Rectangle: Folded Corner 23">
            <a:extLst>
              <a:ext uri="{FF2B5EF4-FFF2-40B4-BE49-F238E27FC236}">
                <a16:creationId xmlns:a16="http://schemas.microsoft.com/office/drawing/2014/main" id="{D308F5F4-5021-4298-AB49-21D012EAEFD9}"/>
              </a:ext>
            </a:extLst>
          </p:cNvPr>
          <p:cNvSpPr/>
          <p:nvPr/>
        </p:nvSpPr>
        <p:spPr>
          <a:xfrm>
            <a:off x="868101" y="1665074"/>
            <a:ext cx="1660968" cy="1095487"/>
          </a:xfrm>
          <a:prstGeom prst="foldedCorner">
            <a:avLst/>
          </a:prstGeom>
          <a:solidFill>
            <a:schemeClr val="bg1"/>
          </a:solidFill>
          <a:ln w="5715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5" name="TextBox 24">
            <a:extLst>
              <a:ext uri="{FF2B5EF4-FFF2-40B4-BE49-F238E27FC236}">
                <a16:creationId xmlns:a16="http://schemas.microsoft.com/office/drawing/2014/main" id="{0DD465D6-EE27-4FA9-95AF-9ED7C07031B5}"/>
              </a:ext>
            </a:extLst>
          </p:cNvPr>
          <p:cNvSpPr txBox="1"/>
          <p:nvPr/>
        </p:nvSpPr>
        <p:spPr>
          <a:xfrm>
            <a:off x="978062" y="1689547"/>
            <a:ext cx="1312712" cy="923330"/>
          </a:xfrm>
          <a:prstGeom prst="rect">
            <a:avLst/>
          </a:prstGeom>
          <a:noFill/>
        </p:spPr>
        <p:txBody>
          <a:bodyPr wrap="square" rtlCol="0">
            <a:spAutoFit/>
          </a:bodyPr>
          <a:lstStyle/>
          <a:p>
            <a:pPr algn="ctr"/>
            <a:r>
              <a:rPr lang="lv-LV" b="1" dirty="0"/>
              <a:t>157 bērni VSAC/BSAC KPR</a:t>
            </a:r>
            <a:endParaRPr lang="en-GB" b="1" dirty="0"/>
          </a:p>
        </p:txBody>
      </p:sp>
      <p:cxnSp>
        <p:nvCxnSpPr>
          <p:cNvPr id="27" name="Straight Arrow Connector 26">
            <a:extLst>
              <a:ext uri="{FF2B5EF4-FFF2-40B4-BE49-F238E27FC236}">
                <a16:creationId xmlns:a16="http://schemas.microsoft.com/office/drawing/2014/main" id="{CD5526A0-4492-44D6-8B49-9F69C7F9DF72}"/>
              </a:ext>
            </a:extLst>
          </p:cNvPr>
          <p:cNvCxnSpPr>
            <a:cxnSpLocks/>
          </p:cNvCxnSpPr>
          <p:nvPr/>
        </p:nvCxnSpPr>
        <p:spPr>
          <a:xfrm flipV="1">
            <a:off x="2529069" y="1665076"/>
            <a:ext cx="4963884" cy="1"/>
          </a:xfrm>
          <a:prstGeom prst="straightConnector1">
            <a:avLst/>
          </a:prstGeom>
          <a:ln w="57150">
            <a:solidFill>
              <a:schemeClr val="tx2"/>
            </a:solidFill>
            <a:prstDash val="dash"/>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2123831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84C0C3-1F93-4439-BD43-E7D781F8DBD2}"/>
              </a:ext>
            </a:extLst>
          </p:cNvPr>
          <p:cNvSpPr>
            <a:spLocks noGrp="1"/>
          </p:cNvSpPr>
          <p:nvPr>
            <p:ph type="title"/>
          </p:nvPr>
        </p:nvSpPr>
        <p:spPr>
          <a:xfrm>
            <a:off x="-46299" y="1"/>
            <a:ext cx="12390699" cy="1035933"/>
          </a:xfrm>
          <a:solidFill>
            <a:schemeClr val="tx2"/>
          </a:solidFill>
        </p:spPr>
        <p:txBody>
          <a:bodyPr/>
          <a:lstStyle/>
          <a:p>
            <a:r>
              <a:rPr lang="lv-LV" b="1" dirty="0">
                <a:solidFill>
                  <a:schemeClr val="bg1"/>
                </a:solidFill>
                <a:latin typeface="+mn-lt"/>
              </a:rPr>
              <a:t>Plānotie risinājumi – teritoriālais izvietojums</a:t>
            </a:r>
            <a:endParaRPr lang="en-GB" b="1" dirty="0">
              <a:solidFill>
                <a:schemeClr val="bg1"/>
              </a:solidFill>
              <a:latin typeface="+mn-lt"/>
            </a:endParaRPr>
          </a:p>
        </p:txBody>
      </p:sp>
      <p:sp>
        <p:nvSpPr>
          <p:cNvPr id="3" name="Content Placeholder 2">
            <a:extLst>
              <a:ext uri="{FF2B5EF4-FFF2-40B4-BE49-F238E27FC236}">
                <a16:creationId xmlns:a16="http://schemas.microsoft.com/office/drawing/2014/main" id="{CD242D81-D70E-4D38-BF5C-5F4F7540CEAE}"/>
              </a:ext>
            </a:extLst>
          </p:cNvPr>
          <p:cNvSpPr>
            <a:spLocks noGrp="1"/>
          </p:cNvSpPr>
          <p:nvPr>
            <p:ph idx="1"/>
          </p:nvPr>
        </p:nvSpPr>
        <p:spPr>
          <a:xfrm>
            <a:off x="353028" y="1423686"/>
            <a:ext cx="11000772" cy="4753277"/>
          </a:xfrm>
        </p:spPr>
        <p:txBody>
          <a:bodyPr>
            <a:normAutofit lnSpcReduction="10000"/>
          </a:bodyPr>
          <a:lstStyle/>
          <a:p>
            <a:pPr marL="0" indent="0">
              <a:buNone/>
            </a:pPr>
            <a:endParaRPr lang="lv-LV" b="1" dirty="0"/>
          </a:p>
          <a:p>
            <a:pPr marL="0" indent="0">
              <a:buNone/>
            </a:pPr>
            <a:r>
              <a:rPr lang="lv-LV" b="1" dirty="0"/>
              <a:t>Jauniešu māja un ĢVPP </a:t>
            </a:r>
          </a:p>
          <a:p>
            <a:pPr marL="0" indent="0">
              <a:buNone/>
            </a:pPr>
            <a:r>
              <a:rPr lang="lv-LV" b="1" dirty="0"/>
              <a:t>Plānotās izmaksas: </a:t>
            </a:r>
            <a:r>
              <a:rPr lang="lv-LV" b="1" dirty="0">
                <a:solidFill>
                  <a:srgbClr val="800000"/>
                </a:solidFill>
              </a:rPr>
              <a:t>2 169 050 EUR</a:t>
            </a:r>
          </a:p>
          <a:p>
            <a:pPr marL="0" indent="0">
              <a:buNone/>
            </a:pPr>
            <a:endParaRPr lang="lv-LV" b="1" dirty="0">
              <a:solidFill>
                <a:srgbClr val="800000"/>
              </a:solidFill>
            </a:endParaRPr>
          </a:p>
          <a:p>
            <a:pPr marL="0" indent="0">
              <a:buNone/>
            </a:pPr>
            <a:endParaRPr lang="lv-LV" b="1" dirty="0">
              <a:solidFill>
                <a:srgbClr val="800000"/>
              </a:solidFill>
            </a:endParaRPr>
          </a:p>
          <a:p>
            <a:pPr marL="0" indent="0">
              <a:buNone/>
            </a:pPr>
            <a:endParaRPr lang="lv-LV" b="1" dirty="0">
              <a:solidFill>
                <a:srgbClr val="800000"/>
              </a:solidFill>
            </a:endParaRPr>
          </a:p>
          <a:p>
            <a:pPr marL="0" indent="0">
              <a:buNone/>
            </a:pPr>
            <a:endParaRPr lang="lv-LV" b="1" dirty="0">
              <a:solidFill>
                <a:srgbClr val="800000"/>
              </a:solidFill>
            </a:endParaRPr>
          </a:p>
          <a:p>
            <a:pPr marL="0" indent="0">
              <a:buNone/>
            </a:pPr>
            <a:endParaRPr lang="lv-LV" b="1" dirty="0">
              <a:solidFill>
                <a:srgbClr val="800000"/>
              </a:solidFill>
            </a:endParaRPr>
          </a:p>
          <a:p>
            <a:pPr marL="0" indent="0">
              <a:buNone/>
            </a:pPr>
            <a:r>
              <a:rPr lang="lv-LV" sz="2000" i="1" dirty="0"/>
              <a:t>                             5. attēls «Plānotā infrastruktūra </a:t>
            </a:r>
          </a:p>
          <a:p>
            <a:pPr marL="0" indent="0">
              <a:buNone/>
            </a:pPr>
            <a:r>
              <a:rPr lang="lv-LV" sz="2000" i="1" dirty="0"/>
              <a:t>                             bērniem ārpusģimenes aprūpē»</a:t>
            </a:r>
            <a:endParaRPr lang="en-GB" sz="2000" i="1" dirty="0"/>
          </a:p>
        </p:txBody>
      </p:sp>
      <p:pic>
        <p:nvPicPr>
          <p:cNvPr id="4" name="Picture 3">
            <a:extLst>
              <a:ext uri="{FF2B5EF4-FFF2-40B4-BE49-F238E27FC236}">
                <a16:creationId xmlns:a16="http://schemas.microsoft.com/office/drawing/2014/main" id="{EC3DED11-C3D6-4CC2-B348-48D39D75DD7F}"/>
              </a:ext>
            </a:extLst>
          </p:cNvPr>
          <p:cNvPicPr/>
          <p:nvPr/>
        </p:nvPicPr>
        <p:blipFill>
          <a:blip r:embed="rId2"/>
          <a:stretch>
            <a:fillRect/>
          </a:stretch>
        </p:blipFill>
        <p:spPr>
          <a:xfrm>
            <a:off x="6149050" y="944843"/>
            <a:ext cx="4997370" cy="5635365"/>
          </a:xfrm>
          <a:prstGeom prst="rect">
            <a:avLst/>
          </a:prstGeom>
        </p:spPr>
      </p:pic>
    </p:spTree>
    <p:extLst>
      <p:ext uri="{BB962C8B-B14F-4D97-AF65-F5344CB8AC3E}">
        <p14:creationId xmlns:p14="http://schemas.microsoft.com/office/powerpoint/2010/main" val="384672194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2A7818-23C4-4896-B9D6-5DA1521B232F}"/>
              </a:ext>
            </a:extLst>
          </p:cNvPr>
          <p:cNvSpPr>
            <a:spLocks noGrp="1"/>
          </p:cNvSpPr>
          <p:nvPr>
            <p:ph type="title"/>
          </p:nvPr>
        </p:nvSpPr>
        <p:spPr>
          <a:xfrm>
            <a:off x="-76200" y="1"/>
            <a:ext cx="12268200" cy="883919"/>
          </a:xfrm>
          <a:solidFill>
            <a:schemeClr val="tx2"/>
          </a:solidFill>
        </p:spPr>
        <p:txBody>
          <a:bodyPr>
            <a:normAutofit/>
          </a:bodyPr>
          <a:lstStyle/>
          <a:p>
            <a:r>
              <a:rPr lang="lv-LV" b="1" dirty="0">
                <a:solidFill>
                  <a:schemeClr val="bg1"/>
                </a:solidFill>
                <a:latin typeface="+mn-lt"/>
              </a:rPr>
              <a:t>Rīcības un rezultāti</a:t>
            </a:r>
            <a:endParaRPr lang="en-GB" b="1" dirty="0">
              <a:solidFill>
                <a:schemeClr val="bg1"/>
              </a:solidFill>
              <a:latin typeface="+mn-lt"/>
            </a:endParaRPr>
          </a:p>
        </p:txBody>
      </p:sp>
      <p:pic>
        <p:nvPicPr>
          <p:cNvPr id="4" name="Attēls 2069">
            <a:extLst>
              <a:ext uri="{FF2B5EF4-FFF2-40B4-BE49-F238E27FC236}">
                <a16:creationId xmlns:a16="http://schemas.microsoft.com/office/drawing/2014/main" id="{774A67D6-ADBA-4889-BB3D-CF35B7E524C9}"/>
              </a:ext>
            </a:extLst>
          </p:cNvPr>
          <p:cNvPicPr>
            <a:picLocks noGrp="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411480" y="1013460"/>
            <a:ext cx="11079480" cy="5163503"/>
          </a:xfrm>
          <a:prstGeom prst="rect">
            <a:avLst/>
          </a:prstGeom>
          <a:noFill/>
        </p:spPr>
      </p:pic>
    </p:spTree>
    <p:extLst>
      <p:ext uri="{BB962C8B-B14F-4D97-AF65-F5344CB8AC3E}">
        <p14:creationId xmlns:p14="http://schemas.microsoft.com/office/powerpoint/2010/main" val="242441475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BBF6B0-63EF-4374-83A8-CBB5462CA1EF}"/>
              </a:ext>
            </a:extLst>
          </p:cNvPr>
          <p:cNvSpPr>
            <a:spLocks noGrp="1"/>
          </p:cNvSpPr>
          <p:nvPr>
            <p:ph type="title"/>
          </p:nvPr>
        </p:nvSpPr>
        <p:spPr/>
        <p:txBody>
          <a:bodyPr/>
          <a:lstStyle/>
          <a:p>
            <a:endParaRPr lang="en-GB"/>
          </a:p>
        </p:txBody>
      </p:sp>
      <p:pic>
        <p:nvPicPr>
          <p:cNvPr id="4" name="Content Placeholder 3">
            <a:extLst>
              <a:ext uri="{FF2B5EF4-FFF2-40B4-BE49-F238E27FC236}">
                <a16:creationId xmlns:a16="http://schemas.microsoft.com/office/drawing/2014/main" id="{A11CDA67-13F3-4390-B420-1D73958327FD}"/>
              </a:ext>
            </a:extLst>
          </p:cNvPr>
          <p:cNvPicPr>
            <a:picLocks noGrp="1" noChangeAspect="1"/>
          </p:cNvPicPr>
          <p:nvPr>
            <p:ph idx="1"/>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81643" y="-1"/>
            <a:ext cx="8707483" cy="6858001"/>
          </a:xfrm>
          <a:prstGeom prst="rect">
            <a:avLst/>
          </a:prstGeom>
        </p:spPr>
      </p:pic>
      <p:sp>
        <p:nvSpPr>
          <p:cNvPr id="3" name="Rectangle 2">
            <a:extLst>
              <a:ext uri="{FF2B5EF4-FFF2-40B4-BE49-F238E27FC236}">
                <a16:creationId xmlns:a16="http://schemas.microsoft.com/office/drawing/2014/main" id="{E975DE45-FD53-4B95-971F-DF4726CC8BB3}"/>
              </a:ext>
            </a:extLst>
          </p:cNvPr>
          <p:cNvSpPr/>
          <p:nvPr/>
        </p:nvSpPr>
        <p:spPr>
          <a:xfrm>
            <a:off x="8927650" y="1134512"/>
            <a:ext cx="2982699" cy="3785652"/>
          </a:xfrm>
          <a:prstGeom prst="rect">
            <a:avLst/>
          </a:prstGeom>
        </p:spPr>
        <p:txBody>
          <a:bodyPr wrap="square">
            <a:spAutoFit/>
          </a:bodyPr>
          <a:lstStyle/>
          <a:p>
            <a:r>
              <a:rPr lang="lv-LV" sz="3200" b="1" dirty="0">
                <a:solidFill>
                  <a:srgbClr val="3D4889"/>
                </a:solidFill>
              </a:rPr>
              <a:t>Paldies par uzmanību!</a:t>
            </a:r>
          </a:p>
          <a:p>
            <a:endParaRPr lang="lv-LV" sz="3200" b="1" dirty="0">
              <a:solidFill>
                <a:srgbClr val="3D4889"/>
              </a:solidFill>
            </a:endParaRPr>
          </a:p>
          <a:p>
            <a:r>
              <a:rPr lang="lv-LV" sz="3200" b="1" dirty="0">
                <a:solidFill>
                  <a:srgbClr val="3D4889"/>
                </a:solidFill>
              </a:rPr>
              <a:t>SIA SAFEGE Baltija </a:t>
            </a:r>
          </a:p>
          <a:p>
            <a:endParaRPr lang="lv-LV" sz="3200" b="1" dirty="0">
              <a:solidFill>
                <a:srgbClr val="3D4889"/>
              </a:solidFill>
            </a:endParaRPr>
          </a:p>
          <a:p>
            <a:r>
              <a:rPr lang="lv-LV" sz="2400" dirty="0">
                <a:solidFill>
                  <a:srgbClr val="3D4889"/>
                </a:solidFill>
              </a:rPr>
              <a:t>29488174</a:t>
            </a:r>
          </a:p>
          <a:p>
            <a:r>
              <a:rPr lang="lv-LV" sz="2400" dirty="0">
                <a:solidFill>
                  <a:srgbClr val="3D4889"/>
                </a:solidFill>
              </a:rPr>
              <a:t>ieva.cebura@safege.lv </a:t>
            </a:r>
            <a:endParaRPr lang="en-GB" sz="2400" dirty="0">
              <a:solidFill>
                <a:srgbClr val="3D4889"/>
              </a:solidFill>
            </a:endParaRPr>
          </a:p>
        </p:txBody>
      </p:sp>
    </p:spTree>
    <p:extLst>
      <p:ext uri="{BB962C8B-B14F-4D97-AF65-F5344CB8AC3E}">
        <p14:creationId xmlns:p14="http://schemas.microsoft.com/office/powerpoint/2010/main" val="350057585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DF045A-CD28-43A6-826E-ACC20CA4882E}"/>
              </a:ext>
            </a:extLst>
          </p:cNvPr>
          <p:cNvSpPr>
            <a:spLocks noGrp="1"/>
          </p:cNvSpPr>
          <p:nvPr>
            <p:ph type="title"/>
          </p:nvPr>
        </p:nvSpPr>
        <p:spPr>
          <a:xfrm>
            <a:off x="0" y="1"/>
            <a:ext cx="12191999" cy="1083912"/>
          </a:xfrm>
          <a:solidFill>
            <a:schemeClr val="tx2"/>
          </a:solidFill>
        </p:spPr>
        <p:txBody>
          <a:bodyPr/>
          <a:lstStyle/>
          <a:p>
            <a:r>
              <a:rPr lang="lv-LV" b="1" dirty="0">
                <a:solidFill>
                  <a:schemeClr val="bg1"/>
                </a:solidFill>
                <a:latin typeface="+mn-lt"/>
              </a:rPr>
              <a:t>DI plāna mērķa grupas</a:t>
            </a:r>
            <a:endParaRPr lang="en-GB" b="1" dirty="0">
              <a:solidFill>
                <a:schemeClr val="bg1"/>
              </a:solidFill>
              <a:latin typeface="+mn-lt"/>
            </a:endParaRPr>
          </a:p>
        </p:txBody>
      </p:sp>
      <p:graphicFrame>
        <p:nvGraphicFramePr>
          <p:cNvPr id="7" name="Diagram 6">
            <a:extLst>
              <a:ext uri="{FF2B5EF4-FFF2-40B4-BE49-F238E27FC236}">
                <a16:creationId xmlns:a16="http://schemas.microsoft.com/office/drawing/2014/main" id="{2D598B69-1BE8-4AE3-A846-192F593E6FB8}"/>
              </a:ext>
            </a:extLst>
          </p:cNvPr>
          <p:cNvGraphicFramePr/>
          <p:nvPr>
            <p:extLst>
              <p:ext uri="{D42A27DB-BD31-4B8C-83A1-F6EECF244321}">
                <p14:modId xmlns:p14="http://schemas.microsoft.com/office/powerpoint/2010/main" val="102873836"/>
              </p:ext>
            </p:extLst>
          </p:nvPr>
        </p:nvGraphicFramePr>
        <p:xfrm>
          <a:off x="955222" y="1453244"/>
          <a:ext cx="9212944" cy="475161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2" name="TextBox 11">
            <a:extLst>
              <a:ext uri="{FF2B5EF4-FFF2-40B4-BE49-F238E27FC236}">
                <a16:creationId xmlns:a16="http://schemas.microsoft.com/office/drawing/2014/main" id="{509F0241-DF38-4DB7-B5B9-8D38A020546A}"/>
              </a:ext>
            </a:extLst>
          </p:cNvPr>
          <p:cNvSpPr txBox="1"/>
          <p:nvPr/>
        </p:nvSpPr>
        <p:spPr>
          <a:xfrm>
            <a:off x="1510394" y="2114017"/>
            <a:ext cx="2220685" cy="1077218"/>
          </a:xfrm>
          <a:prstGeom prst="rect">
            <a:avLst/>
          </a:prstGeom>
          <a:noFill/>
        </p:spPr>
        <p:txBody>
          <a:bodyPr wrap="square" rtlCol="0">
            <a:spAutoFit/>
          </a:bodyPr>
          <a:lstStyle/>
          <a:p>
            <a:pPr algn="ctr"/>
            <a:r>
              <a:rPr lang="lv-LV" sz="3200" b="1" dirty="0"/>
              <a:t>Personas ar GRT</a:t>
            </a:r>
            <a:endParaRPr lang="en-GB" sz="3200" b="1" dirty="0"/>
          </a:p>
        </p:txBody>
      </p:sp>
      <p:sp>
        <p:nvSpPr>
          <p:cNvPr id="13" name="TextBox 12">
            <a:extLst>
              <a:ext uri="{FF2B5EF4-FFF2-40B4-BE49-F238E27FC236}">
                <a16:creationId xmlns:a16="http://schemas.microsoft.com/office/drawing/2014/main" id="{0066C4FB-2E61-4646-8764-9E4EE7142755}"/>
              </a:ext>
            </a:extLst>
          </p:cNvPr>
          <p:cNvSpPr txBox="1"/>
          <p:nvPr/>
        </p:nvSpPr>
        <p:spPr>
          <a:xfrm>
            <a:off x="838200" y="6204857"/>
            <a:ext cx="5244193" cy="369332"/>
          </a:xfrm>
          <a:prstGeom prst="rect">
            <a:avLst/>
          </a:prstGeom>
          <a:noFill/>
        </p:spPr>
        <p:txBody>
          <a:bodyPr wrap="square" rtlCol="0">
            <a:spAutoFit/>
          </a:bodyPr>
          <a:lstStyle/>
          <a:p>
            <a:r>
              <a:rPr lang="lv-LV" dirty="0"/>
              <a:t>* Visvairāk Liepājā, Ventspilī un Talsu novadā</a:t>
            </a:r>
            <a:endParaRPr lang="en-GB" dirty="0"/>
          </a:p>
        </p:txBody>
      </p:sp>
      <p:sp>
        <p:nvSpPr>
          <p:cNvPr id="14" name="TextBox 13">
            <a:extLst>
              <a:ext uri="{FF2B5EF4-FFF2-40B4-BE49-F238E27FC236}">
                <a16:creationId xmlns:a16="http://schemas.microsoft.com/office/drawing/2014/main" id="{8483EDE5-06D0-4933-929C-9262B93CEB3B}"/>
              </a:ext>
            </a:extLst>
          </p:cNvPr>
          <p:cNvSpPr txBox="1"/>
          <p:nvPr/>
        </p:nvSpPr>
        <p:spPr>
          <a:xfrm>
            <a:off x="4545240" y="2250050"/>
            <a:ext cx="2032907" cy="584775"/>
          </a:xfrm>
          <a:prstGeom prst="rect">
            <a:avLst/>
          </a:prstGeom>
          <a:noFill/>
        </p:spPr>
        <p:txBody>
          <a:bodyPr wrap="square" rtlCol="0">
            <a:spAutoFit/>
          </a:bodyPr>
          <a:lstStyle/>
          <a:p>
            <a:pPr algn="ctr"/>
            <a:r>
              <a:rPr lang="lv-LV" sz="3200" b="1" dirty="0"/>
              <a:t>Bērni ar FT</a:t>
            </a:r>
            <a:endParaRPr lang="en-GB" sz="3200" b="1" dirty="0"/>
          </a:p>
        </p:txBody>
      </p:sp>
      <p:sp>
        <p:nvSpPr>
          <p:cNvPr id="15" name="TextBox 14">
            <a:extLst>
              <a:ext uri="{FF2B5EF4-FFF2-40B4-BE49-F238E27FC236}">
                <a16:creationId xmlns:a16="http://schemas.microsoft.com/office/drawing/2014/main" id="{0DD08871-C9EF-426C-94F2-8E73A00B458F}"/>
              </a:ext>
            </a:extLst>
          </p:cNvPr>
          <p:cNvSpPr txBox="1"/>
          <p:nvPr/>
        </p:nvSpPr>
        <p:spPr>
          <a:xfrm>
            <a:off x="7364186" y="1803774"/>
            <a:ext cx="2261507" cy="1477328"/>
          </a:xfrm>
          <a:prstGeom prst="rect">
            <a:avLst/>
          </a:prstGeom>
          <a:noFill/>
        </p:spPr>
        <p:txBody>
          <a:bodyPr wrap="square" rtlCol="0">
            <a:spAutoFit/>
          </a:bodyPr>
          <a:lstStyle/>
          <a:p>
            <a:pPr algn="ctr"/>
            <a:r>
              <a:rPr lang="lv-LV" sz="3000" b="1" dirty="0"/>
              <a:t>Bērni ārpus-</a:t>
            </a:r>
          </a:p>
          <a:p>
            <a:pPr algn="ctr"/>
            <a:r>
              <a:rPr lang="lv-LV" sz="3000" b="1" dirty="0"/>
              <a:t>ģimenes aprūpē</a:t>
            </a:r>
            <a:endParaRPr lang="en-GB" sz="3000" b="1" dirty="0"/>
          </a:p>
        </p:txBody>
      </p:sp>
      <p:sp>
        <p:nvSpPr>
          <p:cNvPr id="16" name="TextBox 15">
            <a:extLst>
              <a:ext uri="{FF2B5EF4-FFF2-40B4-BE49-F238E27FC236}">
                <a16:creationId xmlns:a16="http://schemas.microsoft.com/office/drawing/2014/main" id="{1809E7DA-A627-418E-9050-FFF83EF95483}"/>
              </a:ext>
            </a:extLst>
          </p:cNvPr>
          <p:cNvSpPr txBox="1"/>
          <p:nvPr/>
        </p:nvSpPr>
        <p:spPr>
          <a:xfrm>
            <a:off x="7192736" y="6368143"/>
            <a:ext cx="3494314" cy="369332"/>
          </a:xfrm>
          <a:prstGeom prst="rect">
            <a:avLst/>
          </a:prstGeom>
          <a:noFill/>
        </p:spPr>
        <p:txBody>
          <a:bodyPr wrap="square" rtlCol="0">
            <a:spAutoFit/>
          </a:bodyPr>
          <a:lstStyle/>
          <a:p>
            <a:r>
              <a:rPr lang="lv-LV" dirty="0"/>
              <a:t>** atrodas BSAC / VSAC KPR</a:t>
            </a:r>
            <a:endParaRPr lang="en-GB" dirty="0"/>
          </a:p>
        </p:txBody>
      </p:sp>
    </p:spTree>
    <p:extLst>
      <p:ext uri="{BB962C8B-B14F-4D97-AF65-F5344CB8AC3E}">
        <p14:creationId xmlns:p14="http://schemas.microsoft.com/office/powerpoint/2010/main" val="12846688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5DA8D5-A0FB-4099-B3F7-F86FE0599D4C}"/>
              </a:ext>
            </a:extLst>
          </p:cNvPr>
          <p:cNvSpPr>
            <a:spLocks noGrp="1"/>
          </p:cNvSpPr>
          <p:nvPr>
            <p:ph type="title"/>
          </p:nvPr>
        </p:nvSpPr>
        <p:spPr>
          <a:xfrm>
            <a:off x="0" y="1"/>
            <a:ext cx="12192000" cy="1208313"/>
          </a:xfrm>
          <a:solidFill>
            <a:schemeClr val="tx2"/>
          </a:solidFill>
        </p:spPr>
        <p:txBody>
          <a:bodyPr/>
          <a:lstStyle/>
          <a:p>
            <a:r>
              <a:rPr lang="lv-LV" b="1" dirty="0">
                <a:solidFill>
                  <a:schemeClr val="bg1"/>
                </a:solidFill>
                <a:latin typeface="+mn-lt"/>
              </a:rPr>
              <a:t>Kā norisinājās darbs pie DI plāna izstrādes?</a:t>
            </a:r>
            <a:endParaRPr lang="en-GB" b="1" dirty="0">
              <a:solidFill>
                <a:schemeClr val="bg1"/>
              </a:solidFill>
              <a:latin typeface="+mn-lt"/>
            </a:endParaRPr>
          </a:p>
        </p:txBody>
      </p:sp>
      <p:graphicFrame>
        <p:nvGraphicFramePr>
          <p:cNvPr id="4" name="Content Placeholder 3">
            <a:extLst>
              <a:ext uri="{FF2B5EF4-FFF2-40B4-BE49-F238E27FC236}">
                <a16:creationId xmlns:a16="http://schemas.microsoft.com/office/drawing/2014/main" id="{B30979BE-1ACF-4970-8E4F-D142759EF95A}"/>
              </a:ext>
            </a:extLst>
          </p:cNvPr>
          <p:cNvGraphicFramePr>
            <a:graphicFrameLocks noGrp="1"/>
          </p:cNvGraphicFramePr>
          <p:nvPr>
            <p:ph idx="1"/>
            <p:extLst>
              <p:ext uri="{D42A27DB-BD31-4B8C-83A1-F6EECF244321}">
                <p14:modId xmlns:p14="http://schemas.microsoft.com/office/powerpoint/2010/main" val="1721629024"/>
              </p:ext>
            </p:extLst>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12727700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262D5E-BF46-4144-BFAE-F093461D85CF}"/>
              </a:ext>
            </a:extLst>
          </p:cNvPr>
          <p:cNvSpPr>
            <a:spLocks noGrp="1"/>
          </p:cNvSpPr>
          <p:nvPr>
            <p:ph type="title"/>
          </p:nvPr>
        </p:nvSpPr>
        <p:spPr>
          <a:xfrm>
            <a:off x="0" y="0"/>
            <a:ext cx="12192000" cy="979714"/>
          </a:xfrm>
          <a:solidFill>
            <a:schemeClr val="tx2"/>
          </a:solidFill>
        </p:spPr>
        <p:txBody>
          <a:bodyPr>
            <a:normAutofit/>
          </a:bodyPr>
          <a:lstStyle/>
          <a:p>
            <a:r>
              <a:rPr lang="lv-LV" altLang="ru-RU" b="1" dirty="0">
                <a:solidFill>
                  <a:schemeClr val="bg1"/>
                </a:solidFill>
                <a:latin typeface="+mn-lt"/>
              </a:rPr>
              <a:t>Situācijas analīze: bērni BSAC/VSAC</a:t>
            </a:r>
            <a:endParaRPr lang="lv-LV" dirty="0">
              <a:solidFill>
                <a:schemeClr val="bg1"/>
              </a:solidFill>
              <a:latin typeface="+mn-lt"/>
            </a:endParaRPr>
          </a:p>
        </p:txBody>
      </p:sp>
      <p:sp>
        <p:nvSpPr>
          <p:cNvPr id="3" name="Content Placeholder 2"/>
          <p:cNvSpPr>
            <a:spLocks noGrp="1"/>
          </p:cNvSpPr>
          <p:nvPr>
            <p:ph idx="1"/>
          </p:nvPr>
        </p:nvSpPr>
        <p:spPr>
          <a:xfrm>
            <a:off x="530679" y="1110343"/>
            <a:ext cx="11299371" cy="5066620"/>
          </a:xfrm>
        </p:spPr>
        <p:txBody>
          <a:bodyPr>
            <a:normAutofit/>
          </a:bodyPr>
          <a:lstStyle/>
          <a:p>
            <a:pPr>
              <a:lnSpc>
                <a:spcPct val="150000"/>
              </a:lnSpc>
            </a:pPr>
            <a:r>
              <a:rPr lang="lv-LV" dirty="0"/>
              <a:t>KPR pakalpojumu nodrošina </a:t>
            </a:r>
            <a:r>
              <a:rPr lang="lv-LV" b="1" dirty="0">
                <a:solidFill>
                  <a:srgbClr val="800000"/>
                </a:solidFill>
              </a:rPr>
              <a:t>5</a:t>
            </a:r>
            <a:r>
              <a:rPr lang="lv-LV" dirty="0"/>
              <a:t> </a:t>
            </a:r>
            <a:r>
              <a:rPr lang="lv-LV" b="1" dirty="0">
                <a:solidFill>
                  <a:srgbClr val="800000"/>
                </a:solidFill>
              </a:rPr>
              <a:t>institūcijas</a:t>
            </a:r>
          </a:p>
          <a:p>
            <a:pPr>
              <a:lnSpc>
                <a:spcPct val="150000"/>
              </a:lnSpc>
            </a:pPr>
            <a:r>
              <a:rPr lang="en-US" dirty="0"/>
              <a:t>BSAC </a:t>
            </a:r>
            <a:r>
              <a:rPr lang="en-US" dirty="0" err="1"/>
              <a:t>bērnu</a:t>
            </a:r>
            <a:r>
              <a:rPr lang="en-US" dirty="0"/>
              <a:t> </a:t>
            </a:r>
            <a:r>
              <a:rPr lang="en-US" dirty="0" err="1"/>
              <a:t>skaits</a:t>
            </a:r>
            <a:r>
              <a:rPr lang="en-US" dirty="0"/>
              <a:t> </a:t>
            </a:r>
            <a:r>
              <a:rPr lang="en-US" b="1" dirty="0" err="1">
                <a:solidFill>
                  <a:srgbClr val="800000"/>
                </a:solidFill>
              </a:rPr>
              <a:t>samazinās</a:t>
            </a:r>
            <a:r>
              <a:rPr lang="en-US" dirty="0"/>
              <a:t> no 198 (2014) </a:t>
            </a:r>
            <a:r>
              <a:rPr lang="en-US" dirty="0" err="1"/>
              <a:t>uz</a:t>
            </a:r>
            <a:r>
              <a:rPr lang="en-US" dirty="0"/>
              <a:t> 146 (2016)</a:t>
            </a:r>
            <a:endParaRPr lang="lv-LV" dirty="0"/>
          </a:p>
          <a:p>
            <a:pPr>
              <a:lnSpc>
                <a:spcPct val="150000"/>
              </a:lnSpc>
            </a:pPr>
            <a:r>
              <a:rPr lang="lv-LV" dirty="0"/>
              <a:t>BSAC vidēji uzturās </a:t>
            </a:r>
            <a:r>
              <a:rPr lang="lv-LV" b="1" dirty="0">
                <a:solidFill>
                  <a:srgbClr val="800000"/>
                </a:solidFill>
              </a:rPr>
              <a:t>2,8 gadus </a:t>
            </a:r>
            <a:r>
              <a:rPr lang="lv-LV" dirty="0"/>
              <a:t>(VSAC filiālē «Liepāja» uzturās 10,3 gadus)</a:t>
            </a:r>
            <a:endParaRPr lang="en-US" dirty="0"/>
          </a:p>
          <a:p>
            <a:pPr>
              <a:lnSpc>
                <a:spcPct val="150000"/>
              </a:lnSpc>
            </a:pPr>
            <a:r>
              <a:rPr lang="en-US" dirty="0" err="1"/>
              <a:t>Lielākajai</a:t>
            </a:r>
            <a:r>
              <a:rPr lang="en-US" dirty="0"/>
              <a:t> </a:t>
            </a:r>
            <a:r>
              <a:rPr lang="en-US" dirty="0" err="1"/>
              <a:t>daļa</a:t>
            </a:r>
            <a:r>
              <a:rPr lang="en-US" dirty="0"/>
              <a:t> </a:t>
            </a:r>
            <a:r>
              <a:rPr lang="en-US" dirty="0" err="1"/>
              <a:t>bērnu</a:t>
            </a:r>
            <a:r>
              <a:rPr lang="en-US" dirty="0"/>
              <a:t> </a:t>
            </a:r>
            <a:r>
              <a:rPr lang="en-US" dirty="0" err="1"/>
              <a:t>vecāki</a:t>
            </a:r>
            <a:r>
              <a:rPr lang="en-US" dirty="0"/>
              <a:t> </a:t>
            </a:r>
            <a:r>
              <a:rPr lang="en-US" dirty="0" err="1"/>
              <a:t>ir</a:t>
            </a:r>
            <a:r>
              <a:rPr lang="en-US" dirty="0"/>
              <a:t> </a:t>
            </a:r>
            <a:r>
              <a:rPr lang="en-US" dirty="0" err="1"/>
              <a:t>dzīvi</a:t>
            </a:r>
            <a:endParaRPr lang="en-US" dirty="0"/>
          </a:p>
          <a:p>
            <a:pPr>
              <a:lnSpc>
                <a:spcPct val="150000"/>
              </a:lnSpc>
            </a:pPr>
            <a:r>
              <a:rPr lang="en-US" b="1" dirty="0">
                <a:solidFill>
                  <a:srgbClr val="800000"/>
                </a:solidFill>
              </a:rPr>
              <a:t>45%</a:t>
            </a:r>
            <a:r>
              <a:rPr lang="en-US" dirty="0"/>
              <a:t> BSAC </a:t>
            </a:r>
            <a:r>
              <a:rPr lang="en-US" dirty="0" err="1"/>
              <a:t>bērnu</a:t>
            </a:r>
            <a:r>
              <a:rPr lang="en-US" dirty="0"/>
              <a:t> </a:t>
            </a:r>
            <a:r>
              <a:rPr lang="en-US" dirty="0" err="1"/>
              <a:t>ir</a:t>
            </a:r>
            <a:r>
              <a:rPr lang="en-US" dirty="0"/>
              <a:t> </a:t>
            </a:r>
            <a:r>
              <a:rPr lang="en-US" dirty="0" err="1"/>
              <a:t>invaliditāte</a:t>
            </a:r>
            <a:endParaRPr lang="lv-LV" dirty="0"/>
          </a:p>
          <a:p>
            <a:pPr>
              <a:lnSpc>
                <a:spcPct val="150000"/>
              </a:lnSpc>
            </a:pPr>
            <a:r>
              <a:rPr lang="lv-LV" dirty="0"/>
              <a:t>BSAC strādā </a:t>
            </a:r>
            <a:r>
              <a:rPr lang="lv-LV" b="1" dirty="0">
                <a:solidFill>
                  <a:srgbClr val="800000"/>
                </a:solidFill>
              </a:rPr>
              <a:t>224 darbinieki, </a:t>
            </a:r>
            <a:r>
              <a:rPr lang="lv-LV" dirty="0"/>
              <a:t>t.sk., 120 VSAC filiālē «Liepāja»</a:t>
            </a:r>
            <a:endParaRPr lang="en-US" dirty="0"/>
          </a:p>
          <a:p>
            <a:endParaRPr lang="en-US" dirty="0"/>
          </a:p>
          <a:p>
            <a:endParaRPr lang="en-US" dirty="0"/>
          </a:p>
        </p:txBody>
      </p:sp>
      <p:pic>
        <p:nvPicPr>
          <p:cNvPr id="9" name="Picture 8">
            <a:extLst>
              <a:ext uri="{FF2B5EF4-FFF2-40B4-BE49-F238E27FC236}">
                <a16:creationId xmlns:a16="http://schemas.microsoft.com/office/drawing/2014/main" id="{6E998F84-47A9-423B-A2FC-CFF1503C8CE6}"/>
              </a:ext>
            </a:extLst>
          </p:cNvPr>
          <p:cNvPicPr>
            <a:picLocks noChangeAspect="1"/>
          </p:cNvPicPr>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9428148" y="3275649"/>
            <a:ext cx="6474279" cy="5802628"/>
          </a:xfrm>
          <a:prstGeom prst="rect">
            <a:avLst/>
          </a:prstGeom>
        </p:spPr>
      </p:pic>
    </p:spTree>
    <p:extLst>
      <p:ext uri="{BB962C8B-B14F-4D97-AF65-F5344CB8AC3E}">
        <p14:creationId xmlns:p14="http://schemas.microsoft.com/office/powerpoint/2010/main" val="35430401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262D5E-BF46-4144-BFAE-F093461D85CF}"/>
              </a:ext>
            </a:extLst>
          </p:cNvPr>
          <p:cNvSpPr>
            <a:spLocks noGrp="1"/>
          </p:cNvSpPr>
          <p:nvPr>
            <p:ph type="title"/>
          </p:nvPr>
        </p:nvSpPr>
        <p:spPr>
          <a:xfrm>
            <a:off x="0" y="-212270"/>
            <a:ext cx="12192000" cy="1045028"/>
          </a:xfrm>
          <a:solidFill>
            <a:schemeClr val="tx2"/>
          </a:solidFill>
        </p:spPr>
        <p:txBody>
          <a:bodyPr>
            <a:normAutofit/>
          </a:bodyPr>
          <a:lstStyle/>
          <a:p>
            <a:r>
              <a:rPr lang="lv-LV" b="1" dirty="0">
                <a:solidFill>
                  <a:schemeClr val="bg1"/>
                </a:solidFill>
                <a:latin typeface="+mn-lt"/>
              </a:rPr>
              <a:t>BSAC bērnu izstāšanās iemesli, 2014-2016*</a:t>
            </a:r>
          </a:p>
        </p:txBody>
      </p:sp>
      <p:sp>
        <p:nvSpPr>
          <p:cNvPr id="3" name="Content Placeholder 2"/>
          <p:cNvSpPr>
            <a:spLocks noGrp="1"/>
          </p:cNvSpPr>
          <p:nvPr>
            <p:ph idx="1"/>
          </p:nvPr>
        </p:nvSpPr>
        <p:spPr>
          <a:xfrm>
            <a:off x="838200" y="1438835"/>
            <a:ext cx="10515600" cy="4738128"/>
          </a:xfrm>
        </p:spPr>
        <p:txBody>
          <a:bodyPr>
            <a:normAutofit/>
          </a:bodyPr>
          <a:lstStyle/>
          <a:p>
            <a:endParaRPr lang="en-US" dirty="0"/>
          </a:p>
          <a:p>
            <a:endParaRPr lang="en-US" dirty="0"/>
          </a:p>
        </p:txBody>
      </p:sp>
      <p:graphicFrame>
        <p:nvGraphicFramePr>
          <p:cNvPr id="4" name="Chart 3">
            <a:extLst>
              <a:ext uri="{FF2B5EF4-FFF2-40B4-BE49-F238E27FC236}">
                <a16:creationId xmlns:a16="http://schemas.microsoft.com/office/drawing/2014/main" id="{DCD73814-25D3-4828-A6DA-B51D9EA05B8A}"/>
              </a:ext>
            </a:extLst>
          </p:cNvPr>
          <p:cNvGraphicFramePr/>
          <p:nvPr>
            <p:extLst>
              <p:ext uri="{D42A27DB-BD31-4B8C-83A1-F6EECF244321}">
                <p14:modId xmlns:p14="http://schemas.microsoft.com/office/powerpoint/2010/main" val="135115196"/>
              </p:ext>
            </p:extLst>
          </p:nvPr>
        </p:nvGraphicFramePr>
        <p:xfrm>
          <a:off x="995082" y="1290918"/>
          <a:ext cx="10085294" cy="4773706"/>
        </p:xfrm>
        <a:graphic>
          <a:graphicData uri="http://schemas.openxmlformats.org/drawingml/2006/chart">
            <c:chart xmlns:c="http://schemas.openxmlformats.org/drawingml/2006/chart" xmlns:r="http://schemas.openxmlformats.org/officeDocument/2006/relationships" r:id="rId2"/>
          </a:graphicData>
        </a:graphic>
      </p:graphicFrame>
      <p:sp>
        <p:nvSpPr>
          <p:cNvPr id="5" name="TextBox 4">
            <a:extLst>
              <a:ext uri="{FF2B5EF4-FFF2-40B4-BE49-F238E27FC236}">
                <a16:creationId xmlns:a16="http://schemas.microsoft.com/office/drawing/2014/main" id="{A5DD3AF2-CE57-4819-8C60-EF076DABEFC5}"/>
              </a:ext>
            </a:extLst>
          </p:cNvPr>
          <p:cNvSpPr txBox="1"/>
          <p:nvPr/>
        </p:nvSpPr>
        <p:spPr>
          <a:xfrm>
            <a:off x="759279" y="6368143"/>
            <a:ext cx="4139292" cy="369332"/>
          </a:xfrm>
          <a:prstGeom prst="rect">
            <a:avLst/>
          </a:prstGeom>
          <a:noFill/>
        </p:spPr>
        <p:txBody>
          <a:bodyPr wrap="square" rtlCol="0">
            <a:spAutoFit/>
          </a:bodyPr>
          <a:lstStyle/>
          <a:p>
            <a:r>
              <a:rPr lang="lv-LV" i="1" dirty="0"/>
              <a:t>* </a:t>
            </a:r>
            <a:r>
              <a:rPr lang="lv-LV" dirty="0"/>
              <a:t>skaits, uz 2017.gada 12.aprīli</a:t>
            </a:r>
            <a:endParaRPr lang="en-GB" dirty="0"/>
          </a:p>
        </p:txBody>
      </p:sp>
    </p:spTree>
    <p:extLst>
      <p:ext uri="{BB962C8B-B14F-4D97-AF65-F5344CB8AC3E}">
        <p14:creationId xmlns:p14="http://schemas.microsoft.com/office/powerpoint/2010/main" val="65050207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87BF2A-AC42-4EA3-BB29-F5FABCB282E2}"/>
              </a:ext>
            </a:extLst>
          </p:cNvPr>
          <p:cNvSpPr>
            <a:spLocks noGrp="1"/>
          </p:cNvSpPr>
          <p:nvPr>
            <p:ph type="title"/>
          </p:nvPr>
        </p:nvSpPr>
        <p:spPr>
          <a:xfrm>
            <a:off x="-1" y="1"/>
            <a:ext cx="12303579" cy="1094013"/>
          </a:xfrm>
          <a:solidFill>
            <a:schemeClr val="tx2"/>
          </a:solidFill>
        </p:spPr>
        <p:txBody>
          <a:bodyPr/>
          <a:lstStyle/>
          <a:p>
            <a:r>
              <a:rPr lang="lv-LV" altLang="ru-RU" b="1" dirty="0">
                <a:solidFill>
                  <a:schemeClr val="bg1"/>
                </a:solidFill>
                <a:latin typeface="+mn-lt"/>
              </a:rPr>
              <a:t>Situācijas analīze: personas ar GRT (VSAC)</a:t>
            </a:r>
            <a:endParaRPr lang="en-GB" b="1" dirty="0">
              <a:latin typeface="+mn-lt"/>
            </a:endParaRPr>
          </a:p>
        </p:txBody>
      </p:sp>
      <p:sp>
        <p:nvSpPr>
          <p:cNvPr id="3" name="Content Placeholder 2">
            <a:extLst>
              <a:ext uri="{FF2B5EF4-FFF2-40B4-BE49-F238E27FC236}">
                <a16:creationId xmlns:a16="http://schemas.microsoft.com/office/drawing/2014/main" id="{42B91B29-B1B0-4D20-882A-06CF5824BC1C}"/>
              </a:ext>
            </a:extLst>
          </p:cNvPr>
          <p:cNvSpPr>
            <a:spLocks noGrp="1"/>
          </p:cNvSpPr>
          <p:nvPr>
            <p:ph idx="1"/>
          </p:nvPr>
        </p:nvSpPr>
        <p:spPr>
          <a:xfrm>
            <a:off x="89807" y="1175657"/>
            <a:ext cx="11263993" cy="5001306"/>
          </a:xfrm>
        </p:spPr>
        <p:txBody>
          <a:bodyPr>
            <a:normAutofit lnSpcReduction="10000"/>
          </a:bodyPr>
          <a:lstStyle/>
          <a:p>
            <a:pPr>
              <a:lnSpc>
                <a:spcPct val="150000"/>
              </a:lnSpc>
            </a:pPr>
            <a:r>
              <a:rPr lang="lv-LV" dirty="0"/>
              <a:t>KPR teritorijā ir 32 institūcijas, t.sk., «Kurzeme» ar </a:t>
            </a:r>
            <a:r>
              <a:rPr lang="lv-LV" b="1" dirty="0">
                <a:solidFill>
                  <a:srgbClr val="800000"/>
                </a:solidFill>
              </a:rPr>
              <a:t>6 filiālēm</a:t>
            </a:r>
          </a:p>
          <a:p>
            <a:pPr>
              <a:lnSpc>
                <a:spcPct val="150000"/>
              </a:lnSpc>
            </a:pPr>
            <a:r>
              <a:rPr lang="en-US" dirty="0"/>
              <a:t>VSAC “</a:t>
            </a:r>
            <a:r>
              <a:rPr lang="en-US" dirty="0" err="1"/>
              <a:t>Kurzeme</a:t>
            </a:r>
            <a:r>
              <a:rPr lang="en-US" dirty="0"/>
              <a:t>” </a:t>
            </a:r>
            <a:r>
              <a:rPr lang="en-US" dirty="0" err="1"/>
              <a:t>klientu</a:t>
            </a:r>
            <a:r>
              <a:rPr lang="lv-LV" dirty="0"/>
              <a:t> </a:t>
            </a:r>
            <a:r>
              <a:rPr lang="en-US" dirty="0" err="1"/>
              <a:t>skaits</a:t>
            </a:r>
            <a:r>
              <a:rPr lang="en-US" dirty="0"/>
              <a:t> </a:t>
            </a:r>
            <a:r>
              <a:rPr lang="en-US" b="1" dirty="0" err="1">
                <a:solidFill>
                  <a:srgbClr val="800000"/>
                </a:solidFill>
              </a:rPr>
              <a:t>nemainās</a:t>
            </a:r>
            <a:r>
              <a:rPr lang="en-US" dirty="0"/>
              <a:t>: </a:t>
            </a:r>
            <a:r>
              <a:rPr lang="lv-LV" dirty="0"/>
              <a:t>no </a:t>
            </a:r>
            <a:r>
              <a:rPr lang="en-US" dirty="0"/>
              <a:t>367 </a:t>
            </a:r>
            <a:r>
              <a:rPr lang="lv-LV" dirty="0"/>
              <a:t>p.</a:t>
            </a:r>
            <a:r>
              <a:rPr lang="en-US" dirty="0"/>
              <a:t>2014.g.</a:t>
            </a:r>
            <a:r>
              <a:rPr lang="lv-LV" dirty="0"/>
              <a:t> uz</a:t>
            </a:r>
            <a:r>
              <a:rPr lang="en-US" dirty="0"/>
              <a:t> 363 </a:t>
            </a:r>
            <a:r>
              <a:rPr lang="lv-LV" dirty="0"/>
              <a:t>p. </a:t>
            </a:r>
            <a:r>
              <a:rPr lang="en-US" dirty="0"/>
              <a:t>2016.g.</a:t>
            </a:r>
            <a:endParaRPr lang="lv-LV" dirty="0"/>
          </a:p>
          <a:p>
            <a:pPr>
              <a:lnSpc>
                <a:spcPct val="150000"/>
              </a:lnSpc>
            </a:pPr>
            <a:r>
              <a:rPr lang="lv-LV" dirty="0"/>
              <a:t>VSAC vidēji uzturās </a:t>
            </a:r>
            <a:r>
              <a:rPr lang="lv-LV" b="1" dirty="0">
                <a:solidFill>
                  <a:srgbClr val="800000"/>
                </a:solidFill>
              </a:rPr>
              <a:t>14,5 gadus</a:t>
            </a:r>
            <a:endParaRPr lang="en-US" b="1" dirty="0">
              <a:solidFill>
                <a:srgbClr val="800000"/>
              </a:solidFill>
            </a:endParaRPr>
          </a:p>
          <a:p>
            <a:pPr>
              <a:lnSpc>
                <a:spcPct val="150000"/>
              </a:lnSpc>
            </a:pPr>
            <a:r>
              <a:rPr lang="en-US" dirty="0"/>
              <a:t>3 </a:t>
            </a:r>
            <a:r>
              <a:rPr lang="en-US" dirty="0" err="1"/>
              <a:t>gadu</a:t>
            </a:r>
            <a:r>
              <a:rPr lang="en-US" dirty="0"/>
              <a:t> </a:t>
            </a:r>
            <a:r>
              <a:rPr lang="en-US" dirty="0" err="1"/>
              <a:t>laikā</a:t>
            </a:r>
            <a:r>
              <a:rPr lang="en-US" dirty="0"/>
              <a:t> </a:t>
            </a:r>
            <a:r>
              <a:rPr lang="en-US" b="1" dirty="0">
                <a:solidFill>
                  <a:srgbClr val="800000"/>
                </a:solidFill>
              </a:rPr>
              <a:t>9 personas</a:t>
            </a:r>
            <a:r>
              <a:rPr lang="en-US" dirty="0">
                <a:solidFill>
                  <a:srgbClr val="800000"/>
                </a:solidFill>
              </a:rPr>
              <a:t> </a:t>
            </a:r>
            <a:r>
              <a:rPr lang="en-US" dirty="0" err="1"/>
              <a:t>ar</a:t>
            </a:r>
            <a:r>
              <a:rPr lang="en-US" dirty="0"/>
              <a:t> GRT </a:t>
            </a:r>
            <a:r>
              <a:rPr lang="en-US" dirty="0" err="1"/>
              <a:t>ir</a:t>
            </a:r>
            <a:r>
              <a:rPr lang="en-US" dirty="0"/>
              <a:t> </a:t>
            </a:r>
            <a:r>
              <a:rPr lang="en-US" dirty="0" err="1"/>
              <a:t>atgriezušās</a:t>
            </a:r>
            <a:r>
              <a:rPr lang="en-US" dirty="0"/>
              <a:t> </a:t>
            </a:r>
            <a:r>
              <a:rPr lang="en-US" dirty="0" err="1"/>
              <a:t>ģimenēs</a:t>
            </a:r>
            <a:r>
              <a:rPr lang="en-US" dirty="0"/>
              <a:t>, 4 </a:t>
            </a:r>
            <a:r>
              <a:rPr lang="mr-IN" dirty="0"/>
              <a:t>–</a:t>
            </a:r>
            <a:r>
              <a:rPr lang="en-US" dirty="0"/>
              <a:t> </a:t>
            </a:r>
            <a:r>
              <a:rPr lang="en-US" dirty="0" err="1"/>
              <a:t>pusceļa</a:t>
            </a:r>
            <a:r>
              <a:rPr lang="en-US" dirty="0"/>
              <a:t> </a:t>
            </a:r>
            <a:r>
              <a:rPr lang="en-US" dirty="0" err="1"/>
              <a:t>mājās</a:t>
            </a:r>
            <a:r>
              <a:rPr lang="en-US" dirty="0"/>
              <a:t> un 5 </a:t>
            </a:r>
            <a:r>
              <a:rPr lang="en-US" dirty="0" err="1"/>
              <a:t>uz</a:t>
            </a:r>
            <a:r>
              <a:rPr lang="en-US" dirty="0"/>
              <a:t> </a:t>
            </a:r>
            <a:r>
              <a:rPr lang="en-US" dirty="0" err="1"/>
              <a:t>grupu</a:t>
            </a:r>
            <a:r>
              <a:rPr lang="en-US" dirty="0"/>
              <a:t> </a:t>
            </a:r>
            <a:r>
              <a:rPr lang="en-US" dirty="0" err="1"/>
              <a:t>dzīvokļiem</a:t>
            </a:r>
            <a:endParaRPr lang="en-US" dirty="0"/>
          </a:p>
          <a:p>
            <a:pPr>
              <a:lnSpc>
                <a:spcPct val="150000"/>
              </a:lnSpc>
            </a:pPr>
            <a:r>
              <a:rPr lang="lv-LV" dirty="0"/>
              <a:t>VSAC ir </a:t>
            </a:r>
            <a:r>
              <a:rPr lang="lv-LV" b="1" dirty="0">
                <a:solidFill>
                  <a:srgbClr val="800000"/>
                </a:solidFill>
              </a:rPr>
              <a:t>498 darbinieki</a:t>
            </a:r>
            <a:r>
              <a:rPr lang="lv-LV" dirty="0"/>
              <a:t>, t.sk., 20% </a:t>
            </a:r>
            <a:r>
              <a:rPr lang="en-US" dirty="0" err="1"/>
              <a:t>rehabilitācijas</a:t>
            </a:r>
            <a:r>
              <a:rPr lang="en-US" dirty="0"/>
              <a:t> </a:t>
            </a:r>
            <a:r>
              <a:rPr lang="lv-LV" dirty="0"/>
              <a:t>speciālisti</a:t>
            </a:r>
            <a:endParaRPr lang="en-GB" dirty="0"/>
          </a:p>
        </p:txBody>
      </p:sp>
      <p:pic>
        <p:nvPicPr>
          <p:cNvPr id="5" name="Picture 4">
            <a:extLst>
              <a:ext uri="{FF2B5EF4-FFF2-40B4-BE49-F238E27FC236}">
                <a16:creationId xmlns:a16="http://schemas.microsoft.com/office/drawing/2014/main" id="{32A5D24F-DF38-4175-B58D-13F06F156E10}"/>
              </a:ext>
            </a:extLst>
          </p:cNvPr>
          <p:cNvPicPr>
            <a:picLocks noChangeAspect="1"/>
          </p:cNvPicPr>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10228406" y="683311"/>
            <a:ext cx="6143625" cy="6105525"/>
          </a:xfrm>
          <a:prstGeom prst="rect">
            <a:avLst/>
          </a:prstGeom>
        </p:spPr>
      </p:pic>
    </p:spTree>
    <p:extLst>
      <p:ext uri="{BB962C8B-B14F-4D97-AF65-F5344CB8AC3E}">
        <p14:creationId xmlns:p14="http://schemas.microsoft.com/office/powerpoint/2010/main" val="200719322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287B2E-C33F-4565-BAAE-AF33D343011A}"/>
              </a:ext>
            </a:extLst>
          </p:cNvPr>
          <p:cNvSpPr>
            <a:spLocks noGrp="1"/>
          </p:cNvSpPr>
          <p:nvPr>
            <p:ph type="title"/>
          </p:nvPr>
        </p:nvSpPr>
        <p:spPr>
          <a:xfrm>
            <a:off x="0" y="1"/>
            <a:ext cx="12192000" cy="963385"/>
          </a:xfrm>
          <a:solidFill>
            <a:schemeClr val="tx2"/>
          </a:solidFill>
        </p:spPr>
        <p:txBody>
          <a:bodyPr>
            <a:normAutofit fontScale="90000"/>
          </a:bodyPr>
          <a:lstStyle/>
          <a:p>
            <a:r>
              <a:rPr lang="lv-LV" b="1" dirty="0">
                <a:solidFill>
                  <a:schemeClr val="bg1"/>
                </a:solidFill>
                <a:latin typeface="+mn-lt"/>
              </a:rPr>
              <a:t>VSAC “Kurzeme” darbinieku skaits/profesiju grupas*</a:t>
            </a:r>
            <a:endParaRPr lang="en-GB" b="1" dirty="0">
              <a:solidFill>
                <a:schemeClr val="bg1"/>
              </a:solidFill>
              <a:latin typeface="+mn-lt"/>
            </a:endParaRPr>
          </a:p>
        </p:txBody>
      </p:sp>
      <p:pic>
        <p:nvPicPr>
          <p:cNvPr id="4" name="Attēls 28">
            <a:extLst>
              <a:ext uri="{FF2B5EF4-FFF2-40B4-BE49-F238E27FC236}">
                <a16:creationId xmlns:a16="http://schemas.microsoft.com/office/drawing/2014/main" id="{E0CAEF7D-7D14-4351-9D44-AB83572FD6FC}"/>
              </a:ext>
            </a:extLst>
          </p:cNvPr>
          <p:cNvPicPr>
            <a:picLocks noGrp="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838200" y="1036864"/>
            <a:ext cx="10371363" cy="5094515"/>
          </a:xfrm>
          <a:prstGeom prst="rect">
            <a:avLst/>
          </a:prstGeom>
          <a:noFill/>
          <a:ln>
            <a:solidFill>
              <a:schemeClr val="bg1"/>
            </a:solidFill>
          </a:ln>
        </p:spPr>
      </p:pic>
      <p:sp>
        <p:nvSpPr>
          <p:cNvPr id="5" name="TextBox 4">
            <a:extLst>
              <a:ext uri="{FF2B5EF4-FFF2-40B4-BE49-F238E27FC236}">
                <a16:creationId xmlns:a16="http://schemas.microsoft.com/office/drawing/2014/main" id="{D87C3155-4614-4281-B82B-52344F70FEB2}"/>
              </a:ext>
            </a:extLst>
          </p:cNvPr>
          <p:cNvSpPr txBox="1"/>
          <p:nvPr/>
        </p:nvSpPr>
        <p:spPr>
          <a:xfrm>
            <a:off x="702129" y="6310993"/>
            <a:ext cx="5731328" cy="369332"/>
          </a:xfrm>
          <a:prstGeom prst="rect">
            <a:avLst/>
          </a:prstGeom>
          <a:noFill/>
        </p:spPr>
        <p:txBody>
          <a:bodyPr wrap="square" rtlCol="0">
            <a:spAutoFit/>
          </a:bodyPr>
          <a:lstStyle/>
          <a:p>
            <a:r>
              <a:rPr lang="lv-LV" dirty="0"/>
              <a:t>*uz 31.12.2016</a:t>
            </a:r>
            <a:endParaRPr lang="en-GB" dirty="0"/>
          </a:p>
        </p:txBody>
      </p:sp>
    </p:spTree>
    <p:extLst>
      <p:ext uri="{BB962C8B-B14F-4D97-AF65-F5344CB8AC3E}">
        <p14:creationId xmlns:p14="http://schemas.microsoft.com/office/powerpoint/2010/main" val="55566569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Content Placeholder 6">
            <a:extLst>
              <a:ext uri="{FF2B5EF4-FFF2-40B4-BE49-F238E27FC236}">
                <a16:creationId xmlns:a16="http://schemas.microsoft.com/office/drawing/2014/main" id="{F0BD0B71-E8EF-4174-8D9A-B302BEBF943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75557" y="619244"/>
            <a:ext cx="5641522" cy="7526079"/>
          </a:xfrm>
          <a:prstGeom prst="rect">
            <a:avLst/>
          </a:prstGeom>
        </p:spPr>
      </p:pic>
      <p:sp>
        <p:nvSpPr>
          <p:cNvPr id="2" name="Title 1">
            <a:extLst>
              <a:ext uri="{FF2B5EF4-FFF2-40B4-BE49-F238E27FC236}">
                <a16:creationId xmlns:a16="http://schemas.microsoft.com/office/drawing/2014/main" id="{F6262D5E-BF46-4144-BFAE-F093461D85CF}"/>
              </a:ext>
            </a:extLst>
          </p:cNvPr>
          <p:cNvSpPr>
            <a:spLocks noGrp="1"/>
          </p:cNvSpPr>
          <p:nvPr>
            <p:ph type="title"/>
          </p:nvPr>
        </p:nvSpPr>
        <p:spPr>
          <a:xfrm>
            <a:off x="0" y="0"/>
            <a:ext cx="12192000" cy="1168358"/>
          </a:xfrm>
          <a:solidFill>
            <a:schemeClr val="tx2"/>
          </a:solidFill>
        </p:spPr>
        <p:txBody>
          <a:bodyPr>
            <a:normAutofit/>
          </a:bodyPr>
          <a:lstStyle/>
          <a:p>
            <a:r>
              <a:rPr lang="lv-LV" altLang="ru-RU" b="1" dirty="0">
                <a:solidFill>
                  <a:schemeClr val="bg1"/>
                </a:solidFill>
                <a:latin typeface="+mn-lt"/>
              </a:rPr>
              <a:t>Sabiedrībā balstīti sociālie pakalpojumi</a:t>
            </a:r>
            <a:endParaRPr lang="lv-LV" dirty="0">
              <a:solidFill>
                <a:schemeClr val="bg1"/>
              </a:solidFill>
              <a:latin typeface="+mn-lt"/>
            </a:endParaRPr>
          </a:p>
        </p:txBody>
      </p:sp>
      <p:sp>
        <p:nvSpPr>
          <p:cNvPr id="9" name="Content Placeholder 8">
            <a:extLst>
              <a:ext uri="{FF2B5EF4-FFF2-40B4-BE49-F238E27FC236}">
                <a16:creationId xmlns:a16="http://schemas.microsoft.com/office/drawing/2014/main" id="{AC7950F7-172A-4002-8F1F-46EAFB0E7BC2}"/>
              </a:ext>
            </a:extLst>
          </p:cNvPr>
          <p:cNvSpPr>
            <a:spLocks noGrp="1"/>
          </p:cNvSpPr>
          <p:nvPr>
            <p:ph idx="1"/>
          </p:nvPr>
        </p:nvSpPr>
        <p:spPr>
          <a:xfrm>
            <a:off x="838200" y="1825625"/>
            <a:ext cx="11353800" cy="4351338"/>
          </a:xfrm>
        </p:spPr>
        <p:txBody>
          <a:bodyPr/>
          <a:lstStyle/>
          <a:p>
            <a:pPr marL="0" indent="0">
              <a:buNone/>
            </a:pPr>
            <a:r>
              <a:rPr lang="lv-LV" dirty="0"/>
              <a:t>                                                                      DzV                      13 pašvaldībās</a:t>
            </a:r>
          </a:p>
          <a:p>
            <a:pPr lvl="8"/>
            <a:r>
              <a:rPr lang="lv-LV" sz="2800" dirty="0"/>
              <a:t>                      GrDz                    1 pašvaldība  </a:t>
            </a:r>
          </a:p>
          <a:p>
            <a:pPr marL="457200" lvl="1" indent="0">
              <a:buNone/>
            </a:pPr>
            <a:r>
              <a:rPr lang="lv-LV" sz="2800" dirty="0"/>
              <a:t>		                                                DAC/DC              7 pašvaldībās</a:t>
            </a:r>
          </a:p>
          <a:p>
            <a:pPr marL="0" indent="0">
              <a:buNone/>
            </a:pPr>
            <a:r>
              <a:rPr lang="lv-LV" dirty="0"/>
              <a:t>                                                                       SRC                      4 pašvaldībās</a:t>
            </a:r>
          </a:p>
          <a:p>
            <a:pPr lvl="8"/>
            <a:r>
              <a:rPr lang="lv-LV" sz="2800" dirty="0"/>
              <a:t>                       ĢAC                     3 pašvaldībās</a:t>
            </a:r>
          </a:p>
          <a:p>
            <a:pPr lvl="8"/>
            <a:r>
              <a:rPr lang="lv-LV" sz="2800" dirty="0"/>
              <a:t>                        Atelpas brīdis     2 pašvaldībās</a:t>
            </a:r>
          </a:p>
          <a:p>
            <a:pPr lvl="8"/>
            <a:r>
              <a:rPr lang="lv-LV" sz="2800" dirty="0"/>
              <a:t>                        Krīzes centrs       3 pašvaldībās</a:t>
            </a:r>
          </a:p>
          <a:p>
            <a:pPr lvl="8"/>
            <a:r>
              <a:rPr lang="lv-LV" sz="2800" dirty="0"/>
              <a:t>                        </a:t>
            </a:r>
          </a:p>
          <a:p>
            <a:pPr lvl="8"/>
            <a:r>
              <a:rPr lang="lv-LV" sz="2800" dirty="0"/>
              <a:t>                        </a:t>
            </a:r>
            <a:r>
              <a:rPr lang="lv-LV" sz="2800" dirty="0">
                <a:solidFill>
                  <a:srgbClr val="800000"/>
                </a:solidFill>
              </a:rPr>
              <a:t>! 4 pašvadībās tikai SD</a:t>
            </a:r>
          </a:p>
        </p:txBody>
      </p:sp>
      <p:sp>
        <p:nvSpPr>
          <p:cNvPr id="5" name="Rectangle 4">
            <a:extLst>
              <a:ext uri="{FF2B5EF4-FFF2-40B4-BE49-F238E27FC236}">
                <a16:creationId xmlns:a16="http://schemas.microsoft.com/office/drawing/2014/main" id="{BDAB1606-8CC6-480E-859B-57772BF46EE1}"/>
              </a:ext>
            </a:extLst>
          </p:cNvPr>
          <p:cNvSpPr/>
          <p:nvPr/>
        </p:nvSpPr>
        <p:spPr>
          <a:xfrm>
            <a:off x="6071779" y="6400990"/>
            <a:ext cx="6096000" cy="369332"/>
          </a:xfrm>
          <a:prstGeom prst="rect">
            <a:avLst/>
          </a:prstGeom>
        </p:spPr>
        <p:txBody>
          <a:bodyPr>
            <a:spAutoFit/>
          </a:bodyPr>
          <a:lstStyle/>
          <a:p>
            <a:r>
              <a:rPr lang="lv-LV" i="1" dirty="0"/>
              <a:t> 1. attēls «SBSP pieejamība KPR»</a:t>
            </a:r>
            <a:endParaRPr lang="en-GB" dirty="0"/>
          </a:p>
        </p:txBody>
      </p:sp>
    </p:spTree>
    <p:extLst>
      <p:ext uri="{BB962C8B-B14F-4D97-AF65-F5344CB8AC3E}">
        <p14:creationId xmlns:p14="http://schemas.microsoft.com/office/powerpoint/2010/main" val="1958356343"/>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933</TotalTime>
  <Words>1031</Words>
  <Application>Microsoft Office PowerPoint</Application>
  <PresentationFormat>Widescreen</PresentationFormat>
  <Paragraphs>160</Paragraphs>
  <Slides>23</Slides>
  <Notes>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23</vt:i4>
      </vt:variant>
    </vt:vector>
  </HeadingPairs>
  <TitlesOfParts>
    <vt:vector size="31" baseType="lpstr">
      <vt:lpstr>Arial</vt:lpstr>
      <vt:lpstr>Bebas Neue Bold</vt:lpstr>
      <vt:lpstr>Calibri</vt:lpstr>
      <vt:lpstr>Calibri Light</vt:lpstr>
      <vt:lpstr>Mangal</vt:lpstr>
      <vt:lpstr>Times</vt:lpstr>
      <vt:lpstr>Times New Roman</vt:lpstr>
      <vt:lpstr>Office Theme</vt:lpstr>
      <vt:lpstr>PowerPoint Presentation</vt:lpstr>
      <vt:lpstr>DI plāna mērķis un uzdevumi</vt:lpstr>
      <vt:lpstr>DI plāna mērķa grupas</vt:lpstr>
      <vt:lpstr>Kā norisinājās darbs pie DI plāna izstrādes?</vt:lpstr>
      <vt:lpstr>Situācijas analīze: bērni BSAC/VSAC</vt:lpstr>
      <vt:lpstr>BSAC bērnu izstāšanās iemesli, 2014-2016*</vt:lpstr>
      <vt:lpstr>Situācijas analīze: personas ar GRT (VSAC)</vt:lpstr>
      <vt:lpstr>VSAC “Kurzeme” darbinieku skaits/profesiju grupas*</vt:lpstr>
      <vt:lpstr>Sabiedrībā balstīti sociālie pakalpojumi</vt:lpstr>
      <vt:lpstr>Cilvēkresursi SBSP sniegšanai</vt:lpstr>
      <vt:lpstr>Vispārējie pakalpojumi - veselības aprūpe</vt:lpstr>
      <vt:lpstr>Vispārējie pakalpojumi - izglītība</vt:lpstr>
      <vt:lpstr>Vispārējie pakalpojumi - nodarbinātība</vt:lpstr>
      <vt:lpstr>Vispārējie pakalpojumi - transports</vt:lpstr>
      <vt:lpstr>Brīvā laika pavadīšana</vt:lpstr>
      <vt:lpstr>Plānotie risinājumi: personas ar GRT* </vt:lpstr>
      <vt:lpstr>Plānotie risinājumi – teritoriālais izvietojums  personām ar GRT</vt:lpstr>
      <vt:lpstr>Plānotie risinājumi – bērni ar FT*</vt:lpstr>
      <vt:lpstr>Plānotie risinājumi – teritoriālais izvietojums  bērniem ar FT</vt:lpstr>
      <vt:lpstr>Plānotie risinājumi – ārpusģimenes aprūpē esošie bērni* </vt:lpstr>
      <vt:lpstr>Plānotie risinājumi – teritoriālais izvietojums</vt:lpstr>
      <vt:lpstr>Rīcības un rezultāti</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Safege Baltija</dc:creator>
  <cp:lastModifiedBy>Ieva Cebura</cp:lastModifiedBy>
  <cp:revision>113</cp:revision>
  <cp:lastPrinted>2017-09-13T08:56:12Z</cp:lastPrinted>
  <dcterms:created xsi:type="dcterms:W3CDTF">2017-09-07T12:57:52Z</dcterms:created>
  <dcterms:modified xsi:type="dcterms:W3CDTF">2017-11-01T07:44:41Z</dcterms:modified>
</cp:coreProperties>
</file>