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59" r:id="rId5"/>
    <p:sldId id="260" r:id="rId6"/>
    <p:sldId id="258" r:id="rId7"/>
    <p:sldId id="261" r:id="rId8"/>
    <p:sldId id="257" r:id="rId9"/>
    <p:sldId id="265" r:id="rId10"/>
    <p:sldId id="262" r:id="rId11"/>
    <p:sldId id="266" r:id="rId1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7" autoAdjust="0"/>
    <p:restoredTop sz="94660"/>
  </p:normalViewPr>
  <p:slideViewPr>
    <p:cSldViewPr snapToGrid="0">
      <p:cViewPr>
        <p:scale>
          <a:sx n="62" d="100"/>
          <a:sy n="62" d="100"/>
        </p:scale>
        <p:origin x="-7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v-LV" smtClean="0"/>
              <a:t>Rediģēt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72B-F602-4264-89B2-D73CA2286310}" type="datetimeFigureOut">
              <a:rPr lang="lv-LV" smtClean="0"/>
              <a:t>2017.05.23.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5BA5-B4AD-4603-B09E-98396E521ACF}" type="slidenum">
              <a:rPr lang="lv-LV" smtClean="0"/>
              <a:t>‹#›</a:t>
            </a:fld>
            <a:endParaRPr lang="lv-LV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6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72B-F602-4264-89B2-D73CA2286310}" type="datetimeFigureOut">
              <a:rPr lang="lv-LV" smtClean="0"/>
              <a:t>2017.05.23.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5BA5-B4AD-4603-B09E-98396E521A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3181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72B-F602-4264-89B2-D73CA2286310}" type="datetimeFigureOut">
              <a:rPr lang="lv-LV" smtClean="0"/>
              <a:t>2017.05.23.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5BA5-B4AD-4603-B09E-98396E521A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0451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72B-F602-4264-89B2-D73CA2286310}" type="datetimeFigureOut">
              <a:rPr lang="lv-LV" smtClean="0"/>
              <a:t>2017.05.23.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5BA5-B4AD-4603-B09E-98396E521A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7013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adaļas galve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72B-F602-4264-89B2-D73CA2286310}" type="datetimeFigureOut">
              <a:rPr lang="lv-LV" smtClean="0"/>
              <a:t>2017.05.23.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5BA5-B4AD-4603-B09E-98396E521ACF}" type="slidenum">
              <a:rPr lang="lv-LV" smtClean="0"/>
              <a:t>‹#›</a:t>
            </a:fld>
            <a:endParaRPr lang="lv-LV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29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72B-F602-4264-89B2-D73CA2286310}" type="datetimeFigureOut">
              <a:rPr lang="lv-LV" smtClean="0"/>
              <a:t>2017.05.23.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5BA5-B4AD-4603-B09E-98396E521A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0593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72B-F602-4264-89B2-D73CA2286310}" type="datetimeFigureOut">
              <a:rPr lang="lv-LV" smtClean="0"/>
              <a:t>2017.05.23.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5BA5-B4AD-4603-B09E-98396E521A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714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72B-F602-4264-89B2-D73CA2286310}" type="datetimeFigureOut">
              <a:rPr lang="lv-LV" smtClean="0"/>
              <a:t>2017.05.23.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5BA5-B4AD-4603-B09E-98396E521A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1989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72B-F602-4264-89B2-D73CA2286310}" type="datetimeFigureOut">
              <a:rPr lang="lv-LV" smtClean="0"/>
              <a:t>2017.05.23.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5BA5-B4AD-4603-B09E-98396E521A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5088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EE4072B-F602-4264-89B2-D73CA2286310}" type="datetimeFigureOut">
              <a:rPr lang="lv-LV" smtClean="0"/>
              <a:t>2017.05.23.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535BA5-B4AD-4603-B09E-98396E521A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635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 smtClean="0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72B-F602-4264-89B2-D73CA2286310}" type="datetimeFigureOut">
              <a:rPr lang="lv-LV" smtClean="0"/>
              <a:t>2017.05.23.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5BA5-B4AD-4603-B09E-98396E521A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550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EE4072B-F602-4264-89B2-D73CA2286310}" type="datetimeFigureOut">
              <a:rPr lang="lv-LV" smtClean="0"/>
              <a:t>2017.05.23.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B535BA5-B4AD-4603-B09E-98396E521ACF}" type="slidenum">
              <a:rPr lang="lv-LV" smtClean="0"/>
              <a:t>‹#›</a:t>
            </a:fld>
            <a:endParaRPr lang="lv-LV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59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097280" y="2468880"/>
            <a:ext cx="10058400" cy="1856232"/>
          </a:xfrm>
        </p:spPr>
        <p:txBody>
          <a:bodyPr>
            <a:normAutofit/>
          </a:bodyPr>
          <a:lstStyle/>
          <a:p>
            <a:pPr algn="ctr"/>
            <a:r>
              <a:rPr lang="lv-LV" sz="6600" dirty="0" smtClean="0"/>
              <a:t>KPR bērnu aprūpes iestāžu reorganizācijas plānu izstrāde </a:t>
            </a:r>
            <a:endParaRPr lang="lv-LV" sz="6600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39234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lv-LV" dirty="0" smtClean="0"/>
              <a:t>24.05.2017., Kuldīga</a:t>
            </a:r>
          </a:p>
          <a:p>
            <a:pPr algn="r"/>
            <a:r>
              <a:rPr lang="lv-LV" dirty="0" smtClean="0"/>
              <a:t>SIA «AC Konsultācijas»</a:t>
            </a:r>
          </a:p>
          <a:p>
            <a:pPr algn="r"/>
            <a:r>
              <a:rPr lang="lv-LV" dirty="0"/>
              <a:t>Plāna izstrādes vadītāja </a:t>
            </a:r>
            <a:r>
              <a:rPr lang="lv-LV" b="1" dirty="0"/>
              <a:t>Ārija </a:t>
            </a:r>
            <a:r>
              <a:rPr lang="lv-LV" b="1" dirty="0" smtClean="0"/>
              <a:t>Martukāne</a:t>
            </a:r>
            <a:endParaRPr lang="lv-LV" b="1" dirty="0"/>
          </a:p>
          <a:p>
            <a:pPr algn="r"/>
            <a:r>
              <a:rPr lang="lv-LV" dirty="0"/>
              <a:t>			Plāna izstrādes koordinatore </a:t>
            </a:r>
            <a:r>
              <a:rPr lang="lv-LV" b="1" dirty="0"/>
              <a:t>Lelde </a:t>
            </a:r>
            <a:r>
              <a:rPr lang="lv-LV" b="1" dirty="0" smtClean="0"/>
              <a:t>Šarķe</a:t>
            </a:r>
          </a:p>
          <a:p>
            <a:pPr algn="r"/>
            <a:r>
              <a:rPr lang="lv-LV" dirty="0" smtClean="0"/>
              <a:t>tel</a:t>
            </a:r>
            <a:r>
              <a:rPr lang="lv-LV" dirty="0"/>
              <a:t>. 67873810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38" y="4529592"/>
            <a:ext cx="1584225" cy="1591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719" y="121921"/>
            <a:ext cx="11138372" cy="214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3462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Galvenie atskaites punkti</a:t>
            </a:r>
            <a:endParaRPr lang="lv-LV" b="1" dirty="0"/>
          </a:p>
        </p:txBody>
      </p:sp>
      <p:sp>
        <p:nvSpPr>
          <p:cNvPr id="6" name="Satura vietturis 5"/>
          <p:cNvSpPr>
            <a:spLocks noGrp="1"/>
          </p:cNvSpPr>
          <p:nvPr>
            <p:ph idx="1"/>
          </p:nvPr>
        </p:nvSpPr>
        <p:spPr>
          <a:xfrm>
            <a:off x="2133600" y="2441242"/>
            <a:ext cx="10058400" cy="4023360"/>
          </a:xfrm>
        </p:spPr>
        <p:txBody>
          <a:bodyPr/>
          <a:lstStyle/>
          <a:p>
            <a:r>
              <a:rPr lang="lv-LV" sz="2400" dirty="0" smtClean="0"/>
              <a:t>  </a:t>
            </a:r>
            <a:r>
              <a:rPr lang="lv-LV" sz="2400" b="1" dirty="0" smtClean="0"/>
              <a:t>Reorganizācijas plānu apspriešana:</a:t>
            </a:r>
            <a:r>
              <a:rPr lang="lv-LV" sz="2400" dirty="0" smtClean="0"/>
              <a:t> aprīlis-jūnijs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lv-LV" sz="2000" dirty="0" smtClean="0"/>
              <a:t>Iespējamie risinājumi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lv-LV" sz="2000" dirty="0" smtClean="0"/>
              <a:t>Reorganizācijas plānu redakcijas </a:t>
            </a:r>
          </a:p>
          <a:p>
            <a:pPr marL="201168" lvl="1" indent="0">
              <a:buNone/>
            </a:pPr>
            <a:endParaRPr lang="lv-LV" sz="2000" dirty="0"/>
          </a:p>
          <a:p>
            <a:pPr marL="201168" lvl="1" indent="0">
              <a:buNone/>
            </a:pPr>
            <a:r>
              <a:rPr lang="lv-LV" sz="2400" b="1" dirty="0" smtClean="0"/>
              <a:t>Gala redakcija</a:t>
            </a:r>
            <a:r>
              <a:rPr lang="lv-LV" sz="2400" dirty="0" smtClean="0"/>
              <a:t>: jūlija otra puse</a:t>
            </a:r>
            <a:endParaRPr lang="lv-LV" sz="2400" dirty="0"/>
          </a:p>
          <a:p>
            <a:pPr marL="457200" lvl="1" indent="0">
              <a:buNone/>
            </a:pPr>
            <a:endParaRPr lang="lv-LV" dirty="0"/>
          </a:p>
        </p:txBody>
      </p:sp>
      <p:sp>
        <p:nvSpPr>
          <p:cNvPr id="3" name="Labā bultiņa 2"/>
          <p:cNvSpPr/>
          <p:nvPr/>
        </p:nvSpPr>
        <p:spPr>
          <a:xfrm>
            <a:off x="1386513" y="2441242"/>
            <a:ext cx="577515" cy="4620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Labā bultiņa 8"/>
          <p:cNvSpPr/>
          <p:nvPr/>
        </p:nvSpPr>
        <p:spPr>
          <a:xfrm>
            <a:off x="1386513" y="3812355"/>
            <a:ext cx="577515" cy="4620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88712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Paldies par uzmanību!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04006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SIA “AC Konsultācijas” izstrādā reorganizācijas plānus </a:t>
            </a:r>
            <a:r>
              <a:rPr lang="lv-LV" b="1" dirty="0"/>
              <a:t>piecām KPR bērnu aprūpes institūcijām</a:t>
            </a:r>
            <a:r>
              <a:rPr lang="lv-LV" dirty="0" smtClean="0"/>
              <a:t>: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Strazdes Bērnu nams (Talsu novads)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Ventspils Sociālās aprūpes nams «Selga» (Ventspils)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Ventspils novada bērnu nams «Stikli» (Ventspils novads)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VSAC «Kurzeme» filiāle «Liepāja» (Labklājības ministrija)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Liepājas pilsētas domes Sociālā dienesta </a:t>
            </a:r>
            <a:r>
              <a:rPr lang="lv-LV" dirty="0"/>
              <a:t>B</a:t>
            </a:r>
            <a:r>
              <a:rPr lang="lv-LV" dirty="0" smtClean="0"/>
              <a:t>ērnu nams (Liepāja) </a:t>
            </a:r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Reorganizācijas plāni </a:t>
            </a:r>
            <a:r>
              <a:rPr lang="lv-LV" dirty="0"/>
              <a:t>sastāv no četrām nodaļām – reorganizācijas mērķa un pamatojuma, </a:t>
            </a:r>
            <a:r>
              <a:rPr lang="lv-LV" dirty="0" smtClean="0"/>
              <a:t>esošās </a:t>
            </a:r>
            <a:r>
              <a:rPr lang="lv-LV" dirty="0"/>
              <a:t>situācijas apraksta, priekšlikumiem institūcijas reorganizēšanai, kā arī kopsavilkuma un rekomendācijām. </a:t>
            </a:r>
          </a:p>
        </p:txBody>
      </p:sp>
    </p:spTree>
    <p:extLst>
      <p:ext uri="{BB962C8B-B14F-4D97-AF65-F5344CB8AC3E}">
        <p14:creationId xmlns:p14="http://schemas.microsoft.com/office/powerpoint/2010/main" val="2873086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smtClean="0"/>
              <a:t>Aizbildņi, audžuģimenes, adoptētāji, </a:t>
            </a:r>
            <a:r>
              <a:rPr lang="lv-LV" b="1" dirty="0" err="1" smtClean="0"/>
              <a:t>viesģimenes</a:t>
            </a:r>
            <a:r>
              <a:rPr lang="lv-LV" b="1" dirty="0" smtClean="0"/>
              <a:t> pašvaldībā </a:t>
            </a:r>
            <a:r>
              <a:rPr lang="lv-LV" sz="2400" b="1" dirty="0" smtClean="0"/>
              <a:t>(31.03.2017.)</a:t>
            </a:r>
            <a:endParaRPr lang="lv-LV" sz="2400" b="1" dirty="0"/>
          </a:p>
        </p:txBody>
      </p:sp>
      <p:graphicFrame>
        <p:nvGraphicFramePr>
          <p:cNvPr id="4" name="Tabu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85398"/>
              </p:ext>
            </p:extLst>
          </p:nvPr>
        </p:nvGraphicFramePr>
        <p:xfrm>
          <a:off x="1540478" y="2018267"/>
          <a:ext cx="9094570" cy="3212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8914"/>
                <a:gridCol w="1818914"/>
                <a:gridCol w="1818914"/>
                <a:gridCol w="1818914"/>
                <a:gridCol w="1818914"/>
              </a:tblGrid>
              <a:tr h="968439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Talsu novads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Ventspils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Ventspils novads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Liepāja</a:t>
                      </a:r>
                      <a:endParaRPr lang="lv-LV" dirty="0"/>
                    </a:p>
                  </a:txBody>
                  <a:tcPr/>
                </a:tc>
              </a:tr>
              <a:tr h="561080">
                <a:tc>
                  <a:txBody>
                    <a:bodyPr/>
                    <a:lstStyle/>
                    <a:p>
                      <a:pPr algn="r"/>
                      <a:r>
                        <a:rPr lang="lv-LV" b="1" dirty="0" smtClean="0"/>
                        <a:t>Aizbildņi</a:t>
                      </a:r>
                      <a:endParaRPr lang="lv-LV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69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18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122</a:t>
                      </a:r>
                      <a:endParaRPr lang="lv-LV" dirty="0"/>
                    </a:p>
                  </a:txBody>
                  <a:tcPr/>
                </a:tc>
              </a:tr>
              <a:tr h="561080">
                <a:tc>
                  <a:txBody>
                    <a:bodyPr/>
                    <a:lstStyle/>
                    <a:p>
                      <a:pPr algn="r"/>
                      <a:r>
                        <a:rPr lang="lv-LV" b="1" dirty="0" smtClean="0"/>
                        <a:t>Audžuģimenes</a:t>
                      </a:r>
                      <a:endParaRPr lang="lv-LV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9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3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19</a:t>
                      </a:r>
                      <a:endParaRPr lang="lv-LV" dirty="0"/>
                    </a:p>
                  </a:txBody>
                  <a:tcPr/>
                </a:tc>
              </a:tr>
              <a:tr h="561080">
                <a:tc>
                  <a:txBody>
                    <a:bodyPr/>
                    <a:lstStyle/>
                    <a:p>
                      <a:pPr algn="r"/>
                      <a:r>
                        <a:rPr lang="lv-LV" b="1" dirty="0" smtClean="0"/>
                        <a:t>Adoptētāji</a:t>
                      </a:r>
                      <a:endParaRPr lang="lv-LV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4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-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8</a:t>
                      </a:r>
                      <a:endParaRPr lang="lv-LV" dirty="0"/>
                    </a:p>
                  </a:txBody>
                  <a:tcPr/>
                </a:tc>
              </a:tr>
              <a:tr h="561080">
                <a:tc>
                  <a:txBody>
                    <a:bodyPr/>
                    <a:lstStyle/>
                    <a:p>
                      <a:pPr algn="r"/>
                      <a:r>
                        <a:rPr lang="lv-LV" b="1" dirty="0" err="1" smtClean="0"/>
                        <a:t>Viesģimenes</a:t>
                      </a:r>
                      <a:endParaRPr lang="lv-LV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-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11</a:t>
                      </a:r>
                      <a:endParaRPr lang="lv-L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71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irsraksts 6"/>
          <p:cNvSpPr>
            <a:spLocks noGrp="1"/>
          </p:cNvSpPr>
          <p:nvPr>
            <p:ph type="title"/>
          </p:nvPr>
        </p:nvSpPr>
        <p:spPr>
          <a:xfrm>
            <a:off x="1154554" y="324178"/>
            <a:ext cx="10058400" cy="1450757"/>
          </a:xfrm>
        </p:spPr>
        <p:txBody>
          <a:bodyPr/>
          <a:lstStyle/>
          <a:p>
            <a:pPr algn="ctr"/>
            <a:r>
              <a:rPr lang="lv-LV" b="1" dirty="0" smtClean="0"/>
              <a:t>Strazdes bērnu nams</a:t>
            </a:r>
            <a:endParaRPr lang="lv-LV" b="1" dirty="0"/>
          </a:p>
        </p:txBody>
      </p:sp>
      <p:sp>
        <p:nvSpPr>
          <p:cNvPr id="8" name="Teksta vietturis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Bērnu turpmākā aprūpe</a:t>
            </a:r>
          </a:p>
          <a:p>
            <a:endParaRPr lang="lv-LV" dirty="0"/>
          </a:p>
        </p:txBody>
      </p:sp>
      <p:sp>
        <p:nvSpPr>
          <p:cNvPr id="9" name="Satura vietturis 8"/>
          <p:cNvSpPr>
            <a:spLocks noGrp="1"/>
          </p:cNvSpPr>
          <p:nvPr>
            <p:ph sz="half" idx="2"/>
          </p:nvPr>
        </p:nvSpPr>
        <p:spPr>
          <a:xfrm>
            <a:off x="707613" y="2559747"/>
            <a:ext cx="5157787" cy="26506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Atgriezt bioloģiskajā ģimenē </a:t>
            </a:r>
            <a:r>
              <a:rPr lang="lv-LV" b="1" dirty="0" smtClean="0">
                <a:solidFill>
                  <a:srgbClr val="FF0000"/>
                </a:solidFill>
              </a:rPr>
              <a:t>– 9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/>
              <a:t>Nodot aizbildnībā Talsu novadā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Ievietot audžuģimenē: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lv-LV" sz="1600" dirty="0" smtClean="0"/>
              <a:t>vienas ģimenes bērniem – viena ģimene, </a:t>
            </a:r>
            <a:r>
              <a:rPr lang="lv-LV" sz="1600" b="1" dirty="0" smtClean="0">
                <a:solidFill>
                  <a:srgbClr val="FF0000"/>
                </a:solidFill>
              </a:rPr>
              <a:t>3</a:t>
            </a:r>
            <a:r>
              <a:rPr lang="lv-LV" sz="1600" dirty="0" smtClean="0"/>
              <a:t> bērni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lv-LV" sz="1600" dirty="0" smtClean="0"/>
              <a:t>terapeitiskā audžuģimene – divas ģimenes, </a:t>
            </a:r>
            <a:r>
              <a:rPr lang="lv-LV" sz="1600" b="1" dirty="0" smtClean="0">
                <a:solidFill>
                  <a:srgbClr val="FF0000"/>
                </a:solidFill>
              </a:rPr>
              <a:t>2</a:t>
            </a:r>
            <a:r>
              <a:rPr lang="lv-LV" sz="1600" dirty="0" smtClean="0"/>
              <a:t> bērni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Ievietot «jauniešu mājā» </a:t>
            </a:r>
            <a:r>
              <a:rPr lang="lv-LV" b="1" dirty="0" smtClean="0">
                <a:solidFill>
                  <a:srgbClr val="FF0000"/>
                </a:solidFill>
              </a:rPr>
              <a:t>- 4 </a:t>
            </a:r>
            <a:r>
              <a:rPr lang="lv-LV" dirty="0" smtClean="0"/>
              <a:t>(esošā/Talsi/Pastende/Valdemārpils)</a:t>
            </a:r>
          </a:p>
          <a:p>
            <a:pPr marL="0" indent="0">
              <a:buNone/>
            </a:pPr>
            <a:endParaRPr lang="lv-LV" dirty="0"/>
          </a:p>
        </p:txBody>
      </p:sp>
      <p:sp>
        <p:nvSpPr>
          <p:cNvPr id="10" name="Teksta vietturis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v-LV" dirty="0" smtClean="0"/>
              <a:t>Esošās ēkas turpmākā izmantošana</a:t>
            </a:r>
          </a:p>
          <a:p>
            <a:endParaRPr lang="lv-LV" dirty="0"/>
          </a:p>
        </p:txBody>
      </p:sp>
      <p:sp>
        <p:nvSpPr>
          <p:cNvPr id="11" name="Satura vietturis 10"/>
          <p:cNvSpPr>
            <a:spLocks noGrp="1"/>
          </p:cNvSpPr>
          <p:nvPr>
            <p:ph sz="quarter" idx="4"/>
          </p:nvPr>
        </p:nvSpPr>
        <p:spPr>
          <a:xfrm>
            <a:off x="6209664" y="2505075"/>
            <a:ext cx="5183188" cy="368458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Dienas centrs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Specializētās darbnīcas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Grupu dzīvokļi (5)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«Atelpas brīdis»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Krīzes istaba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Jauniešu māja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Dzīvoklis specializētai audžuģimenei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/>
              <a:t>Ēku iznomā soc. uzņēmējdarbībai -lopkopība, laukkopība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Ēku </a:t>
            </a:r>
            <a:r>
              <a:rPr lang="lv-LV" dirty="0"/>
              <a:t>nodod </a:t>
            </a:r>
            <a:r>
              <a:rPr lang="lv-LV" dirty="0" smtClean="0"/>
              <a:t>atsavināšanā</a:t>
            </a:r>
          </a:p>
          <a:p>
            <a:pPr marL="0" indent="0">
              <a:buNone/>
            </a:pPr>
            <a:endParaRPr lang="lv-LV" dirty="0" smtClean="0"/>
          </a:p>
        </p:txBody>
      </p:sp>
      <p:sp>
        <p:nvSpPr>
          <p:cNvPr id="12" name="Mākoņveida remarka 11"/>
          <p:cNvSpPr/>
          <p:nvPr/>
        </p:nvSpPr>
        <p:spPr>
          <a:xfrm rot="1371721">
            <a:off x="758244" y="220665"/>
            <a:ext cx="1624591" cy="1370599"/>
          </a:xfrm>
          <a:prstGeom prst="cloudCallout">
            <a:avLst>
              <a:gd name="adj1" fmla="val 85014"/>
              <a:gd name="adj2" fmla="val 1822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3" name="TextBox 12"/>
          <p:cNvSpPr txBox="1"/>
          <p:nvPr/>
        </p:nvSpPr>
        <p:spPr>
          <a:xfrm>
            <a:off x="948585" y="458924"/>
            <a:ext cx="14086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Bērnu skaits institūcijā: </a:t>
            </a:r>
          </a:p>
          <a:p>
            <a:pPr algn="ctr"/>
            <a:r>
              <a:rPr lang="lv-LV" b="1" dirty="0" smtClean="0"/>
              <a:t>13</a:t>
            </a:r>
            <a:endParaRPr lang="lv-LV" b="1" dirty="0"/>
          </a:p>
        </p:txBody>
      </p:sp>
      <p:sp>
        <p:nvSpPr>
          <p:cNvPr id="14" name="Mākoņveida remarka 13"/>
          <p:cNvSpPr/>
          <p:nvPr/>
        </p:nvSpPr>
        <p:spPr>
          <a:xfrm rot="1274411">
            <a:off x="9519542" y="169217"/>
            <a:ext cx="2318145" cy="1706104"/>
          </a:xfrm>
          <a:prstGeom prst="cloudCallout">
            <a:avLst>
              <a:gd name="adj1" fmla="val -52320"/>
              <a:gd name="adj2" fmla="val 729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" name="TextBox 1"/>
          <p:cNvSpPr txBox="1"/>
          <p:nvPr/>
        </p:nvSpPr>
        <p:spPr>
          <a:xfrm>
            <a:off x="9700815" y="690911"/>
            <a:ext cx="21108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Ēkas </a:t>
            </a:r>
            <a:r>
              <a:rPr lang="lv-LV" dirty="0" smtClean="0"/>
              <a:t>kopējā platība:</a:t>
            </a:r>
          </a:p>
          <a:p>
            <a:pPr algn="ctr"/>
            <a:r>
              <a:rPr lang="lv-LV" b="1" dirty="0" smtClean="0"/>
              <a:t>984,3 </a:t>
            </a:r>
            <a:r>
              <a:rPr lang="lv-LV" b="1" dirty="0"/>
              <a:t>m2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8397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Ventspils Sociālās aprūpes nama «Selga»</a:t>
            </a:r>
            <a:endParaRPr lang="lv-LV" b="1" dirty="0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Bērnu turpmākā aprūpe</a:t>
            </a:r>
          </a:p>
          <a:p>
            <a:endParaRPr lang="lv-LV" dirty="0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Atgriezt bioloģiskajā ģimenē – </a:t>
            </a:r>
            <a:r>
              <a:rPr lang="lv-LV" b="1" dirty="0" smtClean="0">
                <a:solidFill>
                  <a:srgbClr val="FF0000"/>
                </a:solidFill>
              </a:rPr>
              <a:t>23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Nodot aizbildnībā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/>
              <a:t>Ievietot audžuģimenē: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lv-LV" sz="1600" dirty="0"/>
              <a:t>vienas ģimenes bērniem – </a:t>
            </a:r>
            <a:r>
              <a:rPr lang="lv-LV" sz="1600" dirty="0" smtClean="0"/>
              <a:t>trīs ģimenes, </a:t>
            </a:r>
            <a:r>
              <a:rPr lang="lv-LV" sz="1600" b="1" dirty="0" smtClean="0">
                <a:solidFill>
                  <a:srgbClr val="FF0000"/>
                </a:solidFill>
              </a:rPr>
              <a:t>7</a:t>
            </a:r>
            <a:r>
              <a:rPr lang="lv-LV" sz="1600" dirty="0" smtClean="0"/>
              <a:t> </a:t>
            </a:r>
            <a:r>
              <a:rPr lang="lv-LV" sz="1600" dirty="0"/>
              <a:t>bērni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lv-LV" sz="1600" dirty="0"/>
              <a:t>terapeitiskā audžuģimene – divas ģimenes, </a:t>
            </a:r>
            <a:r>
              <a:rPr lang="lv-LV" sz="1600" b="1" dirty="0">
                <a:solidFill>
                  <a:srgbClr val="FF0000"/>
                </a:solidFill>
              </a:rPr>
              <a:t>2</a:t>
            </a:r>
            <a:r>
              <a:rPr lang="lv-LV" sz="1600" dirty="0"/>
              <a:t> </a:t>
            </a:r>
            <a:r>
              <a:rPr lang="lv-LV" sz="1600" dirty="0" smtClean="0"/>
              <a:t>bērni</a:t>
            </a:r>
            <a:endParaRPr lang="lv-LV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 Aprūpe </a:t>
            </a:r>
            <a:r>
              <a:rPr lang="lv-LV" dirty="0"/>
              <a:t>ģ</a:t>
            </a:r>
            <a:r>
              <a:rPr lang="lv-LV" dirty="0" smtClean="0"/>
              <a:t>imeniskai videi pietuvinātā pakalpojumā: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lv-LV" sz="1600" dirty="0" smtClean="0"/>
              <a:t>«jauniešu mājā» - </a:t>
            </a:r>
            <a:r>
              <a:rPr lang="lv-LV" sz="1600" b="1" dirty="0" smtClean="0">
                <a:solidFill>
                  <a:srgbClr val="FF0000"/>
                </a:solidFill>
              </a:rPr>
              <a:t>9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lv-LV" sz="1600" dirty="0" smtClean="0"/>
              <a:t> «3x8» - </a:t>
            </a:r>
            <a:r>
              <a:rPr lang="lv-LV" sz="1600" b="1" dirty="0" smtClean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v-LV" dirty="0" smtClean="0"/>
              <a:t>Esošās ēkas turpmākā izmantošana</a:t>
            </a:r>
          </a:p>
          <a:p>
            <a:endParaRPr lang="lv-LV" dirty="0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Paaugstināta komforta istabas veciem ļaudīm </a:t>
            </a:r>
            <a:endParaRPr lang="lv-LV" dirty="0"/>
          </a:p>
        </p:txBody>
      </p:sp>
      <p:sp>
        <p:nvSpPr>
          <p:cNvPr id="7" name="Mākoņveida remarka 6"/>
          <p:cNvSpPr/>
          <p:nvPr/>
        </p:nvSpPr>
        <p:spPr>
          <a:xfrm rot="11285118">
            <a:off x="7803959" y="3473157"/>
            <a:ext cx="2318145" cy="1706104"/>
          </a:xfrm>
          <a:prstGeom prst="cloudCallout">
            <a:avLst>
              <a:gd name="adj1" fmla="val 144128"/>
              <a:gd name="adj2" fmla="val 11032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8" name="TextBox 7"/>
          <p:cNvSpPr txBox="1"/>
          <p:nvPr/>
        </p:nvSpPr>
        <p:spPr>
          <a:xfrm>
            <a:off x="7915969" y="3726044"/>
            <a:ext cx="2094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Ēkas daļas platība, kurā ir izvietots bērnu nams: </a:t>
            </a:r>
          </a:p>
          <a:p>
            <a:pPr algn="ctr"/>
            <a:r>
              <a:rPr lang="lv-LV" b="1" dirty="0" smtClean="0"/>
              <a:t>543,5 m2</a:t>
            </a:r>
            <a:endParaRPr lang="lv-LV" b="1" dirty="0"/>
          </a:p>
        </p:txBody>
      </p:sp>
      <p:sp>
        <p:nvSpPr>
          <p:cNvPr id="9" name="Mākoņveida remarka 8"/>
          <p:cNvSpPr/>
          <p:nvPr/>
        </p:nvSpPr>
        <p:spPr>
          <a:xfrm rot="725551">
            <a:off x="94624" y="97042"/>
            <a:ext cx="1594057" cy="1072224"/>
          </a:xfrm>
          <a:prstGeom prst="cloudCallout">
            <a:avLst>
              <a:gd name="adj1" fmla="val 24972"/>
              <a:gd name="adj2" fmla="val 13127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0" name="TextBox 9"/>
          <p:cNvSpPr txBox="1"/>
          <p:nvPr/>
        </p:nvSpPr>
        <p:spPr>
          <a:xfrm>
            <a:off x="-155410" y="200202"/>
            <a:ext cx="2094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Bērnu skaits institūcijā: </a:t>
            </a:r>
          </a:p>
          <a:p>
            <a:pPr algn="ctr"/>
            <a:r>
              <a:rPr lang="lv-LV" b="1" dirty="0" smtClean="0"/>
              <a:t>23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3330759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irsrakst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smtClean="0"/>
              <a:t>Ventspils novada bērnu nams «Stikli»</a:t>
            </a:r>
            <a:endParaRPr lang="lv-LV" b="1" dirty="0"/>
          </a:p>
        </p:txBody>
      </p:sp>
      <p:sp>
        <p:nvSpPr>
          <p:cNvPr id="10" name="Teksta vietturis 9"/>
          <p:cNvSpPr>
            <a:spLocks noGrp="1"/>
          </p:cNvSpPr>
          <p:nvPr>
            <p:ph type="body" idx="1"/>
          </p:nvPr>
        </p:nvSpPr>
        <p:spPr>
          <a:xfrm>
            <a:off x="1097280" y="2097791"/>
            <a:ext cx="4937760" cy="736282"/>
          </a:xfrm>
        </p:spPr>
        <p:txBody>
          <a:bodyPr/>
          <a:lstStyle/>
          <a:p>
            <a:r>
              <a:rPr lang="lv-LV" dirty="0" smtClean="0"/>
              <a:t>Turpmākā bērnu aprūpe</a:t>
            </a:r>
            <a:endParaRPr lang="lv-LV" dirty="0"/>
          </a:p>
        </p:txBody>
      </p:sp>
      <p:sp>
        <p:nvSpPr>
          <p:cNvPr id="11" name="Satura vietturis 10"/>
          <p:cNvSpPr>
            <a:spLocks noGrp="1"/>
          </p:cNvSpPr>
          <p:nvPr>
            <p:ph sz="half" idx="2"/>
          </p:nvPr>
        </p:nvSpPr>
        <p:spPr>
          <a:xfrm>
            <a:off x="973587" y="2811879"/>
            <a:ext cx="4937760" cy="33782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Atgriezt bioloģiskajā ģimenē – </a:t>
            </a:r>
            <a:r>
              <a:rPr lang="lv-LV" b="1" dirty="0" smtClean="0">
                <a:solidFill>
                  <a:srgbClr val="FF0000"/>
                </a:solidFill>
              </a:rPr>
              <a:t>24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lv-LV" sz="1600" dirty="0"/>
              <a:t>Rīga/Olaine/Salaspils – 23 bērni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lv-LV" sz="1600" dirty="0" smtClean="0">
                <a:solidFill>
                  <a:schemeClr val="tx1"/>
                </a:solidFill>
              </a:rPr>
              <a:t>Ventspils novads – 1 bērns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Nodot aizbildnībā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Ievietot audžuģimenē - </a:t>
            </a:r>
            <a:r>
              <a:rPr lang="lv-LV" b="1" dirty="0" smtClean="0">
                <a:solidFill>
                  <a:srgbClr val="FF0000"/>
                </a:solidFill>
              </a:rPr>
              <a:t>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Jauniešu māja - </a:t>
            </a:r>
            <a:r>
              <a:rPr lang="lv-LV" b="1" dirty="0" smtClean="0">
                <a:solidFill>
                  <a:srgbClr val="FF0000"/>
                </a:solidFill>
              </a:rPr>
              <a:t>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Grupu dzīvoklis - </a:t>
            </a:r>
            <a:r>
              <a:rPr lang="lv-LV" b="1" dirty="0" smtClean="0">
                <a:solidFill>
                  <a:srgbClr val="FF0000"/>
                </a:solidFill>
              </a:rPr>
              <a:t>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Ģimeniskai videi pietuvināts pakalpojums «3x8» – </a:t>
            </a:r>
            <a:r>
              <a:rPr lang="lv-LV" b="1" dirty="0" smtClean="0">
                <a:solidFill>
                  <a:srgbClr val="FF0000"/>
                </a:solidFill>
              </a:rPr>
              <a:t>1 </a:t>
            </a:r>
          </a:p>
        </p:txBody>
      </p:sp>
      <p:sp>
        <p:nvSpPr>
          <p:cNvPr id="12" name="Teksta vietturis 11"/>
          <p:cNvSpPr>
            <a:spLocks noGrp="1"/>
          </p:cNvSpPr>
          <p:nvPr>
            <p:ph type="body" sz="quarter" idx="3"/>
          </p:nvPr>
        </p:nvSpPr>
        <p:spPr>
          <a:xfrm>
            <a:off x="6035040" y="2222175"/>
            <a:ext cx="4937760" cy="736282"/>
          </a:xfrm>
        </p:spPr>
        <p:txBody>
          <a:bodyPr/>
          <a:lstStyle/>
          <a:p>
            <a:r>
              <a:rPr lang="lv-LV" dirty="0" smtClean="0"/>
              <a:t>Esošās ēkas turpmākā izmantošana</a:t>
            </a:r>
            <a:endParaRPr lang="lv-LV" dirty="0"/>
          </a:p>
        </p:txBody>
      </p:sp>
      <p:sp>
        <p:nvSpPr>
          <p:cNvPr id="13" name="Satura vietturis 12"/>
          <p:cNvSpPr>
            <a:spLocks noGrp="1"/>
          </p:cNvSpPr>
          <p:nvPr>
            <p:ph sz="quarter" idx="4"/>
          </p:nvPr>
        </p:nvSpPr>
        <p:spPr>
          <a:xfrm>
            <a:off x="6035040" y="2834073"/>
            <a:ext cx="4937760" cy="3378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Grupu dzīvokļi pie nosacījuma, ka ir dienas aizņemtības iespējas: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lv-LV" sz="1800" dirty="0"/>
              <a:t>Dienas </a:t>
            </a:r>
            <a:r>
              <a:rPr lang="lv-LV" sz="1800" dirty="0" smtClean="0"/>
              <a:t>centrs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lv-LV" sz="1800" dirty="0"/>
              <a:t>Sociālā </a:t>
            </a:r>
            <a:r>
              <a:rPr lang="lv-LV" sz="1800" dirty="0" smtClean="0"/>
              <a:t>uzņēmējdarbība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lv-LV" sz="1800" dirty="0" smtClean="0"/>
              <a:t>Specializētās darbnīcas</a:t>
            </a:r>
            <a:endParaRPr lang="lv-LV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Sociālā dzīvojamā māja</a:t>
            </a:r>
          </a:p>
        </p:txBody>
      </p:sp>
      <p:sp>
        <p:nvSpPr>
          <p:cNvPr id="2" name="Mākoņveida remarka 1"/>
          <p:cNvSpPr/>
          <p:nvPr/>
        </p:nvSpPr>
        <p:spPr>
          <a:xfrm rot="11285118">
            <a:off x="192100" y="1064983"/>
            <a:ext cx="1562975" cy="1278118"/>
          </a:xfrm>
          <a:prstGeom prst="cloudCallout">
            <a:avLst>
              <a:gd name="adj1" fmla="val -88836"/>
              <a:gd name="adj2" fmla="val -799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" name="TextBox 2"/>
          <p:cNvSpPr txBox="1"/>
          <p:nvPr/>
        </p:nvSpPr>
        <p:spPr>
          <a:xfrm>
            <a:off x="269252" y="1298845"/>
            <a:ext cx="14086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Bērnu skaits institūcijā: </a:t>
            </a:r>
          </a:p>
          <a:p>
            <a:pPr algn="ctr"/>
            <a:r>
              <a:rPr lang="lv-LV" b="1" dirty="0" smtClean="0"/>
              <a:t>24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4131499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		VSAC «Kurzeme» filiāle «Liepāja»</a:t>
            </a:r>
            <a:endParaRPr lang="lv-LV" dirty="0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097280" y="1862368"/>
            <a:ext cx="4937760" cy="736282"/>
          </a:xfrm>
        </p:spPr>
        <p:txBody>
          <a:bodyPr/>
          <a:lstStyle/>
          <a:p>
            <a:r>
              <a:rPr lang="lv-LV" dirty="0" smtClean="0"/>
              <a:t>Bērnu turpmākā aprūpe</a:t>
            </a:r>
          </a:p>
          <a:p>
            <a:endParaRPr lang="lv-LV" dirty="0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Atgriezt bioloģiskajā ģimenē –</a:t>
            </a:r>
            <a:r>
              <a:rPr lang="lv-LV" dirty="0" smtClean="0">
                <a:solidFill>
                  <a:srgbClr val="FF0000"/>
                </a:solidFill>
              </a:rPr>
              <a:t> </a:t>
            </a:r>
            <a:r>
              <a:rPr lang="lv-LV" b="1" dirty="0" smtClean="0">
                <a:solidFill>
                  <a:srgbClr val="FF0000"/>
                </a:solidFill>
              </a:rPr>
              <a:t>46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Nodot aizbildnībā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Ievietot audžuģimenē – trīs ģimenes, </a:t>
            </a:r>
            <a:r>
              <a:rPr lang="lv-LV" b="1" dirty="0" smtClean="0">
                <a:solidFill>
                  <a:srgbClr val="FF0000"/>
                </a:solidFill>
              </a:rPr>
              <a:t>3</a:t>
            </a:r>
            <a:r>
              <a:rPr lang="lv-LV" dirty="0" smtClean="0"/>
              <a:t> bērniem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Aprūpe ģimeniskai videi pietuvinātā pakalpojumā «3x8» - </a:t>
            </a:r>
            <a:r>
              <a:rPr lang="lv-LV" b="1" dirty="0" smtClean="0">
                <a:solidFill>
                  <a:srgbClr val="FF0000"/>
                </a:solidFill>
              </a:rPr>
              <a:t>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Ievietot grupu </a:t>
            </a:r>
            <a:r>
              <a:rPr lang="lv-LV" dirty="0"/>
              <a:t>dzīvoklī ar aprūpi bērniem </a:t>
            </a:r>
            <a:r>
              <a:rPr lang="lv-LV" dirty="0" smtClean="0"/>
              <a:t>ar FT - </a:t>
            </a:r>
            <a:r>
              <a:rPr lang="lv-LV" b="1" dirty="0" smtClean="0">
                <a:solidFill>
                  <a:srgbClr val="FF0000"/>
                </a:solidFill>
              </a:rPr>
              <a:t>27 </a:t>
            </a:r>
            <a:r>
              <a:rPr lang="lv-LV" dirty="0" smtClean="0"/>
              <a:t>bērniem no 13 pašvaldībām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/>
              <a:t>Ievietot grupu dzīvoklī </a:t>
            </a:r>
            <a:r>
              <a:rPr lang="lv-LV" dirty="0" smtClean="0"/>
              <a:t>bērniem ar FT bez aprūpes - </a:t>
            </a:r>
            <a:r>
              <a:rPr lang="lv-LV" b="1" dirty="0" smtClean="0">
                <a:solidFill>
                  <a:srgbClr val="FF0000"/>
                </a:solidFill>
              </a:rPr>
              <a:t>12</a:t>
            </a:r>
            <a:r>
              <a:rPr lang="lv-LV" dirty="0" smtClean="0"/>
              <a:t> bērniem no 7 pašvaldībām</a:t>
            </a:r>
            <a:endParaRPr lang="lv-LV" dirty="0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v-LV" dirty="0" smtClean="0"/>
              <a:t>Esošās ēkas turpmākā izmantošana</a:t>
            </a:r>
          </a:p>
          <a:p>
            <a:endParaRPr lang="lv-LV" dirty="0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Dienas aprūpes centrs pilngadīgām personām ar GRT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Paliatīvās aprūpes centrs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«Atelpas brīdis»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Ģimenes atbalsta centrs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Pārdot/nodot pašvaldības lietošanai</a:t>
            </a:r>
            <a:endParaRPr lang="lv-LV" dirty="0"/>
          </a:p>
        </p:txBody>
      </p:sp>
      <p:sp>
        <p:nvSpPr>
          <p:cNvPr id="7" name="Mākoņveida remarka 6"/>
          <p:cNvSpPr/>
          <p:nvPr/>
        </p:nvSpPr>
        <p:spPr>
          <a:xfrm rot="11285118">
            <a:off x="372224" y="122638"/>
            <a:ext cx="1835123" cy="1290490"/>
          </a:xfrm>
          <a:prstGeom prst="cloudCallout">
            <a:avLst>
              <a:gd name="adj1" fmla="val -77925"/>
              <a:gd name="adj2" fmla="val -4948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8" name="TextBox 7"/>
          <p:cNvSpPr txBox="1"/>
          <p:nvPr/>
        </p:nvSpPr>
        <p:spPr>
          <a:xfrm>
            <a:off x="581331" y="406711"/>
            <a:ext cx="1416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Bērnu skaits institūcijā: </a:t>
            </a:r>
          </a:p>
          <a:p>
            <a:pPr algn="ctr"/>
            <a:r>
              <a:rPr lang="lv-LV" b="1" dirty="0" smtClean="0"/>
              <a:t>46</a:t>
            </a:r>
            <a:endParaRPr lang="lv-LV" b="1" dirty="0"/>
          </a:p>
        </p:txBody>
      </p:sp>
      <p:sp>
        <p:nvSpPr>
          <p:cNvPr id="9" name="Mākoņveida remarka 8"/>
          <p:cNvSpPr/>
          <p:nvPr/>
        </p:nvSpPr>
        <p:spPr>
          <a:xfrm rot="11285118">
            <a:off x="9493321" y="3144975"/>
            <a:ext cx="2703670" cy="1630165"/>
          </a:xfrm>
          <a:prstGeom prst="cloudCallout">
            <a:avLst>
              <a:gd name="adj1" fmla="val 51811"/>
              <a:gd name="adj2" fmla="val 5106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0" name="TextBox 9"/>
          <p:cNvSpPr txBox="1"/>
          <p:nvPr/>
        </p:nvSpPr>
        <p:spPr>
          <a:xfrm>
            <a:off x="9509641" y="3333626"/>
            <a:ext cx="26823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dirty="0" smtClean="0"/>
              <a:t>Ēkas daļas platība, kurā izvietots bērnu nams:</a:t>
            </a:r>
            <a:br>
              <a:rPr lang="lv-LV" sz="1600" dirty="0" smtClean="0"/>
            </a:br>
            <a:r>
              <a:rPr lang="lv-LV" sz="1600" b="1" dirty="0" smtClean="0"/>
              <a:t>1.  894,9</a:t>
            </a:r>
          </a:p>
          <a:p>
            <a:pPr algn="ctr"/>
            <a:r>
              <a:rPr lang="lv-LV" sz="1600" b="1" dirty="0" smtClean="0"/>
              <a:t>2. 335,3</a:t>
            </a:r>
          </a:p>
          <a:p>
            <a:pPr algn="ctr"/>
            <a:r>
              <a:rPr lang="lv-LV" sz="1600" b="1" dirty="0" smtClean="0"/>
              <a:t>3. 82,3</a:t>
            </a:r>
            <a:endParaRPr lang="lv-LV" sz="1600" b="1" dirty="0"/>
          </a:p>
        </p:txBody>
      </p:sp>
    </p:spTree>
    <p:extLst>
      <p:ext uri="{BB962C8B-B14F-4D97-AF65-F5344CB8AC3E}">
        <p14:creationId xmlns:p14="http://schemas.microsoft.com/office/powerpoint/2010/main" val="2493937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smtClean="0"/>
              <a:t>Liepājas pilsētas domes Sociālā dienesta </a:t>
            </a:r>
            <a:br>
              <a:rPr lang="lv-LV" b="1" dirty="0" smtClean="0"/>
            </a:br>
            <a:r>
              <a:rPr lang="lv-LV" b="1" dirty="0" smtClean="0"/>
              <a:t>bērnu nams</a:t>
            </a:r>
            <a:endParaRPr lang="lv-LV" b="1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Bērnu turpmākā aprūpe</a:t>
            </a:r>
          </a:p>
        </p:txBody>
      </p:sp>
      <p:sp>
        <p:nvSpPr>
          <p:cNvPr id="5" name="Satura vietturis 4"/>
          <p:cNvSpPr>
            <a:spLocks noGrp="1"/>
          </p:cNvSpPr>
          <p:nvPr>
            <p:ph sz="half" idx="2"/>
          </p:nvPr>
        </p:nvSpPr>
        <p:spPr>
          <a:xfrm>
            <a:off x="839787" y="2612167"/>
            <a:ext cx="5157787" cy="36845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Atgriezt bioloģiskajā ģimenē – </a:t>
            </a:r>
            <a:r>
              <a:rPr lang="lv-LV" b="1" dirty="0" smtClean="0">
                <a:solidFill>
                  <a:srgbClr val="FF0000"/>
                </a:solidFill>
              </a:rPr>
              <a:t>36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Nodot aizbildnībā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Ievietot audžuģimenē: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lv-LV" sz="1800" dirty="0" smtClean="0"/>
              <a:t>Terapeitiskā - četras ģimenes </a:t>
            </a:r>
            <a:r>
              <a:rPr lang="lv-LV" sz="1800" b="1" dirty="0" smtClean="0">
                <a:solidFill>
                  <a:srgbClr val="FF0000"/>
                </a:solidFill>
              </a:rPr>
              <a:t>4</a:t>
            </a:r>
            <a:r>
              <a:rPr lang="lv-LV" sz="1800" dirty="0" smtClean="0"/>
              <a:t> bērniem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lv-LV" sz="1800" dirty="0" smtClean="0"/>
              <a:t> </a:t>
            </a:r>
            <a:r>
              <a:rPr lang="lv-LV" sz="1800" dirty="0"/>
              <a:t>vienas </a:t>
            </a:r>
            <a:r>
              <a:rPr lang="lv-LV" sz="1800" dirty="0" smtClean="0"/>
              <a:t>ģimenes bērniem - četras ģimenes </a:t>
            </a:r>
            <a:r>
              <a:rPr lang="lv-LV" sz="1800" b="1" dirty="0" smtClean="0">
                <a:solidFill>
                  <a:srgbClr val="FF0000"/>
                </a:solidFill>
              </a:rPr>
              <a:t>11</a:t>
            </a:r>
            <a:r>
              <a:rPr lang="lv-LV" sz="1800" dirty="0" smtClean="0"/>
              <a:t> bērniem</a:t>
            </a:r>
            <a:endParaRPr lang="lv-LV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Ievietot «Jauniešu mājā» - </a:t>
            </a:r>
            <a:r>
              <a:rPr lang="lv-LV" b="1" dirty="0" smtClean="0">
                <a:solidFill>
                  <a:srgbClr val="FF0000"/>
                </a:solidFill>
              </a:rPr>
              <a:t>10</a:t>
            </a:r>
            <a:r>
              <a:rPr lang="lv-LV" dirty="0" smtClean="0"/>
              <a:t> </a:t>
            </a:r>
            <a:endParaRPr lang="lv-LV" dirty="0"/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Aprūpe ģimeniskai videi pietuvinātā pakalpojumā «3x8» - </a:t>
            </a:r>
            <a:r>
              <a:rPr lang="lv-LV" b="1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" name="Teksta vietturis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v-LV" dirty="0" smtClean="0"/>
              <a:t>Esošās ēkas turpmākā izmantošana</a:t>
            </a:r>
          </a:p>
        </p:txBody>
      </p:sp>
      <p:sp>
        <p:nvSpPr>
          <p:cNvPr id="7" name="Satura vietturis 6"/>
          <p:cNvSpPr>
            <a:spLocks noGrp="1"/>
          </p:cNvSpPr>
          <p:nvPr>
            <p:ph sz="quarter" idx="4"/>
          </p:nvPr>
        </p:nvSpPr>
        <p:spPr>
          <a:xfrm>
            <a:off x="5997574" y="2612167"/>
            <a:ext cx="5183188" cy="36845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Ģimenes atbalsta centrs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Dienas aprūpes centrs personām ar GRT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Grupu dzīvokļi personām ar GRT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Atdot/izīrēt NVO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dirty="0" smtClean="0"/>
              <a:t>Pārdot</a:t>
            </a:r>
            <a:endParaRPr lang="lv-LV" dirty="0"/>
          </a:p>
          <a:p>
            <a:pPr>
              <a:buFont typeface="Wingdings" panose="05000000000000000000" pitchFamily="2" charset="2"/>
              <a:buChar char="Ø"/>
            </a:pPr>
            <a:endParaRPr lang="lv-LV" dirty="0" smtClean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8" name="Mākoņveida remarka 7"/>
          <p:cNvSpPr/>
          <p:nvPr/>
        </p:nvSpPr>
        <p:spPr>
          <a:xfrm>
            <a:off x="4375078" y="1685251"/>
            <a:ext cx="1751402" cy="1057883"/>
          </a:xfrm>
          <a:prstGeom prst="cloudCallout">
            <a:avLst>
              <a:gd name="adj1" fmla="val -81463"/>
              <a:gd name="adj2" fmla="val 3547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TextBox 8"/>
          <p:cNvSpPr txBox="1"/>
          <p:nvPr/>
        </p:nvSpPr>
        <p:spPr>
          <a:xfrm>
            <a:off x="4291071" y="1786316"/>
            <a:ext cx="1919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Bērnu skaits institūcijā:</a:t>
            </a:r>
          </a:p>
          <a:p>
            <a:pPr algn="ctr"/>
            <a:r>
              <a:rPr lang="lv-LV" dirty="0" smtClean="0"/>
              <a:t> </a:t>
            </a:r>
            <a:r>
              <a:rPr lang="lv-LV" b="1" dirty="0" smtClean="0"/>
              <a:t>36</a:t>
            </a:r>
          </a:p>
          <a:p>
            <a:endParaRPr lang="lv-LV" dirty="0"/>
          </a:p>
        </p:txBody>
      </p:sp>
      <p:sp>
        <p:nvSpPr>
          <p:cNvPr id="10" name="Mākoņveida remarka 9"/>
          <p:cNvSpPr/>
          <p:nvPr/>
        </p:nvSpPr>
        <p:spPr>
          <a:xfrm rot="10119751">
            <a:off x="9754528" y="3118848"/>
            <a:ext cx="2402661" cy="1182169"/>
          </a:xfrm>
          <a:prstGeom prst="cloudCallout">
            <a:avLst>
              <a:gd name="adj1" fmla="val 41030"/>
              <a:gd name="adj2" fmla="val 12542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1" name="TextBox 10"/>
          <p:cNvSpPr txBox="1"/>
          <p:nvPr/>
        </p:nvSpPr>
        <p:spPr>
          <a:xfrm>
            <a:off x="9761410" y="3408185"/>
            <a:ext cx="2488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Ēkas </a:t>
            </a:r>
            <a:r>
              <a:rPr lang="lv-LV" dirty="0" smtClean="0"/>
              <a:t>kopējā platība:</a:t>
            </a:r>
          </a:p>
          <a:p>
            <a:pPr algn="ctr"/>
            <a:r>
              <a:rPr lang="lv-LV" b="1" dirty="0" smtClean="0"/>
              <a:t>7250 m2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76842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irsrakst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smtClean="0"/>
              <a:t>Ģimeniskai videi pietuvināta pakalpojuma sniegšanas iespējas</a:t>
            </a:r>
            <a:endParaRPr lang="lv-LV" b="1" dirty="0"/>
          </a:p>
        </p:txBody>
      </p:sp>
      <p:graphicFrame>
        <p:nvGraphicFramePr>
          <p:cNvPr id="2" name="Tabu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91407"/>
              </p:ext>
            </p:extLst>
          </p:nvPr>
        </p:nvGraphicFramePr>
        <p:xfrm>
          <a:off x="1271604" y="1993943"/>
          <a:ext cx="5985844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5844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Pielāgot pašvaldības īpašumā esošo infrastruktūru (dzīvoklis/māja)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Rekonstruēt pašvaldības īpašumā</a:t>
                      </a:r>
                      <a:r>
                        <a:rPr lang="lv-LV" baseline="0" dirty="0" smtClean="0"/>
                        <a:t> </a:t>
                      </a:r>
                      <a:r>
                        <a:rPr lang="lv-LV" dirty="0" smtClean="0"/>
                        <a:t>esošo infrastruktūru (dzīvoklis/māja)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Īrēt infrastruktūru (dzīvoklis/māja)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Iegādāties infrastruktūru (dzīvoklis/māja)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Būvēt privātmāju uz pašvaldības īpašumā esošas zemes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Mākoņveida remarka 8"/>
          <p:cNvSpPr/>
          <p:nvPr/>
        </p:nvSpPr>
        <p:spPr>
          <a:xfrm rot="10800000">
            <a:off x="7550342" y="3506390"/>
            <a:ext cx="3258828" cy="1568655"/>
          </a:xfrm>
          <a:prstGeom prst="cloudCallout">
            <a:avLst>
              <a:gd name="adj1" fmla="val 115165"/>
              <a:gd name="adj2" fmla="val 162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TextBox 4"/>
          <p:cNvSpPr txBox="1"/>
          <p:nvPr/>
        </p:nvSpPr>
        <p:spPr>
          <a:xfrm>
            <a:off x="8019912" y="3506390"/>
            <a:ext cx="2319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Lai pretendētu uz ERAF, ēkai jābūt pašvaldības īpašumā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045973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ija">
  <a:themeElements>
    <a:clrScheme name="Retrospekci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ij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i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357</TotalTime>
  <Words>646</Words>
  <Application>Microsoft Office PowerPoint</Application>
  <PresentationFormat>Custom</PresentationFormat>
  <Paragraphs>147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Retrospekcija</vt:lpstr>
      <vt:lpstr>KPR bērnu aprūpes iestāžu reorganizācijas plānu izstrāde </vt:lpstr>
      <vt:lpstr>SIA “AC Konsultācijas” izstrādā reorganizācijas plānus piecām KPR bērnu aprūpes institūcijām:</vt:lpstr>
      <vt:lpstr>Aizbildņi, audžuģimenes, adoptētāji, viesģimenes pašvaldībā (31.03.2017.)</vt:lpstr>
      <vt:lpstr>Strazdes bērnu nams</vt:lpstr>
      <vt:lpstr>Ventspils Sociālās aprūpes nama «Selga»</vt:lpstr>
      <vt:lpstr>Ventspils novada bērnu nams «Stikli»</vt:lpstr>
      <vt:lpstr>  VSAC «Kurzeme» filiāle «Liepāja»</vt:lpstr>
      <vt:lpstr>Liepājas pilsētas domes Sociālā dienesta  bērnu nams</vt:lpstr>
      <vt:lpstr>Ģimeniskai videi pietuvināta pakalpojuma sniegšanas iespējas</vt:lpstr>
      <vt:lpstr>Galvenie atskaites punkti</vt:lpstr>
      <vt:lpstr>Paldies par uzmanību!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KPR bērnu aprūpes iestāžu reorganizācijas plānu izstrāde</dc:title>
  <dc:creator>Lelde Sarke</dc:creator>
  <cp:lastModifiedBy>Inga</cp:lastModifiedBy>
  <cp:revision>35</cp:revision>
  <dcterms:created xsi:type="dcterms:W3CDTF">2017-05-22T11:16:54Z</dcterms:created>
  <dcterms:modified xsi:type="dcterms:W3CDTF">2017-05-23T20:45:17Z</dcterms:modified>
</cp:coreProperties>
</file>