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  <p:sldMasterId id="2147483743" r:id="rId3"/>
    <p:sldMasterId id="2147484037" r:id="rId4"/>
  </p:sldMasterIdLst>
  <p:notesMasterIdLst>
    <p:notesMasterId r:id="rId18"/>
  </p:notesMasterIdLst>
  <p:sldIdLst>
    <p:sldId id="256" r:id="rId5"/>
    <p:sldId id="310" r:id="rId6"/>
    <p:sldId id="289" r:id="rId7"/>
    <p:sldId id="290" r:id="rId8"/>
    <p:sldId id="303" r:id="rId9"/>
    <p:sldId id="319" r:id="rId10"/>
    <p:sldId id="353" r:id="rId11"/>
    <p:sldId id="366" r:id="rId12"/>
    <p:sldId id="364" r:id="rId13"/>
    <p:sldId id="365" r:id="rId14"/>
    <p:sldId id="328" r:id="rId15"/>
    <p:sldId id="329" r:id="rId16"/>
    <p:sldId id="294" r:id="rId17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33CC"/>
    <a:srgbClr val="FF0000"/>
    <a:srgbClr val="003300"/>
    <a:srgbClr val="006600"/>
    <a:srgbClr val="FF66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lv-LV" altLang="lv-LV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lv-LV" altLang="lv-LV"/>
          </a:p>
        </p:txBody>
      </p:sp>
      <p:sp>
        <p:nvSpPr>
          <p:cNvPr id="45060" name="Text Box 3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lv-LV" altLang="lv-LV"/>
          </a:p>
        </p:txBody>
      </p:sp>
      <p:sp>
        <p:nvSpPr>
          <p:cNvPr id="4506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lv-LV" noProof="0"/>
          </a:p>
        </p:txBody>
      </p:sp>
      <p:sp>
        <p:nvSpPr>
          <p:cNvPr id="45063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lv-LV" altLang="lv-LV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fld id="{76583B48-1317-4C85-8BE3-61B3DD450B14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48727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B5C8E81-E366-4CDA-BDCF-3957E16AC827}" type="slidenum">
              <a:rPr lang="lv-LV" altLang="lv-LV" smtClean="0">
                <a:latin typeface="Times New Roman" pitchFamily="18" charset="0"/>
                <a:ea typeface="Microsoft YaHei" pitchFamily="34" charset="-122"/>
                <a:cs typeface="Lucida Sans Unicode" pitchFamily="34" charset="0"/>
              </a:rPr>
              <a:pPr/>
              <a:t>1</a:t>
            </a:fld>
            <a:endParaRPr lang="lv-LV" altLang="lv-LV">
              <a:latin typeface="Times New Roman" pitchFamily="18" charset="0"/>
              <a:ea typeface="Microsoft YaHei" pitchFamily="34" charset="-122"/>
              <a:cs typeface="Lucida Sans Unicode" pitchFamily="34" charset="0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lv-LV" altLang="lv-LV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55F96D1-D65D-4FE4-A92E-444F2AA5B170}" type="slidenum">
              <a:rPr lang="lv-LV" altLang="lv-LV" smtClean="0">
                <a:latin typeface="Times New Roman" pitchFamily="18" charset="0"/>
                <a:ea typeface="Microsoft YaHei" pitchFamily="34" charset="-122"/>
                <a:cs typeface="Lucida Sans Unicode" pitchFamily="34" charset="0"/>
              </a:rPr>
              <a:pPr/>
              <a:t>3</a:t>
            </a:fld>
            <a:endParaRPr lang="lv-LV" altLang="lv-LV">
              <a:latin typeface="Times New Roman" pitchFamily="18" charset="0"/>
              <a:ea typeface="Microsoft YaHei" pitchFamily="34" charset="-122"/>
              <a:cs typeface="Lucida Sans Unicode" pitchFamily="34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lv-LV" altLang="lv-LV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5D84EC3-00A9-4B58-B0B4-91D38EF56908}" type="slidenum">
              <a:rPr lang="lv-LV" altLang="lv-LV" smtClean="0">
                <a:latin typeface="Times New Roman" pitchFamily="18" charset="0"/>
                <a:ea typeface="Microsoft YaHei" pitchFamily="34" charset="-122"/>
                <a:cs typeface="Lucida Sans Unicode" pitchFamily="34" charset="0"/>
              </a:rPr>
              <a:pPr/>
              <a:t>4</a:t>
            </a:fld>
            <a:endParaRPr lang="lv-LV" altLang="lv-LV">
              <a:latin typeface="Times New Roman" pitchFamily="18" charset="0"/>
              <a:ea typeface="Microsoft YaHei" pitchFamily="34" charset="-122"/>
              <a:cs typeface="Lucida Sans Unicode" pitchFamily="34" charset="0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lv-LV" altLang="lv-LV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B4901F6-63E0-4280-926A-4038F86D62A5}" type="slidenum">
              <a:rPr lang="lv-LV" altLang="lv-LV" smtClean="0"/>
              <a:pPr/>
              <a:t>12</a:t>
            </a:fld>
            <a:endParaRPr lang="lv-LV" altLang="lv-LV"/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lv-LV" altLang="lv-LV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5E4F6D4-1E81-44F6-BB92-395255119577}" type="slidenum">
              <a:rPr lang="lv-LV" altLang="lv-LV" smtClean="0">
                <a:latin typeface="Times New Roman" pitchFamily="18" charset="0"/>
                <a:ea typeface="Microsoft YaHei" pitchFamily="34" charset="-122"/>
                <a:cs typeface="Lucida Sans Unicode" pitchFamily="34" charset="0"/>
              </a:rPr>
              <a:pPr/>
              <a:t>13</a:t>
            </a:fld>
            <a:endParaRPr lang="lv-LV" altLang="lv-LV">
              <a:latin typeface="Times New Roman" pitchFamily="18" charset="0"/>
              <a:ea typeface="Microsoft YaHei" pitchFamily="34" charset="-122"/>
              <a:cs typeface="Lucida Sans Unicode" pitchFamily="34" charset="0"/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lv-LV" altLang="lv-LV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9051E-FB64-41CF-A749-C28755949763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25B1A-ADBA-4D27-A17B-CEAA35EFF8FC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06FC3-5C1B-42AF-B6ED-BCB800621DD7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5FF5C-E447-4E91-BFF6-D01B1764B51D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2D015-99D8-476C-B0AD-6DADDFB5A7F2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17E8FC7-B35A-47A2-B67C-1B46C5FC0AA9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BA98A10-23AB-4AD0-8662-8B5C966E6ACF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5986"/>
            <a:ext cx="8228013" cy="954741"/>
          </a:xfrm>
        </p:spPr>
        <p:txBody>
          <a:bodyPr/>
          <a:lstStyle>
            <a:lvl1pPr>
              <a:defRPr b="1">
                <a:solidFill>
                  <a:srgbClr val="00B05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8013" cy="54726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 userDrawn="1"/>
        </p:nvSpPr>
        <p:spPr bwMode="auto">
          <a:xfrm>
            <a:off x="0" y="6524625"/>
            <a:ext cx="9144000" cy="720725"/>
          </a:xfrm>
          <a:prstGeom prst="rect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lv-LV" altLang="lv-LV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6029325"/>
            <a:ext cx="90106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730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084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D6C62A4-9762-4803-AEFF-CDCA690B2A03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D9988-06B4-408D-8E9F-3D96B1E3860D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768946A-F3A2-482E-841F-F596F5135762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4978A7D-2335-4E55-9B58-2F7F06304613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6E7C090-84D3-4932-85B6-4CD230199FCE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20EB611-D3AA-4304-A311-678E798BFBD6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EF770E6-DA3F-42EE-89CA-34D0F3AC2145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D9BA2D5-6460-4069-8E4E-B54FE329813A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7E77337-A852-4F91-971D-89B152097A99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32F4CEF-D209-49BB-B731-AB987DBEC03F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87163A6-8A33-4E00-B95D-489B284D20E1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09D3C-9EEB-458F-8E69-9568BA7E77F5}" type="datetime2">
              <a:rPr lang="en-US"/>
              <a:pPr>
                <a:defRPr/>
              </a:pPr>
              <a:t>Wednesday, November 01, 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9FE06-40CA-4320-8C06-1EB0F268F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796B8-BEC2-4CDB-A04B-49FD0D20E7FC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08083-0C14-4260-AB06-ABCE36A51DC2}" type="datetime2">
              <a:rPr lang="en-US"/>
              <a:pPr>
                <a:defRPr/>
              </a:pPr>
              <a:t>Wednesday, November 01, 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595B8-3836-4A15-8ED2-989C97940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9CF72-696D-4C02-AB39-829EFC435482}" type="datetime2">
              <a:rPr lang="en-US"/>
              <a:pPr>
                <a:defRPr/>
              </a:pPr>
              <a:t>Wednesday, November 01, 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C9F33-B38B-4B7C-A7EA-A0E376D45B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D6864-F88C-4264-A602-D47167B4D51C}" type="datetime2">
              <a:rPr lang="en-US"/>
              <a:pPr>
                <a:defRPr/>
              </a:pPr>
              <a:t>Wednesday, November 01, 2017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EF284-1003-47FD-A8AC-A95D6B8FE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124BD-6C16-4F09-A5FD-B2A4022219A8}" type="datetime2">
              <a:rPr lang="en-US"/>
              <a:pPr>
                <a:defRPr/>
              </a:pPr>
              <a:t>Wednesday, November 01, 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AC116-0418-400D-8467-8E80619A06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E2E2C-84C8-46FE-A700-45F2C6887187}" type="datetime2">
              <a:rPr lang="en-US"/>
              <a:pPr>
                <a:defRPr/>
              </a:pPr>
              <a:t>Wednesday, November 01, 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8CDF8-14CA-4206-B322-91A4F73D6E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6BDD5-3CB2-4D6C-9A32-7DE0ED211003}" type="datetime2">
              <a:rPr lang="en-US"/>
              <a:pPr>
                <a:defRPr/>
              </a:pPr>
              <a:t>Wednesday, November 01, 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CEB0C-B7D7-4BC1-8207-D3EBB2B5D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52C3D-9CED-4315-B4E3-0E24218E6544}" type="datetime2">
              <a:rPr lang="en-US"/>
              <a:pPr>
                <a:defRPr/>
              </a:pPr>
              <a:t>Wednesday, November 01, 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69704-8CFD-44D0-ABAB-72A6B83D7A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82ECF-C045-4441-A815-D876D70DA129}" type="datetime2">
              <a:rPr lang="en-US"/>
              <a:pPr>
                <a:defRPr/>
              </a:pPr>
              <a:t>Wednesday, November 01,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2B7F1-2D35-41CB-88F3-DF96E0D055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6EE90-E227-4DA0-886B-ACF05C20D02C}" type="datetime2">
              <a:rPr lang="en-US"/>
              <a:pPr>
                <a:defRPr/>
              </a:pPr>
              <a:t>Wednesday, November 01,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8A6F6-C889-4E13-A4D0-A30A36F961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5D319-B62A-46A4-BE72-7C2AB6C037A0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6E84976-CA13-42C6-8E97-53CD6F34EDBB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764876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982873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5986"/>
            <a:ext cx="8228013" cy="954741"/>
          </a:xfrm>
        </p:spPr>
        <p:txBody>
          <a:bodyPr/>
          <a:lstStyle>
            <a:lvl1pPr>
              <a:defRPr b="1">
                <a:solidFill>
                  <a:srgbClr val="00B05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8013" cy="54726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252753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6717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029325"/>
            <a:ext cx="90106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730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084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8143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CDBA97A-23A9-4A10-BB99-DC342441BD0D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047883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BBB8D73-E90C-40DE-8929-87671F78D8F7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558084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4ADA612-3D3B-42A6-A14F-6DA10615E354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819922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4EDBF85-9E88-4915-B3AB-C7E15C6FE865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646410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029D84E-C882-4211-9FEB-7F76C205AB30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08315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F221C-C038-4BFB-BA50-5EFA47C0ECE9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CA0A63C-9F3C-494C-86BD-5446AE33AFB5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317017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23D9886-6BA5-4927-876C-9D0010EA5DBC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380640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BC4421E-2435-4C3D-B658-017BF158FB7D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485021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42A8246-793C-4A65-B42E-65C8533232D5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062777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9029E18-45D1-4C62-89AB-85C4D3926B76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55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0E738-EDC0-4CD6-8DD3-4EABE6617DFE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640DE-1647-405F-B2E4-22709D2626D1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9BF05-F861-4EFA-8891-C3AF1C6248B3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767D1-1771-472B-8A2A-4B95FF2D407C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lv-LV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lv-LV"/>
              <a:t>Click to edit the outline text format</a:t>
            </a:r>
          </a:p>
          <a:p>
            <a:pPr lvl="1"/>
            <a:r>
              <a:rPr lang="en-GB" altLang="lv-LV"/>
              <a:t>Second Outline Level</a:t>
            </a:r>
          </a:p>
          <a:p>
            <a:pPr lvl="2"/>
            <a:r>
              <a:rPr lang="en-GB" altLang="lv-LV"/>
              <a:t>Third Outline Level</a:t>
            </a:r>
          </a:p>
          <a:p>
            <a:pPr lvl="3"/>
            <a:r>
              <a:rPr lang="en-GB" altLang="lv-LV"/>
              <a:t>Fourth Outline Level</a:t>
            </a:r>
          </a:p>
          <a:p>
            <a:pPr lvl="4"/>
            <a:r>
              <a:rPr lang="en-GB" altLang="lv-LV"/>
              <a:t>Fifth Outline Level</a:t>
            </a:r>
          </a:p>
          <a:p>
            <a:pPr lvl="4"/>
            <a:r>
              <a:rPr lang="en-GB" altLang="lv-LV"/>
              <a:t>Sixth Outline Level</a:t>
            </a:r>
          </a:p>
          <a:p>
            <a:pPr lvl="4"/>
            <a:r>
              <a:rPr lang="en-GB" altLang="lv-LV"/>
              <a:t>Seventh Outline Level</a:t>
            </a:r>
          </a:p>
          <a:p>
            <a:pPr lvl="4"/>
            <a:r>
              <a:rPr lang="en-GB" altLang="lv-LV"/>
              <a:t>Eighth Outline Level</a:t>
            </a:r>
          </a:p>
          <a:p>
            <a:pPr lvl="4"/>
            <a:r>
              <a:rPr lang="en-GB" altLang="lv-LV"/>
              <a:t>Ninth Outline Level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lv-LV" altLang="lv-LV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lv-LV" altLang="lv-LV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fld id="{BF2D2960-3E66-4110-8384-ADBDD461B17A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lv-LV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lv-LV"/>
              <a:t>Click to edit the outline text format</a:t>
            </a:r>
          </a:p>
          <a:p>
            <a:pPr lvl="1"/>
            <a:r>
              <a:rPr lang="en-GB" altLang="lv-LV"/>
              <a:t>Second Outline Level</a:t>
            </a:r>
          </a:p>
          <a:p>
            <a:pPr lvl="2"/>
            <a:r>
              <a:rPr lang="en-GB" altLang="lv-LV"/>
              <a:t>Third Outline Level</a:t>
            </a:r>
          </a:p>
          <a:p>
            <a:pPr lvl="3"/>
            <a:r>
              <a:rPr lang="en-GB" altLang="lv-LV"/>
              <a:t>Fourth Outline Level</a:t>
            </a:r>
          </a:p>
          <a:p>
            <a:pPr lvl="4"/>
            <a:r>
              <a:rPr lang="en-GB" altLang="lv-LV"/>
              <a:t>Fifth Outline Level</a:t>
            </a:r>
          </a:p>
          <a:p>
            <a:pPr lvl="4"/>
            <a:r>
              <a:rPr lang="en-GB" altLang="lv-LV"/>
              <a:t>Sixth Outline Level</a:t>
            </a:r>
          </a:p>
          <a:p>
            <a:pPr lvl="4"/>
            <a:r>
              <a:rPr lang="en-GB" altLang="lv-LV"/>
              <a:t>Seventh Outline Level</a:t>
            </a:r>
          </a:p>
          <a:p>
            <a:pPr lvl="4"/>
            <a:r>
              <a:rPr lang="en-GB" altLang="lv-LV"/>
              <a:t>Eighth Outline Level</a:t>
            </a:r>
          </a:p>
          <a:p>
            <a:pPr lvl="4"/>
            <a:r>
              <a:rPr lang="en-GB" altLang="lv-LV"/>
              <a:t>Ninth Outline Level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lv-LV" altLang="lv-LV">
              <a:solidFill>
                <a:srgbClr val="FFFFFF"/>
              </a:solidFill>
            </a:endParaRP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lv-LV" altLang="lv-LV">
              <a:solidFill>
                <a:srgbClr val="FFFFFF"/>
              </a:solidFill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fld id="{0129C581-6E0F-478D-A79D-E819E50D9FCB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64CEB6F-264F-4EA5-9E44-223137E03B03}" type="datetime2">
              <a:rPr lang="en-US"/>
              <a:pPr>
                <a:defRPr/>
              </a:pPr>
              <a:t>Wednesday, November 01,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5A12898-2B1C-4007-B28A-6A17AD5859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66" r:id="rId4"/>
    <p:sldLayoutId id="2147483990" r:id="rId5"/>
    <p:sldLayoutId id="2147483967" r:id="rId6"/>
    <p:sldLayoutId id="2147483968" r:id="rId7"/>
    <p:sldLayoutId id="2147483991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lv-LV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lv-LV"/>
              <a:t>Click to edit the outline text format</a:t>
            </a:r>
          </a:p>
          <a:p>
            <a:pPr lvl="1"/>
            <a:r>
              <a:rPr lang="en-GB" altLang="lv-LV"/>
              <a:t>Second Outline Level</a:t>
            </a:r>
          </a:p>
          <a:p>
            <a:pPr lvl="2"/>
            <a:r>
              <a:rPr lang="en-GB" altLang="lv-LV"/>
              <a:t>Third Outline Level</a:t>
            </a:r>
          </a:p>
          <a:p>
            <a:pPr lvl="3"/>
            <a:r>
              <a:rPr lang="en-GB" altLang="lv-LV"/>
              <a:t>Fourth Outline Level</a:t>
            </a:r>
          </a:p>
          <a:p>
            <a:pPr lvl="4"/>
            <a:r>
              <a:rPr lang="en-GB" altLang="lv-LV"/>
              <a:t>Fifth Outline Level</a:t>
            </a:r>
          </a:p>
          <a:p>
            <a:pPr lvl="4"/>
            <a:r>
              <a:rPr lang="en-GB" altLang="lv-LV"/>
              <a:t>Sixth Outline Level</a:t>
            </a:r>
          </a:p>
          <a:p>
            <a:pPr lvl="4"/>
            <a:r>
              <a:rPr lang="en-GB" altLang="lv-LV"/>
              <a:t>Seventh Outline Level</a:t>
            </a:r>
          </a:p>
          <a:p>
            <a:pPr lvl="4"/>
            <a:r>
              <a:rPr lang="en-GB" altLang="lv-LV"/>
              <a:t>Eighth Outline Level</a:t>
            </a:r>
          </a:p>
          <a:p>
            <a:pPr lvl="4"/>
            <a:r>
              <a:rPr lang="en-GB" altLang="lv-LV"/>
              <a:t>Ninth Outline Level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lv-LV" altLang="lv-LV">
              <a:solidFill>
                <a:srgbClr val="FFFFFF"/>
              </a:solidFill>
              <a:latin typeface="Arial"/>
              <a:ea typeface="Microsoft YaHei"/>
            </a:endParaRP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lv-LV" altLang="lv-LV">
              <a:solidFill>
                <a:srgbClr val="FFFFFF"/>
              </a:solidFill>
              <a:latin typeface="Arial"/>
              <a:ea typeface="Microsoft YaHei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fld id="{C85D84A9-905E-4200-BDE5-835BEAAB4B8E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1857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  <p:sldLayoutId id="2147484050" r:id="rId13"/>
    <p:sldLayoutId id="2147484051" r:id="rId14"/>
    <p:sldLayoutId id="2147484052" r:id="rId15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info@kurzemesregions.lv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922463"/>
            <a:ext cx="8496300" cy="3162721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lv-LV" altLang="lv-LV" sz="5400" b="1" dirty="0">
                <a:solidFill>
                  <a:srgbClr val="0033CC"/>
                </a:solidFill>
                <a:latin typeface="Times New Roman" pitchFamily="18" charset="0"/>
              </a:rPr>
              <a:t>Turpmākās rīcības </a:t>
            </a:r>
            <a:br>
              <a:rPr lang="lv-LV" altLang="lv-LV" sz="5400" b="1" dirty="0">
                <a:solidFill>
                  <a:srgbClr val="0033CC"/>
                </a:solidFill>
                <a:latin typeface="Times New Roman" pitchFamily="18" charset="0"/>
              </a:rPr>
            </a:br>
            <a:r>
              <a:rPr lang="lv-LV" altLang="lv-LV" sz="5400" b="1" dirty="0">
                <a:solidFill>
                  <a:srgbClr val="0033CC"/>
                </a:solidFill>
                <a:latin typeface="Times New Roman" pitchFamily="18" charset="0"/>
              </a:rPr>
              <a:t>KPR DI plāna </a:t>
            </a:r>
            <a:br>
              <a:rPr lang="lv-LV" altLang="lv-LV" sz="5400" b="1" dirty="0">
                <a:solidFill>
                  <a:srgbClr val="0033CC"/>
                </a:solidFill>
                <a:latin typeface="Times New Roman" pitchFamily="18" charset="0"/>
              </a:rPr>
            </a:br>
            <a:r>
              <a:rPr lang="lv-LV" altLang="lv-LV" sz="5400" b="1" dirty="0">
                <a:solidFill>
                  <a:srgbClr val="0033CC"/>
                </a:solidFill>
                <a:latin typeface="Times New Roman" pitchFamily="18" charset="0"/>
              </a:rPr>
              <a:t>īstenošanai</a:t>
            </a:r>
            <a:br>
              <a:rPr lang="lv-LV" altLang="lv-LV" b="1" dirty="0">
                <a:solidFill>
                  <a:srgbClr val="0033CC"/>
                </a:solidFill>
                <a:latin typeface="Times New Roman" pitchFamily="18" charset="0"/>
              </a:rPr>
            </a:br>
            <a:endParaRPr lang="en-US" altLang="lv-LV" sz="2400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pic>
        <p:nvPicPr>
          <p:cNvPr id="24579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25400"/>
            <a:ext cx="8948738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4613399" y="5085184"/>
            <a:ext cx="4104705" cy="111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lv-LV" altLang="lv-LV" sz="2400" dirty="0">
                <a:solidFill>
                  <a:schemeClr val="tx1"/>
                </a:solidFill>
                <a:latin typeface="Times New Roman" pitchFamily="18" charset="0"/>
              </a:rPr>
              <a:t>Inga Kalniņa, 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lv-LV" sz="2400" dirty="0">
                <a:solidFill>
                  <a:schemeClr val="tx1"/>
                </a:solidFill>
                <a:latin typeface="Times New Roman" pitchFamily="18" charset="0"/>
              </a:rPr>
              <a:t>Projekta vadītāja</a:t>
            </a:r>
            <a:endParaRPr lang="en-GB" sz="2400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lv-LV" sz="2400" b="1" dirty="0">
                <a:solidFill>
                  <a:schemeClr val="tx1"/>
                </a:solidFill>
                <a:latin typeface="Times New Roman" pitchFamily="18" charset="0"/>
              </a:rPr>
              <a:t>01-02.11.2017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850106"/>
          </a:xfrm>
        </p:spPr>
        <p:txBody>
          <a:bodyPr/>
          <a:lstStyle/>
          <a:p>
            <a:pPr marL="801688" algn="ctr">
              <a:defRPr/>
            </a:pPr>
            <a:r>
              <a:rPr lang="lv-LV" dirty="0"/>
              <a:t>Lielais nezināmais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8013" cy="4207743"/>
          </a:xfrm>
        </p:spPr>
        <p:txBody>
          <a:bodyPr/>
          <a:lstStyle/>
          <a:p>
            <a:pPr algn="ctr"/>
            <a:r>
              <a:rPr lang="lv-LV" sz="6000" b="1" dirty="0"/>
              <a:t>Plānotie grozījumi</a:t>
            </a:r>
            <a:br>
              <a:rPr lang="lv-LV" sz="6000" b="1" dirty="0"/>
            </a:br>
            <a:r>
              <a:rPr lang="lv-LV" sz="6000" b="1" dirty="0"/>
              <a:t> MK 313 </a:t>
            </a:r>
          </a:p>
          <a:p>
            <a:pPr algn="ctr"/>
            <a:r>
              <a:rPr lang="lv-LV" sz="6000" b="1" dirty="0"/>
              <a:t>un </a:t>
            </a:r>
          </a:p>
          <a:p>
            <a:pPr algn="ctr"/>
            <a:r>
              <a:rPr lang="lv-LV" sz="6000" b="1" dirty="0"/>
              <a:t>MK 871</a:t>
            </a:r>
          </a:p>
          <a:p>
            <a:pPr algn="ctr"/>
            <a:endParaRPr lang="lv-LV" sz="6000" b="1" dirty="0"/>
          </a:p>
        </p:txBody>
      </p:sp>
    </p:spTree>
    <p:extLst>
      <p:ext uri="{BB962C8B-B14F-4D97-AF65-F5344CB8AC3E}">
        <p14:creationId xmlns:p14="http://schemas.microsoft.com/office/powerpoint/2010/main" val="3790181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1692275" y="836613"/>
            <a:ext cx="7138988" cy="3960812"/>
          </a:xfrm>
        </p:spPr>
        <p:txBody>
          <a:bodyPr/>
          <a:lstStyle/>
          <a:p>
            <a:pPr algn="ctr"/>
            <a:endParaRPr lang="lv-LV" altLang="lv-LV" b="1">
              <a:solidFill>
                <a:srgbClr val="0033CC"/>
              </a:solidFill>
              <a:latin typeface="Times New Roman" pitchFamily="18" charset="0"/>
            </a:endParaRPr>
          </a:p>
          <a:p>
            <a:pPr algn="ctr"/>
            <a:endParaRPr lang="lv-LV" altLang="lv-LV" b="1">
              <a:solidFill>
                <a:srgbClr val="0033CC"/>
              </a:solidFill>
              <a:latin typeface="Times New Roman" pitchFamily="18" charset="0"/>
            </a:endParaRPr>
          </a:p>
          <a:p>
            <a:pPr algn="ctr"/>
            <a:r>
              <a:rPr lang="lv-LV" altLang="lv-LV" sz="4400" b="1">
                <a:solidFill>
                  <a:srgbClr val="0033CC"/>
                </a:solidFill>
                <a:latin typeface="Times New Roman" pitchFamily="18" charset="0"/>
              </a:rPr>
              <a:t>jautājumi  </a:t>
            </a:r>
          </a:p>
          <a:p>
            <a:pPr algn="ctr"/>
            <a:r>
              <a:rPr lang="lv-LV" altLang="lv-LV" sz="4400" b="1">
                <a:solidFill>
                  <a:srgbClr val="0033CC"/>
                </a:solidFill>
                <a:latin typeface="Times New Roman" pitchFamily="18" charset="0"/>
              </a:rPr>
              <a:t>atbildes </a:t>
            </a:r>
          </a:p>
          <a:p>
            <a:pPr algn="ctr"/>
            <a:r>
              <a:rPr lang="lv-LV" altLang="lv-LV" sz="4400" b="1">
                <a:solidFill>
                  <a:srgbClr val="0033CC"/>
                </a:solidFill>
                <a:latin typeface="Times New Roman" pitchFamily="18" charset="0"/>
              </a:rPr>
              <a:t>diskusijas</a:t>
            </a:r>
            <a:endParaRPr lang="lv-LV" altLang="lv-LV" sz="4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457200" y="169863"/>
            <a:ext cx="8229600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lv-LV" altLang="lv-LV"/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457200" y="169863"/>
            <a:ext cx="8507288" cy="61394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 algn="ctr" eaLnBrk="1" hangingPunct="1">
              <a:spcBef>
                <a:spcPts val="80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lv-LV" altLang="lv-LV" sz="3200" b="1" dirty="0">
                <a:solidFill>
                  <a:srgbClr val="000000"/>
                </a:solidFill>
                <a:latin typeface="Times New Roman" pitchFamily="18" charset="0"/>
              </a:rPr>
              <a:t>Paldies!</a:t>
            </a:r>
          </a:p>
          <a:p>
            <a:pPr marL="342900" indent="-341313" algn="ctr" eaLnBrk="1" hangingPunct="1">
              <a:spcBef>
                <a:spcPts val="625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lv-LV" altLang="lv-LV" sz="3200" dirty="0">
                <a:solidFill>
                  <a:srgbClr val="000000"/>
                </a:solidFill>
                <a:latin typeface="Times New Roman" pitchFamily="18" charset="0"/>
              </a:rPr>
              <a:t>Kurzemes plānošanas reģions</a:t>
            </a:r>
          </a:p>
          <a:p>
            <a:pPr marL="342900" indent="-341313" algn="ctr" eaLnBrk="1" hangingPunct="1">
              <a:spcBef>
                <a:spcPts val="450"/>
              </a:spcBef>
              <a:buSzPct val="100000"/>
              <a:buFont typeface="Times New Roman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lv-LV" altLang="lv-LV" sz="2000" dirty="0">
                <a:solidFill>
                  <a:schemeClr val="tx1"/>
                </a:solidFill>
                <a:latin typeface="Times New Roman" pitchFamily="18" charset="0"/>
              </a:rPr>
              <a:t>Eksporta iela 12-212, Rīga LV-1045</a:t>
            </a:r>
          </a:p>
          <a:p>
            <a:pPr marL="342900" indent="-341313" algn="ctr" eaLnBrk="1" hangingPunct="1">
              <a:spcBef>
                <a:spcPts val="45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lv-LV" altLang="lv-LV" sz="2000" dirty="0" err="1">
                <a:solidFill>
                  <a:srgbClr val="000000"/>
                </a:solidFill>
                <a:latin typeface="Times New Roman" pitchFamily="18" charset="0"/>
              </a:rPr>
              <a:t>www.kurzemesregions.lv</a:t>
            </a:r>
            <a:r>
              <a:rPr lang="lv-LV" altLang="lv-LV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marL="342900" indent="-341313" algn="ctr" eaLnBrk="1" hangingPunct="1">
              <a:spcBef>
                <a:spcPts val="35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lv-LV" altLang="lv-LV" sz="2000" dirty="0">
                <a:solidFill>
                  <a:srgbClr val="000000"/>
                </a:solidFill>
                <a:latin typeface="Times New Roman" pitchFamily="18" charset="0"/>
              </a:rPr>
              <a:t>e-pasts:  </a:t>
            </a:r>
            <a:r>
              <a:rPr lang="lv-LV" altLang="lv-LV" sz="2000" dirty="0" err="1">
                <a:solidFill>
                  <a:srgbClr val="000000"/>
                </a:solidFill>
                <a:latin typeface="Times New Roman" pitchFamily="18" charset="0"/>
              </a:rPr>
              <a:t>info@kurzemesregions.lv</a:t>
            </a:r>
            <a:r>
              <a:rPr lang="lv-LV" altLang="lv-LV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lv-LV" altLang="lv-LV" sz="2000" dirty="0">
              <a:solidFill>
                <a:srgbClr val="7030A0"/>
              </a:solidFill>
              <a:latin typeface="Times New Roman" pitchFamily="18" charset="0"/>
              <a:hlinkClick r:id="rId4"/>
            </a:endParaRPr>
          </a:p>
          <a:p>
            <a:pPr marL="342900" indent="-341313" algn="ctr" eaLnBrk="1" hangingPunct="1">
              <a:spcBef>
                <a:spcPts val="35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lv-LV" altLang="lv-LV" sz="2000" dirty="0">
                <a:solidFill>
                  <a:srgbClr val="000000"/>
                </a:solidFill>
                <a:latin typeface="Times New Roman" pitchFamily="18" charset="0"/>
              </a:rPr>
              <a:t>Tel.: +371 67331492</a:t>
            </a:r>
          </a:p>
          <a:p>
            <a:pPr marL="342900" indent="-341313" eaLnBrk="1" hangingPunct="1">
              <a:spcBef>
                <a:spcPts val="40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lv-LV" altLang="lv-LV" b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1313" eaLnBrk="1" hangingPunct="1">
              <a:spcBef>
                <a:spcPts val="40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lv-LV" altLang="lv-LV" b="1" dirty="0">
                <a:solidFill>
                  <a:srgbClr val="000000"/>
                </a:solidFill>
                <a:latin typeface="Times New Roman" pitchFamily="18" charset="0"/>
              </a:rPr>
              <a:t>Inga Kalnina, </a:t>
            </a:r>
            <a:r>
              <a:rPr lang="lv-LV" altLang="lv-LV" dirty="0">
                <a:solidFill>
                  <a:srgbClr val="000000"/>
                </a:solidFill>
                <a:latin typeface="Times New Roman" pitchFamily="18" charset="0"/>
              </a:rPr>
              <a:t>projekta «Kurzeme visiem» vadītāja, </a:t>
            </a:r>
          </a:p>
          <a:p>
            <a:pPr marL="342900" indent="-341313" eaLnBrk="1" hangingPunct="1">
              <a:spcBef>
                <a:spcPts val="40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lv-LV" altLang="lv-LV" dirty="0">
                <a:solidFill>
                  <a:srgbClr val="000000"/>
                </a:solidFill>
                <a:latin typeface="Times New Roman" pitchFamily="18" charset="0"/>
              </a:rPr>
              <a:t>	e-pasts:  </a:t>
            </a:r>
            <a:r>
              <a:rPr lang="lv-LV" altLang="lv-LV" dirty="0" err="1">
                <a:solidFill>
                  <a:srgbClr val="000000"/>
                </a:solidFill>
                <a:latin typeface="Times New Roman" pitchFamily="18" charset="0"/>
              </a:rPr>
              <a:t>inga.kalnina@kurzemesregions.lv</a:t>
            </a:r>
            <a:r>
              <a:rPr lang="lv-LV" altLang="lv-LV" dirty="0">
                <a:solidFill>
                  <a:srgbClr val="000000"/>
                </a:solidFill>
                <a:latin typeface="Times New Roman" pitchFamily="18" charset="0"/>
              </a:rPr>
              <a:t>, tel.: +371 27008743, 67331634</a:t>
            </a:r>
          </a:p>
          <a:p>
            <a:pPr marL="342900" indent="-341313" eaLnBrk="1" hangingPunct="1">
              <a:spcBef>
                <a:spcPts val="40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lv-LV" altLang="lv-LV" b="1" dirty="0">
                <a:solidFill>
                  <a:srgbClr val="000000"/>
                </a:solidFill>
                <a:latin typeface="Times New Roman" pitchFamily="18" charset="0"/>
              </a:rPr>
              <a:t>Sandra </a:t>
            </a:r>
            <a:r>
              <a:rPr lang="lv-LV" altLang="lv-LV" b="1" dirty="0" err="1">
                <a:solidFill>
                  <a:srgbClr val="000000"/>
                </a:solidFill>
                <a:latin typeface="Times New Roman" pitchFamily="18" charset="0"/>
              </a:rPr>
              <a:t>Miķelsone</a:t>
            </a:r>
            <a:r>
              <a:rPr lang="lv-LV" altLang="lv-LV" b="1" dirty="0">
                <a:solidFill>
                  <a:srgbClr val="000000"/>
                </a:solidFill>
                <a:latin typeface="Times New Roman" pitchFamily="18" charset="0"/>
              </a:rPr>
              <a:t> – Slava</a:t>
            </a:r>
            <a:r>
              <a:rPr lang="lv-LV" altLang="lv-LV" dirty="0">
                <a:solidFill>
                  <a:srgbClr val="000000"/>
                </a:solidFill>
                <a:latin typeface="Times New Roman" pitchFamily="18" charset="0"/>
              </a:rPr>
              <a:t>, projekta «Kurzeme visiem» vadītājas asistente, </a:t>
            </a:r>
          </a:p>
          <a:p>
            <a:pPr marL="342900" indent="-341313" eaLnBrk="1" hangingPunct="1">
              <a:spcBef>
                <a:spcPts val="40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lv-LV" altLang="lv-LV" dirty="0">
                <a:solidFill>
                  <a:srgbClr val="000000"/>
                </a:solidFill>
                <a:latin typeface="Times New Roman" pitchFamily="18" charset="0"/>
              </a:rPr>
              <a:t>	e-pasts:  </a:t>
            </a:r>
            <a:r>
              <a:rPr lang="lv-LV" altLang="lv-LV" dirty="0" err="1">
                <a:solidFill>
                  <a:srgbClr val="000000"/>
                </a:solidFill>
                <a:latin typeface="Times New Roman" pitchFamily="18" charset="0"/>
              </a:rPr>
              <a:t>sandra.mikelsone@kurzemesregions.lv</a:t>
            </a:r>
            <a:r>
              <a:rPr lang="lv-LV" altLang="lv-LV" dirty="0">
                <a:solidFill>
                  <a:srgbClr val="000000"/>
                </a:solidFill>
                <a:latin typeface="Times New Roman" pitchFamily="18" charset="0"/>
              </a:rPr>
              <a:t>, tel.: +371</a:t>
            </a:r>
            <a:r>
              <a:rPr lang="lv-LV" altLang="lv-LV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20027280</a:t>
            </a:r>
            <a:endParaRPr lang="lv-LV" altLang="lv-LV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1313" eaLnBrk="1" hangingPunct="1">
              <a:spcBef>
                <a:spcPts val="40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lv-LV" altLang="lv-LV" b="1" dirty="0">
                <a:solidFill>
                  <a:srgbClr val="000000"/>
                </a:solidFill>
                <a:latin typeface="Times New Roman" pitchFamily="18" charset="0"/>
              </a:rPr>
              <a:t>Evita Taupmane</a:t>
            </a:r>
            <a:r>
              <a:rPr lang="lv-LV" altLang="lv-LV" dirty="0">
                <a:solidFill>
                  <a:srgbClr val="000000"/>
                </a:solidFill>
                <a:latin typeface="Times New Roman" pitchFamily="18" charset="0"/>
              </a:rPr>
              <a:t>, projekta «Kurzeme visiem» finanšu vadītāja, </a:t>
            </a:r>
          </a:p>
          <a:p>
            <a:pPr marL="342900" indent="-341313" eaLnBrk="1" hangingPunct="1">
              <a:spcBef>
                <a:spcPts val="40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lv-LV" altLang="lv-LV" dirty="0">
                <a:solidFill>
                  <a:srgbClr val="000000"/>
                </a:solidFill>
                <a:latin typeface="Times New Roman" pitchFamily="18" charset="0"/>
              </a:rPr>
              <a:t>	e-pasts:  </a:t>
            </a:r>
            <a:r>
              <a:rPr lang="lv-LV" altLang="lv-LV" dirty="0" err="1">
                <a:solidFill>
                  <a:srgbClr val="000000"/>
                </a:solidFill>
                <a:latin typeface="Times New Roman" pitchFamily="18" charset="0"/>
              </a:rPr>
              <a:t>evita.taupmane@kurzemesregions.lv</a:t>
            </a:r>
            <a:r>
              <a:rPr lang="lv-LV" altLang="lv-LV" dirty="0">
                <a:solidFill>
                  <a:srgbClr val="000000"/>
                </a:solidFill>
                <a:latin typeface="Times New Roman" pitchFamily="18" charset="0"/>
              </a:rPr>
              <a:t>, tel.: +371</a:t>
            </a:r>
            <a:r>
              <a:rPr lang="lv-LV" altLang="lv-LV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26588777</a:t>
            </a:r>
            <a:endParaRPr lang="lv-LV" altLang="lv-LV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1313" eaLnBrk="1" hangingPunct="1">
              <a:spcBef>
                <a:spcPts val="40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lv-LV" altLang="lv-LV" b="1" dirty="0">
                <a:solidFill>
                  <a:srgbClr val="000000"/>
                </a:solidFill>
                <a:latin typeface="Times New Roman" pitchFamily="18" charset="0"/>
              </a:rPr>
              <a:t>Inese Siliņa</a:t>
            </a:r>
            <a:r>
              <a:rPr lang="lv-LV" altLang="lv-LV" dirty="0">
                <a:solidFill>
                  <a:srgbClr val="000000"/>
                </a:solidFill>
                <a:latin typeface="Times New Roman" pitchFamily="18" charset="0"/>
              </a:rPr>
              <a:t>, projekta «Kurzeme visiem» sabiedrisko attiecību speciāliste, </a:t>
            </a:r>
          </a:p>
          <a:p>
            <a:pPr marL="342900" indent="-341313" eaLnBrk="1" hangingPunct="1">
              <a:spcBef>
                <a:spcPts val="40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lv-LV" altLang="lv-LV" dirty="0">
                <a:solidFill>
                  <a:srgbClr val="000000"/>
                </a:solidFill>
                <a:latin typeface="Times New Roman" pitchFamily="18" charset="0"/>
              </a:rPr>
              <a:t>	e-pasts: inese.silina@kurzemesregions.lv, tel.: +371 29811722</a:t>
            </a:r>
          </a:p>
          <a:p>
            <a:pPr marL="342900" indent="-341313" eaLnBrk="1" hangingPunct="1">
              <a:spcBef>
                <a:spcPts val="40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lv-LV" altLang="lv-LV" b="1" dirty="0">
                <a:solidFill>
                  <a:srgbClr val="000000"/>
                </a:solidFill>
                <a:latin typeface="Times New Roman" pitchFamily="18" charset="0"/>
              </a:rPr>
              <a:t>Anete Jansone</a:t>
            </a:r>
            <a:r>
              <a:rPr lang="lv-LV" altLang="lv-LV" dirty="0">
                <a:solidFill>
                  <a:srgbClr val="000000"/>
                </a:solidFill>
                <a:latin typeface="Times New Roman" pitchFamily="18" charset="0"/>
              </a:rPr>
              <a:t>, projekta tehniskā asistente</a:t>
            </a:r>
          </a:p>
          <a:p>
            <a:pPr marL="342900" indent="-341313">
              <a:spcBef>
                <a:spcPts val="40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lv-LV" altLang="lv-LV" dirty="0">
                <a:solidFill>
                  <a:srgbClr val="000000"/>
                </a:solidFill>
                <a:latin typeface="Times New Roman" pitchFamily="18" charset="0"/>
              </a:rPr>
              <a:t>e-pasts: anete.jansone@kurzemesregions.lv, tel.: +371 26355733</a:t>
            </a:r>
          </a:p>
          <a:p>
            <a:pPr marL="342900" indent="-341313" eaLnBrk="1" hangingPunct="1">
              <a:spcBef>
                <a:spcPts val="40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lv-LV" altLang="lv-LV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17463"/>
            <a:ext cx="8713787" cy="747712"/>
          </a:xfrm>
          <a:solidFill>
            <a:schemeClr val="accent6"/>
          </a:solidFill>
        </p:spPr>
        <p:txBody>
          <a:bodyPr/>
          <a:lstStyle/>
          <a:p>
            <a:r>
              <a:rPr lang="lv-LV" altLang="lv-LV" sz="2800" b="1" dirty="0">
                <a:solidFill>
                  <a:schemeClr val="bg1"/>
                </a:solidFill>
                <a:latin typeface="Times New Roman" pitchFamily="18" charset="0"/>
              </a:rPr>
              <a:t>DI īstenošana Latvijā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765175"/>
            <a:ext cx="8785225" cy="532765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lv-LV" altLang="lv-LV" sz="3600" b="1" dirty="0">
                <a:latin typeface="Times New Roman" pitchFamily="18" charset="0"/>
              </a:rPr>
              <a:t>SADARBĪBAI</a:t>
            </a:r>
            <a:r>
              <a:rPr lang="lv-LV" altLang="lv-LV" sz="2400" b="1" dirty="0">
                <a:latin typeface="Times New Roman" pitchFamily="18" charset="0"/>
              </a:rPr>
              <a:t>   </a:t>
            </a:r>
          </a:p>
          <a:p>
            <a:pPr marL="0" indent="0">
              <a:lnSpc>
                <a:spcPct val="90000"/>
              </a:lnSpc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lv-LV" altLang="lv-LV" sz="2400" b="1" dirty="0">
                <a:solidFill>
                  <a:srgbClr val="0033CC"/>
                </a:solidFill>
                <a:latin typeface="Times New Roman" pitchFamily="18" charset="0"/>
              </a:rPr>
              <a:t>DI projektu vadītāji </a:t>
            </a:r>
          </a:p>
          <a:p>
            <a:pPr marL="0" indent="0">
              <a:spcBef>
                <a:spcPts val="625"/>
              </a:spcBef>
              <a:buFont typeface="Arial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lv-LV" altLang="lv-LV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Kurzemes plānošanas reģions</a:t>
            </a:r>
            <a:r>
              <a:rPr lang="lv-LV" altLang="lv-LV" sz="2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lv-LV" altLang="lv-LV" sz="2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www.kurzemesregions.lv</a:t>
            </a:r>
            <a:endParaRPr lang="lv-LV" altLang="lv-LV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625"/>
              </a:spcBef>
              <a:buFont typeface="Arial" charset="0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lv-LV" altLang="lv-LV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Inga Kalniņa</a:t>
            </a:r>
            <a:r>
              <a:rPr lang="lv-LV" altLang="lv-LV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lv-LV" altLang="lv-LV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altLang="lv-LV" sz="2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altLang="lv-LV" sz="2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inga.kalnina@kurzemesregions.lv</a:t>
            </a:r>
            <a:r>
              <a:rPr lang="lv-LV" altLang="lv-LV" sz="2200" dirty="0">
                <a:latin typeface="Times New Roman" pitchFamily="18" charset="0"/>
                <a:cs typeface="Times New Roman" pitchFamily="18" charset="0"/>
              </a:rPr>
              <a:t> , +371 27008743</a:t>
            </a:r>
          </a:p>
          <a:p>
            <a:pPr marL="0" indent="0">
              <a:spcBef>
                <a:spcPts val="350"/>
              </a:spcBef>
              <a:buFont typeface="Arial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lv-LV" altLang="lv-LV" sz="2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Latgales plānošanas reģions</a:t>
            </a:r>
            <a:r>
              <a:rPr lang="lv-LV" altLang="lv-LV" sz="2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lv-LV" altLang="lv-LV" sz="2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www.latgale.lv</a:t>
            </a:r>
            <a:r>
              <a:rPr lang="lv-LV" altLang="lv-LV" sz="2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spcBef>
                <a:spcPts val="350"/>
              </a:spcBef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lv-LV" altLang="lv-LV" sz="2400" b="1" dirty="0">
                <a:latin typeface="Times New Roman" pitchFamily="18" charset="0"/>
                <a:cs typeface="Times New Roman" pitchFamily="18" charset="0"/>
              </a:rPr>
              <a:t>Ināra </a:t>
            </a:r>
            <a:r>
              <a:rPr lang="lv-LV" altLang="lv-LV" sz="2400" b="1" dirty="0" err="1">
                <a:latin typeface="Times New Roman" pitchFamily="18" charset="0"/>
                <a:cs typeface="Times New Roman" pitchFamily="18" charset="0"/>
              </a:rPr>
              <a:t>Krūtkrāmele</a:t>
            </a:r>
            <a:r>
              <a:rPr lang="lv-LV" altLang="lv-LV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lv-LV" altLang="lv-LV" sz="2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inara.krutkramele@latgale.lv</a:t>
            </a:r>
            <a:r>
              <a:rPr lang="lv-LV" altLang="lv-LV" sz="2200" dirty="0">
                <a:latin typeface="Times New Roman" pitchFamily="18" charset="0"/>
                <a:cs typeface="Times New Roman" pitchFamily="18" charset="0"/>
              </a:rPr>
              <a:t> , +371 29484432</a:t>
            </a:r>
          </a:p>
          <a:p>
            <a:pPr marL="0" indent="0">
              <a:spcBef>
                <a:spcPts val="450"/>
              </a:spcBef>
              <a:buFont typeface="Arial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lv-LV" altLang="lv-LV" sz="2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Rīgas plānošanas reģions</a:t>
            </a:r>
            <a:r>
              <a:rPr lang="lv-LV" altLang="lv-LV" sz="2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lv-LV" altLang="lv-LV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altLang="lv-LV" sz="2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www.rpr.gov.lv</a:t>
            </a:r>
            <a:r>
              <a:rPr lang="lv-LV" altLang="lv-LV" sz="2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lv-LV" altLang="lv-LV" sz="2200" dirty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0" indent="0">
              <a:spcBef>
                <a:spcPts val="450"/>
              </a:spcBef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lv-LV" altLang="lv-LV" sz="2400" b="1" dirty="0" err="1">
                <a:latin typeface="Times New Roman" pitchFamily="18" charset="0"/>
                <a:cs typeface="Times New Roman" pitchFamily="18" charset="0"/>
              </a:rPr>
              <a:t>Annele</a:t>
            </a:r>
            <a:r>
              <a:rPr lang="lv-LV" altLang="lv-LV" sz="2400" b="1" dirty="0">
                <a:latin typeface="Times New Roman" pitchFamily="18" charset="0"/>
                <a:cs typeface="Times New Roman" pitchFamily="18" charset="0"/>
              </a:rPr>
              <a:t> Tetere</a:t>
            </a:r>
            <a:r>
              <a:rPr lang="lv-LV" altLang="lv-LV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lv-LV" altLang="lv-LV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altLang="lv-LV" sz="2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annele.tetere@rpr.gov.lv</a:t>
            </a:r>
            <a:r>
              <a:rPr lang="lv-LV" altLang="lv-LV" sz="2200" dirty="0">
                <a:latin typeface="Times New Roman" pitchFamily="18" charset="0"/>
                <a:cs typeface="Times New Roman" pitchFamily="18" charset="0"/>
              </a:rPr>
              <a:t> , +371 29716889.</a:t>
            </a:r>
            <a:endParaRPr lang="lv-LV" altLang="lv-LV" sz="2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350"/>
              </a:spcBef>
              <a:buFont typeface="Arial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lv-LV" altLang="lv-LV" sz="2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Vidzemes plānošanas reģions</a:t>
            </a:r>
            <a:r>
              <a:rPr lang="lv-LV" altLang="lv-LV" sz="2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lv-LV" altLang="lv-LV" sz="2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www.vidzeme.lv</a:t>
            </a:r>
            <a:endParaRPr lang="lv-LV" altLang="lv-LV" sz="22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350"/>
              </a:spcBef>
              <a:buFont typeface="Arial" charset="0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fi-FI" altLang="lv-LV" sz="2400" b="1" dirty="0">
                <a:latin typeface="Times New Roman" pitchFamily="18" charset="0"/>
                <a:cs typeface="Times New Roman" pitchFamily="18" charset="0"/>
              </a:rPr>
              <a:t>Ineta Puriņa</a:t>
            </a:r>
            <a:r>
              <a:rPr lang="lv-LV" altLang="lv-LV" sz="22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fi-FI" altLang="lv-LV" sz="2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ineta.purina@vidzeme.lv</a:t>
            </a:r>
            <a:r>
              <a:rPr lang="lv-LV" altLang="lv-LV" sz="22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fi-FI" altLang="lv-LV" sz="2200" dirty="0">
                <a:latin typeface="Times New Roman" pitchFamily="18" charset="0"/>
                <a:cs typeface="Times New Roman" pitchFamily="18" charset="0"/>
              </a:rPr>
              <a:t>+371 </a:t>
            </a:r>
            <a:r>
              <a:rPr lang="lv-LV" altLang="lv-LV" sz="2200" dirty="0">
                <a:latin typeface="Times New Roman" pitchFamily="18" charset="0"/>
                <a:cs typeface="Times New Roman" pitchFamily="18" charset="0"/>
              </a:rPr>
              <a:t>26382820</a:t>
            </a:r>
            <a:endParaRPr lang="fi-FI" altLang="lv-LV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625"/>
              </a:spcBef>
              <a:buFont typeface="Arial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lv-LV" altLang="lv-LV" sz="2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Zemgales plānošanas reģions</a:t>
            </a:r>
            <a:r>
              <a:rPr lang="lv-LV" altLang="lv-LV" sz="2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lv-LV" altLang="lv-LV" sz="2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www.zemgale.lv</a:t>
            </a:r>
            <a:r>
              <a:rPr lang="lv-LV" altLang="lv-LV" sz="2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spcBef>
                <a:spcPts val="450"/>
              </a:spcBef>
              <a:buFont typeface="Arial" charset="0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lv-LV" altLang="lv-LV" sz="2400" b="1" dirty="0">
                <a:latin typeface="Times New Roman" pitchFamily="18" charset="0"/>
                <a:cs typeface="Times New Roman" pitchFamily="18" charset="0"/>
              </a:rPr>
              <a:t>Dace </a:t>
            </a:r>
            <a:r>
              <a:rPr lang="lv-LV" altLang="lv-LV" sz="2400" b="1" dirty="0" err="1">
                <a:latin typeface="Times New Roman" pitchFamily="18" charset="0"/>
                <a:cs typeface="Times New Roman" pitchFamily="18" charset="0"/>
              </a:rPr>
              <a:t>Strautkalne</a:t>
            </a:r>
            <a:r>
              <a:rPr lang="lv-LV" altLang="lv-LV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lv-LV" altLang="lv-LV" sz="22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dace.strautkalne@zpr.gov.lv</a:t>
            </a:r>
            <a:r>
              <a:rPr lang="lv-LV" altLang="lv-LV" sz="2200" dirty="0">
                <a:latin typeface="Times New Roman" pitchFamily="18" charset="0"/>
                <a:cs typeface="Times New Roman" pitchFamily="18" charset="0"/>
              </a:rPr>
              <a:t> , +371 29145679</a:t>
            </a:r>
            <a:endParaRPr lang="en-US" altLang="lv-LV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565400"/>
            <a:ext cx="8458200" cy="2591792"/>
          </a:xfrm>
        </p:spPr>
        <p:txBody>
          <a:bodyPr/>
          <a:lstStyle/>
          <a:p>
            <a:pPr algn="ctr">
              <a:defRPr/>
            </a:pPr>
            <a:r>
              <a:rPr lang="lv-LV" dirty="0"/>
              <a:t>Projekts </a:t>
            </a:r>
            <a:br>
              <a:rPr lang="lv-LV" dirty="0"/>
            </a:br>
            <a:r>
              <a:rPr lang="lv-LV" sz="6000" dirty="0"/>
              <a:t>«Kurzeme visiem»</a:t>
            </a:r>
            <a:br>
              <a:rPr lang="lv-LV" sz="6000" dirty="0"/>
            </a:br>
            <a:r>
              <a:rPr lang="lv-LV" altLang="lv-LV" dirty="0">
                <a:solidFill>
                  <a:srgbClr val="0033CC"/>
                </a:solidFill>
                <a:latin typeface="Times New Roman" pitchFamily="18" charset="0"/>
              </a:rPr>
              <a:t>aktualitātes</a:t>
            </a:r>
            <a:endParaRPr lang="lv-LV" dirty="0"/>
          </a:p>
        </p:txBody>
      </p:sp>
      <p:pic>
        <p:nvPicPr>
          <p:cNvPr id="25603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69850"/>
            <a:ext cx="7132638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107950" y="74613"/>
            <a:ext cx="8928100" cy="639762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>
              <a:buSzPct val="100000"/>
              <a:defRPr/>
            </a:pPr>
            <a:r>
              <a:rPr lang="lv-LV" altLang="lv-LV" sz="2800" b="1" dirty="0">
                <a:solidFill>
                  <a:schemeClr val="tx1"/>
                </a:solidFill>
                <a:latin typeface="Times New Roman" pitchFamily="18" charset="0"/>
              </a:rPr>
              <a:t>Projekta «Kurzeme visiem» mērķis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52513"/>
            <a:ext cx="8228013" cy="4752975"/>
          </a:xfrm>
        </p:spPr>
        <p:txBody>
          <a:bodyPr/>
          <a:lstStyle/>
          <a:p>
            <a:pPr marL="0" inden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lv-LV" altLang="lv-LV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lv-LV" altLang="lv-LV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palielināt</a:t>
            </a:r>
            <a:r>
              <a:rPr lang="lv-LV" altLang="lv-LV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altLang="lv-LV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Kurzemes reģionā </a:t>
            </a:r>
            <a:r>
              <a:rPr lang="lv-LV" altLang="lv-LV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ģimeniskai videi pietuvinātu </a:t>
            </a:r>
            <a:r>
              <a:rPr lang="lv-LV" altLang="lv-LV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lv-LV" altLang="lv-LV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sabiedrībā balstītu sociālo pakalpojumu pieejamību dzīvesvietā </a:t>
            </a:r>
            <a:r>
              <a:rPr lang="lv-LV" altLang="lv-LV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personām ar invaliditāti un bērniem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107950" y="84138"/>
            <a:ext cx="8856663" cy="392112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>
              <a:buSzPct val="100000"/>
              <a:defRPr/>
            </a:pPr>
            <a:r>
              <a:rPr lang="lv-LV" altLang="lv-LV" sz="2800" b="1" dirty="0">
                <a:solidFill>
                  <a:schemeClr val="tx1"/>
                </a:solidFill>
                <a:latin typeface="Times New Roman" pitchFamily="18" charset="0"/>
              </a:rPr>
              <a:t>Projekta «Kurzeme visiem» mērķa grupas</a:t>
            </a:r>
          </a:p>
        </p:txBody>
      </p:sp>
      <p:sp>
        <p:nvSpPr>
          <p:cNvPr id="36866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261938" y="765175"/>
            <a:ext cx="8785225" cy="532765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lv-LV" sz="2600" b="1" dirty="0">
                <a:solidFill>
                  <a:srgbClr val="0033CC"/>
                </a:solidFill>
                <a:latin typeface="Times New Roman" pitchFamily="18" charset="0"/>
              </a:rPr>
              <a:t>Pilngadīgas personas ar GRT* (I un II inv.gr.)</a:t>
            </a:r>
            <a:r>
              <a:rPr lang="lv-LV" sz="2600" dirty="0">
                <a:latin typeface="Times New Roman" pitchFamily="18" charset="0"/>
              </a:rPr>
              <a:t>, kuras </a:t>
            </a:r>
          </a:p>
          <a:p>
            <a:pPr marL="0" indent="0" algn="ctr">
              <a:defRPr/>
            </a:pPr>
            <a:r>
              <a:rPr lang="lv-LV" sz="2600" i="1" dirty="0">
                <a:latin typeface="Times New Roman" pitchFamily="18" charset="0"/>
              </a:rPr>
              <a:t>saņem pakalpojumus VSAC</a:t>
            </a:r>
          </a:p>
          <a:p>
            <a:pPr algn="ctr">
              <a:defRPr/>
            </a:pPr>
            <a:r>
              <a:rPr lang="lv-LV" sz="2600" i="1" dirty="0">
                <a:latin typeface="Times New Roman" pitchFamily="18" charset="0"/>
              </a:rPr>
              <a:t>	vai potenciāli var nonākt VSAC</a:t>
            </a:r>
          </a:p>
          <a:p>
            <a:pPr marL="0" indent="0" algn="r">
              <a:defRPr/>
            </a:pPr>
            <a:r>
              <a:rPr lang="lv-LV" sz="2600" u="sng" dirty="0">
                <a:latin typeface="Times New Roman" pitchFamily="18" charset="0"/>
                <a:cs typeface="Times New Roman" pitchFamily="18" charset="0"/>
              </a:rPr>
              <a:t>*GRT- garīga rakstura traucējumi = </a:t>
            </a:r>
            <a:r>
              <a:rPr lang="lv-LV" sz="2600" i="1" dirty="0">
                <a:latin typeface="Times New Roman" pitchFamily="18" charset="0"/>
                <a:cs typeface="Times New Roman" pitchFamily="18" charset="0"/>
              </a:rPr>
              <a:t>	 </a:t>
            </a:r>
          </a:p>
          <a:p>
            <a:pPr marL="0" indent="0" algn="r">
              <a:defRPr/>
            </a:pPr>
            <a:r>
              <a:rPr lang="lv-LV" sz="2600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psihiskas saslimšanas </a:t>
            </a:r>
            <a:r>
              <a:rPr lang="lv-LV" sz="2600" i="1" dirty="0"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lv-LV" sz="2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garīgas attīstības traucējumi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lv-LV" sz="2600" b="1" dirty="0">
                <a:solidFill>
                  <a:srgbClr val="0033CC"/>
                </a:solidFill>
                <a:latin typeface="Times New Roman" pitchFamily="18" charset="0"/>
              </a:rPr>
              <a:t>Bērni BSAC</a:t>
            </a:r>
            <a:r>
              <a:rPr lang="lv-LV" sz="2600" b="1" dirty="0">
                <a:latin typeface="Times New Roman" pitchFamily="18" charset="0"/>
              </a:rPr>
              <a:t> līdz 18 gadiem </a:t>
            </a:r>
            <a:r>
              <a:rPr lang="lv-LV" sz="2600" dirty="0">
                <a:latin typeface="Times New Roman" pitchFamily="18" charset="0"/>
              </a:rPr>
              <a:t>(bērni-bāreņi un bez vecāku gādības palikuši bērni)</a:t>
            </a:r>
            <a:endParaRPr lang="lv-LV" sz="2600" dirty="0">
              <a:solidFill>
                <a:srgbClr val="00B050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lv-LV" sz="2600" b="1" dirty="0">
                <a:solidFill>
                  <a:srgbClr val="0033CC"/>
                </a:solidFill>
                <a:latin typeface="Times New Roman" pitchFamily="18" charset="0"/>
              </a:rPr>
              <a:t>Bērni ar </a:t>
            </a:r>
            <a:r>
              <a:rPr lang="lv-LV" sz="2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funkcionāliem traucējumiem</a:t>
            </a:r>
            <a:r>
              <a:rPr lang="lv-LV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2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(FT),  </a:t>
            </a:r>
            <a:r>
              <a:rPr lang="lv-LV" sz="2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kuriem ir noteikta invaliditāte,</a:t>
            </a:r>
            <a:r>
              <a:rPr lang="lv-LV" sz="2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2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ģimenēs</a:t>
            </a:r>
            <a:r>
              <a:rPr lang="lv-LV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 viņu ģimenes vai audžuģimenes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lv-LV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Potenciālie</a:t>
            </a:r>
            <a:r>
              <a:rPr lang="lv-LV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2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aizbildņi, adoptētāji, audžuģimenes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56663" cy="504825"/>
          </a:xfrm>
          <a:solidFill>
            <a:srgbClr val="92D05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lv-LV" altLang="lv-LV" sz="2800" b="1" dirty="0">
                <a:solidFill>
                  <a:schemeClr val="tx1"/>
                </a:solidFill>
                <a:latin typeface="Times New Roman" pitchFamily="18" charset="0"/>
              </a:rPr>
              <a:t>Projekta «Kurzeme visiem» darbības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07950" y="908720"/>
            <a:ext cx="8856663" cy="5256584"/>
          </a:xfrm>
        </p:spPr>
        <p:txBody>
          <a:bodyPr>
            <a:normAutofit lnSpcReduction="10000"/>
          </a:bodyPr>
          <a:lstStyle/>
          <a:p>
            <a:pPr marL="803275" lvl="2" indent="-630238">
              <a:spcBef>
                <a:spcPct val="0"/>
              </a:spcBef>
              <a:buFont typeface="Arial" charset="0"/>
              <a:buAutoNum type="arabicPeriod"/>
              <a:defRPr/>
            </a:pPr>
            <a:r>
              <a:rPr lang="lv-LV" altLang="lv-LV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Individuālo vajadzību izvērtēšana un atbalsta plānu izstrāde Kurzemes reģionā</a:t>
            </a:r>
          </a:p>
          <a:p>
            <a:pPr marL="803275" lvl="2" indent="-630238">
              <a:spcBef>
                <a:spcPct val="0"/>
              </a:spcBef>
              <a:buFont typeface="Arial" charset="0"/>
              <a:buAutoNum type="arabicPeriod"/>
              <a:defRPr/>
            </a:pPr>
            <a:r>
              <a:rPr lang="lv-LV" altLang="lv-LV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Kurzemes reģiona DI plāna izstrāde</a:t>
            </a:r>
          </a:p>
          <a:p>
            <a:pPr marL="803275" lvl="2" indent="-630238">
              <a:spcBef>
                <a:spcPct val="0"/>
              </a:spcBef>
              <a:buFont typeface="Arial" charset="0"/>
              <a:buAutoNum type="arabicPeriod"/>
              <a:defRPr/>
            </a:pPr>
            <a:r>
              <a:rPr lang="lv-LV" altLang="lv-LV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Kurzemes reģiona VSAC un BSAC reorganizācijas plānu izstrāde</a:t>
            </a:r>
          </a:p>
          <a:p>
            <a:pPr marL="803275" lvl="2" indent="-630238">
              <a:spcBef>
                <a:spcPct val="0"/>
              </a:spcBef>
              <a:buFont typeface="Arial" charset="0"/>
              <a:buAutoNum type="arabicPeriod"/>
              <a:defRPr/>
            </a:pPr>
            <a:r>
              <a:rPr lang="lv-LV" altLang="lv-LV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Kurzemes reģiona VSAC personu ar GRT Sagatavošana pārejai uz dzīvi sabiedrībā</a:t>
            </a:r>
          </a:p>
          <a:p>
            <a:pPr marL="803275" lvl="2" indent="-630238">
              <a:spcBef>
                <a:spcPct val="0"/>
              </a:spcBef>
              <a:buFont typeface="Arial" charset="0"/>
              <a:buAutoNum type="arabicPeriod"/>
              <a:defRPr/>
            </a:pPr>
            <a:r>
              <a:rPr lang="lv-LV" altLang="lv-LV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Sabiedrībā balstītu pakalpojumu īstenošana Kurzemes reģiona personām ar GRT</a:t>
            </a:r>
          </a:p>
          <a:p>
            <a:pPr marL="803275" lvl="2" indent="-630238">
              <a:spcBef>
                <a:spcPct val="0"/>
              </a:spcBef>
              <a:buFont typeface="Arial" charset="0"/>
              <a:buAutoNum type="arabicPeriod"/>
              <a:defRPr/>
            </a:pPr>
            <a:r>
              <a:rPr lang="lv-LV" altLang="lv-LV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Sabiedrībā balstītu pakalpojumu īstenošana Kurzemes reģiona bērniem ar FT</a:t>
            </a:r>
          </a:p>
          <a:p>
            <a:pPr marL="803275" lvl="2" indent="-630238">
              <a:spcBef>
                <a:spcPct val="0"/>
              </a:spcBef>
              <a:buFont typeface="Arial" charset="0"/>
              <a:buAutoNum type="arabicPeriod"/>
              <a:defRPr/>
            </a:pPr>
            <a:r>
              <a:rPr lang="lv-LV" altLang="lv-LV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Kurzemes reģiona speciālistu apmācības</a:t>
            </a:r>
          </a:p>
          <a:p>
            <a:pPr marL="803275" lvl="2" indent="-630238">
              <a:spcBef>
                <a:spcPct val="0"/>
              </a:spcBef>
              <a:buFont typeface="Arial" charset="0"/>
              <a:buAutoNum type="arabicPeriod"/>
              <a:defRPr/>
            </a:pPr>
            <a:r>
              <a:rPr lang="lv-LV" altLang="lv-LV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Informatīvi un izglītojoši pasākumi Kurzemes reģionā</a:t>
            </a:r>
          </a:p>
          <a:p>
            <a:pPr marL="803275" lvl="2" indent="-630238">
              <a:spcBef>
                <a:spcPct val="0"/>
              </a:spcBef>
              <a:buFont typeface="Arial" charset="0"/>
              <a:buAutoNum type="arabicPeriod"/>
              <a:defRPr/>
            </a:pPr>
            <a:r>
              <a:rPr lang="lv-LV" altLang="lv-LV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Projekta publicitātes pasākumi</a:t>
            </a:r>
          </a:p>
          <a:p>
            <a:pPr marL="803275" lvl="2" indent="-630238">
              <a:spcBef>
                <a:spcPct val="0"/>
              </a:spcBef>
              <a:buFont typeface="Arial" charset="0"/>
              <a:buAutoNum type="arabicPeriod"/>
              <a:defRPr/>
            </a:pPr>
            <a:r>
              <a:rPr lang="lv-LV" altLang="lv-LV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Projekta vadība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060575"/>
            <a:ext cx="7915275" cy="2160588"/>
          </a:xfrm>
        </p:spPr>
        <p:txBody>
          <a:bodyPr/>
          <a:lstStyle/>
          <a:p>
            <a:pPr marL="801688" algn="ctr">
              <a:defRPr/>
            </a:pPr>
            <a:r>
              <a:rPr lang="lv-LV" altLang="lv-LV" dirty="0">
                <a:solidFill>
                  <a:schemeClr val="tx1"/>
                </a:solidFill>
                <a:latin typeface="Times New Roman" pitchFamily="18" charset="0"/>
              </a:rPr>
              <a:t>Turpmākās rīcības </a:t>
            </a:r>
            <a:br>
              <a:rPr lang="lv-LV" altLang="lv-LV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lv-LV" altLang="lv-LV" dirty="0">
                <a:solidFill>
                  <a:schemeClr val="tx1"/>
                </a:solidFill>
                <a:latin typeface="Times New Roman" pitchFamily="18" charset="0"/>
              </a:rPr>
              <a:t>KPR DI plāna īstenošanai</a:t>
            </a:r>
            <a:endParaRPr lang="lv-LV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07950" y="980728"/>
            <a:ext cx="8856663" cy="4896544"/>
          </a:xfrm>
        </p:spPr>
        <p:txBody>
          <a:bodyPr>
            <a:normAutofit fontScale="92500" lnSpcReduction="20000"/>
          </a:bodyPr>
          <a:lstStyle/>
          <a:p>
            <a:pPr marL="630237" lvl="2" indent="-457200">
              <a:spcBef>
                <a:spcPct val="0"/>
              </a:spcBef>
              <a:buAutoNum type="arabicPeriod"/>
              <a:defRPr/>
            </a:pPr>
            <a:r>
              <a:rPr lang="lv-LV" altLang="lv-LV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KPR DI plāna 2.redakcijas </a:t>
            </a:r>
            <a:r>
              <a:rPr lang="lv-LV" altLang="lv-LV" sz="2800" b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precizēšana </a:t>
            </a:r>
          </a:p>
          <a:p>
            <a:pPr marL="630237" lvl="2" indent="-457200">
              <a:spcBef>
                <a:spcPct val="0"/>
              </a:spcBef>
              <a:buAutoNum type="arabicPeriod"/>
              <a:defRPr/>
            </a:pPr>
            <a:endParaRPr lang="lv-LV" altLang="lv-LV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0237" lvl="2" indent="-457200">
              <a:spcBef>
                <a:spcPct val="0"/>
              </a:spcBef>
              <a:buAutoNum type="arabicPeriod"/>
              <a:defRPr/>
            </a:pPr>
            <a:r>
              <a:rPr lang="lv-LV" altLang="lv-LV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KPR DI plāna </a:t>
            </a:r>
            <a:r>
              <a:rPr lang="lv-LV" altLang="lv-LV" sz="2800" b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saskaņošana</a:t>
            </a:r>
            <a:r>
              <a:rPr lang="lv-LV" altLang="lv-LV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Kurzemes pašvaldībās (pašvaldību lēmumi, saskaņošana ar attīstības dokumentiem visos līmeņos, atbildīgo nozīmēšana, ...)</a:t>
            </a:r>
          </a:p>
          <a:p>
            <a:pPr marL="630237" lvl="2" indent="-457200">
              <a:spcBef>
                <a:spcPct val="0"/>
              </a:spcBef>
              <a:buAutoNum type="arabicPeriod"/>
              <a:defRPr/>
            </a:pPr>
            <a:endParaRPr lang="lv-LV" altLang="lv-LV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0237" lvl="2" indent="-457200">
              <a:spcBef>
                <a:spcPct val="0"/>
              </a:spcBef>
              <a:buAutoNum type="arabicPeriod"/>
              <a:defRPr/>
            </a:pPr>
            <a:r>
              <a:rPr lang="lv-LV" altLang="lv-LV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KPR DI plāna </a:t>
            </a:r>
            <a:r>
              <a:rPr lang="lv-LV" altLang="lv-LV" sz="2800" b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apstiprināšana </a:t>
            </a:r>
            <a:r>
              <a:rPr lang="lv-LV" altLang="lv-LV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Sociālo pakalpojumu attīstības padomē</a:t>
            </a:r>
          </a:p>
          <a:p>
            <a:pPr marL="173037" lvl="2" indent="0" algn="ctr">
              <a:spcBef>
                <a:spcPct val="0"/>
              </a:spcBef>
              <a:defRPr/>
            </a:pPr>
            <a:r>
              <a:rPr lang="lv-LV" altLang="lv-LV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lv-LV" altLang="lv-LV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pašlaik plānots līdz 31.12.2017.</a:t>
            </a:r>
          </a:p>
          <a:p>
            <a:pPr marL="173037" lvl="2" indent="0">
              <a:spcBef>
                <a:spcPct val="0"/>
              </a:spcBef>
              <a:defRPr/>
            </a:pPr>
            <a:r>
              <a:rPr lang="lv-LV" altLang="lv-LV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   </a:t>
            </a:r>
            <a:r>
              <a:rPr lang="lv-LV" altLang="lv-LV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KPR DI plāna </a:t>
            </a:r>
            <a:r>
              <a:rPr lang="lv-LV" altLang="lv-LV" sz="2800" b="1" u="sng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īstenošana</a:t>
            </a:r>
            <a:r>
              <a:rPr lang="lv-LV" altLang="lv-LV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3037" lvl="2" indent="0" algn="ctr">
              <a:spcBef>
                <a:spcPct val="0"/>
              </a:spcBef>
              <a:defRPr/>
            </a:pPr>
            <a:r>
              <a:rPr lang="lv-LV" altLang="lv-LV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PĒC apstiprināšanas - no 2018.gada ....</a:t>
            </a:r>
          </a:p>
          <a:p>
            <a:pPr marL="173037" lvl="2" indent="0" algn="ctr">
              <a:spcBef>
                <a:spcPct val="0"/>
              </a:spcBef>
              <a:defRPr/>
            </a:pPr>
            <a:r>
              <a:rPr lang="lv-LV" altLang="lv-LV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SBSP</a:t>
            </a:r>
            <a:r>
              <a:rPr lang="lv-LV" altLang="lv-LV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altLang="lv-LV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izveide</a:t>
            </a:r>
          </a:p>
          <a:p>
            <a:pPr marL="173037" lvl="2" indent="0" algn="ctr">
              <a:spcBef>
                <a:spcPct val="0"/>
              </a:spcBef>
              <a:defRPr/>
            </a:pPr>
            <a:r>
              <a:rPr lang="lv-LV" altLang="lv-LV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DAC, GrDz, </a:t>
            </a:r>
          </a:p>
          <a:p>
            <a:pPr marL="173037" lvl="2" indent="0" algn="ctr">
              <a:spcBef>
                <a:spcPct val="0"/>
              </a:spcBef>
              <a:defRPr/>
            </a:pPr>
            <a:r>
              <a:rPr lang="lv-LV" altLang="lv-LV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RehC,  ĢVPP, JM, </a:t>
            </a:r>
          </a:p>
          <a:p>
            <a:pPr marL="173037" lvl="2" indent="0" algn="ctr">
              <a:spcBef>
                <a:spcPct val="0"/>
              </a:spcBef>
              <a:defRPr/>
            </a:pPr>
            <a:r>
              <a:rPr lang="lv-LV" altLang="lv-LV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....... At.br.</a:t>
            </a: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0" y="74613"/>
            <a:ext cx="9144000" cy="6397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>
              <a:buSzPct val="100000"/>
              <a:defRPr/>
            </a:pPr>
            <a:r>
              <a:rPr lang="lv-LV" altLang="lv-LV" sz="2800" b="1" dirty="0">
                <a:solidFill>
                  <a:srgbClr val="0033CC"/>
                </a:solidFill>
                <a:latin typeface="Times New Roman" pitchFamily="18" charset="0"/>
              </a:rPr>
              <a:t>Turpmākās rīcības KPR DI plāna īstenošanai</a:t>
            </a:r>
            <a:endParaRPr lang="lv-LV" altLang="lv-LV" sz="2800" b="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2539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07950" y="908050"/>
            <a:ext cx="8856663" cy="5113238"/>
          </a:xfrm>
        </p:spPr>
        <p:txBody>
          <a:bodyPr>
            <a:normAutofit fontScale="85000" lnSpcReduction="10000"/>
          </a:bodyPr>
          <a:lstStyle/>
          <a:p>
            <a:pPr marL="630237" lvl="2" indent="-457200">
              <a:spcBef>
                <a:spcPct val="0"/>
              </a:spcBef>
              <a:buAutoNum type="arabicPeriod"/>
              <a:defRPr/>
            </a:pPr>
            <a:r>
              <a:rPr lang="lv-LV" altLang="lv-LV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Pašvaldības</a:t>
            </a:r>
            <a:r>
              <a:rPr lang="lv-LV" altLang="lv-LV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, kuru infrastruktūras izmaiņas iekļautas </a:t>
            </a:r>
            <a:r>
              <a:rPr lang="lv-LV" altLang="lv-LV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apstiprinātājā</a:t>
            </a:r>
            <a:r>
              <a:rPr lang="lv-LV" altLang="lv-LV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KPR DI plānā,  </a:t>
            </a:r>
            <a:r>
              <a:rPr lang="lv-LV" altLang="lv-LV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gatavo tehniskos dokumentus katram objektam</a:t>
            </a:r>
          </a:p>
          <a:p>
            <a:pPr marL="630237" lvl="2" indent="-457200">
              <a:spcBef>
                <a:spcPct val="0"/>
              </a:spcBef>
              <a:buAutoNum type="arabicPeriod"/>
              <a:defRPr/>
            </a:pPr>
            <a:r>
              <a:rPr lang="lv-LV" altLang="lv-LV" b="1" u="sng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CFLA izsūta vēstuli </a:t>
            </a:r>
            <a:r>
              <a:rPr lang="lv-LV" altLang="lv-LV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konkrētām pašvaldībām, kuru infrastruktūras izmaiņas iekļautas KPR DI plānā </a:t>
            </a:r>
          </a:p>
          <a:p>
            <a:pPr marL="630237" lvl="2" indent="-457200">
              <a:spcBef>
                <a:spcPct val="0"/>
              </a:spcBef>
              <a:buAutoNum type="arabicPeriod"/>
              <a:defRPr/>
            </a:pPr>
            <a:r>
              <a:rPr lang="lv-LV" altLang="lv-LV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Konkrētās pašvaldības</a:t>
            </a:r>
            <a:r>
              <a:rPr lang="lv-LV" altLang="lv-LV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altLang="lv-LV" b="1" u="sng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sagatavo projektu iesniegumu </a:t>
            </a:r>
            <a:r>
              <a:rPr lang="lv-LV" altLang="lv-LV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(DI ERAF) un iesniedz CFLA/... </a:t>
            </a:r>
          </a:p>
          <a:p>
            <a:pPr marL="630237" lvl="2" indent="-457200">
              <a:spcBef>
                <a:spcPct val="0"/>
              </a:spcBef>
              <a:buAutoNum type="arabicPeriod" startAt="4"/>
              <a:defRPr/>
            </a:pPr>
            <a:r>
              <a:rPr lang="lv-LV" altLang="lv-LV" b="1" u="sng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CFLA vērtē </a:t>
            </a:r>
            <a:r>
              <a:rPr lang="lv-LV" altLang="lv-LV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un apstiprina projektus, slēdz līgumus ar pašvaldībām </a:t>
            </a:r>
          </a:p>
          <a:p>
            <a:pPr marL="630237" lvl="2" indent="-457200">
              <a:spcBef>
                <a:spcPct val="0"/>
              </a:spcBef>
              <a:buAutoNum type="arabicPeriod" startAt="4"/>
              <a:defRPr/>
            </a:pPr>
            <a:r>
              <a:rPr lang="lv-LV" altLang="lv-LV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Pašvaldības</a:t>
            </a:r>
            <a:r>
              <a:rPr lang="lv-LV" altLang="lv-LV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altLang="lv-LV" b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īsteno projektus</a:t>
            </a:r>
            <a:r>
              <a:rPr lang="lv-LV" altLang="lv-LV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30237" lvl="2" indent="-457200" algn="ctr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lv-LV" altLang="lv-LV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nozīmē atbildīgos</a:t>
            </a:r>
          </a:p>
          <a:p>
            <a:pPr marL="630237" lvl="2" indent="-457200" algn="ctr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lv-LV" altLang="lv-LV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iepērk būvniecības darbus</a:t>
            </a:r>
          </a:p>
          <a:p>
            <a:pPr marL="630237" lvl="2" indent="-457200" algn="ctr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lv-LV" altLang="lv-LV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Izveido/rekonstruē infrastruktūru</a:t>
            </a:r>
          </a:p>
          <a:p>
            <a:pPr marL="630237" lvl="2" indent="-457200" algn="ctr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lv-LV" altLang="lv-LV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iepērk un uzstāda aprīkojumu</a:t>
            </a:r>
          </a:p>
          <a:p>
            <a:pPr marL="630237" lvl="2" indent="-457200" algn="ctr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lv-LV" altLang="lv-LV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pieņem objektus ekspluatācijā</a:t>
            </a:r>
          </a:p>
          <a:p>
            <a:pPr marL="630237" lvl="2" indent="-457200" algn="ctr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lv-LV" altLang="lv-LV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kārto dokumentus sociālo pakalpojumu sniegšanai</a:t>
            </a:r>
          </a:p>
          <a:p>
            <a:pPr marL="630237" lvl="2" indent="-457200" algn="ctr">
              <a:spcBef>
                <a:spcPct val="0"/>
              </a:spcBef>
              <a:buFont typeface="Arial" pitchFamily="34" charset="0"/>
              <a:buChar char="•"/>
              <a:defRPr/>
            </a:pPr>
            <a:endParaRPr lang="lv-LV" altLang="lv-LV" b="1" dirty="0">
              <a:latin typeface="Times New Roman" pitchFamily="18" charset="0"/>
              <a:cs typeface="Times New Roman" pitchFamily="18" charset="0"/>
            </a:endParaRPr>
          </a:p>
          <a:p>
            <a:pPr marL="173037" lvl="2" indent="0">
              <a:spcBef>
                <a:spcPct val="0"/>
              </a:spcBef>
              <a:defRPr/>
            </a:pPr>
            <a:r>
              <a:rPr lang="lv-LV" altLang="lv-LV" b="1" dirty="0">
                <a:latin typeface="Times New Roman" pitchFamily="18" charset="0"/>
                <a:cs typeface="Times New Roman" pitchFamily="18" charset="0"/>
              </a:rPr>
              <a:t>6.    Kurzemes reģiona VSAC personu ar GRT sagatavošana pārejai uz dzīvi sabiedrībā</a:t>
            </a:r>
          </a:p>
          <a:p>
            <a:pPr marL="173037" lvl="2" indent="0">
              <a:spcBef>
                <a:spcPct val="0"/>
              </a:spcBef>
              <a:defRPr/>
            </a:pPr>
            <a:r>
              <a:rPr lang="lv-LV" altLang="lv-LV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lv-LV" altLang="lv-LV" dirty="0">
                <a:latin typeface="Times New Roman" pitchFamily="18" charset="0"/>
                <a:cs typeface="Times New Roman" pitchFamily="18" charset="0"/>
              </a:rPr>
              <a:t>~ 6 mēneši pirms VSAC personu pārejas uz jaunajiem SBSP </a:t>
            </a: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0" y="74613"/>
            <a:ext cx="9144000" cy="6397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>
              <a:buSzPct val="100000"/>
              <a:defRPr/>
            </a:pPr>
            <a:r>
              <a:rPr lang="lv-LV" altLang="lv-LV" sz="2800" b="1" dirty="0">
                <a:solidFill>
                  <a:srgbClr val="0033CC"/>
                </a:solidFill>
                <a:latin typeface="Times New Roman" pitchFamily="18" charset="0"/>
              </a:rPr>
              <a:t>Turpmākās rīcības KPR DI plāna īstenošanai</a:t>
            </a:r>
            <a:endParaRPr lang="lv-LV" altLang="lv-LV" sz="2800" b="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4385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04664"/>
            <a:ext cx="7915275" cy="5688632"/>
          </a:xfrm>
        </p:spPr>
        <p:txBody>
          <a:bodyPr/>
          <a:lstStyle/>
          <a:p>
            <a:pPr marL="801688" algn="ctr">
              <a:defRPr/>
            </a:pPr>
            <a:r>
              <a:rPr lang="lv-LV" dirty="0">
                <a:solidFill>
                  <a:srgbClr val="0033CC"/>
                </a:solidFill>
              </a:rPr>
              <a:t>Sabiedrībā balstītu pakalpojumu</a:t>
            </a:r>
            <a:br>
              <a:rPr lang="lv-LV" dirty="0">
                <a:solidFill>
                  <a:srgbClr val="0033CC"/>
                </a:solidFill>
              </a:rPr>
            </a:br>
            <a:r>
              <a:rPr lang="lv-LV" dirty="0">
                <a:solidFill>
                  <a:srgbClr val="0033CC"/>
                </a:solidFill>
              </a:rPr>
              <a:t>nodrošināšana </a:t>
            </a:r>
            <a:r>
              <a:rPr lang="lv-LV" dirty="0"/>
              <a:t>jaunajā infrastruktūrā </a:t>
            </a:r>
            <a:br>
              <a:rPr lang="lv-LV" dirty="0"/>
            </a:br>
            <a:br>
              <a:rPr lang="lv-LV" dirty="0"/>
            </a:br>
            <a:r>
              <a:rPr lang="lv-LV" dirty="0">
                <a:solidFill>
                  <a:srgbClr val="0033CC"/>
                </a:solidFill>
              </a:rPr>
              <a:t>bērniem ar FT </a:t>
            </a:r>
            <a:br>
              <a:rPr lang="lv-LV" dirty="0">
                <a:solidFill>
                  <a:srgbClr val="0033CC"/>
                </a:solidFill>
              </a:rPr>
            </a:br>
            <a:r>
              <a:rPr lang="lv-LV" dirty="0">
                <a:solidFill>
                  <a:srgbClr val="0033CC"/>
                </a:solidFill>
              </a:rPr>
              <a:t>un personām ar GRT</a:t>
            </a:r>
            <a:br>
              <a:rPr lang="lv-LV" dirty="0"/>
            </a:br>
            <a:r>
              <a:rPr lang="lv-LV" i="1" dirty="0">
                <a:solidFill>
                  <a:srgbClr val="006600"/>
                </a:solidFill>
              </a:rPr>
              <a:t>BSAC bĒRNIEM</a:t>
            </a:r>
          </a:p>
        </p:txBody>
      </p:sp>
    </p:spTree>
    <p:extLst>
      <p:ext uri="{BB962C8B-B14F-4D97-AF65-F5344CB8AC3E}">
        <p14:creationId xmlns:p14="http://schemas.microsoft.com/office/powerpoint/2010/main" val="1191200857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7314</TotalTime>
  <Words>387</Words>
  <Application>Microsoft Office PowerPoint</Application>
  <PresentationFormat>On-screen Show (4:3)</PresentationFormat>
  <Paragraphs>102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Microsoft YaHei</vt:lpstr>
      <vt:lpstr>Arial</vt:lpstr>
      <vt:lpstr>Lucida Sans Unicode</vt:lpstr>
      <vt:lpstr>Times New Roman</vt:lpstr>
      <vt:lpstr>Office Theme</vt:lpstr>
      <vt:lpstr>1_Office Theme</vt:lpstr>
      <vt:lpstr>Clarity</vt:lpstr>
      <vt:lpstr>4_Office Theme</vt:lpstr>
      <vt:lpstr>Turpmākās rīcības  KPR DI plāna  īstenošanai </vt:lpstr>
      <vt:lpstr>Projekts  «Kurzeme visiem» aktualitātes</vt:lpstr>
      <vt:lpstr>PowerPoint Presentation</vt:lpstr>
      <vt:lpstr>PowerPoint Presentation</vt:lpstr>
      <vt:lpstr>Projekta «Kurzeme visiem» darbības</vt:lpstr>
      <vt:lpstr>Turpmākās rīcības  KPR DI plāna īstenošanai</vt:lpstr>
      <vt:lpstr>PowerPoint Presentation</vt:lpstr>
      <vt:lpstr>PowerPoint Presentation</vt:lpstr>
      <vt:lpstr>Sabiedrībā balstītu pakalpojumu nodrošināšana jaunajā infrastruktūrā   bērniem ar FT  un personām ar GRT BSAC bĒRNIEM</vt:lpstr>
      <vt:lpstr>Lielais nezināmais</vt:lpstr>
      <vt:lpstr>PowerPoint Presentation</vt:lpstr>
      <vt:lpstr>PowerPoint Presentation</vt:lpstr>
      <vt:lpstr>DI īstenošana Latvijā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Develpoment council of Riga planing region</dc:title>
  <dc:creator>Ieva</dc:creator>
  <cp:lastModifiedBy>User</cp:lastModifiedBy>
  <cp:revision>776</cp:revision>
  <cp:lastPrinted>1601-01-01T00:00:00Z</cp:lastPrinted>
  <dcterms:created xsi:type="dcterms:W3CDTF">2006-10-13T08:07:19Z</dcterms:created>
  <dcterms:modified xsi:type="dcterms:W3CDTF">2017-11-01T21:50:05Z</dcterms:modified>
</cp:coreProperties>
</file>