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9" r:id="rId3"/>
    <p:sldId id="280" r:id="rId4"/>
    <p:sldId id="281" r:id="rId5"/>
    <p:sldId id="282" r:id="rId6"/>
    <p:sldId id="283" r:id="rId7"/>
    <p:sldId id="284" r:id="rId8"/>
    <p:sldId id="274" r:id="rId9"/>
    <p:sldId id="285" r:id="rId10"/>
    <p:sldId id="276" r:id="rId11"/>
    <p:sldId id="286" r:id="rId12"/>
    <p:sldId id="277" r:id="rId13"/>
    <p:sldId id="296" r:id="rId14"/>
    <p:sldId id="288" r:id="rId15"/>
    <p:sldId id="295" r:id="rId16"/>
    <p:sldId id="292" r:id="rId17"/>
    <p:sldId id="294" r:id="rId18"/>
    <p:sldId id="290" r:id="rId19"/>
    <p:sldId id="293" r:id="rId20"/>
    <p:sldId id="291" r:id="rId21"/>
    <p:sldId id="287" r:id="rId22"/>
    <p:sldId id="278" r:id="rId23"/>
    <p:sldId id="279" r:id="rId24"/>
    <p:sldId id="298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9" autoAdjust="0"/>
    <p:restoredTop sz="91351" autoAdjust="0"/>
  </p:normalViewPr>
  <p:slideViewPr>
    <p:cSldViewPr snapToGrid="0">
      <p:cViewPr varScale="1">
        <p:scale>
          <a:sx n="80" d="100"/>
          <a:sy n="80" d="100"/>
        </p:scale>
        <p:origin x="55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8319D-5CEA-41A3-9414-FD533CCDD826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ED01E-C255-43E9-9B0A-867554234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44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10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Informacinis stendas -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Mikytų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kraštovaizdžio draustinis/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Mikytai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reserve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Automobilių stovėjimo aikštelė/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Parking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Lauko tualetas/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Outside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toilet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Mikytų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alkakalnis/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Mikytai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Altar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hill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Aukų (Maldų) šulinys/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Prayers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Offerings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Akmuo su velnio pėda/ Stone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Devil‘s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Footprint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Maršruto „1 maršrutas“ pradžia</a:t>
            </a: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Maršruto „1 maršrutas“ pabaiga</a:t>
            </a: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maršrutas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81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8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Tako pradžia/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trail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Kraštovaizdis/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Kertinė miško buveinė/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Woodland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Habitat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Skulptūros/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Sculptures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Sultekio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tvenkinys/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Sultekis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pond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Paplatelės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tako apžvalgos bokštas/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Paplatelė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trail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viewing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tower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Informacinis stendas - Kranklys/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Raven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Skulptūra/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Sculpture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Skulptūra/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Sculpture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Informacinis stendas - Paprastoji angis/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adder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Atokvėpio vieta/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Skulptūra/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Sculpture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Poilsio namai/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Guest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house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Skulptūros/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Sculptures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Tako pabaiga/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trail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Maršruto „1 maršrutas“ pradžia</a:t>
            </a: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Maršruto „1 maršrutas“ pabaiga</a:t>
            </a: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maršrutas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49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0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Platelių lankytojų centras/Plateliai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visitor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Žemaitijos nacionalinio parko ekspozicija (Platelių dvaro svirnas)/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Zemaitija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Park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exposition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(Plateliai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manor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barn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Užgavėnių ekspozicija (Platelių dvaro arklidės)/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Shrove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Tuesday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exposition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(Plateliai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manor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stable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Automobilių stovėjimo aikštelė/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Parking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lot</a:t>
            </a:r>
          </a:p>
          <a:p>
            <a:pPr fontAlgn="ctr"/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Beržoro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Šv. Stanislovo bažnyčia/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Beržoras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St.Stanislovas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church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Beržoro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poilsio aikštelė/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Beržoras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recreational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Birškaus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bukas/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Birškus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beech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Marijos Maloningosios koplytėlė/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Chapel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Maria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Mother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Siberijos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apžvalgos bokštas/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Siberija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viewing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tower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Automobilių stovėjimo aikštelė/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Parking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lot</a:t>
            </a: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Platelių dvaro sodybos amatų centras/ Plateliai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manor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Craft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Platelių dvaro parkas - Raganos uosis/Plateliai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manor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park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Witches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Platelių dvaro rūmų griuvėsiai/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Ruins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Plateliai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manor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house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Platelių dvaro ledainė /Plateliai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manor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Icehouse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Giliuko ir Kaštoniuko tako pradžia/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Acorn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Chestnut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trail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Platelių Šv. Petro ir Povilo bažnyčia/ Plateliai St.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Peter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church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Beržoro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ežeras/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Beržoras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lake</a:t>
            </a: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Tualetas (WC)/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Toilet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(WC)</a:t>
            </a: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Valčių nuleidimo vieta/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Boat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dock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Maršruto „1 maršrutas“ pradžia</a:t>
            </a: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Maršruto „1 maršrutas“ pabaiga</a:t>
            </a: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maršrutas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87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Platelių lankytojų centras/ Plateliai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Visitor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Platelių jachtų klubas/ Plateliai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yacht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club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Šeirės stovyklavietė/ Šeirė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Campsite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Pirma atokvėpio aikštelė - Medžiai/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Trees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Tiltas per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Gaudupio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pelkę/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Bridge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thru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Gaudupis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swamp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Kumelkaktės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pusiasalis/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Kumelkakte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peninsula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Piktežeris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Lake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Piktežeris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Tiltas per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Gaudupio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pelkę/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Bridge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thru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Gaudupis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swamp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Antra atokvėpio aikštelė - Pelkės/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Swamps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Trečia atokvėpio aikštelė - Paukščiai/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Third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Birds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Platelių ežero apžvalgos aikštelė/ Plateliai lake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viewing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platform</a:t>
            </a:r>
            <a:endParaRPr lang="lt-L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Automobilių stovėjimo aikštelė/ </a:t>
            </a:r>
            <a:r>
              <a:rPr lang="lt-L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Parking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lot</a:t>
            </a: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Maršruto „1 maršrutas“ pradžia</a:t>
            </a: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Maršruto „1 maršrutas“ pabaiga</a:t>
            </a:r>
          </a:p>
          <a:p>
            <a:pPr fontAlgn="ctr"/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maršrutas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9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36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2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08-17 </a:t>
            </a:r>
            <a:r>
              <a:rPr lang="lt-LT" sz="1200" kern="12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long</a:t>
            </a:r>
            <a:r>
              <a:rPr lang="lt-LT" sz="12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weekend</a:t>
            </a:r>
            <a:r>
              <a:rPr lang="lt-LT" sz="12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Approx.</a:t>
            </a:r>
            <a:r>
              <a:rPr lang="lt-LT" sz="12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25598 </a:t>
            </a:r>
            <a:r>
              <a:rPr lang="en-GB" sz="12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visitors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13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04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err="1"/>
              <a:t>on</a:t>
            </a:r>
            <a:r>
              <a:rPr lang="lt-LT" dirty="0"/>
              <a:t> 10-11th </a:t>
            </a:r>
            <a:r>
              <a:rPr lang="lt-LT" dirty="0" err="1"/>
              <a:t>of</a:t>
            </a:r>
            <a:r>
              <a:rPr lang="lt-LT" dirty="0"/>
              <a:t> </a:t>
            </a:r>
            <a:r>
              <a:rPr lang="lt-LT" dirty="0" err="1"/>
              <a:t>May</a:t>
            </a:r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03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7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err="1"/>
              <a:t>on</a:t>
            </a:r>
            <a:r>
              <a:rPr lang="lt-LT" dirty="0"/>
              <a:t> 17-18th </a:t>
            </a:r>
            <a:r>
              <a:rPr lang="lt-LT" dirty="0" err="1"/>
              <a:t>of</a:t>
            </a:r>
            <a:r>
              <a:rPr lang="lt-LT" dirty="0"/>
              <a:t> </a:t>
            </a:r>
            <a:r>
              <a:rPr lang="lt-LT" dirty="0" err="1"/>
              <a:t>May</a:t>
            </a:r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91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15 </a:t>
            </a:r>
            <a:r>
              <a:rPr lang="lt-LT" dirty="0" err="1"/>
              <a:t>certified</a:t>
            </a:r>
            <a:r>
              <a:rPr lang="lt-LT" dirty="0"/>
              <a:t> </a:t>
            </a:r>
            <a:r>
              <a:rPr lang="lt-LT" dirty="0" err="1"/>
              <a:t>guides</a:t>
            </a:r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58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Practical training for the guides and the local tourism service providers and practical excursions for the people with the visual and physical impairment 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62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50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err="1"/>
              <a:t>Leaflets</a:t>
            </a:r>
            <a:r>
              <a:rPr lang="lt-LT" dirty="0"/>
              <a:t> </a:t>
            </a:r>
            <a:r>
              <a:rPr lang="lt-LT" dirty="0" err="1"/>
              <a:t>about</a:t>
            </a:r>
            <a:r>
              <a:rPr lang="lt-LT" dirty="0"/>
              <a:t> </a:t>
            </a:r>
            <a:r>
              <a:rPr lang="lt-LT" dirty="0" err="1"/>
              <a:t>walking</a:t>
            </a:r>
            <a:r>
              <a:rPr lang="lt-LT" dirty="0"/>
              <a:t> </a:t>
            </a:r>
            <a:r>
              <a:rPr lang="lt-LT" dirty="0" err="1"/>
              <a:t>trails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Žemaitija </a:t>
            </a:r>
            <a:r>
              <a:rPr lang="lt-LT" dirty="0" err="1"/>
              <a:t>National</a:t>
            </a:r>
            <a:r>
              <a:rPr lang="lt-LT" dirty="0"/>
              <a:t> </a:t>
            </a:r>
            <a:r>
              <a:rPr lang="lt-LT" dirty="0" err="1"/>
              <a:t>park</a:t>
            </a:r>
            <a:r>
              <a:rPr lang="lt-LT" dirty="0"/>
              <a:t> </a:t>
            </a:r>
            <a:r>
              <a:rPr lang="lt-LT" dirty="0" err="1"/>
              <a:t>territory</a:t>
            </a:r>
            <a:r>
              <a:rPr lang="lt-LT" dirty="0"/>
              <a:t>: 8000 </a:t>
            </a:r>
            <a:r>
              <a:rPr lang="lt-LT" dirty="0" err="1"/>
              <a:t>units</a:t>
            </a:r>
            <a:r>
              <a:rPr lang="lt-LT" dirty="0"/>
              <a:t> </a:t>
            </a:r>
            <a:r>
              <a:rPr lang="lt-LT" dirty="0" err="1"/>
              <a:t>of</a:t>
            </a:r>
            <a:r>
              <a:rPr lang="lt-LT" dirty="0"/>
              <a:t> </a:t>
            </a:r>
            <a:r>
              <a:rPr lang="lt-LT" dirty="0" err="1"/>
              <a:t>leaflets</a:t>
            </a:r>
            <a:r>
              <a:rPr lang="lt-LT" dirty="0"/>
              <a:t> (A4 </a:t>
            </a:r>
            <a:r>
              <a:rPr lang="lt-LT" dirty="0" err="1"/>
              <a:t>format</a:t>
            </a:r>
            <a:r>
              <a:rPr lang="lt-LT" dirty="0"/>
              <a:t>), 4 </a:t>
            </a:r>
            <a:r>
              <a:rPr lang="lt-LT" dirty="0" err="1"/>
              <a:t>different</a:t>
            </a:r>
            <a:r>
              <a:rPr lang="lt-LT" dirty="0"/>
              <a:t> </a:t>
            </a:r>
            <a:r>
              <a:rPr lang="lt-LT" dirty="0" err="1"/>
              <a:t>trails</a:t>
            </a:r>
            <a:r>
              <a:rPr lang="lt-LT" dirty="0"/>
              <a:t>/2000 </a:t>
            </a:r>
            <a:r>
              <a:rPr lang="lt-LT" dirty="0" err="1"/>
              <a:t>units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each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LT </a:t>
            </a:r>
            <a:r>
              <a:rPr lang="lt-LT" dirty="0" err="1"/>
              <a:t>and</a:t>
            </a:r>
            <a:r>
              <a:rPr lang="lt-LT" dirty="0"/>
              <a:t> EN </a:t>
            </a:r>
            <a:r>
              <a:rPr lang="lt-LT" dirty="0" err="1"/>
              <a:t>languages</a:t>
            </a:r>
            <a:r>
              <a:rPr lang="lt-LT" dirty="0"/>
              <a:t>. </a:t>
            </a:r>
            <a:r>
              <a:rPr lang="lt-LT" dirty="0" err="1"/>
              <a:t>Costs</a:t>
            </a:r>
            <a:r>
              <a:rPr lang="lt-LT" dirty="0"/>
              <a:t> </a:t>
            </a:r>
            <a:r>
              <a:rPr lang="lt-LT" dirty="0" err="1"/>
              <a:t>contain</a:t>
            </a:r>
            <a:r>
              <a:rPr lang="lt-LT" dirty="0"/>
              <a:t> </a:t>
            </a:r>
            <a:r>
              <a:rPr lang="lt-LT" dirty="0" err="1"/>
              <a:t>design</a:t>
            </a:r>
            <a:r>
              <a:rPr lang="lt-LT" dirty="0"/>
              <a:t>, </a:t>
            </a:r>
            <a:r>
              <a:rPr lang="lt-LT" dirty="0" err="1"/>
              <a:t>translations</a:t>
            </a:r>
            <a:r>
              <a:rPr lang="lt-LT" dirty="0"/>
              <a:t>, </a:t>
            </a:r>
            <a:r>
              <a:rPr lang="lt-LT" dirty="0" err="1"/>
              <a:t>preparation</a:t>
            </a:r>
            <a:r>
              <a:rPr lang="lt-LT" dirty="0"/>
              <a:t>, </a:t>
            </a:r>
            <a:r>
              <a:rPr lang="lt-LT" dirty="0" err="1"/>
              <a:t>production</a:t>
            </a:r>
            <a:r>
              <a:rPr lang="lt-LT" dirty="0"/>
              <a:t> </a:t>
            </a:r>
            <a:r>
              <a:rPr lang="lt-LT" dirty="0" err="1"/>
              <a:t>works</a:t>
            </a:r>
            <a:r>
              <a:rPr lang="lt-LT" dirty="0"/>
              <a:t> ~ 2000 EUR ; </a:t>
            </a:r>
            <a:r>
              <a:rPr lang="lt-LT" dirty="0" err="1"/>
              <a:t>Leaflets</a:t>
            </a:r>
            <a:r>
              <a:rPr lang="lt-LT" dirty="0"/>
              <a:t> (500 </a:t>
            </a:r>
            <a:r>
              <a:rPr lang="lt-LT" dirty="0" err="1"/>
              <a:t>unit</a:t>
            </a:r>
            <a:r>
              <a:rPr lang="lt-LT" dirty="0"/>
              <a:t>, A4 </a:t>
            </a:r>
            <a:r>
              <a:rPr lang="lt-LT" dirty="0" err="1"/>
              <a:t>format</a:t>
            </a:r>
            <a:r>
              <a:rPr lang="lt-LT" dirty="0"/>
              <a:t>), </a:t>
            </a:r>
            <a:r>
              <a:rPr lang="lt-LT" dirty="0" err="1"/>
              <a:t>short</a:t>
            </a:r>
            <a:r>
              <a:rPr lang="lt-LT" dirty="0"/>
              <a:t> </a:t>
            </a:r>
            <a:r>
              <a:rPr lang="lt-LT" dirty="0" err="1"/>
              <a:t>information</a:t>
            </a:r>
            <a:r>
              <a:rPr lang="lt-LT" dirty="0"/>
              <a:t> </a:t>
            </a:r>
            <a:r>
              <a:rPr lang="lt-LT" dirty="0" err="1"/>
              <a:t>about</a:t>
            </a:r>
            <a:r>
              <a:rPr lang="lt-LT" dirty="0"/>
              <a:t> </a:t>
            </a:r>
            <a:r>
              <a:rPr lang="lt-LT" dirty="0" err="1"/>
              <a:t>trails</a:t>
            </a:r>
            <a:r>
              <a:rPr lang="lt-LT" dirty="0"/>
              <a:t> </a:t>
            </a:r>
            <a:r>
              <a:rPr lang="lt-LT" dirty="0" err="1"/>
              <a:t>and</a:t>
            </a:r>
            <a:r>
              <a:rPr lang="lt-LT" dirty="0"/>
              <a:t> Žemaitija </a:t>
            </a:r>
            <a:r>
              <a:rPr lang="lt-LT" dirty="0" err="1"/>
              <a:t>National</a:t>
            </a:r>
            <a:r>
              <a:rPr lang="lt-LT" dirty="0"/>
              <a:t> </a:t>
            </a:r>
            <a:r>
              <a:rPr lang="lt-LT" dirty="0" err="1"/>
              <a:t>park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Braille</a:t>
            </a:r>
            <a:r>
              <a:rPr lang="lt-LT" dirty="0"/>
              <a:t> </a:t>
            </a:r>
            <a:r>
              <a:rPr lang="lt-LT" dirty="0" err="1"/>
              <a:t>and</a:t>
            </a:r>
            <a:r>
              <a:rPr lang="lt-LT" dirty="0"/>
              <a:t> </a:t>
            </a:r>
            <a:r>
              <a:rPr lang="lt-LT" dirty="0" err="1"/>
              <a:t>standart</a:t>
            </a:r>
            <a:r>
              <a:rPr lang="lt-LT" dirty="0"/>
              <a:t> </a:t>
            </a:r>
            <a:r>
              <a:rPr lang="lt-LT" dirty="0" err="1"/>
              <a:t>scripts</a:t>
            </a:r>
            <a:r>
              <a:rPr lang="lt-LT" dirty="0"/>
              <a:t> (2in1). </a:t>
            </a:r>
            <a:r>
              <a:rPr lang="lt-LT" dirty="0" err="1"/>
              <a:t>Costs</a:t>
            </a:r>
            <a:r>
              <a:rPr lang="lt-LT" dirty="0"/>
              <a:t> </a:t>
            </a:r>
            <a:r>
              <a:rPr lang="lt-LT" dirty="0" err="1"/>
              <a:t>contain</a:t>
            </a:r>
            <a:r>
              <a:rPr lang="lt-LT" dirty="0"/>
              <a:t> </a:t>
            </a:r>
            <a:r>
              <a:rPr lang="lt-LT" dirty="0" err="1"/>
              <a:t>design</a:t>
            </a:r>
            <a:r>
              <a:rPr lang="lt-LT" dirty="0"/>
              <a:t>, </a:t>
            </a:r>
            <a:r>
              <a:rPr lang="lt-LT" dirty="0" err="1"/>
              <a:t>preparation</a:t>
            </a:r>
            <a:r>
              <a:rPr lang="lt-LT" dirty="0"/>
              <a:t> to </a:t>
            </a:r>
            <a:r>
              <a:rPr lang="lt-LT" dirty="0" err="1"/>
              <a:t>Braille</a:t>
            </a:r>
            <a:r>
              <a:rPr lang="lt-LT" dirty="0"/>
              <a:t> </a:t>
            </a:r>
            <a:r>
              <a:rPr lang="lt-LT" dirty="0" err="1"/>
              <a:t>and</a:t>
            </a:r>
            <a:r>
              <a:rPr lang="lt-LT" dirty="0"/>
              <a:t> </a:t>
            </a:r>
            <a:r>
              <a:rPr lang="lt-LT" dirty="0" err="1"/>
              <a:t>visible</a:t>
            </a:r>
            <a:r>
              <a:rPr lang="lt-LT" dirty="0"/>
              <a:t> </a:t>
            </a:r>
            <a:r>
              <a:rPr lang="lt-LT" dirty="0" err="1"/>
              <a:t>script</a:t>
            </a:r>
            <a:r>
              <a:rPr lang="lt-LT" dirty="0"/>
              <a:t>, </a:t>
            </a:r>
            <a:r>
              <a:rPr lang="lt-LT" dirty="0" err="1"/>
              <a:t>proofreading</a:t>
            </a:r>
            <a:r>
              <a:rPr lang="lt-LT" dirty="0"/>
              <a:t>, </a:t>
            </a:r>
            <a:r>
              <a:rPr lang="lt-LT" dirty="0" err="1"/>
              <a:t>production</a:t>
            </a:r>
            <a:r>
              <a:rPr lang="lt-LT" dirty="0"/>
              <a:t> </a:t>
            </a:r>
            <a:r>
              <a:rPr lang="lt-LT" dirty="0" err="1"/>
              <a:t>works</a:t>
            </a:r>
            <a:r>
              <a:rPr lang="lt-LT" dirty="0"/>
              <a:t> ~ 2720 EUR </a:t>
            </a:r>
            <a:r>
              <a:rPr lang="lt-LT" dirty="0" err="1"/>
              <a:t>Maps</a:t>
            </a:r>
            <a:r>
              <a:rPr lang="lt-LT" dirty="0"/>
              <a:t> (500 </a:t>
            </a:r>
            <a:r>
              <a:rPr lang="lt-LT" dirty="0" err="1"/>
              <a:t>unit</a:t>
            </a:r>
            <a:r>
              <a:rPr lang="lt-LT" dirty="0"/>
              <a:t>, A4 </a:t>
            </a:r>
            <a:r>
              <a:rPr lang="lt-LT" dirty="0" err="1"/>
              <a:t>format</a:t>
            </a:r>
            <a:r>
              <a:rPr lang="lt-LT" dirty="0"/>
              <a:t>), 2 </a:t>
            </a:r>
            <a:r>
              <a:rPr lang="lt-LT" dirty="0" err="1"/>
              <a:t>trails</a:t>
            </a:r>
            <a:r>
              <a:rPr lang="lt-LT" dirty="0"/>
              <a:t> </a:t>
            </a:r>
            <a:r>
              <a:rPr lang="lt-LT" dirty="0" err="1"/>
              <a:t>graphic</a:t>
            </a:r>
            <a:r>
              <a:rPr lang="lt-LT" dirty="0"/>
              <a:t> </a:t>
            </a:r>
            <a:r>
              <a:rPr lang="lt-LT" dirty="0" err="1"/>
              <a:t>maps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Braille</a:t>
            </a:r>
            <a:r>
              <a:rPr lang="lt-LT" dirty="0"/>
              <a:t> </a:t>
            </a:r>
            <a:r>
              <a:rPr lang="lt-LT" dirty="0" err="1"/>
              <a:t>and</a:t>
            </a:r>
            <a:r>
              <a:rPr lang="lt-LT" dirty="0"/>
              <a:t> </a:t>
            </a:r>
            <a:r>
              <a:rPr lang="lt-LT" dirty="0" err="1"/>
              <a:t>visible</a:t>
            </a:r>
            <a:r>
              <a:rPr lang="lt-LT" dirty="0"/>
              <a:t> </a:t>
            </a:r>
            <a:r>
              <a:rPr lang="lt-LT" dirty="0" err="1"/>
              <a:t>scripts</a:t>
            </a:r>
            <a:r>
              <a:rPr lang="lt-LT" dirty="0"/>
              <a:t> (2in1). </a:t>
            </a:r>
            <a:r>
              <a:rPr lang="lt-LT" dirty="0" err="1"/>
              <a:t>Costs</a:t>
            </a:r>
            <a:r>
              <a:rPr lang="lt-LT" dirty="0"/>
              <a:t> </a:t>
            </a:r>
            <a:r>
              <a:rPr lang="lt-LT" dirty="0" err="1"/>
              <a:t>contain</a:t>
            </a:r>
            <a:r>
              <a:rPr lang="lt-LT" dirty="0"/>
              <a:t> </a:t>
            </a:r>
            <a:r>
              <a:rPr lang="lt-LT" dirty="0" err="1"/>
              <a:t>design</a:t>
            </a:r>
            <a:r>
              <a:rPr lang="lt-LT" dirty="0"/>
              <a:t>, </a:t>
            </a:r>
            <a:r>
              <a:rPr lang="lt-LT" dirty="0" err="1"/>
              <a:t>preparation</a:t>
            </a:r>
            <a:r>
              <a:rPr lang="lt-LT" dirty="0"/>
              <a:t> to </a:t>
            </a:r>
            <a:r>
              <a:rPr lang="lt-LT" dirty="0" err="1"/>
              <a:t>Braille</a:t>
            </a:r>
            <a:r>
              <a:rPr lang="lt-LT" dirty="0"/>
              <a:t> </a:t>
            </a:r>
            <a:r>
              <a:rPr lang="lt-LT" dirty="0" err="1"/>
              <a:t>script</a:t>
            </a:r>
            <a:r>
              <a:rPr lang="lt-LT" dirty="0"/>
              <a:t>, </a:t>
            </a:r>
            <a:r>
              <a:rPr lang="lt-LT" dirty="0" err="1"/>
              <a:t>proofreading</a:t>
            </a:r>
            <a:r>
              <a:rPr lang="lt-LT" dirty="0"/>
              <a:t>, </a:t>
            </a:r>
            <a:r>
              <a:rPr lang="lt-LT" dirty="0" err="1"/>
              <a:t>production</a:t>
            </a:r>
            <a:r>
              <a:rPr lang="lt-LT" dirty="0"/>
              <a:t> </a:t>
            </a:r>
            <a:r>
              <a:rPr lang="lt-LT" dirty="0" err="1"/>
              <a:t>works</a:t>
            </a:r>
            <a:r>
              <a:rPr lang="lt-LT" dirty="0"/>
              <a:t> ~2630 EUR</a:t>
            </a:r>
          </a:p>
          <a:p>
            <a:endParaRPr lang="lt-LT" dirty="0"/>
          </a:p>
          <a:p>
            <a:r>
              <a:rPr lang="lt-LT" dirty="0" err="1"/>
              <a:t>Final</a:t>
            </a:r>
            <a:r>
              <a:rPr lang="lt-LT" dirty="0"/>
              <a:t> </a:t>
            </a:r>
            <a:r>
              <a:rPr lang="lt-LT" dirty="0" err="1"/>
              <a:t>conference</a:t>
            </a:r>
            <a:r>
              <a:rPr lang="lt-LT" dirty="0"/>
              <a:t> </a:t>
            </a:r>
            <a:r>
              <a:rPr lang="lt-LT" dirty="0" err="1"/>
              <a:t>for</a:t>
            </a:r>
            <a:r>
              <a:rPr lang="lt-LT" dirty="0"/>
              <a:t> </a:t>
            </a:r>
            <a:r>
              <a:rPr lang="lt-LT" dirty="0" err="1"/>
              <a:t>participants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Kurzeme</a:t>
            </a:r>
            <a:r>
              <a:rPr lang="lt-LT" dirty="0"/>
              <a:t> </a:t>
            </a:r>
            <a:r>
              <a:rPr lang="lt-LT" dirty="0" err="1"/>
              <a:t>region</a:t>
            </a:r>
            <a:r>
              <a:rPr lang="lt-LT" dirty="0"/>
              <a:t>. 5 </a:t>
            </a:r>
            <a:r>
              <a:rPr lang="lt-LT" dirty="0" err="1"/>
              <a:t>person</a:t>
            </a:r>
            <a:r>
              <a:rPr lang="lt-LT" dirty="0"/>
              <a:t> </a:t>
            </a:r>
            <a:r>
              <a:rPr lang="lt-LT" dirty="0" err="1"/>
              <a:t>from</a:t>
            </a:r>
            <a:r>
              <a:rPr lang="lt-LT" dirty="0"/>
              <a:t> </a:t>
            </a:r>
            <a:r>
              <a:rPr lang="lt-LT" dirty="0" err="1"/>
              <a:t>Directorate</a:t>
            </a:r>
            <a:r>
              <a:rPr lang="lt-LT" dirty="0"/>
              <a:t> </a:t>
            </a:r>
            <a:r>
              <a:rPr lang="lt-LT" dirty="0" err="1"/>
              <a:t>of</a:t>
            </a:r>
            <a:r>
              <a:rPr lang="lt-LT" dirty="0"/>
              <a:t> Žemaitija </a:t>
            </a:r>
            <a:r>
              <a:rPr lang="lt-LT" dirty="0" err="1"/>
              <a:t>National</a:t>
            </a:r>
            <a:r>
              <a:rPr lang="lt-LT" dirty="0"/>
              <a:t> </a:t>
            </a:r>
            <a:r>
              <a:rPr lang="lt-LT" dirty="0" err="1"/>
              <a:t>park</a:t>
            </a:r>
            <a:r>
              <a:rPr lang="lt-LT" dirty="0"/>
              <a:t>. </a:t>
            </a:r>
            <a:r>
              <a:rPr lang="lt-LT" dirty="0" err="1"/>
              <a:t>Fuels</a:t>
            </a:r>
            <a:r>
              <a:rPr lang="lt-LT" dirty="0"/>
              <a:t> </a:t>
            </a:r>
            <a:r>
              <a:rPr lang="lt-LT" dirty="0" err="1"/>
              <a:t>costs</a:t>
            </a:r>
            <a:r>
              <a:rPr lang="lt-LT" dirty="0"/>
              <a:t>: ~ 80 EUR 38 EUR per </a:t>
            </a:r>
            <a:r>
              <a:rPr lang="lt-LT" dirty="0" err="1"/>
              <a:t>person</a:t>
            </a:r>
            <a:r>
              <a:rPr lang="lt-LT" dirty="0"/>
              <a:t> (2 </a:t>
            </a:r>
            <a:r>
              <a:rPr lang="lt-LT" dirty="0" err="1"/>
              <a:t>days</a:t>
            </a:r>
            <a:r>
              <a:rPr lang="lt-LT" dirty="0"/>
              <a:t>) </a:t>
            </a:r>
            <a:r>
              <a:rPr lang="lt-LT" dirty="0" err="1"/>
              <a:t>daily</a:t>
            </a:r>
            <a:r>
              <a:rPr lang="lt-LT" dirty="0"/>
              <a:t> </a:t>
            </a:r>
            <a:r>
              <a:rPr lang="lt-LT" dirty="0" err="1"/>
              <a:t>allowances</a:t>
            </a:r>
            <a:r>
              <a:rPr lang="lt-LT" dirty="0"/>
              <a:t>; ~40 EUR per </a:t>
            </a:r>
            <a:r>
              <a:rPr lang="lt-LT" dirty="0" err="1"/>
              <a:t>person</a:t>
            </a:r>
            <a:r>
              <a:rPr lang="lt-LT" dirty="0"/>
              <a:t> </a:t>
            </a:r>
            <a:r>
              <a:rPr lang="lt-LT" dirty="0" err="1"/>
              <a:t>accommodation</a:t>
            </a:r>
            <a:r>
              <a:rPr lang="lt-LT" dirty="0"/>
              <a:t> </a:t>
            </a:r>
            <a:r>
              <a:rPr lang="lt-LT" dirty="0" err="1"/>
              <a:t>costs</a:t>
            </a:r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13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travel and accommodation – spent 1991,49 EUR; left – 1017,51 EUR (travel to </a:t>
            </a:r>
            <a:r>
              <a:rPr lang="en-US" sz="1200" kern="12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Biržai</a:t>
            </a:r>
            <a:r>
              <a:rPr lang="en-US" sz="12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and final conference);</a:t>
            </a:r>
            <a:endParaRPr lang="lt-LT" sz="1200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infrastructure and works – spent 76984,76 EUR; left – 15,24 EUR (won't be used);</a:t>
            </a:r>
            <a:endParaRPr lang="lt-LT" sz="1200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external expertise and service – spent 11086,26 EUR; left – 11393,74 EUR (trail maps and leaflets, maybe too much for this activity, would be good to discuss about possibilities to include something new</a:t>
            </a:r>
            <a:r>
              <a:rPr lang="lt-LT" sz="12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)</a:t>
            </a:r>
            <a:endParaRPr lang="en-US" sz="1200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72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60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5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59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70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4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11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9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3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86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42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72D2-AE8D-4B11-8C9B-09C876A00997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27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B72D2-AE8D-4B11-8C9B-09C876A00997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DCE9B-E581-47BE-89D0-DC08D967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2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6412" y="397019"/>
            <a:ext cx="9144000" cy="1655762"/>
          </a:xfrm>
        </p:spPr>
        <p:txBody>
          <a:bodyPr/>
          <a:lstStyle/>
          <a:p>
            <a:endParaRPr lang="lv-LV" dirty="0">
              <a:solidFill>
                <a:srgbClr val="98C22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LLI-10 Introducing nature tourism for all </a:t>
            </a:r>
            <a:b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200" b="1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UniGreen</a:t>
            </a:r>
            <a: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Kristine\Downloads\bil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924"/>
            <a:ext cx="6280140" cy="20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1626411" y="1809982"/>
            <a:ext cx="9588759" cy="33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br>
              <a:rPr lang="lv-LV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lv-LV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progress until 2018-10-24</a:t>
            </a:r>
            <a:b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PP_11 </a:t>
            </a:r>
            <a:br>
              <a:rPr lang="lv-LV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Rūta Antanavičiūtė</a:t>
            </a:r>
            <a:b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Project administrator    							</a:t>
            </a:r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2018-10-25</a:t>
            </a:r>
            <a:b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293747"/>
              </p:ext>
            </p:extLst>
          </p:nvPr>
        </p:nvGraphicFramePr>
        <p:xfrm>
          <a:off x="73152" y="5618074"/>
          <a:ext cx="12033504" cy="1190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3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900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project is co-financed by the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Interreg V-A Latvia - Lithuania Cross Border</a:t>
                      </a:r>
                      <a:r>
                        <a:rPr lang="lv-LV" sz="18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Cooperation Pr</a:t>
                      </a: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ogramme</a:t>
                      </a:r>
                      <a:r>
                        <a:rPr lang="lv-LV" sz="18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2014–2020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lv-LV" dirty="0"/>
                        <a:t>www.latlit.eu</a:t>
                      </a:r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6226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91864" y="3222931"/>
            <a:ext cx="1808272" cy="4121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5500" y="1017800"/>
            <a:ext cx="1027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lt-LT" sz="4400" b="1" dirty="0">
                <a:solidFill>
                  <a:schemeClr val="tx2">
                    <a:lumMod val="75000"/>
                  </a:schemeClr>
                </a:solidFill>
                <a:latin typeface="Calibri Light" panose="020F0302020204030204"/>
                <a:ea typeface="+mj-ea"/>
                <a:cs typeface="+mj-cs"/>
              </a:rPr>
              <a:t>Budget situation</a:t>
            </a:r>
            <a:endParaRPr lang="en-GB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Lentelė 3">
            <a:extLst>
              <a:ext uri="{FF2B5EF4-FFF2-40B4-BE49-F238E27FC236}">
                <a16:creationId xmlns:a16="http://schemas.microsoft.com/office/drawing/2014/main" id="{0C8F1B2F-A33C-422F-BC0D-DE71358EA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427418"/>
              </p:ext>
            </p:extLst>
          </p:nvPr>
        </p:nvGraphicFramePr>
        <p:xfrm>
          <a:off x="1393371" y="2035600"/>
          <a:ext cx="9405257" cy="4047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6341">
                  <a:extLst>
                    <a:ext uri="{9D8B030D-6E8A-4147-A177-3AD203B41FA5}">
                      <a16:colId xmlns:a16="http://schemas.microsoft.com/office/drawing/2014/main" val="2768941601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1333775738"/>
                    </a:ext>
                  </a:extLst>
                </a:gridCol>
                <a:gridCol w="2620036">
                  <a:extLst>
                    <a:ext uri="{9D8B030D-6E8A-4147-A177-3AD203B41FA5}">
                      <a16:colId xmlns:a16="http://schemas.microsoft.com/office/drawing/2014/main" val="3377893579"/>
                    </a:ext>
                  </a:extLst>
                </a:gridCol>
              </a:tblGrid>
              <a:tr h="1011788"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>
                          <a:latin typeface="+mj-lt"/>
                        </a:rPr>
                        <a:t>Budget</a:t>
                      </a:r>
                      <a:r>
                        <a:rPr lang="lt-LT" sz="2400" dirty="0">
                          <a:latin typeface="+mj-lt"/>
                        </a:rPr>
                        <a:t> 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400" dirty="0" err="1">
                          <a:latin typeface="+mj-lt"/>
                        </a:rPr>
                        <a:t>Spent</a:t>
                      </a:r>
                      <a:endParaRPr lang="lt-LT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400" dirty="0" err="1">
                          <a:latin typeface="+mj-lt"/>
                        </a:rPr>
                        <a:t>Left</a:t>
                      </a:r>
                      <a:endParaRPr lang="lt-LT" sz="2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997195"/>
                  </a:ext>
                </a:extLst>
              </a:tr>
              <a:tr h="1011788">
                <a:tc>
                  <a:txBody>
                    <a:bodyPr/>
                    <a:lstStyle/>
                    <a:p>
                      <a:pPr algn="ctr"/>
                      <a:r>
                        <a:rPr lang="lt-LT" sz="24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24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ravel and accommodation </a:t>
                      </a:r>
                      <a:endParaRPr lang="lt-LT" sz="24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1991,49 EUR</a:t>
                      </a:r>
                      <a:endParaRPr lang="lt-LT" sz="24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1017,51 EU</a:t>
                      </a:r>
                      <a:r>
                        <a:rPr lang="lt-LT" sz="24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R</a:t>
                      </a:r>
                      <a:endParaRPr lang="lt-LT" sz="2400" b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7659009"/>
                  </a:ext>
                </a:extLst>
              </a:tr>
              <a:tr h="1011788"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Infrastructure</a:t>
                      </a:r>
                      <a:r>
                        <a:rPr lang="en-US" sz="24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 and works </a:t>
                      </a:r>
                      <a:endParaRPr lang="lt-LT" sz="24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76984,76 EUR</a:t>
                      </a:r>
                      <a:endParaRPr lang="lt-LT" sz="24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15,24 EUR</a:t>
                      </a:r>
                      <a:endParaRPr lang="lt-LT" sz="2400" b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2207028"/>
                  </a:ext>
                </a:extLst>
              </a:tr>
              <a:tr h="1011788">
                <a:tc>
                  <a:txBody>
                    <a:bodyPr/>
                    <a:lstStyle/>
                    <a:p>
                      <a:pPr algn="ctr"/>
                      <a:r>
                        <a:rPr lang="en-GB" sz="2400" b="0" kern="12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External</a:t>
                      </a:r>
                      <a:r>
                        <a:rPr lang="en-US" sz="24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 expertise and service </a:t>
                      </a:r>
                      <a:endParaRPr lang="lt-LT" sz="24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11086,26 EUR</a:t>
                      </a:r>
                      <a:endParaRPr lang="lt-LT" sz="24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11393,74 EUR</a:t>
                      </a:r>
                      <a:endParaRPr lang="lt-LT" sz="2400" b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0194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549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6412" y="397019"/>
            <a:ext cx="9144000" cy="1655762"/>
          </a:xfrm>
        </p:spPr>
        <p:txBody>
          <a:bodyPr/>
          <a:lstStyle/>
          <a:p>
            <a:endParaRPr lang="lv-LV" dirty="0">
              <a:solidFill>
                <a:srgbClr val="98C22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LLI-10 Introducing nature tourism for all </a:t>
            </a:r>
            <a:b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200" b="1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UniGreen</a:t>
            </a:r>
            <a: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Kristine\Downloads\bil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924"/>
            <a:ext cx="6280140" cy="20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1626411" y="1809982"/>
            <a:ext cx="9588759" cy="33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br>
              <a:rPr lang="lv-LV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lv-LV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progress until 2018-10-24</a:t>
            </a:r>
            <a:b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PP_11 </a:t>
            </a:r>
            <a:br>
              <a:rPr lang="lv-LV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Rūta Antanavičiūtė</a:t>
            </a:r>
            <a:b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Project administrator    							</a:t>
            </a:r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2018-10-25</a:t>
            </a:r>
            <a:b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73152" y="5618074"/>
          <a:ext cx="12033504" cy="1190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3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900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project is co-financed by the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Interreg V-A Latvia - Lithuania Cross Border</a:t>
                      </a:r>
                      <a:r>
                        <a:rPr lang="lv-LV" sz="18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Cooperation Pr</a:t>
                      </a: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ogramme</a:t>
                      </a:r>
                      <a:r>
                        <a:rPr lang="lv-LV" sz="18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2014–2020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lv-LV" dirty="0"/>
                        <a:t>www.latlit.eu</a:t>
                      </a:r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5473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91864" y="3222931"/>
            <a:ext cx="1808272" cy="4121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5500" y="1017800"/>
            <a:ext cx="1027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Travel</a:t>
            </a:r>
            <a:r>
              <a:rPr lang="lt-LT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GB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guide issues</a:t>
            </a:r>
            <a:r>
              <a:rPr lang="lt-LT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...</a:t>
            </a:r>
            <a:endParaRPr lang="en-GB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850" y="2035600"/>
            <a:ext cx="1027430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lt-LT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PP_11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trails: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Mikytai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walking trail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Paplatelė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walking trail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Plateliai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and its surroundings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Šeirė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walking trail</a:t>
            </a:r>
          </a:p>
        </p:txBody>
      </p:sp>
    </p:spTree>
    <p:extLst>
      <p:ext uri="{BB962C8B-B14F-4D97-AF65-F5344CB8AC3E}">
        <p14:creationId xmlns:p14="http://schemas.microsoft.com/office/powerpoint/2010/main" val="3833835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91864" y="3222931"/>
            <a:ext cx="1808272" cy="4121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5500" y="1017800"/>
            <a:ext cx="1027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lt-LT" sz="4400" b="1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Mikytai</a:t>
            </a:r>
            <a:r>
              <a:rPr lang="en-GB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 walking trail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21566F1D-0E59-4870-A594-E0B62E8A40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75" t="33049" r="15266" b="20284"/>
          <a:stretch/>
        </p:blipFill>
        <p:spPr>
          <a:xfrm>
            <a:off x="2019125" y="2035600"/>
            <a:ext cx="8153750" cy="355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06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91864" y="3222931"/>
            <a:ext cx="1808272" cy="4121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aveikslėlis 3" descr="Paveikslėlis, kuriame yra medis, laukas, augalas, žolė&#10;&#10;Sugeneruoto aprašo patikimumas labai didelis">
            <a:extLst>
              <a:ext uri="{FF2B5EF4-FFF2-40B4-BE49-F238E27FC236}">
                <a16:creationId xmlns:a16="http://schemas.microsoft.com/office/drawing/2014/main" id="{D4A98C62-F5A5-4C73-B237-F3FAAFD7C9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3" y="0"/>
            <a:ext cx="5143500" cy="6858000"/>
          </a:xfrm>
          <a:prstGeom prst="rect">
            <a:avLst/>
          </a:prstGeom>
        </p:spPr>
      </p:pic>
      <p:pic>
        <p:nvPicPr>
          <p:cNvPr id="7" name="Paveikslėlis 6" descr="Paveikslėlis, kuriame yra medis, laukas, žolė, dangus&#10;&#10;Sugeneruoto aprašo patikimumas labai didelis">
            <a:extLst>
              <a:ext uri="{FF2B5EF4-FFF2-40B4-BE49-F238E27FC236}">
                <a16:creationId xmlns:a16="http://schemas.microsoft.com/office/drawing/2014/main" id="{3BA09585-5372-4017-81D2-0AB44B2B8F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59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7422" y="2161102"/>
            <a:ext cx="23371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lt-LT" sz="4400" b="1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Mikytai</a:t>
            </a:r>
            <a:r>
              <a:rPr lang="en-GB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 walking trail</a:t>
            </a:r>
          </a:p>
        </p:txBody>
      </p:sp>
    </p:spTree>
    <p:extLst>
      <p:ext uri="{BB962C8B-B14F-4D97-AF65-F5344CB8AC3E}">
        <p14:creationId xmlns:p14="http://schemas.microsoft.com/office/powerpoint/2010/main" val="4091963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91864" y="3222931"/>
            <a:ext cx="1808272" cy="4121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5500" y="1017800"/>
            <a:ext cx="1027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altLang="lt-LT" sz="4400" b="1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Paplatelė</a:t>
            </a:r>
            <a:r>
              <a:rPr lang="lt-LT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lt-LT" altLang="lt-LT" sz="4400" b="1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walking</a:t>
            </a:r>
            <a:r>
              <a:rPr lang="lt-LT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lt-LT" altLang="lt-LT" sz="4400" b="1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trail</a:t>
            </a:r>
            <a:endParaRPr lang="lt-LT" altLang="lt-LT" sz="4400" b="1" dirty="0">
              <a:solidFill>
                <a:schemeClr val="accent5">
                  <a:lumMod val="50000"/>
                </a:schemeClr>
              </a:solidFill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7A08522A-0EEF-4451-A412-6867B3354C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23" t="21559" r="6771" b="34327"/>
          <a:stretch/>
        </p:blipFill>
        <p:spPr>
          <a:xfrm>
            <a:off x="2303523" y="2007500"/>
            <a:ext cx="7584953" cy="383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00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aveikslėlis 3" descr="Paveikslėlis, kuriame yra medis, laukas, dangus, žolė&#10;&#10;Sugeneruoto aprašo patikimumas labai didelis">
            <a:extLst>
              <a:ext uri="{FF2B5EF4-FFF2-40B4-BE49-F238E27FC236}">
                <a16:creationId xmlns:a16="http://schemas.microsoft.com/office/drawing/2014/main" id="{9BB92CE0-5097-4D2B-AE9B-C24C9636B6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191864" y="3222931"/>
            <a:ext cx="1808272" cy="4121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/>
          <p:cNvSpPr txBox="1"/>
          <p:nvPr/>
        </p:nvSpPr>
        <p:spPr>
          <a:xfrm>
            <a:off x="825500" y="1017800"/>
            <a:ext cx="1027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altLang="lt-LT" sz="4400" b="1" dirty="0" err="1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Paplatelė</a:t>
            </a:r>
            <a:r>
              <a:rPr lang="lt-LT" altLang="lt-LT" sz="4400" b="1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lt-LT" altLang="lt-LT" sz="4400" b="1" dirty="0" err="1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walking</a:t>
            </a:r>
            <a:r>
              <a:rPr lang="lt-LT" altLang="lt-LT" sz="4400" b="1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lt-LT" altLang="lt-LT" sz="4400" b="1" dirty="0" err="1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trail</a:t>
            </a:r>
            <a:endParaRPr lang="lt-LT" altLang="lt-LT" sz="4400" b="1" dirty="0">
              <a:solidFill>
                <a:schemeClr val="bg1"/>
              </a:solidFill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9722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91864" y="3222931"/>
            <a:ext cx="1808272" cy="4121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8850" y="910796"/>
            <a:ext cx="1027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lt-LT" sz="4400" b="1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Plateliai</a:t>
            </a:r>
            <a:r>
              <a:rPr lang="en-GB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 and its surroundings</a:t>
            </a:r>
          </a:p>
        </p:txBody>
      </p:sp>
      <p:pic>
        <p:nvPicPr>
          <p:cNvPr id="2" name="Paveikslėlis 1">
            <a:extLst>
              <a:ext uri="{FF2B5EF4-FFF2-40B4-BE49-F238E27FC236}">
                <a16:creationId xmlns:a16="http://schemas.microsoft.com/office/drawing/2014/main" id="{C17DB5B7-77A7-4FFC-B673-71066FA2CF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52" t="23404" r="11117" b="10355"/>
          <a:stretch/>
        </p:blipFill>
        <p:spPr>
          <a:xfrm>
            <a:off x="2553104" y="1887166"/>
            <a:ext cx="6819091" cy="454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13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aveikslėlis 13" descr="Paveikslėlis, kuriame yra laukas, dangus, vanduo, medis&#10;&#10;Sugeneruoto aprašo patikimumas labai didelis">
            <a:extLst>
              <a:ext uri="{FF2B5EF4-FFF2-40B4-BE49-F238E27FC236}">
                <a16:creationId xmlns:a16="http://schemas.microsoft.com/office/drawing/2014/main" id="{83A2F5F7-ECE0-4A03-90AE-468274B406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r="20148"/>
          <a:stretch/>
        </p:blipFill>
        <p:spPr>
          <a:xfrm>
            <a:off x="8704433" y="-1"/>
            <a:ext cx="3525446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191864" y="3222931"/>
            <a:ext cx="1808272" cy="4121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Paveikslėlis 6" descr="Paveikslėlis, kuriame yra pastatas, laukas, žolė, namas&#10;&#10;Sugeneruoto aprašo patikimumas labai didelis">
            <a:extLst>
              <a:ext uri="{FF2B5EF4-FFF2-40B4-BE49-F238E27FC236}">
                <a16:creationId xmlns:a16="http://schemas.microsoft.com/office/drawing/2014/main" id="{3DE9BA6B-210D-4518-898D-B271A22847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67" y="0"/>
            <a:ext cx="3866029" cy="6858000"/>
          </a:xfrm>
          <a:prstGeom prst="rect">
            <a:avLst/>
          </a:prstGeom>
        </p:spPr>
      </p:pic>
      <p:pic>
        <p:nvPicPr>
          <p:cNvPr id="10" name="Paveikslėlis 9" descr="Paveikslėlis, kuriame yra medis, laukas, žolė, dangus&#10;&#10;Sugeneruoto aprašo patikimumas labai didelis">
            <a:extLst>
              <a:ext uri="{FF2B5EF4-FFF2-40B4-BE49-F238E27FC236}">
                <a16:creationId xmlns:a16="http://schemas.microsoft.com/office/drawing/2014/main" id="{15F7544C-149F-40B9-B1FD-D859D4B1B8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" r="14864"/>
          <a:stretch/>
        </p:blipFill>
        <p:spPr>
          <a:xfrm>
            <a:off x="0" y="0"/>
            <a:ext cx="400812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36287" y="1337944"/>
            <a:ext cx="3493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lt-LT" sz="4400" b="1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Plateliai</a:t>
            </a:r>
            <a:r>
              <a:rPr lang="en-GB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 and surroundings</a:t>
            </a:r>
          </a:p>
        </p:txBody>
      </p:sp>
    </p:spTree>
    <p:extLst>
      <p:ext uri="{BB962C8B-B14F-4D97-AF65-F5344CB8AC3E}">
        <p14:creationId xmlns:p14="http://schemas.microsoft.com/office/powerpoint/2010/main" val="1006196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91864" y="3222931"/>
            <a:ext cx="1808272" cy="4121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5500" y="1017800"/>
            <a:ext cx="1027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Šeirė </a:t>
            </a:r>
            <a:r>
              <a:rPr lang="lt-LT" altLang="lt-LT" sz="4400" b="1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walking</a:t>
            </a:r>
            <a:r>
              <a:rPr lang="lt-LT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lt-LT" altLang="lt-LT" sz="4400" b="1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trail</a:t>
            </a:r>
            <a:endParaRPr lang="lt-LT" altLang="lt-LT" sz="4400" b="1" dirty="0">
              <a:solidFill>
                <a:schemeClr val="accent5">
                  <a:lumMod val="50000"/>
                </a:schemeClr>
              </a:solidFill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7F9DEBC7-172F-4C39-9EC3-41894940AF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96" t="26061" r="5133" b="13050"/>
          <a:stretch/>
        </p:blipFill>
        <p:spPr>
          <a:xfrm>
            <a:off x="1781783" y="1967506"/>
            <a:ext cx="8628434" cy="417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51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91864" y="3222931"/>
            <a:ext cx="1808272" cy="4121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5500" y="1017800"/>
            <a:ext cx="1027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Activities of </a:t>
            </a:r>
            <a:r>
              <a:rPr lang="lt-LT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III </a:t>
            </a:r>
            <a:r>
              <a:rPr lang="en-US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period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869" y="1908628"/>
            <a:ext cx="11206262" cy="418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Experience</a:t>
            </a:r>
            <a:r>
              <a:rPr lang="lt-LT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exchange visit to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Kurzeme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region</a:t>
            </a:r>
            <a:r>
              <a:rPr lang="lt-LT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lt-LT" sz="28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on</a:t>
            </a:r>
            <a:r>
              <a:rPr lang="lt-LT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10-11th </a:t>
            </a:r>
            <a:r>
              <a:rPr lang="lt-LT" sz="28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of</a:t>
            </a:r>
            <a:r>
              <a:rPr lang="lt-LT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May</a:t>
            </a:r>
            <a:r>
              <a:rPr lang="lt-LT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;</a:t>
            </a:r>
            <a:endParaRPr lang="en-GB" sz="28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lt-LT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2nd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working group meeting in </a:t>
            </a:r>
            <a:r>
              <a:rPr lang="lt-LT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Aukštaitija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National</a:t>
            </a:r>
            <a:r>
              <a:rPr lang="lt-LT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Park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on </a:t>
            </a:r>
            <a:r>
              <a:rPr lang="lt-LT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17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-</a:t>
            </a:r>
            <a:r>
              <a:rPr lang="lt-LT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18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th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of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May</a:t>
            </a:r>
            <a:r>
              <a:rPr lang="lt-LT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Guide courses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Practical trainings and excursions</a:t>
            </a:r>
            <a:r>
              <a:rPr lang="lt-LT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endParaRPr lang="en-GB" sz="28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Souvenirs (postcards in Braille)</a:t>
            </a:r>
            <a:endParaRPr lang="lt-LT" sz="28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lt-LT" sz="9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lt-LT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*3rd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working group meeting in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Biržai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Regional Park on 25-26th of October</a:t>
            </a:r>
            <a:r>
              <a:rPr lang="lt-LT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</a:t>
            </a:r>
            <a:endParaRPr lang="en-GB" sz="28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1065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91864" y="3222931"/>
            <a:ext cx="1808272" cy="4121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42879" y="2161102"/>
            <a:ext cx="25062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Šeirė </a:t>
            </a:r>
            <a:r>
              <a:rPr lang="lt-LT" altLang="lt-LT" sz="4400" b="1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walking</a:t>
            </a:r>
            <a:r>
              <a:rPr lang="lt-LT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lt-LT" altLang="lt-LT" sz="4400" b="1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trail</a:t>
            </a:r>
            <a:endParaRPr lang="lt-LT" altLang="lt-LT" sz="4400" b="1" dirty="0">
              <a:solidFill>
                <a:schemeClr val="accent5">
                  <a:lumMod val="50000"/>
                </a:schemeClr>
              </a:solidFill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Paveikslėlis 3" descr="Paveikslėlis, kuriame yra medis, tvora, žolė, laukas&#10;&#10;Sugeneruoto aprašo patikimumas labai didelis">
            <a:extLst>
              <a:ext uri="{FF2B5EF4-FFF2-40B4-BE49-F238E27FC236}">
                <a16:creationId xmlns:a16="http://schemas.microsoft.com/office/drawing/2014/main" id="{5DAF7047-4F9D-412A-B7ED-43BA9E70F0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43500" cy="6858000"/>
          </a:xfrm>
          <a:prstGeom prst="rect">
            <a:avLst/>
          </a:prstGeom>
        </p:spPr>
      </p:pic>
      <p:pic>
        <p:nvPicPr>
          <p:cNvPr id="16" name="Paveikslėlis 15" descr="Paveikslėlis, kuriame yra medis, laukas, žolė, dangus&#10;&#10;Sugeneruoto aprašo patikimumas labai didelis">
            <a:extLst>
              <a:ext uri="{FF2B5EF4-FFF2-40B4-BE49-F238E27FC236}">
                <a16:creationId xmlns:a16="http://schemas.microsoft.com/office/drawing/2014/main" id="{FA22D8FF-066D-40F0-804F-74256814B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-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0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6412" y="397019"/>
            <a:ext cx="9144000" cy="1655762"/>
          </a:xfrm>
        </p:spPr>
        <p:txBody>
          <a:bodyPr/>
          <a:lstStyle/>
          <a:p>
            <a:endParaRPr lang="lv-LV" dirty="0">
              <a:solidFill>
                <a:srgbClr val="98C22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LLI-10 Introducing nature tourism for all </a:t>
            </a:r>
            <a:b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200" b="1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UniGreen</a:t>
            </a:r>
            <a: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Kristine\Downloads\bil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924"/>
            <a:ext cx="6280140" cy="20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1626411" y="1809982"/>
            <a:ext cx="9588759" cy="33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br>
              <a:rPr lang="lv-LV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lv-LV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progress until 2018-10-24</a:t>
            </a:r>
            <a:b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PP_11 </a:t>
            </a:r>
            <a:br>
              <a:rPr lang="lv-LV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Rūta Antanavičiūtė</a:t>
            </a:r>
            <a:b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Project administrator    						</a:t>
            </a:r>
            <a:r>
              <a:rPr lang="lv-LV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lv-LV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2018-10-26</a:t>
            </a:r>
            <a:b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73152" y="5618074"/>
          <a:ext cx="12033504" cy="1190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3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900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project is co-financed by the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Interreg V-A Latvia - Lithuania Cross Border</a:t>
                      </a:r>
                      <a:r>
                        <a:rPr lang="lv-LV" sz="18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Cooperation Pr</a:t>
                      </a: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ogramme</a:t>
                      </a:r>
                      <a:r>
                        <a:rPr lang="lv-LV" sz="18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2014–2020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lv-LV" dirty="0"/>
                        <a:t>www.latlit.eu</a:t>
                      </a:r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945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91864" y="3222931"/>
            <a:ext cx="1808272" cy="4121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91808" y="550197"/>
            <a:ext cx="7608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Visitor counting</a:t>
            </a:r>
            <a:endParaRPr lang="en-GB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3933" y="1109676"/>
            <a:ext cx="594778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Data from </a:t>
            </a:r>
            <a:r>
              <a:rPr lang="lt-LT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2018.04.18 to 2018.10.24</a:t>
            </a:r>
          </a:p>
        </p:txBody>
      </p:sp>
      <p:pic>
        <p:nvPicPr>
          <p:cNvPr id="2" name="Paveikslėlis 1">
            <a:extLst>
              <a:ext uri="{FF2B5EF4-FFF2-40B4-BE49-F238E27FC236}">
                <a16:creationId xmlns:a16="http://schemas.microsoft.com/office/drawing/2014/main" id="{A4467896-57D4-4126-9EF5-BFC07F2A0E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7" t="26061" r="72393" b="40024"/>
          <a:stretch/>
        </p:blipFill>
        <p:spPr>
          <a:xfrm>
            <a:off x="3228908" y="2051070"/>
            <a:ext cx="6064521" cy="4367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5729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91864" y="3222931"/>
            <a:ext cx="1808272" cy="4121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D2A78173-3FEC-459F-ADD5-E3F044D7EF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69" t="37589" r="2101" b="8652"/>
          <a:stretch/>
        </p:blipFill>
        <p:spPr>
          <a:xfrm>
            <a:off x="1501323" y="1873403"/>
            <a:ext cx="9189347" cy="4353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19F347-D43F-4BFB-ABF5-D8A2414991D3}"/>
              </a:ext>
            </a:extLst>
          </p:cNvPr>
          <p:cNvSpPr txBox="1"/>
          <p:nvPr/>
        </p:nvSpPr>
        <p:spPr>
          <a:xfrm>
            <a:off x="2116710" y="508900"/>
            <a:ext cx="7608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Visitor counting</a:t>
            </a:r>
            <a:endParaRPr lang="en-GB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B9DA16-0C8D-4F97-B638-7B1916316239}"/>
              </a:ext>
            </a:extLst>
          </p:cNvPr>
          <p:cNvSpPr txBox="1"/>
          <p:nvPr/>
        </p:nvSpPr>
        <p:spPr>
          <a:xfrm>
            <a:off x="3219380" y="1018523"/>
            <a:ext cx="594778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Data from </a:t>
            </a:r>
            <a:r>
              <a:rPr lang="lt-LT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2018.04.18 to 2018.10.24</a:t>
            </a:r>
          </a:p>
        </p:txBody>
      </p:sp>
    </p:spTree>
    <p:extLst>
      <p:ext uri="{BB962C8B-B14F-4D97-AF65-F5344CB8AC3E}">
        <p14:creationId xmlns:p14="http://schemas.microsoft.com/office/powerpoint/2010/main" val="2565437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91864" y="3222931"/>
            <a:ext cx="1808272" cy="4121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A01D6EC9-EF4C-44DF-82F6-814A9561F3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15" t="20850" r="16145" b="13901"/>
          <a:stretch/>
        </p:blipFill>
        <p:spPr>
          <a:xfrm>
            <a:off x="1184937" y="1348541"/>
            <a:ext cx="9822126" cy="53532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840A02-3A0A-448A-B0E4-C32CF77F339C}"/>
              </a:ext>
            </a:extLst>
          </p:cNvPr>
          <p:cNvSpPr txBox="1"/>
          <p:nvPr/>
        </p:nvSpPr>
        <p:spPr>
          <a:xfrm>
            <a:off x="2379357" y="248359"/>
            <a:ext cx="7608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Visitor counting</a:t>
            </a:r>
            <a:endParaRPr lang="en-GB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2A76FE-50F0-480D-9EAD-BDF10CA48D23}"/>
              </a:ext>
            </a:extLst>
          </p:cNvPr>
          <p:cNvSpPr txBox="1"/>
          <p:nvPr/>
        </p:nvSpPr>
        <p:spPr>
          <a:xfrm>
            <a:off x="3501482" y="681874"/>
            <a:ext cx="594778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Data from </a:t>
            </a:r>
            <a:r>
              <a:rPr lang="lt-LT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2018.04.18 </a:t>
            </a:r>
            <a:r>
              <a:rPr lang="lt-LT" sz="2800">
                <a:solidFill>
                  <a:schemeClr val="accent5">
                    <a:lumMod val="50000"/>
                  </a:schemeClr>
                </a:solidFill>
                <a:latin typeface="+mj-lt"/>
              </a:rPr>
              <a:t>to 2018.10.24</a:t>
            </a:r>
            <a:endParaRPr lang="lt-LT" sz="28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5105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6412" y="397019"/>
            <a:ext cx="9144000" cy="1655762"/>
          </a:xfrm>
        </p:spPr>
        <p:txBody>
          <a:bodyPr/>
          <a:lstStyle/>
          <a:p>
            <a:endParaRPr lang="lv-LV" dirty="0">
              <a:solidFill>
                <a:srgbClr val="98C22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LLI-10 Introducing nature tourism for all </a:t>
            </a:r>
            <a:b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200" b="1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UniGreen</a:t>
            </a:r>
            <a: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Kristine\Downloads\bil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924"/>
            <a:ext cx="6280140" cy="20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1626411" y="1809982"/>
            <a:ext cx="9588759" cy="33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br>
              <a:rPr lang="lv-LV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lv-LV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progress until 2018-10-24</a:t>
            </a:r>
            <a:b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PP_11 </a:t>
            </a:r>
            <a:br>
              <a:rPr lang="lv-LV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Rūta Antanavičiūtė</a:t>
            </a:r>
            <a:b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Project administrator    							</a:t>
            </a:r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2018-10-25</a:t>
            </a:r>
            <a:b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73152" y="5618074"/>
          <a:ext cx="12033504" cy="1190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3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900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project is co-financed by the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Interreg V-A Latvia - Lithuania Cross Border</a:t>
                      </a:r>
                      <a:r>
                        <a:rPr lang="lv-LV" sz="18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Cooperation Pr</a:t>
                      </a: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ogramme</a:t>
                      </a:r>
                      <a:r>
                        <a:rPr lang="lv-LV" sz="18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2014–2020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lv-LV" dirty="0"/>
                        <a:t>www.latlit.eu</a:t>
                      </a:r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9783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91864" y="3222931"/>
            <a:ext cx="1808272" cy="4121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1BA2C16-1639-4BEC-B688-6D24D31D6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0188" y="1500188"/>
            <a:ext cx="6858000" cy="3857625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A42F8BA-0A15-45E6-8D4B-741027FBA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6859" y="1500188"/>
            <a:ext cx="6858000" cy="3857625"/>
          </a:xfrm>
          <a:prstGeom prst="rect">
            <a:avLst/>
          </a:prstGeom>
        </p:spPr>
      </p:pic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84672" y="2684322"/>
            <a:ext cx="41944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lt-LT" sz="3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Experience exchange visit to </a:t>
            </a:r>
            <a:r>
              <a:rPr lang="en-US" altLang="lt-LT" sz="3400" b="1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Kurzeme</a:t>
            </a:r>
            <a:r>
              <a:rPr lang="en-US" altLang="lt-LT" sz="3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 region</a:t>
            </a:r>
            <a:endParaRPr lang="en-US" sz="3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2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aveikslėlis 6" descr="Paveikslėlis, kuriame yra dangus, laukas, vanduo, medis&#10;&#10;Sugeneruoto aprašo patikimumas labai didelis">
            <a:extLst>
              <a:ext uri="{FF2B5EF4-FFF2-40B4-BE49-F238E27FC236}">
                <a16:creationId xmlns:a16="http://schemas.microsoft.com/office/drawing/2014/main" id="{B23197F9-2C72-4961-B2F0-B5B9F581B1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07" b="6449"/>
          <a:stretch/>
        </p:blipFill>
        <p:spPr>
          <a:xfrm>
            <a:off x="0" y="0"/>
            <a:ext cx="12192000" cy="342899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191864" y="3222931"/>
            <a:ext cx="1808272" cy="4121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/>
          <p:cNvSpPr txBox="1"/>
          <p:nvPr/>
        </p:nvSpPr>
        <p:spPr>
          <a:xfrm>
            <a:off x="1364344" y="4596575"/>
            <a:ext cx="5079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2nd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working group meeting in </a:t>
            </a:r>
            <a:r>
              <a:rPr lang="lt-LT" sz="3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Aukštaitija </a:t>
            </a:r>
            <a:r>
              <a:rPr lang="en-GB" sz="3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National</a:t>
            </a:r>
            <a:r>
              <a:rPr lang="lt-LT" sz="3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3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Park</a:t>
            </a:r>
            <a:endParaRPr lang="en-US" sz="3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8" name="Paveikslėlis 17" descr="Paveikslėlis, kuriame yra asmuo, vidinis, stalas, sėdėjimas&#10;&#10;Sugeneruoto aprašo patikimumas labai didelis">
            <a:extLst>
              <a:ext uri="{FF2B5EF4-FFF2-40B4-BE49-F238E27FC236}">
                <a16:creationId xmlns:a16="http://schemas.microsoft.com/office/drawing/2014/main" id="{9584E4AA-5E28-452A-A82A-B4129C4FAE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t="14841"/>
          <a:stretch/>
        </p:blipFill>
        <p:spPr>
          <a:xfrm>
            <a:off x="7495082" y="3635068"/>
            <a:ext cx="4696918" cy="306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14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3463" y="1464787"/>
            <a:ext cx="30321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lt-LT" sz="3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Guide courses</a:t>
            </a:r>
          </a:p>
        </p:txBody>
      </p:sp>
      <p:pic>
        <p:nvPicPr>
          <p:cNvPr id="7" name="Paveikslėlis 6" descr="Paveikslėlis, kuriame yra pastatas, asmuo, laukas, stovimas&#10;&#10;Sugeneruoto aprašo patikimumas labai didelis">
            <a:extLst>
              <a:ext uri="{FF2B5EF4-FFF2-40B4-BE49-F238E27FC236}">
                <a16:creationId xmlns:a16="http://schemas.microsoft.com/office/drawing/2014/main" id="{1FD35BDB-2941-4223-890B-0ED454893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7" y="146109"/>
            <a:ext cx="5729655" cy="3222931"/>
          </a:xfrm>
          <a:prstGeom prst="rect">
            <a:avLst/>
          </a:prstGeom>
        </p:spPr>
      </p:pic>
      <p:pic>
        <p:nvPicPr>
          <p:cNvPr id="10" name="Paveikslėlis 9" descr="Paveikslėlis, kuriame yra asmuo, laukas, dangus, žolė&#10;&#10;Sugeneruoto aprašo patikimumas labai didelis">
            <a:extLst>
              <a:ext uri="{FF2B5EF4-FFF2-40B4-BE49-F238E27FC236}">
                <a16:creationId xmlns:a16="http://schemas.microsoft.com/office/drawing/2014/main" id="{08D83242-519F-47FB-93C5-D7CCBBB9E1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6" y="3485169"/>
            <a:ext cx="5729655" cy="3222931"/>
          </a:xfrm>
          <a:prstGeom prst="rect">
            <a:avLst/>
          </a:prstGeom>
        </p:spPr>
      </p:pic>
      <p:pic>
        <p:nvPicPr>
          <p:cNvPr id="16" name="Paveikslėlis 15" descr="Paveikslėlis, kuriame yra laukas, dangus, žemė, medis&#10;&#10;Sugeneruoto aprašo patikimumas labai didelis">
            <a:extLst>
              <a:ext uri="{FF2B5EF4-FFF2-40B4-BE49-F238E27FC236}">
                <a16:creationId xmlns:a16="http://schemas.microsoft.com/office/drawing/2014/main" id="{083D748E-2BD8-46D2-95E6-9F0585563F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01" y="3490144"/>
            <a:ext cx="5729656" cy="322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45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aveikslėlis 14" descr="Paveikslėlis, kuriame yra dangus, laukas, asmuo, žemė&#10;&#10;Sugeneruoto aprašo patikimumas labai didelis">
            <a:extLst>
              <a:ext uri="{FF2B5EF4-FFF2-40B4-BE49-F238E27FC236}">
                <a16:creationId xmlns:a16="http://schemas.microsoft.com/office/drawing/2014/main" id="{78926BFD-1822-41E9-978D-C4BBEBE800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7" r="1464" b="16460"/>
          <a:stretch/>
        </p:blipFill>
        <p:spPr>
          <a:xfrm>
            <a:off x="5573759" y="0"/>
            <a:ext cx="6618241" cy="304257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191864" y="3222931"/>
            <a:ext cx="1808272" cy="4121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/>
          <p:cNvSpPr txBox="1"/>
          <p:nvPr/>
        </p:nvSpPr>
        <p:spPr>
          <a:xfrm>
            <a:off x="360280" y="3065248"/>
            <a:ext cx="39863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lt-LT" sz="3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Practical training</a:t>
            </a:r>
          </a:p>
        </p:txBody>
      </p:sp>
      <p:pic>
        <p:nvPicPr>
          <p:cNvPr id="4" name="Paveikslėlis 3" descr="Paveikslėlis, kuriame yra vidinis, asmuo, lubos, žmonės&#10;&#10;Sugeneruoto aprašo patikimumas labai didelis">
            <a:extLst>
              <a:ext uri="{FF2B5EF4-FFF2-40B4-BE49-F238E27FC236}">
                <a16:creationId xmlns:a16="http://schemas.microsoft.com/office/drawing/2014/main" id="{89EB2E13-6786-43ED-BDF5-9BE0F78DBD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4"/>
          <a:stretch/>
        </p:blipFill>
        <p:spPr>
          <a:xfrm>
            <a:off x="-3" y="0"/>
            <a:ext cx="4886715" cy="3042572"/>
          </a:xfrm>
          <a:prstGeom prst="rect">
            <a:avLst/>
          </a:prstGeom>
        </p:spPr>
      </p:pic>
      <p:pic>
        <p:nvPicPr>
          <p:cNvPr id="7" name="Paveikslėlis 6" descr="Paveikslėlis, kuriame yra asmuo, stalas, žmonės, sėdėjimas&#10;&#10;Sugeneruoto aprašo patikimumas labai didelis">
            <a:extLst>
              <a:ext uri="{FF2B5EF4-FFF2-40B4-BE49-F238E27FC236}">
                <a16:creationId xmlns:a16="http://schemas.microsoft.com/office/drawing/2014/main" id="{48FF7B4F-61BB-4DB5-A4ED-87F1DD289E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2"/>
          <a:stretch/>
        </p:blipFill>
        <p:spPr>
          <a:xfrm>
            <a:off x="0" y="3699204"/>
            <a:ext cx="4886712" cy="3158796"/>
          </a:xfrm>
          <a:prstGeom prst="rect">
            <a:avLst/>
          </a:prstGeom>
        </p:spPr>
      </p:pic>
      <p:pic>
        <p:nvPicPr>
          <p:cNvPr id="10" name="Paveikslėlis 9" descr="Paveikslėlis, kuriame yra asmuo, jaunas, vidinis, sėdėjimas&#10;&#10;Sugeneruoto aprašo patikimumas labai didelis">
            <a:extLst>
              <a:ext uri="{FF2B5EF4-FFF2-40B4-BE49-F238E27FC236}">
                <a16:creationId xmlns:a16="http://schemas.microsoft.com/office/drawing/2014/main" id="{11268ECC-2D83-4DA5-8E5A-F60B4C2029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/>
          <a:stretch/>
        </p:blipFill>
        <p:spPr>
          <a:xfrm>
            <a:off x="8810171" y="3992017"/>
            <a:ext cx="3381829" cy="28804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332354-B7B0-4189-B840-5E9A495CD9C9}"/>
              </a:ext>
            </a:extLst>
          </p:cNvPr>
          <p:cNvSpPr txBox="1"/>
          <p:nvPr/>
        </p:nvSpPr>
        <p:spPr>
          <a:xfrm>
            <a:off x="7064625" y="3146902"/>
            <a:ext cx="34910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lt-LT" sz="3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Practical </a:t>
            </a:r>
            <a:r>
              <a:rPr lang="lt-LT" altLang="lt-LT" sz="3400" b="1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excursions</a:t>
            </a:r>
            <a:endParaRPr lang="en-US" altLang="lt-LT" sz="3400" b="1" dirty="0">
              <a:solidFill>
                <a:schemeClr val="accent5">
                  <a:lumMod val="50000"/>
                </a:schemeClr>
              </a:solidFill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3" name="Paveikslėlis 12" descr="Paveikslėlis, kuriame yra asmuo, skėtis, laukas, priedas&#10;&#10;Sugeneruoto aprašo patikimumas labai didelis">
            <a:extLst>
              <a:ext uri="{FF2B5EF4-FFF2-40B4-BE49-F238E27FC236}">
                <a16:creationId xmlns:a16="http://schemas.microsoft.com/office/drawing/2014/main" id="{E3AB6AEC-E1EA-409B-97C7-5383325956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0" b="14481"/>
          <a:stretch/>
        </p:blipFill>
        <p:spPr>
          <a:xfrm>
            <a:off x="5573759" y="3992016"/>
            <a:ext cx="3124200" cy="288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20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45923" y="3121223"/>
            <a:ext cx="34852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altLang="lt-LT" sz="3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P</a:t>
            </a:r>
            <a:r>
              <a:rPr lang="en-US" altLang="lt-LT" sz="3400" b="1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ostcards</a:t>
            </a:r>
            <a:r>
              <a:rPr lang="en-US" altLang="lt-LT" sz="3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 in Braille</a:t>
            </a:r>
          </a:p>
        </p:txBody>
      </p:sp>
      <p:pic>
        <p:nvPicPr>
          <p:cNvPr id="7" name="Paveikslėlis 6" descr="Paveikslėlis, kuriame yra žinutė, laikraštis&#10;&#10;Sugeneruoto aprašo patikimumas labai didelis">
            <a:extLst>
              <a:ext uri="{FF2B5EF4-FFF2-40B4-BE49-F238E27FC236}">
                <a16:creationId xmlns:a16="http://schemas.microsoft.com/office/drawing/2014/main" id="{6902C12C-498A-41F1-B480-E2961610C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91864" y="3222931"/>
            <a:ext cx="1808272" cy="4121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 descr="C:\Users\Kristine\Downloads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26" y="0"/>
            <a:ext cx="3121153" cy="10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5500" y="1017800"/>
            <a:ext cx="1027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Activities for </a:t>
            </a:r>
            <a:r>
              <a:rPr lang="lt-LT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IV </a:t>
            </a:r>
            <a:r>
              <a:rPr lang="en-US" altLang="lt-LT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period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850" y="2184400"/>
            <a:ext cx="1027430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Trail maps and leaflets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Final conference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Project report </a:t>
            </a:r>
          </a:p>
        </p:txBody>
      </p:sp>
    </p:spTree>
    <p:extLst>
      <p:ext uri="{BB962C8B-B14F-4D97-AF65-F5344CB8AC3E}">
        <p14:creationId xmlns:p14="http://schemas.microsoft.com/office/powerpoint/2010/main" val="3005114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6412" y="397019"/>
            <a:ext cx="9144000" cy="1655762"/>
          </a:xfrm>
        </p:spPr>
        <p:txBody>
          <a:bodyPr/>
          <a:lstStyle/>
          <a:p>
            <a:endParaRPr lang="lv-LV" dirty="0">
              <a:solidFill>
                <a:srgbClr val="98C22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LLI-10 Introducing nature tourism for all </a:t>
            </a:r>
            <a:b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200" b="1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UniGreen</a:t>
            </a:r>
            <a: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Kristine\Downloads\bil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924"/>
            <a:ext cx="6280140" cy="20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1626411" y="1809982"/>
            <a:ext cx="9588759" cy="33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br>
              <a:rPr lang="lv-LV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lv-LV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progress until 2018-10-24</a:t>
            </a:r>
            <a:b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PP_11 </a:t>
            </a:r>
            <a:br>
              <a:rPr lang="lv-LV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Rūta Antanavičiūtė</a:t>
            </a:r>
            <a:b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Project administrator    							</a:t>
            </a:r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2018-10-25</a:t>
            </a:r>
            <a:b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73152" y="5618074"/>
          <a:ext cx="12033504" cy="1190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3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900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project is co-financed by the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Interreg V-A Latvia - Lithuania Cross Border</a:t>
                      </a:r>
                      <a:r>
                        <a:rPr lang="lv-LV" sz="18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Cooperation Pr</a:t>
                      </a: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ogramme</a:t>
                      </a:r>
                      <a:r>
                        <a:rPr lang="lv-LV" sz="18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2014–2020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lv-LV" dirty="0"/>
                        <a:t>www.latlit.eu</a:t>
                      </a:r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192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1110</Words>
  <Application>Microsoft Office PowerPoint</Application>
  <PresentationFormat>Platekrāna</PresentationFormat>
  <Paragraphs>177</Paragraphs>
  <Slides>25</Slides>
  <Notes>20</Notes>
  <HiddenSlides>0</HiddenSlides>
  <MMClips>0</MMClips>
  <ScaleCrop>false</ScaleCrop>
  <HeadingPairs>
    <vt:vector size="6" baseType="variant">
      <vt:variant>
        <vt:lpstr>Lietotie fonti</vt:lpstr>
      </vt:variant>
      <vt:variant>
        <vt:i4>5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Wingdings</vt:lpstr>
      <vt:lpstr>Office Theme</vt:lpstr>
      <vt:lpstr>  Project progress until 2018-10-24 PP_11                                                               Rūta Antanavičiūtė                                                                                             Project administrator           2018-10-25 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  Project progress until 2018-10-24 PP_11                                                               Rūta Antanavičiūtė                                                                                             Project administrator           2018-10-25 </vt:lpstr>
      <vt:lpstr>PowerPoint prezentācija</vt:lpstr>
      <vt:lpstr>  Project progress until 2018-10-24 PP_11                                                               Rūta Antanavičiūtė                                                                                             Project administrator           2018-10-25 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  Project progress until 2018-10-24 PP_11                                                               Rūta Antanavičiūtė                                                                                             Project administrator           2018-10-26 </vt:lpstr>
      <vt:lpstr>PowerPoint prezentācija</vt:lpstr>
      <vt:lpstr>PowerPoint prezentācija</vt:lpstr>
      <vt:lpstr>PowerPoint prezentācija</vt:lpstr>
      <vt:lpstr>  Project progress until 2018-10-24 PP_11                                                               Rūta Antanavičiūtė                                                                                             Project administrator           2018-10-25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Imants Meiers Meiris</dc:creator>
  <cp:lastModifiedBy> </cp:lastModifiedBy>
  <cp:revision>252</cp:revision>
  <dcterms:created xsi:type="dcterms:W3CDTF">2017-05-24T08:53:03Z</dcterms:created>
  <dcterms:modified xsi:type="dcterms:W3CDTF">2018-10-28T10:41:55Z</dcterms:modified>
</cp:coreProperties>
</file>