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2" y="3424687"/>
            <a:ext cx="6400800" cy="2366513"/>
          </a:xfrm>
        </p:spPr>
        <p:txBody>
          <a:bodyPr>
            <a:normAutofit/>
          </a:bodyPr>
          <a:lstStyle/>
          <a:p>
            <a:r>
              <a:rPr lang="lv-LV" altLang="lv-LV" sz="3200" cap="all" dirty="0">
                <a:ln w="3175" cmpd="sng">
                  <a:noFill/>
                </a:ln>
                <a:solidFill>
                  <a:schemeClr val="tx1"/>
                </a:solidFill>
                <a:latin typeface="+mj-lt"/>
                <a:ea typeface="+mj-ea"/>
                <a:cs typeface="+mj-cs"/>
              </a:rPr>
              <a:t>RETROUT R065</a:t>
            </a:r>
            <a:endParaRPr lang="lv-LV" sz="3200" cap="all" dirty="0">
              <a:ln w="3175" cmpd="sng">
                <a:noFill/>
              </a:ln>
              <a:solidFill>
                <a:schemeClr val="tx1"/>
              </a:solidFill>
              <a:latin typeface="+mj-lt"/>
              <a:ea typeface="+mj-ea"/>
              <a:cs typeface="+mj-cs"/>
            </a:endParaRPr>
          </a:p>
        </p:txBody>
      </p:sp>
      <p:sp>
        <p:nvSpPr>
          <p:cNvPr id="5" name="Title 4"/>
          <p:cNvSpPr>
            <a:spLocks noGrp="1"/>
          </p:cNvSpPr>
          <p:nvPr>
            <p:ph type="ctrTitle"/>
          </p:nvPr>
        </p:nvSpPr>
        <p:spPr>
          <a:xfrm>
            <a:off x="684211" y="685799"/>
            <a:ext cx="10478369" cy="2342073"/>
          </a:xfrm>
        </p:spPr>
        <p:txBody>
          <a:bodyPr>
            <a:normAutofit/>
          </a:bodyPr>
          <a:lstStyle/>
          <a:p>
            <a:r>
              <a:rPr lang="lv-LV" altLang="lv-LV" sz="3600" dirty="0"/>
              <a:t>Baltijas </a:t>
            </a:r>
            <a:r>
              <a:rPr lang="lv-LV" altLang="lv-LV" sz="3600" dirty="0"/>
              <a:t>jūras reģions </a:t>
            </a:r>
            <a:br>
              <a:rPr lang="lv-LV" altLang="lv-LV" sz="3600" dirty="0"/>
            </a:br>
            <a:r>
              <a:rPr lang="lv-LV" altLang="lv-LV" sz="3600" dirty="0"/>
              <a:t>kā makšķerēšanas tūrisma galamērķis </a:t>
            </a:r>
            <a:br>
              <a:rPr lang="lv-LV" altLang="lv-LV" sz="3600" dirty="0"/>
            </a:br>
            <a:r>
              <a:rPr lang="lv-LV" altLang="lv-LV" sz="3600" dirty="0"/>
              <a:t>un tā attīstība, veicināšana </a:t>
            </a:r>
            <a:r>
              <a:rPr lang="lv-LV" altLang="lv-LV" sz="3600" dirty="0"/>
              <a:t/>
            </a:r>
            <a:br>
              <a:rPr lang="lv-LV" altLang="lv-LV" sz="3600" dirty="0"/>
            </a:br>
            <a:r>
              <a:rPr lang="lv-LV" altLang="lv-LV" sz="3600" dirty="0"/>
              <a:t>un </a:t>
            </a:r>
            <a:r>
              <a:rPr lang="lv-LV" altLang="lv-LV" sz="3600" dirty="0"/>
              <a:t>ilgtspējīga pārvaldība </a:t>
            </a:r>
            <a:endParaRPr lang="lv-LV"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037" y="4984864"/>
            <a:ext cx="4213371" cy="1729880"/>
          </a:xfrm>
          <a:prstGeom prst="rect">
            <a:avLst/>
          </a:prstGeom>
        </p:spPr>
      </p:pic>
    </p:spTree>
    <p:extLst>
      <p:ext uri="{BB962C8B-B14F-4D97-AF65-F5344CB8AC3E}">
        <p14:creationId xmlns:p14="http://schemas.microsoft.com/office/powerpoint/2010/main" val="55209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mērķis</a:t>
            </a:r>
            <a:endParaRPr lang="lv-LV" dirty="0"/>
          </a:p>
        </p:txBody>
      </p:sp>
      <p:sp>
        <p:nvSpPr>
          <p:cNvPr id="3" name="Text Placeholder 2"/>
          <p:cNvSpPr>
            <a:spLocks noGrp="1"/>
          </p:cNvSpPr>
          <p:nvPr>
            <p:ph type="body" idx="1"/>
          </p:nvPr>
        </p:nvSpPr>
        <p:spPr>
          <a:xfrm>
            <a:off x="684212" y="2268747"/>
            <a:ext cx="8535988" cy="3725653"/>
          </a:xfrm>
        </p:spPr>
        <p:txBody>
          <a:bodyPr>
            <a:normAutofit/>
          </a:bodyPr>
          <a:lstStyle/>
          <a:p>
            <a:r>
              <a:rPr lang="lv-LV" sz="2800" dirty="0">
                <a:solidFill>
                  <a:schemeClr val="tx1"/>
                </a:solidFill>
              </a:rPr>
              <a:t>Attīstīt un popularizēt Baltijas jūras reģionu kā piekrastes makšķerēšanas tūrisma </a:t>
            </a:r>
            <a:r>
              <a:rPr lang="lv-LV" sz="2800" dirty="0" smtClean="0">
                <a:solidFill>
                  <a:schemeClr val="tx1"/>
                </a:solidFill>
              </a:rPr>
              <a:t>galamērķi</a:t>
            </a:r>
            <a:r>
              <a:rPr lang="lv-LV" sz="2800" dirty="0">
                <a:solidFill>
                  <a:schemeClr val="tx1"/>
                </a:solidFill>
              </a:rPr>
              <a:t>, fokusējoties uz jūras taimiņu kā piekrastes makšķerēšanas tūrisma </a:t>
            </a:r>
            <a:r>
              <a:rPr lang="lv-LV" sz="2800" dirty="0" smtClean="0">
                <a:solidFill>
                  <a:schemeClr val="tx1"/>
                </a:solidFill>
              </a:rPr>
              <a:t>produktu.</a:t>
            </a:r>
            <a:endParaRPr lang="lv-LV" sz="2800" dirty="0">
              <a:solidFill>
                <a:schemeClr val="tx1"/>
              </a:solidFill>
            </a:endParaRPr>
          </a:p>
        </p:txBody>
      </p:sp>
    </p:spTree>
    <p:extLst>
      <p:ext uri="{BB962C8B-B14F-4D97-AF65-F5344CB8AC3E}">
        <p14:creationId xmlns:p14="http://schemas.microsoft.com/office/powerpoint/2010/main" val="263841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3506638"/>
          </a:xfrm>
        </p:spPr>
        <p:txBody>
          <a:bodyPr>
            <a:normAutofit fontScale="90000"/>
          </a:bodyPr>
          <a:lstStyle/>
          <a:p>
            <a:r>
              <a:rPr lang="lv-LV" b="1" dirty="0"/>
              <a:t>PROJEKTA ĪSTENOŠANAS ILGUMS</a:t>
            </a:r>
            <a:r>
              <a:rPr lang="lv-LV" dirty="0"/>
              <a:t/>
            </a:r>
            <a:br>
              <a:rPr lang="lv-LV" dirty="0"/>
            </a:br>
            <a:r>
              <a:rPr lang="lv-LV" dirty="0"/>
              <a:t>2017.gada 2. oktobris - 2020.gada 30. septembris</a:t>
            </a:r>
            <a:br>
              <a:rPr lang="lv-LV" dirty="0"/>
            </a:br>
            <a:r>
              <a:rPr lang="lv-LV" dirty="0"/>
              <a:t/>
            </a:r>
            <a:br>
              <a:rPr lang="lv-LV" dirty="0"/>
            </a:br>
            <a:r>
              <a:rPr lang="lv-LV" b="1" dirty="0" smtClean="0"/>
              <a:t>PROJEKTA </a:t>
            </a:r>
            <a:r>
              <a:rPr lang="lv-LV" b="1" dirty="0"/>
              <a:t>FINANSĒJUMS</a:t>
            </a:r>
            <a:r>
              <a:rPr lang="lv-LV" dirty="0"/>
              <a:t/>
            </a:r>
            <a:br>
              <a:rPr lang="lv-LV" dirty="0"/>
            </a:br>
            <a:r>
              <a:rPr lang="lv-LV" dirty="0"/>
              <a:t>3 221 336,40 EUR </a:t>
            </a:r>
            <a:r>
              <a:rPr lang="lv-LV" dirty="0" smtClean="0"/>
              <a:t/>
            </a:r>
            <a:br>
              <a:rPr lang="lv-LV" dirty="0" smtClean="0"/>
            </a:br>
            <a:r>
              <a:rPr lang="lv-LV" dirty="0" smtClean="0"/>
              <a:t>(</a:t>
            </a:r>
            <a:r>
              <a:rPr lang="lv-LV" dirty="0"/>
              <a:t>t.sk. Eiropas Reģionālā attīstības fonda līdzekļi 2 620 136,21 EUR)</a:t>
            </a:r>
            <a:endParaRPr lang="lv-LV" dirty="0"/>
          </a:p>
        </p:txBody>
      </p:sp>
      <p:sp>
        <p:nvSpPr>
          <p:cNvPr id="3" name="Text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220775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799"/>
            <a:ext cx="10058400" cy="5896155"/>
          </a:xfrm>
        </p:spPr>
        <p:txBody>
          <a:bodyPr>
            <a:noAutofit/>
          </a:bodyPr>
          <a:lstStyle/>
          <a:p>
            <a:r>
              <a:rPr lang="lv-LV" sz="1800" u="sng" dirty="0" smtClean="0"/>
              <a:t>Vadošais </a:t>
            </a:r>
            <a:r>
              <a:rPr lang="lv-LV" sz="1800" u="sng" dirty="0"/>
              <a:t>partneris:</a:t>
            </a:r>
            <a:r>
              <a:rPr lang="lv-LV" sz="1800" dirty="0"/>
              <a:t/>
            </a:r>
            <a:br>
              <a:rPr lang="lv-LV" sz="1800" dirty="0"/>
            </a:br>
            <a:r>
              <a:rPr lang="lv-LV" sz="1800" dirty="0"/>
              <a:t>Stokholmas reģiona administratīvā pārvalde (Zviedrija)</a:t>
            </a:r>
            <a:br>
              <a:rPr lang="lv-LV" sz="1800" dirty="0"/>
            </a:br>
            <a:r>
              <a:rPr lang="lv-LV" sz="1800" dirty="0" smtClean="0"/>
              <a:t/>
            </a:r>
            <a:br>
              <a:rPr lang="lv-LV" sz="1800" dirty="0" smtClean="0"/>
            </a:br>
            <a:r>
              <a:rPr lang="lv-LV" sz="1800" u="sng" dirty="0" smtClean="0"/>
              <a:t>Partneri</a:t>
            </a:r>
            <a:r>
              <a:rPr lang="lv-LV" sz="1800" u="sng" dirty="0"/>
              <a:t>:</a:t>
            </a:r>
            <a:r>
              <a:rPr lang="lv-LV" sz="1800" dirty="0"/>
              <a:t/>
            </a:r>
            <a:br>
              <a:rPr lang="lv-LV" sz="1800" dirty="0"/>
            </a:br>
            <a:r>
              <a:rPr lang="lv-LV" sz="1800" dirty="0"/>
              <a:t>Karaliskais Tehnoloģiju institūts (Zviedrija)</a:t>
            </a:r>
            <a:br>
              <a:rPr lang="lv-LV" sz="1800" dirty="0"/>
            </a:br>
            <a:r>
              <a:rPr lang="lv-LV" sz="1800" dirty="0" err="1"/>
              <a:t>Haninges</a:t>
            </a:r>
            <a:r>
              <a:rPr lang="lv-LV" sz="1800" dirty="0"/>
              <a:t> pašvaldība (Zviedrija)</a:t>
            </a:r>
            <a:br>
              <a:rPr lang="lv-LV" sz="1800" dirty="0"/>
            </a:br>
            <a:r>
              <a:rPr lang="lv-LV" sz="1800" dirty="0"/>
              <a:t>Baltijas Vides forums (Igaunija)</a:t>
            </a:r>
            <a:br>
              <a:rPr lang="lv-LV" sz="1800" dirty="0"/>
            </a:br>
            <a:r>
              <a:rPr lang="lv-LV" sz="1800" dirty="0"/>
              <a:t>Tartu Universitāte (Igaunija)</a:t>
            </a:r>
            <a:br>
              <a:rPr lang="lv-LV" sz="1800" dirty="0"/>
            </a:br>
            <a:r>
              <a:rPr lang="lv-LV" sz="1800" dirty="0"/>
              <a:t>biedrība “Igaunijas makšķerēšanas tūrisms” (Igaunija)</a:t>
            </a:r>
            <a:br>
              <a:rPr lang="lv-LV" sz="1800" dirty="0"/>
            </a:br>
            <a:r>
              <a:rPr lang="lv-LV" sz="1800" dirty="0"/>
              <a:t>Kurzemes Plānošanas reģions (Latvija)</a:t>
            </a:r>
            <a:br>
              <a:rPr lang="lv-LV" sz="1800" dirty="0"/>
            </a:br>
            <a:r>
              <a:rPr lang="lv-LV" sz="1800" dirty="0"/>
              <a:t>Pārtikas drošības, dzīvnieku veselības un vides zinātniskais institūts "BIOR” (Latvija)</a:t>
            </a:r>
            <a:br>
              <a:rPr lang="lv-LV" sz="1800" dirty="0"/>
            </a:br>
            <a:r>
              <a:rPr lang="lv-LV" sz="1800" dirty="0"/>
              <a:t>Ventspils novada pašvaldība (Latvija)</a:t>
            </a:r>
            <a:br>
              <a:rPr lang="lv-LV" sz="1800" dirty="0"/>
            </a:br>
            <a:r>
              <a:rPr lang="lv-LV" sz="1800" dirty="0"/>
              <a:t>Klaipēdas Universitāte (Lietuva)</a:t>
            </a:r>
            <a:br>
              <a:rPr lang="lv-LV" sz="1800" dirty="0"/>
            </a:br>
            <a:r>
              <a:rPr lang="lv-LV" sz="1800" dirty="0" smtClean="0"/>
              <a:t>Jūras institūts </a:t>
            </a:r>
            <a:r>
              <a:rPr lang="lv-LV" sz="1800" dirty="0" err="1" smtClean="0"/>
              <a:t>gdaņskā</a:t>
            </a:r>
            <a:r>
              <a:rPr lang="lv-LV" sz="1800" dirty="0" smtClean="0"/>
              <a:t> </a:t>
            </a:r>
            <a:r>
              <a:rPr lang="lv-LV" sz="1800" dirty="0"/>
              <a:t>(Polija</a:t>
            </a:r>
            <a:r>
              <a:rPr lang="lv-LV" sz="1800" dirty="0" smtClean="0"/>
              <a:t>)</a:t>
            </a:r>
            <a:br>
              <a:rPr lang="lv-LV" sz="1800" dirty="0" smtClean="0"/>
            </a:br>
            <a:r>
              <a:rPr lang="lv-LV" sz="1800" dirty="0" smtClean="0"/>
              <a:t>Pētniecības institūts EU </a:t>
            </a:r>
            <a:r>
              <a:rPr lang="lv-LV" sz="1800" dirty="0" err="1" smtClean="0"/>
              <a:t>consult</a:t>
            </a:r>
            <a:r>
              <a:rPr lang="lv-LV" sz="1800" dirty="0" smtClean="0"/>
              <a:t> (</a:t>
            </a:r>
            <a:r>
              <a:rPr lang="lv-LV" sz="1800" dirty="0" err="1" smtClean="0"/>
              <a:t>polija</a:t>
            </a:r>
            <a:r>
              <a:rPr lang="lv-LV" sz="1800" dirty="0" smtClean="0"/>
              <a:t>)</a:t>
            </a:r>
            <a:r>
              <a:rPr lang="lv-LV" sz="1800" dirty="0"/>
              <a:t/>
            </a:r>
            <a:br>
              <a:rPr lang="lv-LV" sz="1800" dirty="0"/>
            </a:br>
            <a:r>
              <a:rPr lang="lv-LV" sz="1800" dirty="0"/>
              <a:t>Baltijas Jūras vides aizsardzības komisija, HELCOM (Somija)</a:t>
            </a:r>
            <a:br>
              <a:rPr lang="lv-LV" sz="1800" dirty="0"/>
            </a:br>
            <a:endParaRPr lang="lv-LV" sz="1800" dirty="0"/>
          </a:p>
        </p:txBody>
      </p:sp>
    </p:spTree>
    <p:extLst>
      <p:ext uri="{BB962C8B-B14F-4D97-AF65-F5344CB8AC3E}">
        <p14:creationId xmlns:p14="http://schemas.microsoft.com/office/powerpoint/2010/main" val="69727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PROJEKTĀ IEKĻAUTĀS AKTIVITĀTES:</a:t>
            </a:r>
            <a:br>
              <a:rPr lang="lv-LV" dirty="0"/>
            </a:br>
            <a:r>
              <a:rPr lang="lv-LV" dirty="0"/>
              <a:t/>
            </a:r>
            <a:br>
              <a:rPr lang="lv-LV" dirty="0"/>
            </a:br>
            <a:endParaRPr lang="lv-LV" dirty="0"/>
          </a:p>
        </p:txBody>
      </p:sp>
      <p:sp>
        <p:nvSpPr>
          <p:cNvPr id="3" name="Text Placeholder 2"/>
          <p:cNvSpPr>
            <a:spLocks noGrp="1"/>
          </p:cNvSpPr>
          <p:nvPr>
            <p:ph type="body" idx="1"/>
          </p:nvPr>
        </p:nvSpPr>
        <p:spPr>
          <a:xfrm>
            <a:off x="684212" y="1966823"/>
            <a:ext cx="8535988" cy="4027577"/>
          </a:xfrm>
        </p:spPr>
        <p:txBody>
          <a:bodyPr>
            <a:normAutofit/>
          </a:bodyPr>
          <a:lstStyle/>
          <a:p>
            <a:pPr marL="457200" indent="-457200">
              <a:buAutoNum type="arabicPeriod"/>
            </a:pPr>
            <a:r>
              <a:rPr lang="lv-LV" dirty="0" smtClean="0">
                <a:solidFill>
                  <a:schemeClr val="tx1"/>
                </a:solidFill>
              </a:rPr>
              <a:t>PIEKRASTES </a:t>
            </a:r>
            <a:r>
              <a:rPr lang="lv-LV" dirty="0">
                <a:solidFill>
                  <a:schemeClr val="tx1"/>
                </a:solidFill>
              </a:rPr>
              <a:t>MAKŠĶERĒŠANAS TŪRISMA GALAMĒRĶU ATTĪSTĪŠANA UN </a:t>
            </a:r>
            <a:r>
              <a:rPr lang="lv-LV" dirty="0" smtClean="0">
                <a:solidFill>
                  <a:schemeClr val="tx1"/>
                </a:solidFill>
              </a:rPr>
              <a:t>VEICINĀŠANA</a:t>
            </a:r>
          </a:p>
          <a:p>
            <a:pPr marL="457200" indent="-457200">
              <a:buAutoNum type="arabicPeriod"/>
            </a:pPr>
            <a:r>
              <a:rPr lang="lv-LV" dirty="0">
                <a:solidFill>
                  <a:schemeClr val="tx1"/>
                </a:solidFill>
              </a:rPr>
              <a:t>JAUNU </a:t>
            </a:r>
            <a:r>
              <a:rPr lang="lv-LV" dirty="0">
                <a:solidFill>
                  <a:schemeClr val="tx1"/>
                </a:solidFill>
              </a:rPr>
              <a:t>EKOMARĶĒJUMA KONCEPCIJU UN INTERNETA PORTĀLU TIEŠSAISTES TIRDZNIECĪBAI UN REZERVĒŠANAI IZSTRĀDE UN IEVIEŠANA, LAI UZLABOTU PIEKRASTES ZVEJAS TŪRISMA GALAMĒRĶI RAKSTUROJOŠO ZVEJAS RĪKU TĪKLA </a:t>
            </a:r>
            <a:r>
              <a:rPr lang="lv-LV" dirty="0">
                <a:solidFill>
                  <a:schemeClr val="tx1"/>
                </a:solidFill>
              </a:rPr>
              <a:t>DARBĪBU</a:t>
            </a:r>
          </a:p>
          <a:p>
            <a:pPr marL="457200" indent="-457200">
              <a:buAutoNum type="arabicPeriod"/>
            </a:pPr>
            <a:r>
              <a:rPr lang="lv-LV" dirty="0">
                <a:solidFill>
                  <a:schemeClr val="tx1"/>
                </a:solidFill>
              </a:rPr>
              <a:t>POLITIKU </a:t>
            </a:r>
            <a:r>
              <a:rPr lang="lv-LV" dirty="0">
                <a:solidFill>
                  <a:schemeClr val="tx1"/>
                </a:solidFill>
              </a:rPr>
              <a:t>PILNVEIDOŠANA UN DIALOGA </a:t>
            </a:r>
            <a:r>
              <a:rPr lang="lv-LV" dirty="0">
                <a:solidFill>
                  <a:schemeClr val="tx1"/>
                </a:solidFill>
              </a:rPr>
              <a:t>VEIDOŠANA</a:t>
            </a:r>
          </a:p>
          <a:p>
            <a:pPr marL="457200" indent="-457200">
              <a:buAutoNum type="arabicPeriod"/>
            </a:pPr>
            <a:r>
              <a:rPr lang="lv-LV" dirty="0">
                <a:solidFill>
                  <a:schemeClr val="tx1"/>
                </a:solidFill>
              </a:rPr>
              <a:t>IESPĒJU IZVĒRTĒŠANA JŪRAS TAIMIŅA NĀRSTA CEĻU ATJAUNOŠANAI PIEKRASTES UPĒS</a:t>
            </a:r>
          </a:p>
        </p:txBody>
      </p:sp>
    </p:spTree>
    <p:extLst>
      <p:ext uri="{BB962C8B-B14F-4D97-AF65-F5344CB8AC3E}">
        <p14:creationId xmlns:p14="http://schemas.microsoft.com/office/powerpoint/2010/main" val="408315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Ieguvumi no projekta īstenošanas</a:t>
            </a:r>
            <a:endParaRPr lang="lv-LV" dirty="0"/>
          </a:p>
        </p:txBody>
      </p:sp>
      <p:sp>
        <p:nvSpPr>
          <p:cNvPr id="3" name="Text Placeholder 2"/>
          <p:cNvSpPr>
            <a:spLocks noGrp="1"/>
          </p:cNvSpPr>
          <p:nvPr>
            <p:ph type="body" idx="1"/>
          </p:nvPr>
        </p:nvSpPr>
        <p:spPr>
          <a:xfrm>
            <a:off x="684211" y="2605177"/>
            <a:ext cx="9865895" cy="3389223"/>
          </a:xfrm>
        </p:spPr>
        <p:txBody>
          <a:bodyPr/>
          <a:lstStyle/>
          <a:p>
            <a:r>
              <a:rPr lang="lv-LV" dirty="0" smtClean="0">
                <a:solidFill>
                  <a:schemeClr val="tx1"/>
                </a:solidFill>
              </a:rPr>
              <a:t>Uzzināt par makšķerēšanas tūrisma produktu veidošanu</a:t>
            </a:r>
          </a:p>
          <a:p>
            <a:r>
              <a:rPr lang="lv-LV" dirty="0">
                <a:solidFill>
                  <a:schemeClr val="tx1"/>
                </a:solidFill>
              </a:rPr>
              <a:t>Līdzdarboties </a:t>
            </a:r>
            <a:r>
              <a:rPr lang="lv-LV" dirty="0" smtClean="0">
                <a:solidFill>
                  <a:schemeClr val="tx1"/>
                </a:solidFill>
              </a:rPr>
              <a:t>jaunas, konkurētspējīgas Latvijas </a:t>
            </a:r>
            <a:r>
              <a:rPr lang="lv-LV" dirty="0">
                <a:solidFill>
                  <a:schemeClr val="tx1"/>
                </a:solidFill>
              </a:rPr>
              <a:t>tūrisma </a:t>
            </a:r>
            <a:r>
              <a:rPr lang="lv-LV" dirty="0" smtClean="0">
                <a:solidFill>
                  <a:schemeClr val="tx1"/>
                </a:solidFill>
              </a:rPr>
              <a:t>nišas radīšanā</a:t>
            </a:r>
            <a:endParaRPr lang="lv-LV" dirty="0">
              <a:solidFill>
                <a:schemeClr val="tx1"/>
              </a:solidFill>
            </a:endParaRPr>
          </a:p>
          <a:p>
            <a:r>
              <a:rPr lang="lv-LV" dirty="0" smtClean="0">
                <a:solidFill>
                  <a:schemeClr val="tx1"/>
                </a:solidFill>
              </a:rPr>
              <a:t>Izveidot sadarbības partneru tīklu Kurzemē, Latvijā un Baltijas jūras reģionā</a:t>
            </a:r>
          </a:p>
          <a:p>
            <a:r>
              <a:rPr lang="lv-LV" dirty="0" smtClean="0">
                <a:solidFill>
                  <a:schemeClr val="tx1"/>
                </a:solidFill>
              </a:rPr>
              <a:t>Popularizēt makšķerēšanas tūrisma piedāvājumus starptautiskā līmenī</a:t>
            </a:r>
          </a:p>
          <a:p>
            <a:endParaRPr lang="lv-LV" dirty="0" smtClean="0"/>
          </a:p>
          <a:p>
            <a:endParaRPr lang="lv-LV" dirty="0" smtClean="0"/>
          </a:p>
          <a:p>
            <a:endParaRPr lang="lv-LV" dirty="0"/>
          </a:p>
        </p:txBody>
      </p:sp>
    </p:spTree>
    <p:extLst>
      <p:ext uri="{BB962C8B-B14F-4D97-AF65-F5344CB8AC3E}">
        <p14:creationId xmlns:p14="http://schemas.microsoft.com/office/powerpoint/2010/main" val="360550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4800" dirty="0" smtClean="0"/>
              <a:t>Paldies!</a:t>
            </a:r>
            <a:endParaRPr lang="lv-LV" sz="4800" dirty="0"/>
          </a:p>
        </p:txBody>
      </p:sp>
      <p:sp>
        <p:nvSpPr>
          <p:cNvPr id="3" name="Text Placeholder 2"/>
          <p:cNvSpPr>
            <a:spLocks noGrp="1"/>
          </p:cNvSpPr>
          <p:nvPr>
            <p:ph type="body" idx="1"/>
          </p:nvPr>
        </p:nvSpPr>
        <p:spPr/>
        <p:txBody>
          <a:bodyPr/>
          <a:lstStyle/>
          <a:p>
            <a:r>
              <a:rPr lang="lv-LV" dirty="0" smtClean="0">
                <a:solidFill>
                  <a:schemeClr val="tx1"/>
                </a:solidFill>
              </a:rPr>
              <a:t>Zane Gaile</a:t>
            </a:r>
          </a:p>
          <a:p>
            <a:r>
              <a:rPr lang="lv-LV" dirty="0" smtClean="0">
                <a:solidFill>
                  <a:schemeClr val="tx1"/>
                </a:solidFill>
              </a:rPr>
              <a:t>Kurzemes Plānošanas reģions</a:t>
            </a:r>
          </a:p>
          <a:p>
            <a:r>
              <a:rPr lang="lv-LV" dirty="0" smtClean="0">
                <a:solidFill>
                  <a:schemeClr val="tx1"/>
                </a:solidFill>
              </a:rPr>
              <a:t>16.10.2018.</a:t>
            </a:r>
            <a:endParaRPr lang="lv-LV" dirty="0">
              <a:solidFill>
                <a:schemeClr val="tx1"/>
              </a:solidFill>
            </a:endParaRPr>
          </a:p>
        </p:txBody>
      </p:sp>
    </p:spTree>
    <p:extLst>
      <p:ext uri="{BB962C8B-B14F-4D97-AF65-F5344CB8AC3E}">
        <p14:creationId xmlns:p14="http://schemas.microsoft.com/office/powerpoint/2010/main" val="346290207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199</TotalTime>
  <Words>129</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Slice</vt:lpstr>
      <vt:lpstr>Baltijas jūras reģions  kā makšķerēšanas tūrisma galamērķis  un tā attīstība, veicināšana  un ilgtspējīga pārvaldība </vt:lpstr>
      <vt:lpstr>Projekta mērķis</vt:lpstr>
      <vt:lpstr>PROJEKTA ĪSTENOŠANAS ILGUMS 2017.gada 2. oktobris - 2020.gada 30. septembris  PROJEKTA FINANSĒJUMS 3 221 336,40 EUR  (t.sk. Eiropas Reģionālā attīstības fonda līdzekļi 2 620 136,21 EUR)</vt:lpstr>
      <vt:lpstr>Vadošais partneris: Stokholmas reģiona administratīvā pārvalde (Zviedrija)  Partneri: Karaliskais Tehnoloģiju institūts (Zviedrija) Haninges pašvaldība (Zviedrija) Baltijas Vides forums (Igaunija) Tartu Universitāte (Igaunija) biedrība “Igaunijas makšķerēšanas tūrisms” (Igaunija) Kurzemes Plānošanas reģions (Latvija) Pārtikas drošības, dzīvnieku veselības un vides zinātniskais institūts "BIOR” (Latvija) Ventspils novada pašvaldība (Latvija) Klaipēdas Universitāte (Lietuva) Jūras institūts gdaņskā (Polija) Pētniecības institūts EU consult (polija) Baltijas Jūras vides aizsardzības komisija, HELCOM (Somija) </vt:lpstr>
      <vt:lpstr>PROJEKTĀ IEKĻAUTĀS AKTIVITĀTES:  </vt:lpstr>
      <vt:lpstr>Ieguvumi no projekta īstenošanas</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Baltijas jūras reģions  kā makšķerēšanas tūrisma galamērķis  un tā attīstība, veicināšana  un ilgtspējīga pārvaldība</dc:title>
  <dc:creator>Windows User</dc:creator>
  <cp:lastModifiedBy>Windows User</cp:lastModifiedBy>
  <cp:revision>7</cp:revision>
  <dcterms:created xsi:type="dcterms:W3CDTF">2018-10-15T09:29:12Z</dcterms:created>
  <dcterms:modified xsi:type="dcterms:W3CDTF">2018-10-15T12:48:36Z</dcterms:modified>
</cp:coreProperties>
</file>