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743" r:id="rId3"/>
  </p:sldMasterIdLst>
  <p:notesMasterIdLst>
    <p:notesMasterId r:id="rId49"/>
  </p:notesMasterIdLst>
  <p:sldIdLst>
    <p:sldId id="256" r:id="rId4"/>
    <p:sldId id="332" r:id="rId5"/>
    <p:sldId id="321" r:id="rId6"/>
    <p:sldId id="333" r:id="rId7"/>
    <p:sldId id="334" r:id="rId8"/>
    <p:sldId id="335" r:id="rId9"/>
    <p:sldId id="336" r:id="rId10"/>
    <p:sldId id="337" r:id="rId11"/>
    <p:sldId id="320" r:id="rId12"/>
    <p:sldId id="322" r:id="rId13"/>
    <p:sldId id="310" r:id="rId14"/>
    <p:sldId id="291" r:id="rId15"/>
    <p:sldId id="289" r:id="rId16"/>
    <p:sldId id="290" r:id="rId17"/>
    <p:sldId id="303" r:id="rId18"/>
    <p:sldId id="319" r:id="rId19"/>
    <p:sldId id="292" r:id="rId20"/>
    <p:sldId id="323" r:id="rId21"/>
    <p:sldId id="338" r:id="rId22"/>
    <p:sldId id="327" r:id="rId23"/>
    <p:sldId id="324" r:id="rId24"/>
    <p:sldId id="339" r:id="rId25"/>
    <p:sldId id="340" r:id="rId26"/>
    <p:sldId id="293" r:id="rId27"/>
    <p:sldId id="325" r:id="rId28"/>
    <p:sldId id="341" r:id="rId29"/>
    <p:sldId id="301" r:id="rId30"/>
    <p:sldId id="326" r:id="rId31"/>
    <p:sldId id="318" r:id="rId32"/>
    <p:sldId id="330" r:id="rId33"/>
    <p:sldId id="345" r:id="rId34"/>
    <p:sldId id="299" r:id="rId35"/>
    <p:sldId id="295" r:id="rId36"/>
    <p:sldId id="296" r:id="rId37"/>
    <p:sldId id="298" r:id="rId38"/>
    <p:sldId id="343" r:id="rId39"/>
    <p:sldId id="346" r:id="rId40"/>
    <p:sldId id="297" r:id="rId41"/>
    <p:sldId id="342" r:id="rId42"/>
    <p:sldId id="331" r:id="rId43"/>
    <p:sldId id="348" r:id="rId44"/>
    <p:sldId id="347" r:id="rId45"/>
    <p:sldId id="328" r:id="rId46"/>
    <p:sldId id="294" r:id="rId47"/>
    <p:sldId id="329" r:id="rId4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FF0000"/>
    <a:srgbClr val="FFCC00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1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47FC3-81B2-44F4-AB59-071B39D35C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602759-CB81-447E-89A0-90930BF36C80}">
      <dgm:prSet/>
      <dgm:spPr/>
      <dgm:t>
        <a:bodyPr/>
        <a:lstStyle/>
        <a:p>
          <a:pPr rtl="0"/>
          <a:r>
            <a:rPr lang="lv-LV" dirty="0" smtClean="0"/>
            <a:t>Vienota un laba izpratne</a:t>
          </a:r>
          <a:endParaRPr lang="lv-LV" dirty="0"/>
        </a:p>
      </dgm:t>
    </dgm:pt>
    <dgm:pt modelId="{1AC12F50-954D-4E07-87E2-0E46828A0B08}" type="parTrans" cxnId="{236DE7DF-4501-436A-A9F0-51973CC20BD9}">
      <dgm:prSet/>
      <dgm:spPr/>
      <dgm:t>
        <a:bodyPr/>
        <a:lstStyle/>
        <a:p>
          <a:endParaRPr lang="lv-LV"/>
        </a:p>
      </dgm:t>
    </dgm:pt>
    <dgm:pt modelId="{5524F394-ED4C-4B9C-9DFC-981136602A94}" type="sibTrans" cxnId="{236DE7DF-4501-436A-A9F0-51973CC20BD9}">
      <dgm:prSet/>
      <dgm:spPr/>
      <dgm:t>
        <a:bodyPr/>
        <a:lstStyle/>
        <a:p>
          <a:endParaRPr lang="lv-LV"/>
        </a:p>
      </dgm:t>
    </dgm:pt>
    <dgm:pt modelId="{05556D8D-051C-4BE0-9821-08E626106456}">
      <dgm:prSet/>
      <dgm:spPr/>
      <dgm:t>
        <a:bodyPr/>
        <a:lstStyle/>
        <a:p>
          <a:pPr rtl="0"/>
          <a:r>
            <a:rPr lang="lv-LV" dirty="0" smtClean="0"/>
            <a:t>Vēlme darīt</a:t>
          </a:r>
          <a:endParaRPr lang="lv-LV" dirty="0"/>
        </a:p>
      </dgm:t>
    </dgm:pt>
    <dgm:pt modelId="{DE799481-2A68-4E07-924B-B9DD48234DD9}" type="parTrans" cxnId="{80523773-B5D0-4F2E-8BEC-190161BA9B6B}">
      <dgm:prSet/>
      <dgm:spPr/>
      <dgm:t>
        <a:bodyPr/>
        <a:lstStyle/>
        <a:p>
          <a:endParaRPr lang="lv-LV"/>
        </a:p>
      </dgm:t>
    </dgm:pt>
    <dgm:pt modelId="{F600CD72-1E0A-4B6F-AAC3-5A21AEF635B1}" type="sibTrans" cxnId="{80523773-B5D0-4F2E-8BEC-190161BA9B6B}">
      <dgm:prSet/>
      <dgm:spPr/>
      <dgm:t>
        <a:bodyPr/>
        <a:lstStyle/>
        <a:p>
          <a:endParaRPr lang="lv-LV"/>
        </a:p>
      </dgm:t>
    </dgm:pt>
    <dgm:pt modelId="{17E5ADD3-1BD4-46E5-B21B-369B769F65C7}">
      <dgm:prSet/>
      <dgm:spPr/>
      <dgm:t>
        <a:bodyPr/>
        <a:lstStyle/>
        <a:p>
          <a:pPr rtl="0"/>
          <a:r>
            <a:rPr lang="lv-LV" dirty="0" smtClean="0"/>
            <a:t>Visu pušu sadarbība</a:t>
          </a:r>
          <a:endParaRPr lang="lv-LV" dirty="0"/>
        </a:p>
      </dgm:t>
    </dgm:pt>
    <dgm:pt modelId="{6A1F128B-958A-4DAC-8D9A-EC4B743ACF0C}" type="parTrans" cxnId="{634ECC8C-B76D-414A-BA7D-7B85F0FD85EE}">
      <dgm:prSet/>
      <dgm:spPr/>
      <dgm:t>
        <a:bodyPr/>
        <a:lstStyle/>
        <a:p>
          <a:endParaRPr lang="lv-LV"/>
        </a:p>
      </dgm:t>
    </dgm:pt>
    <dgm:pt modelId="{328349FF-DEA6-4FB0-A995-4547DD7A1206}" type="sibTrans" cxnId="{634ECC8C-B76D-414A-BA7D-7B85F0FD85EE}">
      <dgm:prSet/>
      <dgm:spPr/>
      <dgm:t>
        <a:bodyPr/>
        <a:lstStyle/>
        <a:p>
          <a:endParaRPr lang="lv-LV"/>
        </a:p>
      </dgm:t>
    </dgm:pt>
    <dgm:pt modelId="{04F10A17-37CE-40D1-92BA-01C0AF72376F}">
      <dgm:prSet/>
      <dgm:spPr/>
      <dgm:t>
        <a:bodyPr/>
        <a:lstStyle/>
        <a:p>
          <a:pPr rtl="0"/>
          <a:r>
            <a:rPr lang="lv-LV" dirty="0" smtClean="0"/>
            <a:t>Rūpīga un detalizēta plānošana</a:t>
          </a:r>
          <a:endParaRPr lang="lv-LV" dirty="0"/>
        </a:p>
      </dgm:t>
    </dgm:pt>
    <dgm:pt modelId="{65E6C546-BF79-49E4-8507-FC88275097DA}" type="parTrans" cxnId="{24790DAF-3ADB-42CE-AAC0-EAEB45248F84}">
      <dgm:prSet/>
      <dgm:spPr/>
      <dgm:t>
        <a:bodyPr/>
        <a:lstStyle/>
        <a:p>
          <a:endParaRPr lang="lv-LV"/>
        </a:p>
      </dgm:t>
    </dgm:pt>
    <dgm:pt modelId="{C60B864B-F2C3-4E76-9B6D-00D3FBC1D17F}" type="sibTrans" cxnId="{24790DAF-3ADB-42CE-AAC0-EAEB45248F84}">
      <dgm:prSet/>
      <dgm:spPr/>
      <dgm:t>
        <a:bodyPr/>
        <a:lstStyle/>
        <a:p>
          <a:endParaRPr lang="lv-LV"/>
        </a:p>
      </dgm:t>
    </dgm:pt>
    <dgm:pt modelId="{CCF48C4F-733F-4010-8440-32524DE91FBF}">
      <dgm:prSet/>
      <dgm:spPr/>
      <dgm:t>
        <a:bodyPr/>
        <a:lstStyle/>
        <a:p>
          <a:pPr rtl="0"/>
          <a:r>
            <a:rPr lang="lv-LV" dirty="0" smtClean="0"/>
            <a:t>Rūpīga un uzmanīga ieviešana</a:t>
          </a:r>
          <a:endParaRPr lang="lv-LV" dirty="0"/>
        </a:p>
      </dgm:t>
    </dgm:pt>
    <dgm:pt modelId="{7CFF2F93-B869-4B79-9BC2-A63B1F25FA13}" type="parTrans" cxnId="{03B48330-6B96-4AA4-9D1D-3ECE2041682D}">
      <dgm:prSet/>
      <dgm:spPr/>
      <dgm:t>
        <a:bodyPr/>
        <a:lstStyle/>
        <a:p>
          <a:endParaRPr lang="lv-LV"/>
        </a:p>
      </dgm:t>
    </dgm:pt>
    <dgm:pt modelId="{07D77968-B546-4742-93D3-FBFBF179932B}" type="sibTrans" cxnId="{03B48330-6B96-4AA4-9D1D-3ECE2041682D}">
      <dgm:prSet/>
      <dgm:spPr/>
      <dgm:t>
        <a:bodyPr/>
        <a:lstStyle/>
        <a:p>
          <a:endParaRPr lang="lv-LV"/>
        </a:p>
      </dgm:t>
    </dgm:pt>
    <dgm:pt modelId="{BF0C0E8E-4AF5-4222-9BC0-DAC372CEE2FF}" type="pres">
      <dgm:prSet presAssocID="{89347FC3-81B2-44F4-AB59-071B39D35C5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26E58D2C-0A0B-4ACB-A870-F1159EE07E01}" type="pres">
      <dgm:prSet presAssocID="{89347FC3-81B2-44F4-AB59-071B39D35C53}" presName="arrow" presStyleLbl="bgShp" presStyleIdx="0" presStyleCnt="1" custLinFactNeighborX="230" custLinFactNeighborY="14273"/>
      <dgm:spPr>
        <a:solidFill>
          <a:srgbClr val="72F828"/>
        </a:solidFill>
      </dgm:spPr>
      <dgm:t>
        <a:bodyPr/>
        <a:lstStyle/>
        <a:p>
          <a:endParaRPr lang="lv-LV"/>
        </a:p>
      </dgm:t>
    </dgm:pt>
    <dgm:pt modelId="{B489377D-7859-4E7E-B5C1-9F39D99BAAD9}" type="pres">
      <dgm:prSet presAssocID="{89347FC3-81B2-44F4-AB59-071B39D35C53}" presName="arrowDiagram5" presStyleCnt="0"/>
      <dgm:spPr/>
    </dgm:pt>
    <dgm:pt modelId="{A357827C-4651-4A53-B15B-BB6725F45D7A}" type="pres">
      <dgm:prSet presAssocID="{F8602759-CB81-447E-89A0-90930BF36C80}" presName="bullet5a" presStyleLbl="node1" presStyleIdx="0" presStyleCnt="5"/>
      <dgm:spPr>
        <a:solidFill>
          <a:srgbClr val="FFFF00"/>
        </a:solidFill>
      </dgm:spPr>
      <dgm:t>
        <a:bodyPr/>
        <a:lstStyle/>
        <a:p>
          <a:endParaRPr lang="lv-LV"/>
        </a:p>
      </dgm:t>
    </dgm:pt>
    <dgm:pt modelId="{2B155E5F-60CD-4A8F-A25D-0F3CBA4A2E12}" type="pres">
      <dgm:prSet presAssocID="{F8602759-CB81-447E-89A0-90930BF36C80}" presName="textBox5a" presStyleLbl="revTx" presStyleIdx="0" presStyleCnt="5" custLinFactNeighborX="-90725" custLinFactNeighborY="-9230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8A6878C-00EE-454B-B2E3-CE25F54A2C1B}" type="pres">
      <dgm:prSet presAssocID="{05556D8D-051C-4BE0-9821-08E626106456}" presName="bullet5b" presStyleLbl="node1" presStyleIdx="1" presStyleCnt="5"/>
      <dgm:spPr>
        <a:solidFill>
          <a:srgbClr val="FFFF00"/>
        </a:solidFill>
      </dgm:spPr>
      <dgm:t>
        <a:bodyPr/>
        <a:lstStyle/>
        <a:p>
          <a:endParaRPr lang="lv-LV"/>
        </a:p>
      </dgm:t>
    </dgm:pt>
    <dgm:pt modelId="{34594671-F0D1-4ADE-9B6A-9C63047CFBA2}" type="pres">
      <dgm:prSet presAssocID="{05556D8D-051C-4BE0-9821-08E626106456}" presName="textBox5b" presStyleLbl="revTx" presStyleIdx="1" presStyleCnt="5" custScaleY="71141" custLinFactNeighborX="-72105" custLinFactNeighborY="-5244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AC17DF0-6508-4762-A064-14B4C705D48C}" type="pres">
      <dgm:prSet presAssocID="{17E5ADD3-1BD4-46E5-B21B-369B769F65C7}" presName="bullet5c" presStyleLbl="node1" presStyleIdx="2" presStyleCnt="5"/>
      <dgm:spPr>
        <a:solidFill>
          <a:srgbClr val="FFFF00"/>
        </a:solidFill>
      </dgm:spPr>
      <dgm:t>
        <a:bodyPr/>
        <a:lstStyle/>
        <a:p>
          <a:endParaRPr lang="lv-LV"/>
        </a:p>
      </dgm:t>
    </dgm:pt>
    <dgm:pt modelId="{7F06BA20-9FDE-4E9A-BF6C-BA31CF8C667F}" type="pres">
      <dgm:prSet presAssocID="{17E5ADD3-1BD4-46E5-B21B-369B769F65C7}" presName="textBox5c" presStyleLbl="revTx" presStyleIdx="2" presStyleCnt="5" custScaleY="72888" custLinFactNeighborX="-85816" custLinFactNeighborY="-4672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269EDDC-B4F2-4E93-BF77-00631B00613E}" type="pres">
      <dgm:prSet presAssocID="{04F10A17-37CE-40D1-92BA-01C0AF72376F}" presName="bullet5d" presStyleLbl="node1" presStyleIdx="3" presStyleCnt="5"/>
      <dgm:spPr>
        <a:solidFill>
          <a:srgbClr val="FFFF00"/>
        </a:solidFill>
      </dgm:spPr>
      <dgm:t>
        <a:bodyPr/>
        <a:lstStyle/>
        <a:p>
          <a:endParaRPr lang="lv-LV"/>
        </a:p>
      </dgm:t>
    </dgm:pt>
    <dgm:pt modelId="{2D7EBCED-D00E-444F-870C-4C6610851002}" type="pres">
      <dgm:prSet presAssocID="{04F10A17-37CE-40D1-92BA-01C0AF72376F}" presName="textBox5d" presStyleLbl="revTx" presStyleIdx="3" presStyleCnt="5" custScaleY="66126" custLinFactNeighborX="-73606" custLinFactNeighborY="-5746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FCF1C34-ACFD-4B53-AFBD-E4EA881639C9}" type="pres">
      <dgm:prSet presAssocID="{CCF48C4F-733F-4010-8440-32524DE91FBF}" presName="bullet5e" presStyleLbl="node1" presStyleIdx="4" presStyleCnt="5"/>
      <dgm:spPr>
        <a:solidFill>
          <a:srgbClr val="FFFF00"/>
        </a:solidFill>
      </dgm:spPr>
      <dgm:t>
        <a:bodyPr/>
        <a:lstStyle/>
        <a:p>
          <a:endParaRPr lang="lv-LV"/>
        </a:p>
      </dgm:t>
    </dgm:pt>
    <dgm:pt modelId="{A276BD93-88B1-4047-A27E-C74C67F630A9}" type="pres">
      <dgm:prSet presAssocID="{CCF48C4F-733F-4010-8440-32524DE91FBF}" presName="textBox5e" presStyleLbl="revTx" presStyleIdx="4" presStyleCnt="5" custScaleY="70443" custLinFactNeighborX="-80807" custLinFactNeighborY="-5453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24790DAF-3ADB-42CE-AAC0-EAEB45248F84}" srcId="{89347FC3-81B2-44F4-AB59-071B39D35C53}" destId="{04F10A17-37CE-40D1-92BA-01C0AF72376F}" srcOrd="3" destOrd="0" parTransId="{65E6C546-BF79-49E4-8507-FC88275097DA}" sibTransId="{C60B864B-F2C3-4E76-9B6D-00D3FBC1D17F}"/>
    <dgm:cxn modelId="{236DE7DF-4501-436A-A9F0-51973CC20BD9}" srcId="{89347FC3-81B2-44F4-AB59-071B39D35C53}" destId="{F8602759-CB81-447E-89A0-90930BF36C80}" srcOrd="0" destOrd="0" parTransId="{1AC12F50-954D-4E07-87E2-0E46828A0B08}" sibTransId="{5524F394-ED4C-4B9C-9DFC-981136602A94}"/>
    <dgm:cxn modelId="{17A9A715-F346-4F1B-892E-97C12219DD3D}" type="presOf" srcId="{17E5ADD3-1BD4-46E5-B21B-369B769F65C7}" destId="{7F06BA20-9FDE-4E9A-BF6C-BA31CF8C667F}" srcOrd="0" destOrd="0" presId="urn:microsoft.com/office/officeart/2005/8/layout/arrow2"/>
    <dgm:cxn modelId="{03B48330-6B96-4AA4-9D1D-3ECE2041682D}" srcId="{89347FC3-81B2-44F4-AB59-071B39D35C53}" destId="{CCF48C4F-733F-4010-8440-32524DE91FBF}" srcOrd="4" destOrd="0" parTransId="{7CFF2F93-B869-4B79-9BC2-A63B1F25FA13}" sibTransId="{07D77968-B546-4742-93D3-FBFBF179932B}"/>
    <dgm:cxn modelId="{AB977B23-16CD-4D84-B65C-B286FA61D23D}" type="presOf" srcId="{04F10A17-37CE-40D1-92BA-01C0AF72376F}" destId="{2D7EBCED-D00E-444F-870C-4C6610851002}" srcOrd="0" destOrd="0" presId="urn:microsoft.com/office/officeart/2005/8/layout/arrow2"/>
    <dgm:cxn modelId="{4DBEE61F-E543-49F2-AC1C-3AA129B2DF30}" type="presOf" srcId="{89347FC3-81B2-44F4-AB59-071B39D35C53}" destId="{BF0C0E8E-4AF5-4222-9BC0-DAC372CEE2FF}" srcOrd="0" destOrd="0" presId="urn:microsoft.com/office/officeart/2005/8/layout/arrow2"/>
    <dgm:cxn modelId="{634ECC8C-B76D-414A-BA7D-7B85F0FD85EE}" srcId="{89347FC3-81B2-44F4-AB59-071B39D35C53}" destId="{17E5ADD3-1BD4-46E5-B21B-369B769F65C7}" srcOrd="2" destOrd="0" parTransId="{6A1F128B-958A-4DAC-8D9A-EC4B743ACF0C}" sibTransId="{328349FF-DEA6-4FB0-A995-4547DD7A1206}"/>
    <dgm:cxn modelId="{6BFE25A0-8B8D-4AAB-A7A8-B1026CF8CD6B}" type="presOf" srcId="{F8602759-CB81-447E-89A0-90930BF36C80}" destId="{2B155E5F-60CD-4A8F-A25D-0F3CBA4A2E12}" srcOrd="0" destOrd="0" presId="urn:microsoft.com/office/officeart/2005/8/layout/arrow2"/>
    <dgm:cxn modelId="{315CAA0A-BFE2-4C2C-A326-CEC63BE53B22}" type="presOf" srcId="{05556D8D-051C-4BE0-9821-08E626106456}" destId="{34594671-F0D1-4ADE-9B6A-9C63047CFBA2}" srcOrd="0" destOrd="0" presId="urn:microsoft.com/office/officeart/2005/8/layout/arrow2"/>
    <dgm:cxn modelId="{2F82714B-2671-4C4D-B6D3-5F1A83A3CF2D}" type="presOf" srcId="{CCF48C4F-733F-4010-8440-32524DE91FBF}" destId="{A276BD93-88B1-4047-A27E-C74C67F630A9}" srcOrd="0" destOrd="0" presId="urn:microsoft.com/office/officeart/2005/8/layout/arrow2"/>
    <dgm:cxn modelId="{80523773-B5D0-4F2E-8BEC-190161BA9B6B}" srcId="{89347FC3-81B2-44F4-AB59-071B39D35C53}" destId="{05556D8D-051C-4BE0-9821-08E626106456}" srcOrd="1" destOrd="0" parTransId="{DE799481-2A68-4E07-924B-B9DD48234DD9}" sibTransId="{F600CD72-1E0A-4B6F-AAC3-5A21AEF635B1}"/>
    <dgm:cxn modelId="{773C5576-63D4-434C-BE92-08F9353C1073}" type="presParOf" srcId="{BF0C0E8E-4AF5-4222-9BC0-DAC372CEE2FF}" destId="{26E58D2C-0A0B-4ACB-A870-F1159EE07E01}" srcOrd="0" destOrd="0" presId="urn:microsoft.com/office/officeart/2005/8/layout/arrow2"/>
    <dgm:cxn modelId="{7589E4FA-1ABD-41B8-BB0E-1DDA509BC5CA}" type="presParOf" srcId="{BF0C0E8E-4AF5-4222-9BC0-DAC372CEE2FF}" destId="{B489377D-7859-4E7E-B5C1-9F39D99BAAD9}" srcOrd="1" destOrd="0" presId="urn:microsoft.com/office/officeart/2005/8/layout/arrow2"/>
    <dgm:cxn modelId="{28593DEC-1A3A-44D9-87B4-16787AC8E493}" type="presParOf" srcId="{B489377D-7859-4E7E-B5C1-9F39D99BAAD9}" destId="{A357827C-4651-4A53-B15B-BB6725F45D7A}" srcOrd="0" destOrd="0" presId="urn:microsoft.com/office/officeart/2005/8/layout/arrow2"/>
    <dgm:cxn modelId="{D4747678-25D0-49B3-87C5-EA5E9C3293F5}" type="presParOf" srcId="{B489377D-7859-4E7E-B5C1-9F39D99BAAD9}" destId="{2B155E5F-60CD-4A8F-A25D-0F3CBA4A2E12}" srcOrd="1" destOrd="0" presId="urn:microsoft.com/office/officeart/2005/8/layout/arrow2"/>
    <dgm:cxn modelId="{C2FCBA13-91E9-45DA-8A13-6164988B6B19}" type="presParOf" srcId="{B489377D-7859-4E7E-B5C1-9F39D99BAAD9}" destId="{78A6878C-00EE-454B-B2E3-CE25F54A2C1B}" srcOrd="2" destOrd="0" presId="urn:microsoft.com/office/officeart/2005/8/layout/arrow2"/>
    <dgm:cxn modelId="{F648EED0-1472-4813-8ED9-18295A28FA15}" type="presParOf" srcId="{B489377D-7859-4E7E-B5C1-9F39D99BAAD9}" destId="{34594671-F0D1-4ADE-9B6A-9C63047CFBA2}" srcOrd="3" destOrd="0" presId="urn:microsoft.com/office/officeart/2005/8/layout/arrow2"/>
    <dgm:cxn modelId="{00133D10-DC88-4AAA-B956-C07CB5247367}" type="presParOf" srcId="{B489377D-7859-4E7E-B5C1-9F39D99BAAD9}" destId="{FAC17DF0-6508-4762-A064-14B4C705D48C}" srcOrd="4" destOrd="0" presId="urn:microsoft.com/office/officeart/2005/8/layout/arrow2"/>
    <dgm:cxn modelId="{10A2708F-BC4D-4266-8693-6B69A7D60F7C}" type="presParOf" srcId="{B489377D-7859-4E7E-B5C1-9F39D99BAAD9}" destId="{7F06BA20-9FDE-4E9A-BF6C-BA31CF8C667F}" srcOrd="5" destOrd="0" presId="urn:microsoft.com/office/officeart/2005/8/layout/arrow2"/>
    <dgm:cxn modelId="{A2242D66-34E0-4ED5-B4A8-07010DE8E719}" type="presParOf" srcId="{B489377D-7859-4E7E-B5C1-9F39D99BAAD9}" destId="{A269EDDC-B4F2-4E93-BF77-00631B00613E}" srcOrd="6" destOrd="0" presId="urn:microsoft.com/office/officeart/2005/8/layout/arrow2"/>
    <dgm:cxn modelId="{37E677B0-1EB5-4B4C-9B27-A91F0F499900}" type="presParOf" srcId="{B489377D-7859-4E7E-B5C1-9F39D99BAAD9}" destId="{2D7EBCED-D00E-444F-870C-4C6610851002}" srcOrd="7" destOrd="0" presId="urn:microsoft.com/office/officeart/2005/8/layout/arrow2"/>
    <dgm:cxn modelId="{86D0375B-08B8-4D32-87CD-73706CBBB36A}" type="presParOf" srcId="{B489377D-7859-4E7E-B5C1-9F39D99BAAD9}" destId="{3FCF1C34-ACFD-4B53-AFBD-E4EA881639C9}" srcOrd="8" destOrd="0" presId="urn:microsoft.com/office/officeart/2005/8/layout/arrow2"/>
    <dgm:cxn modelId="{EC999657-6476-406A-86E6-492AB35D4988}" type="presParOf" srcId="{B489377D-7859-4E7E-B5C1-9F39D99BAAD9}" destId="{A276BD93-88B1-4047-A27E-C74C67F630A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58D2C-0A0B-4ACB-A870-F1159EE07E01}">
      <dsp:nvSpPr>
        <dsp:cNvPr id="0" name=""/>
        <dsp:cNvSpPr/>
      </dsp:nvSpPr>
      <dsp:spPr>
        <a:xfrm>
          <a:off x="0" y="106246"/>
          <a:ext cx="8353053" cy="5220658"/>
        </a:xfrm>
        <a:prstGeom prst="swooshArrow">
          <a:avLst>
            <a:gd name="adj1" fmla="val 25000"/>
            <a:gd name="adj2" fmla="val 25000"/>
          </a:avLst>
        </a:prstGeom>
        <a:solidFill>
          <a:srgbClr val="72F82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7827C-4651-4A53-B15B-BB6725F45D7A}">
      <dsp:nvSpPr>
        <dsp:cNvPr id="0" name=""/>
        <dsp:cNvSpPr/>
      </dsp:nvSpPr>
      <dsp:spPr>
        <a:xfrm>
          <a:off x="822775" y="3935204"/>
          <a:ext cx="192120" cy="19212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55E5F-60CD-4A8F-A25D-0F3CBA4A2E12}">
      <dsp:nvSpPr>
        <dsp:cNvPr id="0" name=""/>
        <dsp:cNvSpPr/>
      </dsp:nvSpPr>
      <dsp:spPr>
        <a:xfrm>
          <a:off x="0" y="2884347"/>
          <a:ext cx="1094249" cy="1242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01" tIns="0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Vienota un laba izpratne</a:t>
          </a:r>
          <a:endParaRPr lang="lv-LV" sz="2100" kern="1200" dirty="0"/>
        </a:p>
      </dsp:txBody>
      <dsp:txXfrm>
        <a:off x="0" y="2884347"/>
        <a:ext cx="1094249" cy="1242516"/>
      </dsp:txXfrm>
    </dsp:sp>
    <dsp:sp modelId="{78A6878C-00EE-454B-B2E3-CE25F54A2C1B}">
      <dsp:nvSpPr>
        <dsp:cNvPr id="0" name=""/>
        <dsp:cNvSpPr/>
      </dsp:nvSpPr>
      <dsp:spPr>
        <a:xfrm>
          <a:off x="1862730" y="2935970"/>
          <a:ext cx="300709" cy="30070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94671-F0D1-4ADE-9B6A-9C63047CFBA2}">
      <dsp:nvSpPr>
        <dsp:cNvPr id="0" name=""/>
        <dsp:cNvSpPr/>
      </dsp:nvSpPr>
      <dsp:spPr>
        <a:xfrm>
          <a:off x="1013272" y="2254753"/>
          <a:ext cx="1386606" cy="155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40" tIns="0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Vēlme darīt</a:t>
          </a:r>
          <a:endParaRPr lang="lv-LV" sz="2100" kern="1200" dirty="0"/>
        </a:p>
      </dsp:txBody>
      <dsp:txXfrm>
        <a:off x="1013272" y="2254753"/>
        <a:ext cx="1386606" cy="1556177"/>
      </dsp:txXfrm>
    </dsp:sp>
    <dsp:sp modelId="{FAC17DF0-6508-4762-A064-14B4C705D48C}">
      <dsp:nvSpPr>
        <dsp:cNvPr id="0" name=""/>
        <dsp:cNvSpPr/>
      </dsp:nvSpPr>
      <dsp:spPr>
        <a:xfrm>
          <a:off x="3199219" y="2139298"/>
          <a:ext cx="400946" cy="40094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6BA20-9FDE-4E9A-BF6C-BA31CF8C667F}">
      <dsp:nvSpPr>
        <dsp:cNvPr id="0" name=""/>
        <dsp:cNvSpPr/>
      </dsp:nvSpPr>
      <dsp:spPr>
        <a:xfrm>
          <a:off x="2016219" y="1366472"/>
          <a:ext cx="1612139" cy="2138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53" tIns="0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Visu pušu sadarbība</a:t>
          </a:r>
          <a:endParaRPr lang="lv-LV" sz="2100" kern="1200" dirty="0"/>
        </a:p>
      </dsp:txBody>
      <dsp:txXfrm>
        <a:off x="2016219" y="1366472"/>
        <a:ext cx="1612139" cy="2138541"/>
      </dsp:txXfrm>
    </dsp:sp>
    <dsp:sp modelId="{A269EDDC-B4F2-4E93-BF77-00631B00613E}">
      <dsp:nvSpPr>
        <dsp:cNvPr id="0" name=""/>
        <dsp:cNvSpPr/>
      </dsp:nvSpPr>
      <dsp:spPr>
        <a:xfrm>
          <a:off x="4752887" y="1516995"/>
          <a:ext cx="517889" cy="51788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BCED-D00E-444F-870C-4C6610851002}">
      <dsp:nvSpPr>
        <dsp:cNvPr id="0" name=""/>
        <dsp:cNvSpPr/>
      </dsp:nvSpPr>
      <dsp:spPr>
        <a:xfrm>
          <a:off x="3782162" y="358370"/>
          <a:ext cx="1670610" cy="231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19" tIns="0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Rūpīga un detalizēta plānošana</a:t>
          </a:r>
          <a:endParaRPr lang="lv-LV" sz="2100" kern="1200" dirty="0"/>
        </a:p>
      </dsp:txBody>
      <dsp:txXfrm>
        <a:off x="3782162" y="358370"/>
        <a:ext cx="1670610" cy="2312982"/>
      </dsp:txXfrm>
    </dsp:sp>
    <dsp:sp modelId="{3FCF1C34-ACFD-4B53-AFBD-E4EA881639C9}">
      <dsp:nvSpPr>
        <dsp:cNvPr id="0" name=""/>
        <dsp:cNvSpPr/>
      </dsp:nvSpPr>
      <dsp:spPr>
        <a:xfrm>
          <a:off x="6352496" y="1101431"/>
          <a:ext cx="659891" cy="6598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6BD93-88B1-4047-A27E-C74C67F630A9}">
      <dsp:nvSpPr>
        <dsp:cNvPr id="0" name=""/>
        <dsp:cNvSpPr/>
      </dsp:nvSpPr>
      <dsp:spPr>
        <a:xfrm>
          <a:off x="5332472" y="0"/>
          <a:ext cx="1670610" cy="270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663" tIns="0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Rūpīga un uzmanīga ieviešana</a:t>
          </a:r>
          <a:endParaRPr lang="lv-LV" sz="2100" kern="1200" dirty="0"/>
        </a:p>
      </dsp:txBody>
      <dsp:txXfrm>
        <a:off x="5332472" y="0"/>
        <a:ext cx="1670610" cy="2706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50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noProof="0" smtClean="0"/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76583B48-1317-4C85-8BE3-61B3DD450B1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148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5C8E81-E366-4CDA-BDCF-3957E16AC827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1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D84EC3-00A9-4B58-B0B4-91D38EF56908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14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D9C0A4-8DA7-4129-8DD9-716CE765F2EA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20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D9C0A4-8DA7-4129-8DD9-716CE765F2EA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23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D9C0A4-8DA7-4129-8DD9-716CE765F2EA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24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D9C0A4-8DA7-4129-8DD9-716CE765F2EA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25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D9C0A4-8DA7-4129-8DD9-716CE765F2EA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26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F895F1-4BE6-4694-8ABD-CA47900DDFF0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27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F895F1-4BE6-4694-8ABD-CA47900DDFF0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28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DFB2422-2C7A-4046-8EF4-03CC6CC6B523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30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AA23369-9A81-481A-B069-632E2D5326BE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32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C8E83C-EDA9-4B75-B679-2A0C30EC031C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2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C2A65E0-0F18-4F33-8429-C532A37C9AE3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33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8F0B1C0-A66A-4CA8-8DC0-3B719E5409F8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35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84E9C4-B244-42E8-835E-308D76884586}" type="slidenum">
              <a:rPr 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36</a:t>
            </a:fld>
            <a:endParaRPr 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4308E57-362C-4758-96F8-97A84DB50B6A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38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7EE0F58-8628-44DE-BF56-23B09AB47D52}" type="slidenum">
              <a:rPr 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39</a:t>
            </a:fld>
            <a:endParaRPr 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4CD8107-7B51-4600-B4BD-EC07B779D623}" type="slidenum">
              <a:rPr lang="lv-LV" altLang="lv-LV" smtClean="0"/>
              <a:pPr/>
              <a:t>40</a:t>
            </a:fld>
            <a:endParaRPr lang="lv-LV" altLang="lv-LV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5E4F6D4-1E81-44F6-BB92-395255119577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44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4901F6-63E0-4280-926A-4038F86D62A5}" type="slidenum">
              <a:rPr lang="lv-LV" altLang="lv-LV" smtClean="0"/>
              <a:pPr/>
              <a:t>45</a:t>
            </a:fld>
            <a:endParaRPr lang="lv-LV" altLang="lv-LV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6254942-AAE4-465E-8906-368AF72E7E3F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D3547B-7DAE-4121-9635-E578BD581433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4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D6F44DB-C10E-4C58-959D-0175761EB47B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5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15C2ED5-9326-4224-85D7-76A222BDFE4A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6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98ED06-3553-4B1C-B9DD-378982EA95FC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7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2F42C5A-9DF2-4745-BBC2-30292D61101F}" type="slidenum">
              <a:rPr lang="lv-LV" altLang="lv-LV" smtClean="0"/>
              <a:pPr/>
              <a:t>9</a:t>
            </a:fld>
            <a:endParaRPr lang="lv-LV" altLang="lv-LV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55F96D1-D65D-4FE4-A92E-444F2AA5B170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13</a:t>
            </a:fld>
            <a:endParaRPr lang="lv-LV" altLang="lv-LV" smtClean="0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051E-FB64-41CF-A749-C2875594976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5B1A-ADBA-4D27-A17B-CEAA35EFF8F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6FC3-5C1B-42AF-B6ED-BCB800621DD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FF5C-E447-4E91-BFF6-D01B1764B51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D015-99D8-476C-B0AD-6DADDFB5A7F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7E8FC7-B35A-47A2-B67C-1B46C5FC0AA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A98A10-23AB-4AD0-8662-8B5C966E6AC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986"/>
            <a:ext cx="8228013" cy="954741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8013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6524625"/>
            <a:ext cx="9144000" cy="720725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6029325"/>
            <a:ext cx="9010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084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988-06B4-408D-8E9F-3D96B1E3860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6C62A4-9762-4803-AEFF-CDCA690B2A0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8946A-F3A2-482E-841F-F596F513576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978A7D-2335-4E55-9B58-2F7F0630461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E7C090-84D3-4932-85B6-4CD230199FC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0EB611-D3AA-4304-A311-678E798BFBD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F770E6-DA3F-42EE-89CA-34D0F3AC214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9BA2D5-6460-4069-8E4E-B54FE329813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E77337-A852-4F91-971D-89B152097A9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2F4CEF-D209-49BB-B731-AB987DBEC03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7163A6-8A33-4E00-B95D-489B284D20E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96B8-BEC2-4CDB-A04B-49FD0D20E7F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9D3C-9EEB-458F-8E69-9568BA7E77F5}" type="datetime2">
              <a:rPr lang="en-US"/>
              <a:pPr>
                <a:defRPr/>
              </a:pPr>
              <a:t>Wednesday, January 11,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FE06-40CA-4320-8C06-1EB0F268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8083-0C14-4260-AB06-ABCE36A51DC2}" type="datetime2">
              <a:rPr lang="en-US"/>
              <a:pPr>
                <a:defRPr/>
              </a:pPr>
              <a:t>Wednesday, January 11,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95B8-3836-4A15-8ED2-989C97940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CF72-696D-4C02-AB39-829EFC435482}" type="datetime2">
              <a:rPr lang="en-US"/>
              <a:pPr>
                <a:defRPr/>
              </a:pPr>
              <a:t>Wednesday, January 11, 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9F33-B38B-4B7C-A7EA-A0E376D45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6864-F88C-4264-A602-D47167B4D51C}" type="datetime2">
              <a:rPr lang="en-US"/>
              <a:pPr>
                <a:defRPr/>
              </a:pPr>
              <a:t>Wednesday, January 11, 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F284-1003-47FD-A8AC-A95D6B8F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24BD-6C16-4F09-A5FD-B2A4022219A8}" type="datetime2">
              <a:rPr lang="en-US"/>
              <a:pPr>
                <a:defRPr/>
              </a:pPr>
              <a:t>Wednesday, January 11, 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C116-0418-400D-8467-8E80619A0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2E2C-84C8-46FE-A700-45F2C6887187}" type="datetime2">
              <a:rPr lang="en-US"/>
              <a:pPr>
                <a:defRPr/>
              </a:pPr>
              <a:t>Wednesday, January 11, 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CDF8-14CA-4206-B322-91A4F73D6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BDD5-3CB2-4D6C-9A32-7DE0ED211003}" type="datetime2">
              <a:rPr lang="en-US"/>
              <a:pPr>
                <a:defRPr/>
              </a:pPr>
              <a:t>Wednesday, January 11, 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EB0C-B7D7-4BC1-8207-D3EBB2B5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2C3D-9CED-4315-B4E3-0E24218E6544}" type="datetime2">
              <a:rPr lang="en-US"/>
              <a:pPr>
                <a:defRPr/>
              </a:pPr>
              <a:t>Wednesday, January 11, 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9704-8CFD-44D0-ABAB-72A6B83D7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2ECF-C045-4441-A815-D876D70DA129}" type="datetime2">
              <a:rPr lang="en-US"/>
              <a:pPr>
                <a:defRPr/>
              </a:pPr>
              <a:t>Wednesday, January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B7F1-2D35-41CB-88F3-DF96E0D05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D319-B62A-46A4-BE72-7C2AB6C037A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EE90-E227-4DA0-886B-ACF05C20D02C}" type="datetime2">
              <a:rPr lang="en-US"/>
              <a:pPr>
                <a:defRPr/>
              </a:pPr>
              <a:t>Wednesday, January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6F6-C889-4E13-A4D0-A30A36F96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221C-C038-4BFB-BA50-5EFA47C0ECE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E738-EDC0-4CD6-8DD3-4EABE6617DF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40DE-1647-405F-B2E4-22709D2626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BF05-F861-4EFA-8891-C3AF1C6248B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67D1-1771-472B-8A2A-4B95FF2D40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outline text format</a:t>
            </a:r>
          </a:p>
          <a:p>
            <a:pPr lvl="1"/>
            <a:r>
              <a:rPr lang="en-GB" altLang="lv-LV" smtClean="0"/>
              <a:t>Second Outline Level</a:t>
            </a:r>
          </a:p>
          <a:p>
            <a:pPr lvl="2"/>
            <a:r>
              <a:rPr lang="en-GB" altLang="lv-LV" smtClean="0"/>
              <a:t>Third Outline Level</a:t>
            </a:r>
          </a:p>
          <a:p>
            <a:pPr lvl="3"/>
            <a:r>
              <a:rPr lang="en-GB" altLang="lv-LV" smtClean="0"/>
              <a:t>Fourth Outline Level</a:t>
            </a:r>
          </a:p>
          <a:p>
            <a:pPr lvl="4"/>
            <a:r>
              <a:rPr lang="en-GB" altLang="lv-LV" smtClean="0"/>
              <a:t>Fifth Outline Level</a:t>
            </a:r>
          </a:p>
          <a:p>
            <a:pPr lvl="4"/>
            <a:r>
              <a:rPr lang="en-GB" altLang="lv-LV" smtClean="0"/>
              <a:t>Sixth Outline Level</a:t>
            </a:r>
          </a:p>
          <a:p>
            <a:pPr lvl="4"/>
            <a:r>
              <a:rPr lang="en-GB" altLang="lv-LV" smtClean="0"/>
              <a:t>Seventh Outline Level</a:t>
            </a:r>
          </a:p>
          <a:p>
            <a:pPr lvl="4"/>
            <a:r>
              <a:rPr lang="en-GB" altLang="lv-LV" smtClean="0"/>
              <a:t>Eighth Outline Level</a:t>
            </a:r>
          </a:p>
          <a:p>
            <a:pPr lvl="4"/>
            <a:r>
              <a:rPr lang="en-GB" altLang="lv-LV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BF2D2960-3E66-4110-8384-ADBDD461B17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92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outline text format</a:t>
            </a:r>
          </a:p>
          <a:p>
            <a:pPr lvl="1"/>
            <a:r>
              <a:rPr lang="en-GB" altLang="lv-LV" smtClean="0"/>
              <a:t>Second Outline Level</a:t>
            </a:r>
          </a:p>
          <a:p>
            <a:pPr lvl="2"/>
            <a:r>
              <a:rPr lang="en-GB" altLang="lv-LV" smtClean="0"/>
              <a:t>Third Outline Level</a:t>
            </a:r>
          </a:p>
          <a:p>
            <a:pPr lvl="3"/>
            <a:r>
              <a:rPr lang="en-GB" altLang="lv-LV" smtClean="0"/>
              <a:t>Fourth Outline Level</a:t>
            </a:r>
          </a:p>
          <a:p>
            <a:pPr lvl="4"/>
            <a:r>
              <a:rPr lang="en-GB" altLang="lv-LV" smtClean="0"/>
              <a:t>Fifth Outline Level</a:t>
            </a:r>
          </a:p>
          <a:p>
            <a:pPr lvl="4"/>
            <a:r>
              <a:rPr lang="en-GB" altLang="lv-LV" smtClean="0"/>
              <a:t>Sixth Outline Level</a:t>
            </a:r>
          </a:p>
          <a:p>
            <a:pPr lvl="4"/>
            <a:r>
              <a:rPr lang="en-GB" altLang="lv-LV" smtClean="0"/>
              <a:t>Seventh Outline Level</a:t>
            </a:r>
          </a:p>
          <a:p>
            <a:pPr lvl="4"/>
            <a:r>
              <a:rPr lang="en-GB" altLang="lv-LV" smtClean="0"/>
              <a:t>Eighth Outline Level</a:t>
            </a:r>
          </a:p>
          <a:p>
            <a:pPr lvl="4"/>
            <a:r>
              <a:rPr lang="en-GB" altLang="lv-LV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129C581-6E0F-478D-A79D-E819E50D9FC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4CEB6F-264F-4EA5-9E44-223137E03B03}" type="datetime2">
              <a:rPr lang="en-US"/>
              <a:pPr>
                <a:defRPr/>
              </a:pPr>
              <a:t>Wednesday, January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12898-2B1C-4007-B28A-6A17AD585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66" r:id="rId4"/>
    <p:sldLayoutId id="2147483990" r:id="rId5"/>
    <p:sldLayoutId id="2147483967" r:id="rId6"/>
    <p:sldLayoutId id="2147483968" r:id="rId7"/>
    <p:sldLayoutId id="2147483991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jbsac@inbox.lv" TargetMode="External"/><Relationship Id="rId3" Type="http://schemas.openxmlformats.org/officeDocument/2006/relationships/hyperlink" Target="mailto:elvira.kisele@vsacriga.gov.lv" TargetMode="External"/><Relationship Id="rId7" Type="http://schemas.openxmlformats.org/officeDocument/2006/relationships/hyperlink" Target="mailto:solvita.eihe@dobele.lv" TargetMode="External"/><Relationship Id="rId2" Type="http://schemas.openxmlformats.org/officeDocument/2006/relationships/hyperlink" Target="mailto:teika@vsacriga.gov.l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kus.lv/" TargetMode="External"/><Relationship Id="rId11" Type="http://schemas.openxmlformats.org/officeDocument/2006/relationships/hyperlink" Target="http://www.ceribusparni.lv/" TargetMode="External"/><Relationship Id="rId5" Type="http://schemas.openxmlformats.org/officeDocument/2006/relationships/hyperlink" Target="mailto:info@bkus.lv" TargetMode="External"/><Relationship Id="rId10" Type="http://schemas.openxmlformats.org/officeDocument/2006/relationships/hyperlink" Target="mailto:ceribusparni@ceribusparni.lv" TargetMode="External"/><Relationship Id="rId4" Type="http://schemas.openxmlformats.org/officeDocument/2006/relationships/hyperlink" Target="http://www.vsacriga.gov.lv/" TargetMode="External"/><Relationship Id="rId9" Type="http://schemas.openxmlformats.org/officeDocument/2006/relationships/hyperlink" Target="mailto:aprupescentrs@aprupescentrs.jelgava.lv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kurzemesregions.l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922463"/>
            <a:ext cx="8496300" cy="25860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</a:rPr>
              <a:t>Projekta “Kurzeme visiem” īstenošanas aktualitātes</a:t>
            </a:r>
            <a:endParaRPr lang="en-US" altLang="lv-LV" sz="24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5400"/>
            <a:ext cx="894873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4644008" y="5013176"/>
            <a:ext cx="4104705" cy="74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sz="2400" dirty="0" smtClean="0">
                <a:solidFill>
                  <a:schemeClr val="tx1"/>
                </a:solidFill>
                <a:latin typeface="Times New Roman" pitchFamily="18" charset="0"/>
              </a:rPr>
              <a:t>Kurzemes plānošanas reģions</a:t>
            </a: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sz="2400" b="1" dirty="0" smtClean="0">
                <a:solidFill>
                  <a:schemeClr val="tx1"/>
                </a:solidFill>
                <a:latin typeface="Times New Roman" pitchFamily="18" charset="0"/>
              </a:rPr>
              <a:t>11.01.2017</a:t>
            </a:r>
            <a:endParaRPr lang="lv-LV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25621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lv-LV" altLang="lv-LV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b="1" dirty="0" smtClean="0">
                <a:latin typeface="Times New Roman" pitchFamily="18" charset="0"/>
              </a:rPr>
              <a:t>Plānošanas reģionu projekti par DI</a:t>
            </a:r>
            <a:r>
              <a:rPr lang="lv-LV" altLang="lv-LV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endParaRPr lang="lv-LV" altLang="lv-LV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«Kurzeme visiem»</a:t>
            </a: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</a:rPr>
              <a:t>«Atver sirdi Zemgalē»</a:t>
            </a: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</a:rPr>
              <a:t>«</a:t>
            </a: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Vidzeme iekļauj»</a:t>
            </a: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lv-LV" altLang="lv-LV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Deinstitucionalizācijas</a:t>
            </a: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pasākumu īstenošana Latgales reģionā”</a:t>
            </a: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lv-LV" altLang="lv-LV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Deinstitucionalizācija</a:t>
            </a: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un sociālie pakalpojumi personām ar invaliditāti un bērniem”    </a:t>
            </a:r>
            <a:r>
              <a:rPr lang="lv-LV" altLang="lv-LV" dirty="0" smtClean="0">
                <a:latin typeface="Times New Roman" pitchFamily="18" charset="0"/>
                <a:cs typeface="Times New Roman" pitchFamily="18" charset="0"/>
              </a:rPr>
              <a:t>– Rīgas reģionā</a:t>
            </a:r>
            <a:endParaRPr lang="lv-LV" altLang="lv-LV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v-LV" altLang="lv-LV" dirty="0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v-LV" altLang="lv-LV" sz="2800" b="1" dirty="0">
                <a:solidFill>
                  <a:srgbClr val="FFFF00"/>
                </a:solidFill>
              </a:rPr>
              <a:t>DI </a:t>
            </a:r>
            <a:r>
              <a:rPr lang="lv-LV" altLang="lv-LV" sz="2800" b="1" dirty="0" smtClean="0">
                <a:solidFill>
                  <a:srgbClr val="FFFF00"/>
                </a:solidFill>
              </a:rPr>
              <a:t>LATVIJĀ</a:t>
            </a:r>
            <a:endParaRPr lang="lv-LV" altLang="lv-LV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458200" cy="2159000"/>
          </a:xfrm>
        </p:spPr>
        <p:txBody>
          <a:bodyPr/>
          <a:lstStyle/>
          <a:p>
            <a:pPr algn="ctr">
              <a:defRPr/>
            </a:pPr>
            <a:r>
              <a:rPr lang="lv-LV" dirty="0" smtClean="0"/>
              <a:t>Projekts </a:t>
            </a:r>
            <a:br>
              <a:rPr lang="lv-LV" dirty="0" smtClean="0"/>
            </a:br>
            <a:r>
              <a:rPr lang="lv-LV" sz="6000" dirty="0" smtClean="0"/>
              <a:t>«Kurzeme visiem»</a:t>
            </a:r>
            <a:endParaRPr lang="lv-LV" sz="6000" dirty="0"/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850"/>
            <a:ext cx="71326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5762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Projekta «Kurzeme visiem» partneri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87337" y="2132856"/>
            <a:ext cx="8856663" cy="3600450"/>
          </a:xfrm>
        </p:spPr>
        <p:txBody>
          <a:bodyPr/>
          <a:lstStyle/>
          <a:p>
            <a:pPr marL="95250" lvl="2" indent="0" algn="ctr"/>
            <a:r>
              <a:rPr lang="lv-LV" altLang="lv-LV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PP – </a:t>
            </a:r>
          </a:p>
          <a:p>
            <a:pPr marL="95250" lvl="2" indent="0" algn="ctr"/>
            <a:r>
              <a:rPr lang="lv-LV" altLang="lv-LV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Kurzemes pašvaldības, </a:t>
            </a:r>
          </a:p>
          <a:p>
            <a:pPr marL="95250" lvl="2" indent="0" algn="ctr"/>
            <a:r>
              <a:rPr lang="lv-LV" altLang="lv-LV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VSAC un </a:t>
            </a:r>
          </a:p>
          <a:p>
            <a:pPr marL="95250" lvl="2" indent="0" algn="ctr"/>
            <a:r>
              <a:rPr lang="lv-LV" altLang="lv-LV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BSAC </a:t>
            </a:r>
          </a:p>
          <a:p>
            <a:pPr marL="95250" lvl="2" indent="0" algn="ctr"/>
            <a:endParaRPr lang="lv-LV" altLang="lv-LV" sz="4000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07950" y="74613"/>
            <a:ext cx="8928100" cy="63976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Projekta «Kurzeme visiem» mērķis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784"/>
            <a:ext cx="8228013" cy="4320704"/>
          </a:xfrm>
        </p:spPr>
        <p:txBody>
          <a:bodyPr/>
          <a:lstStyle/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v-LV" altLang="lv-LV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palielināt</a:t>
            </a:r>
            <a:r>
              <a:rPr lang="lv-LV" altLang="lv-LV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Kurzemes reģionā </a:t>
            </a:r>
            <a:r>
              <a:rPr lang="lv-LV" altLang="lv-LV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ģimeniskai videi pietuvinātu </a:t>
            </a:r>
            <a:r>
              <a:rPr lang="lv-LV" altLang="lv-LV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lv-LV" altLang="lv-LV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sabiedrībā balstītu sociālo </a:t>
            </a:r>
            <a:r>
              <a:rPr lang="lv-LV" altLang="lv-LV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pakalpojumu pieejamību </a:t>
            </a:r>
            <a:r>
              <a:rPr lang="lv-LV" altLang="lv-LV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dzīvesvietā </a:t>
            </a:r>
            <a:r>
              <a:rPr lang="lv-LV" altLang="lv-LV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personām ar invaliditāti un bērniem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07950" y="84138"/>
            <a:ext cx="8856663" cy="39211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Projekta «Kurzeme visiem» mērķa grupas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61938" y="765175"/>
            <a:ext cx="8785225" cy="53276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lv-LV" sz="2600" b="1" dirty="0" smtClean="0">
                <a:solidFill>
                  <a:srgbClr val="0033CC"/>
                </a:solidFill>
                <a:latin typeface="Times New Roman" pitchFamily="18" charset="0"/>
              </a:rPr>
              <a:t>Pilngadīgas personas ar GRT* (I un II inv.gr.)</a:t>
            </a:r>
            <a:r>
              <a:rPr lang="lv-LV" sz="2600" dirty="0" smtClean="0">
                <a:latin typeface="Times New Roman" pitchFamily="18" charset="0"/>
              </a:rPr>
              <a:t>, kuras </a:t>
            </a:r>
          </a:p>
          <a:p>
            <a:pPr marL="0" indent="0" algn="ctr">
              <a:defRPr/>
            </a:pPr>
            <a:r>
              <a:rPr lang="lv-LV" sz="2600" i="1" dirty="0" smtClean="0">
                <a:latin typeface="Times New Roman" pitchFamily="18" charset="0"/>
              </a:rPr>
              <a:t>saņem pakalpojumus VSAC</a:t>
            </a:r>
          </a:p>
          <a:p>
            <a:pPr algn="ctr">
              <a:defRPr/>
            </a:pPr>
            <a:r>
              <a:rPr lang="lv-LV" sz="2600" i="1" dirty="0" smtClean="0">
                <a:latin typeface="Times New Roman" pitchFamily="18" charset="0"/>
              </a:rPr>
              <a:t>	vai potenciāli var nonākt VSAC</a:t>
            </a:r>
          </a:p>
          <a:p>
            <a:pPr marL="0" indent="0" algn="r">
              <a:defRPr/>
            </a:pPr>
            <a:r>
              <a:rPr lang="lv-LV" sz="2600" u="sng" dirty="0" smtClean="0">
                <a:latin typeface="Times New Roman" pitchFamily="18" charset="0"/>
                <a:cs typeface="Times New Roman" pitchFamily="18" charset="0"/>
              </a:rPr>
              <a:t>*GRT- garīga rakstura traucējumi = </a:t>
            </a:r>
            <a:r>
              <a:rPr lang="lv-LV" sz="2600" i="1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0" indent="0" algn="r">
              <a:defRPr/>
            </a:pPr>
            <a:r>
              <a:rPr lang="lv-LV" sz="26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psihiskas </a:t>
            </a:r>
            <a:r>
              <a:rPr lang="lv-LV" sz="26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saslimšanas </a:t>
            </a:r>
            <a:r>
              <a:rPr lang="lv-LV" sz="2600" i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lv-LV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garīgas attīstības traucējumi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600" b="1" dirty="0" smtClean="0">
                <a:solidFill>
                  <a:srgbClr val="0033CC"/>
                </a:solidFill>
                <a:latin typeface="Times New Roman" pitchFamily="18" charset="0"/>
              </a:rPr>
              <a:t>Bērni BSAC</a:t>
            </a:r>
            <a:r>
              <a:rPr lang="lv-LV" sz="2600" b="1" dirty="0" smtClean="0">
                <a:latin typeface="Times New Roman" pitchFamily="18" charset="0"/>
              </a:rPr>
              <a:t> līdz 18 gadiem </a:t>
            </a:r>
            <a:r>
              <a:rPr lang="lv-LV" sz="2600" dirty="0" smtClean="0">
                <a:latin typeface="Times New Roman" pitchFamily="18" charset="0"/>
              </a:rPr>
              <a:t>(bērni-bāreņi un bez vecāku gādības palikuši bērni)</a:t>
            </a:r>
            <a:endParaRPr lang="lv-LV" sz="26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lv-LV" sz="2600" b="1" dirty="0" smtClean="0">
                <a:solidFill>
                  <a:srgbClr val="0033CC"/>
                </a:solidFill>
                <a:latin typeface="Times New Roman" pitchFamily="18" charset="0"/>
              </a:rPr>
              <a:t>Bērni ar </a:t>
            </a:r>
            <a:r>
              <a:rPr lang="lv-LV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funkcionāliem traucējumiem</a:t>
            </a:r>
            <a:r>
              <a:rPr lang="lv-LV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(FT),  </a:t>
            </a:r>
            <a:r>
              <a:rPr lang="lv-LV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kuriem ir noteikta invaliditāte,</a:t>
            </a:r>
            <a:r>
              <a:rPr lang="lv-LV" sz="2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ģimenēs</a:t>
            </a:r>
            <a:r>
              <a:rPr lang="lv-LV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 smtClean="0">
                <a:latin typeface="Times New Roman" pitchFamily="18" charset="0"/>
                <a:cs typeface="Times New Roman" pitchFamily="18" charset="0"/>
              </a:rPr>
              <a:t>un viņu ģimenes vai </a:t>
            </a:r>
            <a:r>
              <a:rPr lang="lv-LV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audžuģimenes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Potenciālie</a:t>
            </a:r>
            <a:r>
              <a:rPr lang="lv-LV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aizbildņi, adoptētāji, </a:t>
            </a:r>
            <a:r>
              <a:rPr lang="lv-LV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audžuģimenes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5048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Projekta «Kurzeme visiem» darbības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8856663" cy="5617840"/>
          </a:xfrm>
        </p:spPr>
        <p:txBody>
          <a:bodyPr>
            <a:normAutofit/>
          </a:bodyPr>
          <a:lstStyle/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Individuālo vajadzību izvērtēšana un atbalsta plānu izstrāde Kurzemes reģionā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Kurzemes reģiona DI plāna izstrāde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Kurzemes reģiona VSAC un BSAC reorganizācijas plānu izstrāde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latin typeface="Times New Roman" pitchFamily="18" charset="0"/>
                <a:cs typeface="Times New Roman" pitchFamily="18" charset="0"/>
              </a:rPr>
              <a:t>Kurzemes reģiona VSAC personu ar GRT Sagatavošana pārejai uz dzīvi sabiedrībā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latin typeface="Times New Roman" pitchFamily="18" charset="0"/>
                <a:cs typeface="Times New Roman" pitchFamily="18" charset="0"/>
              </a:rPr>
              <a:t>Sabiedrībā balstītu pakalpojumu īstenošana Kurzemes reģiona personām ar GRT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Sabiedrībā balstītu pakalpojumu īstenošana Kurzemes reģiona bērniem ar FT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Kurzemes reģiona speciālistu apmācības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Informatīvi un izglītojoši pasākumi Kurzemes reģionā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Projekta publicitātes pasākumi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Projekta vadība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7915275" cy="2160588"/>
          </a:xfrm>
        </p:spPr>
        <p:txBody>
          <a:bodyPr/>
          <a:lstStyle/>
          <a:p>
            <a:pPr marL="801688" algn="ctr">
              <a:defRPr/>
            </a:pPr>
            <a:r>
              <a:rPr lang="lv-LV" dirty="0" smtClean="0"/>
              <a:t>Projekta </a:t>
            </a:r>
            <a:br>
              <a:rPr lang="lv-LV" dirty="0" smtClean="0"/>
            </a:br>
            <a:r>
              <a:rPr lang="lv-LV" dirty="0" smtClean="0"/>
              <a:t>aktivitātes un aktualitātes</a:t>
            </a:r>
            <a:endParaRPr lang="lv-LV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8651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ar FT un BSAC bērnu vajadzību izvērtēšana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5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defRPr/>
            </a:pPr>
            <a:r>
              <a:rPr lang="lv-LV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ar FT un BSAC bērnu</a:t>
            </a:r>
          </a:p>
          <a:p>
            <a:pPr marL="0" indent="0" algn="ctr">
              <a:defRPr/>
            </a:pPr>
            <a:r>
              <a:rPr lang="lv-LV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vajadzību izvērtēšanai</a:t>
            </a:r>
          </a:p>
          <a:p>
            <a:pPr marL="173038" indent="0" algn="ctr">
              <a:defRPr/>
            </a:pPr>
            <a:r>
              <a:rPr lang="lv-LV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speciālistu komanda</a:t>
            </a:r>
            <a:r>
              <a:rPr lang="lv-LV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indent="0" algn="ctr">
              <a:defRPr/>
            </a:pPr>
            <a:r>
              <a:rPr lang="lv-LV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(sociālais darbinieks, psihologs, ergoterapeits vai fizioterapeits)</a:t>
            </a:r>
          </a:p>
          <a:p>
            <a:pPr marL="173038" indent="0" algn="ctr">
              <a:defRPr/>
            </a:pPr>
            <a:r>
              <a:rPr lang="lv-LV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izmanto LM izstrādātos </a:t>
            </a:r>
            <a:endParaRPr lang="lv-LV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0" algn="ctr">
              <a:defRPr/>
            </a:pPr>
            <a:r>
              <a:rPr lang="lv-LV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vērtēšanas </a:t>
            </a:r>
            <a:r>
              <a:rPr lang="lv-LV" sz="2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kritērijus un individuālā izvērtējuma metodiku</a:t>
            </a:r>
            <a:r>
              <a:rPr lang="lv-LV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73038" indent="0">
              <a:defRPr/>
            </a:pPr>
            <a:r>
              <a:rPr lang="lv-LV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lv-LV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lv-LV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izdala atsevišķas vecuma grupas</a:t>
            </a:r>
            <a:endParaRPr lang="lv-LV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5"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      0-11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mēneši 30 dienas (ieskaitot), </a:t>
            </a:r>
          </a:p>
          <a:p>
            <a:pPr lvl="5"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      1-3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g (ieskaitot), </a:t>
            </a:r>
          </a:p>
          <a:p>
            <a:pPr lvl="5"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      4-6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g (ieskaitot), </a:t>
            </a:r>
          </a:p>
          <a:p>
            <a:pPr lvl="5"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      7-11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g (ieskaitot), </a:t>
            </a:r>
          </a:p>
          <a:p>
            <a:pPr lvl="5"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      12-17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g (ieskaitot).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8651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ar FT individuālo vajadzību izvērtēšana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245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endParaRPr lang="lv-LV" altLang="lv-LV" sz="24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dirty="0" smtClean="0">
                <a:solidFill>
                  <a:schemeClr val="tx1"/>
                </a:solidFill>
                <a:latin typeface="Times New Roman" pitchFamily="18" charset="0"/>
              </a:rPr>
              <a:t>Plāns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 416 </a:t>
            </a:r>
            <a:r>
              <a:rPr lang="lv-LV" altLang="lv-LV" dirty="0" smtClean="0">
                <a:solidFill>
                  <a:schemeClr val="tx1"/>
                </a:solidFill>
                <a:latin typeface="Times New Roman" pitchFamily="18" charset="0"/>
              </a:rPr>
              <a:t>bērnu ar FT</a:t>
            </a:r>
          </a:p>
          <a:p>
            <a:pPr algn="ctr">
              <a:lnSpc>
                <a:spcPct val="80000"/>
              </a:lnSpc>
            </a:pPr>
            <a:endParaRPr lang="lv-LV" altLang="lv-LV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dirty="0" smtClean="0">
                <a:solidFill>
                  <a:srgbClr val="FF0000"/>
                </a:solidFill>
                <a:latin typeface="Times New Roman" pitchFamily="18" charset="0"/>
              </a:rPr>
              <a:t>Iesniegumi </a:t>
            </a:r>
            <a:r>
              <a:rPr lang="lv-LV" altLang="lv-LV" dirty="0" smtClean="0">
                <a:solidFill>
                  <a:schemeClr val="tx1"/>
                </a:solidFill>
                <a:latin typeface="Times New Roman" pitchFamily="18" charset="0"/>
              </a:rPr>
              <a:t>uz 31.12.2016. – 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260 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  (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59%)</a:t>
            </a:r>
          </a:p>
          <a:p>
            <a:pPr algn="ctr">
              <a:lnSpc>
                <a:spcPct val="80000"/>
              </a:lnSpc>
            </a:pPr>
            <a:endParaRPr lang="lv-LV" altLang="lv-LV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Uzrunāt </a:t>
            </a:r>
            <a:r>
              <a:rPr lang="lv-LV" altLang="lv-LV" b="1" dirty="0" smtClean="0">
                <a:solidFill>
                  <a:srgbClr val="0033CC"/>
                </a:solidFill>
                <a:latin typeface="Times New Roman" pitchFamily="18" charset="0"/>
              </a:rPr>
              <a:t>caur izglītības un veselības aprūpes iestādēm/speciālistiem    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pašvaldībā</a:t>
            </a:r>
          </a:p>
          <a:p>
            <a:pPr algn="ctr">
              <a:lnSpc>
                <a:spcPct val="80000"/>
              </a:lnSpc>
            </a:pPr>
            <a:endParaRPr lang="lv-LV" altLang="lv-LV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8651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ar FT individuālo vajadzību izvērtēšana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5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endParaRPr lang="lv-LV" altLang="lv-LV" sz="24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dirty="0" smtClean="0">
                <a:latin typeface="Times New Roman" pitchFamily="18" charset="0"/>
              </a:rPr>
              <a:t>Izvērtēšanu </a:t>
            </a:r>
            <a:r>
              <a:rPr lang="lv-LV" altLang="lv-LV" dirty="0" smtClean="0">
                <a:latin typeface="Times New Roman" pitchFamily="18" charset="0"/>
              </a:rPr>
              <a:t>veic </a:t>
            </a:r>
          </a:p>
          <a:p>
            <a:pPr algn="ctr">
              <a:lnSpc>
                <a:spcPct val="80000"/>
              </a:lnSpc>
            </a:pPr>
            <a:r>
              <a:rPr lang="lv-LV" altLang="lv-LV" b="1" dirty="0" smtClean="0">
                <a:solidFill>
                  <a:schemeClr val="accent6"/>
                </a:solidFill>
                <a:latin typeface="Times New Roman" pitchFamily="18" charset="0"/>
              </a:rPr>
              <a:t>biedrības “Rīgas pilsētas “Rūpju bērns””</a:t>
            </a:r>
            <a:r>
              <a:rPr lang="lv-LV" altLang="lv-LV" dirty="0" smtClean="0">
                <a:latin typeface="Times New Roman" pitchFamily="18" charset="0"/>
              </a:rPr>
              <a:t> speciālisti</a:t>
            </a:r>
          </a:p>
          <a:p>
            <a:pPr algn="ctr">
              <a:lnSpc>
                <a:spcPct val="80000"/>
              </a:lnSpc>
            </a:pPr>
            <a:endParaRPr lang="lv-LV" altLang="lv-LV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dirty="0" smtClean="0">
                <a:latin typeface="Times New Roman" pitchFamily="18" charset="0"/>
              </a:rPr>
              <a:t>Izvērtēti </a:t>
            </a:r>
            <a:r>
              <a:rPr lang="lv-LV" altLang="lv-LV" b="1" dirty="0" smtClean="0">
                <a:solidFill>
                  <a:schemeClr val="accent6"/>
                </a:solidFill>
                <a:latin typeface="Times New Roman" pitchFamily="18" charset="0"/>
              </a:rPr>
              <a:t>60 bērni ar FT</a:t>
            </a:r>
          </a:p>
          <a:p>
            <a:pPr algn="ctr">
              <a:lnSpc>
                <a:spcPct val="80000"/>
              </a:lnSpc>
            </a:pPr>
            <a:r>
              <a:rPr lang="lv-LV" altLang="lv-LV" dirty="0" smtClean="0">
                <a:latin typeface="Times New Roman" pitchFamily="18" charset="0"/>
              </a:rPr>
              <a:t>Liepājas pilsētas un Talsu novada pašvaldībās</a:t>
            </a:r>
          </a:p>
          <a:p>
            <a:pPr algn="ctr">
              <a:lnSpc>
                <a:spcPct val="80000"/>
              </a:lnSpc>
            </a:pPr>
            <a:endParaRPr lang="lv-LV" altLang="lv-LV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dirty="0" smtClean="0">
                <a:latin typeface="Times New Roman" pitchFamily="18" charset="0"/>
              </a:rPr>
              <a:t>Izstrādāti </a:t>
            </a:r>
            <a:r>
              <a:rPr lang="lv-LV" altLang="lv-LV" b="1" dirty="0" smtClean="0">
                <a:solidFill>
                  <a:schemeClr val="accent6"/>
                </a:solidFill>
                <a:latin typeface="Times New Roman" pitchFamily="18" charset="0"/>
              </a:rPr>
              <a:t>25 atbalsta plāni </a:t>
            </a:r>
            <a:r>
              <a:rPr lang="lv-LV" altLang="lv-LV" dirty="0" smtClean="0">
                <a:solidFill>
                  <a:schemeClr val="tx1"/>
                </a:solidFill>
                <a:latin typeface="Times New Roman" pitchFamily="18" charset="0"/>
              </a:rPr>
              <a:t>bērniem ar FT</a:t>
            </a:r>
          </a:p>
          <a:p>
            <a:pPr algn="ctr">
              <a:lnSpc>
                <a:spcPct val="80000"/>
              </a:lnSpc>
            </a:pPr>
            <a:endParaRPr lang="lv-LV" altLang="lv-LV" sz="11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sz="24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v-LV" altLang="lv-LV" sz="2800" b="1" dirty="0" smtClean="0">
                <a:latin typeface="+mn-lt"/>
                <a:cs typeface="Times New Roman" pitchFamily="18" charset="0"/>
              </a:rPr>
              <a:t>KAS IR DEINSTITUCIONALIZĀCIJA (DI)?</a:t>
            </a:r>
            <a:endParaRPr lang="lv-LV" altLang="lv-LV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21507" name="Content Placeholder 6"/>
          <p:cNvSpPr txBox="1">
            <a:spLocks/>
          </p:cNvSpPr>
          <p:nvPr/>
        </p:nvSpPr>
        <p:spPr bwMode="auto">
          <a:xfrm>
            <a:off x="188440" y="1052736"/>
            <a:ext cx="8712968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buSzPct val="100000"/>
              <a:buFont typeface="Times New Roman" pitchFamily="18" charset="0"/>
              <a:buNone/>
            </a:pPr>
            <a:r>
              <a:rPr lang="lv-LV" altLang="lv-LV" sz="4000" b="1" dirty="0">
                <a:solidFill>
                  <a:srgbClr val="EA0000"/>
                </a:solidFill>
              </a:rPr>
              <a:t>DI ir process</a:t>
            </a:r>
            <a:r>
              <a:rPr lang="lv-LV" altLang="lv-LV" sz="4000" dirty="0">
                <a:solidFill>
                  <a:srgbClr val="000000"/>
                </a:solidFill>
              </a:rPr>
              <a:t>,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buSzPct val="100000"/>
              <a:buFont typeface="Times New Roman" pitchFamily="18" charset="0"/>
              <a:buNone/>
            </a:pPr>
            <a:r>
              <a:rPr lang="lv-LV" altLang="lv-LV" sz="4000" dirty="0">
                <a:solidFill>
                  <a:srgbClr val="000000"/>
                </a:solidFill>
              </a:rPr>
              <a:t>kura laikā ilgstošas aprūpes centru (institūcijas) pakalpojumus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buSzPct val="100000"/>
              <a:buFont typeface="Times New Roman" pitchFamily="18" charset="0"/>
              <a:buNone/>
            </a:pPr>
            <a:r>
              <a:rPr lang="lv-LV" altLang="lv-LV" sz="4000" dirty="0">
                <a:solidFill>
                  <a:srgbClr val="0033CC"/>
                </a:solidFill>
              </a:rPr>
              <a:t>pamazām aizstāj </a:t>
            </a:r>
            <a:r>
              <a:rPr lang="lv-LV" altLang="lv-LV" sz="4000" dirty="0">
                <a:solidFill>
                  <a:srgbClr val="000000"/>
                </a:solidFill>
              </a:rPr>
              <a:t>ar sabiedrībā balstītiem sociālajiem pakalpojumiem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buSzPct val="100000"/>
              <a:buFont typeface="Times New Roman" pitchFamily="18" charset="0"/>
              <a:buNone/>
            </a:pPr>
            <a:r>
              <a:rPr lang="lv-LV" altLang="lv-LV" sz="4000" dirty="0">
                <a:solidFill>
                  <a:srgbClr val="000000"/>
                </a:solidFill>
              </a:rPr>
              <a:t>un ģimeniskai videi pietuvinātiem pakalpojumiem</a:t>
            </a:r>
            <a:endParaRPr lang="lv-LV" altLang="lv-LV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713788" cy="720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ar FT individuālo vajadzību izvērtēšana</a:t>
            </a:r>
            <a:endParaRPr lang="lv-LV" altLang="lv-LV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808"/>
            <a:ext cx="8713788" cy="439248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lv-LV" altLang="lv-LV" sz="2800" b="1" dirty="0" smtClean="0">
                <a:latin typeface="Times New Roman" pitchFamily="18" charset="0"/>
              </a:rPr>
              <a:t>Atbalsta </a:t>
            </a:r>
            <a:r>
              <a:rPr lang="lv-LV" altLang="lv-LV" sz="2800" b="1" dirty="0" smtClean="0">
                <a:latin typeface="Times New Roman" pitchFamily="18" charset="0"/>
              </a:rPr>
              <a:t>plāns tiek nodots</a:t>
            </a:r>
            <a:r>
              <a:rPr lang="lv-LV" altLang="lv-LV" sz="2800" dirty="0" smtClean="0">
                <a:latin typeface="Times New Roman" pitchFamily="18" charset="0"/>
              </a:rPr>
              <a:t>:</a:t>
            </a: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1 eksemplārs – </a:t>
            </a: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bērna ar FT ģimenei vai audžuģimenei</a:t>
            </a: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1 eksemplārs – </a:t>
            </a:r>
            <a:r>
              <a:rPr lang="lv-LV" altLang="lv-LV" sz="2800" b="1" dirty="0" smtClean="0">
                <a:latin typeface="Times New Roman" pitchFamily="18" charset="0"/>
              </a:rPr>
              <a:t>pašvaldībai</a:t>
            </a:r>
            <a:r>
              <a:rPr lang="lv-LV" altLang="lv-LV" sz="2800" dirty="0" smtClean="0">
                <a:latin typeface="Times New Roman" pitchFamily="18" charset="0"/>
              </a:rPr>
              <a:t> (pēc deklarētās dzīves vietas</a:t>
            </a:r>
            <a:r>
              <a:rPr lang="lv-LV" altLang="lv-LV" sz="2800" dirty="0" smtClean="0">
                <a:latin typeface="Times New Roman" pitchFamily="18" charset="0"/>
              </a:rPr>
              <a:t>)</a:t>
            </a:r>
            <a:endParaRPr lang="lv-LV" altLang="lv-LV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b="1" i="1" dirty="0" smtClean="0">
                <a:latin typeface="Times New Roman" pitchFamily="18" charset="0"/>
              </a:rPr>
              <a:t>Jāspēj </a:t>
            </a:r>
            <a:r>
              <a:rPr lang="lv-LV" altLang="lv-LV" sz="2800" b="1" i="1" dirty="0" smtClean="0">
                <a:latin typeface="Times New Roman" pitchFamily="18" charset="0"/>
              </a:rPr>
              <a:t>saredzēt, kādi ir:</a:t>
            </a:r>
            <a:endParaRPr lang="lv-LV" altLang="lv-LV" sz="2800" b="1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Nepieciešamie </a:t>
            </a: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pakalpojumi</a:t>
            </a:r>
            <a:endParaRPr lang="lv-LV" altLang="lv-LV" sz="2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 smtClean="0">
                <a:solidFill>
                  <a:srgbClr val="FF0000"/>
                </a:solidFill>
                <a:latin typeface="Times New Roman" pitchFamily="18" charset="0"/>
              </a:rPr>
              <a:t>Plānojamie </a:t>
            </a:r>
            <a:r>
              <a:rPr lang="lv-LV" altLang="lv-LV" sz="2800" dirty="0" smtClean="0">
                <a:solidFill>
                  <a:srgbClr val="FF0000"/>
                </a:solidFill>
                <a:latin typeface="Times New Roman" pitchFamily="18" charset="0"/>
              </a:rPr>
              <a:t>pakalpojumi</a:t>
            </a:r>
            <a:endParaRPr lang="lv-LV" altLang="lv-LV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 smtClean="0">
                <a:latin typeface="Times New Roman" pitchFamily="18" charset="0"/>
              </a:rPr>
              <a:t>Organizējamie pakalpojumi</a:t>
            </a:r>
            <a:r>
              <a:rPr lang="lv-LV" altLang="lv-LV" sz="2800" dirty="0">
                <a:latin typeface="Times New Roman" pitchFamily="18" charset="0"/>
              </a:rPr>
              <a:t> </a:t>
            </a:r>
            <a:endParaRPr lang="lv-LV" altLang="lv-LV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8651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BSAC individuālo vajadzību izvērtēšana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245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lnSpc>
                <a:spcPct val="80000"/>
              </a:lnSpc>
              <a:defRPr/>
            </a:pPr>
            <a:endParaRPr lang="lv-LV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defRPr/>
            </a:pPr>
            <a:r>
              <a:rPr lang="lv-LV" sz="2800" b="1" dirty="0" smtClean="0">
                <a:solidFill>
                  <a:srgbClr val="0033CC"/>
                </a:solidFill>
                <a:latin typeface="Times New Roman" pitchFamily="18" charset="0"/>
              </a:rPr>
              <a:t>5 BSAC </a:t>
            </a:r>
            <a:endParaRPr lang="lv-LV" sz="2800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defRPr/>
            </a:pPr>
            <a:r>
              <a:rPr lang="lv-LV" sz="2800" dirty="0" smtClean="0">
                <a:solidFill>
                  <a:srgbClr val="006600"/>
                </a:solidFill>
                <a:latin typeface="Times New Roman" pitchFamily="18" charset="0"/>
              </a:rPr>
              <a:t>(Selga, Stikli, Strazde, Liepājas b/n, </a:t>
            </a:r>
          </a:p>
          <a:p>
            <a:pPr marL="0" indent="0" algn="ctr">
              <a:lnSpc>
                <a:spcPct val="80000"/>
              </a:lnSpc>
              <a:defRPr/>
            </a:pPr>
            <a:r>
              <a:rPr lang="lv-LV" sz="2800" dirty="0" smtClean="0">
                <a:solidFill>
                  <a:srgbClr val="006600"/>
                </a:solidFill>
                <a:latin typeface="Times New Roman" pitchFamily="18" charset="0"/>
              </a:rPr>
              <a:t>VSAC filiāle «Liepāja») </a:t>
            </a:r>
          </a:p>
          <a:p>
            <a:pPr marL="0" indent="0" algn="ctr">
              <a:lnSpc>
                <a:spcPct val="80000"/>
              </a:lnSpc>
              <a:defRPr/>
            </a:pPr>
            <a:endParaRPr lang="lv-LV" sz="2800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defRPr/>
            </a:pP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</a:rPr>
              <a:t>31.12.2016.</a:t>
            </a:r>
            <a:r>
              <a:rPr lang="lv-LV" sz="2800" dirty="0" smtClean="0">
                <a:latin typeface="Times New Roman" pitchFamily="18" charset="0"/>
              </a:rPr>
              <a:t> – </a:t>
            </a:r>
            <a:r>
              <a:rPr lang="lv-LV" sz="2800" b="1" dirty="0" smtClean="0">
                <a:latin typeface="Times New Roman" pitchFamily="18" charset="0"/>
              </a:rPr>
              <a:t>157</a:t>
            </a:r>
            <a:r>
              <a:rPr lang="lv-LV" sz="2800" dirty="0" smtClean="0">
                <a:latin typeface="Times New Roman" pitchFamily="18" charset="0"/>
              </a:rPr>
              <a:t> bērni </a:t>
            </a:r>
          </a:p>
          <a:p>
            <a:pPr marL="0" indent="0" algn="ctr">
              <a:lnSpc>
                <a:spcPct val="80000"/>
              </a:lnSpc>
              <a:defRPr/>
            </a:pPr>
            <a:endParaRPr lang="lv-LV" sz="2800" dirty="0" smtClean="0">
              <a:latin typeface="Times New Roman" pitchFamily="18" charset="0"/>
            </a:endParaRPr>
          </a:p>
          <a:p>
            <a:pPr marL="0" indent="0" algn="ctr">
              <a:defRPr/>
            </a:pPr>
            <a:r>
              <a:rPr lang="lv-LV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Izvērtēti </a:t>
            </a:r>
            <a:r>
              <a:rPr lang="lv-LV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tiks </a:t>
            </a:r>
            <a:endParaRPr lang="lv-LV" sz="2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defRPr/>
            </a:pPr>
            <a:r>
              <a:rPr lang="lv-LV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BSAC </a:t>
            </a:r>
            <a:r>
              <a:rPr lang="lv-LV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bērni līdz </a:t>
            </a: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gadu vecumam (ieskaitot) </a:t>
            </a:r>
          </a:p>
          <a:p>
            <a:pPr marL="0" indent="0" algn="ctr">
              <a:defRPr/>
            </a:pPr>
            <a:r>
              <a:rPr lang="lv-LV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 bērni, kuri būs sastopami iestādē līdz </a:t>
            </a: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31.01.2017</a:t>
            </a:r>
            <a:r>
              <a:rPr lang="lv-LV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defRPr/>
            </a:pPr>
            <a:endParaRPr lang="lv-LV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defRPr/>
            </a:pPr>
            <a:endParaRPr lang="lv-LV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defRPr/>
            </a:pP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8651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BSAC individuālo vajadzību izvērtēšana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5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lnSpc>
                <a:spcPct val="80000"/>
              </a:lnSpc>
              <a:defRPr/>
            </a:pPr>
            <a:endParaRPr lang="lv-LV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defRPr/>
            </a:pP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</a:rPr>
              <a:t>Izvērtēšanu 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</a:rPr>
              <a:t>veic 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</a:rPr>
              <a:t>iepirktie speciālisti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marL="0" indent="0" algn="ctr">
              <a:lnSpc>
                <a:spcPct val="80000"/>
              </a:lnSpc>
              <a:defRPr/>
            </a:pPr>
            <a:r>
              <a:rPr lang="lv-LV" dirty="0" smtClean="0">
                <a:solidFill>
                  <a:srgbClr val="0033CC"/>
                </a:solidFill>
                <a:latin typeface="Times New Roman" pitchFamily="18" charset="0"/>
              </a:rPr>
              <a:t>Sociālais </a:t>
            </a:r>
            <a:r>
              <a:rPr lang="lv-LV" dirty="0" smtClean="0">
                <a:solidFill>
                  <a:srgbClr val="0033CC"/>
                </a:solidFill>
                <a:latin typeface="Times New Roman" pitchFamily="18" charset="0"/>
              </a:rPr>
              <a:t>darbinieks – Ilona Talente</a:t>
            </a:r>
          </a:p>
          <a:p>
            <a:pPr marL="0" indent="0" algn="ctr">
              <a:lnSpc>
                <a:spcPct val="80000"/>
              </a:lnSpc>
              <a:defRPr/>
            </a:pPr>
            <a:r>
              <a:rPr lang="lv-LV" dirty="0" smtClean="0">
                <a:solidFill>
                  <a:srgbClr val="0033CC"/>
                </a:solidFill>
                <a:latin typeface="Times New Roman" pitchFamily="18" charset="0"/>
              </a:rPr>
              <a:t>Psihologs – Svetlana </a:t>
            </a:r>
            <a:r>
              <a:rPr lang="lv-LV" dirty="0" err="1" smtClean="0">
                <a:solidFill>
                  <a:srgbClr val="0033CC"/>
                </a:solidFill>
                <a:latin typeface="Times New Roman" pitchFamily="18" charset="0"/>
              </a:rPr>
              <a:t>Stepule</a:t>
            </a:r>
            <a:endParaRPr lang="lv-LV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defRPr/>
            </a:pPr>
            <a:r>
              <a:rPr lang="lv-LV" dirty="0" err="1" smtClean="0">
                <a:solidFill>
                  <a:srgbClr val="0033CC"/>
                </a:solidFill>
                <a:latin typeface="Times New Roman" pitchFamily="18" charset="0"/>
              </a:rPr>
              <a:t>Ergoterapeits</a:t>
            </a:r>
            <a:r>
              <a:rPr lang="lv-LV" dirty="0" smtClean="0">
                <a:solidFill>
                  <a:srgbClr val="0033CC"/>
                </a:solidFill>
                <a:latin typeface="Times New Roman" pitchFamily="18" charset="0"/>
              </a:rPr>
              <a:t> – Māra </a:t>
            </a:r>
            <a:r>
              <a:rPr lang="lv-LV" dirty="0" err="1" smtClean="0">
                <a:solidFill>
                  <a:srgbClr val="0033CC"/>
                </a:solidFill>
                <a:latin typeface="Times New Roman" pitchFamily="18" charset="0"/>
              </a:rPr>
              <a:t>Džeriņa</a:t>
            </a:r>
            <a:endParaRPr lang="lv-LV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defRPr/>
            </a:pPr>
            <a:r>
              <a:rPr lang="lv-LV" dirty="0" smtClean="0">
                <a:solidFill>
                  <a:srgbClr val="0033CC"/>
                </a:solidFill>
                <a:latin typeface="Times New Roman" pitchFamily="18" charset="0"/>
              </a:rPr>
              <a:t>Fizioterapeits – Lelde </a:t>
            </a:r>
            <a:r>
              <a:rPr lang="lv-LV" dirty="0" smtClean="0">
                <a:solidFill>
                  <a:srgbClr val="0033CC"/>
                </a:solidFill>
                <a:latin typeface="Times New Roman" pitchFamily="18" charset="0"/>
              </a:rPr>
              <a:t>Ģiga</a:t>
            </a:r>
            <a:endParaRPr lang="lv-LV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defRPr/>
            </a:pPr>
            <a:endParaRPr lang="lv-LV" dirty="0" smtClean="0">
              <a:latin typeface="Times New Roman" pitchFamily="18" charset="0"/>
            </a:endParaRPr>
          </a:p>
          <a:p>
            <a:pPr marL="0" indent="0" algn="ctr">
              <a:defRPr/>
            </a:pP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Izvērtēti </a:t>
            </a:r>
            <a:r>
              <a:rPr lang="lv-LV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lv-LV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BSAC bērni 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lv-LV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v-LV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Strazde, Selga)</a:t>
            </a:r>
          </a:p>
          <a:p>
            <a:pPr marL="0" indent="0" algn="ctr">
              <a:defRPr/>
            </a:pPr>
            <a:endParaRPr lang="lv-LV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defRPr/>
            </a:pP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Izstrādāti </a:t>
            </a:r>
            <a:r>
              <a:rPr lang="lv-LV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atbalsta plāni BSAC bērniem.</a:t>
            </a:r>
          </a:p>
          <a:p>
            <a:pPr marL="0" indent="0" algn="ctr">
              <a:defRPr/>
            </a:pPr>
            <a:endParaRPr lang="lv-LV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defRPr/>
            </a:pPr>
            <a:endParaRPr lang="lv-LV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defRPr/>
            </a:pPr>
            <a:endParaRPr lang="lv-LV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defRPr/>
            </a:pP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713788" cy="720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Bērnu BSAC individuālo vajadzību izvērtēšana  </a:t>
            </a:r>
            <a:endParaRPr lang="lv-LV" altLang="lv-LV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52736"/>
            <a:ext cx="8228013" cy="504056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lv-LV" altLang="lv-LV" sz="2800" b="1" dirty="0" smtClean="0">
                <a:latin typeface="Times New Roman" pitchFamily="18" charset="0"/>
              </a:rPr>
              <a:t>Atbalsta </a:t>
            </a:r>
            <a:r>
              <a:rPr lang="lv-LV" altLang="lv-LV" sz="2800" b="1" dirty="0" smtClean="0">
                <a:latin typeface="Times New Roman" pitchFamily="18" charset="0"/>
              </a:rPr>
              <a:t>plāns tiek nodots</a:t>
            </a:r>
            <a:r>
              <a:rPr lang="lv-LV" altLang="lv-LV" sz="2800" dirty="0" smtClean="0">
                <a:latin typeface="Times New Roman" pitchFamily="18" charset="0"/>
              </a:rPr>
              <a:t>:</a:t>
            </a: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1 eksemplārs – </a:t>
            </a: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BSAC</a:t>
            </a:r>
          </a:p>
          <a:p>
            <a:pPr marL="0" indent="0" algn="ctr"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1 eksemplārs – </a:t>
            </a:r>
            <a:r>
              <a:rPr lang="lv-LV" altLang="lv-LV" sz="2800" b="1" dirty="0" smtClean="0">
                <a:latin typeface="Times New Roman" pitchFamily="18" charset="0"/>
              </a:rPr>
              <a:t>pašvaldībai</a:t>
            </a:r>
            <a:r>
              <a:rPr lang="lv-LV" altLang="lv-LV" sz="2800" dirty="0" smtClean="0">
                <a:latin typeface="Times New Roman" pitchFamily="18" charset="0"/>
              </a:rPr>
              <a:t> </a:t>
            </a:r>
            <a:endParaRPr lang="lv-LV" altLang="lv-LV" sz="2800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(kuras </a:t>
            </a:r>
            <a:r>
              <a:rPr lang="lv-LV" altLang="lv-LV" sz="2800" dirty="0" smtClean="0">
                <a:latin typeface="Times New Roman" pitchFamily="18" charset="0"/>
              </a:rPr>
              <a:t>bāriņtiesa ievietojusi bērnu BSAC</a:t>
            </a:r>
            <a:r>
              <a:rPr lang="lv-LV" altLang="lv-LV" sz="2800" dirty="0" smtClean="0">
                <a:latin typeface="Times New Roman" pitchFamily="18" charset="0"/>
              </a:rPr>
              <a:t>)</a:t>
            </a:r>
            <a:endParaRPr lang="lv-LV" altLang="lv-LV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b="1" i="1" dirty="0">
                <a:latin typeface="Times New Roman" pitchFamily="18" charset="0"/>
              </a:rPr>
              <a:t>Jāspēj saredzēt, kādi ir: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>
                <a:solidFill>
                  <a:srgbClr val="0033CC"/>
                </a:solidFill>
                <a:latin typeface="Times New Roman" pitchFamily="18" charset="0"/>
              </a:rPr>
              <a:t>Nepieciešamie pakalpojumi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>
                <a:solidFill>
                  <a:srgbClr val="FF0000"/>
                </a:solidFill>
                <a:latin typeface="Times New Roman" pitchFamily="18" charset="0"/>
              </a:rPr>
              <a:t>Plānojamie pakalpojumi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>
                <a:latin typeface="Times New Roman" pitchFamily="18" charset="0"/>
              </a:rPr>
              <a:t>Organizējamie pakalpojumi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713788" cy="720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Personu ar GRT </a:t>
            </a: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vajadzību izvērtēšana</a:t>
            </a:r>
            <a:endParaRPr lang="lv-LV" altLang="lv-LV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52736"/>
            <a:ext cx="8228013" cy="518457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solidFill>
                  <a:schemeClr val="tx1"/>
                </a:solidFill>
                <a:latin typeface="Times New Roman" pitchFamily="18" charset="0"/>
              </a:rPr>
              <a:t>Plāns</a:t>
            </a:r>
            <a:r>
              <a:rPr lang="lv-LV" altLang="lv-LV" sz="2800" b="1" dirty="0" smtClean="0">
                <a:solidFill>
                  <a:srgbClr val="FF0000"/>
                </a:solidFill>
                <a:latin typeface="Times New Roman" pitchFamily="18" charset="0"/>
              </a:rPr>
              <a:t> 347 (~111) </a:t>
            </a:r>
            <a:r>
              <a:rPr lang="lv-LV" altLang="lv-LV" sz="2800" dirty="0" smtClean="0">
                <a:solidFill>
                  <a:schemeClr val="tx1"/>
                </a:solidFill>
                <a:latin typeface="Times New Roman" pitchFamily="18" charset="0"/>
              </a:rPr>
              <a:t>personu ar GRT </a:t>
            </a:r>
          </a:p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                                    Ir </a:t>
            </a:r>
            <a:r>
              <a:rPr lang="lv-LV" altLang="lv-LV" sz="2800" dirty="0" smtClean="0">
                <a:solidFill>
                  <a:srgbClr val="FF0000"/>
                </a:solidFill>
                <a:latin typeface="Times New Roman" pitchFamily="18" charset="0"/>
              </a:rPr>
              <a:t>348 (110)</a:t>
            </a:r>
            <a:r>
              <a:rPr lang="lv-LV" altLang="lv-LV" sz="2800" dirty="0" smtClean="0">
                <a:latin typeface="Times New Roman" pitchFamily="18" charset="0"/>
              </a:rPr>
              <a:t> </a:t>
            </a:r>
            <a:r>
              <a:rPr lang="lv-LV" altLang="lv-LV" sz="2800" dirty="0" smtClean="0">
                <a:latin typeface="Times New Roman" pitchFamily="18" charset="0"/>
              </a:rPr>
              <a:t>iesniegumi.</a:t>
            </a:r>
          </a:p>
          <a:p>
            <a:pPr algn="ctr"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Izvērtēšana ar zinātnisku metodi </a:t>
            </a:r>
            <a:r>
              <a:rPr lang="lv-LV" altLang="lv-LV" sz="2800" dirty="0" smtClean="0">
                <a:latin typeface="Times New Roman" pitchFamily="18" charset="0"/>
              </a:rPr>
              <a:t>– </a:t>
            </a:r>
          </a:p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Atbalsta </a:t>
            </a:r>
            <a:r>
              <a:rPr lang="lv-LV" altLang="lv-LV" sz="2800" dirty="0" smtClean="0">
                <a:latin typeface="Times New Roman" pitchFamily="18" charset="0"/>
              </a:rPr>
              <a:t>intensitātes skala</a:t>
            </a:r>
          </a:p>
          <a:p>
            <a:pPr algn="ctr">
              <a:lnSpc>
                <a:spcPct val="80000"/>
              </a:lnSpc>
            </a:pPr>
            <a:endParaRPr lang="lv-LV" altLang="lv-LV" sz="2800" i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b="1" i="1" dirty="0" smtClean="0">
                <a:solidFill>
                  <a:srgbClr val="006600"/>
                </a:solidFill>
                <a:latin typeface="Times New Roman" pitchFamily="18" charset="0"/>
              </a:rPr>
              <a:t>sociālais darbinieks </a:t>
            </a:r>
          </a:p>
          <a:p>
            <a:pPr algn="ctr">
              <a:lnSpc>
                <a:spcPct val="80000"/>
              </a:lnSpc>
            </a:pPr>
            <a:r>
              <a:rPr lang="lv-LV" altLang="lv-LV" sz="28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lv-LV" altLang="lv-LV" sz="2800" b="1" i="1" dirty="0" smtClean="0">
                <a:solidFill>
                  <a:srgbClr val="FF0000"/>
                </a:solidFill>
                <a:latin typeface="Times New Roman" pitchFamily="18" charset="0"/>
              </a:rPr>
              <a:t>un, ja nepieciešams, </a:t>
            </a:r>
          </a:p>
          <a:p>
            <a:pPr algn="ctr">
              <a:lnSpc>
                <a:spcPct val="80000"/>
              </a:lnSpc>
            </a:pPr>
            <a:r>
              <a:rPr lang="lv-LV" altLang="lv-LV" sz="2800" b="1" i="1" dirty="0" smtClean="0">
                <a:solidFill>
                  <a:srgbClr val="006600"/>
                </a:solidFill>
                <a:latin typeface="Times New Roman" pitchFamily="18" charset="0"/>
              </a:rPr>
              <a:t>sadarbībā ar psihiatru un </a:t>
            </a:r>
            <a:r>
              <a:rPr lang="lv-LV" altLang="lv-LV" sz="2800" b="1" i="1" dirty="0" err="1" smtClean="0">
                <a:solidFill>
                  <a:srgbClr val="006600"/>
                </a:solidFill>
                <a:latin typeface="Times New Roman" pitchFamily="18" charset="0"/>
              </a:rPr>
              <a:t>ergoterapeitu</a:t>
            </a:r>
            <a:r>
              <a:rPr lang="lv-LV" altLang="lv-LV" sz="28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endParaRPr lang="lv-LV" altLang="lv-LV" sz="24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r>
              <a:rPr lang="lv-LV" altLang="lv-LV" sz="2400" dirty="0" smtClean="0">
                <a:latin typeface="Times New Roman" pitchFamily="18" charset="0"/>
              </a:rPr>
              <a:t>Izvērtēšanā piedalās persona ar GRT un vismaz 2 atbalsta personas</a:t>
            </a:r>
            <a:endParaRPr lang="lv-LV" altLang="lv-LV" sz="2400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sz="28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713788" cy="720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Personu ar GRT vajadzību izvērtēšana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196752"/>
            <a:ext cx="8228013" cy="511256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lv-LV" altLang="lv-LV" sz="2800" b="1" dirty="0" smtClean="0">
                <a:latin typeface="Times New Roman" pitchFamily="18" charset="0"/>
              </a:rPr>
              <a:t>Izvērtēšanu </a:t>
            </a:r>
            <a:r>
              <a:rPr lang="lv-LV" altLang="lv-LV" sz="2800" b="1" dirty="0" smtClean="0">
                <a:latin typeface="Times New Roman" pitchFamily="18" charset="0"/>
              </a:rPr>
              <a:t>veic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solidFill>
                  <a:schemeClr val="accent6"/>
                </a:solidFill>
                <a:latin typeface="Times New Roman" pitchFamily="18" charset="0"/>
              </a:rPr>
              <a:t>Kuldīgas</a:t>
            </a:r>
            <a:r>
              <a:rPr lang="lv-LV" altLang="lv-LV" sz="2800" dirty="0" smtClean="0">
                <a:solidFill>
                  <a:schemeClr val="accent6"/>
                </a:solidFill>
                <a:latin typeface="Times New Roman" pitchFamily="18" charset="0"/>
              </a:rPr>
              <a:t>, Saldus un Liepājas </a:t>
            </a:r>
            <a:r>
              <a:rPr lang="lv-LV" altLang="lv-LV" sz="2800" b="1" dirty="0" smtClean="0">
                <a:latin typeface="Times New Roman" pitchFamily="18" charset="0"/>
              </a:rPr>
              <a:t>pašvaldību</a:t>
            </a:r>
            <a:r>
              <a:rPr lang="lv-LV" altLang="lv-LV" sz="2800" dirty="0" smtClean="0">
                <a:latin typeface="Times New Roman" pitchFamily="18" charset="0"/>
              </a:rPr>
              <a:t> </a:t>
            </a: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b="1" dirty="0" smtClean="0">
                <a:solidFill>
                  <a:schemeClr val="accent6"/>
                </a:solidFill>
                <a:latin typeface="Times New Roman" pitchFamily="18" charset="0"/>
              </a:rPr>
              <a:t>sociālie </a:t>
            </a:r>
            <a:r>
              <a:rPr lang="lv-LV" altLang="lv-LV" sz="2800" b="1" dirty="0" smtClean="0">
                <a:solidFill>
                  <a:schemeClr val="accent6"/>
                </a:solidFill>
                <a:latin typeface="Times New Roman" pitchFamily="18" charset="0"/>
              </a:rPr>
              <a:t>darbinieki</a:t>
            </a:r>
          </a:p>
          <a:p>
            <a:pPr algn="ctr"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dirty="0">
                <a:latin typeface="Times New Roman" pitchFamily="18" charset="0"/>
              </a:rPr>
              <a:t>s</a:t>
            </a:r>
            <a:r>
              <a:rPr lang="lv-LV" altLang="lv-LV" sz="2800" dirty="0" smtClean="0">
                <a:latin typeface="Times New Roman" pitchFamily="18" charset="0"/>
              </a:rPr>
              <a:t>adarbībā </a:t>
            </a:r>
            <a:r>
              <a:rPr lang="lv-LV" altLang="lv-LV" sz="2800" dirty="0" smtClean="0">
                <a:latin typeface="Times New Roman" pitchFamily="18" charset="0"/>
              </a:rPr>
              <a:t>ar </a:t>
            </a: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biedrības </a:t>
            </a: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“Rīgas pilsētas “Rūpju bērns””</a:t>
            </a:r>
          </a:p>
          <a:p>
            <a:pPr algn="ctr">
              <a:lnSpc>
                <a:spcPct val="80000"/>
              </a:lnSpc>
            </a:pPr>
            <a:r>
              <a:rPr lang="lv-LV" altLang="lv-LV" sz="2800" b="1" dirty="0" err="1" smtClean="0">
                <a:latin typeface="Times New Roman" pitchFamily="18" charset="0"/>
              </a:rPr>
              <a:t>ergoterapeitu</a:t>
            </a:r>
            <a:r>
              <a:rPr lang="lv-LV" altLang="lv-LV" sz="2800" b="1" dirty="0" smtClean="0">
                <a:latin typeface="Times New Roman" pitchFamily="18" charset="0"/>
              </a:rPr>
              <a:t> un psihiatru</a:t>
            </a:r>
          </a:p>
          <a:p>
            <a:pPr algn="ctr"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Veikta </a:t>
            </a:r>
            <a:r>
              <a:rPr lang="lv-LV" altLang="lv-LV" sz="2800" b="1" dirty="0" smtClean="0">
                <a:solidFill>
                  <a:srgbClr val="FF0000"/>
                </a:solidFill>
                <a:latin typeface="Times New Roman" pitchFamily="18" charset="0"/>
              </a:rPr>
              <a:t>121</a:t>
            </a:r>
            <a:r>
              <a:rPr lang="lv-LV" altLang="lv-LV" sz="2800" b="1" dirty="0" smtClean="0">
                <a:latin typeface="Times New Roman" pitchFamily="18" charset="0"/>
              </a:rPr>
              <a:t> personas ar GRT </a:t>
            </a:r>
            <a:r>
              <a:rPr lang="lv-LV" altLang="lv-LV" sz="2800" dirty="0" smtClean="0">
                <a:latin typeface="Times New Roman" pitchFamily="18" charset="0"/>
              </a:rPr>
              <a:t>intervēšana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Izstrādāti </a:t>
            </a:r>
            <a:r>
              <a:rPr lang="lv-LV" altLang="lv-LV" sz="2800" b="1" dirty="0" smtClean="0">
                <a:solidFill>
                  <a:srgbClr val="FF0000"/>
                </a:solidFill>
                <a:latin typeface="Times New Roman" pitchFamily="18" charset="0"/>
              </a:rPr>
              <a:t>62</a:t>
            </a:r>
            <a:r>
              <a:rPr lang="lv-LV" altLang="lv-LV" sz="2800" b="1" dirty="0" smtClean="0">
                <a:latin typeface="Times New Roman" pitchFamily="18" charset="0"/>
              </a:rPr>
              <a:t> atbalsta plāni </a:t>
            </a:r>
            <a:r>
              <a:rPr lang="lv-LV" altLang="lv-LV" sz="2800" dirty="0" smtClean="0">
                <a:latin typeface="Times New Roman" pitchFamily="18" charset="0"/>
              </a:rPr>
              <a:t>personām ar </a:t>
            </a:r>
            <a:r>
              <a:rPr lang="lv-LV" altLang="lv-LV" sz="2800" dirty="0" smtClean="0">
                <a:latin typeface="Times New Roman" pitchFamily="18" charset="0"/>
              </a:rPr>
              <a:t>GRT</a:t>
            </a:r>
            <a:r>
              <a:rPr lang="lv-LV" altLang="lv-LV" sz="2800" i="1" dirty="0" smtClean="0">
                <a:latin typeface="Times New Roman" pitchFamily="18" charset="0"/>
              </a:rPr>
              <a:t> </a:t>
            </a:r>
            <a:endParaRPr lang="lv-LV" altLang="lv-LV" sz="28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713788" cy="720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Personu ar GRT vajadzību izvērtēšana</a:t>
            </a:r>
            <a:endParaRPr lang="lv-LV" altLang="lv-LV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52736"/>
            <a:ext cx="8228013" cy="504056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lv-LV" altLang="lv-LV" sz="2800" b="1" dirty="0" smtClean="0">
                <a:latin typeface="Times New Roman" pitchFamily="18" charset="0"/>
              </a:rPr>
              <a:t>Atbalsta plāns tiek nodots</a:t>
            </a:r>
            <a:r>
              <a:rPr lang="lv-LV" altLang="lv-LV" sz="2800" dirty="0" smtClean="0">
                <a:latin typeface="Times New Roman" pitchFamily="18" charset="0"/>
              </a:rPr>
              <a:t>:</a:t>
            </a: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1 </a:t>
            </a:r>
            <a:r>
              <a:rPr lang="lv-LV" altLang="lv-LV" sz="2800" dirty="0" smtClean="0">
                <a:latin typeface="Times New Roman" pitchFamily="18" charset="0"/>
              </a:rPr>
              <a:t>eksemplārs – </a:t>
            </a: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personai ar </a:t>
            </a:r>
            <a:r>
              <a:rPr lang="lv-LV" altLang="lv-LV" sz="2800" dirty="0" smtClean="0">
                <a:solidFill>
                  <a:srgbClr val="0033CC"/>
                </a:solidFill>
                <a:latin typeface="Times New Roman" pitchFamily="18" charset="0"/>
              </a:rPr>
              <a:t>GRT</a:t>
            </a:r>
            <a:endParaRPr lang="lv-LV" altLang="lv-LV" sz="2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1 eksemplārs – </a:t>
            </a:r>
            <a:r>
              <a:rPr lang="lv-LV" altLang="lv-LV" sz="2800" dirty="0" smtClean="0">
                <a:solidFill>
                  <a:srgbClr val="00B050"/>
                </a:solidFill>
                <a:latin typeface="Times New Roman" pitchFamily="18" charset="0"/>
              </a:rPr>
              <a:t>VSAC</a:t>
            </a:r>
            <a:r>
              <a:rPr lang="lv-LV" altLang="lv-LV" sz="2800" dirty="0" smtClean="0">
                <a:latin typeface="Times New Roman" pitchFamily="18" charset="0"/>
              </a:rPr>
              <a:t> </a:t>
            </a:r>
            <a:r>
              <a:rPr lang="lv-LV" altLang="lv-LV" sz="2800" i="1" dirty="0" smtClean="0">
                <a:latin typeface="Times New Roman" pitchFamily="18" charset="0"/>
              </a:rPr>
              <a:t>(ja saņem pakalpojumu VSAC</a:t>
            </a:r>
            <a:r>
              <a:rPr lang="lv-LV" altLang="lv-LV" sz="2800" i="1" dirty="0" smtClean="0">
                <a:latin typeface="Times New Roman" pitchFamily="18" charset="0"/>
              </a:rPr>
              <a:t>)</a:t>
            </a:r>
            <a:endParaRPr lang="lv-LV" altLang="lv-LV" sz="2800" i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r>
              <a:rPr lang="lv-LV" altLang="lv-LV" sz="2800" dirty="0" smtClean="0">
                <a:latin typeface="Times New Roman" pitchFamily="18" charset="0"/>
              </a:rPr>
              <a:t>1 eksemplārs – </a:t>
            </a:r>
            <a:r>
              <a:rPr lang="lv-LV" altLang="lv-LV" sz="2800" b="1" dirty="0" smtClean="0">
                <a:latin typeface="Times New Roman" pitchFamily="18" charset="0"/>
              </a:rPr>
              <a:t>pašvaldībai </a:t>
            </a:r>
            <a:r>
              <a:rPr lang="lv-LV" altLang="lv-LV" sz="2800" dirty="0" smtClean="0">
                <a:latin typeface="Times New Roman" pitchFamily="18" charset="0"/>
              </a:rPr>
              <a:t>(kurā dzīvo vai uz kuru plāno pārcelties uz patstāvīgu dzīvi</a:t>
            </a:r>
            <a:r>
              <a:rPr lang="lv-LV" altLang="lv-LV" sz="2800" dirty="0" smtClean="0">
                <a:latin typeface="Times New Roman" pitchFamily="18" charset="0"/>
              </a:rPr>
              <a:t>)</a:t>
            </a:r>
            <a:endParaRPr lang="lv-LV" altLang="lv-LV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lv-LV" altLang="lv-LV" sz="2800" b="1" i="1" dirty="0">
                <a:latin typeface="Times New Roman" pitchFamily="18" charset="0"/>
              </a:rPr>
              <a:t>Jāspēj saredzēt, kādi ir: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>
                <a:solidFill>
                  <a:srgbClr val="0033CC"/>
                </a:solidFill>
                <a:latin typeface="Times New Roman" pitchFamily="18" charset="0"/>
              </a:rPr>
              <a:t>Nepieciešamie pakalpojumi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>
                <a:solidFill>
                  <a:srgbClr val="FF0000"/>
                </a:solidFill>
                <a:latin typeface="Times New Roman" pitchFamily="18" charset="0"/>
              </a:rPr>
              <a:t>Plānojamie pakalpojumi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lv-LV" altLang="lv-LV" sz="2800" dirty="0">
                <a:latin typeface="Times New Roman" pitchFamily="18" charset="0"/>
              </a:rPr>
              <a:t>Organizējamie pakalpojumi </a:t>
            </a:r>
            <a:endParaRPr lang="lv-LV" altLang="lv-LV" sz="2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lv-LV" altLang="lv-LV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79388" y="157163"/>
            <a:ext cx="8713787" cy="6397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KPR </a:t>
            </a: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DI plāna </a:t>
            </a: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izstrāde </a:t>
            </a:r>
            <a:endParaRPr lang="lv-LV" altLang="lv-LV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pPr marL="0" indent="0" algn="ctr">
              <a:lnSpc>
                <a:spcPct val="80000"/>
              </a:lnSpc>
            </a:pPr>
            <a:r>
              <a:rPr lang="lv-LV" altLang="lv-LV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lv-LV" altLang="lv-LV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KPR DI plāna izstrāde plānota </a:t>
            </a:r>
            <a:r>
              <a:rPr lang="lv-LV" altLang="lv-LV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līdz </a:t>
            </a:r>
            <a:r>
              <a:rPr lang="lv-LV" altLang="lv-LV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  <a:r>
              <a:rPr lang="lv-LV" altLang="lv-LV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8900" indent="0">
              <a:lnSpc>
                <a:spcPct val="80000"/>
              </a:lnSpc>
            </a:pPr>
            <a:endParaRPr lang="lv-LV" altLang="lv-LV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Piedāvājumu </a:t>
            </a:r>
            <a:r>
              <a:rPr lang="lv-LV" altLang="lv-LV" sz="24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iesniegšanas termiņš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iepirkumā –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13.02.2017</a:t>
            </a:r>
          </a:p>
          <a:p>
            <a:pPr marL="88900" indent="0">
              <a:lnSpc>
                <a:spcPct val="80000"/>
              </a:lnSpc>
            </a:pPr>
            <a:endParaRPr lang="lv-LV" altLang="lv-LV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Informācijas sniegšana </a:t>
            </a:r>
            <a:r>
              <a:rPr lang="lv-LV" altLang="lv-LV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plānota -  </a:t>
            </a:r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līdz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aprīlim (ieskaitot)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lv-LV" altLang="lv-LV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2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redakcija 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maijs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lv-LV" altLang="lv-LV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Tikšanās </a:t>
            </a:r>
            <a:r>
              <a:rPr lang="lv-LV" altLang="lv-LV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ar PP par 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2.redakciju 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un sabiedriskās 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apspriešanas sanāksmes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 Liepājā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Ventspilī un Kuldīgā līdz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24.07.2017</a:t>
            </a:r>
          </a:p>
          <a:p>
            <a:pPr marL="88900" indent="0">
              <a:lnSpc>
                <a:spcPct val="80000"/>
              </a:lnSpc>
            </a:pPr>
            <a:endParaRPr lang="lv-LV" altLang="lv-LV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Galīgā 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redakcija 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septembris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endParaRPr lang="lv-LV" altLang="lv-LV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lnSpc>
                <a:spcPct val="80000"/>
              </a:lnSpc>
            </a:pPr>
            <a:endParaRPr lang="lv-LV" altLang="lv-LV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Informācijai </a:t>
            </a:r>
            <a:r>
              <a:rPr lang="lv-LV" altLang="lv-LV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http://www.kurzemesregions.lv/iepirkumi/Atklats_konkurss</a:t>
            </a:r>
          </a:p>
          <a:p>
            <a:pPr marL="714375" indent="0">
              <a:lnSpc>
                <a:spcPct val="80000"/>
              </a:lnSpc>
            </a:pPr>
            <a:endParaRPr lang="lv-LV" altLang="lv-LV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endParaRPr lang="lv-LV" altLang="lv-LV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endParaRPr lang="lv-LV" altLang="lv-LV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endParaRPr lang="lv-LV" altLang="lv-LV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endParaRPr lang="lv-LV" altLang="lv-LV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79388" y="157163"/>
            <a:ext cx="8713787" cy="6397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BSAC reorganizācijas </a:t>
            </a:r>
            <a:r>
              <a:rPr lang="lv-LV" altLang="lv-LV" sz="2800" b="1" dirty="0" smtClean="0">
                <a:solidFill>
                  <a:schemeClr val="tx1"/>
                </a:solidFill>
                <a:latin typeface="Times New Roman" pitchFamily="18" charset="0"/>
              </a:rPr>
              <a:t>plānu </a:t>
            </a: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izstrāde 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050"/>
            <a:ext cx="8533705" cy="5257254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endParaRPr lang="lv-LV" altLang="lv-LV" sz="18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lv-LV" altLang="lv-LV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BSAC reorganizācijas </a:t>
            </a:r>
            <a:r>
              <a:rPr lang="lv-LV" altLang="lv-LV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plānu izstrāde plānota </a:t>
            </a:r>
            <a:r>
              <a:rPr lang="lv-LV" altLang="lv-LV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līdz 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8900" indent="0">
              <a:lnSpc>
                <a:spcPct val="80000"/>
              </a:lnSpc>
            </a:pPr>
            <a:endParaRPr lang="lv-LV" altLang="lv-LV" sz="2400" u="sng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Piedāvājumu </a:t>
            </a:r>
            <a:r>
              <a:rPr lang="lv-LV" altLang="lv-LV" sz="24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iesniegšanas termiņš 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iepirkumā –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16.02.2017</a:t>
            </a:r>
          </a:p>
          <a:p>
            <a:pPr marL="88900" indent="0">
              <a:lnSpc>
                <a:spcPct val="80000"/>
              </a:lnSpc>
            </a:pPr>
            <a:endParaRPr lang="lv-LV" altLang="lv-LV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Informācijas </a:t>
            </a:r>
            <a:r>
              <a:rPr lang="lv-LV" altLang="lv-LV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sniegšana</a:t>
            </a:r>
            <a:r>
              <a:rPr lang="lv-LV" altLang="lv-LV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plānota </a:t>
            </a:r>
            <a:r>
              <a:rPr lang="lv-LV" altLang="lv-LV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līdz </a:t>
            </a:r>
            <a:r>
              <a:rPr lang="lv-LV" altLang="lv-LV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maijam 2017</a:t>
            </a: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2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redakcija 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maijs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lv-LV" altLang="lv-LV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Tikšanās </a:t>
            </a:r>
            <a:r>
              <a:rPr lang="lv-LV" altLang="lv-LV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ar PP u.c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par 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2.redakciju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līdz 23.05.2017</a:t>
            </a:r>
          </a:p>
          <a:p>
            <a:pPr marL="88900" indent="0">
              <a:lnSpc>
                <a:spcPct val="80000"/>
              </a:lnSpc>
            </a:pPr>
            <a:endParaRPr lang="lv-LV" altLang="lv-LV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80000"/>
              </a:lnSpc>
            </a:pP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Galīgā </a:t>
            </a:r>
            <a:r>
              <a:rPr lang="lv-LV" altLang="lv-LV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redakcija</a:t>
            </a:r>
            <a:r>
              <a:rPr lang="lv-LV" altLang="lv-LV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jūlijs 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lv-LV" altLang="lv-LV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lnSpc>
                <a:spcPct val="80000"/>
              </a:lnSpc>
            </a:pPr>
            <a:endParaRPr lang="lv-LV" altLang="lv-LV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r>
              <a:rPr lang="lv-LV" altLang="lv-LV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Informācijai </a:t>
            </a:r>
            <a:r>
              <a:rPr lang="lv-LV" altLang="lv-LV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lv-LV" altLang="lv-LV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http://www.kurzemesregions.lv/iepirkumi/Atklats_konkurss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989138"/>
            <a:ext cx="7772400" cy="1584325"/>
          </a:xfrm>
        </p:spPr>
        <p:txBody>
          <a:bodyPr/>
          <a:lstStyle/>
          <a:p>
            <a:pPr algn="ctr">
              <a:defRPr/>
            </a:pPr>
            <a:r>
              <a:rPr lang="lv-LV" dirty="0" smtClean="0"/>
              <a:t>Projekta ietvaros pieejamais atbalsts 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v-LV" altLang="lv-LV" sz="2800" b="1" dirty="0"/>
              <a:t>KĀPĒC DEINSTITUCIONALIZĀCIJA (DI)?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539552" y="1196752"/>
            <a:ext cx="81359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3600" b="1" kern="0" dirty="0" smtClean="0">
                <a:solidFill>
                  <a:srgbClr val="C00000"/>
                </a:solidFill>
                <a:latin typeface="Times New Roman" pitchFamily="18" charset="0"/>
              </a:rPr>
              <a:t>Lai uzlabotu</a:t>
            </a:r>
            <a:r>
              <a:rPr lang="lv-LV" altLang="lv-LV" sz="3600" b="1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3600" b="1" kern="0" dirty="0" smtClean="0">
                <a:solidFill>
                  <a:schemeClr val="tx1"/>
                </a:solidFill>
                <a:latin typeface="Times New Roman" pitchFamily="18" charset="0"/>
              </a:rPr>
              <a:t>Eiropas/Latvijas/Kurzemes 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3600" b="1" kern="0" dirty="0" smtClean="0">
                <a:solidFill>
                  <a:schemeClr val="tx1"/>
                </a:solidFill>
                <a:latin typeface="Times New Roman" pitchFamily="18" charset="0"/>
              </a:rPr>
              <a:t>iedzīvotāju </a:t>
            </a:r>
            <a:r>
              <a:rPr lang="lv-LV" altLang="lv-LV" sz="3600" b="1" kern="0" dirty="0" smtClean="0">
                <a:solidFill>
                  <a:srgbClr val="C00000"/>
                </a:solidFill>
                <a:latin typeface="Times New Roman" pitchFamily="18" charset="0"/>
              </a:rPr>
              <a:t>dzīves apstākļus 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3600" b="1" kern="0" dirty="0" smtClean="0">
                <a:solidFill>
                  <a:srgbClr val="C00000"/>
                </a:solidFill>
                <a:latin typeface="Times New Roman" pitchFamily="18" charset="0"/>
              </a:rPr>
              <a:t>un sociālo pakalpojumu pieejamību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3600" b="1" kern="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3600" b="1" kern="0" dirty="0" smtClean="0">
                <a:solidFill>
                  <a:srgbClr val="0033CC"/>
                </a:solidFill>
                <a:latin typeface="Times New Roman" pitchFamily="18" charset="0"/>
              </a:rPr>
              <a:t>un </a:t>
            </a:r>
            <a:r>
              <a:rPr lang="lv-LV" altLang="lv-LV" sz="3600" b="1" dirty="0">
                <a:solidFill>
                  <a:srgbClr val="0033CC"/>
                </a:solidFill>
                <a:latin typeface="Times New Roman" pitchFamily="18" charset="0"/>
              </a:rPr>
              <a:t>lai īstenotu cilvēktiesības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lv-LV" altLang="lv-LV" sz="3600" b="1" kern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251520" y="1628800"/>
            <a:ext cx="8713093" cy="424847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lv-LV" sz="2400" b="1" dirty="0" smtClean="0">
                <a:solidFill>
                  <a:srgbClr val="006600"/>
                </a:solidFill>
                <a:latin typeface="Times New Roman" pitchFamily="18" charset="0"/>
              </a:rPr>
              <a:t>Sagatavošana īstenojama </a:t>
            </a:r>
            <a:r>
              <a:rPr lang="lv-LV" sz="2400" b="1" dirty="0" smtClean="0">
                <a:solidFill>
                  <a:srgbClr val="FF0000"/>
                </a:solidFill>
                <a:latin typeface="Times New Roman" pitchFamily="18" charset="0"/>
              </a:rPr>
              <a:t>1 gada</a:t>
            </a:r>
            <a:r>
              <a:rPr lang="lv-LV" sz="2400" b="1" dirty="0" smtClean="0">
                <a:solidFill>
                  <a:srgbClr val="006600"/>
                </a:solidFill>
                <a:latin typeface="Times New Roman" pitchFamily="18" charset="0"/>
              </a:rPr>
              <a:t> laikā no tās uzsākšanas dienas</a:t>
            </a:r>
            <a:r>
              <a:rPr lang="lv-LV" sz="2400" b="1" dirty="0" smtClean="0"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lv-LV" sz="24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lv-LV" sz="24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lv-LV" sz="2600" b="1" dirty="0" smtClean="0">
                <a:solidFill>
                  <a:srgbClr val="006600"/>
                </a:solidFill>
                <a:latin typeface="Times New Roman" pitchFamily="18" charset="0"/>
              </a:rPr>
              <a:t>sagatavo  </a:t>
            </a:r>
            <a:r>
              <a:rPr lang="lv-LV" sz="2600" b="1" u="sng" dirty="0" smtClean="0">
                <a:solidFill>
                  <a:srgbClr val="006600"/>
                </a:solidFill>
                <a:latin typeface="Times New Roman" pitchFamily="18" charset="0"/>
              </a:rPr>
              <a:t>pašvaldības sociālais </a:t>
            </a:r>
            <a:r>
              <a:rPr lang="lv-LV" sz="26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mentors</a:t>
            </a:r>
            <a:r>
              <a:rPr lang="lv-LV" sz="26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lv-LV" sz="2600" b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lv-LV" sz="2600" b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400" b="1" dirty="0" smtClean="0">
                <a:solidFill>
                  <a:srgbClr val="006600"/>
                </a:solidFill>
                <a:latin typeface="Times New Roman" pitchFamily="18" charset="0"/>
              </a:rPr>
              <a:t>Sociālais </a:t>
            </a:r>
            <a:r>
              <a:rPr lang="lv-LV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mentors</a:t>
            </a:r>
            <a:r>
              <a:rPr lang="lv-LV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sz="2000" dirty="0" smtClean="0">
                <a:latin typeface="Times New Roman" pitchFamily="18" charset="0"/>
              </a:rPr>
              <a:t>veido izpratni par dzīvi sabiedrībā,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sz="2000" dirty="0" smtClean="0">
                <a:latin typeface="Times New Roman" pitchFamily="18" charset="0"/>
              </a:rPr>
              <a:t> sniedz atbalstu,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sz="2000" dirty="0" smtClean="0">
                <a:latin typeface="Times New Roman" pitchFamily="18" charset="0"/>
              </a:rPr>
              <a:t> palīdz reālā sabiedrības vidē apgūt ikdienai nepieciešamās prasmes,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sz="2000" dirty="0" smtClean="0">
                <a:latin typeface="Times New Roman" pitchFamily="18" charset="0"/>
              </a:rPr>
              <a:t>rosina attīstīt esošās un radīt jaunas iemaņas;</a:t>
            </a:r>
          </a:p>
          <a:p>
            <a:pPr algn="ctr">
              <a:lnSpc>
                <a:spcPct val="80000"/>
              </a:lnSpc>
              <a:defRPr/>
            </a:pPr>
            <a:endParaRPr lang="lv-LV" sz="1800" i="1" dirty="0" smtClean="0">
              <a:latin typeface="Times New Roman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74613"/>
            <a:ext cx="9144000" cy="10493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6350" lvl="2" indent="0" algn="ctr">
              <a:defRPr/>
            </a:pPr>
            <a:r>
              <a:rPr lang="lv-LV" altLang="lv-LV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Kurzemes reģiona VSAC personu ar GRT </a:t>
            </a:r>
            <a:r>
              <a:rPr lang="lv-LV" altLang="lv-LV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(111) </a:t>
            </a:r>
            <a:r>
              <a:rPr lang="lv-LV" altLang="lv-LV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sagatavošana pārejai uz dzīvi sabiedrībā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</p:spPr>
        <p:txBody>
          <a:bodyPr/>
          <a:lstStyle/>
          <a:p>
            <a:r>
              <a:rPr lang="lv-LV" sz="3200" dirty="0">
                <a:solidFill>
                  <a:schemeClr val="bg1"/>
                </a:solidFill>
                <a:latin typeface="+mn-lt"/>
              </a:rPr>
              <a:t>pašvaldības sociālais mentors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8013" cy="4279751"/>
          </a:xfrm>
        </p:spPr>
        <p:txBody>
          <a:bodyPr/>
          <a:lstStyle/>
          <a:p>
            <a:r>
              <a:rPr lang="lv-LV" b="1" i="1" dirty="0">
                <a:solidFill>
                  <a:srgbClr val="FF0000"/>
                </a:solidFill>
                <a:latin typeface="Times New Roman" pitchFamily="18" charset="0"/>
              </a:rPr>
              <a:t>Sociālā mentora pakalpojumu var sniegt </a:t>
            </a:r>
            <a:r>
              <a:rPr lang="lv-LV" i="1" dirty="0">
                <a:latin typeface="Times New Roman" pitchFamily="18" charset="0"/>
              </a:rPr>
              <a:t>persona, kura ir apmācīta darbam ar pilngadīgām personām ar </a:t>
            </a:r>
            <a:r>
              <a:rPr lang="lv-LV" i="1" dirty="0" smtClean="0">
                <a:latin typeface="Times New Roman" pitchFamily="18" charset="0"/>
              </a:rPr>
              <a:t>GRT un </a:t>
            </a:r>
            <a:r>
              <a:rPr lang="lv-LV" i="1" dirty="0">
                <a:latin typeface="Times New Roman" pitchFamily="18" charset="0"/>
              </a:rPr>
              <a:t>kurai ir labas komunikācijas prasmes</a:t>
            </a:r>
            <a:r>
              <a:rPr lang="lv-LV" i="1" dirty="0" smtClean="0">
                <a:latin typeface="Times New Roman" pitchFamily="18" charset="0"/>
              </a:rPr>
              <a:t>.</a:t>
            </a:r>
          </a:p>
          <a:p>
            <a:endParaRPr lang="lv-LV" i="1" dirty="0">
              <a:latin typeface="Times New Roman" pitchFamily="18" charset="0"/>
            </a:endParaRPr>
          </a:p>
          <a:p>
            <a:pPr marL="728663"/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   Pilna 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slodze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vienlaicīgi  ne vairāk kā 5 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personas 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(ja mazāk – nepilna darba laiks – atlīdzība proprocionāli klientu skaitam)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1452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713788" cy="9350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latin typeface="Times New Roman" pitchFamily="18" charset="0"/>
              </a:rPr>
              <a:t>Sabiedrībā balstītu </a:t>
            </a:r>
            <a:r>
              <a:rPr lang="lv-LV" altLang="lv-LV" sz="2800" b="1" dirty="0">
                <a:latin typeface="Times New Roman" pitchFamily="18" charset="0"/>
              </a:rPr>
              <a:t>pakalpojumu īstenošana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latin typeface="Times New Roman" pitchFamily="18" charset="0"/>
              </a:rPr>
              <a:t>Kurzemes reģiona </a:t>
            </a:r>
            <a:r>
              <a:rPr lang="lv-LV" altLang="lv-LV" sz="2800" b="1" u="sng" dirty="0">
                <a:latin typeface="Times New Roman" pitchFamily="18" charset="0"/>
              </a:rPr>
              <a:t>personām ar GRT </a:t>
            </a:r>
            <a:r>
              <a:rPr lang="lv-LV" altLang="lv-LV" sz="2800" b="1" dirty="0">
                <a:latin typeface="Times New Roman" pitchFamily="18" charset="0"/>
              </a:rPr>
              <a:t>(290</a:t>
            </a:r>
            <a:r>
              <a:rPr lang="lv-LV" altLang="lv-LV" sz="2800" b="1" dirty="0" smtClean="0">
                <a:latin typeface="Times New Roman" pitchFamily="18" charset="0"/>
              </a:rPr>
              <a:t>)</a:t>
            </a:r>
            <a:endParaRPr lang="lv-LV" altLang="lv-LV" sz="2800" b="1" dirty="0">
              <a:latin typeface="Times New Roman" pitchFamily="18" charset="0"/>
            </a:endParaRP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1" y="1341438"/>
            <a:ext cx="9144000" cy="4967882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Aprūpe </a:t>
            </a: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mājās, 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dienas aprūpes centros, 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specializētās darbnīcās, 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grupu dzīvokļos 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un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īslaicīgi sociālās aprūpes pakalpojumi, 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speciālistu konsultācijas un individuālais atbalsts, 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3600" b="1" i="1" dirty="0" smtClean="0">
                <a:solidFill>
                  <a:srgbClr val="006600"/>
                </a:solidFill>
                <a:latin typeface="Times New Roman" pitchFamily="18" charset="0"/>
              </a:rPr>
              <a:t>atbalsta grupas un grupu nodarbības </a:t>
            </a:r>
            <a:r>
              <a:rPr lang="lv-LV" sz="3600" b="1" i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79388" y="260350"/>
            <a:ext cx="8785225" cy="7651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latin typeface="Times New Roman" pitchFamily="18" charset="0"/>
              </a:rPr>
              <a:t>Sabiedrībā balstītu pakalpojumu īstenošana </a:t>
            </a:r>
          </a:p>
          <a:p>
            <a:pPr algn="ctr" eaLnBrk="0" hangingPunct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latin typeface="Times New Roman" pitchFamily="18" charset="0"/>
              </a:rPr>
              <a:t>Kurzemes reģiona </a:t>
            </a:r>
            <a:r>
              <a:rPr lang="lv-LV" altLang="lv-LV" sz="2800" b="1" u="sng" dirty="0">
                <a:latin typeface="Times New Roman" pitchFamily="18" charset="0"/>
              </a:rPr>
              <a:t>bērniem ar FT </a:t>
            </a:r>
            <a:r>
              <a:rPr lang="lv-LV" altLang="lv-LV" sz="2800" b="1" dirty="0">
                <a:latin typeface="Times New Roman" pitchFamily="18" charset="0"/>
              </a:rPr>
              <a:t>(439)</a:t>
            </a:r>
          </a:p>
        </p:txBody>
      </p:sp>
      <p:sp>
        <p:nvSpPr>
          <p:cNvPr id="45058" name="Content Placeholder 4"/>
          <p:cNvSpPr>
            <a:spLocks noGrp="1"/>
          </p:cNvSpPr>
          <p:nvPr>
            <p:ph idx="1"/>
          </p:nvPr>
        </p:nvSpPr>
        <p:spPr>
          <a:xfrm>
            <a:off x="354012" y="1628800"/>
            <a:ext cx="8435975" cy="4319588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lv-LV" sz="2800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sociālās rehabilitācijas pakalpojumi (378) </a:t>
            </a:r>
          </a:p>
          <a:p>
            <a:pPr marL="0" indent="0" algn="ctr">
              <a:lnSpc>
                <a:spcPct val="80000"/>
              </a:lnSpc>
              <a:defRPr/>
            </a:pPr>
            <a:r>
              <a:rPr lang="lv-LV" sz="2800" dirty="0">
                <a:solidFill>
                  <a:srgbClr val="006600"/>
                </a:solidFill>
                <a:latin typeface="Times New Roman" pitchFamily="18" charset="0"/>
              </a:rPr>
              <a:t>v</a:t>
            </a:r>
            <a:r>
              <a:rPr lang="lv-LV" sz="2800" dirty="0" smtClean="0">
                <a:solidFill>
                  <a:srgbClr val="006600"/>
                </a:solidFill>
                <a:latin typeface="Times New Roman" pitchFamily="18" charset="0"/>
              </a:rPr>
              <a:t>ajadzīga dalība izvērtēšanā</a:t>
            </a:r>
          </a:p>
          <a:p>
            <a:pPr marL="0" indent="0" algn="ctr">
              <a:lnSpc>
                <a:spcPct val="80000"/>
              </a:lnSpc>
              <a:defRPr/>
            </a:pPr>
            <a:endParaRPr lang="lv-LV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“atelpas brīža” pakalpojums (52) 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sociālās aprūpes pakalpojums (9</a:t>
            </a:r>
            <a:r>
              <a:rPr lang="lv-LV" sz="2800" dirty="0">
                <a:solidFill>
                  <a:srgbClr val="0033CC"/>
                </a:solidFill>
                <a:latin typeface="Times New Roman" pitchFamily="18" charset="0"/>
              </a:rPr>
              <a:t>) </a:t>
            </a: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vajadzīgs iesniegums sociālā dienestā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solidFill>
            <a:schemeClr val="accent6"/>
          </a:solidFill>
        </p:spPr>
        <p:txBody>
          <a:bodyPr/>
          <a:lstStyle/>
          <a:p>
            <a:r>
              <a:rPr lang="lv-LV" altLang="lv-LV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Sociālās rehabilitācijas pakalpojumi </a:t>
            </a:r>
            <a:r>
              <a:rPr lang="lv-LV" altLang="lv-LV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036050" cy="42481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lv-LV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bērniem ar FT</a:t>
            </a:r>
            <a:r>
              <a:rPr lang="lv-LV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lv-LV" sz="2600" i="1" dirty="0" smtClean="0">
                <a:latin typeface="Times New Roman" pitchFamily="18" charset="0"/>
                <a:cs typeface="Times New Roman" pitchFamily="18" charset="0"/>
              </a:rPr>
              <a:t>atbalsta plānā noteiktie pakalpojumi</a:t>
            </a:r>
            <a:r>
              <a:rPr lang="lv-LV" sz="2600" dirty="0" smtClean="0">
                <a:latin typeface="Times New Roman" pitchFamily="18" charset="0"/>
                <a:cs typeface="Times New Roman" pitchFamily="18" charset="0"/>
              </a:rPr>
              <a:t>, bet </a:t>
            </a:r>
            <a:r>
              <a:rPr lang="lv-LV" sz="2600" u="sng" dirty="0" smtClean="0">
                <a:latin typeface="Times New Roman" pitchFamily="18" charset="0"/>
                <a:cs typeface="Times New Roman" pitchFamily="18" charset="0"/>
              </a:rPr>
              <a:t>ne vairāk kā 4 pakalpojumi un ne vairāk kā 10 katra pakalpojuma sniegšanas reizes</a:t>
            </a:r>
            <a:r>
              <a:rPr lang="lv-LV" sz="2600" dirty="0" smtClean="0">
                <a:latin typeface="Times New Roman" pitchFamily="18" charset="0"/>
                <a:cs typeface="Times New Roman" pitchFamily="18" charset="0"/>
              </a:rPr>
              <a:t> visā projekta īstenošanas laikā;</a:t>
            </a:r>
          </a:p>
          <a:p>
            <a:pPr marL="0" indent="0">
              <a:defRPr/>
            </a:pPr>
            <a:endParaRPr lang="lv-LV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lv-LV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bērnu </a:t>
            </a:r>
            <a:r>
              <a:rPr lang="lv-LV" sz="2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likumiskajiem pārstāvjiem vai </a:t>
            </a:r>
            <a:r>
              <a:rPr lang="lv-LV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audžuģimenēm </a:t>
            </a:r>
            <a:r>
              <a:rPr lang="lv-LV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2600" i="1" dirty="0" smtClean="0">
                <a:latin typeface="Times New Roman" pitchFamily="18" charset="0"/>
                <a:cs typeface="Times New Roman" pitchFamily="18" charset="0"/>
              </a:rPr>
              <a:t>psihologa  vai rehabilitologa pakalpojumi, fizioterapija, kā arī izglītojošās atbalsta grupas</a:t>
            </a:r>
            <a:r>
              <a:rPr lang="lv-LV" sz="2600" dirty="0" smtClean="0">
                <a:latin typeface="Times New Roman" pitchFamily="18" charset="0"/>
                <a:cs typeface="Times New Roman" pitchFamily="18" charset="0"/>
              </a:rPr>
              <a:t>, bet </a:t>
            </a:r>
            <a:r>
              <a:rPr lang="lv-LV" sz="2600" u="sng" dirty="0" smtClean="0">
                <a:latin typeface="Times New Roman" pitchFamily="18" charset="0"/>
                <a:cs typeface="Times New Roman" pitchFamily="18" charset="0"/>
              </a:rPr>
              <a:t>ne vairāk kā 2 no minētajiem pakalpojumiem un ne vairāk kā 10 katra pakalpojuma sniegšanas reizes</a:t>
            </a:r>
            <a:r>
              <a:rPr lang="lv-LV" sz="2600" dirty="0" smtClean="0">
                <a:latin typeface="Times New Roman" pitchFamily="18" charset="0"/>
                <a:cs typeface="Times New Roman" pitchFamily="18" charset="0"/>
              </a:rPr>
              <a:t> visā projekta īstenošanas laikā</a:t>
            </a:r>
            <a:endParaRPr lang="lv-LV" sz="26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79388" y="115888"/>
            <a:ext cx="8785225" cy="63976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latin typeface="Times New Roman" pitchFamily="18" charset="0"/>
                <a:cs typeface="Times New Roman" pitchFamily="18" charset="0"/>
              </a:rPr>
              <a:t>“Atelpas brīža” pakalpojums </a:t>
            </a:r>
            <a:endParaRPr lang="lv-LV" altLang="lv-LV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46050" y="1268412"/>
            <a:ext cx="8928100" cy="4824883"/>
          </a:xfrm>
        </p:spPr>
        <p:txBody>
          <a:bodyPr/>
          <a:lstStyle/>
          <a:p>
            <a:pPr marL="0" indent="0"/>
            <a:r>
              <a:rPr lang="lv-LV" altLang="lv-LV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bērnu </a:t>
            </a:r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likumiskajiem pārstāvjiem</a:t>
            </a:r>
            <a:r>
              <a:rPr lang="lv-LV" altLang="lv-LV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vai audžuģimenei</a:t>
            </a:r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/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/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ietver </a:t>
            </a:r>
            <a:r>
              <a:rPr lang="lv-LV" altLang="lv-LV" sz="2400" u="sng" dirty="0" smtClean="0">
                <a:latin typeface="Times New Roman" pitchFamily="18" charset="0"/>
                <a:cs typeface="Times New Roman" pitchFamily="18" charset="0"/>
              </a:rPr>
              <a:t>bērna uzraudzību, </a:t>
            </a:r>
            <a:r>
              <a:rPr lang="lv-LV" altLang="lv-LV" sz="2400" u="sng" dirty="0" err="1" smtClean="0">
                <a:latin typeface="Times New Roman" pitchFamily="18" charset="0"/>
                <a:cs typeface="Times New Roman" pitchFamily="18" charset="0"/>
              </a:rPr>
              <a:t>pašaprūpes</a:t>
            </a:r>
            <a:r>
              <a:rPr lang="lv-LV" altLang="lv-LV" sz="2400" u="sng" dirty="0" smtClean="0">
                <a:latin typeface="Times New Roman" pitchFamily="18" charset="0"/>
                <a:cs typeface="Times New Roman" pitchFamily="18" charset="0"/>
              </a:rPr>
              <a:t> nodrošināšanu, speciālistu konsultācijas, ēdināšanu 4 reizes dienā, pastaigas un saturīgu brīvā laika pavadīšanu</a:t>
            </a:r>
            <a:endParaRPr lang="lv-LV" altLang="lv-LV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					                 </a:t>
            </a:r>
          </a:p>
          <a:p>
            <a:pPr marL="0" indent="0" algn="ctr"/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līdz 30 diennaktīm gadā</a:t>
            </a:r>
          </a:p>
          <a:p>
            <a:pPr marL="0" indent="0" algn="ctr"/>
            <a:r>
              <a:rPr lang="lv-LV" altLang="lv-LV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nakts --- </a:t>
            </a:r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 plkst.20.00 līdz plkst.8.00</a:t>
            </a:r>
          </a:p>
          <a:p>
            <a:pPr marL="0" indent="0" algn="ctr"/>
            <a:endParaRPr lang="lv-LV" altLang="lv-LV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lv-LV" altLang="lv-LV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Pakalpojums pieprasīts </a:t>
            </a:r>
            <a:r>
              <a:rPr lang="lv-LV" altLang="lv-LV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lv-LV" altLang="lv-LV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reizes</a:t>
            </a:r>
            <a:endParaRPr lang="lv-LV" altLang="lv-LV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lv-LV" altLang="lv-LV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68313" y="115888"/>
            <a:ext cx="814705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v-LV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620713"/>
            <a:ext cx="8856663" cy="5111750"/>
          </a:xfrm>
        </p:spPr>
        <p:txBody>
          <a:bodyPr/>
          <a:lstStyle/>
          <a:p>
            <a:pPr>
              <a:defRPr/>
            </a:pPr>
            <a:r>
              <a:rPr lang="lv-LV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«Atelpas brīža» pakalpojums </a:t>
            </a:r>
            <a:r>
              <a:rPr lang="lv-LV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organizē pašvaldības sociālais dienests </a:t>
            </a:r>
            <a:r>
              <a:rPr lang="lv-LV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(45.punkts)</a:t>
            </a:r>
            <a:r>
              <a:rPr lang="lv-LV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lv-LV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Pieņem iesniegumu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Pārbauda informāciju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Pārliecinās par pievienotiem dokumentiem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Izvērtē informāciju un </a:t>
            </a:r>
            <a:r>
              <a:rPr lang="lv-LV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pieņem lēmumu (1 mēneša laikā)</a:t>
            </a:r>
            <a:r>
              <a:rPr lang="lv-LV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lv-LV" sz="2200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«atelpas brīža» pakalpojuma </a:t>
            </a:r>
            <a:r>
              <a:rPr lang="lv-LV" sz="2200" dirty="0">
                <a:latin typeface="Times New Roman" pitchFamily="18" charset="0"/>
                <a:cs typeface="Times New Roman" pitchFamily="18" charset="0"/>
              </a:rPr>
              <a:t>piešķiršanu, </a:t>
            </a:r>
            <a:endParaRPr lang="lv-LV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lv-LV" sz="2200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«atelpas brīža» pakalpojuma atteikumu 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lv-LV" sz="2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lv-LV" sz="2200" b="1" dirty="0" smtClean="0">
                <a:latin typeface="Times New Roman" pitchFamily="18" charset="0"/>
                <a:cs typeface="Times New Roman" pitchFamily="18" charset="0"/>
              </a:rPr>
              <a:t>ēmumu</a:t>
            </a: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 bērna likumiskajam pārstāvim </a:t>
            </a:r>
            <a:r>
              <a:rPr lang="lv-LV" sz="2200" b="1" dirty="0" smtClean="0">
                <a:latin typeface="Times New Roman" pitchFamily="18" charset="0"/>
                <a:cs typeface="Times New Roman" pitchFamily="18" charset="0"/>
              </a:rPr>
              <a:t>paziņo</a:t>
            </a: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 Paziņošanas likumā noteiktajā kārtībā</a:t>
            </a:r>
          </a:p>
          <a:p>
            <a:pPr marL="0" lvl="1" indent="0">
              <a:spcBef>
                <a:spcPts val="800"/>
              </a:spcBef>
              <a:defRPr/>
            </a:pPr>
            <a:endParaRPr lang="lv-LV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800"/>
              </a:spcBef>
              <a:defRPr/>
            </a:pPr>
            <a:r>
              <a:rPr lang="lv-LV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 sniegt 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pašvaldības izveidots </a:t>
            </a:r>
            <a:r>
              <a:rPr lang="lv-LV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piesaista</a:t>
            </a:r>
            <a:r>
              <a:rPr lang="lv-LV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caur iepirkumu </a:t>
            </a: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sociālo pakalpojumu sniedzēju reģistrā </a:t>
            </a:r>
            <a:r>
              <a:rPr lang="lv-LV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reģistrētu «atelpas brīža» pakalpojuma  sniedzēju</a:t>
            </a:r>
            <a:endParaRPr lang="lv-LV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9" y="115889"/>
            <a:ext cx="8641084" cy="57680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2075" indent="19050" algn="ctr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“Atelpas brīža” pakalpojuma organizēšana </a:t>
            </a:r>
            <a:endParaRPr lang="lv-LV" altLang="lv-LV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</p:spPr>
        <p:txBody>
          <a:bodyPr/>
          <a:lstStyle/>
          <a:p>
            <a:r>
              <a:rPr lang="lv-LV" altLang="lv-LV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“Atelpas brīža” pakalpojuma sniedzēji </a:t>
            </a:r>
            <a:endParaRPr lang="lv-LV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64024"/>
              </p:ext>
            </p:extLst>
          </p:nvPr>
        </p:nvGraphicFramePr>
        <p:xfrm>
          <a:off x="395536" y="1620043"/>
          <a:ext cx="8352928" cy="490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687"/>
                <a:gridCol w="2023752"/>
                <a:gridCol w="2777225"/>
                <a:gridCol w="958264"/>
              </a:tblGrid>
              <a:tr h="541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chemeClr val="tx1"/>
                          </a:solidFill>
                          <a:effectLst/>
                        </a:rPr>
                        <a:t>Pakalpojuma sniedzēja nosaukums</a:t>
                      </a:r>
                      <a:endParaRPr lang="lv-LV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Pakalpojuma sniegšanas vietas adrese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Kontaktinformācija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Reģ Nr.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3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Valsts sociālās aprūpes centra „Rīga” filiāle „Teika”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Stāmerienas iela 4, Rīga, LV-1006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Tālr.: 67543223, fakss: 67551675, e-pasts: </a:t>
                      </a:r>
                      <a:r>
                        <a:rPr lang="lv-LV" sz="1100" u="sng">
                          <a:effectLst/>
                          <a:hlinkClick r:id="rId2"/>
                        </a:rPr>
                        <a:t>teika@vsacriga.gov.lv</a:t>
                      </a:r>
                      <a:r>
                        <a:rPr lang="lv-LV" sz="1100">
                          <a:effectLst/>
                        </a:rPr>
                        <a:t>  </a:t>
                      </a:r>
                      <a:r>
                        <a:rPr lang="lv-LV" sz="1100" u="sng">
                          <a:effectLst/>
                          <a:hlinkClick r:id="rId3"/>
                        </a:rPr>
                        <a:t>elvira.kisele@vsacriga.gov.lv</a:t>
                      </a:r>
                      <a:r>
                        <a:rPr lang="lv-LV" sz="1100">
                          <a:effectLst/>
                        </a:rPr>
                        <a:t>  mājaslapa: </a:t>
                      </a:r>
                      <a:r>
                        <a:rPr lang="lv-LV" sz="1100" u="sng">
                          <a:effectLst/>
                          <a:hlinkClick r:id="rId4"/>
                        </a:rPr>
                        <a:t>www.vsacriga.gov.lv</a:t>
                      </a:r>
                      <a:r>
                        <a:rPr lang="lv-LV" sz="1100">
                          <a:effectLst/>
                        </a:rPr>
                        <a:t>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890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9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</a:rPr>
                        <a:t>Valsts SIA „Bērnu klīniskā universitātes slimnīca” struktūrvienība Sociālo pakalpojumu dienests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Juglas iela 20, Rīga, LV-1079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Tālr.: 67536869, fakss: 67064473, e-pasts: </a:t>
                      </a:r>
                      <a:r>
                        <a:rPr lang="lv-LV" sz="1100" u="sng">
                          <a:effectLst/>
                          <a:hlinkClick r:id="rId5"/>
                        </a:rPr>
                        <a:t>info@bkus.lv</a:t>
                      </a:r>
                      <a:r>
                        <a:rPr lang="lv-LV" sz="1100">
                          <a:effectLst/>
                        </a:rPr>
                        <a:t>  mājaslapa: </a:t>
                      </a:r>
                      <a:r>
                        <a:rPr lang="lv-LV" sz="1100" u="sng">
                          <a:effectLst/>
                          <a:hlinkClick r:id="rId6"/>
                        </a:rPr>
                        <a:t>www.bkus.lv</a:t>
                      </a:r>
                      <a:r>
                        <a:rPr lang="lv-LV" sz="1100">
                          <a:effectLst/>
                        </a:rPr>
                        <a:t>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1006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chemeClr val="tx1"/>
                          </a:solidFill>
                          <a:effectLst/>
                        </a:rPr>
                        <a:t>Dobeles novada Sociālā dienesta Ģimenes atbalsta centrs “Lejasstrazdi”</a:t>
                      </a:r>
                      <a:endParaRPr lang="lv-LV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Namiņš”, Dobeles pagasts, Dobeles novads, LV-3722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Tālr.: 63781355, mob.tālr.: 29471928,   e-pasts: </a:t>
                      </a:r>
                      <a:r>
                        <a:rPr lang="lv-LV" sz="1100" u="sng">
                          <a:effectLst/>
                          <a:hlinkClick r:id="rId7"/>
                        </a:rPr>
                        <a:t>solvita.eihe@dobele.lv</a:t>
                      </a:r>
                      <a:r>
                        <a:rPr lang="lv-LV" sz="1100">
                          <a:effectLst/>
                        </a:rPr>
                        <a:t>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1046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9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</a:rPr>
                        <a:t>Jelgavas pilsētas pašvaldības iestāde “Jelgavas bērnu sociālās aprūpes centrs”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Zirgu iela 47a, Jelgava, LV-3001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Tālr.: 63026313, fakss: 63023805, e-pasts: </a:t>
                      </a:r>
                      <a:r>
                        <a:rPr lang="lv-LV" sz="1100" u="sng">
                          <a:effectLst/>
                          <a:hlinkClick r:id="rId8"/>
                        </a:rPr>
                        <a:t>jbsac@inbox.lv</a:t>
                      </a:r>
                      <a:r>
                        <a:rPr lang="lv-LV" sz="1100">
                          <a:effectLst/>
                        </a:rPr>
                        <a:t>  </a:t>
                      </a:r>
                      <a:r>
                        <a:rPr lang="lv-LV" sz="1100" u="sng">
                          <a:effectLst/>
                          <a:hlinkClick r:id="rId9"/>
                        </a:rPr>
                        <a:t>aprupescentrs@aprupescentrs.jelgava.lv</a:t>
                      </a:r>
                      <a:r>
                        <a:rPr lang="lv-LV" sz="1100">
                          <a:effectLst/>
                        </a:rPr>
                        <a:t>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1079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solidFill>
                            <a:schemeClr val="tx1"/>
                          </a:solidFill>
                          <a:effectLst/>
                        </a:rPr>
                        <a:t>Biedrības “Cerību spārni” struktūrvienība sociālā atbalsta centrs “Cerību māja”</a:t>
                      </a:r>
                      <a:endParaRPr lang="lv-LV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"Kārkli", Siguldas pagasts, Siguldas novads, LV-2150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Tālr.: 26371923, e-pasts: </a:t>
                      </a:r>
                      <a:r>
                        <a:rPr lang="lv-LV" sz="1100" u="sng">
                          <a:effectLst/>
                          <a:hlinkClick r:id="rId10"/>
                        </a:rPr>
                        <a:t>ceribusparni@ceribusparni.lv</a:t>
                      </a:r>
                      <a:r>
                        <a:rPr lang="lv-LV" sz="1100">
                          <a:effectLst/>
                        </a:rPr>
                        <a:t>   mājas lapa: </a:t>
                      </a:r>
                      <a:r>
                        <a:rPr lang="lv-LV" sz="1100" u="sng">
                          <a:effectLst/>
                          <a:hlinkClick r:id="rId11"/>
                        </a:rPr>
                        <a:t>www.ceribusparni.lv</a:t>
                      </a:r>
                      <a:r>
                        <a:rPr lang="lv-LV" sz="1100">
                          <a:effectLst/>
                        </a:rPr>
                        <a:t>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1106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400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79388" y="115888"/>
            <a:ext cx="8785225" cy="72072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2075" indent="19050" algn="ctr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latin typeface="Times New Roman" pitchFamily="18" charset="0"/>
                <a:cs typeface="Times New Roman" pitchFamily="18" charset="0"/>
              </a:rPr>
              <a:t>Aprūpes pakalpojums 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928100" cy="5257254"/>
          </a:xfrm>
        </p:spPr>
        <p:txBody>
          <a:bodyPr/>
          <a:lstStyle/>
          <a:p>
            <a:pPr marL="92075" indent="19050">
              <a:spcBef>
                <a:spcPts val="600"/>
              </a:spcBef>
            </a:pPr>
            <a:r>
              <a:rPr lang="lv-LV" altLang="lv-LV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bērnam ar FT </a:t>
            </a:r>
            <a:r>
              <a:rPr lang="lv-LV" altLang="lv-LV" sz="2400" dirty="0" smtClean="0">
                <a:latin typeface="Times New Roman" pitchFamily="18" charset="0"/>
                <a:cs typeface="Times New Roman" pitchFamily="18" charset="0"/>
              </a:rPr>
              <a:t>līdz 4 gadu vecumam (ieskaitot), </a:t>
            </a:r>
          </a:p>
          <a:p>
            <a:pPr marL="92075" indent="19050">
              <a:spcBef>
                <a:spcPts val="600"/>
              </a:spcBef>
            </a:pPr>
            <a:r>
              <a:rPr lang="lv-LV" altLang="lv-LV" sz="2400" dirty="0" smtClean="0">
                <a:latin typeface="Times New Roman" pitchFamily="18" charset="0"/>
                <a:cs typeface="Times New Roman" pitchFamily="18" charset="0"/>
              </a:rPr>
              <a:t>kuriem </a:t>
            </a:r>
            <a:r>
              <a:rPr lang="lv-LV" altLang="lv-LV" sz="2400" u="sng" dirty="0" smtClean="0">
                <a:latin typeface="Times New Roman" pitchFamily="18" charset="0"/>
                <a:cs typeface="Times New Roman" pitchFamily="18" charset="0"/>
              </a:rPr>
              <a:t>izsniegts VDEĀK atzinums par īpašas kopšanas nepieciešamību </a:t>
            </a:r>
            <a:r>
              <a:rPr lang="lv-LV" altLang="lv-LV" sz="2400" dirty="0" smtClean="0">
                <a:latin typeface="Times New Roman" pitchFamily="18" charset="0"/>
                <a:cs typeface="Times New Roman" pitchFamily="18" charset="0"/>
              </a:rPr>
              <a:t>sakarā ar smagiem funkcionāliem traucējumiem  - </a:t>
            </a:r>
          </a:p>
          <a:p>
            <a:pPr marL="92075" indent="19050" algn="ctr">
              <a:spcBef>
                <a:spcPts val="600"/>
              </a:spcBef>
            </a:pPr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ne vairāk kā 50 h nedēļā </a:t>
            </a:r>
          </a:p>
          <a:p>
            <a:pPr marL="92075" indent="19050">
              <a:spcBef>
                <a:spcPts val="600"/>
              </a:spcBef>
            </a:pPr>
            <a:r>
              <a:rPr lang="lv-LV" alt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ietver </a:t>
            </a:r>
            <a:r>
              <a:rPr lang="lv-LV" altLang="lv-LV" sz="2400" u="sng" dirty="0" smtClean="0">
                <a:latin typeface="Times New Roman" pitchFamily="18" charset="0"/>
                <a:cs typeface="Times New Roman" pitchFamily="18" charset="0"/>
              </a:rPr>
              <a:t>bērna aprūpi un uzraudzību, </a:t>
            </a:r>
            <a:r>
              <a:rPr lang="lv-LV" altLang="lv-LV" sz="2400" u="sng" dirty="0" err="1" smtClean="0">
                <a:latin typeface="Times New Roman" pitchFamily="18" charset="0"/>
                <a:cs typeface="Times New Roman" pitchFamily="18" charset="0"/>
              </a:rPr>
              <a:t>pašaprūpes</a:t>
            </a:r>
            <a:r>
              <a:rPr lang="lv-LV" altLang="lv-LV" sz="2400" u="sng" dirty="0" smtClean="0">
                <a:latin typeface="Times New Roman" pitchFamily="18" charset="0"/>
                <a:cs typeface="Times New Roman" pitchFamily="18" charset="0"/>
              </a:rPr>
              <a:t> spēju attīstību un brīvā laika saturīgu pavadīšanu</a:t>
            </a:r>
            <a:r>
              <a:rPr lang="lv-LV" altLang="lv-LV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2075" indent="19050">
              <a:spcBef>
                <a:spcPts val="600"/>
              </a:spcBef>
            </a:pPr>
            <a:endParaRPr lang="lv-LV" altLang="lv-LV" sz="2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19050">
              <a:spcBef>
                <a:spcPts val="600"/>
              </a:spcBef>
            </a:pPr>
            <a:r>
              <a:rPr lang="lv-LV" altLang="lv-LV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Aprūpi var sniegt</a:t>
            </a:r>
            <a:r>
              <a:rPr lang="lv-LV" altLang="lv-LV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fiziska </a:t>
            </a:r>
            <a:r>
              <a:rPr lang="lv-LV" alt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(vienlaikus ne vairāk kā 4 bērniem ar FT) </a:t>
            </a:r>
            <a:r>
              <a:rPr lang="lv-LV" altLang="lv-LV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 juridiska persona </a:t>
            </a:r>
            <a:r>
              <a:rPr lang="lv-LV" alt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(darba vai pakalpojuma/uzņēmuma līgums), </a:t>
            </a:r>
            <a:r>
              <a:rPr lang="lv-LV" altLang="lv-LV" sz="2000" dirty="0" smtClean="0">
                <a:latin typeface="Times New Roman" pitchFamily="18" charset="0"/>
                <a:cs typeface="Times New Roman" pitchFamily="18" charset="0"/>
              </a:rPr>
              <a:t>kurai ir </a:t>
            </a:r>
            <a:r>
              <a:rPr lang="lv-LV" altLang="lv-LV" sz="2000" u="sng" dirty="0" smtClean="0">
                <a:latin typeface="Times New Roman" pitchFamily="18" charset="0"/>
                <a:cs typeface="Times New Roman" pitchFamily="18" charset="0"/>
              </a:rPr>
              <a:t>darba vai personīgā pieredze saskarsmē ar personu ar invaliditāti</a:t>
            </a:r>
            <a:r>
              <a:rPr lang="lv-LV" altLang="lv-LV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izņemot bērna 1.pakāpes radiniekus un vienas mājsaimniecības locekļus</a:t>
            </a:r>
            <a:r>
              <a:rPr lang="lv-LV" altLang="lv-LV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2075" lvl="1" indent="19050">
              <a:spcBef>
                <a:spcPts val="600"/>
              </a:spcBef>
            </a:pPr>
            <a:endParaRPr lang="lv-LV" altLang="lv-LV" sz="2400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19050" algn="ctr">
              <a:spcBef>
                <a:spcPts val="600"/>
              </a:spcBef>
            </a:pPr>
            <a:r>
              <a:rPr lang="lv-LV" altLang="lv-LV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Pakalpojums pieprasīts </a:t>
            </a:r>
            <a:r>
              <a:rPr lang="lv-LV" altLang="lv-LV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lv-LV" altLang="lv-LV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reizes</a:t>
            </a:r>
            <a:endParaRPr lang="lv-LV" altLang="lv-LV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19050">
              <a:spcBef>
                <a:spcPts val="600"/>
              </a:spcBef>
            </a:pPr>
            <a:endParaRPr lang="lv-LV" altLang="lv-LV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14705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v-LV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760"/>
            <a:ext cx="8713788" cy="4968528"/>
          </a:xfrm>
        </p:spPr>
        <p:txBody>
          <a:bodyPr/>
          <a:lstStyle/>
          <a:p>
            <a:pPr>
              <a:defRPr/>
            </a:pPr>
            <a:r>
              <a:rPr lang="lv-LV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Aprūpes </a:t>
            </a:r>
            <a:r>
              <a:rPr lang="lv-LV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pakalpojums </a:t>
            </a:r>
            <a:r>
              <a:rPr lang="lv-LV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organizē pašvaldības sociālais dienests </a:t>
            </a:r>
            <a:r>
              <a:rPr lang="lv-LV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(43.punkts)</a:t>
            </a:r>
            <a:r>
              <a:rPr lang="lv-LV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lv-LV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Pieņem iesniegumu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Pārbauda informāciju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Pārliecinās par pievienotiem dokumentiem un papildus informāciju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Izvērtē informāciju un </a:t>
            </a:r>
            <a:r>
              <a:rPr lang="lv-LV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pieņem lēmumu (1 mēneša laikā)</a:t>
            </a:r>
            <a:r>
              <a:rPr 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par aprūpes pakalpojuma piešķiršanu, </a:t>
            </a:r>
            <a:r>
              <a:rPr lang="lv-LV" sz="2000" b="1" dirty="0">
                <a:latin typeface="Times New Roman" pitchFamily="18" charset="0"/>
                <a:cs typeface="Times New Roman" pitchFamily="18" charset="0"/>
              </a:rPr>
              <a:t>nosakot aprūpes pakalpojuma apjomu (stundas nedēļā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par aprūpes pakalpojuma 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atteikumu 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lv-LV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ēmumu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bērna likumiskajam pārstāvim 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paziņo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Paziņošanas likumā noteiktajā kārtībā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9" y="115888"/>
            <a:ext cx="8641083" cy="57680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2075" indent="19050" algn="ctr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latin typeface="Times New Roman" pitchFamily="18" charset="0"/>
                <a:cs typeface="Times New Roman" pitchFamily="18" charset="0"/>
              </a:rPr>
              <a:t>Aprūpes </a:t>
            </a: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pakalpojuma organizēšana </a:t>
            </a:r>
            <a:endParaRPr lang="lv-LV" altLang="lv-LV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161925" y="1125538"/>
            <a:ext cx="8874571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2800" b="1" kern="0" dirty="0" smtClean="0">
                <a:latin typeface="Times New Roman" pitchFamily="18" charset="0"/>
              </a:rPr>
              <a:t>ANO Konvencija „Par personu ar invaliditāti tiesībām”</a:t>
            </a:r>
            <a:r>
              <a:rPr lang="lv-LV" altLang="lv-LV" sz="2800" kern="0" dirty="0" smtClean="0">
                <a:latin typeface="Times New Roman" pitchFamily="18" charset="0"/>
              </a:rPr>
              <a:t> </a:t>
            </a:r>
            <a:r>
              <a:rPr lang="lv-LV" altLang="lv-LV" sz="2000" kern="0" dirty="0" smtClean="0">
                <a:solidFill>
                  <a:srgbClr val="0033CC"/>
                </a:solidFill>
                <a:latin typeface="Times New Roman" pitchFamily="18" charset="0"/>
              </a:rPr>
              <a:t>(ratificēta Latvijā 2010.gadā) </a:t>
            </a:r>
            <a:r>
              <a:rPr lang="lv-LV" altLang="lv-LV" sz="2800" kern="0" dirty="0" smtClean="0">
                <a:solidFill>
                  <a:srgbClr val="FF0000"/>
                </a:solidFill>
                <a:latin typeface="Times New Roman" pitchFamily="18" charset="0"/>
              </a:rPr>
              <a:t>īpaši tās 19.pants:</a:t>
            </a:r>
            <a:r>
              <a:rPr lang="lv-LV" altLang="lv-LV" sz="2800" kern="0" dirty="0" smtClean="0">
                <a:latin typeface="Times New Roman" pitchFamily="18" charset="0"/>
              </a:rPr>
              <a:t> </a:t>
            </a:r>
          </a:p>
          <a:p>
            <a:pPr marL="633413" lvl="1" indent="-23336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2400" kern="0" dirty="0" smtClean="0">
                <a:latin typeface="Times New Roman" pitchFamily="18" charset="0"/>
              </a:rPr>
              <a:t>tiesības dzīvot sabiedrībā, </a:t>
            </a:r>
          </a:p>
          <a:p>
            <a:pPr marL="633413" lvl="1" indent="-23336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2400" kern="0" dirty="0" smtClean="0">
                <a:latin typeface="Times New Roman" pitchFamily="18" charset="0"/>
              </a:rPr>
              <a:t>nebūt izolētiem un nošķirtiem no tās,</a:t>
            </a:r>
          </a:p>
          <a:p>
            <a:pPr marL="633413" lvl="1" indent="-23336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2400" kern="0" dirty="0" smtClean="0">
                <a:latin typeface="Times New Roman" pitchFamily="18" charset="0"/>
              </a:rPr>
              <a:t>līdzvērtīgi piedalīties sabiedriskajā dzīvē, </a:t>
            </a:r>
            <a:r>
              <a:rPr lang="lv-LV" altLang="lv-LV" sz="2400" kern="0" dirty="0" smtClean="0">
                <a:latin typeface="Times New Roman" pitchFamily="18" charset="0"/>
              </a:rPr>
              <a:t>....</a:t>
            </a:r>
          </a:p>
          <a:p>
            <a:pPr marL="400050" lvl="1" indent="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lv-LV" altLang="lv-LV" sz="2400" b="1" kern="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2800" b="1" kern="0" dirty="0" smtClean="0">
                <a:latin typeface="Times New Roman" pitchFamily="18" charset="0"/>
              </a:rPr>
              <a:t>ANO Konvencija „Par bērna tiesībām” </a:t>
            </a:r>
            <a:r>
              <a:rPr lang="lv-LV" altLang="lv-LV" sz="2000" kern="0" dirty="0" smtClean="0">
                <a:solidFill>
                  <a:srgbClr val="0033CC"/>
                </a:solidFill>
                <a:latin typeface="Times New Roman" pitchFamily="18" charset="0"/>
              </a:rPr>
              <a:t>(spēkā no 1990.gada) </a:t>
            </a:r>
            <a:r>
              <a:rPr lang="lv-LV" altLang="lv-LV" sz="2800" kern="0" dirty="0" smtClean="0">
                <a:latin typeface="Times New Roman" pitchFamily="18" charset="0"/>
              </a:rPr>
              <a:t>bērna tiesības netikt šķirtam no saviem vecākiem pretēji bērna gribai, ...... 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sz="2800" b="1" kern="0" dirty="0" smtClean="0">
                <a:latin typeface="Times New Roman" pitchFamily="18" charset="0"/>
              </a:rPr>
              <a:t>		</a:t>
            </a:r>
            <a:r>
              <a:rPr lang="lv-LV" altLang="lv-LV" sz="2800" b="1" kern="0" dirty="0" smtClean="0">
                <a:solidFill>
                  <a:srgbClr val="006600"/>
                </a:solidFill>
                <a:latin typeface="Times New Roman" pitchFamily="18" charset="0"/>
              </a:rPr>
              <a:t>Universālā dizaina principi kā rīks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v-LV" altLang="lv-LV" sz="2800" b="1" dirty="0"/>
              <a:t>KĀPĒC DEINSTITUCIONALIZĀCIJA (DI)?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79388" y="214313"/>
            <a:ext cx="8856662" cy="722312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aprūpes </a:t>
            </a:r>
            <a:r>
              <a:rPr lang="lv-LV" altLang="lv-LV" sz="2800" b="1" dirty="0">
                <a:latin typeface="Times New Roman" pitchFamily="18" charset="0"/>
                <a:cs typeface="Times New Roman" pitchFamily="18" charset="0"/>
              </a:rPr>
              <a:t>un „atelpas brīža” </a:t>
            </a: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pakalpojumiem</a:t>
            </a:r>
            <a:endParaRPr lang="lv-LV" altLang="lv-LV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Content Placeholder 6"/>
          <p:cNvSpPr>
            <a:spLocks noGrp="1"/>
          </p:cNvSpPr>
          <p:nvPr>
            <p:ph idx="1"/>
          </p:nvPr>
        </p:nvSpPr>
        <p:spPr>
          <a:xfrm>
            <a:off x="395288" y="1268759"/>
            <a:ext cx="8569325" cy="4824537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</a:rPr>
              <a:t>Pašvaldība informē KPR par pakalpojuma pieprasījumu </a:t>
            </a:r>
            <a:r>
              <a:rPr lang="lv-LV" sz="2800" dirty="0" smtClean="0">
                <a:solidFill>
                  <a:schemeClr val="tx1"/>
                </a:solidFill>
                <a:latin typeface="Times New Roman" pitchFamily="18" charset="0"/>
              </a:rPr>
              <a:t>pirms lēmuma </a:t>
            </a:r>
            <a:r>
              <a:rPr lang="lv-LV" sz="2800" dirty="0" smtClean="0">
                <a:solidFill>
                  <a:schemeClr val="tx1"/>
                </a:solidFill>
                <a:latin typeface="Times New Roman" pitchFamily="18" charset="0"/>
              </a:rPr>
              <a:t>pieņemšanas</a:t>
            </a:r>
            <a:endParaRPr lang="lv-LV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just">
              <a:defRPr/>
            </a:pP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KPR </a:t>
            </a: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apstiprina, </a:t>
            </a: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ka projektā ir līdzekļi pakalpojuma izmaksu </a:t>
            </a:r>
            <a:r>
              <a:rPr lang="lv-LV" sz="2800" dirty="0" smtClean="0">
                <a:solidFill>
                  <a:srgbClr val="0033CC"/>
                </a:solidFill>
                <a:latin typeface="Times New Roman" pitchFamily="18" charset="0"/>
              </a:rPr>
              <a:t>kompensēšanai</a:t>
            </a:r>
            <a:endParaRPr lang="lv-LV" sz="2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457200" indent="-457200" algn="just">
              <a:defRPr/>
            </a:pPr>
            <a:endParaRPr lang="lv-LV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lv-LV" sz="2800" b="1" dirty="0" smtClean="0">
                <a:solidFill>
                  <a:srgbClr val="0033CC"/>
                </a:solidFill>
                <a:latin typeface="Times New Roman" pitchFamily="18" charset="0"/>
              </a:rPr>
              <a:t>Pašvaldība </a:t>
            </a:r>
            <a:r>
              <a:rPr lang="lv-LV" sz="2800" b="1" dirty="0" smtClean="0">
                <a:solidFill>
                  <a:srgbClr val="0033CC"/>
                </a:solidFill>
                <a:latin typeface="Times New Roman" pitchFamily="18" charset="0"/>
              </a:rPr>
              <a:t>organizē vai iepērk* pakalpojuma </a:t>
            </a:r>
            <a:r>
              <a:rPr lang="lv-LV" sz="2800" b="1" dirty="0" smtClean="0">
                <a:solidFill>
                  <a:srgbClr val="0033CC"/>
                </a:solidFill>
                <a:latin typeface="Times New Roman" pitchFamily="18" charset="0"/>
              </a:rPr>
              <a:t>sniegšanu</a:t>
            </a:r>
            <a:endParaRPr lang="lv-LV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defRPr/>
            </a:pPr>
            <a:r>
              <a:rPr lang="lv-LV" sz="28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lv-LV" sz="2800" dirty="0" smtClean="0">
                <a:solidFill>
                  <a:schemeClr val="tx1"/>
                </a:solidFill>
                <a:latin typeface="Times New Roman" pitchFamily="18" charset="0"/>
              </a:rPr>
              <a:t>			</a:t>
            </a: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</a:rPr>
              <a:t>* ievēro Publisko iepirkumu likumu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</p:spPr>
        <p:txBody>
          <a:bodyPr/>
          <a:lstStyle/>
          <a:p>
            <a:r>
              <a:rPr lang="lv-LV" sz="3200" b="1" dirty="0">
                <a:solidFill>
                  <a:schemeClr val="bg1"/>
                </a:solidFill>
                <a:latin typeface="+mn-lt"/>
              </a:rPr>
              <a:t>Iepirkumu organizēšana un </a:t>
            </a:r>
            <a:r>
              <a:rPr lang="lv-LV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lv-LV" sz="3200" b="1" dirty="0" smtClean="0">
                <a:solidFill>
                  <a:schemeClr val="bg1"/>
                </a:solidFill>
                <a:latin typeface="+mn-lt"/>
              </a:rPr>
            </a:br>
            <a:r>
              <a:rPr lang="lv-LV" sz="3200" b="1" dirty="0" smtClean="0">
                <a:solidFill>
                  <a:schemeClr val="bg1"/>
                </a:solidFill>
                <a:latin typeface="+mn-lt"/>
              </a:rPr>
              <a:t>pamatojošie </a:t>
            </a:r>
            <a:r>
              <a:rPr lang="lv-LV" sz="3200" b="1" dirty="0">
                <a:solidFill>
                  <a:schemeClr val="bg1"/>
                </a:solidFill>
                <a:latin typeface="+mn-lt"/>
              </a:rPr>
              <a:t>dokumenti</a:t>
            </a:r>
            <a:endParaRPr lang="lv-LV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273050" indent="0"/>
            <a:r>
              <a:rPr lang="lv-LV" b="1" dirty="0" smtClean="0"/>
              <a:t>LM skaidrojumi </a:t>
            </a:r>
            <a:r>
              <a:rPr lang="lv-LV" dirty="0" smtClean="0"/>
              <a:t>par pakalpojumu organizēšanu</a:t>
            </a:r>
          </a:p>
          <a:p>
            <a:pPr marL="273050" indent="0"/>
            <a:endParaRPr lang="lv-LV" dirty="0"/>
          </a:p>
          <a:p>
            <a:pPr marL="273050" indent="0"/>
            <a:r>
              <a:rPr lang="lv-LV" b="1" dirty="0" smtClean="0"/>
              <a:t>CFLA skaidrojumi </a:t>
            </a:r>
            <a:r>
              <a:rPr lang="lv-LV" dirty="0" smtClean="0"/>
              <a:t>par pamatojošiem dokumentiem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5464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</p:spPr>
        <p:txBody>
          <a:bodyPr/>
          <a:lstStyle/>
          <a:p>
            <a:r>
              <a:rPr lang="lv-LV" sz="2800" b="1" dirty="0">
                <a:solidFill>
                  <a:schemeClr val="bg1"/>
                </a:solidFill>
                <a:latin typeface="+mn-lt"/>
              </a:rPr>
              <a:t>PP atskaišu aizpildīšana, iesniegšana, pārbaudes un apstiprināšana</a:t>
            </a:r>
            <a:endParaRPr lang="lv-LV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dirty="0">
                <a:solidFill>
                  <a:srgbClr val="FF0000"/>
                </a:solidFill>
                <a:latin typeface="Times New Roman" pitchFamily="18" charset="0"/>
              </a:rPr>
              <a:t>Pašvaldībām un VSAC</a:t>
            </a:r>
          </a:p>
          <a:p>
            <a:pPr marL="0" indent="0" algn="just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Regulāri  jāsagatavo un jāiesniedz </a:t>
            </a:r>
            <a:r>
              <a:rPr lang="lv-LV" altLang="lv-LV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pārskatus un atskaites </a:t>
            </a:r>
          </a:p>
          <a:p>
            <a:pPr marL="0" indent="0" algn="ct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lv-LV" altLang="lv-LV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biežāk kā </a:t>
            </a:r>
            <a:r>
              <a:rPr lang="lv-LV" altLang="lv-LV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x mēnesī </a:t>
            </a:r>
            <a:endParaRPr lang="lv-LV" altLang="lv-LV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altLang="lv-LV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lv-LV" altLang="lv-LV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 retāk kā </a:t>
            </a:r>
            <a:r>
              <a:rPr lang="lv-LV" altLang="lv-LV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x ceturksnī</a:t>
            </a:r>
          </a:p>
          <a:p>
            <a:endParaRPr lang="lv-LV" dirty="0" smtClean="0"/>
          </a:p>
          <a:p>
            <a:pPr marL="0" indent="0" algn="ct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 nākamā </a:t>
            </a:r>
            <a:r>
              <a:rPr lang="lv-LV" altLang="lv-LV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atskaite</a:t>
            </a: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jāiesniedz </a:t>
            </a:r>
            <a:r>
              <a:rPr lang="lv-LV" altLang="lv-LV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15.janvāris </a:t>
            </a:r>
            <a:endParaRPr lang="lv-LV" altLang="lv-LV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800" dirty="0">
                <a:solidFill>
                  <a:srgbClr val="FF0000"/>
                </a:solidFill>
                <a:cs typeface="Times New Roman" pitchFamily="18" charset="0"/>
              </a:rPr>
              <a:t>uzmetumu pārbaude, </a:t>
            </a:r>
          </a:p>
          <a:p>
            <a:pPr marL="0" indent="0" algn="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800" dirty="0">
                <a:solidFill>
                  <a:srgbClr val="FF0000"/>
                </a:solidFill>
                <a:cs typeface="Times New Roman" pitchFamily="18" charset="0"/>
              </a:rPr>
              <a:t>faila/pavadvēstules nosaukumi</a:t>
            </a:r>
          </a:p>
          <a:p>
            <a:pPr marL="0" indent="0" algn="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800" dirty="0">
                <a:solidFill>
                  <a:srgbClr val="FF0000"/>
                </a:solidFill>
                <a:cs typeface="Times New Roman" pitchFamily="18" charset="0"/>
              </a:rPr>
              <a:t>atskaites precizēšana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1589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692275" y="836613"/>
            <a:ext cx="7138988" cy="3960812"/>
          </a:xfrm>
        </p:spPr>
        <p:txBody>
          <a:bodyPr/>
          <a:lstStyle/>
          <a:p>
            <a:pPr algn="ctr"/>
            <a:endParaRPr lang="lv-LV" altLang="lv-LV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lv-LV" altLang="lv-LV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lv-LV" altLang="lv-LV" sz="4400" b="1" smtClean="0">
                <a:solidFill>
                  <a:srgbClr val="0033CC"/>
                </a:solidFill>
                <a:latin typeface="Times New Roman" pitchFamily="18" charset="0"/>
              </a:rPr>
              <a:t>jautājumi  </a:t>
            </a:r>
          </a:p>
          <a:p>
            <a:pPr algn="ctr"/>
            <a:r>
              <a:rPr lang="lv-LV" altLang="lv-LV" sz="4400" b="1" smtClean="0">
                <a:solidFill>
                  <a:srgbClr val="0033CC"/>
                </a:solidFill>
                <a:latin typeface="Times New Roman" pitchFamily="18" charset="0"/>
              </a:rPr>
              <a:t>atbildes </a:t>
            </a:r>
          </a:p>
          <a:p>
            <a:pPr algn="ctr"/>
            <a:r>
              <a:rPr lang="lv-LV" altLang="lv-LV" sz="4400" b="1" smtClean="0">
                <a:solidFill>
                  <a:srgbClr val="0033CC"/>
                </a:solidFill>
                <a:latin typeface="Times New Roman" pitchFamily="18" charset="0"/>
              </a:rPr>
              <a:t>diskusijas</a:t>
            </a:r>
            <a:endParaRPr lang="lv-LV" altLang="lv-LV" sz="4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463"/>
            <a:ext cx="8713787" cy="747712"/>
          </a:xfrm>
          <a:solidFill>
            <a:schemeClr val="accent6"/>
          </a:solidFill>
        </p:spPr>
        <p:txBody>
          <a:bodyPr/>
          <a:lstStyle/>
          <a:p>
            <a:r>
              <a:rPr lang="lv-LV" altLang="lv-LV" sz="2800" b="1" dirty="0" smtClean="0">
                <a:solidFill>
                  <a:schemeClr val="bg1"/>
                </a:solidFill>
                <a:latin typeface="Times New Roman" pitchFamily="18" charset="0"/>
              </a:rPr>
              <a:t>DI īstenošana Latvijā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85225" cy="53276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3600" b="1" dirty="0" smtClean="0">
                <a:latin typeface="Times New Roman" pitchFamily="18" charset="0"/>
              </a:rPr>
              <a:t>SADARBĪBAI</a:t>
            </a:r>
            <a:r>
              <a:rPr lang="lv-LV" altLang="lv-LV" sz="2400" b="1" dirty="0" smtClean="0">
                <a:latin typeface="Times New Roman" pitchFamily="18" charset="0"/>
              </a:rPr>
              <a:t>   </a:t>
            </a:r>
          </a:p>
          <a:p>
            <a:pPr marL="0" indent="0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 smtClean="0">
                <a:solidFill>
                  <a:srgbClr val="0033CC"/>
                </a:solidFill>
                <a:latin typeface="Times New Roman" pitchFamily="18" charset="0"/>
              </a:rPr>
              <a:t>DI projektu vadītāji </a:t>
            </a:r>
          </a:p>
          <a:p>
            <a:pPr marL="0" indent="0">
              <a:spcBef>
                <a:spcPts val="625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Kurzemes plānošanas reģions</a:t>
            </a:r>
            <a:r>
              <a:rPr lang="lv-LV" altLang="lv-LV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www.kurzemesregions.lv</a:t>
            </a:r>
            <a:endParaRPr lang="lv-LV" altLang="lv-LV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25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Inga Kalniņa</a:t>
            </a:r>
            <a:r>
              <a:rPr lang="lv-LV" altLang="lv-LV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altLang="lv-LV" sz="2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inga.kalnina@kurzemesregions.lv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 , +371 27008743</a:t>
            </a:r>
          </a:p>
          <a:p>
            <a:pPr marL="0" indent="0">
              <a:spcBef>
                <a:spcPts val="35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Latgales plānošanas reģions</a:t>
            </a:r>
            <a:r>
              <a:rPr lang="lv-LV" altLang="lv-LV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www.latgale.lv</a:t>
            </a:r>
            <a:r>
              <a:rPr lang="lv-LV" altLang="lv-LV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3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Ināra </a:t>
            </a:r>
            <a:r>
              <a:rPr lang="lv-LV" altLang="lv-LV" sz="2400" b="1" dirty="0" err="1" smtClean="0">
                <a:latin typeface="Times New Roman" pitchFamily="18" charset="0"/>
                <a:cs typeface="Times New Roman" pitchFamily="18" charset="0"/>
              </a:rPr>
              <a:t>Krūtkrāmele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inara.krutkramele@latgale.lv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 , +371 29484432</a:t>
            </a:r>
          </a:p>
          <a:p>
            <a:pPr marL="0" indent="0">
              <a:spcBef>
                <a:spcPts val="45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Rīgas plānošanas reģions</a:t>
            </a:r>
            <a:r>
              <a:rPr lang="lv-LV" altLang="lv-LV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www.rpr.gov.lv</a:t>
            </a:r>
            <a:r>
              <a:rPr lang="lv-LV" altLang="lv-LV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spcBef>
                <a:spcPts val="4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 err="1" smtClean="0">
                <a:latin typeface="Times New Roman" pitchFamily="18" charset="0"/>
                <a:cs typeface="Times New Roman" pitchFamily="18" charset="0"/>
              </a:rPr>
              <a:t>Annele</a:t>
            </a: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 Tetere</a:t>
            </a:r>
            <a:r>
              <a:rPr lang="lv-LV" altLang="lv-LV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annele.tetere@rpr.gov.lv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 , +371 29716889.</a:t>
            </a:r>
            <a:endParaRPr lang="lv-LV" altLang="lv-LV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35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Vidzemes plānošanas reģions</a:t>
            </a:r>
            <a:r>
              <a:rPr lang="lv-LV" altLang="lv-LV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www.vidzeme.lv</a:t>
            </a:r>
            <a:endParaRPr lang="lv-LV" altLang="lv-LV" sz="2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350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fi-FI" altLang="lv-LV" sz="2400" b="1" dirty="0" smtClean="0">
                <a:latin typeface="Times New Roman" pitchFamily="18" charset="0"/>
                <a:cs typeface="Times New Roman" pitchFamily="18" charset="0"/>
              </a:rPr>
              <a:t>Ineta Puriņa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i-FI" altLang="lv-LV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ineta.purina@vidzeme.lv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i-FI" altLang="lv-LV" sz="2200" dirty="0" smtClean="0">
                <a:latin typeface="Times New Roman" pitchFamily="18" charset="0"/>
                <a:cs typeface="Times New Roman" pitchFamily="18" charset="0"/>
              </a:rPr>
              <a:t>+371 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26382820</a:t>
            </a:r>
            <a:endParaRPr lang="fi-FI" altLang="lv-LV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25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Zemgales plānošanas reģions</a:t>
            </a:r>
            <a:r>
              <a:rPr lang="lv-LV" altLang="lv-LV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www.zemgale.lv</a:t>
            </a:r>
            <a:r>
              <a:rPr lang="lv-LV" altLang="lv-LV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450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Dace </a:t>
            </a:r>
            <a:r>
              <a:rPr lang="lv-LV" altLang="lv-LV" sz="2400" b="1" dirty="0" err="1" smtClean="0">
                <a:latin typeface="Times New Roman" pitchFamily="18" charset="0"/>
                <a:cs typeface="Times New Roman" pitchFamily="18" charset="0"/>
              </a:rPr>
              <a:t>Strautkalne</a:t>
            </a:r>
            <a:r>
              <a:rPr lang="lv-LV" altLang="lv-LV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altLang="lv-LV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dace.strautkalne@zpr.gov.lv</a:t>
            </a:r>
            <a:r>
              <a:rPr lang="lv-LV" altLang="lv-LV" sz="2200" dirty="0" smtClean="0">
                <a:latin typeface="Times New Roman" pitchFamily="18" charset="0"/>
                <a:cs typeface="Times New Roman" pitchFamily="18" charset="0"/>
              </a:rPr>
              <a:t> , +371 29145679</a:t>
            </a:r>
            <a:endParaRPr lang="en-US" altLang="lv-LV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169863"/>
            <a:ext cx="8229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7632848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 eaLnBrk="1" hangingPunct="1">
              <a:spcBef>
                <a:spcPts val="8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3200" b="1" dirty="0">
                <a:solidFill>
                  <a:srgbClr val="000000"/>
                </a:solidFill>
                <a:latin typeface="Times New Roman" pitchFamily="18" charset="0"/>
              </a:rPr>
              <a:t>Paldies!</a:t>
            </a:r>
          </a:p>
          <a:p>
            <a:pPr marL="342900" indent="-341313" algn="ctr" eaLnBrk="1" hangingPunct="1">
              <a:spcBef>
                <a:spcPts val="625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3200" dirty="0" smtClean="0">
                <a:solidFill>
                  <a:srgbClr val="000000"/>
                </a:solidFill>
                <a:latin typeface="Times New Roman" pitchFamily="18" charset="0"/>
              </a:rPr>
              <a:t>Kurzemes </a:t>
            </a:r>
            <a:r>
              <a:rPr lang="lv-LV" altLang="lv-LV" sz="3200" dirty="0">
                <a:solidFill>
                  <a:srgbClr val="000000"/>
                </a:solidFill>
                <a:latin typeface="Times New Roman" pitchFamily="18" charset="0"/>
              </a:rPr>
              <a:t>plānošanas </a:t>
            </a:r>
            <a:r>
              <a:rPr lang="lv-LV" altLang="lv-LV" sz="3200" dirty="0" smtClean="0">
                <a:solidFill>
                  <a:srgbClr val="000000"/>
                </a:solidFill>
                <a:latin typeface="Times New Roman" pitchFamily="18" charset="0"/>
              </a:rPr>
              <a:t>reģions</a:t>
            </a:r>
          </a:p>
          <a:p>
            <a:pPr marL="342900" indent="-341313" algn="ctr" eaLnBrk="1" hangingPunct="1">
              <a:spcBef>
                <a:spcPts val="450"/>
              </a:spcBef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 smtClean="0">
                <a:solidFill>
                  <a:schemeClr val="tx1"/>
                </a:solidFill>
                <a:latin typeface="Times New Roman" pitchFamily="18" charset="0"/>
              </a:rPr>
              <a:t>Eksporta iela 12-212, Rīga LV-1045</a:t>
            </a:r>
          </a:p>
          <a:p>
            <a:pPr marL="342900" indent="-341313" algn="ctr" eaLnBrk="1" hangingPunct="1">
              <a:spcBef>
                <a:spcPts val="4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 err="1" smtClean="0">
                <a:solidFill>
                  <a:srgbClr val="000000"/>
                </a:solidFill>
                <a:latin typeface="Times New Roman" pitchFamily="18" charset="0"/>
              </a:rPr>
              <a:t>www.kurzemesregions.lv</a:t>
            </a:r>
            <a:r>
              <a:rPr lang="lv-LV" altLang="lv-LV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342900" indent="-341313" algn="ctr" eaLnBrk="1" hangingPunct="1">
              <a:spcBef>
                <a:spcPts val="3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 smtClean="0">
                <a:solidFill>
                  <a:srgbClr val="000000"/>
                </a:solidFill>
                <a:latin typeface="Times New Roman" pitchFamily="18" charset="0"/>
              </a:rPr>
              <a:t>e-pasts:  </a:t>
            </a:r>
            <a:r>
              <a:rPr lang="lv-LV" altLang="lv-LV" sz="2000" dirty="0" err="1" smtClean="0">
                <a:solidFill>
                  <a:srgbClr val="000000"/>
                </a:solidFill>
                <a:latin typeface="Times New Roman" pitchFamily="18" charset="0"/>
              </a:rPr>
              <a:t>info@kurzemesregions.lv</a:t>
            </a:r>
            <a:r>
              <a:rPr lang="lv-LV" altLang="lv-LV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lv-LV" altLang="lv-LV" sz="2000" dirty="0" smtClean="0">
              <a:solidFill>
                <a:srgbClr val="7030A0"/>
              </a:solidFill>
              <a:latin typeface="Times New Roman" pitchFamily="18" charset="0"/>
              <a:hlinkClick r:id="rId4"/>
            </a:endParaRPr>
          </a:p>
          <a:p>
            <a:pPr marL="342900" indent="-341313" algn="ctr" eaLnBrk="1" hangingPunct="1">
              <a:spcBef>
                <a:spcPts val="3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 smtClean="0">
                <a:solidFill>
                  <a:srgbClr val="000000"/>
                </a:solidFill>
                <a:latin typeface="Times New Roman" pitchFamily="18" charset="0"/>
              </a:rPr>
              <a:t>Tel.: +371 67331492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lv-LV" altLang="lv-LV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 smtClean="0">
                <a:solidFill>
                  <a:srgbClr val="000000"/>
                </a:solidFill>
                <a:latin typeface="Times New Roman" pitchFamily="18" charset="0"/>
              </a:rPr>
              <a:t>Inga Kalnina, 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projekta 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«Kurzeme visiem» 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vadītāja,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	e-pasts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  <a:r>
              <a:rPr lang="lv-LV" altLang="lv-LV" dirty="0" err="1" smtClean="0">
                <a:solidFill>
                  <a:srgbClr val="000000"/>
                </a:solidFill>
                <a:latin typeface="Times New Roman" pitchFamily="18" charset="0"/>
              </a:rPr>
              <a:t>inga.kalnina@kurzemesregions.lv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, tel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.: +371 27008743, 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67331634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 smtClean="0">
                <a:solidFill>
                  <a:srgbClr val="000000"/>
                </a:solidFill>
                <a:latin typeface="Times New Roman" pitchFamily="18" charset="0"/>
              </a:rPr>
              <a:t>Sandra </a:t>
            </a:r>
            <a:r>
              <a:rPr lang="lv-LV" altLang="lv-LV" b="1" dirty="0" err="1" smtClean="0">
                <a:solidFill>
                  <a:srgbClr val="000000"/>
                </a:solidFill>
                <a:latin typeface="Times New Roman" pitchFamily="18" charset="0"/>
              </a:rPr>
              <a:t>Miķelsone</a:t>
            </a:r>
            <a:r>
              <a:rPr lang="lv-LV" altLang="lv-LV" b="1" dirty="0" smtClean="0">
                <a:solidFill>
                  <a:srgbClr val="000000"/>
                </a:solidFill>
                <a:latin typeface="Times New Roman" pitchFamily="18" charset="0"/>
              </a:rPr>
              <a:t> – Slava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, projekta «Kurzeme visiem» vadītājas asistente,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	e-pasts:  </a:t>
            </a:r>
            <a:r>
              <a:rPr lang="lv-LV" altLang="lv-LV" dirty="0" err="1" smtClean="0">
                <a:solidFill>
                  <a:srgbClr val="000000"/>
                </a:solidFill>
                <a:latin typeface="Times New Roman" pitchFamily="18" charset="0"/>
              </a:rPr>
              <a:t>sandra.mikelsone@kurzemesregions.lv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, tel.: +371</a:t>
            </a:r>
            <a:r>
              <a:rPr lang="lv-LV" alt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20027280</a:t>
            </a:r>
            <a:endParaRPr lang="lv-LV" altLang="lv-LV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 smtClean="0">
                <a:solidFill>
                  <a:srgbClr val="000000"/>
                </a:solidFill>
                <a:latin typeface="Times New Roman" pitchFamily="18" charset="0"/>
              </a:rPr>
              <a:t>Evita Taupmane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, projekta «Kurzeme visiem» finanšu vadītāja,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	e-pasts:  </a:t>
            </a:r>
            <a:r>
              <a:rPr lang="lv-LV" altLang="lv-LV" dirty="0" err="1" smtClean="0">
                <a:solidFill>
                  <a:srgbClr val="000000"/>
                </a:solidFill>
                <a:latin typeface="Times New Roman" pitchFamily="18" charset="0"/>
              </a:rPr>
              <a:t>evita.taupmane@kurzemesregions.lv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, tel.: +371</a:t>
            </a:r>
            <a:r>
              <a:rPr lang="lv-LV" alt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26588777</a:t>
            </a:r>
            <a:endParaRPr lang="lv-LV" altLang="lv-LV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 smtClean="0">
                <a:solidFill>
                  <a:srgbClr val="000000"/>
                </a:solidFill>
                <a:latin typeface="Times New Roman" pitchFamily="18" charset="0"/>
              </a:rPr>
              <a:t>Inese Siliņa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, projekta «Kurzeme visiem» sabiedrisko attiecību speciāliste,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	e-pasts: </a:t>
            </a:r>
            <a:r>
              <a:rPr lang="lv-LV" altLang="lv-LV" dirty="0" err="1" smtClean="0">
                <a:solidFill>
                  <a:srgbClr val="000000"/>
                </a:solidFill>
                <a:latin typeface="Times New Roman" pitchFamily="18" charset="0"/>
              </a:rPr>
              <a:t>inese.silina@kurzemesregions.lv</a:t>
            </a:r>
            <a:r>
              <a:rPr lang="lv-LV" altLang="lv-LV" dirty="0" smtClean="0">
                <a:solidFill>
                  <a:srgbClr val="000000"/>
                </a:solidFill>
                <a:latin typeface="Times New Roman" pitchFamily="18" charset="0"/>
              </a:rPr>
              <a:t>, tel.: +371 29811722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lv-LV" altLang="lv-LV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71438"/>
            <a:ext cx="9144000" cy="9096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v-LV" altLang="lv-LV" sz="2800" b="1" dirty="0"/>
              <a:t>KUR TIEK ĪSTENOTA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v-LV" altLang="lv-LV" sz="2800" b="1" dirty="0"/>
              <a:t>DEINSTITUCIONALIZĀCIJA (DI)?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00125" y="1341438"/>
            <a:ext cx="360045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2400" b="1">
                <a:solidFill>
                  <a:srgbClr val="0033CC"/>
                </a:solidFill>
                <a:latin typeface="Times New Roman" pitchFamily="18" charset="0"/>
              </a:rPr>
              <a:t>PIRMIE ĪSTENOTĀJI</a:t>
            </a:r>
          </a:p>
          <a:p>
            <a:pPr algn="ctr"/>
            <a:r>
              <a:rPr lang="lv-LV" altLang="lv-LV" sz="2400" b="1">
                <a:solidFill>
                  <a:schemeClr val="tx1"/>
                </a:solidFill>
                <a:latin typeface="Times New Roman" pitchFamily="18" charset="0"/>
              </a:rPr>
              <a:t>Zviedrija, Apvienotā Karaliste, Norvēģija, ASV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2847975"/>
            <a:ext cx="7653337" cy="1393825"/>
          </a:xfrm>
          <a:prstGeom prst="rect">
            <a:avLst/>
          </a:prstGeom>
          <a:solidFill>
            <a:srgbClr val="72F828"/>
          </a:solidFill>
        </p:spPr>
        <p:txBody>
          <a:bodyPr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sz="2400" b="1" dirty="0">
                <a:solidFill>
                  <a:srgbClr val="0033CC"/>
                </a:solidFill>
                <a:latin typeface="Times New Roman" pitchFamily="18" charset="0"/>
              </a:rPr>
              <a:t>DI IR PABEIGTS = NAV INSTITŪCIJU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sz="2200" b="1" u="sng" dirty="0">
                <a:solidFill>
                  <a:schemeClr val="tx1"/>
                </a:solidFill>
                <a:latin typeface="Times New Roman" pitchFamily="18" charset="0"/>
              </a:rPr>
              <a:t>Itālijā, Zviedrijā un Lielbritānijā</a:t>
            </a:r>
            <a:r>
              <a:rPr lang="lv-LV" sz="2200" b="1" dirty="0">
                <a:solidFill>
                  <a:schemeClr val="tx1"/>
                </a:solidFill>
                <a:latin typeface="Times New Roman" pitchFamily="18" charset="0"/>
              </a:rPr>
              <a:t> nav psihiatrisko slimnīcu,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sz="2200" b="1" u="sng" dirty="0">
                <a:solidFill>
                  <a:schemeClr val="tx1"/>
                </a:solidFill>
                <a:latin typeface="Times New Roman" pitchFamily="18" charset="0"/>
              </a:rPr>
              <a:t>Bulgārijā</a:t>
            </a:r>
            <a:r>
              <a:rPr lang="lv-LV" sz="2200" b="1" dirty="0">
                <a:solidFill>
                  <a:schemeClr val="tx1"/>
                </a:solidFill>
                <a:latin typeface="Times New Roman" pitchFamily="18" charset="0"/>
              </a:rPr>
              <a:t> nav inst.bērniem 0-3 gadu vecumam.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4859338" y="1341438"/>
            <a:ext cx="3694112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2400" b="1">
                <a:solidFill>
                  <a:srgbClr val="0033CC"/>
                </a:solidFill>
                <a:latin typeface="Times New Roman" pitchFamily="18" charset="0"/>
              </a:rPr>
              <a:t>SEKOTĀJI </a:t>
            </a:r>
          </a:p>
          <a:p>
            <a:pPr algn="ctr"/>
            <a:r>
              <a:rPr lang="lv-LV" altLang="lv-LV" sz="2400" b="1">
                <a:solidFill>
                  <a:schemeClr val="tx1"/>
                </a:solidFill>
                <a:latin typeface="Times New Roman" pitchFamily="18" charset="0"/>
              </a:rPr>
              <a:t>DI process norit visur pasaulē</a:t>
            </a:r>
            <a:endParaRPr lang="lv-LV" altLang="lv-LV" sz="2400"/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611188" y="4581525"/>
            <a:ext cx="81375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u="sng">
                <a:solidFill>
                  <a:srgbClr val="006600"/>
                </a:solidFill>
                <a:latin typeface="Times New Roman" pitchFamily="18" charset="0"/>
              </a:rPr>
              <a:t>PĒTIJUMI </a:t>
            </a:r>
            <a:r>
              <a:rPr lang="lv-LV" altLang="lv-LV" sz="2400" b="1">
                <a:solidFill>
                  <a:srgbClr val="006600"/>
                </a:solidFill>
                <a:latin typeface="Times New Roman" pitchFamily="18" charset="0"/>
              </a:rPr>
              <a:t>par atteikšanos no institucionālas aprūpes un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>
                <a:solidFill>
                  <a:srgbClr val="006600"/>
                </a:solidFill>
                <a:latin typeface="Times New Roman" pitchFamily="18" charset="0"/>
              </a:rPr>
              <a:t>pāreju uz dzīvi sabiedrībā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u="sng">
                <a:solidFill>
                  <a:srgbClr val="006600"/>
                </a:solidFill>
                <a:latin typeface="Times New Roman" pitchFamily="18" charset="0"/>
              </a:rPr>
              <a:t>pierāda, ka uzlabojas personu dzīves kvalitāte</a:t>
            </a:r>
            <a:endParaRPr lang="lv-LV" altLang="lv-LV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1196975"/>
            <a:ext cx="3457575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93700" indent="-303213">
              <a:spcBef>
                <a:spcPts val="700"/>
              </a:spcBef>
              <a:buSzPct val="100000"/>
              <a:tabLst>
                <a:tab pos="963613" algn="l"/>
                <a:tab pos="1878013" algn="l"/>
                <a:tab pos="2792413" algn="l"/>
                <a:tab pos="3706813" algn="l"/>
                <a:tab pos="4621213" algn="l"/>
                <a:tab pos="5535613" algn="l"/>
                <a:tab pos="6450013" algn="l"/>
                <a:tab pos="7364413" algn="l"/>
                <a:tab pos="8278813" algn="l"/>
                <a:tab pos="9193213" algn="l"/>
                <a:tab pos="10107613" algn="l"/>
              </a:tabLst>
            </a:pPr>
            <a:endParaRPr lang="en-US" altLang="lv-LV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0" y="1340769"/>
            <a:ext cx="9036050" cy="4825082"/>
          </a:xfrm>
        </p:spPr>
        <p:txBody>
          <a:bodyPr/>
          <a:lstStyle/>
          <a:p>
            <a:pPr marL="352425" indent="-352425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3600" b="1" u="sng" dirty="0" smtClean="0">
                <a:solidFill>
                  <a:srgbClr val="EA0000"/>
                </a:solidFill>
                <a:latin typeface="Times New Roman" pitchFamily="18" charset="0"/>
              </a:rPr>
              <a:t>Personas ir izolētas</a:t>
            </a:r>
            <a:r>
              <a:rPr lang="lv-LV" altLang="lv-LV" sz="36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lv-LV" altLang="lv-LV" sz="3600" dirty="0" smtClean="0">
                <a:solidFill>
                  <a:schemeClr val="tx1"/>
                </a:solidFill>
                <a:latin typeface="Times New Roman" pitchFamily="18" charset="0"/>
              </a:rPr>
              <a:t>no plašākas sabiedrības un personas spiestas dzīvot kopā,</a:t>
            </a:r>
          </a:p>
          <a:p>
            <a:pPr marL="352425" indent="-352425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3600" b="1" u="sng" dirty="0" smtClean="0">
                <a:solidFill>
                  <a:srgbClr val="EA0000"/>
                </a:solidFill>
                <a:latin typeface="Times New Roman" pitchFamily="18" charset="0"/>
              </a:rPr>
              <a:t>Personām ir ierobežota kontrole pār savu dzīvi un lēmumiem</a:t>
            </a:r>
            <a:r>
              <a:rPr lang="lv-LV" altLang="lv-LV" sz="3600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lv-LV" altLang="lv-LV" sz="3600" dirty="0" smtClean="0">
                <a:solidFill>
                  <a:schemeClr val="tx1"/>
                </a:solidFill>
                <a:latin typeface="Times New Roman" pitchFamily="18" charset="0"/>
              </a:rPr>
              <a:t>kas personu ietekmē</a:t>
            </a:r>
            <a:r>
              <a:rPr lang="lv-LV" altLang="lv-LV" sz="3600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marL="352425" indent="-352425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3600" b="1" u="sng" dirty="0" smtClean="0">
                <a:solidFill>
                  <a:srgbClr val="EA0000"/>
                </a:solidFill>
                <a:latin typeface="Times New Roman" pitchFamily="18" charset="0"/>
              </a:rPr>
              <a:t>Organizācijas noteikumi būtiskāki </a:t>
            </a:r>
            <a:r>
              <a:rPr lang="lv-LV" altLang="lv-LV" sz="3600" dirty="0" smtClean="0">
                <a:solidFill>
                  <a:schemeClr val="tx1"/>
                </a:solidFill>
                <a:latin typeface="Times New Roman" pitchFamily="18" charset="0"/>
              </a:rPr>
              <a:t>par personas individuālām vajadzībām</a:t>
            </a:r>
            <a:r>
              <a:rPr lang="lv-LV" altLang="lv-LV" sz="36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lv-LV" altLang="lv-LV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352425" indent="-352425" algn="r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dirty="0" smtClean="0">
                <a:solidFill>
                  <a:srgbClr val="006600"/>
                </a:solidFill>
                <a:latin typeface="Times New Roman" pitchFamily="18" charset="0"/>
              </a:rPr>
              <a:t>Jēgpilnas dienas (aizņemtības) trūkums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71438"/>
            <a:ext cx="9144000" cy="9810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0225" algn="ctr">
              <a:buClr>
                <a:srgbClr val="000000"/>
              </a:buClr>
              <a:buSzPct val="100000"/>
            </a:pPr>
            <a:r>
              <a:rPr lang="lv-LV" altLang="lv-LV" sz="2800" b="1" dirty="0"/>
              <a:t>KĀPĒC institūcijas vairs neatbilst</a:t>
            </a:r>
            <a:br>
              <a:rPr lang="lv-LV" altLang="lv-LV" sz="2800" b="1" dirty="0"/>
            </a:br>
            <a:r>
              <a:rPr lang="lv-LV" altLang="lv-LV" sz="2800" b="1" dirty="0"/>
              <a:t> mūsdienu prasībām?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55451" y="1414463"/>
          <a:ext cx="8353053" cy="532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v-LV" altLang="lv-LV" sz="2800" b="1"/>
              <a:t>DI ĪSTENOŠANA EIROPĀ UN LATVIJĀ</a:t>
            </a: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4427538" y="4508500"/>
            <a:ext cx="4537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2800" b="1">
                <a:solidFill>
                  <a:schemeClr val="tx1"/>
                </a:solidFill>
                <a:latin typeface="Times New Roman" pitchFamily="18" charset="0"/>
              </a:rPr>
              <a:t>Nepieciešama </a:t>
            </a:r>
          </a:p>
          <a:p>
            <a:pPr algn="ctr"/>
            <a:r>
              <a:rPr lang="lv-LV" altLang="lv-LV" sz="2800" b="1">
                <a:solidFill>
                  <a:schemeClr val="tx1"/>
                </a:solidFill>
                <a:latin typeface="Times New Roman" pitchFamily="18" charset="0"/>
              </a:rPr>
              <a:t>un ļoti būtiska ir</a:t>
            </a:r>
          </a:p>
          <a:p>
            <a:pPr algn="ctr"/>
            <a:r>
              <a:rPr lang="lv-LV" altLang="lv-LV" sz="2800" b="1" u="sng">
                <a:solidFill>
                  <a:schemeClr val="tx1"/>
                </a:solidFill>
                <a:latin typeface="Times New Roman" pitchFamily="18" charset="0"/>
              </a:rPr>
              <a:t>gatavošanās DI procesam</a:t>
            </a:r>
            <a:r>
              <a:rPr lang="lv-LV" altLang="lv-LV" sz="280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39700" y="1196975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3200" b="1">
                <a:solidFill>
                  <a:srgbClr val="FF0000"/>
                </a:solidFill>
              </a:rPr>
              <a:t>Ilgstošs process! </a:t>
            </a:r>
            <a:r>
              <a:rPr lang="lv-LV" altLang="lv-LV" sz="2800">
                <a:solidFill>
                  <a:srgbClr val="FF0000"/>
                </a:solidFill>
              </a:rPr>
              <a:t>(vairāki gadu desmiti)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916113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lv-LV" dirty="0" smtClean="0"/>
              <a:t>DI īstenošana Latvijā</a:t>
            </a:r>
            <a:endParaRPr lang="lv-LV" dirty="0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116013" y="4829175"/>
            <a:ext cx="718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lv-LV" altLang="lv-LV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“Rīgas pilsētas Rūpju bērns 20 gadu jubileja” </a:t>
            </a:r>
            <a:r>
              <a:rPr lang="lv-LV" altLang="lv-LV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 pakalpojumiem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https://www.youtube.com/watch?v=HzMaqii_Pjc&amp;feature=youtu.be</a:t>
            </a:r>
            <a:endParaRPr lang="lv-LV" altLang="lv-L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39750" y="171450"/>
            <a:ext cx="8229600" cy="547688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800" b="1" dirty="0">
                <a:solidFill>
                  <a:srgbClr val="FFFF00"/>
                </a:solidFill>
                <a:latin typeface="Times New Roman" pitchFamily="18" charset="0"/>
              </a:rPr>
              <a:t>DI īstenošanu Latvijā nosaka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908720"/>
            <a:ext cx="8496300" cy="5302250"/>
          </a:xfrm>
        </p:spPr>
        <p:txBody>
          <a:bodyPr/>
          <a:lstStyle/>
          <a:p>
            <a:pPr algn="just">
              <a:defRPr/>
            </a:pPr>
            <a:r>
              <a:rPr lang="lv-LV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16.06.2015. MK noteikumi 313</a:t>
            </a:r>
          </a:p>
          <a:p>
            <a:pPr algn="just">
              <a:defRPr/>
            </a:pPr>
            <a:r>
              <a:rPr lang="lv-LV" sz="2800" b="1" dirty="0">
                <a:latin typeface="Times New Roman" pitchFamily="18" charset="0"/>
                <a:cs typeface="Times New Roman" pitchFamily="18" charset="0"/>
              </a:rPr>
              <a:t>	Darbības programmas «Izaugsme un nodarbinātība» 9.2.2.specifiskā atbalsta mērķa «Palielināt kvalitatīvu institucionālai aprūpei alternatīvu sociālo pakalpojumu dzīvesvietā un ģimeniskai videi pietuvinātu pakalpojumu pieejamību personām ar invaliditāti un bērniem» </a:t>
            </a:r>
          </a:p>
          <a:p>
            <a:pPr>
              <a:defRPr/>
            </a:pPr>
            <a:r>
              <a:rPr lang="lv-LV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9.2.2.1.pasākuma "Deinstitucionalizācija"</a:t>
            </a:r>
            <a:r>
              <a:rPr lang="lv-LV" sz="2800" b="1" dirty="0">
                <a:latin typeface="Times New Roman" pitchFamily="18" charset="0"/>
                <a:cs typeface="Times New Roman" pitchFamily="18" charset="0"/>
              </a:rPr>
              <a:t> īstenošanas</a:t>
            </a:r>
            <a:r>
              <a:rPr lang="lv-LV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noteikumi                              </a:t>
            </a: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spēkā </a:t>
            </a:r>
            <a:r>
              <a:rPr lang="lv-LV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 </a:t>
            </a:r>
            <a:r>
              <a:rPr lang="lv-LV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01.07.2015., </a:t>
            </a:r>
          </a:p>
          <a:p>
            <a:pPr marL="0" indent="0" algn="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grozījumi 09.02.2016., 07.06.2016., 12.07.2016., 29.11.2016., ... .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FF33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lv-LV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Rīcības plāns par DI 2015-2020       </a:t>
            </a:r>
            <a:r>
              <a:rPr lang="lv-LV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(15.07.2015.)</a:t>
            </a:r>
            <a:endParaRPr lang="lv-LV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6715</TotalTime>
  <Words>1894</Words>
  <Application>Microsoft Office PowerPoint</Application>
  <PresentationFormat>On-screen Show (4:3)</PresentationFormat>
  <Paragraphs>426</Paragraphs>
  <Slides>45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1_Office Theme</vt:lpstr>
      <vt:lpstr>Clarity</vt:lpstr>
      <vt:lpstr>Projekta “Kurzeme visiem” īstenošanas aktualitātes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 īstenošana Latvijā</vt:lpstr>
      <vt:lpstr>PowerPoint Presentation</vt:lpstr>
      <vt:lpstr>PowerPoint Presentation</vt:lpstr>
      <vt:lpstr>Projekts  «Kurzeme visiem»</vt:lpstr>
      <vt:lpstr>Projekta «Kurzeme visiem» partneri</vt:lpstr>
      <vt:lpstr>PowerPoint Presentation</vt:lpstr>
      <vt:lpstr>PowerPoint Presentation</vt:lpstr>
      <vt:lpstr>Projekta «Kurzeme visiem» darbības</vt:lpstr>
      <vt:lpstr>Projekta  aktivitātes un aktualitātes</vt:lpstr>
      <vt:lpstr>Bērnu ar FT un BSAC bērnu vajadzību izvērtēšana</vt:lpstr>
      <vt:lpstr>Bērnu ar FT individuālo vajadzību izvērtēšana</vt:lpstr>
      <vt:lpstr>Bērnu ar FT individuālo vajadzību izvērtēšana</vt:lpstr>
      <vt:lpstr>PowerPoint Presentation</vt:lpstr>
      <vt:lpstr>Bērnu BSAC individuālo vajadzību izvērtēšana</vt:lpstr>
      <vt:lpstr>Bērnu BSAC individuālo vajadzību izvērtēšana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Projekta ietvaros pieejamais atbalsts </vt:lpstr>
      <vt:lpstr>PowerPoint Presentation</vt:lpstr>
      <vt:lpstr>pašvaldības sociālais mentors</vt:lpstr>
      <vt:lpstr>PowerPoint Presentation</vt:lpstr>
      <vt:lpstr>PowerPoint Presentation</vt:lpstr>
      <vt:lpstr>Sociālās rehabilitācijas pakalpojumi   </vt:lpstr>
      <vt:lpstr>PowerPoint Presentation</vt:lpstr>
      <vt:lpstr>PowerPoint Presentation</vt:lpstr>
      <vt:lpstr>“Atelpas brīža” pakalpojuma sniedzēji </vt:lpstr>
      <vt:lpstr>PowerPoint Presentation</vt:lpstr>
      <vt:lpstr>PowerPoint Presentation</vt:lpstr>
      <vt:lpstr>PowerPoint Presentation</vt:lpstr>
      <vt:lpstr>Iepirkumu organizēšana un  pamatojošie dokumenti</vt:lpstr>
      <vt:lpstr>PP atskaišu aizpildīšana, iesniegšana, pārbaudes un apstiprināšana</vt:lpstr>
      <vt:lpstr>PowerPoint Presentation</vt:lpstr>
      <vt:lpstr>DI īstenošana Latvijā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Develpoment council of Riga planing region</dc:title>
  <dc:creator>Ieva</dc:creator>
  <cp:lastModifiedBy>Inga</cp:lastModifiedBy>
  <cp:revision>700</cp:revision>
  <cp:lastPrinted>1601-01-01T00:00:00Z</cp:lastPrinted>
  <dcterms:created xsi:type="dcterms:W3CDTF">2006-10-13T08:07:19Z</dcterms:created>
  <dcterms:modified xsi:type="dcterms:W3CDTF">2017-01-11T01:44:41Z</dcterms:modified>
</cp:coreProperties>
</file>