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9" r:id="rId6"/>
    <p:sldId id="272" r:id="rId7"/>
    <p:sldId id="273" r:id="rId8"/>
    <p:sldId id="274" r:id="rId9"/>
    <p:sldId id="270" r:id="rId10"/>
    <p:sldId id="267" r:id="rId11"/>
    <p:sldId id="275" r:id="rId12"/>
    <p:sldId id="268" r:id="rId13"/>
    <p:sldId id="264" r:id="rId14"/>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5" autoAdjust="0"/>
    <p:restoredTop sz="94660"/>
  </p:normalViewPr>
  <p:slideViewPr>
    <p:cSldViewPr snapToGrid="0">
      <p:cViewPr varScale="1">
        <p:scale>
          <a:sx n="119" d="100"/>
          <a:sy n="119"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9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316" y="2245895"/>
            <a:ext cx="9929846" cy="1756610"/>
          </a:xfrm>
        </p:spPr>
        <p:txBody>
          <a:bodyPr>
            <a:normAutofit fontScale="90000"/>
          </a:bodyPr>
          <a:lstStyle/>
          <a:p>
            <a:pPr algn="ctr"/>
            <a:r>
              <a:rPr lang="lv-LV" dirty="0" smtClean="0">
                <a:solidFill>
                  <a:schemeClr val="bg1"/>
                </a:solidFill>
              </a:rPr>
              <a:t/>
            </a:r>
            <a:br>
              <a:rPr lang="lv-LV" dirty="0" smtClean="0">
                <a:solidFill>
                  <a:schemeClr val="bg1"/>
                </a:solidFill>
              </a:rPr>
            </a:br>
            <a:r>
              <a:rPr lang="lv-LV" dirty="0" smtClean="0">
                <a:solidFill>
                  <a:schemeClr val="bg1"/>
                </a:solidFill>
                <a:latin typeface="Times New Roman" panose="02020603050405020304" pitchFamily="18" charset="0"/>
                <a:cs typeface="Times New Roman" panose="02020603050405020304" pitchFamily="18" charset="0"/>
              </a:rPr>
              <a:t>Būvprojekta </a:t>
            </a:r>
            <a:r>
              <a:rPr lang="lv-LV" dirty="0">
                <a:solidFill>
                  <a:schemeClr val="bg1"/>
                </a:solidFill>
                <a:latin typeface="Times New Roman" panose="02020603050405020304" pitchFamily="18" charset="0"/>
                <a:cs typeface="Times New Roman" panose="02020603050405020304" pitchFamily="18" charset="0"/>
              </a:rPr>
              <a:t>saskaņojuma tiesiskā daba</a:t>
            </a:r>
          </a:p>
        </p:txBody>
      </p:sp>
      <p:sp>
        <p:nvSpPr>
          <p:cNvPr id="3" name="Subtitle 2"/>
          <p:cNvSpPr>
            <a:spLocks noGrp="1"/>
          </p:cNvSpPr>
          <p:nvPr>
            <p:ph type="subTitle" idx="1"/>
          </p:nvPr>
        </p:nvSpPr>
        <p:spPr>
          <a:xfrm>
            <a:off x="2310063" y="4227094"/>
            <a:ext cx="8811017" cy="1038943"/>
          </a:xfrm>
        </p:spPr>
        <p:txBody>
          <a:bodyPr/>
          <a:lstStyle/>
          <a:p>
            <a:pPr algn="ctr"/>
            <a:r>
              <a:rPr lang="lv-LV" dirty="0" smtClean="0">
                <a:solidFill>
                  <a:schemeClr val="bg1"/>
                </a:solidFill>
              </a:rPr>
              <a:t>Roja, </a:t>
            </a:r>
            <a:r>
              <a:rPr lang="lv-LV" dirty="0">
                <a:solidFill>
                  <a:schemeClr val="bg1"/>
                </a:solidFill>
              </a:rPr>
              <a:t>2018.gada</a:t>
            </a:r>
            <a:r>
              <a:rPr lang="lv-LV" dirty="0" smtClean="0">
                <a:solidFill>
                  <a:schemeClr val="bg1"/>
                </a:solidFill>
              </a:rPr>
              <a:t> 11.decembris</a:t>
            </a:r>
            <a:endParaRPr lang="lv-LV"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548" y="82462"/>
            <a:ext cx="2322095" cy="2041358"/>
          </a:xfrm>
          <a:prstGeom prst="rect">
            <a:avLst/>
          </a:prstGeom>
        </p:spPr>
      </p:pic>
    </p:spTree>
    <p:extLst>
      <p:ext uri="{BB962C8B-B14F-4D97-AF65-F5344CB8AC3E}">
        <p14:creationId xmlns:p14="http://schemas.microsoft.com/office/powerpoint/2010/main" val="334856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016" y="618518"/>
            <a:ext cx="10042395" cy="897244"/>
          </a:xfrm>
        </p:spPr>
        <p:txBody>
          <a:bodyPr>
            <a:normAutofit/>
          </a:bodyPr>
          <a:lstStyle/>
          <a:p>
            <a:pPr algn="ctr"/>
            <a:r>
              <a:rPr lang="lv-LV" sz="2400" dirty="0" smtClean="0">
                <a:solidFill>
                  <a:schemeClr val="bg1"/>
                </a:solidFill>
                <a:latin typeface="Times New Roman" panose="02020603050405020304" pitchFamily="18" charset="0"/>
                <a:cs typeface="Times New Roman" panose="02020603050405020304" pitchFamily="18" charset="0"/>
              </a:rPr>
              <a:t>atzīmes</a:t>
            </a:r>
            <a:r>
              <a:rPr lang="lv-LV" sz="2400" dirty="0">
                <a:solidFill>
                  <a:schemeClr val="bg1"/>
                </a:solidFill>
                <a:latin typeface="Times New Roman" panose="02020603050405020304" pitchFamily="18" charset="0"/>
                <a:cs typeface="Times New Roman" panose="02020603050405020304" pitchFamily="18" charset="0"/>
              </a:rPr>
              <a:t> apstrīdēšana un </a:t>
            </a:r>
            <a:r>
              <a:rPr lang="lv-LV" sz="2400" dirty="0" smtClean="0">
                <a:solidFill>
                  <a:schemeClr val="bg1"/>
                </a:solidFill>
                <a:latin typeface="Times New Roman" panose="02020603050405020304" pitchFamily="18" charset="0"/>
                <a:cs typeface="Times New Roman" panose="02020603050405020304" pitchFamily="18" charset="0"/>
              </a:rPr>
              <a:t>pārsūdzēšana</a:t>
            </a:r>
            <a:br>
              <a:rPr lang="lv-LV" sz="2400" dirty="0" smtClean="0">
                <a:solidFill>
                  <a:schemeClr val="bg1"/>
                </a:solidFill>
                <a:latin typeface="Times New Roman" panose="02020603050405020304" pitchFamily="18" charset="0"/>
                <a:cs typeface="Times New Roman" panose="02020603050405020304" pitchFamily="18" charset="0"/>
              </a:rPr>
            </a:br>
            <a:endParaRPr lang="lv-LV"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5016" y="1276864"/>
            <a:ext cx="10042395" cy="4942703"/>
          </a:xfrm>
        </p:spPr>
        <p:txBody>
          <a:bodyPr>
            <a:normAutofit fontScale="92500"/>
          </a:bodyPr>
          <a:lstStyle/>
          <a:p>
            <a:pPr marL="0" indent="0" algn="just">
              <a:buNone/>
            </a:pPr>
            <a:r>
              <a:rPr lang="lv-LV" dirty="0" smtClean="0">
                <a:latin typeface="Times New Roman" panose="02020603050405020304" pitchFamily="18" charset="0"/>
                <a:cs typeface="Times New Roman" panose="02020603050405020304" pitchFamily="18" charset="0"/>
              </a:rPr>
              <a:t>	</a:t>
            </a:r>
            <a:r>
              <a:rPr lang="lv-LV" sz="2200" dirty="0" smtClean="0">
                <a:solidFill>
                  <a:schemeClr val="bg1"/>
                </a:solidFill>
                <a:latin typeface="Times New Roman" panose="02020603050405020304" pitchFamily="18" charset="0"/>
                <a:cs typeface="Times New Roman" panose="02020603050405020304" pitchFamily="18" charset="0"/>
              </a:rPr>
              <a:t>Atzīme </a:t>
            </a:r>
            <a:r>
              <a:rPr lang="lv-LV" sz="2200" dirty="0">
                <a:solidFill>
                  <a:schemeClr val="bg1"/>
                </a:solidFill>
                <a:latin typeface="Times New Roman" panose="02020603050405020304" pitchFamily="18" charset="0"/>
                <a:cs typeface="Times New Roman" panose="02020603050405020304" pitchFamily="18" charset="0"/>
              </a:rPr>
              <a:t>par projektēšanas nosacījumu izpildi ir procesuāls lēmums, ar kuru iestāde apliecina, vai būvprojekts atbilst būvatļaujas nosacījumiem un būvdarbus tiešām var uzsākt</a:t>
            </a:r>
            <a:r>
              <a:rPr lang="lv-LV" sz="2200" dirty="0" smtClean="0">
                <a:solidFill>
                  <a:schemeClr val="bg1"/>
                </a:solidFill>
                <a:latin typeface="Times New Roman" panose="02020603050405020304" pitchFamily="18" charset="0"/>
                <a:cs typeface="Times New Roman" panose="02020603050405020304" pitchFamily="18" charset="0"/>
              </a:rPr>
              <a:t>. </a:t>
            </a:r>
          </a:p>
          <a:p>
            <a:pPr marL="0" indent="0" algn="just">
              <a:buNone/>
            </a:pPr>
            <a:r>
              <a:rPr lang="lv-LV" sz="2200" dirty="0" smtClean="0">
                <a:solidFill>
                  <a:schemeClr val="bg1"/>
                </a:solidFill>
                <a:latin typeface="Times New Roman" panose="02020603050405020304" pitchFamily="18" charset="0"/>
                <a:cs typeface="Times New Roman" panose="02020603050405020304" pitchFamily="18" charset="0"/>
              </a:rPr>
              <a:t>	Parasti </a:t>
            </a:r>
            <a:r>
              <a:rPr lang="lv-LV" sz="2200" dirty="0">
                <a:solidFill>
                  <a:schemeClr val="bg1"/>
                </a:solidFill>
                <a:latin typeface="Times New Roman" panose="02020603050405020304" pitchFamily="18" charset="0"/>
                <a:cs typeface="Times New Roman" panose="02020603050405020304" pitchFamily="18" charset="0"/>
              </a:rPr>
              <a:t>procesuālus lēmumus administratīvajā procesā pārbauda, </a:t>
            </a:r>
            <a:r>
              <a:rPr lang="lv-LV" sz="2200" dirty="0" smtClean="0">
                <a:solidFill>
                  <a:schemeClr val="bg1"/>
                </a:solidFill>
                <a:latin typeface="Times New Roman" panose="02020603050405020304" pitchFamily="18" charset="0"/>
                <a:cs typeface="Times New Roman" panose="02020603050405020304" pitchFamily="18" charset="0"/>
              </a:rPr>
              <a:t>vērtējot </a:t>
            </a:r>
            <a:r>
              <a:rPr lang="lv-LV" sz="2200" dirty="0">
                <a:solidFill>
                  <a:schemeClr val="bg1"/>
                </a:solidFill>
                <a:latin typeface="Times New Roman" panose="02020603050405020304" pitchFamily="18" charset="0"/>
                <a:cs typeface="Times New Roman" panose="02020603050405020304" pitchFamily="18" charset="0"/>
              </a:rPr>
              <a:t>galīgo administratīvo aktu. </a:t>
            </a:r>
            <a:r>
              <a:rPr lang="lv-LV" sz="2200" dirty="0" smtClean="0">
                <a:solidFill>
                  <a:schemeClr val="bg1"/>
                </a:solidFill>
                <a:latin typeface="Times New Roman" panose="02020603050405020304" pitchFamily="18" charset="0"/>
                <a:cs typeface="Times New Roman" panose="02020603050405020304" pitchFamily="18" charset="0"/>
              </a:rPr>
              <a:t>Līdz ar to, atzīmi par </a:t>
            </a:r>
            <a:r>
              <a:rPr lang="lv-LV" sz="2200" dirty="0">
                <a:solidFill>
                  <a:schemeClr val="bg1"/>
                </a:solidFill>
                <a:latin typeface="Times New Roman" panose="02020603050405020304" pitchFamily="18" charset="0"/>
                <a:cs typeface="Times New Roman" panose="02020603050405020304" pitchFamily="18" charset="0"/>
              </a:rPr>
              <a:t>projektēšanas nosacījumu </a:t>
            </a:r>
            <a:r>
              <a:rPr lang="lv-LV" sz="2200" dirty="0" smtClean="0">
                <a:solidFill>
                  <a:schemeClr val="bg1"/>
                </a:solidFill>
                <a:latin typeface="Times New Roman" panose="02020603050405020304" pitchFamily="18" charset="0"/>
                <a:cs typeface="Times New Roman" panose="02020603050405020304" pitchFamily="18" charset="0"/>
              </a:rPr>
              <a:t>izpildi var apstrīdēt vai pārsūdzēt tikai tad, ja tā </a:t>
            </a:r>
            <a:r>
              <a:rPr lang="lv-LV" sz="2200" dirty="0">
                <a:solidFill>
                  <a:schemeClr val="bg1"/>
                </a:solidFill>
                <a:latin typeface="Times New Roman" panose="02020603050405020304" pitchFamily="18" charset="0"/>
                <a:cs typeface="Times New Roman" panose="02020603050405020304" pitchFamily="18" charset="0"/>
              </a:rPr>
              <a:t>būtiski skar </a:t>
            </a:r>
            <a:r>
              <a:rPr lang="lv-LV" sz="2200" dirty="0" smtClean="0">
                <a:solidFill>
                  <a:schemeClr val="bg1"/>
                </a:solidFill>
                <a:latin typeface="Times New Roman" panose="02020603050405020304" pitchFamily="18" charset="0"/>
                <a:cs typeface="Times New Roman" panose="02020603050405020304" pitchFamily="18" charset="0"/>
              </a:rPr>
              <a:t>pieteicēja </a:t>
            </a:r>
            <a:r>
              <a:rPr lang="lv-LV" sz="2200" dirty="0">
                <a:solidFill>
                  <a:schemeClr val="bg1"/>
                </a:solidFill>
                <a:latin typeface="Times New Roman" panose="02020603050405020304" pitchFamily="18" charset="0"/>
                <a:cs typeface="Times New Roman" panose="02020603050405020304" pitchFamily="18" charset="0"/>
              </a:rPr>
              <a:t>tiesības vai tiesiskās intereses vai būtiski apgrūtina to īstenošanu. Personai savukārt ir pienākums konkrēti norādīt, kādā veidā atzīmes uzlikšana vai neuzlikšana skar tās </a:t>
            </a:r>
            <a:r>
              <a:rPr lang="lv-LV" sz="2200" dirty="0" smtClean="0">
                <a:solidFill>
                  <a:schemeClr val="bg1"/>
                </a:solidFill>
                <a:latin typeface="Times New Roman" panose="02020603050405020304" pitchFamily="18" charset="0"/>
                <a:cs typeface="Times New Roman" panose="02020603050405020304" pitchFamily="18" charset="0"/>
              </a:rPr>
              <a:t>tiesības</a:t>
            </a:r>
            <a:r>
              <a:rPr lang="lv-LV" altLang="lv-LV" sz="2200" i="1" dirty="0" smtClean="0">
                <a:solidFill>
                  <a:schemeClr val="bg1"/>
                </a:solidFill>
                <a:latin typeface="Times New Roman" panose="02020603050405020304" pitchFamily="18" charset="0"/>
                <a:cs typeface="Times New Roman" panose="02020603050405020304" pitchFamily="18" charset="0"/>
              </a:rPr>
              <a:t> </a:t>
            </a:r>
            <a:r>
              <a:rPr lang="lv-LV" altLang="lv-LV" sz="2200" i="1" dirty="0">
                <a:solidFill>
                  <a:schemeClr val="bg1"/>
                </a:solidFill>
                <a:latin typeface="Times New Roman" panose="02020603050405020304" pitchFamily="18" charset="0"/>
                <a:cs typeface="Times New Roman" panose="02020603050405020304" pitchFamily="18" charset="0"/>
              </a:rPr>
              <a:t>(skatīt</a:t>
            </a:r>
            <a:r>
              <a:rPr lang="lv-LV" altLang="lv-LV" sz="2200" i="1" dirty="0" smtClean="0">
                <a:solidFill>
                  <a:schemeClr val="bg1"/>
                </a:solidFill>
                <a:latin typeface="Times New Roman" panose="02020603050405020304" pitchFamily="18" charset="0"/>
                <a:cs typeface="Times New Roman" panose="02020603050405020304" pitchFamily="18" charset="0"/>
              </a:rPr>
              <a:t>, </a:t>
            </a:r>
            <a:r>
              <a:rPr lang="lv-LV" altLang="lv-LV" sz="2200" i="1" dirty="0">
                <a:solidFill>
                  <a:schemeClr val="bg1"/>
                </a:solidFill>
                <a:latin typeface="Times New Roman" panose="02020603050405020304" pitchFamily="18" charset="0"/>
                <a:cs typeface="Times New Roman" panose="02020603050405020304" pitchFamily="18" charset="0"/>
              </a:rPr>
              <a:t>Augstākās tiesas </a:t>
            </a:r>
            <a:r>
              <a:rPr lang="en-AU" altLang="lv-LV" sz="2200" i="1" dirty="0" smtClean="0">
                <a:solidFill>
                  <a:schemeClr val="bg1"/>
                </a:solidFill>
                <a:latin typeface="Times New Roman" panose="02020603050405020304" pitchFamily="18" charset="0"/>
                <a:cs typeface="Times New Roman" panose="02020603050405020304" pitchFamily="18" charset="0"/>
              </a:rPr>
              <a:t>20</a:t>
            </a:r>
            <a:r>
              <a:rPr lang="lv-LV" altLang="lv-LV" sz="2200" i="1" dirty="0" smtClean="0">
                <a:solidFill>
                  <a:schemeClr val="bg1"/>
                </a:solidFill>
                <a:latin typeface="Times New Roman" panose="02020603050405020304" pitchFamily="18" charset="0"/>
                <a:cs typeface="Times New Roman" panose="02020603050405020304" pitchFamily="18" charset="0"/>
              </a:rPr>
              <a:t>1</a:t>
            </a:r>
            <a:r>
              <a:rPr lang="en-AU" altLang="lv-LV" sz="2200" i="1" dirty="0" smtClean="0">
                <a:solidFill>
                  <a:schemeClr val="bg1"/>
                </a:solidFill>
                <a:latin typeface="Times New Roman" panose="02020603050405020304" pitchFamily="18" charset="0"/>
                <a:cs typeface="Times New Roman" panose="02020603050405020304" pitchFamily="18" charset="0"/>
              </a:rPr>
              <a:t>7.gada </a:t>
            </a:r>
            <a:r>
              <a:rPr lang="lv-LV" altLang="lv-LV" sz="2200" i="1" dirty="0" smtClean="0">
                <a:solidFill>
                  <a:schemeClr val="bg1"/>
                </a:solidFill>
                <a:latin typeface="Times New Roman" panose="02020603050405020304" pitchFamily="18" charset="0"/>
                <a:cs typeface="Times New Roman" panose="02020603050405020304" pitchFamily="18" charset="0"/>
              </a:rPr>
              <a:t>8.jūnija </a:t>
            </a:r>
            <a:r>
              <a:rPr lang="en-AU" altLang="lv-LV" sz="2200" i="1" dirty="0" err="1" smtClean="0">
                <a:solidFill>
                  <a:schemeClr val="bg1"/>
                </a:solidFill>
                <a:latin typeface="Times New Roman" panose="02020603050405020304" pitchFamily="18" charset="0"/>
                <a:cs typeface="Times New Roman" panose="02020603050405020304" pitchFamily="18" charset="0"/>
              </a:rPr>
              <a:t>lēmum</a:t>
            </a:r>
            <a:r>
              <a:rPr lang="lv-LV" altLang="lv-LV" sz="2200" i="1" dirty="0">
                <a:solidFill>
                  <a:schemeClr val="bg1"/>
                </a:solidFill>
                <a:latin typeface="Times New Roman" panose="02020603050405020304" pitchFamily="18" charset="0"/>
                <a:cs typeface="Times New Roman" panose="02020603050405020304" pitchFamily="18" charset="0"/>
              </a:rPr>
              <a:t>u</a:t>
            </a:r>
            <a:r>
              <a:rPr lang="en-AU" altLang="lv-LV" sz="2200" i="1" dirty="0">
                <a:solidFill>
                  <a:schemeClr val="bg1"/>
                </a:solidFill>
                <a:latin typeface="Times New Roman" panose="02020603050405020304" pitchFamily="18" charset="0"/>
                <a:cs typeface="Times New Roman" panose="02020603050405020304" pitchFamily="18" charset="0"/>
              </a:rPr>
              <a:t> </a:t>
            </a:r>
            <a:r>
              <a:rPr lang="en-AU" altLang="lv-LV" sz="2200" i="1" dirty="0" err="1">
                <a:solidFill>
                  <a:schemeClr val="bg1"/>
                </a:solidFill>
                <a:latin typeface="Times New Roman" panose="02020603050405020304" pitchFamily="18" charset="0"/>
                <a:cs typeface="Times New Roman" panose="02020603050405020304" pitchFamily="18" charset="0"/>
              </a:rPr>
              <a:t>lietā</a:t>
            </a:r>
            <a:r>
              <a:rPr lang="en-AU" altLang="lv-LV" sz="2200" i="1" dirty="0">
                <a:solidFill>
                  <a:schemeClr val="bg1"/>
                </a:solidFill>
                <a:latin typeface="Times New Roman" panose="02020603050405020304" pitchFamily="18" charset="0"/>
                <a:cs typeface="Times New Roman" panose="02020603050405020304" pitchFamily="18" charset="0"/>
              </a:rPr>
              <a:t> </a:t>
            </a:r>
            <a:r>
              <a:rPr lang="en-AU" altLang="lv-LV" sz="2200" i="1" dirty="0" err="1">
                <a:solidFill>
                  <a:schemeClr val="bg1"/>
                </a:solidFill>
                <a:latin typeface="Times New Roman" panose="02020603050405020304" pitchFamily="18" charset="0"/>
                <a:cs typeface="Times New Roman" panose="02020603050405020304" pitchFamily="18" charset="0"/>
              </a:rPr>
              <a:t>Nr</a:t>
            </a:r>
            <a:r>
              <a:rPr lang="en-AU" altLang="lv-LV" sz="2200" i="1" dirty="0">
                <a:solidFill>
                  <a:schemeClr val="bg1"/>
                </a:solidFill>
                <a:latin typeface="Times New Roman" panose="02020603050405020304" pitchFamily="18" charset="0"/>
                <a:cs typeface="Times New Roman" panose="02020603050405020304" pitchFamily="18" charset="0"/>
              </a:rPr>
              <a:t>. SKA – </a:t>
            </a:r>
            <a:r>
              <a:rPr lang="en-AU" altLang="lv-LV" sz="2200" i="1" dirty="0" smtClean="0">
                <a:solidFill>
                  <a:schemeClr val="bg1"/>
                </a:solidFill>
                <a:latin typeface="Times New Roman" panose="02020603050405020304" pitchFamily="18" charset="0"/>
                <a:cs typeface="Times New Roman" panose="02020603050405020304" pitchFamily="18" charset="0"/>
              </a:rPr>
              <a:t>95</a:t>
            </a:r>
            <a:r>
              <a:rPr lang="lv-LV" altLang="lv-LV" sz="2200" i="1" dirty="0" smtClean="0">
                <a:solidFill>
                  <a:schemeClr val="bg1"/>
                </a:solidFill>
                <a:latin typeface="Times New Roman" panose="02020603050405020304" pitchFamily="18" charset="0"/>
                <a:cs typeface="Times New Roman" panose="02020603050405020304" pitchFamily="18" charset="0"/>
              </a:rPr>
              <a:t>8</a:t>
            </a:r>
            <a:r>
              <a:rPr lang="en-AU" altLang="lv-LV" sz="2200" i="1" dirty="0" smtClean="0">
                <a:solidFill>
                  <a:schemeClr val="bg1"/>
                </a:solidFill>
                <a:latin typeface="Times New Roman" panose="02020603050405020304" pitchFamily="18" charset="0"/>
                <a:cs typeface="Times New Roman" panose="02020603050405020304" pitchFamily="18" charset="0"/>
              </a:rPr>
              <a:t>/20</a:t>
            </a:r>
            <a:r>
              <a:rPr lang="lv-LV" altLang="lv-LV" sz="2200" i="1" dirty="0" smtClean="0">
                <a:solidFill>
                  <a:schemeClr val="bg1"/>
                </a:solidFill>
                <a:latin typeface="Times New Roman" panose="02020603050405020304" pitchFamily="18" charset="0"/>
                <a:cs typeface="Times New Roman" panose="02020603050405020304" pitchFamily="18" charset="0"/>
              </a:rPr>
              <a:t>1</a:t>
            </a:r>
            <a:r>
              <a:rPr lang="en-AU" altLang="lv-LV" sz="2200" i="1" dirty="0" smtClean="0">
                <a:solidFill>
                  <a:schemeClr val="bg1"/>
                </a:solidFill>
                <a:latin typeface="Times New Roman" panose="02020603050405020304" pitchFamily="18" charset="0"/>
                <a:cs typeface="Times New Roman" panose="02020603050405020304" pitchFamily="18" charset="0"/>
              </a:rPr>
              <a:t>7</a:t>
            </a:r>
            <a:r>
              <a:rPr lang="lv-LV" altLang="lv-LV" sz="2200" i="1" dirty="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lv-LV" sz="2200" i="1" dirty="0">
                <a:solidFill>
                  <a:schemeClr val="bg1"/>
                </a:solidFill>
                <a:latin typeface="Times New Roman" panose="02020603050405020304" pitchFamily="18" charset="0"/>
                <a:cs typeface="Times New Roman" panose="02020603050405020304" pitchFamily="18" charset="0"/>
              </a:rPr>
              <a:t>	</a:t>
            </a:r>
            <a:r>
              <a:rPr lang="lv-LV" sz="2200" u="sng" dirty="0" smtClean="0">
                <a:solidFill>
                  <a:schemeClr val="bg1"/>
                </a:solidFill>
                <a:latin typeface="Times New Roman" panose="02020603050405020304" pitchFamily="18" charset="0"/>
                <a:cs typeface="Times New Roman" panose="02020603050405020304" pitchFamily="18" charset="0"/>
              </a:rPr>
              <a:t>Pašreiz ir tiesā ierosināta administratīvā lieta par 2016.gada būvatļaujas atzīšanu par spēkā neesošu, sakarā ar 2018.gada atzīmes par </a:t>
            </a:r>
            <a:r>
              <a:rPr lang="lv-LV" sz="2000" u="sng" dirty="0" smtClean="0">
                <a:solidFill>
                  <a:schemeClr val="bg1"/>
                </a:solidFill>
                <a:latin typeface="Times New Roman" panose="02020603050405020304" pitchFamily="18" charset="0"/>
                <a:cs typeface="Times New Roman" panose="02020603050405020304" pitchFamily="18" charset="0"/>
              </a:rPr>
              <a:t>būvdarbu </a:t>
            </a:r>
            <a:r>
              <a:rPr lang="lv-LV" sz="2000" u="sng" dirty="0">
                <a:solidFill>
                  <a:schemeClr val="bg1"/>
                </a:solidFill>
                <a:latin typeface="Times New Roman" panose="02020603050405020304" pitchFamily="18" charset="0"/>
                <a:cs typeface="Times New Roman" panose="02020603050405020304" pitchFamily="18" charset="0"/>
              </a:rPr>
              <a:t>uzsākšanas nosacījumu izpildi, kaut </a:t>
            </a:r>
            <a:r>
              <a:rPr lang="lv-LV" sz="2000" u="sng" dirty="0" smtClean="0">
                <a:solidFill>
                  <a:schemeClr val="bg1"/>
                </a:solidFill>
                <a:latin typeface="Times New Roman" panose="02020603050405020304" pitchFamily="18" charset="0"/>
                <a:cs typeface="Times New Roman" panose="02020603050405020304" pitchFamily="18" charset="0"/>
              </a:rPr>
              <a:t>nekustamā </a:t>
            </a:r>
            <a:r>
              <a:rPr lang="lv-LV" sz="2000" u="sng" dirty="0">
                <a:solidFill>
                  <a:schemeClr val="bg1"/>
                </a:solidFill>
                <a:latin typeface="Times New Roman" panose="02020603050405020304" pitchFamily="18" charset="0"/>
                <a:cs typeface="Times New Roman" panose="02020603050405020304" pitchFamily="18" charset="0"/>
              </a:rPr>
              <a:t>īpašuma īpašnieka </a:t>
            </a:r>
            <a:r>
              <a:rPr lang="lv-LV" sz="2000" u="sng" dirty="0" smtClean="0">
                <a:solidFill>
                  <a:schemeClr val="bg1"/>
                </a:solidFill>
                <a:latin typeface="Times New Roman" panose="02020603050405020304" pitchFamily="18" charset="0"/>
                <a:cs typeface="Times New Roman" panose="02020603050405020304" pitchFamily="18" charset="0"/>
              </a:rPr>
              <a:t>atļauja (projekta saskaņojums) nebija saņemta. Kā </a:t>
            </a:r>
            <a:r>
              <a:rPr lang="lv-LV" sz="2000" u="sng" dirty="0">
                <a:solidFill>
                  <a:schemeClr val="bg1"/>
                </a:solidFill>
                <a:latin typeface="Times New Roman" panose="02020603050405020304" pitchFamily="18" charset="0"/>
                <a:cs typeface="Times New Roman" panose="02020603050405020304" pitchFamily="18" charset="0"/>
              </a:rPr>
              <a:t>viens no būvdarbu uzsākšanas nosacījumiem norādīts “izstrādāts un saskaņots būvprojekts</a:t>
            </a:r>
            <a:r>
              <a:rPr lang="lv-LV" sz="2000" u="sng" dirty="0" smtClean="0">
                <a:solidFill>
                  <a:schemeClr val="bg1"/>
                </a:solidFill>
                <a:latin typeface="Times New Roman" panose="02020603050405020304" pitchFamily="18" charset="0"/>
                <a:cs typeface="Times New Roman" panose="02020603050405020304" pitchFamily="18" charset="0"/>
              </a:rPr>
              <a:t>”</a:t>
            </a:r>
            <a:r>
              <a:rPr lang="lv-LV" sz="2000" dirty="0" smtClean="0">
                <a:solidFill>
                  <a:schemeClr val="bg1"/>
                </a:solidFill>
                <a:latin typeface="Times New Roman" panose="02020603050405020304" pitchFamily="18" charset="0"/>
                <a:cs typeface="Times New Roman" panose="02020603050405020304" pitchFamily="18" charset="0"/>
              </a:rPr>
              <a:t>. </a:t>
            </a:r>
            <a:endParaRPr lang="lv-LV"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29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400" dirty="0">
                <a:solidFill>
                  <a:schemeClr val="bg1"/>
                </a:solidFill>
                <a:latin typeface="Times New Roman" panose="02020603050405020304" pitchFamily="18" charset="0"/>
                <a:cs typeface="Times New Roman" panose="02020603050405020304" pitchFamily="18" charset="0"/>
              </a:rPr>
              <a:t>atzīmes apstrīdēšana un pārsūdzēšana</a:t>
            </a:r>
            <a:endParaRPr lang="lv-LV" sz="2400" dirty="0"/>
          </a:p>
        </p:txBody>
      </p:sp>
      <p:sp>
        <p:nvSpPr>
          <p:cNvPr id="3" name="Content Placeholder 2"/>
          <p:cNvSpPr>
            <a:spLocks noGrp="1"/>
          </p:cNvSpPr>
          <p:nvPr>
            <p:ph idx="1"/>
          </p:nvPr>
        </p:nvSpPr>
        <p:spPr/>
        <p:txBody>
          <a:bodyPr/>
          <a:lstStyle/>
          <a:p>
            <a:pPr marL="0" indent="0" algn="just">
              <a:buNone/>
            </a:pPr>
            <a:r>
              <a:rPr lang="lv-LV" dirty="0" smtClean="0">
                <a:solidFill>
                  <a:schemeClr val="bg1"/>
                </a:solidFill>
                <a:latin typeface="Times New Roman" panose="02020603050405020304" pitchFamily="18" charset="0"/>
                <a:cs typeface="Times New Roman" panose="02020603050405020304" pitchFamily="18" charset="0"/>
              </a:rPr>
              <a:t>	Piekrišana </a:t>
            </a:r>
            <a:r>
              <a:rPr lang="lv-LV" dirty="0">
                <a:solidFill>
                  <a:schemeClr val="bg1"/>
                </a:solidFill>
                <a:latin typeface="Times New Roman" panose="02020603050405020304" pitchFamily="18" charset="0"/>
                <a:cs typeface="Times New Roman" panose="02020603050405020304" pitchFamily="18" charset="0"/>
              </a:rPr>
              <a:t>apbūvei ir viens no būvniecības pamatnoteikumiem, kura jēga ir būvniecība – būtiskas un paliekošas (vai vismaz ilgstošas) izmaiņas nekustamajā īpašumā – pieļaut veikt tikai pašam īpašniekam vai ar tā atļauju (</a:t>
            </a:r>
            <a:r>
              <a:rPr lang="lv-LV" i="1" dirty="0">
                <a:solidFill>
                  <a:schemeClr val="bg1"/>
                </a:solidFill>
                <a:latin typeface="Times New Roman" panose="02020603050405020304" pitchFamily="18" charset="0"/>
                <a:cs typeface="Times New Roman" panose="02020603050405020304" pitchFamily="18" charset="0"/>
              </a:rPr>
              <a:t>sk. Augstākās tiesas 2012.gada 16.marta spriedumu lietā Nr.SKA-49/2012 10.punktu, 2014.gada 22.decembra spriedumu lietā Nr.SKA-320/2014 8.punktu, 2009.gada16.marta sprieduma lietā Nr.SKA-50/2009 15.punktu, 2012.gada 17.decembra sprieduma lietā Nr.SKA-158/2012 12.punktu).</a:t>
            </a:r>
            <a:endParaRPr lang="lv-LV" dirty="0">
              <a:solidFill>
                <a:schemeClr val="bg1"/>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80233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5330"/>
            <a:ext cx="9905999" cy="774356"/>
          </a:xfrm>
        </p:spPr>
        <p:txBody>
          <a:bodyPr>
            <a:normAutofit/>
          </a:bodyPr>
          <a:lstStyle/>
          <a:p>
            <a:pPr algn="ctr"/>
            <a:r>
              <a:rPr lang="lv-LV" sz="2400" dirty="0" smtClean="0">
                <a:solidFill>
                  <a:schemeClr val="bg1"/>
                </a:solidFill>
                <a:latin typeface="Times New Roman" panose="02020603050405020304" pitchFamily="18" charset="0"/>
                <a:cs typeface="Times New Roman" panose="02020603050405020304" pitchFamily="18" charset="0"/>
              </a:rPr>
              <a:t>Tehnisko noteikumu </a:t>
            </a:r>
            <a:r>
              <a:rPr lang="lv-LV" sz="2400" dirty="0">
                <a:solidFill>
                  <a:schemeClr val="bg1"/>
                </a:solidFill>
                <a:latin typeface="Times New Roman" panose="02020603050405020304" pitchFamily="18" charset="0"/>
                <a:cs typeface="Times New Roman" panose="02020603050405020304" pitchFamily="18" charset="0"/>
              </a:rPr>
              <a:t>apstrīdēšana un pārsūdzēšana</a:t>
            </a:r>
          </a:p>
        </p:txBody>
      </p:sp>
      <p:sp>
        <p:nvSpPr>
          <p:cNvPr id="3" name="Content Placeholder 2"/>
          <p:cNvSpPr>
            <a:spLocks noGrp="1"/>
          </p:cNvSpPr>
          <p:nvPr>
            <p:ph idx="1"/>
          </p:nvPr>
        </p:nvSpPr>
        <p:spPr>
          <a:xfrm>
            <a:off x="1141412" y="1021492"/>
            <a:ext cx="10136188" cy="5618204"/>
          </a:xfrm>
        </p:spPr>
        <p:txBody>
          <a:bodyPr>
            <a:normAutofit fontScale="55000" lnSpcReduction="20000"/>
          </a:bodyPr>
          <a:lstStyle/>
          <a:p>
            <a:pPr marL="0" indent="0" algn="just">
              <a:buNone/>
            </a:pPr>
            <a:r>
              <a:rPr lang="lv-LV" dirty="0" smtClean="0">
                <a:solidFill>
                  <a:schemeClr val="bg1"/>
                </a:solidFill>
                <a:latin typeface="Times New Roman" panose="02020603050405020304" pitchFamily="18" charset="0"/>
                <a:cs typeface="Times New Roman" panose="02020603050405020304" pitchFamily="18" charset="0"/>
              </a:rPr>
              <a:t>	</a:t>
            </a:r>
            <a:r>
              <a:rPr lang="lv-LV" sz="3200" dirty="0" smtClean="0">
                <a:solidFill>
                  <a:schemeClr val="bg1"/>
                </a:solidFill>
                <a:latin typeface="Times New Roman" panose="02020603050405020304" pitchFamily="18" charset="0"/>
                <a:cs typeface="Times New Roman" panose="02020603050405020304" pitchFamily="18" charset="0"/>
              </a:rPr>
              <a:t>Tehniskie noteikumi ir </a:t>
            </a:r>
            <a:r>
              <a:rPr lang="lv-LV" sz="3200" dirty="0" err="1" smtClean="0">
                <a:solidFill>
                  <a:schemeClr val="bg1"/>
                </a:solidFill>
                <a:latin typeface="Times New Roman" panose="02020603050405020304" pitchFamily="18" charset="0"/>
                <a:cs typeface="Times New Roman" panose="02020603050405020304" pitchFamily="18" charset="0"/>
              </a:rPr>
              <a:t>starplēmumi</a:t>
            </a:r>
            <a:r>
              <a:rPr lang="lv-LV" sz="3200" dirty="0" smtClean="0">
                <a:solidFill>
                  <a:schemeClr val="bg1"/>
                </a:solidFill>
                <a:latin typeface="Times New Roman" panose="02020603050405020304" pitchFamily="18" charset="0"/>
                <a:cs typeface="Times New Roman" panose="02020603050405020304" pitchFamily="18" charset="0"/>
              </a:rPr>
              <a:t>. </a:t>
            </a:r>
            <a:r>
              <a:rPr lang="lv-LV" sz="3200" dirty="0" err="1" smtClean="0">
                <a:solidFill>
                  <a:schemeClr val="bg1"/>
                </a:solidFill>
                <a:latin typeface="Times New Roman" panose="02020603050405020304" pitchFamily="18" charset="0"/>
                <a:cs typeface="Times New Roman" panose="02020603050405020304" pitchFamily="18" charset="0"/>
              </a:rPr>
              <a:t>Starplēmumi</a:t>
            </a:r>
            <a:r>
              <a:rPr lang="lv-LV" sz="3200" dirty="0" smtClean="0">
                <a:solidFill>
                  <a:schemeClr val="bg1"/>
                </a:solidFill>
                <a:latin typeface="Times New Roman" panose="02020603050405020304" pitchFamily="18" charset="0"/>
                <a:cs typeface="Times New Roman" panose="02020603050405020304" pitchFamily="18" charset="0"/>
              </a:rPr>
              <a:t> </a:t>
            </a:r>
            <a:r>
              <a:rPr lang="lv-LV" sz="3200" dirty="0">
                <a:solidFill>
                  <a:schemeClr val="bg1"/>
                </a:solidFill>
                <a:latin typeface="Times New Roman" panose="02020603050405020304" pitchFamily="18" charset="0"/>
                <a:cs typeface="Times New Roman" panose="02020603050405020304" pitchFamily="18" charset="0"/>
              </a:rPr>
              <a:t>parasti nav patstāvīgi apstrīdami (pārsūdzami), jo tiem nav galīgā noregulējuma, izņemot gadījumus, ja tie paši par sevi skar būtiskas personas tiesības vai tiesiskās intereses vai būtiski apgrūtina to īstenošanu. </a:t>
            </a:r>
            <a:r>
              <a:rPr lang="lv-LV" sz="3200" dirty="0" err="1">
                <a:solidFill>
                  <a:schemeClr val="bg1"/>
                </a:solidFill>
                <a:latin typeface="Times New Roman" panose="02020603050405020304" pitchFamily="18" charset="0"/>
                <a:cs typeface="Times New Roman" panose="02020603050405020304" pitchFamily="18" charset="0"/>
              </a:rPr>
              <a:t>Starplēmuma</a:t>
            </a:r>
            <a:r>
              <a:rPr lang="lv-LV" sz="3200" dirty="0">
                <a:solidFill>
                  <a:schemeClr val="bg1"/>
                </a:solidFill>
                <a:latin typeface="Times New Roman" panose="02020603050405020304" pitchFamily="18" charset="0"/>
                <a:cs typeface="Times New Roman" panose="02020603050405020304" pitchFamily="18" charset="0"/>
              </a:rPr>
              <a:t> ar būtisku ietekmi pārsūdzēšanas mērķis ir konstatēt tā prettiesiskumu tūlīt pēc attiecīgā lēmuma pieņemšanas, </a:t>
            </a:r>
            <a:r>
              <a:rPr lang="lv-LV" sz="3200" u="sng" dirty="0">
                <a:solidFill>
                  <a:schemeClr val="bg1"/>
                </a:solidFill>
                <a:latin typeface="Times New Roman" panose="02020603050405020304" pitchFamily="18" charset="0"/>
                <a:cs typeface="Times New Roman" panose="02020603050405020304" pitchFamily="18" charset="0"/>
              </a:rPr>
              <a:t>tādējādi novēršot šķērsli, kas liedz personai procesu turpināt, vai arī novēršot prettiesiskuma </a:t>
            </a:r>
            <a:r>
              <a:rPr lang="lv-LV" sz="3200" u="sng" dirty="0" smtClean="0">
                <a:solidFill>
                  <a:schemeClr val="bg1"/>
                </a:solidFill>
                <a:latin typeface="Times New Roman" panose="02020603050405020304" pitchFamily="18" charset="0"/>
                <a:cs typeface="Times New Roman" panose="02020603050405020304" pitchFamily="18" charset="0"/>
              </a:rPr>
              <a:t>turpināšanos.</a:t>
            </a:r>
          </a:p>
          <a:p>
            <a:pPr marL="0" indent="0" algn="just">
              <a:buNone/>
            </a:pPr>
            <a:r>
              <a:rPr lang="lv-LV" sz="3200" dirty="0" smtClean="0">
                <a:solidFill>
                  <a:schemeClr val="bg1"/>
                </a:solidFill>
                <a:latin typeface="Times New Roman" panose="02020603050405020304" pitchFamily="18" charset="0"/>
                <a:cs typeface="Times New Roman" panose="02020603050405020304" pitchFamily="18" charset="0"/>
              </a:rPr>
              <a:t>	Tehnisko </a:t>
            </a:r>
            <a:r>
              <a:rPr lang="lv-LV" sz="3200" dirty="0">
                <a:solidFill>
                  <a:schemeClr val="bg1"/>
                </a:solidFill>
                <a:latin typeface="Times New Roman" panose="02020603050405020304" pitchFamily="18" charset="0"/>
                <a:cs typeface="Times New Roman" panose="02020603050405020304" pitchFamily="18" charset="0"/>
              </a:rPr>
              <a:t>noteikumu tehniskais raksturs nenozīmē, ka ar to izsniegšanu (neizsniegšanu) nevar tikt skartas personas publiskās subjektīvās tiesības vai tiesiskās intereses. Ja ir konstatējams, ka ar šādu </a:t>
            </a:r>
            <a:r>
              <a:rPr lang="lv-LV" sz="3200" dirty="0" err="1">
                <a:solidFill>
                  <a:schemeClr val="bg1"/>
                </a:solidFill>
                <a:latin typeface="Times New Roman" panose="02020603050405020304" pitchFamily="18" charset="0"/>
                <a:cs typeface="Times New Roman" panose="02020603050405020304" pitchFamily="18" charset="0"/>
              </a:rPr>
              <a:t>starplēmumu</a:t>
            </a:r>
            <a:r>
              <a:rPr lang="lv-LV" sz="3200" dirty="0">
                <a:solidFill>
                  <a:schemeClr val="bg1"/>
                </a:solidFill>
                <a:latin typeface="Times New Roman" panose="02020603050405020304" pitchFamily="18" charset="0"/>
                <a:cs typeface="Times New Roman" panose="02020603050405020304" pitchFamily="18" charset="0"/>
              </a:rPr>
              <a:t> radīts aizskārums var būt būtisks, personai ir tiesības prasīt tā tiesiskuma patstāvīgu kontroli</a:t>
            </a:r>
            <a:r>
              <a:rPr lang="lv-LV" sz="3200" dirty="0" smtClean="0">
                <a:solidFill>
                  <a:schemeClr val="bg1"/>
                </a:solidFill>
                <a:latin typeface="Times New Roman" panose="02020603050405020304" pitchFamily="18" charset="0"/>
                <a:cs typeface="Times New Roman" panose="02020603050405020304" pitchFamily="18" charset="0"/>
              </a:rPr>
              <a:t>.</a:t>
            </a:r>
            <a:r>
              <a:rPr lang="lv-LV" sz="3200" dirty="0">
                <a:solidFill>
                  <a:schemeClr val="bg1"/>
                </a:solidFill>
                <a:latin typeface="Times New Roman" panose="02020603050405020304" pitchFamily="18" charset="0"/>
                <a:cs typeface="Times New Roman" panose="02020603050405020304" pitchFamily="18" charset="0"/>
              </a:rPr>
              <a:t> </a:t>
            </a:r>
            <a:r>
              <a:rPr lang="lv-LV" sz="3200" dirty="0" smtClean="0">
                <a:solidFill>
                  <a:schemeClr val="bg1"/>
                </a:solidFill>
                <a:latin typeface="Times New Roman" panose="02020603050405020304" pitchFamily="18" charset="0"/>
                <a:cs typeface="Times New Roman" panose="02020603050405020304" pitchFamily="18" charset="0"/>
              </a:rPr>
              <a:t>Tehnisko </a:t>
            </a:r>
            <a:r>
              <a:rPr lang="lv-LV" sz="3200" dirty="0">
                <a:solidFill>
                  <a:schemeClr val="bg1"/>
                </a:solidFill>
                <a:latin typeface="Times New Roman" panose="02020603050405020304" pitchFamily="18" charset="0"/>
                <a:cs typeface="Times New Roman" panose="02020603050405020304" pitchFamily="18" charset="0"/>
              </a:rPr>
              <a:t>noteikumu izdevēja izsniegtā priekšraksta neizpilde ir šķērslis būvatļaujas, tas ir, </a:t>
            </a:r>
            <a:r>
              <a:rPr lang="lv-LV" sz="3200" dirty="0" smtClean="0">
                <a:solidFill>
                  <a:schemeClr val="bg1"/>
                </a:solidFill>
                <a:latin typeface="Times New Roman" panose="02020603050405020304" pitchFamily="18" charset="0"/>
                <a:cs typeface="Times New Roman" panose="02020603050405020304" pitchFamily="18" charset="0"/>
              </a:rPr>
              <a:t>pieteicējam </a:t>
            </a:r>
            <a:r>
              <a:rPr lang="lv-LV" sz="3200" dirty="0">
                <a:solidFill>
                  <a:schemeClr val="bg1"/>
                </a:solidFill>
                <a:latin typeface="Times New Roman" panose="02020603050405020304" pitchFamily="18" charset="0"/>
                <a:cs typeface="Times New Roman" panose="02020603050405020304" pitchFamily="18" charset="0"/>
              </a:rPr>
              <a:t>vēlamā gala rezultāta sasniegšanai. Tādējādi ar tehnisko noteikumu izsniegšanu personai var rasties tāds tiesību un tiesisko interešu aizskārums, kurš ir atzīstams par būtisku, kas savukārt ļauj par šo noteikumu tiesiskumu vērsties kompetentā iestādē vai tiesā. Šādā situācijā nebūtu saprātīgi galīgā lēmuma, proti, būvatļaujas kā vienīgā pārsūdzamā lēmuma saņemšanas nolūkā prasīt personai izpildīt noteikumus, lai jau pēc to izpildes noskaidrotu noteikumu tiesiskumu</a:t>
            </a:r>
            <a:r>
              <a:rPr lang="lv-LV" sz="3200" dirty="0" smtClean="0">
                <a:solidFill>
                  <a:schemeClr val="bg1"/>
                </a:solidFill>
                <a:latin typeface="Times New Roman" panose="02020603050405020304" pitchFamily="18" charset="0"/>
                <a:cs typeface="Times New Roman" panose="02020603050405020304" pitchFamily="18" charset="0"/>
              </a:rPr>
              <a:t>. </a:t>
            </a:r>
          </a:p>
          <a:p>
            <a:pPr marL="0" indent="0" algn="just">
              <a:buNone/>
            </a:pPr>
            <a:r>
              <a:rPr lang="lv-LV" sz="3200" dirty="0">
                <a:solidFill>
                  <a:schemeClr val="bg1"/>
                </a:solidFill>
                <a:latin typeface="Times New Roman" panose="02020603050405020304" pitchFamily="18" charset="0"/>
                <a:cs typeface="Times New Roman" panose="02020603050405020304" pitchFamily="18" charset="0"/>
              </a:rPr>
              <a:t>	</a:t>
            </a:r>
            <a:r>
              <a:rPr lang="lv-LV" sz="3200" dirty="0" smtClean="0">
                <a:solidFill>
                  <a:schemeClr val="bg1"/>
                </a:solidFill>
                <a:latin typeface="Times New Roman" panose="02020603050405020304" pitchFamily="18" charset="0"/>
                <a:cs typeface="Times New Roman" panose="02020603050405020304" pitchFamily="18" charset="0"/>
              </a:rPr>
              <a:t>Ja </a:t>
            </a:r>
            <a:r>
              <a:rPr lang="lv-LV" sz="3200" dirty="0">
                <a:solidFill>
                  <a:schemeClr val="bg1"/>
                </a:solidFill>
                <a:latin typeface="Times New Roman" panose="02020603050405020304" pitchFamily="18" charset="0"/>
                <a:cs typeface="Times New Roman" panose="02020603050405020304" pitchFamily="18" charset="0"/>
              </a:rPr>
              <a:t>ir izdots jau gala administratīvais akts lietā – būvatļauja – personai ir tiesības prasīt būvatļaujas atzīšanu par prettiesisku daļā, kas noteic attiecīgo tehnisko noteikumu </a:t>
            </a:r>
            <a:r>
              <a:rPr lang="lv-LV" sz="3200" dirty="0" smtClean="0">
                <a:solidFill>
                  <a:schemeClr val="bg1"/>
                </a:solidFill>
                <a:latin typeface="Times New Roman" panose="02020603050405020304" pitchFamily="18" charset="0"/>
                <a:cs typeface="Times New Roman" panose="02020603050405020304" pitchFamily="18" charset="0"/>
              </a:rPr>
              <a:t>izpildi </a:t>
            </a:r>
            <a:r>
              <a:rPr lang="lv-LV" altLang="lv-LV" sz="3200" i="1" dirty="0">
                <a:solidFill>
                  <a:schemeClr val="bg1"/>
                </a:solidFill>
                <a:latin typeface="Times New Roman" panose="02020603050405020304" pitchFamily="18" charset="0"/>
                <a:cs typeface="Times New Roman" panose="02020603050405020304" pitchFamily="18" charset="0"/>
              </a:rPr>
              <a:t>(</a:t>
            </a:r>
            <a:r>
              <a:rPr lang="lv-LV" altLang="lv-LV" sz="3200" i="1" dirty="0" err="1" smtClean="0">
                <a:solidFill>
                  <a:schemeClr val="bg1"/>
                </a:solidFill>
                <a:latin typeface="Times New Roman" panose="02020603050405020304" pitchFamily="18" charset="0"/>
                <a:cs typeface="Times New Roman" panose="02020603050405020304" pitchFamily="18" charset="0"/>
              </a:rPr>
              <a:t>skatīt,Augstākās</a:t>
            </a:r>
            <a:r>
              <a:rPr lang="lv-LV" altLang="lv-LV" sz="3200" i="1" dirty="0" smtClean="0">
                <a:solidFill>
                  <a:schemeClr val="bg1"/>
                </a:solidFill>
                <a:latin typeface="Times New Roman" panose="02020603050405020304" pitchFamily="18" charset="0"/>
                <a:cs typeface="Times New Roman" panose="02020603050405020304" pitchFamily="18" charset="0"/>
              </a:rPr>
              <a:t> </a:t>
            </a:r>
            <a:r>
              <a:rPr lang="lv-LV" altLang="lv-LV" sz="3200" i="1" dirty="0">
                <a:solidFill>
                  <a:schemeClr val="bg1"/>
                </a:solidFill>
                <a:latin typeface="Times New Roman" panose="02020603050405020304" pitchFamily="18" charset="0"/>
                <a:cs typeface="Times New Roman" panose="02020603050405020304" pitchFamily="18" charset="0"/>
              </a:rPr>
              <a:t>tiesas </a:t>
            </a:r>
            <a:r>
              <a:rPr lang="en-AU" altLang="lv-LV" sz="3200" i="1" dirty="0" smtClean="0">
                <a:solidFill>
                  <a:schemeClr val="bg1"/>
                </a:solidFill>
                <a:latin typeface="Times New Roman" panose="02020603050405020304" pitchFamily="18" charset="0"/>
                <a:cs typeface="Times New Roman" panose="02020603050405020304" pitchFamily="18" charset="0"/>
              </a:rPr>
              <a:t>200</a:t>
            </a:r>
            <a:r>
              <a:rPr lang="lv-LV" altLang="lv-LV" sz="3200" i="1" dirty="0" smtClean="0">
                <a:solidFill>
                  <a:schemeClr val="bg1"/>
                </a:solidFill>
                <a:latin typeface="Times New Roman" panose="02020603050405020304" pitchFamily="18" charset="0"/>
                <a:cs typeface="Times New Roman" panose="02020603050405020304" pitchFamily="18" charset="0"/>
              </a:rPr>
              <a:t>9</a:t>
            </a:r>
            <a:r>
              <a:rPr lang="en-AU" altLang="lv-LV" sz="3200" i="1" dirty="0" smtClean="0">
                <a:solidFill>
                  <a:schemeClr val="bg1"/>
                </a:solidFill>
                <a:latin typeface="Times New Roman" panose="02020603050405020304" pitchFamily="18" charset="0"/>
                <a:cs typeface="Times New Roman" panose="02020603050405020304" pitchFamily="18" charset="0"/>
              </a:rPr>
              <a:t>.</a:t>
            </a:r>
            <a:r>
              <a:rPr lang="en-AU" altLang="lv-LV" sz="3200" i="1" dirty="0" err="1" smtClean="0">
                <a:solidFill>
                  <a:schemeClr val="bg1"/>
                </a:solidFill>
                <a:latin typeface="Times New Roman" panose="02020603050405020304" pitchFamily="18" charset="0"/>
                <a:cs typeface="Times New Roman" panose="02020603050405020304" pitchFamily="18" charset="0"/>
              </a:rPr>
              <a:t>gada</a:t>
            </a:r>
            <a:r>
              <a:rPr lang="en-AU" altLang="lv-LV" sz="3200" i="1" dirty="0" smtClean="0">
                <a:solidFill>
                  <a:schemeClr val="bg1"/>
                </a:solidFill>
                <a:latin typeface="Times New Roman" panose="02020603050405020304" pitchFamily="18" charset="0"/>
                <a:cs typeface="Times New Roman" panose="02020603050405020304" pitchFamily="18" charset="0"/>
              </a:rPr>
              <a:t> </a:t>
            </a:r>
            <a:r>
              <a:rPr lang="lv-LV" altLang="lv-LV" sz="3200" i="1" dirty="0" smtClean="0">
                <a:solidFill>
                  <a:schemeClr val="bg1"/>
                </a:solidFill>
                <a:latin typeface="Times New Roman" panose="02020603050405020304" pitchFamily="18" charset="0"/>
                <a:cs typeface="Times New Roman" panose="02020603050405020304" pitchFamily="18" charset="0"/>
              </a:rPr>
              <a:t>13.oktobra</a:t>
            </a:r>
            <a:r>
              <a:rPr lang="en-AU" altLang="lv-LV" sz="3200" i="1" dirty="0" smtClean="0">
                <a:solidFill>
                  <a:schemeClr val="bg1"/>
                </a:solidFill>
                <a:latin typeface="Times New Roman" panose="02020603050405020304" pitchFamily="18" charset="0"/>
                <a:cs typeface="Times New Roman" panose="02020603050405020304" pitchFamily="18" charset="0"/>
              </a:rPr>
              <a:t> </a:t>
            </a:r>
            <a:r>
              <a:rPr lang="en-AU" altLang="lv-LV" sz="3200" i="1" dirty="0" err="1">
                <a:solidFill>
                  <a:schemeClr val="bg1"/>
                </a:solidFill>
                <a:latin typeface="Times New Roman" panose="02020603050405020304" pitchFamily="18" charset="0"/>
                <a:cs typeface="Times New Roman" panose="02020603050405020304" pitchFamily="18" charset="0"/>
              </a:rPr>
              <a:t>lēmum</a:t>
            </a:r>
            <a:r>
              <a:rPr lang="lv-LV" altLang="lv-LV" sz="3200" i="1" dirty="0">
                <a:solidFill>
                  <a:schemeClr val="bg1"/>
                </a:solidFill>
                <a:latin typeface="Times New Roman" panose="02020603050405020304" pitchFamily="18" charset="0"/>
                <a:cs typeface="Times New Roman" panose="02020603050405020304" pitchFamily="18" charset="0"/>
              </a:rPr>
              <a:t>u</a:t>
            </a:r>
            <a:r>
              <a:rPr lang="en-AU" altLang="lv-LV" sz="3200" i="1" dirty="0">
                <a:solidFill>
                  <a:schemeClr val="bg1"/>
                </a:solidFill>
                <a:latin typeface="Times New Roman" panose="02020603050405020304" pitchFamily="18" charset="0"/>
                <a:cs typeface="Times New Roman" panose="02020603050405020304" pitchFamily="18" charset="0"/>
              </a:rPr>
              <a:t> </a:t>
            </a:r>
            <a:r>
              <a:rPr lang="en-AU" altLang="lv-LV" sz="3200" i="1" dirty="0" err="1">
                <a:solidFill>
                  <a:schemeClr val="bg1"/>
                </a:solidFill>
                <a:latin typeface="Times New Roman" panose="02020603050405020304" pitchFamily="18" charset="0"/>
                <a:cs typeface="Times New Roman" panose="02020603050405020304" pitchFamily="18" charset="0"/>
              </a:rPr>
              <a:t>lietā</a:t>
            </a:r>
            <a:r>
              <a:rPr lang="en-AU" altLang="lv-LV" sz="3200" i="1" dirty="0">
                <a:solidFill>
                  <a:schemeClr val="bg1"/>
                </a:solidFill>
                <a:latin typeface="Times New Roman" panose="02020603050405020304" pitchFamily="18" charset="0"/>
                <a:cs typeface="Times New Roman" panose="02020603050405020304" pitchFamily="18" charset="0"/>
              </a:rPr>
              <a:t> </a:t>
            </a:r>
            <a:r>
              <a:rPr lang="en-AU" altLang="lv-LV" sz="3200" i="1" dirty="0" err="1">
                <a:solidFill>
                  <a:schemeClr val="bg1"/>
                </a:solidFill>
                <a:latin typeface="Times New Roman" panose="02020603050405020304" pitchFamily="18" charset="0"/>
                <a:cs typeface="Times New Roman" panose="02020603050405020304" pitchFamily="18" charset="0"/>
              </a:rPr>
              <a:t>Nr</a:t>
            </a:r>
            <a:r>
              <a:rPr lang="en-AU" altLang="lv-LV" sz="3200" i="1" dirty="0">
                <a:solidFill>
                  <a:schemeClr val="bg1"/>
                </a:solidFill>
                <a:latin typeface="Times New Roman" panose="02020603050405020304" pitchFamily="18" charset="0"/>
                <a:cs typeface="Times New Roman" panose="02020603050405020304" pitchFamily="18" charset="0"/>
              </a:rPr>
              <a:t>. SKA – </a:t>
            </a:r>
            <a:r>
              <a:rPr lang="lv-LV" altLang="lv-LV" sz="3200" i="1" dirty="0" smtClean="0">
                <a:solidFill>
                  <a:schemeClr val="bg1"/>
                </a:solidFill>
                <a:latin typeface="Times New Roman" panose="02020603050405020304" pitchFamily="18" charset="0"/>
                <a:cs typeface="Times New Roman" panose="02020603050405020304" pitchFamily="18" charset="0"/>
              </a:rPr>
              <a:t>624/2009)</a:t>
            </a:r>
            <a:endParaRPr lang="lv-LV" sz="32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lv-LV"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34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43" y="618518"/>
            <a:ext cx="9992967" cy="2964941"/>
          </a:xfrm>
        </p:spPr>
        <p:txBody>
          <a:bodyPr/>
          <a:lstStyle/>
          <a:p>
            <a:pPr algn="ctr"/>
            <a:r>
              <a:rPr lang="lv-LV" dirty="0" smtClean="0">
                <a:solidFill>
                  <a:schemeClr val="bg1"/>
                </a:solidFill>
                <a:latin typeface="Times New Roman" panose="02020603050405020304" pitchFamily="18" charset="0"/>
                <a:cs typeface="Times New Roman" panose="02020603050405020304" pitchFamily="18" charset="0"/>
              </a:rPr>
              <a:t>Paldies par uzmanību !</a:t>
            </a:r>
            <a:endParaRPr lang="lv-LV"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0303" y="2685535"/>
            <a:ext cx="10067108" cy="3311612"/>
          </a:xfrm>
        </p:spPr>
        <p:txBody>
          <a:bodyPr/>
          <a:lstStyle/>
          <a:p>
            <a:pPr marL="0" indent="0" algn="ctr">
              <a:buNone/>
            </a:pPr>
            <a:r>
              <a:rPr lang="lv-LV" b="1" dirty="0" smtClean="0">
                <a:solidFill>
                  <a:schemeClr val="bg1"/>
                </a:solidFill>
                <a:latin typeface="Times New Roman" panose="02020603050405020304" pitchFamily="18" charset="0"/>
                <a:cs typeface="Times New Roman" panose="02020603050405020304" pitchFamily="18" charset="0"/>
              </a:rPr>
              <a:t>	</a:t>
            </a:r>
          </a:p>
          <a:p>
            <a:pPr marL="0" indent="0" algn="ctr">
              <a:buNone/>
            </a:pPr>
            <a:endParaRPr lang="lv-LV"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lv-LV" b="1" dirty="0" smtClean="0">
                <a:solidFill>
                  <a:schemeClr val="bg1"/>
                </a:solidFill>
                <a:latin typeface="Times New Roman" panose="02020603050405020304" pitchFamily="18" charset="0"/>
                <a:cs typeface="Times New Roman" panose="02020603050405020304" pitchFamily="18" charset="0"/>
              </a:rPr>
              <a:t>Ineta Muižniece</a:t>
            </a:r>
          </a:p>
          <a:p>
            <a:pPr marL="0" indent="0" algn="ctr">
              <a:buNone/>
            </a:pPr>
            <a:r>
              <a:rPr lang="lv-LV" dirty="0" smtClean="0">
                <a:solidFill>
                  <a:schemeClr val="bg1"/>
                </a:solidFill>
                <a:latin typeface="Times New Roman" panose="02020603050405020304" pitchFamily="18" charset="0"/>
                <a:cs typeface="Times New Roman" panose="02020603050405020304" pitchFamily="18" charset="0"/>
              </a:rPr>
              <a:t>ineta.muizniece@varam.gov.lv</a:t>
            </a:r>
          </a:p>
          <a:p>
            <a:pPr marL="0" indent="0" algn="ctr">
              <a:buNone/>
            </a:pPr>
            <a:r>
              <a:rPr lang="lv-LV" b="1" dirty="0" smtClean="0">
                <a:solidFill>
                  <a:schemeClr val="bg1"/>
                </a:solidFill>
                <a:latin typeface="Times New Roman" panose="02020603050405020304" pitchFamily="18" charset="0"/>
                <a:cs typeface="Times New Roman" panose="02020603050405020304" pitchFamily="18" charset="0"/>
              </a:rPr>
              <a:t>Tālr.</a:t>
            </a:r>
            <a:r>
              <a:rPr lang="lv-LV" dirty="0">
                <a:latin typeface="Times New Roman" panose="02020603050405020304" pitchFamily="18" charset="0"/>
                <a:cs typeface="Times New Roman" panose="02020603050405020304" pitchFamily="18" charset="0"/>
              </a:rPr>
              <a:t> </a:t>
            </a:r>
            <a:r>
              <a:rPr lang="lv-LV" dirty="0">
                <a:solidFill>
                  <a:schemeClr val="bg1"/>
                </a:solidFill>
                <a:latin typeface="Times New Roman" panose="02020603050405020304" pitchFamily="18" charset="0"/>
                <a:cs typeface="Times New Roman" panose="02020603050405020304" pitchFamily="18" charset="0"/>
              </a:rPr>
              <a:t>67026912</a:t>
            </a:r>
          </a:p>
        </p:txBody>
      </p:sp>
    </p:spTree>
    <p:extLst>
      <p:ext uri="{BB962C8B-B14F-4D97-AF65-F5344CB8AC3E}">
        <p14:creationId xmlns:p14="http://schemas.microsoft.com/office/powerpoint/2010/main" val="410073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30" y="618518"/>
            <a:ext cx="10017681" cy="847817"/>
          </a:xfrm>
        </p:spPr>
        <p:txBody>
          <a:bodyPr/>
          <a:lstStyle/>
          <a:p>
            <a:pPr algn="ctr"/>
            <a:r>
              <a:rPr lang="lv-LV" dirty="0" smtClean="0">
                <a:solidFill>
                  <a:schemeClr val="bg1"/>
                </a:solidFill>
                <a:latin typeface="Times New Roman" panose="02020603050405020304" pitchFamily="18" charset="0"/>
                <a:cs typeface="Times New Roman" panose="02020603050405020304" pitchFamily="18" charset="0"/>
              </a:rPr>
              <a:t>Administratīvais akts</a:t>
            </a:r>
            <a:endParaRPr lang="lv-LV"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9730" y="1466335"/>
            <a:ext cx="10017682" cy="4992130"/>
          </a:xfrm>
        </p:spPr>
        <p:txBody>
          <a:bodyPr/>
          <a:lstStyle/>
          <a:p>
            <a:pPr marL="0" indent="0">
              <a:buNone/>
            </a:pPr>
            <a:r>
              <a:rPr lang="lv-LV" dirty="0" smtClean="0">
                <a:solidFill>
                  <a:schemeClr val="bg1"/>
                </a:solidFill>
                <a:latin typeface="Times New Roman" panose="02020603050405020304" pitchFamily="18" charset="0"/>
                <a:cs typeface="Times New Roman" panose="02020603050405020304" pitchFamily="18" charset="0"/>
              </a:rPr>
              <a:t>Izdod valsts, pašvaldību iestādes</a:t>
            </a:r>
          </a:p>
          <a:p>
            <a:pPr marL="0" indent="0">
              <a:buNone/>
            </a:pPr>
            <a:r>
              <a:rPr lang="lv-LV" dirty="0" smtClean="0">
                <a:solidFill>
                  <a:schemeClr val="bg1"/>
                </a:solidFill>
              </a:rPr>
              <a:t> - </a:t>
            </a:r>
            <a:r>
              <a:rPr lang="lv-LV" sz="2000" dirty="0" smtClean="0">
                <a:solidFill>
                  <a:schemeClr val="bg1"/>
                </a:solidFill>
                <a:latin typeface="Times New Roman" panose="02020603050405020304" pitchFamily="18" charset="0"/>
                <a:cs typeface="Times New Roman" panose="02020603050405020304" pitchFamily="18" charset="0"/>
              </a:rPr>
              <a:t>rada tiesiskas sekas, saistošs izpildei</a:t>
            </a:r>
          </a:p>
          <a:p>
            <a:pPr marL="0" indent="0">
              <a:buNone/>
            </a:pPr>
            <a:r>
              <a:rPr lang="lv-LV" dirty="0" smtClean="0">
                <a:solidFill>
                  <a:schemeClr val="bg1"/>
                </a:solidFill>
                <a:latin typeface="Times New Roman" panose="02020603050405020304" pitchFamily="18" charset="0"/>
                <a:cs typeface="Times New Roman" panose="02020603050405020304" pitchFamily="18" charset="0"/>
              </a:rPr>
              <a:t>Var apstrīdēt un pārsūdzēt</a:t>
            </a:r>
          </a:p>
          <a:p>
            <a:pPr marL="0" indent="0" algn="just">
              <a:buNone/>
            </a:pPr>
            <a:r>
              <a:rPr lang="lv-LV" sz="2000" dirty="0" smtClean="0">
                <a:solidFill>
                  <a:schemeClr val="bg1"/>
                </a:solidFill>
                <a:latin typeface="Times New Roman" panose="02020603050405020304" pitchFamily="18" charset="0"/>
                <a:cs typeface="Times New Roman" panose="02020603050405020304" pitchFamily="18" charset="0"/>
              </a:rPr>
              <a:t>- apstrīd - augstākā iestādē, ja tādas nav – </a:t>
            </a:r>
            <a:r>
              <a:rPr lang="lv-LV" sz="2000" dirty="0">
                <a:solidFill>
                  <a:schemeClr val="bg1"/>
                </a:solidFill>
                <a:latin typeface="Times New Roman" panose="02020603050405020304" pitchFamily="18" charset="0"/>
                <a:cs typeface="Times New Roman" panose="02020603050405020304" pitchFamily="18" charset="0"/>
              </a:rPr>
              <a:t>var apstrīdēt tajā iestādē, kura izdevusi </a:t>
            </a:r>
            <a:r>
              <a:rPr lang="lv-LV" sz="2000" dirty="0" smtClean="0">
                <a:solidFill>
                  <a:schemeClr val="bg1"/>
                </a:solidFill>
                <a:latin typeface="Times New Roman" panose="02020603050405020304" pitchFamily="18" charset="0"/>
                <a:cs typeface="Times New Roman" panose="02020603050405020304" pitchFamily="18" charset="0"/>
              </a:rPr>
              <a:t>administratīvo aktu</a:t>
            </a:r>
            <a:r>
              <a:rPr lang="lv-LV" sz="2000" dirty="0">
                <a:solidFill>
                  <a:schemeClr val="bg1"/>
                </a:solidFill>
                <a:latin typeface="Times New Roman" panose="02020603050405020304" pitchFamily="18" charset="0"/>
                <a:cs typeface="Times New Roman" panose="02020603050405020304" pitchFamily="18" charset="0"/>
              </a:rPr>
              <a:t>, vai uzreiz pārsūdzēt </a:t>
            </a:r>
            <a:r>
              <a:rPr lang="lv-LV" sz="2000" dirty="0" smtClean="0">
                <a:solidFill>
                  <a:schemeClr val="bg1"/>
                </a:solidFill>
                <a:latin typeface="Times New Roman" panose="02020603050405020304" pitchFamily="18" charset="0"/>
                <a:cs typeface="Times New Roman" panose="02020603050405020304" pitchFamily="18" charset="0"/>
              </a:rPr>
              <a:t>tiesā (Administratīvā procesa likumu 76.panta otrā daļa). </a:t>
            </a:r>
            <a:r>
              <a:rPr lang="lv-LV" sz="2000" dirty="0">
                <a:solidFill>
                  <a:schemeClr val="bg1"/>
                </a:solidFill>
                <a:latin typeface="Times New Roman" panose="02020603050405020304" pitchFamily="18" charset="0"/>
                <a:cs typeface="Times New Roman" panose="02020603050405020304" pitchFamily="18" charset="0"/>
              </a:rPr>
              <a:t>Likumā vai Ministru kabineta noteikumos var būt noteikta cita iestāde, kurā attiecīgo administratīvo aktu var apstrīdēt. </a:t>
            </a:r>
          </a:p>
          <a:p>
            <a:pPr marL="0" indent="0">
              <a:buNone/>
            </a:pPr>
            <a:r>
              <a:rPr lang="lv-LV" dirty="0" smtClean="0">
                <a:solidFill>
                  <a:schemeClr val="bg1"/>
                </a:solidFill>
                <a:latin typeface="Times New Roman" panose="02020603050405020304" pitchFamily="18" charset="0"/>
                <a:cs typeface="Times New Roman" panose="02020603050405020304" pitchFamily="18" charset="0"/>
              </a:rPr>
              <a:t>Administratīvās tiesas lēmums nav administratīvais akts</a:t>
            </a:r>
            <a:endParaRPr lang="lv-LV"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86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157" y="618518"/>
            <a:ext cx="9968254" cy="1070239"/>
          </a:xfrm>
        </p:spPr>
        <p:txBody>
          <a:bodyPr>
            <a:normAutofit fontScale="90000"/>
          </a:bodyPr>
          <a:lstStyle/>
          <a:p>
            <a:pPr algn="ctr"/>
            <a:r>
              <a:rPr lang="lv-LV" dirty="0" smtClean="0">
                <a:solidFill>
                  <a:schemeClr val="bg1"/>
                </a:solidFill>
                <a:latin typeface="Times New Roman" panose="02020603050405020304" pitchFamily="18" charset="0"/>
                <a:cs typeface="Times New Roman" panose="02020603050405020304" pitchFamily="18" charset="0"/>
              </a:rPr>
              <a:t>Administratīvā akta apstrīdēšanas termiņi</a:t>
            </a:r>
            <a:endParaRPr lang="lv-LV"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9156" y="1688757"/>
            <a:ext cx="10116065" cy="4679092"/>
          </a:xfrm>
        </p:spPr>
        <p:txBody>
          <a:bodyPr>
            <a:normAutofit/>
          </a:bodyPr>
          <a:lstStyle/>
          <a:p>
            <a:pPr marL="0" indent="0">
              <a:buNone/>
            </a:pPr>
            <a:r>
              <a:rPr lang="lv-LV" dirty="0">
                <a:solidFill>
                  <a:schemeClr val="bg1"/>
                </a:solidFill>
                <a:latin typeface="Times New Roman" panose="02020603050405020304" pitchFamily="18" charset="0"/>
                <a:cs typeface="Times New Roman" panose="02020603050405020304" pitchFamily="18" charset="0"/>
              </a:rPr>
              <a:t>Rakstveidā </a:t>
            </a:r>
            <a:r>
              <a:rPr lang="lv-LV" dirty="0" smtClean="0">
                <a:solidFill>
                  <a:schemeClr val="bg1"/>
                </a:solidFill>
                <a:latin typeface="Times New Roman" panose="02020603050405020304" pitchFamily="18" charset="0"/>
                <a:cs typeface="Times New Roman" panose="02020603050405020304" pitchFamily="18" charset="0"/>
              </a:rPr>
              <a:t>izdotā administratīvajā aktā cita starpā </a:t>
            </a:r>
            <a:r>
              <a:rPr lang="lv-LV" dirty="0">
                <a:solidFill>
                  <a:schemeClr val="bg1"/>
                </a:solidFill>
                <a:latin typeface="Times New Roman" panose="02020603050405020304" pitchFamily="18" charset="0"/>
                <a:cs typeface="Times New Roman" panose="02020603050405020304" pitchFamily="18" charset="0"/>
              </a:rPr>
              <a:t> </a:t>
            </a:r>
            <a:r>
              <a:rPr lang="lv-LV" dirty="0" smtClean="0">
                <a:solidFill>
                  <a:schemeClr val="bg1"/>
                </a:solidFill>
                <a:latin typeface="Times New Roman" panose="02020603050405020304" pitchFamily="18" charset="0"/>
                <a:cs typeface="Times New Roman" panose="02020603050405020304" pitchFamily="18" charset="0"/>
              </a:rPr>
              <a:t>jābūt norādei, </a:t>
            </a:r>
            <a:r>
              <a:rPr lang="lv-LV" dirty="0">
                <a:solidFill>
                  <a:schemeClr val="bg1"/>
                </a:solidFill>
                <a:latin typeface="Times New Roman" panose="02020603050405020304" pitchFamily="18" charset="0"/>
                <a:cs typeface="Times New Roman" panose="02020603050405020304" pitchFamily="18" charset="0"/>
              </a:rPr>
              <a:t>kur un kādā termiņā šo administratīvo aktu var apstrīdēt vai </a:t>
            </a:r>
            <a:r>
              <a:rPr lang="lv-LV" dirty="0" smtClean="0">
                <a:solidFill>
                  <a:schemeClr val="bg1"/>
                </a:solidFill>
                <a:latin typeface="Times New Roman" panose="02020603050405020304" pitchFamily="18" charset="0"/>
                <a:cs typeface="Times New Roman" panose="02020603050405020304" pitchFamily="18" charset="0"/>
              </a:rPr>
              <a:t>pārsūdzēt (</a:t>
            </a:r>
            <a:r>
              <a:rPr lang="lv-LV" sz="2000" dirty="0" smtClean="0">
                <a:solidFill>
                  <a:schemeClr val="bg1"/>
                </a:solidFill>
                <a:latin typeface="Times New Roman" panose="02020603050405020304" pitchFamily="18" charset="0"/>
                <a:cs typeface="Times New Roman" panose="02020603050405020304" pitchFamily="18" charset="0"/>
              </a:rPr>
              <a:t>Administratīvā procesa likuma 67.panta otrās daļas 9.punkts</a:t>
            </a:r>
            <a:r>
              <a:rPr lang="lv-LV" dirty="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lv-LV" dirty="0">
                <a:solidFill>
                  <a:schemeClr val="bg1"/>
                </a:solidFill>
                <a:latin typeface="Times New Roman" panose="02020603050405020304" pitchFamily="18" charset="0"/>
                <a:cs typeface="Times New Roman" panose="02020603050405020304" pitchFamily="18" charset="0"/>
              </a:rPr>
              <a:t>Administratīvo aktu var apstrīdēt viena mēneša laikā no tā spēkā stāšanās </a:t>
            </a:r>
            <a:r>
              <a:rPr lang="lv-LV" dirty="0" smtClean="0">
                <a:solidFill>
                  <a:schemeClr val="bg1"/>
                </a:solidFill>
                <a:latin typeface="Times New Roman" panose="02020603050405020304" pitchFamily="18" charset="0"/>
                <a:cs typeface="Times New Roman" panose="02020603050405020304" pitchFamily="18" charset="0"/>
              </a:rPr>
              <a:t>dienas </a:t>
            </a:r>
            <a:r>
              <a:rPr lang="lv-LV" dirty="0">
                <a:solidFill>
                  <a:schemeClr val="bg1"/>
                </a:solidFill>
                <a:latin typeface="Times New Roman" panose="02020603050405020304" pitchFamily="18" charset="0"/>
                <a:cs typeface="Times New Roman" panose="02020603050405020304" pitchFamily="18" charset="0"/>
              </a:rPr>
              <a:t>(</a:t>
            </a:r>
            <a:r>
              <a:rPr lang="lv-LV" sz="2000" dirty="0">
                <a:solidFill>
                  <a:schemeClr val="bg1"/>
                </a:solidFill>
                <a:latin typeface="Times New Roman" panose="02020603050405020304" pitchFamily="18" charset="0"/>
                <a:cs typeface="Times New Roman" panose="02020603050405020304" pitchFamily="18" charset="0"/>
              </a:rPr>
              <a:t>Administratīvā procesa likuma </a:t>
            </a:r>
            <a:r>
              <a:rPr lang="lv-LV" sz="2000" dirty="0" smtClean="0">
                <a:solidFill>
                  <a:schemeClr val="bg1"/>
                </a:solidFill>
                <a:latin typeface="Times New Roman" panose="02020603050405020304" pitchFamily="18" charset="0"/>
                <a:cs typeface="Times New Roman" panose="02020603050405020304" pitchFamily="18" charset="0"/>
              </a:rPr>
              <a:t>79.panta pirmā daļa; </a:t>
            </a:r>
            <a:r>
              <a:rPr lang="lv-LV" sz="2000" u="sng" dirty="0" smtClean="0">
                <a:solidFill>
                  <a:schemeClr val="bg1"/>
                </a:solidFill>
                <a:latin typeface="Times New Roman" panose="02020603050405020304" pitchFamily="18" charset="0"/>
                <a:cs typeface="Times New Roman" panose="02020603050405020304" pitchFamily="18" charset="0"/>
              </a:rPr>
              <a:t>stājas spēkā ar paziņošanu</a:t>
            </a:r>
            <a:r>
              <a:rPr lang="lv-LV" sz="2000" dirty="0">
                <a:solidFill>
                  <a:schemeClr val="bg1"/>
                </a:solidFill>
                <a:latin typeface="Times New Roman" panose="02020603050405020304" pitchFamily="18" charset="0"/>
                <a:cs typeface="Times New Roman" panose="02020603050405020304" pitchFamily="18" charset="0"/>
              </a:rPr>
              <a:t> </a:t>
            </a:r>
            <a:r>
              <a:rPr lang="lv-LV" sz="2000" dirty="0" smtClean="0">
                <a:solidFill>
                  <a:schemeClr val="bg1"/>
                </a:solidFill>
                <a:latin typeface="Times New Roman" panose="02020603050405020304" pitchFamily="18" charset="0"/>
                <a:cs typeface="Times New Roman" panose="02020603050405020304" pitchFamily="18" charset="0"/>
              </a:rPr>
              <a:t>- Paziņošanas likuma 5.-11.pants</a:t>
            </a:r>
            <a:r>
              <a:rPr lang="lv-LV" dirty="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lv-LV" dirty="0" smtClean="0">
                <a:solidFill>
                  <a:schemeClr val="bg1"/>
                </a:solidFill>
                <a:latin typeface="Times New Roman" panose="02020603050405020304" pitchFamily="18" charset="0"/>
                <a:cs typeface="Times New Roman" panose="02020603050405020304" pitchFamily="18" charset="0"/>
              </a:rPr>
              <a:t>Ja </a:t>
            </a:r>
            <a:r>
              <a:rPr lang="lv-LV" dirty="0" err="1" smtClean="0">
                <a:solidFill>
                  <a:schemeClr val="bg1"/>
                </a:solidFill>
                <a:latin typeface="Times New Roman" panose="02020603050405020304" pitchFamily="18" charset="0"/>
                <a:cs typeface="Times New Roman" panose="02020603050405020304" pitchFamily="18" charset="0"/>
              </a:rPr>
              <a:t>rakstveidā</a:t>
            </a:r>
            <a:r>
              <a:rPr lang="lv-LV" dirty="0" smtClean="0">
                <a:solidFill>
                  <a:schemeClr val="bg1"/>
                </a:solidFill>
                <a:latin typeface="Times New Roman" panose="02020603050405020304" pitchFamily="18" charset="0"/>
                <a:cs typeface="Times New Roman" panose="02020603050405020304" pitchFamily="18" charset="0"/>
              </a:rPr>
              <a:t> </a:t>
            </a:r>
            <a:r>
              <a:rPr lang="lv-LV" dirty="0">
                <a:solidFill>
                  <a:schemeClr val="bg1"/>
                </a:solidFill>
                <a:latin typeface="Times New Roman" panose="02020603050405020304" pitchFamily="18" charset="0"/>
                <a:cs typeface="Times New Roman" panose="02020603050405020304" pitchFamily="18" charset="0"/>
              </a:rPr>
              <a:t>izdotajā administratīvajā aktā nav norādes, kur un kādā termiņā to var apstrīdēt, — </a:t>
            </a:r>
            <a:r>
              <a:rPr lang="lv-LV" u="sng" dirty="0" smtClean="0">
                <a:solidFill>
                  <a:schemeClr val="bg1"/>
                </a:solidFill>
                <a:latin typeface="Times New Roman" panose="02020603050405020304" pitchFamily="18" charset="0"/>
                <a:cs typeface="Times New Roman" panose="02020603050405020304" pitchFamily="18" charset="0"/>
              </a:rPr>
              <a:t>to var apstrīdēt viena </a:t>
            </a:r>
            <a:r>
              <a:rPr lang="lv-LV" u="sng" dirty="0">
                <a:solidFill>
                  <a:schemeClr val="bg1"/>
                </a:solidFill>
                <a:latin typeface="Times New Roman" panose="02020603050405020304" pitchFamily="18" charset="0"/>
                <a:cs typeface="Times New Roman" panose="02020603050405020304" pitchFamily="18" charset="0"/>
              </a:rPr>
              <a:t>gada laikā no tā spēkā stāšanās </a:t>
            </a:r>
            <a:r>
              <a:rPr lang="lv-LV" u="sng" dirty="0" smtClean="0">
                <a:solidFill>
                  <a:schemeClr val="bg1"/>
                </a:solidFill>
                <a:latin typeface="Times New Roman" panose="02020603050405020304" pitchFamily="18" charset="0"/>
                <a:cs typeface="Times New Roman" panose="02020603050405020304" pitchFamily="18" charset="0"/>
              </a:rPr>
              <a:t>dienas</a:t>
            </a:r>
            <a:r>
              <a:rPr lang="lv-LV" dirty="0">
                <a:solidFill>
                  <a:schemeClr val="bg1"/>
                </a:solidFill>
                <a:latin typeface="Times New Roman" panose="02020603050405020304" pitchFamily="18" charset="0"/>
                <a:cs typeface="Times New Roman" panose="02020603050405020304" pitchFamily="18" charset="0"/>
              </a:rPr>
              <a:t> </a:t>
            </a:r>
            <a:r>
              <a:rPr lang="lv-LV" sz="2000" dirty="0" smtClean="0">
                <a:solidFill>
                  <a:schemeClr val="bg1"/>
                </a:solidFill>
                <a:latin typeface="Times New Roman" panose="02020603050405020304" pitchFamily="18" charset="0"/>
                <a:cs typeface="Times New Roman" panose="02020603050405020304" pitchFamily="18" charset="0"/>
              </a:rPr>
              <a:t>(gadījumi, kad iestāde lēmuma vietā </a:t>
            </a:r>
            <a:r>
              <a:rPr lang="lv-LV" sz="2000" dirty="0" err="1" smtClean="0">
                <a:solidFill>
                  <a:schemeClr val="bg1"/>
                </a:solidFill>
                <a:latin typeface="Times New Roman" panose="02020603050405020304" pitchFamily="18" charset="0"/>
                <a:cs typeface="Times New Roman" panose="02020603050405020304" pitchFamily="18" charset="0"/>
              </a:rPr>
              <a:t>nosūta</a:t>
            </a:r>
            <a:r>
              <a:rPr lang="lv-LV" sz="2000" dirty="0" smtClean="0">
                <a:solidFill>
                  <a:schemeClr val="bg1"/>
                </a:solidFill>
                <a:latin typeface="Times New Roman" panose="02020603050405020304" pitchFamily="18" charset="0"/>
                <a:cs typeface="Times New Roman" panose="02020603050405020304" pitchFamily="18" charset="0"/>
              </a:rPr>
              <a:t> vienkāršu vēstuli, kas pēc būtības ir atteikums – tātad, apstrīdams un pārsūdzams tāpat kā administratīvais akts).</a:t>
            </a:r>
            <a:endParaRPr lang="lv-LV"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07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2800" dirty="0" smtClean="0">
                <a:solidFill>
                  <a:schemeClr val="bg1"/>
                </a:solidFill>
                <a:latin typeface="Times New Roman" panose="02020603050405020304" pitchFamily="18" charset="0"/>
                <a:cs typeface="Times New Roman" panose="02020603050405020304" pitchFamily="18" charset="0"/>
              </a:rPr>
              <a:t>Būvatļaujas apstrīdēšana un pārsūdzēšana </a:t>
            </a:r>
            <a:r>
              <a:rPr lang="lv-LV" dirty="0" smtClean="0">
                <a:solidFill>
                  <a:schemeClr val="bg1"/>
                </a:solidFill>
                <a:latin typeface="Times New Roman" panose="02020603050405020304" pitchFamily="18" charset="0"/>
                <a:cs typeface="Times New Roman" panose="02020603050405020304" pitchFamily="18" charset="0"/>
              </a:rPr>
              <a:t/>
            </a:r>
            <a:br>
              <a:rPr lang="lv-LV" dirty="0" smtClean="0">
                <a:solidFill>
                  <a:schemeClr val="bg1"/>
                </a:solidFill>
                <a:latin typeface="Times New Roman" panose="02020603050405020304" pitchFamily="18" charset="0"/>
                <a:cs typeface="Times New Roman" panose="02020603050405020304" pitchFamily="18" charset="0"/>
              </a:rPr>
            </a:br>
            <a:r>
              <a:rPr lang="lv-LV" sz="2400" dirty="0" smtClean="0">
                <a:solidFill>
                  <a:schemeClr val="bg1"/>
                </a:solidFill>
                <a:latin typeface="Times New Roman" panose="02020603050405020304" pitchFamily="18" charset="0"/>
                <a:cs typeface="Times New Roman" panose="02020603050405020304" pitchFamily="18" charset="0"/>
              </a:rPr>
              <a:t>Lēmumu veidi būvniecībā</a:t>
            </a:r>
            <a:endParaRPr lang="lv-LV"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2751437"/>
            <a:ext cx="9905998" cy="3039763"/>
          </a:xfrm>
        </p:spPr>
        <p:txBody>
          <a:bodyPr/>
          <a:lstStyle/>
          <a:p>
            <a:pPr marL="0" indent="534988" algn="just"/>
            <a:r>
              <a:rPr lang="lv-LV" altLang="lv-LV" dirty="0">
                <a:solidFill>
                  <a:schemeClr val="bg1"/>
                </a:solidFill>
                <a:latin typeface="Times New Roman" panose="02020603050405020304" pitchFamily="18" charset="0"/>
                <a:cs typeface="Times New Roman" panose="02020603050405020304" pitchFamily="18" charset="0"/>
              </a:rPr>
              <a:t>Būvatļaujas izdošana/atteikums izdot </a:t>
            </a:r>
            <a:r>
              <a:rPr lang="lv-LV" altLang="lv-LV" dirty="0" smtClean="0">
                <a:solidFill>
                  <a:schemeClr val="bg1"/>
                </a:solidFill>
                <a:latin typeface="Times New Roman" panose="02020603050405020304" pitchFamily="18" charset="0"/>
                <a:cs typeface="Times New Roman" panose="02020603050405020304" pitchFamily="18" charset="0"/>
              </a:rPr>
              <a:t>būvatļauju.</a:t>
            </a:r>
            <a:endParaRPr lang="lv-LV" altLang="lv-LV" sz="1800" dirty="0">
              <a:solidFill>
                <a:schemeClr val="bg1"/>
              </a:solidFill>
              <a:latin typeface="Times New Roman" panose="02020603050405020304" pitchFamily="18" charset="0"/>
              <a:cs typeface="Times New Roman" panose="02020603050405020304" pitchFamily="18" charset="0"/>
            </a:endParaRP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Būvniecības ieceres akcepts, izdarot atzīmi apliecinājuma kartē, vai atteikums izdarīt </a:t>
            </a:r>
            <a:r>
              <a:rPr lang="lv-LV" altLang="lv-LV" dirty="0" smtClean="0">
                <a:solidFill>
                  <a:schemeClr val="bg1"/>
                </a:solidFill>
                <a:latin typeface="Times New Roman" panose="02020603050405020304" pitchFamily="18" charset="0"/>
                <a:cs typeface="Times New Roman" panose="02020603050405020304" pitchFamily="18" charset="0"/>
              </a:rPr>
              <a:t>atzīmi.</a:t>
            </a:r>
            <a:endParaRPr lang="lv-LV" altLang="lv-LV" dirty="0">
              <a:solidFill>
                <a:schemeClr val="bg1"/>
              </a:solidFill>
              <a:latin typeface="Times New Roman" panose="02020603050405020304" pitchFamily="18" charset="0"/>
              <a:cs typeface="Times New Roman" panose="02020603050405020304" pitchFamily="18" charset="0"/>
            </a:endParaRP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Būvniecības ieceres akcepts, izdarot atzīmi būvniecības ieceres paskaidrojuma rakstā, vai atteikums izdarīt atzīmi.</a:t>
            </a:r>
          </a:p>
          <a:p>
            <a:pPr marL="0" indent="0">
              <a:buNone/>
            </a:pPr>
            <a:endParaRPr lang="lv-LV" dirty="0"/>
          </a:p>
        </p:txBody>
      </p:sp>
    </p:spTree>
    <p:extLst>
      <p:ext uri="{BB962C8B-B14F-4D97-AF65-F5344CB8AC3E}">
        <p14:creationId xmlns:p14="http://schemas.microsoft.com/office/powerpoint/2010/main" val="283420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400" dirty="0">
                <a:solidFill>
                  <a:schemeClr val="bg1"/>
                </a:solidFill>
                <a:latin typeface="Times New Roman" panose="02020603050405020304" pitchFamily="18" charset="0"/>
                <a:cs typeface="Times New Roman" panose="02020603050405020304" pitchFamily="18" charset="0"/>
              </a:rPr>
              <a:t>Būvatļaujas apstrīdēšana un pārsūdzēšana </a:t>
            </a:r>
            <a:r>
              <a:rPr lang="lv-LV" sz="2400" dirty="0" smtClean="0">
                <a:solidFill>
                  <a:schemeClr val="bg1"/>
                </a:solidFill>
                <a:latin typeface="Times New Roman" panose="02020603050405020304" pitchFamily="18" charset="0"/>
                <a:cs typeface="Times New Roman" panose="02020603050405020304" pitchFamily="18" charset="0"/>
              </a:rPr>
              <a:t/>
            </a:r>
            <a:br>
              <a:rPr lang="lv-LV" sz="2400" dirty="0" smtClean="0">
                <a:solidFill>
                  <a:schemeClr val="bg1"/>
                </a:solidFill>
                <a:latin typeface="Times New Roman" panose="02020603050405020304" pitchFamily="18" charset="0"/>
                <a:cs typeface="Times New Roman" panose="02020603050405020304" pitchFamily="18" charset="0"/>
              </a:rPr>
            </a:br>
            <a:r>
              <a:rPr lang="lv-LV" sz="2000" dirty="0" smtClean="0">
                <a:solidFill>
                  <a:schemeClr val="bg1"/>
                </a:solidFill>
                <a:latin typeface="Times New Roman" panose="02020603050405020304" pitchFamily="18" charset="0"/>
                <a:cs typeface="Times New Roman" panose="02020603050405020304" pitchFamily="18" charset="0"/>
              </a:rPr>
              <a:t>Būvatļauja</a:t>
            </a:r>
            <a:endParaRPr lang="lv-LV" sz="2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5016" y="1787611"/>
            <a:ext cx="10042395" cy="4744994"/>
          </a:xfrm>
        </p:spPr>
        <p:txBody>
          <a:bodyPr>
            <a:normAutofit fontScale="92500" lnSpcReduction="20000"/>
          </a:bodyPr>
          <a:lstStyle/>
          <a:p>
            <a:pPr algn="just"/>
            <a:r>
              <a:rPr lang="lv-LV" altLang="lv-LV" dirty="0">
                <a:solidFill>
                  <a:schemeClr val="bg1"/>
                </a:solidFill>
                <a:latin typeface="Times New Roman" panose="02020603050405020304" pitchFamily="18" charset="0"/>
                <a:cs typeface="Times New Roman" panose="02020603050405020304" pitchFamily="18" charset="0"/>
              </a:rPr>
              <a:t>Būvatļauja – administratīvs akts ar nosacījumiem projektēšanai un </a:t>
            </a:r>
            <a:r>
              <a:rPr lang="lv-LV" altLang="lv-LV" dirty="0" smtClean="0">
                <a:solidFill>
                  <a:schemeClr val="bg1"/>
                </a:solidFill>
                <a:latin typeface="Times New Roman" panose="02020603050405020304" pitchFamily="18" charset="0"/>
                <a:cs typeface="Times New Roman" panose="02020603050405020304" pitchFamily="18" charset="0"/>
              </a:rPr>
              <a:t>būvdarbiem </a:t>
            </a:r>
            <a:r>
              <a:rPr lang="lv-LV" altLang="lv-LV" sz="2000" dirty="0" smtClean="0">
                <a:solidFill>
                  <a:schemeClr val="bg1"/>
                </a:solidFill>
                <a:latin typeface="Times New Roman" panose="02020603050405020304" pitchFamily="18" charset="0"/>
                <a:cs typeface="Times New Roman" panose="02020603050405020304" pitchFamily="18" charset="0"/>
              </a:rPr>
              <a:t>(</a:t>
            </a:r>
            <a:r>
              <a:rPr lang="lv-LV" sz="2000" dirty="0">
                <a:solidFill>
                  <a:schemeClr val="bg1"/>
                </a:solidFill>
                <a:latin typeface="Times New Roman" panose="02020603050405020304" pitchFamily="18" charset="0"/>
                <a:cs typeface="Times New Roman" panose="02020603050405020304" pitchFamily="18" charset="0"/>
              </a:rPr>
              <a:t>Būvniecības likuma 1.panta </a:t>
            </a:r>
            <a:r>
              <a:rPr lang="lv-LV" sz="2000" dirty="0" smtClean="0">
                <a:solidFill>
                  <a:schemeClr val="bg1"/>
                </a:solidFill>
                <a:latin typeface="Times New Roman" panose="02020603050405020304" pitchFamily="18" charset="0"/>
                <a:cs typeface="Times New Roman" panose="02020603050405020304" pitchFamily="18" charset="0"/>
              </a:rPr>
              <a:t>1.punkts) </a:t>
            </a:r>
          </a:p>
          <a:p>
            <a:pPr algn="just">
              <a:buFontTx/>
              <a:buChar char="-"/>
            </a:pPr>
            <a:r>
              <a:rPr lang="lv-LV" altLang="lv-LV" sz="2000" dirty="0" smtClean="0">
                <a:solidFill>
                  <a:schemeClr val="bg1"/>
                </a:solidFill>
                <a:latin typeface="Times New Roman" panose="02020603050405020304" pitchFamily="18" charset="0"/>
                <a:cs typeface="Times New Roman" panose="02020603050405020304" pitchFamily="18" charset="0"/>
              </a:rPr>
              <a:t>būvdarbus </a:t>
            </a:r>
            <a:r>
              <a:rPr lang="lv-LV" altLang="lv-LV" sz="2000" dirty="0">
                <a:solidFill>
                  <a:schemeClr val="bg1"/>
                </a:solidFill>
                <a:latin typeface="Times New Roman" panose="02020603050405020304" pitchFamily="18" charset="0"/>
                <a:cs typeface="Times New Roman" panose="02020603050405020304" pitchFamily="18" charset="0"/>
              </a:rPr>
              <a:t>var uzsākt pēc nosacījumu izpildes un tad, kad administratīvais akts kļuvis </a:t>
            </a:r>
            <a:r>
              <a:rPr lang="lv-LV" altLang="lv-LV" sz="2000" dirty="0" smtClean="0">
                <a:solidFill>
                  <a:schemeClr val="bg1"/>
                </a:solidFill>
                <a:latin typeface="Times New Roman" panose="02020603050405020304" pitchFamily="18" charset="0"/>
                <a:cs typeface="Times New Roman" panose="02020603050405020304" pitchFamily="18" charset="0"/>
              </a:rPr>
              <a:t>neapstrīdams – saņemta atzīme</a:t>
            </a:r>
            <a:endParaRPr lang="lv-LV" altLang="lv-LV" sz="2000" dirty="0">
              <a:solidFill>
                <a:schemeClr val="bg1"/>
              </a:solidFill>
              <a:latin typeface="Times New Roman" panose="02020603050405020304" pitchFamily="18" charset="0"/>
              <a:cs typeface="Times New Roman" panose="02020603050405020304" pitchFamily="18" charset="0"/>
            </a:endParaRPr>
          </a:p>
          <a:p>
            <a:pPr algn="just"/>
            <a:r>
              <a:rPr lang="lv-LV" altLang="lv-LV" dirty="0">
                <a:solidFill>
                  <a:schemeClr val="bg1"/>
                </a:solidFill>
                <a:latin typeface="Times New Roman" panose="02020603050405020304" pitchFamily="18" charset="0"/>
                <a:cs typeface="Times New Roman" panose="02020603050405020304" pitchFamily="18" charset="0"/>
              </a:rPr>
              <a:t>Būvatļauja stājas spēkā ar brīdi, kad tā paziņota adresātam</a:t>
            </a:r>
            <a:r>
              <a:rPr lang="lv-LV" altLang="lv-LV" dirty="0" smtClean="0">
                <a:solidFill>
                  <a:schemeClr val="bg1"/>
                </a:solidFill>
                <a:latin typeface="Times New Roman" panose="02020603050405020304" pitchFamily="18" charset="0"/>
                <a:cs typeface="Times New Roman" panose="02020603050405020304" pitchFamily="18" charset="0"/>
              </a:rPr>
              <a:t>.</a:t>
            </a:r>
            <a:endParaRPr lang="lv-LV" altLang="lv-LV" dirty="0">
              <a:solidFill>
                <a:schemeClr val="bg1"/>
              </a:solidFill>
              <a:latin typeface="Times New Roman" panose="02020603050405020304" pitchFamily="18" charset="0"/>
              <a:cs typeface="Times New Roman" panose="02020603050405020304" pitchFamily="18" charset="0"/>
            </a:endParaRPr>
          </a:p>
          <a:p>
            <a:pPr algn="just"/>
            <a:r>
              <a:rPr lang="lv-LV" altLang="lv-LV" dirty="0">
                <a:solidFill>
                  <a:schemeClr val="bg1"/>
                </a:solidFill>
                <a:latin typeface="Times New Roman" panose="02020603050405020304" pitchFamily="18" charset="0"/>
                <a:cs typeface="Times New Roman" panose="02020603050405020304" pitchFamily="18" charset="0"/>
              </a:rPr>
              <a:t>Būvatļauju var apstrīdēt viena mēneša laikā no tās spēkā </a:t>
            </a:r>
            <a:r>
              <a:rPr lang="lv-LV" altLang="lv-LV" dirty="0" smtClean="0">
                <a:solidFill>
                  <a:schemeClr val="bg1"/>
                </a:solidFill>
                <a:latin typeface="Times New Roman" panose="02020603050405020304" pitchFamily="18" charset="0"/>
                <a:cs typeface="Times New Roman" panose="02020603050405020304" pitchFamily="18" charset="0"/>
              </a:rPr>
              <a:t>stāšanās dienas. </a:t>
            </a:r>
          </a:p>
          <a:p>
            <a:pPr marL="0" indent="0" algn="just">
              <a:buNone/>
            </a:pPr>
            <a:r>
              <a:rPr lang="lv-LV" dirty="0">
                <a:solidFill>
                  <a:schemeClr val="bg1"/>
                </a:solidFill>
                <a:latin typeface="Times New Roman" panose="02020603050405020304" pitchFamily="18" charset="0"/>
                <a:cs typeface="Times New Roman" panose="02020603050405020304" pitchFamily="18" charset="0"/>
              </a:rPr>
              <a:t>Procesuālais termiņš, kas aprēķināms gados, mēnešos vai dienās, sākas nākamajā dienā pēc datuma vai pēc notikuma, kurš nosaka tā </a:t>
            </a:r>
            <a:r>
              <a:rPr lang="lv-LV" dirty="0" smtClean="0">
                <a:solidFill>
                  <a:schemeClr val="bg1"/>
                </a:solidFill>
                <a:latin typeface="Times New Roman" panose="02020603050405020304" pitchFamily="18" charset="0"/>
                <a:cs typeface="Times New Roman" panose="02020603050405020304" pitchFamily="18" charset="0"/>
              </a:rPr>
              <a:t>sākumu. Termiņam</a:t>
            </a:r>
            <a:r>
              <a:rPr lang="lv-LV" dirty="0">
                <a:solidFill>
                  <a:schemeClr val="bg1"/>
                </a:solidFill>
                <a:latin typeface="Times New Roman" panose="02020603050405020304" pitchFamily="18" charset="0"/>
                <a:cs typeface="Times New Roman" panose="02020603050405020304" pitchFamily="18" charset="0"/>
              </a:rPr>
              <a:t>, kuru skaita mēnešos, pēdējā diena ir termiņa pēdējā mēneša attiecīgais datums. Ja termiņa pēdējā mēnesī nav attiecīgā datuma, termiņa pēdējā diena ir šā mēneša pēdējā </a:t>
            </a:r>
            <a:r>
              <a:rPr lang="lv-LV" dirty="0" smtClean="0">
                <a:solidFill>
                  <a:schemeClr val="bg1"/>
                </a:solidFill>
                <a:latin typeface="Times New Roman" panose="02020603050405020304" pitchFamily="18" charset="0"/>
                <a:cs typeface="Times New Roman" panose="02020603050405020304" pitchFamily="18" charset="0"/>
              </a:rPr>
              <a:t>diena. </a:t>
            </a:r>
            <a:r>
              <a:rPr lang="lv-LV" dirty="0">
                <a:solidFill>
                  <a:schemeClr val="bg1"/>
                </a:solidFill>
                <a:latin typeface="Times New Roman" panose="02020603050405020304" pitchFamily="18" charset="0"/>
                <a:cs typeface="Times New Roman" panose="02020603050405020304" pitchFamily="18" charset="0"/>
              </a:rPr>
              <a:t>Ja termiņa pēdējā diena ir sestdiena, svētdiena vai likumā noteikta svētku diena, termiņa pēdējā diena ir nākamā darba </a:t>
            </a:r>
            <a:r>
              <a:rPr lang="lv-LV" dirty="0" smtClean="0">
                <a:solidFill>
                  <a:schemeClr val="bg1"/>
                </a:solidFill>
                <a:latin typeface="Times New Roman" panose="02020603050405020304" pitchFamily="18" charset="0"/>
                <a:cs typeface="Times New Roman" panose="02020603050405020304" pitchFamily="18" charset="0"/>
              </a:rPr>
              <a:t>diena (</a:t>
            </a:r>
            <a:r>
              <a:rPr lang="lv-LV" sz="2200" dirty="0" smtClean="0">
                <a:solidFill>
                  <a:schemeClr val="bg1"/>
                </a:solidFill>
                <a:latin typeface="Times New Roman" panose="02020603050405020304" pitchFamily="18" charset="0"/>
                <a:cs typeface="Times New Roman" panose="02020603050405020304" pitchFamily="18" charset="0"/>
              </a:rPr>
              <a:t>Administratīvā procesa likuma 42. un 43.pants</a:t>
            </a:r>
            <a:r>
              <a:rPr lang="lv-LV" dirty="0" smtClean="0">
                <a:solidFill>
                  <a:schemeClr val="bg1"/>
                </a:solidFill>
                <a:latin typeface="Times New Roman" panose="02020603050405020304" pitchFamily="18" charset="0"/>
                <a:cs typeface="Times New Roman" panose="02020603050405020304" pitchFamily="18" charset="0"/>
              </a:rPr>
              <a:t>).</a:t>
            </a:r>
            <a:endParaRPr lang="lv-LV"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75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847817"/>
          </a:xfrm>
        </p:spPr>
        <p:txBody>
          <a:bodyPr/>
          <a:lstStyle/>
          <a:p>
            <a:pPr algn="ctr"/>
            <a:r>
              <a:rPr lang="lv-LV" dirty="0" smtClean="0"/>
              <a:t> </a:t>
            </a:r>
            <a:r>
              <a:rPr lang="lv-LV" sz="2400" dirty="0" smtClean="0">
                <a:solidFill>
                  <a:schemeClr val="bg1"/>
                </a:solidFill>
                <a:latin typeface="Times New Roman" panose="02020603050405020304" pitchFamily="18" charset="0"/>
                <a:cs typeface="Times New Roman" panose="02020603050405020304" pitchFamily="18" charset="0"/>
              </a:rPr>
              <a:t>Apstrīdēšana un pārsūdzēšana</a:t>
            </a:r>
            <a:endParaRPr lang="lv-LV"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1493" y="1466335"/>
            <a:ext cx="10025918" cy="5272216"/>
          </a:xfrm>
        </p:spPr>
        <p:txBody>
          <a:bodyPr>
            <a:normAutofit/>
          </a:bodyPr>
          <a:lstStyle/>
          <a:p>
            <a:pPr marL="0" indent="534988" algn="just"/>
            <a:r>
              <a:rPr lang="lv-LV" altLang="lv-LV" dirty="0" smtClean="0">
                <a:solidFill>
                  <a:schemeClr val="bg1"/>
                </a:solidFill>
                <a:latin typeface="Times New Roman" panose="02020603050405020304" pitchFamily="18" charset="0"/>
                <a:cs typeface="Times New Roman" panose="02020603050405020304" pitchFamily="18" charset="0"/>
              </a:rPr>
              <a:t>Būvatļauju</a:t>
            </a:r>
            <a:r>
              <a:rPr lang="lv-LV" altLang="lv-LV" dirty="0">
                <a:solidFill>
                  <a:schemeClr val="bg1"/>
                </a:solidFill>
                <a:latin typeface="Times New Roman" panose="02020603050405020304" pitchFamily="18" charset="0"/>
                <a:cs typeface="Times New Roman" panose="02020603050405020304" pitchFamily="18" charset="0"/>
              </a:rPr>
              <a:t>, ja to izdevusi būvvalde, var apstrīdēt </a:t>
            </a:r>
            <a:r>
              <a:rPr lang="lv-LV" altLang="lv-LV" dirty="0" smtClean="0">
                <a:solidFill>
                  <a:schemeClr val="bg1"/>
                </a:solidFill>
                <a:latin typeface="Times New Roman" panose="02020603050405020304" pitchFamily="18" charset="0"/>
                <a:cs typeface="Times New Roman" panose="02020603050405020304" pitchFamily="18" charset="0"/>
              </a:rPr>
              <a:t>pašvaldībā (dome vai cita institūcija). </a:t>
            </a:r>
            <a:r>
              <a:rPr lang="lv-LV" altLang="lv-LV" dirty="0">
                <a:solidFill>
                  <a:schemeClr val="bg1"/>
                </a:solidFill>
                <a:latin typeface="Times New Roman" panose="02020603050405020304" pitchFamily="18" charset="0"/>
                <a:cs typeface="Times New Roman" panose="02020603050405020304" pitchFamily="18" charset="0"/>
              </a:rPr>
              <a:t>Ja būvatļaujas izdevējs ir pašvaldība, to var pārsūdzēt tiesā</a:t>
            </a:r>
            <a:r>
              <a:rPr lang="lv-LV" altLang="lv-LV" dirty="0" smtClean="0">
                <a:solidFill>
                  <a:schemeClr val="bg1"/>
                </a:solidFill>
                <a:latin typeface="Times New Roman" panose="02020603050405020304" pitchFamily="18" charset="0"/>
                <a:cs typeface="Times New Roman" panose="02020603050405020304" pitchFamily="18" charset="0"/>
              </a:rPr>
              <a:t>.</a:t>
            </a:r>
          </a:p>
          <a:p>
            <a:pPr marL="0" indent="0" algn="just">
              <a:buNone/>
            </a:pPr>
            <a:endParaRPr lang="lv-LV" altLang="lv-LV" dirty="0">
              <a:solidFill>
                <a:schemeClr val="bg1"/>
              </a:solidFill>
              <a:latin typeface="Times New Roman" panose="02020603050405020304" pitchFamily="18" charset="0"/>
              <a:cs typeface="Times New Roman" panose="02020603050405020304" pitchFamily="18" charset="0"/>
            </a:endParaRP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Personai ir pienākums apstrīdot vai pārsūdzot būvatļauju  pamatot tās prettiesiskumu</a:t>
            </a:r>
            <a:r>
              <a:rPr lang="lv-LV" altLang="lv-LV" dirty="0" smtClean="0">
                <a:solidFill>
                  <a:schemeClr val="bg1"/>
                </a:solidFill>
                <a:latin typeface="Times New Roman" panose="02020603050405020304" pitchFamily="18" charset="0"/>
                <a:cs typeface="Times New Roman" panose="02020603050405020304" pitchFamily="18" charset="0"/>
              </a:rPr>
              <a:t>.</a:t>
            </a:r>
            <a:r>
              <a:rPr lang="lv-LV" dirty="0"/>
              <a:t> </a:t>
            </a:r>
            <a:r>
              <a:rPr lang="lv-LV" sz="1900" dirty="0">
                <a:solidFill>
                  <a:schemeClr val="bg1"/>
                </a:solidFill>
                <a:latin typeface="Times New Roman" panose="02020603050405020304" pitchFamily="18" charset="0"/>
                <a:cs typeface="Times New Roman" panose="02020603050405020304" pitchFamily="18" charset="0"/>
              </a:rPr>
              <a:t>Ar to vien, ka persona atzīstama par “kaimiņu” būvniecības procesā, vēl nav pietiekami, lai tai rastos subjektīvās tiesības apstrīdēt citai personai izdotu būvatļauju. Personai tiesības apstrīdēt būvatļauju ir tikai tādā gadījumā, ja tai ar būvniecību tiek nodarīts konkrēts tiesību vai tiesisko interešu aizskārums. Iebildumiem pret būvniecību jābūt saistītiem tieši ar sava īpašuma (arī nomātā) lietošanu, nevis ar vispārējiem iebildumiem par jebkuru tiesību normu neievērošanu būvniecības </a:t>
            </a:r>
            <a:r>
              <a:rPr lang="lv-LV" sz="1900" dirty="0" smtClean="0">
                <a:solidFill>
                  <a:schemeClr val="bg1"/>
                </a:solidFill>
                <a:latin typeface="Times New Roman" panose="02020603050405020304" pitchFamily="18" charset="0"/>
                <a:cs typeface="Times New Roman" panose="02020603050405020304" pitchFamily="18" charset="0"/>
              </a:rPr>
              <a:t>procesā (</a:t>
            </a:r>
            <a:r>
              <a:rPr lang="lv-LV" altLang="lv-LV" sz="2000" i="1" dirty="0">
                <a:solidFill>
                  <a:schemeClr val="bg1"/>
                </a:solidFill>
                <a:latin typeface="Times New Roman" panose="02020603050405020304" pitchFamily="18" charset="0"/>
                <a:cs typeface="Times New Roman" panose="02020603050405020304" pitchFamily="18" charset="0"/>
              </a:rPr>
              <a:t>skatīt, piemēram, Augstākās tiesas </a:t>
            </a:r>
            <a:r>
              <a:rPr lang="en-AU" altLang="lv-LV" sz="2000" i="1" dirty="0" smtClean="0">
                <a:solidFill>
                  <a:schemeClr val="bg1"/>
                </a:solidFill>
                <a:latin typeface="Times New Roman" panose="02020603050405020304" pitchFamily="18" charset="0"/>
                <a:cs typeface="Times New Roman" panose="02020603050405020304" pitchFamily="18" charset="0"/>
              </a:rPr>
              <a:t>20</a:t>
            </a:r>
            <a:r>
              <a:rPr lang="lv-LV" altLang="lv-LV" sz="2000" i="1" dirty="0" smtClean="0">
                <a:solidFill>
                  <a:schemeClr val="bg1"/>
                </a:solidFill>
                <a:latin typeface="Times New Roman" panose="02020603050405020304" pitchFamily="18" charset="0"/>
                <a:cs typeface="Times New Roman" panose="02020603050405020304" pitchFamily="18" charset="0"/>
              </a:rPr>
              <a:t>16</a:t>
            </a:r>
            <a:r>
              <a:rPr lang="en-AU" altLang="lv-LV" sz="2000" i="1" dirty="0" smtClean="0">
                <a:solidFill>
                  <a:schemeClr val="bg1"/>
                </a:solidFill>
                <a:latin typeface="Times New Roman" panose="02020603050405020304" pitchFamily="18" charset="0"/>
                <a:cs typeface="Times New Roman" panose="02020603050405020304" pitchFamily="18" charset="0"/>
              </a:rPr>
              <a:t>.</a:t>
            </a:r>
            <a:r>
              <a:rPr lang="en-AU" altLang="lv-LV" sz="2000" i="1" dirty="0" err="1" smtClean="0">
                <a:solidFill>
                  <a:schemeClr val="bg1"/>
                </a:solidFill>
                <a:latin typeface="Times New Roman" panose="02020603050405020304" pitchFamily="18" charset="0"/>
                <a:cs typeface="Times New Roman" panose="02020603050405020304" pitchFamily="18" charset="0"/>
              </a:rPr>
              <a:t>gada</a:t>
            </a:r>
            <a:r>
              <a:rPr lang="en-AU" altLang="lv-LV" sz="2000" i="1" dirty="0" smtClean="0">
                <a:solidFill>
                  <a:schemeClr val="bg1"/>
                </a:solidFill>
                <a:latin typeface="Times New Roman" panose="02020603050405020304" pitchFamily="18" charset="0"/>
                <a:cs typeface="Times New Roman" panose="02020603050405020304" pitchFamily="18" charset="0"/>
              </a:rPr>
              <a:t> 2</a:t>
            </a:r>
            <a:r>
              <a:rPr lang="lv-LV" altLang="lv-LV" sz="2000" i="1" dirty="0" smtClean="0">
                <a:solidFill>
                  <a:schemeClr val="bg1"/>
                </a:solidFill>
                <a:latin typeface="Times New Roman" panose="02020603050405020304" pitchFamily="18" charset="0"/>
                <a:cs typeface="Times New Roman" panose="02020603050405020304" pitchFamily="18" charset="0"/>
              </a:rPr>
              <a:t>5oktobra </a:t>
            </a:r>
            <a:r>
              <a:rPr lang="en-AU" altLang="lv-LV" sz="2000" i="1" dirty="0" err="1" smtClean="0">
                <a:solidFill>
                  <a:schemeClr val="bg1"/>
                </a:solidFill>
                <a:latin typeface="Times New Roman" panose="02020603050405020304" pitchFamily="18" charset="0"/>
                <a:cs typeface="Times New Roman" panose="02020603050405020304" pitchFamily="18" charset="0"/>
              </a:rPr>
              <a:t>lēmum</a:t>
            </a:r>
            <a:r>
              <a:rPr lang="lv-LV" altLang="lv-LV" sz="2000" i="1" dirty="0">
                <a:solidFill>
                  <a:schemeClr val="bg1"/>
                </a:solidFill>
                <a:latin typeface="Times New Roman" panose="02020603050405020304" pitchFamily="18" charset="0"/>
                <a:cs typeface="Times New Roman" panose="02020603050405020304" pitchFamily="18" charset="0"/>
              </a:rPr>
              <a:t>u</a:t>
            </a:r>
            <a:r>
              <a:rPr lang="en-AU" altLang="lv-LV" sz="2000" i="1" dirty="0">
                <a:solidFill>
                  <a:schemeClr val="bg1"/>
                </a:solidFill>
                <a:latin typeface="Times New Roman" panose="02020603050405020304" pitchFamily="18" charset="0"/>
                <a:cs typeface="Times New Roman" panose="02020603050405020304" pitchFamily="18" charset="0"/>
              </a:rPr>
              <a:t> </a:t>
            </a:r>
            <a:r>
              <a:rPr lang="en-AU" altLang="lv-LV" sz="2000" i="1" dirty="0" err="1">
                <a:solidFill>
                  <a:schemeClr val="bg1"/>
                </a:solidFill>
                <a:latin typeface="Times New Roman" panose="02020603050405020304" pitchFamily="18" charset="0"/>
                <a:cs typeface="Times New Roman" panose="02020603050405020304" pitchFamily="18" charset="0"/>
              </a:rPr>
              <a:t>lietā</a:t>
            </a:r>
            <a:r>
              <a:rPr lang="en-AU" altLang="lv-LV" sz="2000" i="1" dirty="0">
                <a:solidFill>
                  <a:schemeClr val="bg1"/>
                </a:solidFill>
                <a:latin typeface="Times New Roman" panose="02020603050405020304" pitchFamily="18" charset="0"/>
                <a:cs typeface="Times New Roman" panose="02020603050405020304" pitchFamily="18" charset="0"/>
              </a:rPr>
              <a:t> </a:t>
            </a:r>
            <a:r>
              <a:rPr lang="en-AU" altLang="lv-LV" sz="2000" i="1" dirty="0" err="1">
                <a:solidFill>
                  <a:schemeClr val="bg1"/>
                </a:solidFill>
                <a:latin typeface="Times New Roman" panose="02020603050405020304" pitchFamily="18" charset="0"/>
                <a:cs typeface="Times New Roman" panose="02020603050405020304" pitchFamily="18" charset="0"/>
              </a:rPr>
              <a:t>Nr</a:t>
            </a:r>
            <a:r>
              <a:rPr lang="en-AU" altLang="lv-LV" sz="2000" i="1" dirty="0">
                <a:solidFill>
                  <a:schemeClr val="bg1"/>
                </a:solidFill>
                <a:latin typeface="Times New Roman" panose="02020603050405020304" pitchFamily="18" charset="0"/>
                <a:cs typeface="Times New Roman" panose="02020603050405020304" pitchFamily="18" charset="0"/>
              </a:rPr>
              <a:t>. SKA – </a:t>
            </a:r>
            <a:r>
              <a:rPr lang="en-AU" altLang="lv-LV" sz="2000" i="1" dirty="0" smtClean="0">
                <a:solidFill>
                  <a:schemeClr val="bg1"/>
                </a:solidFill>
                <a:latin typeface="Times New Roman" panose="02020603050405020304" pitchFamily="18" charset="0"/>
                <a:cs typeface="Times New Roman" panose="02020603050405020304" pitchFamily="18" charset="0"/>
              </a:rPr>
              <a:t>4</a:t>
            </a:r>
            <a:r>
              <a:rPr lang="lv-LV" altLang="lv-LV" sz="2000" i="1" dirty="0" smtClean="0">
                <a:solidFill>
                  <a:schemeClr val="bg1"/>
                </a:solidFill>
                <a:latin typeface="Times New Roman" panose="02020603050405020304" pitchFamily="18" charset="0"/>
                <a:cs typeface="Times New Roman" panose="02020603050405020304" pitchFamily="18" charset="0"/>
              </a:rPr>
              <a:t>824</a:t>
            </a:r>
            <a:r>
              <a:rPr lang="en-AU" altLang="lv-LV" sz="2000" i="1" dirty="0" smtClean="0">
                <a:solidFill>
                  <a:schemeClr val="bg1"/>
                </a:solidFill>
                <a:latin typeface="Times New Roman" panose="02020603050405020304" pitchFamily="18" charset="0"/>
                <a:cs typeface="Times New Roman" panose="02020603050405020304" pitchFamily="18" charset="0"/>
              </a:rPr>
              <a:t>/20</a:t>
            </a:r>
            <a:r>
              <a:rPr lang="lv-LV" altLang="lv-LV" sz="2000" i="1" dirty="0" smtClean="0">
                <a:solidFill>
                  <a:schemeClr val="bg1"/>
                </a:solidFill>
                <a:latin typeface="Times New Roman" panose="02020603050405020304" pitchFamily="18" charset="0"/>
                <a:cs typeface="Times New Roman" panose="02020603050405020304" pitchFamily="18" charset="0"/>
              </a:rPr>
              <a:t>16, 4.punktu).</a:t>
            </a:r>
            <a:endParaRPr lang="lv-LV" altLang="lv-LV" sz="1900" dirty="0">
              <a:solidFill>
                <a:schemeClr val="bg1"/>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17102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30" y="618518"/>
            <a:ext cx="10017681" cy="1037287"/>
          </a:xfrm>
        </p:spPr>
        <p:txBody>
          <a:bodyPr>
            <a:normAutofit/>
          </a:bodyPr>
          <a:lstStyle/>
          <a:p>
            <a:pPr algn="ctr"/>
            <a:r>
              <a:rPr lang="lv-LV" sz="2400" dirty="0" smtClean="0">
                <a:solidFill>
                  <a:schemeClr val="bg1"/>
                </a:solidFill>
                <a:latin typeface="Times New Roman" panose="02020603050405020304" pitchFamily="18" charset="0"/>
                <a:cs typeface="Times New Roman" panose="02020603050405020304" pitchFamily="18" charset="0"/>
              </a:rPr>
              <a:t>Apstrīdēšanas un pārsūdzēšanas sekas</a:t>
            </a:r>
            <a:endParaRPr lang="lv-LV"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5632" y="1515762"/>
            <a:ext cx="9951779" cy="4885038"/>
          </a:xfrm>
        </p:spPr>
        <p:txBody>
          <a:bodyPr>
            <a:normAutofit fontScale="92500"/>
          </a:bodyPr>
          <a:lstStyle/>
          <a:p>
            <a:pPr algn="just"/>
            <a:r>
              <a:rPr lang="lv-LV" altLang="lv-LV" dirty="0">
                <a:solidFill>
                  <a:schemeClr val="bg1"/>
                </a:solidFill>
                <a:latin typeface="Times New Roman" panose="02020603050405020304" pitchFamily="18" charset="0"/>
                <a:cs typeface="Times New Roman" panose="02020603050405020304" pitchFamily="18" charset="0"/>
              </a:rPr>
              <a:t>Būvatļauju var sākt izpildīt uzreiz pēc tās stāšanās spēkā, </a:t>
            </a:r>
            <a:r>
              <a:rPr lang="lv-LV" altLang="lv-LV" u="sng" dirty="0">
                <a:solidFill>
                  <a:schemeClr val="bg1"/>
                </a:solidFill>
                <a:latin typeface="Times New Roman" panose="02020603050405020304" pitchFamily="18" charset="0"/>
                <a:cs typeface="Times New Roman" panose="02020603050405020304" pitchFamily="18" charset="0"/>
              </a:rPr>
              <a:t>taču būvdarbi jāpārtrauc</a:t>
            </a:r>
            <a:r>
              <a:rPr lang="lv-LV" altLang="lv-LV" dirty="0">
                <a:solidFill>
                  <a:schemeClr val="bg1"/>
                </a:solidFill>
                <a:latin typeface="Times New Roman" panose="02020603050405020304" pitchFamily="18" charset="0"/>
                <a:cs typeface="Times New Roman" panose="02020603050405020304" pitchFamily="18" charset="0"/>
              </a:rPr>
              <a:t>, ja būvatļauju apstrīd vai pārsūdz likumā noteiktā kārtībā un termiņā </a:t>
            </a:r>
            <a:r>
              <a:rPr lang="lv-LV" altLang="lv-LV" dirty="0" smtClean="0">
                <a:solidFill>
                  <a:schemeClr val="bg1"/>
                </a:solidFill>
                <a:latin typeface="Times New Roman" panose="02020603050405020304" pitchFamily="18" charset="0"/>
                <a:cs typeface="Times New Roman" panose="02020603050405020304" pitchFamily="18" charset="0"/>
              </a:rPr>
              <a:t>(mēneša laikā</a:t>
            </a:r>
            <a:r>
              <a:rPr lang="lv-LV" altLang="lv-LV" dirty="0">
                <a:solidFill>
                  <a:schemeClr val="bg1"/>
                </a:solidFill>
                <a:latin typeface="Times New Roman" panose="02020603050405020304" pitchFamily="18" charset="0"/>
                <a:cs typeface="Times New Roman" panose="02020603050405020304" pitchFamily="18" charset="0"/>
              </a:rPr>
              <a:t>).</a:t>
            </a:r>
          </a:p>
          <a:p>
            <a:pPr algn="just"/>
            <a:r>
              <a:rPr lang="lv-LV" altLang="lv-LV" dirty="0">
                <a:solidFill>
                  <a:schemeClr val="bg1"/>
                </a:solidFill>
                <a:latin typeface="Times New Roman" panose="02020603050405020304" pitchFamily="18" charset="0"/>
                <a:cs typeface="Times New Roman" panose="02020603050405020304" pitchFamily="18" charset="0"/>
              </a:rPr>
              <a:t>Ja iestāde ir pieņēmusi lēmumu par administratīvā akta atstāšanu spēkā (maksimālais strīdu izskatīšanas termiņš </a:t>
            </a:r>
            <a:r>
              <a:rPr lang="lv-LV" altLang="lv-LV" dirty="0" smtClean="0">
                <a:solidFill>
                  <a:schemeClr val="bg1"/>
                </a:solidFill>
                <a:latin typeface="Times New Roman" panose="02020603050405020304" pitchFamily="18" charset="0"/>
                <a:cs typeface="Times New Roman" panose="02020603050405020304" pitchFamily="18" charset="0"/>
              </a:rPr>
              <a:t>iestādē - 2 </a:t>
            </a:r>
            <a:r>
              <a:rPr lang="lv-LV" altLang="lv-LV" dirty="0">
                <a:solidFill>
                  <a:schemeClr val="bg1"/>
                </a:solidFill>
                <a:latin typeface="Times New Roman" panose="02020603050405020304" pitchFamily="18" charset="0"/>
                <a:cs typeface="Times New Roman" panose="02020603050405020304" pitchFamily="18" charset="0"/>
              </a:rPr>
              <a:t>mēneši) un tas nav pārsūdzēts (viena mēneša laikā no lēmuma pieņemšanas dienas), būvatļaujas darbība atjaunojas un būvniecību var </a:t>
            </a:r>
            <a:r>
              <a:rPr lang="lv-LV" altLang="lv-LV" dirty="0" smtClean="0">
                <a:solidFill>
                  <a:schemeClr val="bg1"/>
                </a:solidFill>
                <a:latin typeface="Times New Roman" panose="02020603050405020304" pitchFamily="18" charset="0"/>
                <a:cs typeface="Times New Roman" panose="02020603050405020304" pitchFamily="18" charset="0"/>
              </a:rPr>
              <a:t>turpināt.</a:t>
            </a:r>
            <a:endParaRPr lang="lv-LV" altLang="lv-LV" dirty="0">
              <a:solidFill>
                <a:schemeClr val="bg1"/>
              </a:solidFill>
              <a:latin typeface="Times New Roman" panose="02020603050405020304" pitchFamily="18" charset="0"/>
              <a:cs typeface="Times New Roman" panose="02020603050405020304" pitchFamily="18" charset="0"/>
            </a:endParaRPr>
          </a:p>
          <a:p>
            <a:pPr algn="just"/>
            <a:r>
              <a:rPr lang="lv-LV" altLang="lv-LV" dirty="0">
                <a:solidFill>
                  <a:schemeClr val="bg1"/>
                </a:solidFill>
                <a:latin typeface="Times New Roman" panose="02020603050405020304" pitchFamily="18" charset="0"/>
                <a:cs typeface="Times New Roman" panose="02020603050405020304" pitchFamily="18" charset="0"/>
              </a:rPr>
              <a:t>Ja iestādes pieņemtais lēmums ir pārsūdzēts, būvatļaujas darbība neatjaunojas līdz </a:t>
            </a:r>
            <a:r>
              <a:rPr lang="lv-LV" altLang="lv-LV" dirty="0" smtClean="0">
                <a:solidFill>
                  <a:schemeClr val="bg1"/>
                </a:solidFill>
                <a:latin typeface="Times New Roman" panose="02020603050405020304" pitchFamily="18" charset="0"/>
                <a:cs typeface="Times New Roman" panose="02020603050405020304" pitchFamily="18" charset="0"/>
              </a:rPr>
              <a:t>tiesas nolēmumam </a:t>
            </a:r>
            <a:r>
              <a:rPr lang="lv-LV" altLang="lv-LV" dirty="0">
                <a:solidFill>
                  <a:schemeClr val="bg1"/>
                </a:solidFill>
                <a:latin typeface="Times New Roman" panose="02020603050405020304" pitchFamily="18" charset="0"/>
                <a:cs typeface="Times New Roman" panose="02020603050405020304" pitchFamily="18" charset="0"/>
              </a:rPr>
              <a:t>lietā. A</a:t>
            </a:r>
            <a:r>
              <a:rPr lang="lv-LV" dirty="0" smtClean="0">
                <a:solidFill>
                  <a:schemeClr val="bg1"/>
                </a:solidFill>
                <a:latin typeface="Times New Roman" panose="02020603050405020304" pitchFamily="18" charset="0"/>
                <a:cs typeface="Times New Roman" panose="02020603050405020304" pitchFamily="18" charset="0"/>
              </a:rPr>
              <a:t>rī </a:t>
            </a:r>
            <a:r>
              <a:rPr lang="lv-LV" dirty="0">
                <a:solidFill>
                  <a:schemeClr val="bg1"/>
                </a:solidFill>
                <a:latin typeface="Times New Roman" panose="02020603050405020304" pitchFamily="18" charset="0"/>
                <a:cs typeface="Times New Roman" panose="02020603050405020304" pitchFamily="18" charset="0"/>
              </a:rPr>
              <a:t>atzīmes par projektēšanas nosacījumu izpildi darbība ir apturēta ar tās pārsūdzību tiesā.</a:t>
            </a:r>
            <a:endParaRPr lang="lv-LV" altLang="lv-LV" dirty="0">
              <a:solidFill>
                <a:schemeClr val="bg1"/>
              </a:solidFill>
              <a:latin typeface="Times New Roman" panose="02020603050405020304" pitchFamily="18" charset="0"/>
              <a:cs typeface="Times New Roman" panose="02020603050405020304" pitchFamily="18" charset="0"/>
            </a:endParaRPr>
          </a:p>
          <a:p>
            <a:pPr marL="0" indent="0" algn="just">
              <a:buNone/>
            </a:pPr>
            <a:r>
              <a:rPr lang="lv-LV" sz="2000" u="sng" dirty="0" smtClean="0">
                <a:solidFill>
                  <a:schemeClr val="bg1"/>
                </a:solidFill>
                <a:latin typeface="Times New Roman" panose="02020603050405020304" pitchFamily="18" charset="0"/>
                <a:cs typeface="Times New Roman" panose="02020603050405020304" pitchFamily="18" charset="0"/>
              </a:rPr>
              <a:t>Izņēmums</a:t>
            </a:r>
            <a:r>
              <a:rPr lang="lv-LV" sz="2000" dirty="0" smtClean="0">
                <a:solidFill>
                  <a:schemeClr val="bg1"/>
                </a:solidFill>
                <a:latin typeface="Times New Roman" panose="02020603050405020304" pitchFamily="18" charset="0"/>
                <a:cs typeface="Times New Roman" panose="02020603050405020304" pitchFamily="18" charset="0"/>
              </a:rPr>
              <a:t> - </a:t>
            </a:r>
            <a:r>
              <a:rPr lang="lv-LV" altLang="lv-LV" sz="2000" dirty="0">
                <a:solidFill>
                  <a:schemeClr val="bg1"/>
                </a:solidFill>
                <a:latin typeface="Times New Roman" panose="02020603050405020304" pitchFamily="18" charset="0"/>
                <a:cs typeface="Times New Roman" panose="02020603050405020304" pitchFamily="18" charset="0"/>
              </a:rPr>
              <a:t>Būvatļaujas par nacionālo interešu objekta būvniecību apstrīdēšana vai pārsūdzēšana neaptur tās </a:t>
            </a:r>
            <a:r>
              <a:rPr lang="lv-LV" altLang="lv-LV" sz="2000" dirty="0" smtClean="0">
                <a:solidFill>
                  <a:schemeClr val="bg1"/>
                </a:solidFill>
                <a:latin typeface="Times New Roman" panose="02020603050405020304" pitchFamily="18" charset="0"/>
                <a:cs typeface="Times New Roman" panose="02020603050405020304" pitchFamily="18" charset="0"/>
              </a:rPr>
              <a:t>darbību (</a:t>
            </a:r>
            <a:r>
              <a:rPr lang="lv-LV" altLang="lv-LV" sz="2000" dirty="0">
                <a:solidFill>
                  <a:schemeClr val="bg1"/>
                </a:solidFill>
                <a:latin typeface="Times New Roman" panose="02020603050405020304" pitchFamily="18" charset="0"/>
                <a:cs typeface="Times New Roman" panose="02020603050405020304" pitchFamily="18" charset="0"/>
              </a:rPr>
              <a:t>Nacionālo interešu objektus nosaka Ministru </a:t>
            </a:r>
            <a:r>
              <a:rPr lang="lv-LV" altLang="lv-LV" sz="2000" dirty="0" smtClean="0">
                <a:solidFill>
                  <a:schemeClr val="bg1"/>
                </a:solidFill>
                <a:latin typeface="Times New Roman" panose="02020603050405020304" pitchFamily="18" charset="0"/>
                <a:cs typeface="Times New Roman" panose="02020603050405020304" pitchFamily="18" charset="0"/>
              </a:rPr>
              <a:t>kabinets).</a:t>
            </a:r>
            <a:endParaRPr lang="lv-LV"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23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9006"/>
          </a:xfrm>
        </p:spPr>
        <p:txBody>
          <a:bodyPr>
            <a:normAutofit/>
          </a:bodyPr>
          <a:lstStyle/>
          <a:p>
            <a:pPr algn="ctr"/>
            <a:r>
              <a:rPr lang="lv-LV" altLang="lv-LV" sz="2400" dirty="0">
                <a:solidFill>
                  <a:schemeClr val="bg1"/>
                </a:solidFill>
                <a:latin typeface="Times New Roman" panose="02020603050405020304" pitchFamily="18" charset="0"/>
                <a:cs typeface="Times New Roman" panose="02020603050405020304" pitchFamily="18" charset="0"/>
              </a:rPr>
              <a:t>Pasūtītāja tiesības būvatļaujas </a:t>
            </a:r>
            <a:r>
              <a:rPr lang="lv-LV" altLang="lv-LV" sz="2400" dirty="0" smtClean="0">
                <a:solidFill>
                  <a:schemeClr val="bg1"/>
                </a:solidFill>
                <a:latin typeface="Times New Roman" panose="02020603050405020304" pitchFamily="18" charset="0"/>
                <a:cs typeface="Times New Roman" panose="02020603050405020304" pitchFamily="18" charset="0"/>
              </a:rPr>
              <a:t>pārsūdzēšanas gadījumā</a:t>
            </a:r>
            <a:endParaRPr lang="lv-LV"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1705232"/>
            <a:ext cx="9905998" cy="4399006"/>
          </a:xfrm>
        </p:spPr>
        <p:txBody>
          <a:bodyPr>
            <a:normAutofit fontScale="85000" lnSpcReduction="10000"/>
          </a:bodyPr>
          <a:lstStyle/>
          <a:p>
            <a:pPr marL="0" indent="534988" algn="just"/>
            <a:r>
              <a:rPr lang="lv-LV" altLang="lv-LV" sz="2800" dirty="0">
                <a:solidFill>
                  <a:schemeClr val="bg1"/>
                </a:solidFill>
                <a:latin typeface="Times New Roman" panose="02020603050405020304" pitchFamily="18" charset="0"/>
                <a:cs typeface="Times New Roman" panose="02020603050405020304" pitchFamily="18" charset="0"/>
              </a:rPr>
              <a:t>Pasūtītājs ir tiesīgs lūgt tiesu piemērot pagaidu aizsardzības līdzekli – būvatļaujas darbības atjaunošanu.</a:t>
            </a:r>
          </a:p>
          <a:p>
            <a:pPr marL="0" indent="534988" algn="just">
              <a:buFont typeface="Wingdings" panose="05000000000000000000" pitchFamily="2" charset="2"/>
              <a:buNone/>
            </a:pPr>
            <a:r>
              <a:rPr lang="lv-LV" altLang="lv-LV" sz="2000" dirty="0">
                <a:solidFill>
                  <a:schemeClr val="bg1"/>
                </a:solidFill>
                <a:latin typeface="Times New Roman" panose="02020603050405020304" pitchFamily="18" charset="0"/>
                <a:cs typeface="Times New Roman" panose="02020603050405020304" pitchFamily="18" charset="0"/>
              </a:rPr>
              <a:t>Pagaidu aizsardzības līdzekļu tiesā mērķis ir efektīva personas tiesību un tiesisko interešu aizsardzības nodrošināšana līdz lietas izskatīšanai pēc būtības, pakļaujot efektīvai tiesas kontrolei iestādes rīcības tiesiskuma izvērtēšanu. </a:t>
            </a:r>
            <a:r>
              <a:rPr lang="lv-LV" altLang="lv-LV" sz="2000" u="sng" dirty="0">
                <a:solidFill>
                  <a:schemeClr val="bg1"/>
                </a:solidFill>
                <a:latin typeface="Times New Roman" panose="02020603050405020304" pitchFamily="18" charset="0"/>
                <a:cs typeface="Times New Roman" panose="02020603050405020304" pitchFamily="18" charset="0"/>
              </a:rPr>
              <a:t>Tomēr </a:t>
            </a:r>
            <a:r>
              <a:rPr lang="lv-LV" altLang="lv-LV" sz="2000" u="sng" dirty="0" err="1">
                <a:solidFill>
                  <a:schemeClr val="bg1"/>
                </a:solidFill>
                <a:latin typeface="Times New Roman" panose="02020603050405020304" pitchFamily="18" charset="0"/>
                <a:cs typeface="Times New Roman" panose="02020603050405020304" pitchFamily="18" charset="0"/>
              </a:rPr>
              <a:t>pirmšķietamie</a:t>
            </a:r>
            <a:r>
              <a:rPr lang="lv-LV" altLang="lv-LV" sz="2000" u="sng" dirty="0">
                <a:solidFill>
                  <a:schemeClr val="bg1"/>
                </a:solidFill>
                <a:latin typeface="Times New Roman" panose="02020603050405020304" pitchFamily="18" charset="0"/>
                <a:cs typeface="Times New Roman" panose="02020603050405020304" pitchFamily="18" charset="0"/>
              </a:rPr>
              <a:t> secinājumi nesaista tiesu, izskatot lietu pēc būtības</a:t>
            </a:r>
            <a:r>
              <a:rPr lang="lv-LV" altLang="lv-LV" sz="2000" dirty="0">
                <a:solidFill>
                  <a:schemeClr val="bg1"/>
                </a:solidFill>
                <a:latin typeface="Times New Roman" panose="02020603050405020304" pitchFamily="18" charset="0"/>
                <a:cs typeface="Times New Roman" panose="02020603050405020304" pitchFamily="18" charset="0"/>
              </a:rPr>
              <a:t>.</a:t>
            </a: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Pagaidu aizsardzība tiesas procesa laikā ir tikai un vienīgi pašas aizsardzību lūdzošās personas iniciatīva, un nedz iestāde, nedz tiesa pēc savas iniciatīvas tiesas procesa laikā neuzspiež attiecīgajai privātpersonai saņemt pagaidu aizsardzību. Tas nozīmē, ka tikai </a:t>
            </a:r>
            <a:r>
              <a:rPr lang="lv-LV" altLang="lv-LV" u="sng" dirty="0">
                <a:solidFill>
                  <a:schemeClr val="bg1"/>
                </a:solidFill>
                <a:latin typeface="Times New Roman" panose="02020603050405020304" pitchFamily="18" charset="0"/>
                <a:cs typeface="Times New Roman" panose="02020603050405020304" pitchFamily="18" charset="0"/>
              </a:rPr>
              <a:t>pati privātpersona, kas lūdz pagaidu aizsardzību, uzņemas risku par iespējamiem zaudējumiem</a:t>
            </a:r>
            <a:r>
              <a:rPr lang="lv-LV" altLang="lv-LV" dirty="0">
                <a:solidFill>
                  <a:schemeClr val="bg1"/>
                </a:solidFill>
                <a:latin typeface="Times New Roman" panose="02020603050405020304" pitchFamily="18" charset="0"/>
                <a:cs typeface="Times New Roman" panose="02020603050405020304" pitchFamily="18" charset="0"/>
              </a:rPr>
              <a:t>, kas varētu rasties saistībā ar piemēroto pagaidu aizsardzību gadījumā, </a:t>
            </a:r>
            <a:r>
              <a:rPr lang="lv-LV" altLang="lv-LV" u="sng" dirty="0">
                <a:solidFill>
                  <a:schemeClr val="bg1"/>
                </a:solidFill>
                <a:latin typeface="Times New Roman" panose="02020603050405020304" pitchFamily="18" charset="0"/>
                <a:cs typeface="Times New Roman" panose="02020603050405020304" pitchFamily="18" charset="0"/>
              </a:rPr>
              <a:t>ja tiesas galīgais nolēmums lietā pēc būtības tomēr ir pretējs pagaidu aizsardzības lēmumā </a:t>
            </a:r>
            <a:r>
              <a:rPr lang="lv-LV" altLang="lv-LV" u="sng" dirty="0" smtClean="0">
                <a:solidFill>
                  <a:schemeClr val="bg1"/>
                </a:solidFill>
                <a:latin typeface="Times New Roman" panose="02020603050405020304" pitchFamily="18" charset="0"/>
                <a:cs typeface="Times New Roman" panose="02020603050405020304" pitchFamily="18" charset="0"/>
              </a:rPr>
              <a:t>prognozētajam</a:t>
            </a:r>
            <a:r>
              <a:rPr lang="lv-LV" altLang="lv-LV" dirty="0" smtClean="0">
                <a:solidFill>
                  <a:schemeClr val="bg1"/>
                </a:solidFill>
                <a:latin typeface="Times New Roman" panose="02020603050405020304" pitchFamily="18" charset="0"/>
                <a:cs typeface="Times New Roman" panose="02020603050405020304" pitchFamily="18" charset="0"/>
              </a:rPr>
              <a:t> </a:t>
            </a:r>
            <a:r>
              <a:rPr lang="lv-LV" altLang="lv-LV" i="1" dirty="0" smtClean="0">
                <a:solidFill>
                  <a:schemeClr val="bg1"/>
                </a:solidFill>
                <a:latin typeface="Times New Roman" panose="02020603050405020304" pitchFamily="18" charset="0"/>
                <a:cs typeface="Times New Roman" panose="02020603050405020304" pitchFamily="18" charset="0"/>
              </a:rPr>
              <a:t>(skatīt, piemēram, Augstākās tiesas </a:t>
            </a:r>
            <a:r>
              <a:rPr lang="en-AU" altLang="lv-LV" i="1" dirty="0" smtClean="0">
                <a:solidFill>
                  <a:schemeClr val="bg1"/>
                </a:solidFill>
                <a:latin typeface="Times New Roman" panose="02020603050405020304" pitchFamily="18" charset="0"/>
                <a:cs typeface="Times New Roman" panose="02020603050405020304" pitchFamily="18" charset="0"/>
              </a:rPr>
              <a:t>2007.gada </a:t>
            </a:r>
            <a:r>
              <a:rPr lang="en-AU" altLang="lv-LV" i="1" dirty="0">
                <a:solidFill>
                  <a:schemeClr val="bg1"/>
                </a:solidFill>
                <a:latin typeface="Times New Roman" panose="02020603050405020304" pitchFamily="18" charset="0"/>
                <a:cs typeface="Times New Roman" panose="02020603050405020304" pitchFamily="18" charset="0"/>
              </a:rPr>
              <a:t>27.augusta </a:t>
            </a:r>
            <a:r>
              <a:rPr lang="en-AU" altLang="lv-LV" i="1" dirty="0" err="1" smtClean="0">
                <a:solidFill>
                  <a:schemeClr val="bg1"/>
                </a:solidFill>
                <a:latin typeface="Times New Roman" panose="02020603050405020304" pitchFamily="18" charset="0"/>
                <a:cs typeface="Times New Roman" panose="02020603050405020304" pitchFamily="18" charset="0"/>
              </a:rPr>
              <a:t>lēmum</a:t>
            </a:r>
            <a:r>
              <a:rPr lang="lv-LV" altLang="lv-LV" i="1" dirty="0" smtClean="0">
                <a:solidFill>
                  <a:schemeClr val="bg1"/>
                </a:solidFill>
                <a:latin typeface="Times New Roman" panose="02020603050405020304" pitchFamily="18" charset="0"/>
                <a:cs typeface="Times New Roman" panose="02020603050405020304" pitchFamily="18" charset="0"/>
              </a:rPr>
              <a:t>u</a:t>
            </a:r>
            <a:r>
              <a:rPr lang="en-AU" altLang="lv-LV" i="1" dirty="0" smtClean="0">
                <a:solidFill>
                  <a:schemeClr val="bg1"/>
                </a:solidFill>
                <a:latin typeface="Times New Roman" panose="02020603050405020304" pitchFamily="18" charset="0"/>
                <a:cs typeface="Times New Roman" panose="02020603050405020304" pitchFamily="18" charset="0"/>
              </a:rPr>
              <a:t> </a:t>
            </a:r>
            <a:r>
              <a:rPr lang="en-AU" altLang="lv-LV" i="1" dirty="0" err="1">
                <a:solidFill>
                  <a:schemeClr val="bg1"/>
                </a:solidFill>
                <a:latin typeface="Times New Roman" panose="02020603050405020304" pitchFamily="18" charset="0"/>
                <a:cs typeface="Times New Roman" panose="02020603050405020304" pitchFamily="18" charset="0"/>
              </a:rPr>
              <a:t>lietā</a:t>
            </a:r>
            <a:r>
              <a:rPr lang="en-AU" altLang="lv-LV" i="1" dirty="0">
                <a:solidFill>
                  <a:schemeClr val="bg1"/>
                </a:solidFill>
                <a:latin typeface="Times New Roman" panose="02020603050405020304" pitchFamily="18" charset="0"/>
                <a:cs typeface="Times New Roman" panose="02020603050405020304" pitchFamily="18" charset="0"/>
              </a:rPr>
              <a:t> </a:t>
            </a:r>
            <a:r>
              <a:rPr lang="en-AU" altLang="lv-LV" i="1" dirty="0" err="1">
                <a:solidFill>
                  <a:schemeClr val="bg1"/>
                </a:solidFill>
                <a:latin typeface="Times New Roman" panose="02020603050405020304" pitchFamily="18" charset="0"/>
                <a:cs typeface="Times New Roman" panose="02020603050405020304" pitchFamily="18" charset="0"/>
              </a:rPr>
              <a:t>Nr</a:t>
            </a:r>
            <a:r>
              <a:rPr lang="en-AU" altLang="lv-LV" i="1" dirty="0">
                <a:solidFill>
                  <a:schemeClr val="bg1"/>
                </a:solidFill>
                <a:latin typeface="Times New Roman" panose="02020603050405020304" pitchFamily="18" charset="0"/>
                <a:cs typeface="Times New Roman" panose="02020603050405020304" pitchFamily="18" charset="0"/>
              </a:rPr>
              <a:t>. </a:t>
            </a:r>
            <a:r>
              <a:rPr lang="en-AU" altLang="lv-LV" i="1" dirty="0" smtClean="0">
                <a:solidFill>
                  <a:schemeClr val="bg1"/>
                </a:solidFill>
                <a:latin typeface="Times New Roman" panose="02020603050405020304" pitchFamily="18" charset="0"/>
                <a:cs typeface="Times New Roman" panose="02020603050405020304" pitchFamily="18" charset="0"/>
              </a:rPr>
              <a:t>SKA – 495/2007</a:t>
            </a:r>
            <a:r>
              <a:rPr lang="lv-LV" altLang="lv-LV" i="1" dirty="0" smtClean="0">
                <a:solidFill>
                  <a:schemeClr val="bg1"/>
                </a:solidFill>
                <a:latin typeface="Times New Roman" panose="02020603050405020304" pitchFamily="18" charset="0"/>
                <a:cs typeface="Times New Roman" panose="02020603050405020304" pitchFamily="18" charset="0"/>
              </a:rPr>
              <a:t>)</a:t>
            </a:r>
            <a:r>
              <a:rPr lang="en-AU" altLang="lv-LV" i="1" dirty="0" smtClean="0">
                <a:solidFill>
                  <a:schemeClr val="bg1"/>
                </a:solidFill>
                <a:latin typeface="Times New Roman" panose="02020603050405020304" pitchFamily="18" charset="0"/>
                <a:cs typeface="Times New Roman" panose="02020603050405020304" pitchFamily="18" charset="0"/>
              </a:rPr>
              <a:t> </a:t>
            </a:r>
            <a:r>
              <a:rPr lang="lv-LV" altLang="lv-LV" dirty="0" smtClean="0">
                <a:solidFill>
                  <a:schemeClr val="bg1"/>
                </a:solidFill>
                <a:latin typeface="Times New Roman" panose="02020603050405020304" pitchFamily="18" charset="0"/>
                <a:cs typeface="Times New Roman" panose="02020603050405020304" pitchFamily="18" charset="0"/>
              </a:rPr>
              <a:t>. </a:t>
            </a:r>
            <a:endParaRPr lang="lv-LV" altLang="lv-LV" dirty="0">
              <a:solidFill>
                <a:schemeClr val="bg1"/>
              </a:solidFill>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47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1" y="362466"/>
            <a:ext cx="9836449" cy="955588"/>
          </a:xfrm>
        </p:spPr>
        <p:txBody>
          <a:bodyPr/>
          <a:lstStyle/>
          <a:p>
            <a:pPr algn="ctr"/>
            <a:r>
              <a:rPr lang="lv-LV" dirty="0" smtClean="0">
                <a:solidFill>
                  <a:schemeClr val="bg1"/>
                </a:solidFill>
                <a:latin typeface="Times New Roman" panose="02020603050405020304" pitchFamily="18" charset="0"/>
                <a:cs typeface="Times New Roman" panose="02020603050405020304" pitchFamily="18" charset="0"/>
              </a:rPr>
              <a:t>Būvatļaujas izpilde</a:t>
            </a:r>
            <a:endParaRPr lang="lv-LV"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0961" y="1252152"/>
            <a:ext cx="9836450" cy="4942702"/>
          </a:xfrm>
        </p:spPr>
        <p:txBody>
          <a:bodyPr>
            <a:normAutofit lnSpcReduction="10000"/>
          </a:bodyPr>
          <a:lstStyle/>
          <a:p>
            <a:pPr marL="0" indent="534988" algn="just"/>
            <a:r>
              <a:rPr lang="lv-LV" altLang="lv-LV" dirty="0">
                <a:solidFill>
                  <a:schemeClr val="bg1"/>
                </a:solidFill>
                <a:latin typeface="Times New Roman" panose="02020603050405020304" pitchFamily="18" charset="0"/>
                <a:cs typeface="Times New Roman" panose="02020603050405020304" pitchFamily="18" charset="0"/>
              </a:rPr>
              <a:t>Pēc būvatļaujas izdošanas adresāts var uzsākt tajā ietverto nosacījumu izpildi, nodrošinot būvprojekta izstrādi t.sk. </a:t>
            </a:r>
            <a:r>
              <a:rPr lang="en-US" altLang="lv-LV" dirty="0">
                <a:solidFill>
                  <a:schemeClr val="bg1"/>
                </a:solidFill>
                <a:latin typeface="Times New Roman" panose="02020603050405020304" pitchFamily="18" charset="0"/>
                <a:cs typeface="Times New Roman" panose="02020603050405020304" pitchFamily="18" charset="0"/>
              </a:rPr>
              <a:t>P</a:t>
            </a:r>
            <a:r>
              <a:rPr lang="lv-LV" altLang="lv-LV" dirty="0" err="1">
                <a:solidFill>
                  <a:schemeClr val="bg1"/>
                </a:solidFill>
                <a:latin typeface="Times New Roman" panose="02020603050405020304" pitchFamily="18" charset="0"/>
                <a:cs typeface="Times New Roman" panose="02020603050405020304" pitchFamily="18" charset="0"/>
              </a:rPr>
              <a:t>asūtītājs</a:t>
            </a:r>
            <a:r>
              <a:rPr lang="lv-LV" altLang="lv-LV" dirty="0">
                <a:solidFill>
                  <a:schemeClr val="bg1"/>
                </a:solidFill>
                <a:latin typeface="Times New Roman" panose="02020603050405020304" pitchFamily="18" charset="0"/>
                <a:cs typeface="Times New Roman" panose="02020603050405020304" pitchFamily="18" charset="0"/>
              </a:rPr>
              <a:t> var turpināt projektēšanas darbus arī tad, ja būvatļauja ir </a:t>
            </a:r>
            <a:r>
              <a:rPr lang="lv-LV" altLang="lv-LV" dirty="0" smtClean="0">
                <a:solidFill>
                  <a:schemeClr val="bg1"/>
                </a:solidFill>
                <a:latin typeface="Times New Roman" panose="02020603050405020304" pitchFamily="18" charset="0"/>
                <a:cs typeface="Times New Roman" panose="02020603050405020304" pitchFamily="18" charset="0"/>
              </a:rPr>
              <a:t>apstrīdēta. </a:t>
            </a:r>
            <a:endParaRPr lang="lv-LV" altLang="lv-LV" dirty="0">
              <a:solidFill>
                <a:schemeClr val="bg1"/>
              </a:solidFill>
              <a:latin typeface="Times New Roman" panose="02020603050405020304" pitchFamily="18" charset="0"/>
              <a:cs typeface="Times New Roman" panose="02020603050405020304" pitchFamily="18" charset="0"/>
            </a:endParaRP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Projektēšanas nosacījumu izpildi apliecina ar </a:t>
            </a:r>
            <a:r>
              <a:rPr lang="lv-LV" altLang="lv-LV" dirty="0" smtClean="0">
                <a:solidFill>
                  <a:schemeClr val="bg1"/>
                </a:solidFill>
                <a:latin typeface="Times New Roman" panose="02020603050405020304" pitchFamily="18" charset="0"/>
                <a:cs typeface="Times New Roman" panose="02020603050405020304" pitchFamily="18" charset="0"/>
              </a:rPr>
              <a:t>atzīmi</a:t>
            </a:r>
            <a:r>
              <a:rPr lang="lv-LV" dirty="0"/>
              <a:t> </a:t>
            </a:r>
            <a:r>
              <a:rPr lang="lv-LV" dirty="0">
                <a:solidFill>
                  <a:schemeClr val="bg1"/>
                </a:solidFill>
                <a:latin typeface="Times New Roman" panose="02020603050405020304" pitchFamily="18" charset="0"/>
                <a:cs typeface="Times New Roman" panose="02020603050405020304" pitchFamily="18" charset="0"/>
              </a:rPr>
              <a:t>būvatļaujā par visu tajā ietverto projektēšanas nosacījumu izpildi, būvdarbu uzsākšanas nosacījumu </a:t>
            </a:r>
            <a:r>
              <a:rPr lang="lv-LV" dirty="0" smtClean="0">
                <a:solidFill>
                  <a:schemeClr val="bg1"/>
                </a:solidFill>
                <a:latin typeface="Times New Roman" panose="02020603050405020304" pitchFamily="18" charset="0"/>
                <a:cs typeface="Times New Roman" panose="02020603050405020304" pitchFamily="18" charset="0"/>
              </a:rPr>
              <a:t>izpildi</a:t>
            </a:r>
            <a:r>
              <a:rPr lang="lv-LV" altLang="lv-LV" dirty="0" smtClean="0">
                <a:solidFill>
                  <a:schemeClr val="bg1"/>
                </a:solidFill>
                <a:latin typeface="Times New Roman" panose="02020603050405020304" pitchFamily="18" charset="0"/>
                <a:cs typeface="Times New Roman" panose="02020603050405020304" pitchFamily="18" charset="0"/>
              </a:rPr>
              <a:t>.</a:t>
            </a:r>
            <a:endParaRPr lang="lv-LV" altLang="lv-LV" dirty="0">
              <a:solidFill>
                <a:schemeClr val="bg1"/>
              </a:solidFill>
              <a:latin typeface="Times New Roman" panose="02020603050405020304" pitchFamily="18" charset="0"/>
              <a:cs typeface="Times New Roman" panose="02020603050405020304" pitchFamily="18" charset="0"/>
            </a:endParaRP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Pēc atzīmes izdarīšanas par projektēšanas sadaļu, personai jāizpilda būvatļaujas nosacījumi būvdarbu uzsākšanai. </a:t>
            </a:r>
          </a:p>
          <a:p>
            <a:pPr marL="0" indent="534988" algn="just"/>
            <a:r>
              <a:rPr lang="lv-LV" altLang="lv-LV" dirty="0">
                <a:solidFill>
                  <a:schemeClr val="bg1"/>
                </a:solidFill>
                <a:latin typeface="Times New Roman" panose="02020603050405020304" pitchFamily="18" charset="0"/>
                <a:cs typeface="Times New Roman" panose="02020603050405020304" pitchFamily="18" charset="0"/>
              </a:rPr>
              <a:t>Nosacījumu izpildi būvdarbu veikšanas uzsākšanai apliecina ar </a:t>
            </a:r>
            <a:r>
              <a:rPr lang="lv-LV" altLang="lv-LV" dirty="0" smtClean="0">
                <a:solidFill>
                  <a:schemeClr val="bg1"/>
                </a:solidFill>
                <a:latin typeface="Times New Roman" panose="02020603050405020304" pitchFamily="18" charset="0"/>
                <a:cs typeface="Times New Roman" panose="02020603050405020304" pitchFamily="18" charset="0"/>
              </a:rPr>
              <a:t>atzīmi</a:t>
            </a:r>
            <a:r>
              <a:rPr lang="lv-LV" dirty="0">
                <a:solidFill>
                  <a:schemeClr val="bg1"/>
                </a:solidFill>
                <a:latin typeface="Times New Roman" panose="02020603050405020304" pitchFamily="18" charset="0"/>
                <a:cs typeface="Times New Roman" panose="02020603050405020304" pitchFamily="18" charset="0"/>
              </a:rPr>
              <a:t> būvatļaujā par visu tajā </a:t>
            </a:r>
            <a:r>
              <a:rPr lang="lv-LV" dirty="0" smtClean="0">
                <a:solidFill>
                  <a:schemeClr val="bg1"/>
                </a:solidFill>
                <a:latin typeface="Times New Roman" panose="02020603050405020304" pitchFamily="18" charset="0"/>
                <a:cs typeface="Times New Roman" panose="02020603050405020304" pitchFamily="18" charset="0"/>
              </a:rPr>
              <a:t>ietverto </a:t>
            </a:r>
            <a:r>
              <a:rPr lang="lv-LV" dirty="0">
                <a:solidFill>
                  <a:schemeClr val="bg1"/>
                </a:solidFill>
                <a:latin typeface="Times New Roman" panose="02020603050405020304" pitchFamily="18" charset="0"/>
                <a:cs typeface="Times New Roman" panose="02020603050405020304" pitchFamily="18" charset="0"/>
              </a:rPr>
              <a:t>būvdarbu uzsākšanas nosacījumu izpildi</a:t>
            </a:r>
            <a:r>
              <a:rPr lang="lv-LV" altLang="lv-LV" dirty="0" smtClean="0">
                <a:solidFill>
                  <a:schemeClr val="bg1"/>
                </a:solidFill>
                <a:latin typeface="Times New Roman" panose="02020603050405020304" pitchFamily="18" charset="0"/>
                <a:cs typeface="Times New Roman" panose="02020603050405020304" pitchFamily="18" charset="0"/>
              </a:rPr>
              <a:t>.</a:t>
            </a:r>
            <a:r>
              <a:rPr lang="lv-LV" dirty="0">
                <a:solidFill>
                  <a:schemeClr val="bg1"/>
                </a:solidFill>
                <a:latin typeface="Times New Roman" panose="02020603050405020304" pitchFamily="18" charset="0"/>
                <a:cs typeface="Times New Roman" panose="02020603050405020304" pitchFamily="18" charset="0"/>
              </a:rPr>
              <a:t> </a:t>
            </a:r>
            <a:r>
              <a:rPr lang="lv-LV" dirty="0" smtClean="0">
                <a:solidFill>
                  <a:schemeClr val="bg1"/>
                </a:solidFill>
                <a:latin typeface="Times New Roman" panose="02020603050405020304" pitchFamily="18" charset="0"/>
                <a:cs typeface="Times New Roman" panose="02020603050405020304" pitchFamily="18" charset="0"/>
              </a:rPr>
              <a:t>  	</a:t>
            </a:r>
            <a:r>
              <a:rPr lang="lv-LV" sz="2000" dirty="0" smtClean="0">
                <a:solidFill>
                  <a:schemeClr val="bg1"/>
                </a:solidFill>
                <a:latin typeface="Times New Roman" panose="02020603050405020304" pitchFamily="18" charset="0"/>
                <a:cs typeface="Times New Roman" panose="02020603050405020304" pitchFamily="18" charset="0"/>
              </a:rPr>
              <a:t>Būvniecības </a:t>
            </a:r>
            <a:r>
              <a:rPr lang="lv-LV" sz="2000" dirty="0">
                <a:solidFill>
                  <a:schemeClr val="bg1"/>
                </a:solidFill>
                <a:latin typeface="Times New Roman" panose="02020603050405020304" pitchFamily="18" charset="0"/>
                <a:cs typeface="Times New Roman" panose="02020603050405020304" pitchFamily="18" charset="0"/>
              </a:rPr>
              <a:t>likuma 17.panta pirmā </a:t>
            </a:r>
            <a:r>
              <a:rPr lang="lv-LV" sz="2000" dirty="0" smtClean="0">
                <a:solidFill>
                  <a:schemeClr val="bg1"/>
                </a:solidFill>
                <a:latin typeface="Times New Roman" panose="02020603050405020304" pitchFamily="18" charset="0"/>
                <a:cs typeface="Times New Roman" panose="02020603050405020304" pitchFamily="18" charset="0"/>
              </a:rPr>
              <a:t>daļa</a:t>
            </a:r>
            <a:endParaRPr lang="lv-LV" altLang="lv-LV" sz="2000" dirty="0">
              <a:solidFill>
                <a:schemeClr val="bg1"/>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696462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413</TotalTime>
  <Words>785</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Times New Roman</vt:lpstr>
      <vt:lpstr>Trebuchet MS</vt:lpstr>
      <vt:lpstr>Tw Cen MT</vt:lpstr>
      <vt:lpstr>Wingdings</vt:lpstr>
      <vt:lpstr>Circuit</vt:lpstr>
      <vt:lpstr> Būvprojekta saskaņojuma tiesiskā daba</vt:lpstr>
      <vt:lpstr>Administratīvais akts</vt:lpstr>
      <vt:lpstr>Administratīvā akta apstrīdēšanas termiņi</vt:lpstr>
      <vt:lpstr>Būvatļaujas apstrīdēšana un pārsūdzēšana  Lēmumu veidi būvniecībā</vt:lpstr>
      <vt:lpstr>Būvatļaujas apstrīdēšana un pārsūdzēšana  Būvatļauja</vt:lpstr>
      <vt:lpstr> Apstrīdēšana un pārsūdzēšana</vt:lpstr>
      <vt:lpstr>Apstrīdēšanas un pārsūdzēšanas sekas</vt:lpstr>
      <vt:lpstr>Pasūtītāja tiesības būvatļaujas pārsūdzēšanas gadījumā</vt:lpstr>
      <vt:lpstr>Būvatļaujas izpilde</vt:lpstr>
      <vt:lpstr>atzīmes apstrīdēšana un pārsūdzēšana </vt:lpstr>
      <vt:lpstr>atzīmes apstrīdēšana un pārsūdzēšana</vt:lpstr>
      <vt:lpstr>Tehnisko noteikumu apstrīdēšana un pārsūdzēšana</vt:lpstr>
      <vt:lpstr>Paldies par uzmanību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Ineta Muižniece</dc:creator>
  <cp:lastModifiedBy>Ineta Muižniece</cp:lastModifiedBy>
  <cp:revision>92</cp:revision>
  <cp:lastPrinted>2018-03-08T10:17:21Z</cp:lastPrinted>
  <dcterms:created xsi:type="dcterms:W3CDTF">2018-03-01T08:10:48Z</dcterms:created>
  <dcterms:modified xsi:type="dcterms:W3CDTF">2018-12-10T11:41:31Z</dcterms:modified>
</cp:coreProperties>
</file>