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9" r:id="rId3"/>
    <p:sldId id="265" r:id="rId4"/>
    <p:sldId id="266" r:id="rId5"/>
    <p:sldId id="261" r:id="rId6"/>
    <p:sldId id="260" r:id="rId7"/>
    <p:sldId id="270" r:id="rId8"/>
    <p:sldId id="267" r:id="rId9"/>
    <p:sldId id="268" r:id="rId10"/>
    <p:sldId id="269" r:id="rId11"/>
    <p:sldId id="262" r:id="rId12"/>
    <p:sldId id="277" r:id="rId13"/>
    <p:sldId id="276" r:id="rId14"/>
    <p:sldId id="275" r:id="rId15"/>
    <p:sldId id="273" r:id="rId16"/>
  </p:sldIdLst>
  <p:sldSz cx="9144000" cy="6858000" type="screen4x3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44" y="-3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li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smtClean="0"/>
              <a:t>Klõpsake laadi muutmiseks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81D28-35FF-4F47-9A58-92B60D6EED34}" type="datetimeFigureOut">
              <a:rPr lang="et-EE" smtClean="0"/>
              <a:t>17.04.2013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DB7FF-F493-4D38-9F7A-8957879FA90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22220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81D28-35FF-4F47-9A58-92B60D6EED34}" type="datetimeFigureOut">
              <a:rPr lang="et-EE" smtClean="0"/>
              <a:t>17.04.2013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DB7FF-F493-4D38-9F7A-8957879FA90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448532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81D28-35FF-4F47-9A58-92B60D6EED34}" type="datetimeFigureOut">
              <a:rPr lang="et-EE" smtClean="0"/>
              <a:t>17.04.2013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DB7FF-F493-4D38-9F7A-8957879FA90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52397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555556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itel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81D28-35FF-4F47-9A58-92B60D6EED34}" type="datetimeFigureOut">
              <a:rPr lang="et-EE" smtClean="0"/>
              <a:t>17.04.2013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DB7FF-F493-4D38-9F7A-8957879FA90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1438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81D28-35FF-4F47-9A58-92B60D6EED34}" type="datetimeFigureOut">
              <a:rPr lang="et-EE" smtClean="0"/>
              <a:t>17.04.2013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DB7FF-F493-4D38-9F7A-8957879FA90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164810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81D28-35FF-4F47-9A58-92B60D6EED34}" type="datetimeFigureOut">
              <a:rPr lang="et-EE" smtClean="0"/>
              <a:t>17.04.2013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DB7FF-F493-4D38-9F7A-8957879FA90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298966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Teksti kohatäid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6" name="Sisu kohatäid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7" name="Kuupäeva kohatäid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81D28-35FF-4F47-9A58-92B60D6EED34}" type="datetimeFigureOut">
              <a:rPr lang="et-EE" smtClean="0"/>
              <a:t>17.04.2013</a:t>
            </a:fld>
            <a:endParaRPr lang="et-EE"/>
          </a:p>
        </p:txBody>
      </p:sp>
      <p:sp>
        <p:nvSpPr>
          <p:cNvPr id="8" name="Jaluse kohatäid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aidinumbri kohatä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DB7FF-F493-4D38-9F7A-8957879FA90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869750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81D28-35FF-4F47-9A58-92B60D6EED34}" type="datetimeFigureOut">
              <a:rPr lang="et-EE" smtClean="0"/>
              <a:t>17.04.2013</a:t>
            </a:fld>
            <a:endParaRPr lang="et-EE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DB7FF-F493-4D38-9F7A-8957879FA90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92921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81D28-35FF-4F47-9A58-92B60D6EED34}" type="datetimeFigureOut">
              <a:rPr lang="et-EE" smtClean="0"/>
              <a:t>17.04.2013</a:t>
            </a:fld>
            <a:endParaRPr lang="et-EE"/>
          </a:p>
        </p:txBody>
      </p:sp>
      <p:sp>
        <p:nvSpPr>
          <p:cNvPr id="3" name="Jaluse kohatäid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DB7FF-F493-4D38-9F7A-8957879FA90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017683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81D28-35FF-4F47-9A58-92B60D6EED34}" type="datetimeFigureOut">
              <a:rPr lang="et-EE" smtClean="0"/>
              <a:t>17.04.2013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DB7FF-F493-4D38-9F7A-8957879FA90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174284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81D28-35FF-4F47-9A58-92B60D6EED34}" type="datetimeFigureOut">
              <a:rPr lang="et-EE" smtClean="0"/>
              <a:t>17.04.2013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DB7FF-F493-4D38-9F7A-8957879FA90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981740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ja kohatäid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81D28-35FF-4F47-9A58-92B60D6EED34}" type="datetimeFigureOut">
              <a:rPr lang="et-EE" smtClean="0"/>
              <a:t>17.04.2013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DB7FF-F493-4D38-9F7A-8957879FA90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71647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andres.huul@lak.ee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www.haapsalu.ee/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http://www.hiidenmaa.eu/kuvat/laanemaa1.gi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entsyklopeedia.ee/meedia/l&#228;&#228;nemaa4/laanemaa_kaart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anuu.ee/" TargetMode="External"/><Relationship Id="rId3" Type="http://schemas.openxmlformats.org/officeDocument/2006/relationships/hyperlink" Target="http://www.kajakimatkad.com/" TargetMode="External"/><Relationship Id="rId7" Type="http://schemas.openxmlformats.org/officeDocument/2006/relationships/hyperlink" Target="http://www.kajakimatkad.ee/" TargetMode="External"/><Relationship Id="rId2" Type="http://schemas.openxmlformats.org/officeDocument/2006/relationships/hyperlink" Target="http://www.kanuukajak.ee/matkakorraldajad/laanemaa/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retked.ee/" TargetMode="External"/><Relationship Id="rId5" Type="http://schemas.openxmlformats.org/officeDocument/2006/relationships/hyperlink" Target="http://www.selkie.ee/" TargetMode="External"/><Relationship Id="rId10" Type="http://schemas.openxmlformats.org/officeDocument/2006/relationships/hyperlink" Target="http://www.matkajuht.ee/" TargetMode="External"/><Relationship Id="rId4" Type="http://schemas.openxmlformats.org/officeDocument/2006/relationships/hyperlink" Target="http://www.360.ee/" TargetMode="External"/><Relationship Id="rId9" Type="http://schemas.openxmlformats.org/officeDocument/2006/relationships/hyperlink" Target="http://www.lootuur.ee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4" name="Picture 2" descr="D:\Haapsalu vaated sündmused\IMG_93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96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ealkiri 1"/>
          <p:cNvSpPr txBox="1">
            <a:spLocks/>
          </p:cNvSpPr>
          <p:nvPr/>
        </p:nvSpPr>
        <p:spPr>
          <a:xfrm>
            <a:off x="152400" y="171872"/>
            <a:ext cx="521168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dirty="0" smtClean="0">
                <a:solidFill>
                  <a:schemeClr val="bg1"/>
                </a:solidFill>
              </a:rPr>
              <a:t>Lääne </a:t>
            </a:r>
            <a:r>
              <a:rPr lang="et-EE" dirty="0" err="1" smtClean="0">
                <a:solidFill>
                  <a:schemeClr val="bg1"/>
                </a:solidFill>
              </a:rPr>
              <a:t>County</a:t>
            </a:r>
            <a:r>
              <a:rPr lang="et-EE" dirty="0" smtClean="0">
                <a:solidFill>
                  <a:schemeClr val="bg1"/>
                </a:solidFill>
              </a:rPr>
              <a:t>, Estonia</a:t>
            </a:r>
          </a:p>
        </p:txBody>
      </p:sp>
      <p:sp>
        <p:nvSpPr>
          <p:cNvPr id="6" name="Alapealkiri 2"/>
          <p:cNvSpPr txBox="1">
            <a:spLocks/>
          </p:cNvSpPr>
          <p:nvPr/>
        </p:nvSpPr>
        <p:spPr>
          <a:xfrm>
            <a:off x="107504" y="4941168"/>
            <a:ext cx="5904656" cy="125459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t-EE" dirty="0" smtClean="0">
                <a:solidFill>
                  <a:schemeClr val="bg1"/>
                </a:solidFill>
              </a:rPr>
              <a:t>Andres Huul, Manager, </a:t>
            </a:r>
            <a:r>
              <a:rPr lang="et-EE" dirty="0" err="1" smtClean="0">
                <a:solidFill>
                  <a:schemeClr val="bg1"/>
                </a:solidFill>
              </a:rPr>
              <a:t>Development</a:t>
            </a:r>
            <a:r>
              <a:rPr lang="et-EE" dirty="0" smtClean="0">
                <a:solidFill>
                  <a:schemeClr val="bg1"/>
                </a:solidFill>
              </a:rPr>
              <a:t> </a:t>
            </a:r>
            <a:r>
              <a:rPr lang="et-EE" dirty="0" err="1" smtClean="0">
                <a:solidFill>
                  <a:schemeClr val="bg1"/>
                </a:solidFill>
              </a:rPr>
              <a:t>Center</a:t>
            </a:r>
            <a:r>
              <a:rPr lang="et-EE" dirty="0" smtClean="0">
                <a:solidFill>
                  <a:schemeClr val="bg1"/>
                </a:solidFill>
              </a:rPr>
              <a:t> </a:t>
            </a:r>
            <a:r>
              <a:rPr lang="et-EE" dirty="0" err="1" smtClean="0">
                <a:solidFill>
                  <a:schemeClr val="bg1"/>
                </a:solidFill>
              </a:rPr>
              <a:t>of</a:t>
            </a:r>
            <a:r>
              <a:rPr lang="et-EE" dirty="0" smtClean="0">
                <a:solidFill>
                  <a:schemeClr val="bg1"/>
                </a:solidFill>
              </a:rPr>
              <a:t> Lääne </a:t>
            </a:r>
            <a:r>
              <a:rPr lang="et-EE" dirty="0" err="1" smtClean="0">
                <a:solidFill>
                  <a:schemeClr val="bg1"/>
                </a:solidFill>
              </a:rPr>
              <a:t>County</a:t>
            </a:r>
            <a:endParaRPr lang="et-EE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t-EE" dirty="0" smtClean="0">
                <a:solidFill>
                  <a:schemeClr val="bg1"/>
                </a:solidFill>
              </a:rPr>
              <a:t>RIVERWAYS </a:t>
            </a:r>
            <a:r>
              <a:rPr lang="et-EE" dirty="0" err="1" smtClean="0">
                <a:solidFill>
                  <a:schemeClr val="bg1"/>
                </a:solidFill>
              </a:rPr>
              <a:t>Kick-Off</a:t>
            </a:r>
            <a:r>
              <a:rPr lang="et-EE" dirty="0" smtClean="0">
                <a:solidFill>
                  <a:schemeClr val="bg1"/>
                </a:solidFill>
              </a:rPr>
              <a:t> Meeting, 16.-17.04.2013, Sigulda, </a:t>
            </a:r>
            <a:r>
              <a:rPr lang="et-EE" dirty="0" err="1" smtClean="0">
                <a:solidFill>
                  <a:schemeClr val="bg1"/>
                </a:solidFill>
              </a:rPr>
              <a:t>Latvia</a:t>
            </a:r>
            <a:endParaRPr lang="et-EE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728" y="376456"/>
            <a:ext cx="2413001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13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isu kohatäide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isu kohatäide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41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dirty="0"/>
          </a:p>
        </p:txBody>
      </p:sp>
      <p:pic>
        <p:nvPicPr>
          <p:cNvPr id="1026" name="Picture 2" descr="MapSection1017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99809" y="150903"/>
            <a:ext cx="13160545" cy="6853416"/>
          </a:xfrm>
          <a:prstGeom prst="rect">
            <a:avLst/>
          </a:prstGeom>
          <a:noFill/>
          <a:ln w="9525" cmpd="sng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Rühm 16"/>
          <p:cNvGrpSpPr/>
          <p:nvPr/>
        </p:nvGrpSpPr>
        <p:grpSpPr>
          <a:xfrm>
            <a:off x="1738536" y="1117898"/>
            <a:ext cx="4395936" cy="4498362"/>
            <a:chOff x="1738536" y="1117898"/>
            <a:chExt cx="4395936" cy="4498362"/>
          </a:xfrm>
        </p:grpSpPr>
        <p:sp>
          <p:nvSpPr>
            <p:cNvPr id="4" name="Ovaal 3"/>
            <p:cNvSpPr/>
            <p:nvPr/>
          </p:nvSpPr>
          <p:spPr>
            <a:xfrm>
              <a:off x="1738536" y="2558525"/>
              <a:ext cx="914400" cy="4572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6" name="Ovaal 5"/>
            <p:cNvSpPr/>
            <p:nvPr/>
          </p:nvSpPr>
          <p:spPr>
            <a:xfrm>
              <a:off x="5220072" y="3543340"/>
              <a:ext cx="914400" cy="4572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7" name="Ovaal 6"/>
            <p:cNvSpPr/>
            <p:nvPr/>
          </p:nvSpPr>
          <p:spPr>
            <a:xfrm>
              <a:off x="4870619" y="2340087"/>
              <a:ext cx="914400" cy="4572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11" name="Ovaal 10"/>
            <p:cNvSpPr/>
            <p:nvPr/>
          </p:nvSpPr>
          <p:spPr>
            <a:xfrm>
              <a:off x="3956219" y="3893339"/>
              <a:ext cx="914400" cy="4572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12" name="Ovaal 11"/>
            <p:cNvSpPr/>
            <p:nvPr/>
          </p:nvSpPr>
          <p:spPr>
            <a:xfrm>
              <a:off x="3262536" y="1487230"/>
              <a:ext cx="914400" cy="4572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13" name="Ovaal 12"/>
            <p:cNvSpPr/>
            <p:nvPr/>
          </p:nvSpPr>
          <p:spPr>
            <a:xfrm>
              <a:off x="4191775" y="5159060"/>
              <a:ext cx="914400" cy="4572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262536" y="1117898"/>
              <a:ext cx="800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t-EE" dirty="0" err="1" smtClean="0"/>
                <a:t>Ramsi</a:t>
              </a:r>
              <a:r>
                <a:rPr lang="et-EE" dirty="0" smtClean="0"/>
                <a:t> </a:t>
              </a:r>
              <a:endParaRPr lang="et-EE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652021" y="3520842"/>
              <a:ext cx="9845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t-EE" dirty="0" err="1" smtClean="0"/>
                <a:t>Pullapää</a:t>
              </a:r>
              <a:endParaRPr lang="et-EE" dirty="0"/>
            </a:p>
          </p:txBody>
        </p:sp>
      </p:grp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4352134"/>
            <a:ext cx="3459063" cy="2264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omb 17"/>
          <p:cNvSpPr/>
          <p:nvPr/>
        </p:nvSpPr>
        <p:spPr>
          <a:xfrm flipH="1" flipV="1">
            <a:off x="638347" y="5230481"/>
            <a:ext cx="60578" cy="111769"/>
          </a:xfrm>
          <a:prstGeom prst="diamond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10913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73526" y="-1467544"/>
            <a:ext cx="14144166" cy="8840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al 3"/>
          <p:cNvSpPr/>
          <p:nvPr/>
        </p:nvSpPr>
        <p:spPr>
          <a:xfrm>
            <a:off x="4097660" y="2611140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6" name="Ovaal 5"/>
          <p:cNvSpPr/>
          <p:nvPr/>
        </p:nvSpPr>
        <p:spPr>
          <a:xfrm>
            <a:off x="5796136" y="5085184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869160"/>
            <a:ext cx="26479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mb 7"/>
          <p:cNvSpPr/>
          <p:nvPr/>
        </p:nvSpPr>
        <p:spPr>
          <a:xfrm>
            <a:off x="2098557" y="5805264"/>
            <a:ext cx="72008" cy="98921"/>
          </a:xfrm>
          <a:prstGeom prst="diamond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3" name="Romb 12"/>
          <p:cNvSpPr/>
          <p:nvPr/>
        </p:nvSpPr>
        <p:spPr>
          <a:xfrm>
            <a:off x="2174757" y="5894164"/>
            <a:ext cx="72008" cy="98921"/>
          </a:xfrm>
          <a:prstGeom prst="diamond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65454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7712" y="-586556"/>
            <a:ext cx="12636896" cy="7898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79628" y="4099922"/>
            <a:ext cx="1290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Rumba küla</a:t>
            </a:r>
            <a:endParaRPr lang="et-EE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975" y="1023144"/>
            <a:ext cx="26479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mb 8"/>
          <p:cNvSpPr/>
          <p:nvPr/>
        </p:nvSpPr>
        <p:spPr>
          <a:xfrm>
            <a:off x="7439620" y="1801019"/>
            <a:ext cx="72008" cy="98921"/>
          </a:xfrm>
          <a:prstGeom prst="diamond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71224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1289229" cy="7055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al 4"/>
          <p:cNvSpPr/>
          <p:nvPr/>
        </p:nvSpPr>
        <p:spPr>
          <a:xfrm>
            <a:off x="747068" y="650404"/>
            <a:ext cx="2016224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6" name="Ovaal 5"/>
          <p:cNvSpPr/>
          <p:nvPr/>
        </p:nvSpPr>
        <p:spPr>
          <a:xfrm>
            <a:off x="2987824" y="4797152"/>
            <a:ext cx="3672408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cxnSp>
        <p:nvCxnSpPr>
          <p:cNvPr id="7" name="Sirgkonnektor 6"/>
          <p:cNvCxnSpPr/>
          <p:nvPr/>
        </p:nvCxnSpPr>
        <p:spPr>
          <a:xfrm>
            <a:off x="7270204" y="6368628"/>
            <a:ext cx="50405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irgkonnektor 8"/>
          <p:cNvCxnSpPr/>
          <p:nvPr/>
        </p:nvCxnSpPr>
        <p:spPr>
          <a:xfrm>
            <a:off x="3203848" y="6559128"/>
            <a:ext cx="50405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731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dirty="0"/>
          </a:p>
        </p:txBody>
      </p:sp>
      <p:pic>
        <p:nvPicPr>
          <p:cNvPr id="4098" name="Picture 2" descr="C:\Users\Andres\Documents\28.12.2011 Back-up\ANDRES\ETTEVÕTLUS\Investorteeninduse programm\Invest in Estonia 2012, Helsingi seminar\Vormsi pildid, A. Tarmula, Püha Olavi päevad\IMG_90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964" y="0"/>
            <a:ext cx="11408196" cy="760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ealkiri 1"/>
          <p:cNvSpPr txBox="1">
            <a:spLocks/>
          </p:cNvSpPr>
          <p:nvPr/>
        </p:nvSpPr>
        <p:spPr>
          <a:xfrm>
            <a:off x="-443036" y="2132856"/>
            <a:ext cx="41784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dirty="0" err="1" smtClean="0">
                <a:solidFill>
                  <a:schemeClr val="bg1"/>
                </a:solidFill>
              </a:rPr>
              <a:t>Thank</a:t>
            </a:r>
            <a:r>
              <a:rPr lang="et-EE" dirty="0" smtClean="0">
                <a:solidFill>
                  <a:schemeClr val="bg1"/>
                </a:solidFill>
              </a:rPr>
              <a:t> </a:t>
            </a:r>
            <a:r>
              <a:rPr lang="et-EE" dirty="0" err="1" smtClean="0">
                <a:solidFill>
                  <a:schemeClr val="bg1"/>
                </a:solidFill>
              </a:rPr>
              <a:t>you</a:t>
            </a:r>
            <a:r>
              <a:rPr lang="et-EE" dirty="0" smtClean="0">
                <a:solidFill>
                  <a:schemeClr val="bg1"/>
                </a:solidFill>
              </a:rPr>
              <a:t>!</a:t>
            </a:r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6" name="Sisu kohatäide 2"/>
          <p:cNvSpPr txBox="1">
            <a:spLocks/>
          </p:cNvSpPr>
          <p:nvPr/>
        </p:nvSpPr>
        <p:spPr>
          <a:xfrm>
            <a:off x="175320" y="4115296"/>
            <a:ext cx="8229600" cy="276917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t-EE" dirty="0" smtClean="0">
                <a:solidFill>
                  <a:schemeClr val="bg1"/>
                </a:solidFill>
              </a:rPr>
              <a:t>Andres Huul </a:t>
            </a:r>
            <a:br>
              <a:rPr lang="et-EE" dirty="0" smtClean="0">
                <a:solidFill>
                  <a:schemeClr val="bg1"/>
                </a:solidFill>
              </a:rPr>
            </a:br>
            <a:r>
              <a:rPr lang="et-EE" dirty="0" smtClean="0">
                <a:solidFill>
                  <a:schemeClr val="bg1"/>
                </a:solidFill>
              </a:rPr>
              <a:t>Manager, </a:t>
            </a:r>
            <a:r>
              <a:rPr lang="et-EE" dirty="0" err="1" smtClean="0">
                <a:solidFill>
                  <a:schemeClr val="bg1"/>
                </a:solidFill>
              </a:rPr>
              <a:t>Development</a:t>
            </a:r>
            <a:r>
              <a:rPr lang="et-EE" dirty="0" smtClean="0">
                <a:solidFill>
                  <a:schemeClr val="bg1"/>
                </a:solidFill>
              </a:rPr>
              <a:t> </a:t>
            </a:r>
            <a:r>
              <a:rPr lang="et-EE" dirty="0" err="1" smtClean="0">
                <a:solidFill>
                  <a:schemeClr val="bg1"/>
                </a:solidFill>
              </a:rPr>
              <a:t>Center</a:t>
            </a:r>
            <a:r>
              <a:rPr lang="et-EE" dirty="0" smtClean="0">
                <a:solidFill>
                  <a:schemeClr val="bg1"/>
                </a:solidFill>
              </a:rPr>
              <a:t> </a:t>
            </a:r>
            <a:r>
              <a:rPr lang="et-EE" dirty="0" err="1" smtClean="0">
                <a:solidFill>
                  <a:schemeClr val="bg1"/>
                </a:solidFill>
              </a:rPr>
              <a:t>of</a:t>
            </a:r>
            <a:r>
              <a:rPr lang="et-EE" dirty="0" smtClean="0">
                <a:solidFill>
                  <a:schemeClr val="bg1"/>
                </a:solidFill>
              </a:rPr>
              <a:t> Lääne </a:t>
            </a:r>
            <a:r>
              <a:rPr lang="et-EE" dirty="0" err="1" smtClean="0">
                <a:solidFill>
                  <a:schemeClr val="bg1"/>
                </a:solidFill>
              </a:rPr>
              <a:t>County</a:t>
            </a:r>
            <a:r>
              <a:rPr lang="et-EE" dirty="0" smtClean="0">
                <a:solidFill>
                  <a:schemeClr val="bg1"/>
                </a:solidFill>
              </a:rPr>
              <a:t/>
            </a:r>
            <a:br>
              <a:rPr lang="et-EE" dirty="0" smtClean="0">
                <a:solidFill>
                  <a:schemeClr val="bg1"/>
                </a:solidFill>
              </a:rPr>
            </a:br>
            <a:r>
              <a:rPr lang="et-EE" dirty="0" smtClean="0">
                <a:solidFill>
                  <a:schemeClr val="bg1"/>
                </a:solidFill>
              </a:rPr>
              <a:t>E-mail: </a:t>
            </a:r>
            <a:r>
              <a:rPr lang="et-EE" u="sng" dirty="0" smtClean="0">
                <a:solidFill>
                  <a:schemeClr val="bg1"/>
                </a:solidFill>
                <a:hlinkClick r:id="rId3"/>
              </a:rPr>
              <a:t>andres.huul@lak.ee</a:t>
            </a:r>
            <a:r>
              <a:rPr lang="et-EE" dirty="0" smtClean="0">
                <a:solidFill>
                  <a:schemeClr val="bg1"/>
                </a:solidFill>
              </a:rPr>
              <a:t> </a:t>
            </a:r>
            <a:br>
              <a:rPr lang="et-EE" dirty="0" smtClean="0">
                <a:solidFill>
                  <a:schemeClr val="bg1"/>
                </a:solidFill>
              </a:rPr>
            </a:br>
            <a:r>
              <a:rPr lang="et-EE" dirty="0" err="1" smtClean="0">
                <a:solidFill>
                  <a:schemeClr val="bg1"/>
                </a:solidFill>
              </a:rPr>
              <a:t>Mob</a:t>
            </a:r>
            <a:r>
              <a:rPr lang="et-EE" dirty="0" smtClean="0">
                <a:solidFill>
                  <a:schemeClr val="bg1"/>
                </a:solidFill>
              </a:rPr>
              <a:t>. +372 5557 2557 </a:t>
            </a:r>
            <a:br>
              <a:rPr lang="et-EE" dirty="0" smtClean="0">
                <a:solidFill>
                  <a:schemeClr val="bg1"/>
                </a:solidFill>
              </a:rPr>
            </a:br>
            <a:r>
              <a:rPr lang="et-EE" dirty="0" err="1" smtClean="0">
                <a:solidFill>
                  <a:schemeClr val="bg1"/>
                </a:solidFill>
              </a:rPr>
              <a:t>Tel/Fax</a:t>
            </a:r>
            <a:r>
              <a:rPr lang="et-EE" dirty="0" smtClean="0">
                <a:solidFill>
                  <a:schemeClr val="bg1"/>
                </a:solidFill>
              </a:rPr>
              <a:t> +372 473 5538 </a:t>
            </a:r>
            <a:br>
              <a:rPr lang="et-EE" dirty="0" smtClean="0">
                <a:solidFill>
                  <a:schemeClr val="bg1"/>
                </a:solidFill>
              </a:rPr>
            </a:br>
            <a:r>
              <a:rPr lang="et-EE" dirty="0" err="1" smtClean="0">
                <a:solidFill>
                  <a:schemeClr val="bg1"/>
                </a:solidFill>
              </a:rPr>
              <a:t>Skype</a:t>
            </a:r>
            <a:r>
              <a:rPr lang="et-EE" dirty="0" smtClean="0">
                <a:solidFill>
                  <a:schemeClr val="bg1"/>
                </a:solidFill>
              </a:rPr>
              <a:t>: </a:t>
            </a:r>
            <a:r>
              <a:rPr lang="et-EE" dirty="0" err="1" smtClean="0">
                <a:solidFill>
                  <a:schemeClr val="bg1"/>
                </a:solidFill>
              </a:rPr>
              <a:t>andreshuul</a:t>
            </a:r>
            <a:endParaRPr lang="et-EE" dirty="0" smtClean="0">
              <a:solidFill>
                <a:schemeClr val="bg1"/>
              </a:solidFill>
            </a:endParaRPr>
          </a:p>
          <a:p>
            <a:pPr marL="0" indent="0" algn="ctr">
              <a:buFont typeface="Arial" pitchFamily="34" charset="0"/>
              <a:buNone/>
            </a:pPr>
            <a:endParaRPr lang="et-EE" dirty="0" smtClean="0">
              <a:solidFill>
                <a:schemeClr val="bg1"/>
              </a:solidFill>
            </a:endParaRPr>
          </a:p>
          <a:p>
            <a:pPr marL="0" indent="0" algn="ctr">
              <a:buFont typeface="Arial" pitchFamily="34" charset="0"/>
              <a:buNone/>
            </a:pPr>
            <a:endParaRPr lang="et-E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88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62" name="Rectangle 10"/>
          <p:cNvSpPr>
            <a:spLocks noGrp="1" noChangeArrowheads="1"/>
          </p:cNvSpPr>
          <p:nvPr>
            <p:ph type="title"/>
          </p:nvPr>
        </p:nvSpPr>
        <p:spPr>
          <a:xfrm>
            <a:off x="685800" y="406400"/>
            <a:ext cx="7772400" cy="1143000"/>
          </a:xfrm>
        </p:spPr>
        <p:txBody>
          <a:bodyPr/>
          <a:lstStyle/>
          <a:p>
            <a:r>
              <a:rPr lang="et-EE" dirty="0" smtClean="0"/>
              <a:t>Lääne </a:t>
            </a:r>
            <a:r>
              <a:rPr lang="et-EE" dirty="0" err="1" smtClean="0"/>
              <a:t>County</a:t>
            </a:r>
            <a:endParaRPr lang="en-US" dirty="0" smtClean="0"/>
          </a:p>
        </p:txBody>
      </p:sp>
      <p:sp>
        <p:nvSpPr>
          <p:cNvPr id="49164" name="Rectangle 12"/>
          <p:cNvSpPr>
            <a:spLocks noGrp="1" noChangeArrowheads="1"/>
          </p:cNvSpPr>
          <p:nvPr>
            <p:ph sz="half" idx="1"/>
          </p:nvPr>
        </p:nvSpPr>
        <p:spPr>
          <a:xfrm>
            <a:off x="484095" y="1685366"/>
            <a:ext cx="4749800" cy="5056002"/>
          </a:xfrm>
        </p:spPr>
        <p:txBody>
          <a:bodyPr>
            <a:normAutofit lnSpcReduction="10000"/>
          </a:bodyPr>
          <a:lstStyle/>
          <a:p>
            <a:r>
              <a:rPr lang="fr-FR" sz="1800" b="1" dirty="0" smtClean="0"/>
              <a:t>Population:</a:t>
            </a:r>
            <a:r>
              <a:rPr lang="et-EE" sz="1800" b="1" dirty="0" smtClean="0"/>
              <a:t> </a:t>
            </a:r>
            <a:r>
              <a:rPr lang="fr-FR" sz="1800" dirty="0" smtClean="0"/>
              <a:t>2</a:t>
            </a:r>
            <a:r>
              <a:rPr lang="et-EE" sz="1800" dirty="0" smtClean="0"/>
              <a:t>6 278</a:t>
            </a:r>
            <a:r>
              <a:rPr lang="fr-FR" sz="1800" dirty="0" smtClean="0"/>
              <a:t> (01.0</a:t>
            </a:r>
            <a:r>
              <a:rPr lang="et-EE" sz="1800" dirty="0" smtClean="0"/>
              <a:t>4</a:t>
            </a:r>
            <a:r>
              <a:rPr lang="fr-FR" sz="1800" dirty="0" smtClean="0"/>
              <a:t>.201</a:t>
            </a:r>
            <a:r>
              <a:rPr lang="et-EE" sz="1800" dirty="0" smtClean="0"/>
              <a:t>3</a:t>
            </a:r>
            <a:r>
              <a:rPr lang="fr-FR" sz="1800" dirty="0" smtClean="0"/>
              <a:t>), </a:t>
            </a:r>
            <a:endParaRPr lang="en-GB" sz="1800" dirty="0" smtClean="0"/>
          </a:p>
          <a:p>
            <a:r>
              <a:rPr lang="en-GB" sz="1800" b="1" dirty="0" smtClean="0"/>
              <a:t>Size:</a:t>
            </a:r>
            <a:r>
              <a:rPr lang="et-EE" sz="1800" b="1" dirty="0" smtClean="0"/>
              <a:t> </a:t>
            </a:r>
            <a:r>
              <a:rPr lang="en-GB" sz="1800" b="1" dirty="0" smtClean="0"/>
              <a:t>2 383 km²</a:t>
            </a:r>
            <a:r>
              <a:rPr lang="en-GB" sz="1800" dirty="0" smtClean="0"/>
              <a:t>, 5,3% of the total territory of Estonia</a:t>
            </a:r>
            <a:r>
              <a:rPr lang="et-EE" sz="1800" dirty="0" smtClean="0"/>
              <a:t>;</a:t>
            </a:r>
          </a:p>
          <a:p>
            <a:r>
              <a:rPr lang="en-GB" sz="1800" b="1" dirty="0" smtClean="0"/>
              <a:t>237 </a:t>
            </a:r>
            <a:r>
              <a:rPr lang="en-GB" sz="1800" b="1" dirty="0"/>
              <a:t>islands and islets </a:t>
            </a:r>
            <a:r>
              <a:rPr lang="en-GB" sz="1800" dirty="0"/>
              <a:t>with an area of 108 </a:t>
            </a:r>
            <a:r>
              <a:rPr lang="en-GB" sz="1800" dirty="0" smtClean="0"/>
              <a:t>km²</a:t>
            </a:r>
            <a:endParaRPr lang="et-EE" sz="1800" dirty="0" smtClean="0"/>
          </a:p>
          <a:p>
            <a:r>
              <a:rPr lang="en-GB" sz="1800" b="1" dirty="0" smtClean="0"/>
              <a:t>2</a:t>
            </a:r>
            <a:r>
              <a:rPr lang="et-EE" sz="1800" b="1" dirty="0" smtClean="0"/>
              <a:t>9</a:t>
            </a:r>
            <a:r>
              <a:rPr lang="en-GB" sz="1800" b="1" dirty="0" smtClean="0"/>
              <a:t>% </a:t>
            </a:r>
            <a:r>
              <a:rPr lang="en-GB" sz="1800" b="1" dirty="0"/>
              <a:t>of </a:t>
            </a:r>
            <a:r>
              <a:rPr lang="en-GB" sz="1800" b="1" dirty="0" smtClean="0"/>
              <a:t>territory </a:t>
            </a:r>
            <a:r>
              <a:rPr lang="en-GB" sz="1800" b="1" dirty="0"/>
              <a:t>is under protection</a:t>
            </a:r>
            <a:r>
              <a:rPr lang="en-GB" sz="1800" dirty="0"/>
              <a:t> in a greater or lesser </a:t>
            </a:r>
            <a:r>
              <a:rPr lang="en-GB" sz="1800" dirty="0" smtClean="0"/>
              <a:t>extent). </a:t>
            </a:r>
            <a:r>
              <a:rPr lang="en-GB" sz="1800" dirty="0"/>
              <a:t>For example </a:t>
            </a:r>
            <a:r>
              <a:rPr lang="en-GB" sz="1800" dirty="0" err="1"/>
              <a:t>Matsalu</a:t>
            </a:r>
            <a:r>
              <a:rPr lang="en-GB" sz="1800" dirty="0"/>
              <a:t> National Park is situated here.</a:t>
            </a:r>
            <a:endParaRPr lang="et-EE" sz="1800" dirty="0"/>
          </a:p>
          <a:p>
            <a:r>
              <a:rPr lang="en-GB" sz="1800" b="1" dirty="0" smtClean="0"/>
              <a:t>12 municipalities</a:t>
            </a:r>
            <a:r>
              <a:rPr lang="en-US" sz="1800" dirty="0" smtClean="0"/>
              <a:t> </a:t>
            </a:r>
            <a:endParaRPr lang="et-EE" sz="1800" dirty="0" smtClean="0"/>
          </a:p>
          <a:p>
            <a:r>
              <a:rPr lang="en-GB" sz="1800" dirty="0" smtClean="0"/>
              <a:t>The biggest municipality </a:t>
            </a:r>
            <a:r>
              <a:rPr lang="et-EE" sz="1800" dirty="0" smtClean="0"/>
              <a:t> - </a:t>
            </a:r>
            <a:r>
              <a:rPr lang="en-GB" sz="1800" dirty="0" err="1" smtClean="0">
                <a:hlinkClick r:id="rId2"/>
              </a:rPr>
              <a:t>Haapsalu</a:t>
            </a:r>
            <a:r>
              <a:rPr lang="en-GB" sz="1800" dirty="0" smtClean="0"/>
              <a:t> town, 11 </a:t>
            </a:r>
            <a:r>
              <a:rPr lang="et-EE" sz="1800" dirty="0" smtClean="0"/>
              <a:t>078 </a:t>
            </a:r>
            <a:r>
              <a:rPr lang="en-GB" sz="1800" dirty="0" smtClean="0"/>
              <a:t>(01.0</a:t>
            </a:r>
            <a:r>
              <a:rPr lang="et-EE" sz="1800" dirty="0" smtClean="0"/>
              <a:t>4</a:t>
            </a:r>
            <a:r>
              <a:rPr lang="en-GB" sz="1800" dirty="0" smtClean="0"/>
              <a:t>.201</a:t>
            </a:r>
            <a:r>
              <a:rPr lang="et-EE" sz="1800" dirty="0" smtClean="0"/>
              <a:t>3</a:t>
            </a:r>
            <a:r>
              <a:rPr lang="en-GB" sz="1800" dirty="0" smtClean="0"/>
              <a:t>) inhabitants</a:t>
            </a:r>
            <a:r>
              <a:rPr lang="et-EE" sz="1800" dirty="0" smtClean="0"/>
              <a:t/>
            </a:r>
            <a:br>
              <a:rPr lang="et-EE" sz="1800" dirty="0" smtClean="0"/>
            </a:br>
            <a:endParaRPr lang="et-EE" sz="1800" dirty="0" smtClean="0"/>
          </a:p>
          <a:p>
            <a:pPr marL="0" indent="0">
              <a:buNone/>
            </a:pPr>
            <a:r>
              <a:rPr lang="et-EE" sz="1800" b="1" dirty="0" err="1" smtClean="0"/>
              <a:t>Partners</a:t>
            </a:r>
            <a:r>
              <a:rPr lang="et-EE" sz="1800" b="1" dirty="0" smtClean="0"/>
              <a:t> </a:t>
            </a:r>
            <a:r>
              <a:rPr lang="et-EE" sz="1800" b="1" dirty="0" err="1" smtClean="0"/>
              <a:t>in</a:t>
            </a:r>
            <a:r>
              <a:rPr lang="et-EE" sz="1800" b="1" dirty="0" smtClean="0"/>
              <a:t> RIVERWAYS </a:t>
            </a:r>
            <a:r>
              <a:rPr lang="et-EE" sz="1800" b="1" dirty="0" err="1" smtClean="0"/>
              <a:t>project</a:t>
            </a:r>
            <a:r>
              <a:rPr lang="et-EE" sz="1800" b="1" dirty="0" smtClean="0"/>
              <a:t>:</a:t>
            </a:r>
          </a:p>
          <a:p>
            <a:r>
              <a:rPr lang="et-EE" sz="1800" dirty="0" smtClean="0"/>
              <a:t> Haapsalu Town</a:t>
            </a:r>
          </a:p>
          <a:p>
            <a:r>
              <a:rPr lang="et-EE" sz="1800" dirty="0" smtClean="0"/>
              <a:t>Läänemaa </a:t>
            </a:r>
            <a:r>
              <a:rPr lang="et-EE" sz="1800" dirty="0" err="1" smtClean="0"/>
              <a:t>Development</a:t>
            </a:r>
            <a:r>
              <a:rPr lang="et-EE" sz="1800" dirty="0" smtClean="0"/>
              <a:t> </a:t>
            </a:r>
            <a:r>
              <a:rPr lang="et-EE" sz="1800" dirty="0" err="1" smtClean="0"/>
              <a:t>Center</a:t>
            </a:r>
            <a:r>
              <a:rPr lang="et-EE" sz="1800" dirty="0" smtClean="0"/>
              <a:t> </a:t>
            </a:r>
            <a:br>
              <a:rPr lang="et-EE" sz="1800" dirty="0" smtClean="0"/>
            </a:br>
            <a:r>
              <a:rPr lang="et-EE" sz="1800" dirty="0" smtClean="0"/>
              <a:t>(Noarootsi, Ridala, Lihula, Hanila, Vormsi </a:t>
            </a:r>
            <a:r>
              <a:rPr lang="et-EE" sz="1800" dirty="0" err="1" smtClean="0"/>
              <a:t>municipality</a:t>
            </a:r>
            <a:r>
              <a:rPr lang="et-EE" sz="1800" dirty="0" smtClean="0"/>
              <a:t>, </a:t>
            </a:r>
            <a:r>
              <a:rPr lang="et-EE" sz="1800" dirty="0" err="1" smtClean="0"/>
              <a:t>Coastal</a:t>
            </a:r>
            <a:r>
              <a:rPr lang="et-EE" sz="1800" dirty="0" smtClean="0"/>
              <a:t> </a:t>
            </a:r>
            <a:r>
              <a:rPr lang="et-EE" sz="1800" dirty="0" err="1" smtClean="0"/>
              <a:t>Swedes</a:t>
            </a:r>
            <a:r>
              <a:rPr lang="et-EE" sz="1800" dirty="0" smtClean="0"/>
              <a:t> </a:t>
            </a:r>
            <a:r>
              <a:rPr lang="et-EE" sz="1800" dirty="0" err="1" smtClean="0"/>
              <a:t>Museum</a:t>
            </a:r>
            <a:r>
              <a:rPr lang="et-EE" sz="1800" dirty="0" smtClean="0"/>
              <a:t> )</a:t>
            </a:r>
          </a:p>
        </p:txBody>
      </p:sp>
      <p:pic>
        <p:nvPicPr>
          <p:cNvPr id="49161" name="il_fi" descr="http://www.hiidenmaa.eu/kuvat/laanemaa1.gif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r:link="rId4"/>
          <a:stretch>
            <a:fillRect/>
          </a:stretch>
        </p:blipFill>
        <p:spPr>
          <a:xfrm>
            <a:off x="5262562" y="2152650"/>
            <a:ext cx="3712810" cy="2356470"/>
          </a:xfrm>
        </p:spPr>
      </p:pic>
      <p:pic>
        <p:nvPicPr>
          <p:cNvPr id="49165" name="Picture 1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/>
          <a:srcRect/>
          <a:stretch>
            <a:fillRect/>
          </a:stretch>
        </p:blipFill>
        <p:spPr>
          <a:xfrm>
            <a:off x="7667625" y="692150"/>
            <a:ext cx="561975" cy="704850"/>
          </a:xfrm>
          <a:ln/>
        </p:spPr>
      </p:pic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t-EE"/>
          </a:p>
        </p:txBody>
      </p:sp>
      <p:sp>
        <p:nvSpPr>
          <p:cNvPr id="2" name="TextBox 1"/>
          <p:cNvSpPr txBox="1"/>
          <p:nvPr/>
        </p:nvSpPr>
        <p:spPr>
          <a:xfrm>
            <a:off x="6175516" y="4662660"/>
            <a:ext cx="260763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t-EE" sz="1800" b="1" dirty="0" err="1" smtClean="0">
                <a:latin typeface="+mn-lt"/>
              </a:rPr>
              <a:t>Distances</a:t>
            </a:r>
            <a:r>
              <a:rPr lang="et-EE" sz="1800" b="1" dirty="0">
                <a:latin typeface="+mn-lt"/>
              </a:rPr>
              <a:t> </a:t>
            </a:r>
            <a:r>
              <a:rPr lang="et-EE" sz="1800" b="1" dirty="0" err="1" smtClean="0">
                <a:latin typeface="+mn-lt"/>
              </a:rPr>
              <a:t>from</a:t>
            </a:r>
            <a:r>
              <a:rPr lang="et-EE" sz="1800" b="1" dirty="0" smtClean="0">
                <a:latin typeface="+mn-lt"/>
              </a:rPr>
              <a:t> Haapsalu:</a:t>
            </a:r>
            <a:endParaRPr lang="et-EE" sz="1800" b="1" dirty="0">
              <a:latin typeface="+mn-lt"/>
            </a:endParaRPr>
          </a:p>
          <a:p>
            <a:pPr eaLnBrk="1" hangingPunct="1"/>
            <a:r>
              <a:rPr lang="et-EE" sz="1800" b="1" dirty="0" err="1"/>
              <a:t>To</a:t>
            </a:r>
            <a:r>
              <a:rPr lang="et-EE" sz="1800" b="1" dirty="0"/>
              <a:t> </a:t>
            </a:r>
            <a:r>
              <a:rPr lang="et-EE" sz="1800" b="1" dirty="0" smtClean="0"/>
              <a:t>Tallinn – 99 km</a:t>
            </a:r>
            <a:r>
              <a:rPr lang="et-EE" sz="1800" dirty="0" smtClean="0"/>
              <a:t>, </a:t>
            </a:r>
            <a:br>
              <a:rPr lang="et-EE" sz="1800" dirty="0" smtClean="0"/>
            </a:br>
            <a:r>
              <a:rPr lang="et-EE" sz="1800" dirty="0" err="1" smtClean="0"/>
              <a:t>about</a:t>
            </a:r>
            <a:r>
              <a:rPr lang="et-EE" sz="1800" dirty="0" smtClean="0"/>
              <a:t> 1h 10 min </a:t>
            </a:r>
            <a:r>
              <a:rPr lang="et-EE" sz="1800" dirty="0" err="1" smtClean="0"/>
              <a:t>by</a:t>
            </a:r>
            <a:r>
              <a:rPr lang="et-EE" sz="1800" dirty="0" smtClean="0"/>
              <a:t> </a:t>
            </a:r>
            <a:r>
              <a:rPr lang="et-EE" sz="1800" dirty="0" err="1" smtClean="0"/>
              <a:t>car</a:t>
            </a:r>
            <a:endParaRPr lang="et-EE" sz="1800" dirty="0"/>
          </a:p>
          <a:p>
            <a:pPr eaLnBrk="1" hangingPunct="1"/>
            <a:r>
              <a:rPr lang="et-EE" sz="1800" b="1" dirty="0" err="1" smtClean="0"/>
              <a:t>To</a:t>
            </a:r>
            <a:r>
              <a:rPr lang="et-EE" sz="1800" b="1" dirty="0" smtClean="0"/>
              <a:t> </a:t>
            </a:r>
            <a:r>
              <a:rPr lang="et-EE" sz="1800" b="1" dirty="0"/>
              <a:t>Pärnu – </a:t>
            </a:r>
            <a:r>
              <a:rPr lang="et-EE" sz="1800" b="1" dirty="0" smtClean="0"/>
              <a:t>110 km</a:t>
            </a:r>
            <a:r>
              <a:rPr lang="et-EE" sz="1800" dirty="0" smtClean="0"/>
              <a:t>, </a:t>
            </a:r>
            <a:br>
              <a:rPr lang="et-EE" sz="1800" dirty="0" smtClean="0"/>
            </a:br>
            <a:r>
              <a:rPr lang="et-EE" sz="1800" dirty="0" err="1" smtClean="0"/>
              <a:t>about</a:t>
            </a:r>
            <a:r>
              <a:rPr lang="et-EE" sz="1800" dirty="0" smtClean="0"/>
              <a:t> 1h 20 min </a:t>
            </a:r>
            <a:r>
              <a:rPr lang="et-EE" sz="1800" dirty="0" err="1"/>
              <a:t>by</a:t>
            </a:r>
            <a:r>
              <a:rPr lang="et-EE" sz="1800" dirty="0"/>
              <a:t> </a:t>
            </a:r>
            <a:r>
              <a:rPr lang="et-EE" sz="1800" dirty="0" err="1" smtClean="0"/>
              <a:t>car</a:t>
            </a:r>
            <a:endParaRPr lang="et-EE" sz="1800" dirty="0" smtClean="0"/>
          </a:p>
          <a:p>
            <a:r>
              <a:rPr lang="et-EE" b="1" dirty="0" err="1" smtClean="0"/>
              <a:t>To</a:t>
            </a:r>
            <a:r>
              <a:rPr lang="et-EE" b="1" dirty="0" smtClean="0"/>
              <a:t> </a:t>
            </a:r>
            <a:r>
              <a:rPr lang="en-GB" b="1" dirty="0" smtClean="0"/>
              <a:t>Tartu </a:t>
            </a:r>
            <a:r>
              <a:rPr lang="en-GB" b="1" dirty="0"/>
              <a:t>– </a:t>
            </a:r>
            <a:r>
              <a:rPr lang="en-GB" b="1" dirty="0" smtClean="0"/>
              <a:t>2</a:t>
            </a:r>
            <a:r>
              <a:rPr lang="et-EE" b="1" dirty="0" smtClean="0"/>
              <a:t>4</a:t>
            </a:r>
            <a:r>
              <a:rPr lang="en-GB" b="1" dirty="0" smtClean="0"/>
              <a:t>8 </a:t>
            </a:r>
            <a:r>
              <a:rPr lang="en-GB" b="1" dirty="0"/>
              <a:t>km</a:t>
            </a:r>
            <a:endParaRPr lang="et-EE" b="1" dirty="0"/>
          </a:p>
          <a:p>
            <a:pPr eaLnBrk="1" hangingPunct="1"/>
            <a:r>
              <a:rPr lang="et-EE" sz="1800" dirty="0" err="1" smtClean="0"/>
              <a:t>About</a:t>
            </a:r>
            <a:r>
              <a:rPr lang="et-EE" sz="1800" dirty="0" smtClean="0"/>
              <a:t> 3h 20 min </a:t>
            </a:r>
            <a:r>
              <a:rPr lang="et-EE" sz="1800" dirty="0" err="1" smtClean="0"/>
              <a:t>by</a:t>
            </a:r>
            <a:r>
              <a:rPr lang="et-EE" sz="1800" dirty="0" smtClean="0"/>
              <a:t> </a:t>
            </a:r>
            <a:r>
              <a:rPr lang="et-EE" sz="1800" dirty="0" err="1" smtClean="0"/>
              <a:t>car</a:t>
            </a:r>
            <a:endParaRPr lang="en-US" sz="1800" dirty="0"/>
          </a:p>
          <a:p>
            <a:endParaRPr lang="et-EE" sz="1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0586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isu kohatäide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isu kohatäide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t-EE"/>
          </a:p>
        </p:txBody>
      </p:sp>
      <p:grpSp>
        <p:nvGrpSpPr>
          <p:cNvPr id="7" name="Rühm 6"/>
          <p:cNvGrpSpPr/>
          <p:nvPr/>
        </p:nvGrpSpPr>
        <p:grpSpPr>
          <a:xfrm>
            <a:off x="1343938" y="-27928"/>
            <a:ext cx="6900470" cy="6885927"/>
            <a:chOff x="1857048" y="383017"/>
            <a:chExt cx="5472608" cy="6130213"/>
          </a:xfrm>
        </p:grpSpPr>
        <p:pic>
          <p:nvPicPr>
            <p:cNvPr id="1026" name="Picture 2" descr="http://files.ene.test.finestmedia.ee/EE_12/publicthumbs/Läänemaa_kaart_L.pn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7048" y="383017"/>
              <a:ext cx="5472608" cy="61302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vaal 5"/>
            <p:cNvSpPr/>
            <p:nvPr/>
          </p:nvSpPr>
          <p:spPr>
            <a:xfrm flipV="1">
              <a:off x="4012704" y="3140968"/>
              <a:ext cx="226700" cy="170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>
                <a:solidFill>
                  <a:srgbClr val="FF0000"/>
                </a:solidFill>
              </a:endParaRPr>
            </a:p>
          </p:txBody>
        </p:sp>
        <p:sp>
          <p:nvSpPr>
            <p:cNvPr id="8" name="Ovaal 7"/>
            <p:cNvSpPr/>
            <p:nvPr/>
          </p:nvSpPr>
          <p:spPr>
            <a:xfrm flipV="1">
              <a:off x="3635896" y="2564904"/>
              <a:ext cx="226700" cy="170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>
                <a:solidFill>
                  <a:srgbClr val="FF0000"/>
                </a:solidFill>
              </a:endParaRPr>
            </a:p>
          </p:txBody>
        </p:sp>
        <p:sp>
          <p:nvSpPr>
            <p:cNvPr id="9" name="Ovaal 8"/>
            <p:cNvSpPr/>
            <p:nvPr/>
          </p:nvSpPr>
          <p:spPr>
            <a:xfrm flipV="1">
              <a:off x="3420450" y="2769726"/>
              <a:ext cx="226700" cy="170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>
                <a:solidFill>
                  <a:srgbClr val="FF0000"/>
                </a:solidFill>
              </a:endParaRPr>
            </a:p>
          </p:txBody>
        </p:sp>
        <p:sp>
          <p:nvSpPr>
            <p:cNvPr id="10" name="Ovaal 9"/>
            <p:cNvSpPr/>
            <p:nvPr/>
          </p:nvSpPr>
          <p:spPr>
            <a:xfrm flipV="1">
              <a:off x="3647150" y="3226197"/>
              <a:ext cx="226700" cy="170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>
                <a:solidFill>
                  <a:srgbClr val="FF0000"/>
                </a:solidFill>
              </a:endParaRPr>
            </a:p>
          </p:txBody>
        </p:sp>
        <p:sp>
          <p:nvSpPr>
            <p:cNvPr id="11" name="Ovaal 10"/>
            <p:cNvSpPr/>
            <p:nvPr/>
          </p:nvSpPr>
          <p:spPr>
            <a:xfrm flipV="1">
              <a:off x="3786004" y="3645024"/>
              <a:ext cx="226700" cy="170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>
                <a:solidFill>
                  <a:srgbClr val="FF0000"/>
                </a:solidFill>
              </a:endParaRPr>
            </a:p>
          </p:txBody>
        </p:sp>
        <p:sp>
          <p:nvSpPr>
            <p:cNvPr id="12" name="Ovaal 11"/>
            <p:cNvSpPr/>
            <p:nvPr/>
          </p:nvSpPr>
          <p:spPr>
            <a:xfrm flipV="1">
              <a:off x="6176886" y="4653136"/>
              <a:ext cx="226700" cy="170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>
                <a:solidFill>
                  <a:srgbClr val="FF0000"/>
                </a:solidFill>
              </a:endParaRPr>
            </a:p>
          </p:txBody>
        </p:sp>
        <p:sp>
          <p:nvSpPr>
            <p:cNvPr id="13" name="Ovaal 12"/>
            <p:cNvSpPr/>
            <p:nvPr/>
          </p:nvSpPr>
          <p:spPr>
            <a:xfrm flipV="1">
              <a:off x="4113498" y="6093296"/>
              <a:ext cx="226700" cy="170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>
                <a:solidFill>
                  <a:srgbClr val="FF0000"/>
                </a:solidFill>
              </a:endParaRPr>
            </a:p>
          </p:txBody>
        </p:sp>
        <p:sp>
          <p:nvSpPr>
            <p:cNvPr id="14" name="Ovaal 13"/>
            <p:cNvSpPr/>
            <p:nvPr/>
          </p:nvSpPr>
          <p:spPr>
            <a:xfrm flipV="1">
              <a:off x="4340198" y="6338088"/>
              <a:ext cx="226700" cy="170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>
                <a:solidFill>
                  <a:srgbClr val="FF0000"/>
                </a:solidFill>
              </a:endParaRPr>
            </a:p>
          </p:txBody>
        </p:sp>
      </p:grp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458" y="32668"/>
            <a:ext cx="26479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82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isu kohatäide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6" name="Picture 2" descr="D:\Haapsalu vaated sündmused\IMG_360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1558212"/>
            <a:ext cx="4424350" cy="2950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Andres\Documents\28.12.2011 Back-up\ANDRES\Riverways, sh Aurulaev\Promenaadi kai projekt, Haapsalu linn, 12.10.12\12026 47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222" y="4221089"/>
            <a:ext cx="3555596" cy="251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Haapsalu vaated sündmused\IMG_35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264" y="1556792"/>
            <a:ext cx="3168352" cy="211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ealkiri 1"/>
          <p:cNvSpPr>
            <a:spLocks noGrp="1"/>
          </p:cNvSpPr>
          <p:nvPr>
            <p:ph type="title"/>
          </p:nvPr>
        </p:nvSpPr>
        <p:spPr>
          <a:xfrm>
            <a:off x="685800" y="4699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t-EE" dirty="0" err="1" smtClean="0"/>
              <a:t>Planned</a:t>
            </a:r>
            <a:r>
              <a:rPr lang="et-EE" dirty="0" smtClean="0"/>
              <a:t> </a:t>
            </a:r>
            <a:r>
              <a:rPr lang="et-EE" dirty="0" err="1" smtClean="0"/>
              <a:t>infrastructure</a:t>
            </a:r>
            <a:r>
              <a:rPr lang="et-EE" dirty="0" smtClean="0"/>
              <a:t> (</a:t>
            </a:r>
            <a:r>
              <a:rPr lang="et-EE" dirty="0" err="1" smtClean="0"/>
              <a:t>in</a:t>
            </a:r>
            <a:r>
              <a:rPr lang="et-EE" dirty="0" smtClean="0"/>
              <a:t> Haapsalu)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82564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 smtClean="0"/>
              <a:t>Steam</a:t>
            </a:r>
            <a:r>
              <a:rPr lang="et-EE" dirty="0" smtClean="0"/>
              <a:t> </a:t>
            </a:r>
            <a:r>
              <a:rPr lang="et-EE" dirty="0" err="1" smtClean="0"/>
              <a:t>ship</a:t>
            </a:r>
            <a:r>
              <a:rPr lang="et-EE" dirty="0" smtClean="0"/>
              <a:t> (1908 </a:t>
            </a:r>
            <a:r>
              <a:rPr lang="et-EE" dirty="0" err="1" smtClean="0"/>
              <a:t>replica</a:t>
            </a:r>
            <a:r>
              <a:rPr lang="et-EE" dirty="0" smtClean="0"/>
              <a:t>)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4030216" cy="4114800"/>
          </a:xfrm>
        </p:spPr>
        <p:txBody>
          <a:bodyPr/>
          <a:lstStyle/>
          <a:p>
            <a:r>
              <a:rPr lang="et-EE" dirty="0" err="1" smtClean="0"/>
              <a:t>Lenght</a:t>
            </a:r>
            <a:r>
              <a:rPr lang="et-EE" dirty="0" smtClean="0"/>
              <a:t> 12.15m</a:t>
            </a:r>
          </a:p>
          <a:p>
            <a:r>
              <a:rPr lang="et-EE" dirty="0" err="1" smtClean="0"/>
              <a:t>Width</a:t>
            </a:r>
            <a:r>
              <a:rPr lang="et-EE" dirty="0" smtClean="0"/>
              <a:t> -2,74m</a:t>
            </a:r>
          </a:p>
          <a:p>
            <a:r>
              <a:rPr lang="et-EE" dirty="0" err="1" smtClean="0"/>
              <a:t>Engine</a:t>
            </a:r>
            <a:r>
              <a:rPr lang="et-EE" dirty="0" smtClean="0"/>
              <a:t> – 10-15 </a:t>
            </a:r>
            <a:r>
              <a:rPr lang="et-EE" dirty="0" err="1" smtClean="0"/>
              <a:t>hp</a:t>
            </a:r>
            <a:endParaRPr lang="et-EE" dirty="0" smtClean="0"/>
          </a:p>
          <a:p>
            <a:r>
              <a:rPr lang="et-EE" dirty="0" smtClean="0"/>
              <a:t>Max </a:t>
            </a:r>
            <a:r>
              <a:rPr lang="et-EE" dirty="0" err="1" smtClean="0"/>
              <a:t>speed</a:t>
            </a:r>
            <a:r>
              <a:rPr lang="et-EE" dirty="0" smtClean="0"/>
              <a:t> – 7 </a:t>
            </a:r>
            <a:r>
              <a:rPr lang="et-EE" dirty="0" err="1" smtClean="0"/>
              <a:t>knots</a:t>
            </a:r>
            <a:endParaRPr lang="et-EE" dirty="0" smtClean="0"/>
          </a:p>
          <a:p>
            <a:r>
              <a:rPr lang="et-EE" dirty="0" err="1" smtClean="0"/>
              <a:t>Crew</a:t>
            </a:r>
            <a:r>
              <a:rPr lang="et-EE" dirty="0" smtClean="0"/>
              <a:t> – 2 </a:t>
            </a:r>
            <a:r>
              <a:rPr lang="et-EE" dirty="0" err="1" smtClean="0"/>
              <a:t>pers</a:t>
            </a:r>
            <a:r>
              <a:rPr lang="et-EE" dirty="0" smtClean="0"/>
              <a:t>.</a:t>
            </a:r>
          </a:p>
          <a:p>
            <a:r>
              <a:rPr lang="et-EE" dirty="0" err="1" smtClean="0"/>
              <a:t>Passangers</a:t>
            </a:r>
            <a:r>
              <a:rPr lang="et-EE" dirty="0" smtClean="0"/>
              <a:t> -20 </a:t>
            </a:r>
            <a:r>
              <a:rPr lang="et-EE" dirty="0" err="1" smtClean="0"/>
              <a:t>pers</a:t>
            </a:r>
            <a:r>
              <a:rPr lang="et-EE" dirty="0" smtClean="0"/>
              <a:t>.</a:t>
            </a:r>
          </a:p>
          <a:p>
            <a:endParaRPr lang="et-EE" dirty="0" smtClean="0"/>
          </a:p>
          <a:p>
            <a:endParaRPr lang="et-EE" dirty="0"/>
          </a:p>
        </p:txBody>
      </p:sp>
      <p:pic>
        <p:nvPicPr>
          <p:cNvPr id="3074" name="Picture 2" descr="C:\Users\Andres\Documents\28.12.2011 Back-up\ANDRES\Riverways, sh Aurulaev\aurulaeva joonised, pealt- ja külgvaade.tif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366" y="1988841"/>
            <a:ext cx="3105050" cy="2056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ndres\Documents\28.12.2011 Back-up\ANDRES\Riverways, sh Aurulaev\aurulaeva joonised, põhi ja kaared.tif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221088"/>
            <a:ext cx="3117312" cy="225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15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 err="1" smtClean="0"/>
              <a:t>Planned</a:t>
            </a:r>
            <a:r>
              <a:rPr lang="et-EE" dirty="0" smtClean="0"/>
              <a:t> </a:t>
            </a:r>
            <a:r>
              <a:rPr lang="et-EE" dirty="0" err="1" smtClean="0"/>
              <a:t>infrastructure</a:t>
            </a:r>
            <a:r>
              <a:rPr lang="et-EE" dirty="0" smtClean="0"/>
              <a:t> </a:t>
            </a:r>
            <a:br>
              <a:rPr lang="et-EE" dirty="0" smtClean="0"/>
            </a:br>
            <a:r>
              <a:rPr lang="et-EE" dirty="0" smtClean="0"/>
              <a:t>(</a:t>
            </a:r>
            <a:r>
              <a:rPr lang="et-EE" dirty="0"/>
              <a:t>o</a:t>
            </a:r>
            <a:r>
              <a:rPr lang="et-EE" dirty="0" smtClean="0"/>
              <a:t>n </a:t>
            </a:r>
            <a:r>
              <a:rPr lang="et-EE" dirty="0" err="1" smtClean="0"/>
              <a:t>countryside</a:t>
            </a:r>
            <a:r>
              <a:rPr lang="et-EE" dirty="0" smtClean="0"/>
              <a:t>)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t-EE" dirty="0"/>
          </a:p>
        </p:txBody>
      </p:sp>
      <p:pic>
        <p:nvPicPr>
          <p:cNvPr id="6" name="Sisu kohatäide 5" descr="C:\Users\Andres\Documents\28.12.2011 Back-up\ANDRES\Riverways, sh Aurulaev\peatuskoha riietuskabiin; kaetakse infokleebisega piirkonna kohta.jpg"/>
          <p:cNvPicPr>
            <a:picLocks noGrp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256112"/>
            <a:ext cx="2961677" cy="198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http://palkehitus.ee/sites/default/files/Laud_pink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110" y="1884462"/>
            <a:ext cx="2959274" cy="2219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Andres\Documents\28.12.2011 Back-up\ANDRES\ETTEVÕTLUS\Investorteeninduse programm\Invest in Estonia 2012, Helsingi seminar\Vormsi pildid, A. Tarmula, Püha Olavi päevad\IMG_896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74539"/>
            <a:ext cx="4176464" cy="278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25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isu kohatäide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isu kohatäide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610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61828" y="1287359"/>
            <a:ext cx="36724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4400" dirty="0" err="1" smtClean="0">
                <a:solidFill>
                  <a:srgbClr val="FF0000"/>
                </a:solidFill>
              </a:rPr>
              <a:t>Tour</a:t>
            </a:r>
            <a:r>
              <a:rPr lang="et-EE" sz="4400" dirty="0" smtClean="0">
                <a:solidFill>
                  <a:srgbClr val="FF0000"/>
                </a:solidFill>
              </a:rPr>
              <a:t> </a:t>
            </a:r>
            <a:r>
              <a:rPr lang="et-EE" sz="4400" dirty="0" err="1" smtClean="0">
                <a:solidFill>
                  <a:srgbClr val="FF0000"/>
                </a:solidFill>
              </a:rPr>
              <a:t>operators</a:t>
            </a:r>
            <a:endParaRPr lang="et-EE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39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dirty="0" err="1" smtClean="0"/>
              <a:t>Tour</a:t>
            </a:r>
            <a:r>
              <a:rPr lang="et-EE" dirty="0" smtClean="0"/>
              <a:t> </a:t>
            </a:r>
            <a:r>
              <a:rPr lang="et-EE" dirty="0" err="1" smtClean="0"/>
              <a:t>Operators</a:t>
            </a:r>
            <a:r>
              <a:rPr lang="et-EE" dirty="0"/>
              <a:t/>
            </a:r>
            <a:br>
              <a:rPr lang="et-EE" dirty="0"/>
            </a:br>
            <a:r>
              <a:rPr lang="et-EE" sz="1300" dirty="0" err="1" smtClean="0"/>
              <a:t>according</a:t>
            </a:r>
            <a:r>
              <a:rPr lang="et-EE" sz="1300" dirty="0" smtClean="0"/>
              <a:t> </a:t>
            </a:r>
            <a:r>
              <a:rPr lang="et-EE" sz="1300" dirty="0" err="1" smtClean="0"/>
              <a:t>to</a:t>
            </a:r>
            <a:r>
              <a:rPr lang="et-EE" sz="1300" dirty="0" smtClean="0"/>
              <a:t>: </a:t>
            </a:r>
            <a:r>
              <a:rPr lang="et-EE" sz="1300" dirty="0" smtClean="0">
                <a:hlinkClick r:id="rId2"/>
              </a:rPr>
              <a:t>http</a:t>
            </a:r>
            <a:r>
              <a:rPr lang="et-EE" sz="1300" dirty="0">
                <a:hlinkClick r:id="rId2"/>
              </a:rPr>
              <a:t>://www.kanuukajak.ee/matkakorraldajad/laanemaa</a:t>
            </a:r>
            <a:r>
              <a:rPr lang="et-EE" sz="1300" dirty="0" smtClean="0">
                <a:hlinkClick r:id="rId2"/>
              </a:rPr>
              <a:t>/</a:t>
            </a:r>
            <a:r>
              <a:rPr lang="et-EE" sz="1300" dirty="0" smtClean="0"/>
              <a:t> </a:t>
            </a:r>
            <a:endParaRPr lang="et-EE" sz="1300" dirty="0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685800" y="1866900"/>
            <a:ext cx="7774632" cy="4688160"/>
          </a:xfrm>
        </p:spPr>
        <p:txBody>
          <a:bodyPr>
            <a:noAutofit/>
          </a:bodyPr>
          <a:lstStyle/>
          <a:p>
            <a:r>
              <a:rPr lang="et-EE" sz="1100" b="1" dirty="0"/>
              <a:t>MÕHK JA TÖLPA – KAJAKIGA MERELE</a:t>
            </a:r>
            <a:br>
              <a:rPr lang="et-EE" sz="1100" b="1" dirty="0"/>
            </a:br>
            <a:r>
              <a:rPr lang="et-EE" sz="1100" dirty="0" smtClean="0"/>
              <a:t>Kajakimatkad </a:t>
            </a:r>
            <a:r>
              <a:rPr lang="et-EE" sz="1100" dirty="0"/>
              <a:t>Läänemaal. Haapsalu, </a:t>
            </a:r>
            <a:r>
              <a:rPr lang="et-EE" sz="1100" dirty="0" err="1"/>
              <a:t>Topu</a:t>
            </a:r>
            <a:r>
              <a:rPr lang="et-EE" sz="1100" dirty="0"/>
              <a:t> ja Matsalu lahe piirkonnas.</a:t>
            </a:r>
          </a:p>
          <a:p>
            <a:pPr marL="0" indent="0">
              <a:buNone/>
            </a:pPr>
            <a:r>
              <a:rPr lang="et-EE" sz="1100" dirty="0">
                <a:hlinkClick r:id="rId3"/>
              </a:rPr>
              <a:t>www.kajakimatkad.com</a:t>
            </a:r>
            <a:r>
              <a:rPr lang="et-EE" sz="1100" dirty="0"/>
              <a:t>, </a:t>
            </a:r>
            <a:r>
              <a:rPr lang="et-EE" sz="1100" dirty="0" err="1"/>
              <a:t>info(at)kajakimatkad.com</a:t>
            </a:r>
            <a:r>
              <a:rPr lang="et-EE" sz="1100" dirty="0"/>
              <a:t>, (+372) 55673647 või (+372) </a:t>
            </a:r>
            <a:r>
              <a:rPr lang="et-EE" sz="1100" dirty="0" smtClean="0"/>
              <a:t>59012355</a:t>
            </a:r>
            <a:endParaRPr lang="et-EE" sz="1100" dirty="0"/>
          </a:p>
          <a:p>
            <a:r>
              <a:rPr lang="et-EE" sz="1100" b="1" dirty="0"/>
              <a:t>360 KRAADI</a:t>
            </a:r>
          </a:p>
          <a:p>
            <a:pPr marL="0" indent="0">
              <a:buNone/>
            </a:pPr>
            <a:r>
              <a:rPr lang="et-EE" sz="1100" dirty="0"/>
              <a:t>Süstamatkad, kanuumatkad, suusamatkad, uisumatkad, räätsamatkad, koolitused jne</a:t>
            </a:r>
          </a:p>
          <a:p>
            <a:pPr marL="0" indent="0">
              <a:buNone/>
            </a:pPr>
            <a:r>
              <a:rPr lang="et-EE" sz="1100" dirty="0">
                <a:hlinkClick r:id="rId4"/>
              </a:rPr>
              <a:t>www.360.ee</a:t>
            </a:r>
            <a:r>
              <a:rPr lang="et-EE" sz="1100" dirty="0"/>
              <a:t>, info(at)360.ee, (+372) 5622 </a:t>
            </a:r>
            <a:r>
              <a:rPr lang="et-EE" sz="1100" dirty="0" smtClean="0"/>
              <a:t>2996</a:t>
            </a:r>
            <a:endParaRPr lang="et-EE" sz="1100" dirty="0"/>
          </a:p>
          <a:p>
            <a:r>
              <a:rPr lang="et-EE" sz="1100" b="1" dirty="0"/>
              <a:t>SELKIE.EE</a:t>
            </a:r>
          </a:p>
          <a:p>
            <a:pPr marL="0" indent="0">
              <a:buNone/>
            </a:pPr>
            <a:r>
              <a:rPr lang="et-EE" sz="1100" dirty="0"/>
              <a:t>Süstamatkad – ühepäevastest ekspeditsioonideni. Sõidu- ja päästetehnikate koolitused algajatele ja edasijõudnutele.</a:t>
            </a:r>
          </a:p>
          <a:p>
            <a:pPr marL="0" indent="0">
              <a:buNone/>
            </a:pPr>
            <a:r>
              <a:rPr lang="et-EE" sz="1100" dirty="0">
                <a:hlinkClick r:id="rId5"/>
              </a:rPr>
              <a:t>www.selkie.ee</a:t>
            </a:r>
            <a:r>
              <a:rPr lang="et-EE" sz="1100" dirty="0"/>
              <a:t>, </a:t>
            </a:r>
            <a:r>
              <a:rPr lang="et-EE" sz="1100" dirty="0" err="1"/>
              <a:t>info(at)selkie.ee</a:t>
            </a:r>
            <a:r>
              <a:rPr lang="et-EE" sz="1100" dirty="0"/>
              <a:t>, (+372) 5694 </a:t>
            </a:r>
            <a:r>
              <a:rPr lang="et-EE" sz="1100" dirty="0" smtClean="0"/>
              <a:t>2920</a:t>
            </a:r>
            <a:endParaRPr lang="et-EE" sz="1100" dirty="0"/>
          </a:p>
          <a:p>
            <a:r>
              <a:rPr lang="et-EE" sz="1100" b="1" dirty="0"/>
              <a:t>REIMAN RETKED</a:t>
            </a:r>
          </a:p>
          <a:p>
            <a:pPr marL="0" indent="0">
              <a:buNone/>
            </a:pPr>
            <a:r>
              <a:rPr lang="et-EE" sz="1100" dirty="0"/>
              <a:t>Süstamatkad, süstakoolitused, süstade rent, parvematkad jne</a:t>
            </a:r>
          </a:p>
          <a:p>
            <a:pPr marL="0" indent="0">
              <a:buNone/>
            </a:pPr>
            <a:r>
              <a:rPr lang="et-EE" sz="1100" dirty="0">
                <a:hlinkClick r:id="rId6"/>
              </a:rPr>
              <a:t>www.retked.ee</a:t>
            </a:r>
            <a:r>
              <a:rPr lang="et-EE" sz="1100" dirty="0"/>
              <a:t>, </a:t>
            </a:r>
            <a:r>
              <a:rPr lang="et-EE" sz="1100" dirty="0" err="1"/>
              <a:t>info(at)retked</a:t>
            </a:r>
            <a:r>
              <a:rPr lang="et-EE" sz="1100" dirty="0"/>
              <a:t>, (+372) 5114 099</a:t>
            </a:r>
          </a:p>
          <a:p>
            <a:r>
              <a:rPr lang="et-EE" sz="1100" b="1" dirty="0"/>
              <a:t>KAJAKIMATKAD</a:t>
            </a:r>
          </a:p>
          <a:p>
            <a:pPr marL="0" indent="0">
              <a:buNone/>
            </a:pPr>
            <a:r>
              <a:rPr lang="et-EE" sz="1100" dirty="0"/>
              <a:t>Seiklused Eestimaa väikesaartest Ahvenamaani. Kõik saavad hakkama. Ole julge ja tule proovi</a:t>
            </a:r>
          </a:p>
          <a:p>
            <a:pPr marL="0" indent="0">
              <a:buNone/>
            </a:pPr>
            <a:r>
              <a:rPr lang="et-EE" sz="1100" dirty="0">
                <a:hlinkClick r:id="rId7"/>
              </a:rPr>
              <a:t>www.kajakimatkad.ee</a:t>
            </a:r>
            <a:r>
              <a:rPr lang="et-EE" sz="1100" dirty="0"/>
              <a:t>, </a:t>
            </a:r>
            <a:r>
              <a:rPr lang="et-EE" sz="1100" dirty="0" err="1"/>
              <a:t>info(at)kajakimatkad.ee</a:t>
            </a:r>
            <a:r>
              <a:rPr lang="et-EE" sz="1100" dirty="0"/>
              <a:t>, (+372) 5012 872</a:t>
            </a:r>
          </a:p>
          <a:p>
            <a:r>
              <a:rPr lang="et-EE" sz="1100" b="1" dirty="0"/>
              <a:t>KANUU.EE</a:t>
            </a:r>
          </a:p>
          <a:p>
            <a:pPr marL="0" indent="0">
              <a:buNone/>
            </a:pPr>
            <a:r>
              <a:rPr lang="et-EE" sz="1100" dirty="0"/>
              <a:t>Kanuumatkad, süstamatkad, </a:t>
            </a:r>
            <a:r>
              <a:rPr lang="et-EE" sz="1100" dirty="0" err="1"/>
              <a:t>rafting</a:t>
            </a:r>
            <a:r>
              <a:rPr lang="et-EE" sz="1100" dirty="0"/>
              <a:t>, safarid, seiklusrajad jne</a:t>
            </a:r>
          </a:p>
          <a:p>
            <a:pPr marL="0" indent="0">
              <a:buNone/>
            </a:pPr>
            <a:r>
              <a:rPr lang="et-EE" sz="1100" dirty="0">
                <a:hlinkClick r:id="rId8"/>
              </a:rPr>
              <a:t>www.kanuu.ee</a:t>
            </a:r>
            <a:r>
              <a:rPr lang="et-EE" sz="1100" dirty="0"/>
              <a:t>, </a:t>
            </a:r>
            <a:r>
              <a:rPr lang="et-EE" sz="1100" dirty="0" err="1"/>
              <a:t>info(at)kanuu.ee</a:t>
            </a:r>
            <a:r>
              <a:rPr lang="et-EE" sz="1100" dirty="0"/>
              <a:t>, (+372) 5548 162</a:t>
            </a:r>
          </a:p>
          <a:p>
            <a:r>
              <a:rPr lang="et-EE" sz="1100" b="1" dirty="0"/>
              <a:t>LOOTUUR</a:t>
            </a:r>
          </a:p>
          <a:p>
            <a:pPr marL="0" indent="0">
              <a:buNone/>
            </a:pPr>
            <a:r>
              <a:rPr lang="et-EE" sz="1100" dirty="0"/>
              <a:t>Süstamatkad, räätsamatkad, seiklusmängud, koolitused, saun ja matkamaja</a:t>
            </a:r>
          </a:p>
          <a:p>
            <a:pPr marL="0" indent="0">
              <a:buNone/>
            </a:pPr>
            <a:r>
              <a:rPr lang="et-EE" sz="1100" dirty="0">
                <a:hlinkClick r:id="rId9"/>
              </a:rPr>
              <a:t>www.lootuur.ee</a:t>
            </a:r>
            <a:r>
              <a:rPr lang="et-EE" sz="1100" dirty="0"/>
              <a:t>, madis.kipper(at)lootuur.ee, (+372) 5066 951</a:t>
            </a:r>
          </a:p>
          <a:p>
            <a:r>
              <a:rPr lang="et-EE" sz="1100" b="1" dirty="0"/>
              <a:t>MATKAJUHT</a:t>
            </a:r>
          </a:p>
          <a:p>
            <a:pPr marL="0" indent="0">
              <a:buNone/>
            </a:pPr>
            <a:r>
              <a:rPr lang="et-EE" sz="1100" dirty="0"/>
              <a:t>Veematkade looduse ürgsemalt poolel Eestis, Lätis ja Soomes – süstadel, kanuudel ja parvedel</a:t>
            </a:r>
          </a:p>
          <a:p>
            <a:pPr marL="0" indent="0">
              <a:buNone/>
            </a:pPr>
            <a:r>
              <a:rPr lang="et-EE" sz="1100" dirty="0">
                <a:hlinkClick r:id="rId10"/>
              </a:rPr>
              <a:t>www.matkajuht.ee</a:t>
            </a:r>
            <a:r>
              <a:rPr lang="et-EE" sz="1100" dirty="0"/>
              <a:t>, </a:t>
            </a:r>
            <a:r>
              <a:rPr lang="et-EE" sz="1100" dirty="0" err="1"/>
              <a:t>info(at)matkajuht.ee</a:t>
            </a:r>
            <a:r>
              <a:rPr lang="et-EE" sz="1100" dirty="0"/>
              <a:t>, (+372) 5667 8113</a:t>
            </a:r>
          </a:p>
          <a:p>
            <a:pPr marL="0" indent="0">
              <a:buNone/>
            </a:pPr>
            <a:endParaRPr lang="et-EE" sz="1100" dirty="0"/>
          </a:p>
        </p:txBody>
      </p:sp>
    </p:spTree>
    <p:extLst>
      <p:ext uri="{BB962C8B-B14F-4D97-AF65-F5344CB8AC3E}">
        <p14:creationId xmlns:p14="http://schemas.microsoft.com/office/powerpoint/2010/main" val="284751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isu kohatäide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5" name="Sisu kohatäide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6901" y="0"/>
            <a:ext cx="102934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082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arkvarakomplekti Office kujundu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1174</TotalTime>
  <Words>164</Words>
  <Application>Microsoft Office PowerPoint</Application>
  <PresentationFormat>On-screen Show (4:3)</PresentationFormat>
  <Paragraphs>57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Tarkvarakomplekti Office kujundus</vt:lpstr>
      <vt:lpstr>PowerPoint Presentation</vt:lpstr>
      <vt:lpstr>Lääne County</vt:lpstr>
      <vt:lpstr>PowerPoint Presentation</vt:lpstr>
      <vt:lpstr>Planned infrastructure (in Haapsalu)</vt:lpstr>
      <vt:lpstr>Steam ship (1908 replica)</vt:lpstr>
      <vt:lpstr>Planned infrastructure  (on countryside)</vt:lpstr>
      <vt:lpstr>PowerPoint Presentation</vt:lpstr>
      <vt:lpstr>Tour Operators according to: http://www.kanuukajak.ee/matkakorraldajad/laanemaa/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PowerPointi esitlus</dc:title>
  <dc:creator>Andres</dc:creator>
  <cp:lastModifiedBy>HP</cp:lastModifiedBy>
  <cp:revision>39</cp:revision>
  <dcterms:created xsi:type="dcterms:W3CDTF">2013-04-13T11:46:45Z</dcterms:created>
  <dcterms:modified xsi:type="dcterms:W3CDTF">2013-04-17T07:14:12Z</dcterms:modified>
</cp:coreProperties>
</file>