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3" r:id="rId2"/>
    <p:sldId id="635" r:id="rId3"/>
    <p:sldId id="634" r:id="rId4"/>
    <p:sldId id="584" r:id="rId5"/>
    <p:sldId id="631" r:id="rId6"/>
    <p:sldId id="612" r:id="rId7"/>
    <p:sldId id="613" r:id="rId8"/>
    <p:sldId id="614" r:id="rId9"/>
    <p:sldId id="616" r:id="rId10"/>
    <p:sldId id="617" r:id="rId11"/>
    <p:sldId id="623" r:id="rId12"/>
    <p:sldId id="625" r:id="rId13"/>
    <p:sldId id="629" r:id="rId14"/>
    <p:sldId id="554" r:id="rId15"/>
  </p:sldIdLst>
  <p:sldSz cx="9144000" cy="6858000" type="screen4x3"/>
  <p:notesSz cx="6669088" cy="9928225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E83"/>
    <a:srgbClr val="A9B533"/>
    <a:srgbClr val="CEDD4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6" d="100"/>
        <a:sy n="136" d="100"/>
      </p:scale>
      <p:origin x="0" y="3180"/>
    </p:cViewPr>
  </p:sorter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4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7719807921141233E-2"/>
                  <c:y val="3.9218221529147612E-2"/>
                </c:manualLayout>
              </c:layout>
              <c:tx>
                <c:rich>
                  <a:bodyPr/>
                  <a:lstStyle/>
                  <a:p>
                    <a:r>
                      <a:rPr lang="lv-LV" dirty="0" err="1" smtClean="0"/>
                      <a:t>Russia</a:t>
                    </a:r>
                    <a:r>
                      <a:rPr lang="en-US" dirty="0"/>
                      <a:t>
21%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2.6396061285319358E-5"/>
                  <c:y val="-2.8097447072462218E-2"/>
                </c:manualLayout>
              </c:layout>
              <c:tx>
                <c:rich>
                  <a:bodyPr/>
                  <a:lstStyle/>
                  <a:p>
                    <a:r>
                      <a:rPr lang="lv-LV" dirty="0" err="1" smtClean="0"/>
                      <a:t>Germany</a:t>
                    </a:r>
                    <a:r>
                      <a:rPr lang="en-US" dirty="0"/>
                      <a:t>
11%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1.5632803335617524E-2"/>
                  <c:y val="-5.3348043210775006E-2"/>
                </c:manualLayout>
              </c:layout>
              <c:tx>
                <c:rich>
                  <a:bodyPr/>
                  <a:lstStyle/>
                  <a:p>
                    <a:r>
                      <a:rPr lang="lv-LV" dirty="0" err="1" smtClean="0"/>
                      <a:t>Lithuania</a:t>
                    </a:r>
                    <a:r>
                      <a:rPr lang="en-US" dirty="0"/>
                      <a:t>
8%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2.8452050498832766E-2"/>
                  <c:y val="-2.8448426074354393E-2"/>
                </c:manualLayout>
              </c:layout>
              <c:tx>
                <c:rich>
                  <a:bodyPr/>
                  <a:lstStyle/>
                  <a:p>
                    <a:r>
                      <a:rPr lang="lv-LV" dirty="0" err="1" smtClean="0"/>
                      <a:t>Estonia</a:t>
                    </a:r>
                    <a:r>
                      <a:rPr lang="en-US" dirty="0"/>
                      <a:t>
8%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2.6952094316294511E-2"/>
                  <c:y val="-8.4822156931414708E-3"/>
                </c:manualLayout>
              </c:layout>
              <c:tx>
                <c:rich>
                  <a:bodyPr/>
                  <a:lstStyle/>
                  <a:p>
                    <a:r>
                      <a:rPr lang="lv-LV" dirty="0" err="1" smtClean="0"/>
                      <a:t>Finland</a:t>
                    </a:r>
                    <a:r>
                      <a:rPr lang="en-US" dirty="0" err="1"/>
                      <a:t>
7%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2.330198097160736E-2"/>
                  <c:y val="1.1616193203190931E-2"/>
                </c:manualLayout>
              </c:layout>
              <c:tx>
                <c:rich>
                  <a:bodyPr/>
                  <a:lstStyle/>
                  <a:p>
                    <a:r>
                      <a:rPr lang="lv-LV" dirty="0" err="1" smtClean="0"/>
                      <a:t>Norway</a:t>
                    </a:r>
                    <a:r>
                      <a:rPr lang="lv-LV" dirty="0"/>
                      <a:t>
6%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1.449407725176881E-3"/>
                  <c:y val="3.6436610641439549E-2"/>
                </c:manualLayout>
              </c:layout>
              <c:tx>
                <c:rich>
                  <a:bodyPr/>
                  <a:lstStyle/>
                  <a:p>
                    <a:r>
                      <a:rPr lang="lv-LV" dirty="0" err="1" smtClean="0"/>
                      <a:t>Sweden</a:t>
                    </a:r>
                    <a:endParaRPr lang="lv-LV" dirty="0" smtClean="0"/>
                  </a:p>
                  <a:p>
                    <a:r>
                      <a:rPr lang="en-US" dirty="0" smtClean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7.2685514158319512E-3"/>
                  <c:y val="3.8759559230747538E-2"/>
                </c:manualLayout>
              </c:layout>
              <c:tx>
                <c:rich>
                  <a:bodyPr/>
                  <a:lstStyle/>
                  <a:p>
                    <a:r>
                      <a:rPr lang="lv-LV" dirty="0" smtClean="0"/>
                      <a:t>UK</a:t>
                    </a:r>
                  </a:p>
                  <a:p>
                    <a:r>
                      <a:rPr lang="en-US" dirty="0" smtClean="0"/>
                      <a:t>3</a:t>
                    </a:r>
                    <a:r>
                      <a:rPr lang="en-US" dirty="0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-3.2561983231110196E-2"/>
                  <c:y val="1.3117390118132484E-2"/>
                </c:manualLayout>
              </c:layout>
              <c:tx>
                <c:rich>
                  <a:bodyPr/>
                  <a:lstStyle/>
                  <a:p>
                    <a:r>
                      <a:rPr lang="lv-LV" dirty="0" err="1" smtClean="0"/>
                      <a:t>Italy</a:t>
                    </a:r>
                    <a:r>
                      <a:rPr lang="en-US" dirty="0"/>
                      <a:t>
3%</a:t>
                    </a:r>
                  </a:p>
                </c:rich>
              </c:tx>
              <c:showCatName val="1"/>
              <c:showPercent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lv-LV" smtClean="0"/>
                      <a:t>Poland</a:t>
                    </a:r>
                    <a:r>
                      <a:rPr lang="en-US" dirty="0"/>
                      <a:t>
3%</a:t>
                    </a:r>
                  </a:p>
                </c:rich>
              </c:tx>
              <c:showCatName val="1"/>
              <c:showPercent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lv-LV" smtClean="0"/>
                      <a:t>USA</a:t>
                    </a:r>
                    <a:r>
                      <a:rPr lang="en-US" dirty="0"/>
                      <a:t>
2%</a:t>
                    </a:r>
                  </a:p>
                </c:rich>
              </c:tx>
              <c:showCatName val="1"/>
              <c:showPercent val="1"/>
            </c:dLbl>
            <c:dLbl>
              <c:idx val="11"/>
              <c:layout>
                <c:manualLayout>
                  <c:x val="-2.3662551168764798E-2"/>
                  <c:y val="2.2821601210239208E-2"/>
                </c:manualLayout>
              </c:layout>
              <c:tx>
                <c:rich>
                  <a:bodyPr/>
                  <a:lstStyle/>
                  <a:p>
                    <a:r>
                      <a:rPr lang="lv-LV" dirty="0" err="1" smtClean="0"/>
                      <a:t>Belarus</a:t>
                    </a:r>
                    <a:r>
                      <a:rPr lang="en-US" dirty="0"/>
                      <a:t>
2%</a:t>
                    </a:r>
                  </a:p>
                </c:rich>
              </c:tx>
              <c:showCatName val="1"/>
              <c:showPercent val="1"/>
            </c:dLbl>
            <c:dLbl>
              <c:idx val="12"/>
              <c:layout>
                <c:manualLayout>
                  <c:x val="-3.4694350102589241E-2"/>
                  <c:y val="-2.2414070839226589E-2"/>
                </c:manualLayout>
              </c:layout>
              <c:tx>
                <c:rich>
                  <a:bodyPr/>
                  <a:lstStyle/>
                  <a:p>
                    <a:r>
                      <a:rPr lang="lv-LV" smtClean="0"/>
                      <a:t>France</a:t>
                    </a:r>
                    <a:r>
                      <a:rPr lang="en-US" dirty="0"/>
                      <a:t>
2%</a:t>
                    </a:r>
                  </a:p>
                </c:rich>
              </c:tx>
              <c:showCatName val="1"/>
              <c:showPercent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lv-LV" smtClean="0"/>
                      <a:t>Danmark</a:t>
                    </a:r>
                    <a:r>
                      <a:rPr lang="en-US" dirty="0"/>
                      <a:t>
2%</a:t>
                    </a:r>
                  </a:p>
                </c:rich>
              </c:tx>
              <c:showCatName val="1"/>
              <c:showPercent val="1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lv-LV" smtClean="0"/>
                      <a:t>Other Countries</a:t>
                    </a:r>
                    <a:r>
                      <a:rPr lang="en-US" dirty="0"/>
                      <a:t>
17%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rgbClr val="005E83"/>
                    </a:solidFill>
                  </a:defRPr>
                </a:pPr>
                <a:endParaRPr lang="lv-LV"/>
              </a:p>
            </c:txPr>
            <c:showCatName val="1"/>
            <c:showPercent val="1"/>
            <c:showLeaderLines val="1"/>
          </c:dLbls>
          <c:cat>
            <c:strRef>
              <c:f>Sheet6!$B$2:$B$16</c:f>
              <c:strCache>
                <c:ptCount val="15"/>
                <c:pt idx="0">
                  <c:v>Krievija</c:v>
                </c:pt>
                <c:pt idx="1">
                  <c:v>Vācija</c:v>
                </c:pt>
                <c:pt idx="2">
                  <c:v>Lietuva</c:v>
                </c:pt>
                <c:pt idx="3">
                  <c:v>Igaunija</c:v>
                </c:pt>
                <c:pt idx="4">
                  <c:v>Somija</c:v>
                </c:pt>
                <c:pt idx="5">
                  <c:v>Norvēģija</c:v>
                </c:pt>
                <c:pt idx="6">
                  <c:v>Zviedrija</c:v>
                </c:pt>
                <c:pt idx="7">
                  <c:v>Lielbritānija</c:v>
                </c:pt>
                <c:pt idx="8">
                  <c:v>Itālija</c:v>
                </c:pt>
                <c:pt idx="9">
                  <c:v>Polija</c:v>
                </c:pt>
                <c:pt idx="10">
                  <c:v>ASV</c:v>
                </c:pt>
                <c:pt idx="11">
                  <c:v>Baltkrievija</c:v>
                </c:pt>
                <c:pt idx="12">
                  <c:v>Francija</c:v>
                </c:pt>
                <c:pt idx="13">
                  <c:v>Dānija</c:v>
                </c:pt>
                <c:pt idx="14">
                  <c:v>Citas valstis</c:v>
                </c:pt>
              </c:strCache>
            </c:strRef>
          </c:cat>
          <c:val>
            <c:numRef>
              <c:f>Sheet6!$C$2:$C$16</c:f>
              <c:numCache>
                <c:formatCode>General</c:formatCode>
                <c:ptCount val="15"/>
                <c:pt idx="0">
                  <c:v>232552</c:v>
                </c:pt>
                <c:pt idx="1">
                  <c:v>120447</c:v>
                </c:pt>
                <c:pt idx="2">
                  <c:v>93270</c:v>
                </c:pt>
                <c:pt idx="3">
                  <c:v>87026</c:v>
                </c:pt>
                <c:pt idx="4">
                  <c:v>74172</c:v>
                </c:pt>
                <c:pt idx="5">
                  <c:v>67643</c:v>
                </c:pt>
                <c:pt idx="6">
                  <c:v>51458</c:v>
                </c:pt>
                <c:pt idx="7">
                  <c:v>37239</c:v>
                </c:pt>
                <c:pt idx="8">
                  <c:v>33205</c:v>
                </c:pt>
                <c:pt idx="9">
                  <c:v>32103</c:v>
                </c:pt>
                <c:pt idx="10">
                  <c:v>22186</c:v>
                </c:pt>
                <c:pt idx="11">
                  <c:v>21545</c:v>
                </c:pt>
                <c:pt idx="12">
                  <c:v>20912</c:v>
                </c:pt>
                <c:pt idx="13">
                  <c:v>16871</c:v>
                </c:pt>
                <c:pt idx="14">
                  <c:v>185645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lv-LV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chart>
    <c:plotArea>
      <c:layout>
        <c:manualLayout>
          <c:layoutTarget val="inner"/>
          <c:xMode val="edge"/>
          <c:yMode val="edge"/>
          <c:x val="0.20681149796034537"/>
          <c:y val="0.17395935769554649"/>
          <c:w val="0.52814407235240191"/>
          <c:h val="0.73288933882204987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4902286310596792E-2"/>
                  <c:y val="2.4169133912307787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3.2570477301448429E-2"/>
                  <c:y val="1.4830429501474946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1.4564620394672894E-2"/>
                  <c:y val="-5.7768580346488976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3564839117332567"/>
                  <c:y val="-4.9460686336887293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3.0326868863614274E-2"/>
                  <c:y val="-2.7123139180414623E-3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1.4305568731619395E-2"/>
                  <c:y val="3.6364502028867991E-2"/>
                </c:manualLayout>
              </c:layout>
              <c:tx>
                <c:rich>
                  <a:bodyPr/>
                  <a:lstStyle/>
                  <a:p>
                    <a:r>
                      <a:rPr lang="en-US" u="sng" dirty="0"/>
                      <a:t>Watersport</a:t>
                    </a:r>
                    <a:r>
                      <a:rPr lang="en-US" dirty="0"/>
                      <a:t>
3%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7.8170951522625931E-2"/>
                  <c:y val="-4.5087954180538792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2.5339468108655089E-2"/>
                  <c:y val="-3.8125691958731937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0.13761106250607574"/>
                  <c:y val="-6.488188216421148E-2"/>
                </c:manualLayout>
              </c:layout>
              <c:showCatName val="1"/>
              <c:showPercent val="1"/>
            </c:dLbl>
            <c:dLbl>
              <c:idx val="11"/>
              <c:layout>
                <c:manualLayout>
                  <c:x val="0.18418603548050475"/>
                  <c:y val="7.9980885154268162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CatName val="1"/>
            <c:showPercent val="1"/>
            <c:showLeaderLines val="1"/>
          </c:dLbls>
          <c:cat>
            <c:strRef>
              <c:f>Sheet1!$B$6:$B$14</c:f>
              <c:strCache>
                <c:ptCount val="9"/>
                <c:pt idx="0">
                  <c:v>Skiing and snowboarding</c:v>
                </c:pt>
                <c:pt idx="1">
                  <c:v>Adventure Parks</c:v>
                </c:pt>
                <c:pt idx="2">
                  <c:v>Horse Riding</c:v>
                </c:pt>
                <c:pt idx="3">
                  <c:v>Go-Kart</c:v>
                </c:pt>
                <c:pt idx="4">
                  <c:v>Active recreation with children</c:v>
                </c:pt>
                <c:pt idx="5">
                  <c:v>Watersport</c:v>
                </c:pt>
                <c:pt idx="6">
                  <c:v>Wind Sports</c:v>
                </c:pt>
                <c:pt idx="7">
                  <c:v>Aerodium</c:v>
                </c:pt>
                <c:pt idx="8">
                  <c:v>Orienteering and Geocaching</c:v>
                </c:pt>
              </c:strCache>
            </c:strRef>
          </c:cat>
          <c:val>
            <c:numRef>
              <c:f>Sheet1!$D$6:$D$14</c:f>
              <c:numCache>
                <c:formatCode>General</c:formatCode>
                <c:ptCount val="9"/>
                <c:pt idx="0">
                  <c:v>3787</c:v>
                </c:pt>
                <c:pt idx="1">
                  <c:v>4584</c:v>
                </c:pt>
                <c:pt idx="2">
                  <c:v>4658</c:v>
                </c:pt>
                <c:pt idx="3">
                  <c:v>2559</c:v>
                </c:pt>
                <c:pt idx="4">
                  <c:v>9668</c:v>
                </c:pt>
                <c:pt idx="5">
                  <c:v>946</c:v>
                </c:pt>
                <c:pt idx="6">
                  <c:v>729</c:v>
                </c:pt>
                <c:pt idx="7">
                  <c:v>419</c:v>
                </c:pt>
                <c:pt idx="8">
                  <c:v>1188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826860-3D00-4C18-9D6F-266CDCB01E1F}" type="datetimeFigureOut">
              <a:rPr lang="lv-LV"/>
              <a:pPr>
                <a:defRPr/>
              </a:pPr>
              <a:t>2013.04.17.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C17B4E-955A-451B-B929-01CEB49FD3F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9892175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D05C9F4-C7D0-44E3-A405-EA772F780DBF}" type="datetimeFigureOut">
              <a:rPr lang="lv-LV"/>
              <a:pPr>
                <a:defRPr/>
              </a:pPr>
              <a:t>2013.04.17.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106A2A-D0F0-4C48-861A-90F2F73277B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6679972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050F92-E066-4B5D-AEF4-2C4CBC57D8A3}" type="slidenum">
              <a:rPr lang="lv-LV" smtClean="0"/>
              <a:pPr/>
              <a:t>1</a:t>
            </a:fld>
            <a:endParaRPr lang="lv-LV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osaukum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odalas_nosaukum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A9B5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pa_vienkars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58072" cy="1071570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A9B533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="1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buFont typeface="Arial" pitchFamily="34" charset="0"/>
              <a:buChar char="•"/>
              <a:defRPr sz="16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lv-LV" dirty="0" smtClean="0"/>
          </a:p>
          <a:p>
            <a:pPr lvl="0"/>
            <a:r>
              <a:rPr lang="en-US" dirty="0" smtClean="0"/>
              <a:t>Click to edit Master text styles</a:t>
            </a:r>
            <a:endParaRPr lang="lv-LV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9F9C-C892-4569-9193-6305C783652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tumn Leave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3160713"/>
            <a:ext cx="5572125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ttela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58072" cy="1071570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A9B533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28596" y="1857364"/>
            <a:ext cx="8229600" cy="4268799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="1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buFont typeface="Arial" pitchFamily="34" charset="0"/>
              <a:buChar char="•"/>
              <a:defRPr sz="16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lv-LV" dirty="0" smtClean="0"/>
          </a:p>
          <a:p>
            <a:pPr lvl="0"/>
            <a:r>
              <a:rPr lang="en-US" dirty="0" smtClean="0"/>
              <a:t>Click to edit Master text styles</a:t>
            </a:r>
            <a:endParaRPr lang="lv-LV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C765E-0299-41E8-A10A-753D059BA06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apa_vienkars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58072" cy="1071570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A9B533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A055E-2D67-4A0A-A56D-BD4B92B46D3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pa_vienkars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Karte_L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1714500"/>
            <a:ext cx="581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58072" cy="1071570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A9B533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2"/>
          </p:nvPr>
        </p:nvSpPr>
        <p:spPr>
          <a:xfrm>
            <a:off x="7143750" y="3143248"/>
            <a:ext cx="1714530" cy="2857520"/>
          </a:xfrm>
        </p:spPr>
        <p:txBody>
          <a:bodyPr/>
          <a:lstStyle>
            <a:lvl1pPr>
              <a:buNone/>
              <a:defRPr sz="14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005E83"/>
                </a:solidFill>
              </a:defRPr>
            </a:lvl2pPr>
            <a:lvl3pPr>
              <a:defRPr sz="1100">
                <a:solidFill>
                  <a:srgbClr val="005E83"/>
                </a:solidFill>
              </a:defRPr>
            </a:lvl3pPr>
            <a:lvl4pPr>
              <a:defRPr sz="1050">
                <a:solidFill>
                  <a:srgbClr val="005E83"/>
                </a:solidFill>
              </a:defRPr>
            </a:lvl4pPr>
            <a:lvl5pPr>
              <a:defRPr sz="1050">
                <a:solidFill>
                  <a:srgbClr val="005E8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Date Placeholder 1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C671-8730-474C-B2DA-6F46431F125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Lapa_vienkars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="1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buFont typeface="Arial" pitchFamily="34" charset="0"/>
              <a:buChar char="•"/>
              <a:defRPr sz="16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lv-LV" dirty="0" smtClean="0"/>
          </a:p>
          <a:p>
            <a:pPr lvl="0"/>
            <a:r>
              <a:rPr lang="en-US" dirty="0" smtClean="0"/>
              <a:t>Click to edit Master text styles</a:t>
            </a:r>
            <a:endParaRPr lang="lv-LV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5043494" cy="1071570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A9B533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15174" y="714388"/>
            <a:ext cx="1000098" cy="928662"/>
          </a:xfrm>
          <a:solidFill>
            <a:srgbClr val="A9B533"/>
          </a:solidFill>
        </p:spPr>
        <p:txBody>
          <a:bodyPr/>
          <a:lstStyle>
            <a:lvl1pPr>
              <a:defRPr sz="1200"/>
            </a:lvl1pPr>
          </a:lstStyle>
          <a:p>
            <a:pPr lvl="0"/>
            <a:endParaRPr lang="lv-LV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643604" y="714356"/>
            <a:ext cx="1000098" cy="928662"/>
          </a:xfrm>
          <a:solidFill>
            <a:srgbClr val="A9B533"/>
          </a:solidFill>
        </p:spPr>
        <p:txBody>
          <a:bodyPr/>
          <a:lstStyle>
            <a:lvl1pPr>
              <a:defRPr sz="1200"/>
            </a:lvl1pPr>
          </a:lstStyle>
          <a:p>
            <a:pPr lvl="0"/>
            <a:endParaRPr lang="lv-LV" noProof="0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00034" y="5500702"/>
            <a:ext cx="1000098" cy="571472"/>
          </a:xfrm>
          <a:solidFill>
            <a:srgbClr val="A9B533"/>
          </a:solidFill>
        </p:spPr>
        <p:txBody>
          <a:bodyPr/>
          <a:lstStyle>
            <a:lvl1pPr>
              <a:defRPr sz="1200"/>
            </a:lvl1pPr>
          </a:lstStyle>
          <a:p>
            <a:pPr lvl="0"/>
            <a:endParaRPr lang="lv-LV" noProof="0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71604" y="5500702"/>
            <a:ext cx="1000098" cy="571472"/>
          </a:xfrm>
          <a:solidFill>
            <a:srgbClr val="A9B533"/>
          </a:solidFill>
        </p:spPr>
        <p:txBody>
          <a:bodyPr/>
          <a:lstStyle>
            <a:lvl1pPr>
              <a:defRPr sz="1200"/>
            </a:lvl1pPr>
          </a:lstStyle>
          <a:p>
            <a:pPr lvl="0"/>
            <a:endParaRPr lang="lv-LV" noProof="0" dirty="0"/>
          </a:p>
        </p:txBody>
      </p:sp>
      <p:sp>
        <p:nvSpPr>
          <p:cNvPr id="9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CF20-F9FB-4E0F-86DE-5B2197B0E10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osaukum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5E8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atvia_ppt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lv-LV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2820A-B129-44AA-B55F-7D6D83FB3340}" type="datetime1">
              <a:rPr lang="lv-LV"/>
              <a:pPr>
                <a:defRPr/>
              </a:pPr>
              <a:t>2013.04.17.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022D-609C-4287-9ED4-E95DBB18047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52597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v-L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40C5B6-C211-474C-B9EA-4FD767FFB52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tava.tere.lv/lv/iphone/paest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2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va.gov.l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latvia.trave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3528739"/>
          </a:xfrm>
        </p:spPr>
        <p:txBody>
          <a:bodyPr/>
          <a:lstStyle/>
          <a:p>
            <a:r>
              <a:rPr lang="lv-LV" sz="3200" dirty="0" smtClean="0"/>
              <a:t> </a:t>
            </a:r>
            <a:r>
              <a:rPr lang="lv-LV" sz="3200" dirty="0" err="1" smtClean="0"/>
              <a:t>Role</a:t>
            </a:r>
            <a:r>
              <a:rPr lang="lv-LV" sz="3200" dirty="0" smtClean="0"/>
              <a:t> </a:t>
            </a:r>
            <a:r>
              <a:rPr lang="lv-LV" sz="3200" dirty="0" err="1" smtClean="0"/>
              <a:t>of</a:t>
            </a:r>
            <a:r>
              <a:rPr lang="lv-LV" sz="3200" dirty="0" smtClean="0"/>
              <a:t> </a:t>
            </a:r>
            <a:r>
              <a:rPr lang="lv-LV" sz="3200" dirty="0" err="1" smtClean="0"/>
              <a:t>Latvian</a:t>
            </a:r>
            <a:r>
              <a:rPr lang="lv-LV" sz="3200" dirty="0" smtClean="0"/>
              <a:t> </a:t>
            </a:r>
            <a:r>
              <a:rPr lang="lv-LV" sz="3200" dirty="0" err="1" smtClean="0"/>
              <a:t>tourism</a:t>
            </a:r>
            <a:r>
              <a:rPr lang="lv-LV" sz="3200" dirty="0" smtClean="0"/>
              <a:t> </a:t>
            </a:r>
            <a:r>
              <a:rPr lang="lv-LV" sz="3200" dirty="0" err="1" smtClean="0"/>
              <a:t>development</a:t>
            </a:r>
            <a:r>
              <a:rPr lang="lv-LV" sz="3200" dirty="0" smtClean="0"/>
              <a:t> </a:t>
            </a:r>
            <a:r>
              <a:rPr lang="lv-LV" sz="3200" dirty="0" err="1" smtClean="0"/>
              <a:t>agency</a:t>
            </a:r>
            <a:r>
              <a:rPr lang="lv-LV" sz="3200" dirty="0" smtClean="0"/>
              <a:t> </a:t>
            </a:r>
            <a:r>
              <a:rPr lang="lv-LV" sz="3200" dirty="0" err="1" smtClean="0"/>
              <a:t>in</a:t>
            </a:r>
            <a:r>
              <a:rPr lang="lv-LV" sz="3200" dirty="0" smtClean="0"/>
              <a:t> </a:t>
            </a:r>
            <a:r>
              <a:rPr lang="lv-LV" sz="3200" dirty="0" err="1" smtClean="0"/>
              <a:t>promotion</a:t>
            </a:r>
            <a:r>
              <a:rPr lang="lv-LV" sz="3200" dirty="0" smtClean="0"/>
              <a:t> </a:t>
            </a:r>
            <a:r>
              <a:rPr lang="lv-LV" sz="3200" dirty="0" err="1" smtClean="0"/>
              <a:t>of</a:t>
            </a:r>
            <a:r>
              <a:rPr lang="lv-LV" sz="3200" dirty="0" smtClean="0"/>
              <a:t> </a:t>
            </a:r>
            <a:r>
              <a:rPr lang="lv-LV" sz="3200" dirty="0" err="1" smtClean="0"/>
              <a:t>active</a:t>
            </a:r>
            <a:r>
              <a:rPr lang="lv-LV" sz="3200" dirty="0" smtClean="0"/>
              <a:t> </a:t>
            </a:r>
            <a:r>
              <a:rPr lang="lv-LV" sz="3200" dirty="0" err="1" smtClean="0"/>
              <a:t>and</a:t>
            </a:r>
            <a:r>
              <a:rPr lang="lv-LV" sz="3200" dirty="0" smtClean="0"/>
              <a:t> </a:t>
            </a:r>
            <a:r>
              <a:rPr lang="lv-LV" sz="3200" dirty="0" err="1" smtClean="0"/>
              <a:t>nature</a:t>
            </a:r>
            <a:r>
              <a:rPr lang="lv-LV" sz="3200" dirty="0" smtClean="0"/>
              <a:t> </a:t>
            </a:r>
            <a:r>
              <a:rPr lang="lv-LV" sz="3200" dirty="0" err="1" smtClean="0"/>
              <a:t>tourism</a:t>
            </a:r>
            <a:r>
              <a:rPr lang="lv-LV" sz="3200" dirty="0" smtClean="0"/>
              <a:t> 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79512" y="4797153"/>
            <a:ext cx="4968751" cy="136869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lv-LV" sz="2200" b="1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Armands </a:t>
            </a:r>
            <a:r>
              <a:rPr lang="lv-LV" sz="2200" b="1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Slokenbergs</a:t>
            </a:r>
            <a:endParaRPr lang="lv-LV" sz="2200" b="1" dirty="0">
              <a:solidFill>
                <a:srgbClr val="005E8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lv-LV" sz="22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Director</a:t>
            </a:r>
            <a:r>
              <a:rPr lang="lv-LV" sz="22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lv-LV" sz="22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Latvian</a:t>
            </a:r>
            <a:r>
              <a:rPr lang="lv-LV" sz="22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2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Tourism</a:t>
            </a:r>
            <a:r>
              <a:rPr lang="lv-LV" sz="22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2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lv-LV" sz="22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2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Agency</a:t>
            </a:r>
            <a:r>
              <a:rPr lang="lv-LV" sz="22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lv-LV" sz="2200" dirty="0">
              <a:solidFill>
                <a:srgbClr val="005E8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lv-LV" sz="22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Sigulda, 17.04.2013</a:t>
            </a:r>
            <a:r>
              <a:rPr lang="lv-LV" sz="2200" dirty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lv-LV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18300" cy="10715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lv-LV" dirty="0" err="1" smtClean="0">
                <a:latin typeface="Arial" charset="0"/>
                <a:cs typeface="Arial" charset="0"/>
              </a:rPr>
              <a:t>Official</a:t>
            </a:r>
            <a:r>
              <a:rPr lang="lv-LV" dirty="0" smtClean="0">
                <a:latin typeface="Arial" charset="0"/>
                <a:cs typeface="Arial" charset="0"/>
              </a:rPr>
              <a:t> </a:t>
            </a:r>
            <a:r>
              <a:rPr lang="lv-LV" dirty="0" err="1" smtClean="0">
                <a:latin typeface="Arial" charset="0"/>
                <a:cs typeface="Arial" charset="0"/>
              </a:rPr>
              <a:t>tourism</a:t>
            </a:r>
            <a:r>
              <a:rPr lang="lv-LV" dirty="0" smtClean="0">
                <a:latin typeface="Arial" charset="0"/>
                <a:cs typeface="Arial" charset="0"/>
              </a:rPr>
              <a:t> </a:t>
            </a:r>
            <a:r>
              <a:rPr lang="lv-LV" dirty="0" err="1" smtClean="0">
                <a:latin typeface="Arial" charset="0"/>
                <a:cs typeface="Arial" charset="0"/>
              </a:rPr>
              <a:t>portal</a:t>
            </a:r>
            <a:r>
              <a:rPr lang="lv-LV" dirty="0" smtClean="0">
                <a:latin typeface="Arial" charset="0"/>
                <a:cs typeface="Arial" charset="0"/>
              </a:rPr>
              <a:t> </a:t>
            </a:r>
            <a:r>
              <a:rPr lang="lv-LV" dirty="0" err="1" smtClean="0">
                <a:latin typeface="Arial" charset="0"/>
                <a:cs typeface="Arial" charset="0"/>
              </a:rPr>
              <a:t>of</a:t>
            </a:r>
            <a:r>
              <a:rPr lang="lv-LV" dirty="0" smtClean="0">
                <a:latin typeface="Arial" charset="0"/>
                <a:cs typeface="Arial" charset="0"/>
              </a:rPr>
              <a:t> </a:t>
            </a:r>
            <a:r>
              <a:rPr lang="lv-LV" dirty="0" err="1" smtClean="0">
                <a:latin typeface="Arial" charset="0"/>
                <a:cs typeface="Arial" charset="0"/>
              </a:rPr>
              <a:t>Latvia</a:t>
            </a:r>
            <a:r>
              <a:rPr lang="lv-LV" dirty="0" smtClean="0">
                <a:latin typeface="Arial" charset="0"/>
                <a:cs typeface="Arial" charset="0"/>
              </a:rPr>
              <a:t> </a:t>
            </a:r>
            <a:r>
              <a:rPr lang="lv-LV" dirty="0" err="1" smtClean="0">
                <a:latin typeface="Arial" charset="0"/>
                <a:cs typeface="Arial" charset="0"/>
              </a:rPr>
              <a:t>www.latvia.travel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27652" name="Picture 6" descr="ERAF-logo-500x80p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43663"/>
            <a:ext cx="25923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181139" cy="4392488"/>
          </a:xfrm>
        </p:spPr>
      </p:pic>
    </p:spTree>
    <p:extLst>
      <p:ext uri="{BB962C8B-B14F-4D97-AF65-F5344CB8AC3E}">
        <p14:creationId xmlns="" xmlns:p14="http://schemas.microsoft.com/office/powerpoint/2010/main" val="13924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mobile-design-element.jp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5348287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8" descr="Untitled-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89138"/>
            <a:ext cx="295592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6718300" cy="1071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lv-LV" dirty="0" err="1" smtClean="0">
                <a:latin typeface="Arial" charset="0"/>
                <a:cs typeface="Arial" charset="0"/>
              </a:rPr>
              <a:t>Latvia.travel</a:t>
            </a:r>
            <a:r>
              <a:rPr lang="lv-LV" dirty="0" smtClean="0">
                <a:latin typeface="Arial" charset="0"/>
                <a:cs typeface="Arial" charset="0"/>
              </a:rPr>
              <a:t> </a:t>
            </a:r>
            <a:r>
              <a:rPr lang="lv-LV" dirty="0" err="1" smtClean="0">
                <a:latin typeface="Arial" charset="0"/>
                <a:cs typeface="Arial" charset="0"/>
              </a:rPr>
              <a:t>mobile</a:t>
            </a:r>
            <a:r>
              <a:rPr lang="lv-LV" dirty="0" smtClean="0">
                <a:latin typeface="Arial" charset="0"/>
                <a:cs typeface="Arial" charset="0"/>
              </a:rPr>
              <a:t> </a:t>
            </a:r>
            <a:r>
              <a:rPr lang="lv-LV" dirty="0" err="1" smtClean="0">
                <a:latin typeface="Arial" charset="0"/>
                <a:cs typeface="Arial" charset="0"/>
              </a:rPr>
              <a:t>App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651500" y="5084763"/>
            <a:ext cx="309721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lv-LV" dirty="0" err="1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rPr>
              <a:t>iPhone</a:t>
            </a:r>
            <a:r>
              <a:rPr lang="lv-LV" dirty="0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rPr>
              <a:t> 750 </a:t>
            </a:r>
            <a:r>
              <a:rPr lang="lv-LV" dirty="0" err="1" smtClean="0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rPr>
              <a:t>users</a:t>
            </a:r>
            <a:endParaRPr lang="lv-LV" dirty="0">
              <a:solidFill>
                <a:srgbClr val="005E83"/>
              </a:solidFill>
              <a:latin typeface="Arial Black" pitchFamily="34" charset="0"/>
              <a:ea typeface="+mj-ea"/>
              <a:cs typeface="Arial" pitchFamily="34" charset="0"/>
            </a:endParaRPr>
          </a:p>
          <a:p>
            <a:pPr eaLnBrk="0" hangingPunct="0">
              <a:defRPr/>
            </a:pPr>
            <a:r>
              <a:rPr lang="lv-LV" dirty="0" err="1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rPr>
              <a:t>Android</a:t>
            </a:r>
            <a:r>
              <a:rPr lang="lv-LV" dirty="0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rPr>
              <a:t> 2500 </a:t>
            </a:r>
            <a:r>
              <a:rPr lang="lv-LV" dirty="0" err="1" smtClean="0">
                <a:solidFill>
                  <a:srgbClr val="005E83"/>
                </a:solidFill>
                <a:latin typeface="Arial Black" pitchFamily="34" charset="0"/>
                <a:ea typeface="+mj-ea"/>
                <a:cs typeface="Arial" pitchFamily="34" charset="0"/>
              </a:rPr>
              <a:t>users</a:t>
            </a:r>
            <a:endParaRPr lang="lv-LV" dirty="0">
              <a:solidFill>
                <a:srgbClr val="005E83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23985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276475"/>
            <a:ext cx="1716088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3" name="Tit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258050" cy="1071563"/>
          </a:xfrm>
        </p:spPr>
        <p:txBody>
          <a:bodyPr anchor="t"/>
          <a:lstStyle/>
          <a:p>
            <a:r>
              <a:rPr lang="lv-LV" sz="3600" b="1" dirty="0" err="1" smtClean="0">
                <a:solidFill>
                  <a:srgbClr val="A9B533"/>
                </a:solidFill>
                <a:latin typeface="Arial" charset="0"/>
                <a:cs typeface="Arial" charset="0"/>
              </a:rPr>
              <a:t>Printed</a:t>
            </a:r>
            <a:r>
              <a:rPr lang="lv-LV" sz="3600" b="1" dirty="0" smtClean="0">
                <a:solidFill>
                  <a:srgbClr val="A9B533"/>
                </a:solidFill>
                <a:latin typeface="Arial" charset="0"/>
                <a:cs typeface="Arial" charset="0"/>
              </a:rPr>
              <a:t> </a:t>
            </a:r>
            <a:r>
              <a:rPr lang="lv-LV" sz="3600" b="1" dirty="0" err="1">
                <a:solidFill>
                  <a:srgbClr val="A9B533"/>
                </a:solidFill>
                <a:latin typeface="Arial" charset="0"/>
                <a:cs typeface="Arial" charset="0"/>
              </a:rPr>
              <a:t>materials</a:t>
            </a:r>
            <a:endParaRPr lang="lv-LV" sz="3600" b="1" dirty="0" smtClean="0">
              <a:solidFill>
                <a:srgbClr val="A9B533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Content Placeholder 3"/>
          <p:cNvSpPr>
            <a:spLocks noGrp="1"/>
          </p:cNvSpPr>
          <p:nvPr>
            <p:ph idx="4294967295"/>
          </p:nvPr>
        </p:nvSpPr>
        <p:spPr>
          <a:xfrm>
            <a:off x="323850" y="1268413"/>
            <a:ext cx="4968875" cy="47529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Region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(Kurzeme, Vidzeme, Zemgale, Latgale)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Tourism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Maps</a:t>
            </a:r>
            <a:endParaRPr lang="lv-LV" sz="2400" dirty="0" smtClean="0">
              <a:solidFill>
                <a:srgbClr val="005E83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Latvia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Tourism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Map</a:t>
            </a:r>
            <a:endParaRPr lang="lv-LV" sz="2400" dirty="0" smtClean="0">
              <a:solidFill>
                <a:srgbClr val="005E83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Baltic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States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lv-LV" sz="2400" dirty="0" err="1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Tourism</a:t>
            </a:r>
            <a:r>
              <a:rPr lang="lv-LV" sz="2400" dirty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Map</a:t>
            </a:r>
            <a:endParaRPr lang="lv-LV" sz="2400" dirty="0" smtClean="0">
              <a:solidFill>
                <a:srgbClr val="005E83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Recration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families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childrens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Latvia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Tourism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map</a:t>
            </a:r>
            <a:endParaRPr lang="lv-LV" sz="2400" dirty="0" smtClean="0">
              <a:solidFill>
                <a:srgbClr val="005E83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Nature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Tourism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Latvia</a:t>
            </a:r>
            <a:r>
              <a:rPr lang="lv-LV" sz="2400" dirty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lv-LV" sz="2400" dirty="0" err="1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Tourism</a:t>
            </a:r>
            <a:r>
              <a:rPr lang="lv-LV" sz="2400" dirty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map</a:t>
            </a:r>
            <a:endParaRPr lang="lv-LV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lv-LV" sz="2400" dirty="0" smtClean="0">
              <a:solidFill>
                <a:srgbClr val="005E83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Product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Brochures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charset="0"/>
              <a:buNone/>
              <a:defRPr/>
            </a:pPr>
            <a:endParaRPr lang="lv-LV" sz="2400" dirty="0" smtClean="0">
              <a:solidFill>
                <a:srgbClr val="005E83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Brochure "Latvia. Best enjoyed slowly"</a:t>
            </a:r>
          </a:p>
          <a:p>
            <a:pPr>
              <a:defRPr/>
            </a:pPr>
            <a:r>
              <a:rPr lang="en-US" sz="2400" dirty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Brochure "TOP 10 Tourism Destinations in Latvia"</a:t>
            </a:r>
          </a:p>
          <a:p>
            <a:pPr>
              <a:defRPr/>
            </a:pPr>
            <a:r>
              <a:rPr lang="en-US" sz="2400" dirty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Brochure "Top travel itineraries in Latvia"</a:t>
            </a:r>
          </a:p>
          <a:p>
            <a:pPr>
              <a:defRPr/>
            </a:pPr>
            <a:r>
              <a:rPr lang="en-US" sz="2400" dirty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Brochure "Riga, European Capital of Culture </a:t>
            </a:r>
            <a:r>
              <a:rPr lang="en-US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2014«</a:t>
            </a:r>
            <a:endParaRPr lang="lv-LV" sz="2400" dirty="0" smtClean="0">
              <a:solidFill>
                <a:srgbClr val="005E83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Brochure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Nature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Tourism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err="1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Routs</a:t>
            </a:r>
            <a:r>
              <a:rPr lang="lv-LV" sz="2400" dirty="0" smtClean="0">
                <a:solidFill>
                  <a:srgbClr val="005E83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sz="2400" dirty="0">
              <a:solidFill>
                <a:srgbClr val="005E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981075"/>
            <a:ext cx="1652587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492375"/>
            <a:ext cx="1714500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8" name="Picture 8" descr="ERAF-logo-500x80px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43663"/>
            <a:ext cx="25923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3789363"/>
            <a:ext cx="18002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50" name="Rectangle 11"/>
          <p:cNvSpPr>
            <a:spLocks noChangeArrowheads="1"/>
          </p:cNvSpPr>
          <p:nvPr/>
        </p:nvSpPr>
        <p:spPr bwMode="auto">
          <a:xfrm>
            <a:off x="2916238" y="6381750"/>
            <a:ext cx="496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005E83"/>
                </a:solidFill>
              </a:rPr>
              <a:t>www.tava.gov.lv/lv/tava-izdotas-publikacijas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292725" y="4581525"/>
            <a:ext cx="2303463" cy="184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52" name="AutoShape 2" descr="https://pasts.em.gov.lv/owa/attachment.ashx?id=RgAAAAA0yNh%2bvE6ETqXAVYMUQAuLBwCDeMmPdTmCTIfMF%2fLgqbKEAAAAAAAPAACDeMmPdTmCTIfMF%2fLgqbKEAAAxR9aGAAAJ&amp;attcnt=1&amp;attid0=BAAAAAAA&amp;attcid0=090e4176-237a-4499-b6cc-edec9f38f647%40em.gov.lv"/>
          <p:cNvSpPr>
            <a:spLocks noChangeAspect="1" noChangeArrowheads="1"/>
          </p:cNvSpPr>
          <p:nvPr/>
        </p:nvSpPr>
        <p:spPr bwMode="auto">
          <a:xfrm>
            <a:off x="38100" y="-90488"/>
            <a:ext cx="6096000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1029" name="Picture 5" descr="C:\Users\SlokenbergsA\Pictures\MEET%20RIGA%20new%20catalogu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7625" y="5670550"/>
            <a:ext cx="1368425" cy="102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0416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 txBox="1">
            <a:spLocks/>
          </p:cNvSpPr>
          <p:nvPr/>
        </p:nvSpPr>
        <p:spPr bwMode="auto">
          <a:xfrm>
            <a:off x="8101013" y="6092825"/>
            <a:ext cx="6826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C29C835-A3F8-40D8-B112-EB3DFC2BBFC4}" type="slidenum">
              <a:rPr lang="lv-LV" sz="1400">
                <a:solidFill>
                  <a:schemeClr val="bg1"/>
                </a:solidFill>
              </a:rPr>
              <a:pPr algn="r" eaLnBrk="1" hangingPunct="1"/>
              <a:t>13</a:t>
            </a:fld>
            <a:endParaRPr lang="lv-LV" sz="1400">
              <a:solidFill>
                <a:schemeClr val="bg1"/>
              </a:solidFill>
            </a:endParaRPr>
          </a:p>
        </p:txBody>
      </p:sp>
      <p:sp>
        <p:nvSpPr>
          <p:cNvPr id="49" name="Title 2"/>
          <p:cNvSpPr txBox="1">
            <a:spLocks/>
          </p:cNvSpPr>
          <p:nvPr/>
        </p:nvSpPr>
        <p:spPr>
          <a:xfrm>
            <a:off x="329252" y="764704"/>
            <a:ext cx="7258050" cy="1008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lv-LV" sz="3600" b="1" dirty="0" smtClean="0">
              <a:solidFill>
                <a:srgbClr val="A9B533"/>
              </a:solidFill>
              <a:latin typeface="Arial"/>
              <a:ea typeface="+mj-ea"/>
              <a:cs typeface="Arial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lv-LV" sz="3600" b="1" dirty="0" err="1" smtClean="0">
                <a:solidFill>
                  <a:srgbClr val="A9B533"/>
                </a:solidFill>
                <a:latin typeface="Arial"/>
                <a:ea typeface="+mj-ea"/>
                <a:cs typeface="Arial"/>
              </a:rPr>
              <a:t>Local</a:t>
            </a:r>
            <a:r>
              <a:rPr lang="lv-LV" sz="3600" b="1" dirty="0" smtClean="0">
                <a:solidFill>
                  <a:srgbClr val="A9B533"/>
                </a:solidFill>
                <a:latin typeface="Arial"/>
                <a:ea typeface="+mj-ea"/>
                <a:cs typeface="Arial"/>
              </a:rPr>
              <a:t> </a:t>
            </a:r>
            <a:r>
              <a:rPr lang="lv-LV" sz="3600" b="1" dirty="0" err="1" smtClean="0">
                <a:solidFill>
                  <a:srgbClr val="A9B533"/>
                </a:solidFill>
                <a:latin typeface="Arial"/>
                <a:ea typeface="+mj-ea"/>
                <a:cs typeface="Arial"/>
              </a:rPr>
              <a:t>tourism</a:t>
            </a:r>
            <a:r>
              <a:rPr lang="lv-LV" sz="3600" b="1" dirty="0" smtClean="0">
                <a:solidFill>
                  <a:srgbClr val="A9B533"/>
                </a:solidFill>
                <a:latin typeface="Arial"/>
                <a:ea typeface="+mj-ea"/>
                <a:cs typeface="Arial"/>
              </a:rPr>
              <a:t> </a:t>
            </a:r>
            <a:r>
              <a:rPr lang="lv-LV" sz="3600" b="1" dirty="0" err="1" smtClean="0">
                <a:solidFill>
                  <a:srgbClr val="A9B533"/>
                </a:solidFill>
                <a:latin typeface="Arial"/>
                <a:ea typeface="+mj-ea"/>
                <a:cs typeface="Arial"/>
              </a:rPr>
              <a:t>campain</a:t>
            </a:r>
            <a:r>
              <a:rPr lang="lv-LV" sz="3600" b="1" dirty="0" smtClean="0">
                <a:solidFill>
                  <a:srgbClr val="A9B533"/>
                </a:solidFill>
                <a:latin typeface="Arial"/>
                <a:ea typeface="+mj-ea"/>
                <a:cs typeface="Arial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lv-LV" sz="3600" b="1" dirty="0" smtClean="0">
                <a:solidFill>
                  <a:srgbClr val="A9B533"/>
                </a:solidFill>
                <a:latin typeface="Arial"/>
                <a:ea typeface="+mj-ea"/>
                <a:cs typeface="Arial"/>
              </a:rPr>
              <a:t>«</a:t>
            </a:r>
            <a:r>
              <a:rPr lang="lv-LV" sz="3600" b="1" dirty="0" err="1" smtClean="0">
                <a:solidFill>
                  <a:srgbClr val="A9B533"/>
                </a:solidFill>
                <a:latin typeface="Arial"/>
                <a:ea typeface="+mj-ea"/>
                <a:cs typeface="Arial"/>
              </a:rPr>
              <a:t>Discover</a:t>
            </a:r>
            <a:r>
              <a:rPr lang="lv-LV" sz="3600" b="1" dirty="0" smtClean="0">
                <a:solidFill>
                  <a:srgbClr val="A9B533"/>
                </a:solidFill>
                <a:latin typeface="Arial"/>
                <a:ea typeface="+mj-ea"/>
                <a:cs typeface="Arial"/>
              </a:rPr>
              <a:t> </a:t>
            </a:r>
            <a:r>
              <a:rPr lang="lv-LV" sz="3600" b="1" dirty="0" err="1" smtClean="0">
                <a:solidFill>
                  <a:srgbClr val="A9B533"/>
                </a:solidFill>
                <a:latin typeface="Arial"/>
                <a:ea typeface="+mj-ea"/>
                <a:cs typeface="Arial"/>
              </a:rPr>
              <a:t>Latvia</a:t>
            </a:r>
            <a:r>
              <a:rPr lang="lv-LV" sz="3600" b="1" dirty="0" smtClean="0">
                <a:solidFill>
                  <a:srgbClr val="A9B533"/>
                </a:solidFill>
                <a:latin typeface="Arial"/>
                <a:ea typeface="+mj-ea"/>
                <a:cs typeface="Arial"/>
              </a:rPr>
              <a:t> </a:t>
            </a:r>
            <a:r>
              <a:rPr lang="lv-LV" sz="3600" b="1" dirty="0" err="1" smtClean="0">
                <a:solidFill>
                  <a:srgbClr val="A9B533"/>
                </a:solidFill>
                <a:latin typeface="Arial"/>
                <a:ea typeface="+mj-ea"/>
                <a:cs typeface="Arial"/>
              </a:rPr>
              <a:t>anew</a:t>
            </a:r>
            <a:r>
              <a:rPr lang="lv-LV" sz="3600" b="1" dirty="0" smtClean="0">
                <a:solidFill>
                  <a:srgbClr val="A9B533"/>
                </a:solidFill>
                <a:latin typeface="Arial"/>
                <a:ea typeface="+mj-ea"/>
                <a:cs typeface="Arial"/>
              </a:rPr>
              <a:t>» </a:t>
            </a:r>
            <a:r>
              <a:rPr lang="lv-LV" sz="3600" b="1" dirty="0">
                <a:solidFill>
                  <a:srgbClr val="A9B533"/>
                </a:solidFill>
                <a:latin typeface="Arial"/>
                <a:ea typeface="+mj-ea"/>
                <a:cs typeface="Arial"/>
              </a:rPr>
              <a:t/>
            </a:r>
            <a:br>
              <a:rPr lang="lv-LV" sz="3600" b="1" dirty="0">
                <a:solidFill>
                  <a:srgbClr val="A9B533"/>
                </a:solidFill>
                <a:latin typeface="Arial"/>
                <a:ea typeface="+mj-ea"/>
                <a:cs typeface="Arial"/>
              </a:rPr>
            </a:br>
            <a:endParaRPr lang="lv-LV" sz="3600" b="1" dirty="0" smtClean="0">
              <a:solidFill>
                <a:srgbClr val="A9B533"/>
              </a:solidFill>
              <a:latin typeface="Arial"/>
              <a:ea typeface="+mj-ea"/>
              <a:cs typeface="Arial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lv-LV" sz="3600" b="1" dirty="0" smtClean="0">
                <a:solidFill>
                  <a:srgbClr val="A9B533"/>
                </a:solidFill>
                <a:latin typeface="Arial"/>
                <a:ea typeface="+mj-ea"/>
                <a:cs typeface="Arial"/>
              </a:rPr>
              <a:t>(«Atklāj Latviju no jauna!»)</a:t>
            </a:r>
            <a:endParaRPr lang="lv-LV" sz="3600" b="1" dirty="0">
              <a:solidFill>
                <a:srgbClr val="A9B533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751" y="3137750"/>
            <a:ext cx="2884924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2183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899592" y="4581128"/>
            <a:ext cx="6046787" cy="136815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lv-LV" sz="3800" dirty="0" smtClean="0">
                <a:latin typeface="Arial" charset="0"/>
                <a:cs typeface="Arial" charset="0"/>
              </a:rPr>
              <a:t/>
            </a:r>
            <a:br>
              <a:rPr lang="lv-LV" sz="3800" dirty="0" smtClean="0">
                <a:latin typeface="Arial" charset="0"/>
                <a:cs typeface="Arial" charset="0"/>
              </a:rPr>
            </a:br>
            <a:r>
              <a:rPr lang="lv-LV" sz="3800" dirty="0" smtClean="0">
                <a:latin typeface="Arial" charset="0"/>
                <a:cs typeface="Arial" charset="0"/>
              </a:rPr>
              <a:t/>
            </a:r>
            <a:br>
              <a:rPr lang="lv-LV" sz="3800" dirty="0" smtClean="0">
                <a:latin typeface="Arial" charset="0"/>
                <a:cs typeface="Arial" charset="0"/>
              </a:rPr>
            </a:br>
            <a:r>
              <a:rPr lang="lv-LV" sz="3800" dirty="0" smtClean="0">
                <a:latin typeface="Arial" charset="0"/>
                <a:cs typeface="Arial" charset="0"/>
              </a:rPr>
              <a:t/>
            </a:r>
            <a:br>
              <a:rPr lang="lv-LV" sz="3800" dirty="0" smtClean="0">
                <a:latin typeface="Arial" charset="0"/>
                <a:cs typeface="Arial" charset="0"/>
              </a:rPr>
            </a:br>
            <a:endParaRPr lang="lv-LV" sz="3800" dirty="0" smtClean="0">
              <a:latin typeface="Arial" charset="0"/>
              <a:cs typeface="Arial" charset="0"/>
            </a:endParaRPr>
          </a:p>
        </p:txBody>
      </p: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1547664" y="1916832"/>
            <a:ext cx="5040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5E83"/>
                </a:solidFill>
              </a:rPr>
              <a:t/>
            </a:r>
            <a:br>
              <a:rPr lang="en-US" sz="2400" dirty="0">
                <a:solidFill>
                  <a:srgbClr val="005E83"/>
                </a:solidFill>
              </a:rPr>
            </a:br>
            <a:r>
              <a:rPr lang="lv-LV" sz="2400" dirty="0" err="1" smtClean="0">
                <a:solidFill>
                  <a:srgbClr val="005E83"/>
                </a:solidFill>
              </a:rPr>
              <a:t>Follow</a:t>
            </a:r>
            <a:r>
              <a:rPr lang="lv-LV" sz="2400" dirty="0" smtClean="0">
                <a:solidFill>
                  <a:srgbClr val="005E83"/>
                </a:solidFill>
              </a:rPr>
              <a:t> @</a:t>
            </a:r>
          </a:p>
          <a:p>
            <a:pPr algn="ctr"/>
            <a:endParaRPr lang="lv-LV" sz="2400" dirty="0">
              <a:solidFill>
                <a:srgbClr val="005E83"/>
              </a:solidFill>
            </a:endParaRPr>
          </a:p>
          <a:p>
            <a:pPr algn="ctr"/>
            <a:r>
              <a:rPr lang="lv-LV" sz="2400" dirty="0" err="1" smtClean="0">
                <a:solidFill>
                  <a:srgbClr val="005E83"/>
                </a:solidFill>
                <a:hlinkClick r:id="rId3"/>
              </a:rPr>
              <a:t>www.tava.gov.lv</a:t>
            </a:r>
            <a:endParaRPr lang="lv-LV" sz="2400" dirty="0" smtClean="0">
              <a:solidFill>
                <a:srgbClr val="005E83"/>
              </a:solidFill>
            </a:endParaRPr>
          </a:p>
          <a:p>
            <a:pPr algn="ctr"/>
            <a:r>
              <a:rPr lang="lv-LV" sz="2400" dirty="0">
                <a:solidFill>
                  <a:srgbClr val="005E83"/>
                </a:solidFill>
              </a:rPr>
              <a:t/>
            </a:r>
            <a:br>
              <a:rPr lang="lv-LV" sz="2400" dirty="0">
                <a:solidFill>
                  <a:srgbClr val="005E83"/>
                </a:solidFill>
              </a:rPr>
            </a:br>
            <a:r>
              <a:rPr lang="lv-LV" sz="2400" dirty="0">
                <a:solidFill>
                  <a:srgbClr val="005E83"/>
                </a:solidFill>
              </a:rPr>
              <a:t> </a:t>
            </a:r>
            <a:r>
              <a:rPr lang="lv-LV" sz="2400" dirty="0" err="1">
                <a:solidFill>
                  <a:srgbClr val="005E83"/>
                </a:solidFill>
                <a:hlinkClick r:id="rId4"/>
              </a:rPr>
              <a:t>www.latvia.travel</a:t>
            </a:r>
            <a:r>
              <a:rPr lang="lv-LV" sz="2400" dirty="0">
                <a:solidFill>
                  <a:srgbClr val="005E83"/>
                </a:solidFill>
              </a:rPr>
              <a:t/>
            </a:r>
            <a:br>
              <a:rPr lang="lv-LV" sz="2400" dirty="0">
                <a:solidFill>
                  <a:srgbClr val="005E83"/>
                </a:solidFill>
              </a:rPr>
            </a:br>
            <a:r>
              <a:rPr lang="lv-LV" sz="2400" dirty="0">
                <a:solidFill>
                  <a:srgbClr val="005E83"/>
                </a:solidFill>
              </a:rPr>
              <a:t/>
            </a:r>
            <a:br>
              <a:rPr lang="lv-LV" sz="2400" dirty="0">
                <a:solidFill>
                  <a:srgbClr val="005E83"/>
                </a:solidFill>
              </a:rPr>
            </a:br>
            <a:r>
              <a:rPr lang="lv-LV" sz="2400" dirty="0" err="1" smtClean="0">
                <a:solidFill>
                  <a:srgbClr val="005E83"/>
                </a:solidFill>
              </a:rPr>
              <a:t>and</a:t>
            </a:r>
            <a:endParaRPr lang="lv-LV" sz="2400" dirty="0" smtClean="0">
              <a:solidFill>
                <a:srgbClr val="005E83"/>
              </a:solidFill>
            </a:endParaRPr>
          </a:p>
          <a:p>
            <a:pPr algn="ctr"/>
            <a:endParaRPr lang="lv-LV" sz="2400" b="1" dirty="0" smtClean="0">
              <a:solidFill>
                <a:srgbClr val="005E83"/>
              </a:solidFill>
            </a:endParaRPr>
          </a:p>
          <a:p>
            <a:pPr algn="ctr"/>
            <a:r>
              <a:rPr lang="lv-LV" sz="2400" b="1" dirty="0" err="1" smtClean="0">
                <a:solidFill>
                  <a:srgbClr val="005E83"/>
                </a:solidFill>
              </a:rPr>
              <a:t>Facebook</a:t>
            </a:r>
            <a:endParaRPr lang="lv-LV" sz="2400" b="1" dirty="0">
              <a:solidFill>
                <a:srgbClr val="005E83"/>
              </a:solidFill>
            </a:endParaRPr>
          </a:p>
          <a:p>
            <a:pPr algn="ctr"/>
            <a:r>
              <a:rPr lang="lv-LV" sz="2400" dirty="0">
                <a:solidFill>
                  <a:srgbClr val="005E83"/>
                </a:solidFill>
              </a:rPr>
              <a:t/>
            </a:r>
            <a:br>
              <a:rPr lang="lv-LV" sz="2400" dirty="0">
                <a:solidFill>
                  <a:srgbClr val="005E83"/>
                </a:solidFill>
              </a:rPr>
            </a:br>
            <a:endParaRPr lang="en-US" sz="2400" dirty="0">
              <a:solidFill>
                <a:srgbClr val="005E8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principles of developing tourism products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b="0" dirty="0" smtClean="0"/>
              <a:t>F</a:t>
            </a:r>
            <a:r>
              <a:rPr lang="en-US" b="0" dirty="0" err="1" smtClean="0"/>
              <a:t>ollowing</a:t>
            </a:r>
            <a:r>
              <a:rPr lang="en-US" b="0" dirty="0" smtClean="0"/>
              <a:t> </a:t>
            </a:r>
            <a:r>
              <a:rPr lang="en-US" b="0" dirty="0"/>
              <a:t>an in-depth analysis of the market, draws up the marketing strategy and communication plan for each high-priority tourism market, based on: </a:t>
            </a:r>
          </a:p>
          <a:p>
            <a:pPr lvl="1"/>
            <a:r>
              <a:rPr lang="lv-LV" b="0" dirty="0"/>
              <a:t>P</a:t>
            </a:r>
            <a:r>
              <a:rPr lang="en-US" b="0" dirty="0" err="1" smtClean="0"/>
              <a:t>recisely</a:t>
            </a:r>
            <a:r>
              <a:rPr lang="en-US" b="0" dirty="0" smtClean="0"/>
              <a:t> </a:t>
            </a:r>
            <a:r>
              <a:rPr lang="en-US" b="0" dirty="0"/>
              <a:t>defined segments of the target market; </a:t>
            </a:r>
          </a:p>
          <a:p>
            <a:pPr lvl="1"/>
            <a:r>
              <a:rPr lang="lv-LV" b="0" dirty="0" err="1" smtClean="0"/>
              <a:t>The</a:t>
            </a:r>
            <a:r>
              <a:rPr lang="lv-LV" b="0" dirty="0" smtClean="0"/>
              <a:t> </a:t>
            </a:r>
            <a:r>
              <a:rPr lang="lv-LV" b="0" dirty="0" err="1"/>
              <a:t>territory</a:t>
            </a:r>
            <a:r>
              <a:rPr lang="lv-LV" b="0" dirty="0"/>
              <a:t>; </a:t>
            </a:r>
          </a:p>
          <a:p>
            <a:pPr lvl="1"/>
            <a:r>
              <a:rPr lang="lv-LV" b="0" dirty="0"/>
              <a:t>T</a:t>
            </a:r>
            <a:r>
              <a:rPr lang="en-US" b="0" dirty="0" err="1" smtClean="0"/>
              <a:t>ourism</a:t>
            </a:r>
            <a:r>
              <a:rPr lang="en-US" b="0" dirty="0" smtClean="0"/>
              <a:t> </a:t>
            </a:r>
            <a:r>
              <a:rPr lang="en-US" b="0" dirty="0"/>
              <a:t>products offered to the respective market segment in the given territory. </a:t>
            </a:r>
          </a:p>
          <a:p>
            <a:r>
              <a:rPr lang="lv-LV" b="0" dirty="0" err="1" smtClean="0"/>
              <a:t>Agency</a:t>
            </a:r>
            <a:r>
              <a:rPr lang="lv-LV" b="0" dirty="0" smtClean="0"/>
              <a:t> </a:t>
            </a:r>
            <a:r>
              <a:rPr lang="en-US" b="0" dirty="0" smtClean="0"/>
              <a:t>specifies </a:t>
            </a:r>
            <a:r>
              <a:rPr lang="en-US" b="0" dirty="0"/>
              <a:t>themes and criteria for themed products and/or </a:t>
            </a:r>
            <a:r>
              <a:rPr lang="en-US" b="0" dirty="0" smtClean="0"/>
              <a:t>campaigns</a:t>
            </a:r>
            <a:r>
              <a:rPr lang="lv-LV" b="0" dirty="0" smtClean="0"/>
              <a:t>; </a:t>
            </a:r>
          </a:p>
          <a:p>
            <a:r>
              <a:rPr lang="lv-LV" b="0" dirty="0" err="1"/>
              <a:t>Agency</a:t>
            </a:r>
            <a:r>
              <a:rPr lang="lv-LV" b="0" dirty="0"/>
              <a:t> </a:t>
            </a:r>
            <a:r>
              <a:rPr lang="en-US" b="0" dirty="0" smtClean="0"/>
              <a:t>markets </a:t>
            </a:r>
            <a:r>
              <a:rPr lang="en-US" b="0" dirty="0"/>
              <a:t>the product part of the promotion campaigns of the national tourism </a:t>
            </a:r>
            <a:r>
              <a:rPr lang="en-US" b="0" dirty="0" smtClean="0"/>
              <a:t>products</a:t>
            </a:r>
            <a:r>
              <a:rPr lang="lv-LV" b="0" dirty="0" smtClean="0"/>
              <a:t>;</a:t>
            </a:r>
            <a:endParaRPr lang="en-US" b="0" dirty="0"/>
          </a:p>
          <a:p>
            <a:endParaRPr lang="en-US" b="0" dirty="0"/>
          </a:p>
          <a:p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34093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Nature areas </a:t>
            </a:r>
            <a:r>
              <a:rPr lang="lv-LV" dirty="0"/>
              <a:t/>
            </a:r>
            <a:br>
              <a:rPr lang="lv-LV" dirty="0"/>
            </a:br>
            <a:r>
              <a:rPr lang="en-US" dirty="0"/>
              <a:t>of different type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Baltijas</a:t>
            </a:r>
            <a:r>
              <a:rPr lang="en-US" dirty="0" smtClean="0"/>
              <a:t> </a:t>
            </a:r>
            <a:r>
              <a:rPr lang="en-US" dirty="0"/>
              <a:t>Sea and Riga Bay coast and the related biotopes and territories </a:t>
            </a:r>
            <a:endParaRPr lang="lv-LV" dirty="0" smtClean="0"/>
          </a:p>
          <a:p>
            <a:endParaRPr lang="lv-LV" dirty="0" smtClean="0"/>
          </a:p>
          <a:p>
            <a:r>
              <a:rPr lang="en-US" dirty="0" smtClean="0"/>
              <a:t>Inland </a:t>
            </a:r>
            <a:r>
              <a:rPr lang="en-US" dirty="0"/>
              <a:t>waters – rivers and lakes, and their banks </a:t>
            </a:r>
            <a:endParaRPr lang="lv-LV" dirty="0" smtClean="0"/>
          </a:p>
          <a:p>
            <a:endParaRPr lang="lv-LV" dirty="0" smtClean="0"/>
          </a:p>
          <a:p>
            <a:r>
              <a:rPr lang="lv-LV" dirty="0" err="1" smtClean="0"/>
              <a:t>Bogs</a:t>
            </a:r>
            <a:r>
              <a:rPr lang="lv-LV" dirty="0" smtClean="0"/>
              <a:t>/</a:t>
            </a:r>
            <a:r>
              <a:rPr lang="lv-LV" dirty="0" err="1" smtClean="0"/>
              <a:t>marshes</a:t>
            </a:r>
            <a:r>
              <a:rPr lang="lv-LV" dirty="0" smtClean="0"/>
              <a:t> </a:t>
            </a:r>
            <a:r>
              <a:rPr lang="lv-LV" dirty="0"/>
              <a:t>	</a:t>
            </a:r>
            <a:endParaRPr lang="lv-LV" dirty="0" smtClean="0"/>
          </a:p>
          <a:p>
            <a:endParaRPr lang="lv-LV" dirty="0" smtClean="0"/>
          </a:p>
          <a:p>
            <a:r>
              <a:rPr lang="lv-LV" dirty="0" err="1" smtClean="0"/>
              <a:t>Meadows</a:t>
            </a:r>
            <a:r>
              <a:rPr lang="lv-LV" dirty="0" smtClean="0"/>
              <a:t> </a:t>
            </a:r>
            <a:r>
              <a:rPr lang="lv-LV" dirty="0"/>
              <a:t>	</a:t>
            </a:r>
            <a:endParaRPr lang="lv-LV" dirty="0" smtClean="0"/>
          </a:p>
          <a:p>
            <a:endParaRPr lang="lv-LV" dirty="0" smtClean="0"/>
          </a:p>
          <a:p>
            <a:r>
              <a:rPr lang="lv-LV" dirty="0" err="1" smtClean="0"/>
              <a:t>Wetlands</a:t>
            </a:r>
            <a:endParaRPr lang="lv-LV" dirty="0" smtClean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24448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7283450" cy="10795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lv-LV" dirty="0" err="1" smtClean="0"/>
              <a:t>Foreign</a:t>
            </a:r>
            <a:r>
              <a:rPr lang="lv-LV" dirty="0" smtClean="0"/>
              <a:t> </a:t>
            </a:r>
            <a:r>
              <a:rPr lang="lv-LV" dirty="0" err="1" smtClean="0"/>
              <a:t>travelers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Latvia</a:t>
            </a:r>
            <a:endParaRPr lang="lv-LV" dirty="0" smtClean="0">
              <a:latin typeface="Arial" charset="0"/>
              <a:cs typeface="Arial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308304" y="6381751"/>
            <a:ext cx="1584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lv-LV" sz="1200" i="1" dirty="0" smtClean="0">
                <a:solidFill>
                  <a:srgbClr val="005E83"/>
                </a:solidFill>
              </a:rPr>
              <a:t>Avots: CSB, 2013</a:t>
            </a:r>
            <a:endParaRPr lang="en-US" sz="1200" i="1" dirty="0">
              <a:solidFill>
                <a:srgbClr val="005E83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="" xmlns:p14="http://schemas.microsoft.com/office/powerpoint/2010/main" val="969184374"/>
              </p:ext>
            </p:extLst>
          </p:nvPr>
        </p:nvGraphicFramePr>
        <p:xfrm>
          <a:off x="395536" y="1349737"/>
          <a:ext cx="7056783" cy="508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836712"/>
            <a:ext cx="7776864" cy="4915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lv-LV" sz="1700" b="0" dirty="0" err="1" smtClean="0"/>
              <a:t>Year</a:t>
            </a:r>
            <a:r>
              <a:rPr lang="lv-LV" sz="1700" b="0" dirty="0" smtClean="0"/>
              <a:t> 2012, </a:t>
            </a:r>
            <a:r>
              <a:rPr lang="lv-LV" sz="1700" b="0" dirty="0" err="1" smtClean="0"/>
              <a:t>stays</a:t>
            </a:r>
            <a:r>
              <a:rPr lang="lv-LV" sz="1700" b="0" dirty="0" smtClean="0"/>
              <a:t> </a:t>
            </a:r>
            <a:r>
              <a:rPr lang="lv-LV" sz="1700" b="0" dirty="0" err="1" smtClean="0"/>
              <a:t>in</a:t>
            </a:r>
            <a:r>
              <a:rPr lang="lv-LV" sz="1700" b="0" dirty="0" smtClean="0"/>
              <a:t> </a:t>
            </a:r>
            <a:r>
              <a:rPr lang="lv-LV" sz="1700" b="0" dirty="0" err="1" smtClean="0"/>
              <a:t>acommodations</a:t>
            </a:r>
            <a:r>
              <a:rPr lang="lv-LV" sz="1700" b="0" dirty="0" smtClean="0"/>
              <a:t>.</a:t>
            </a:r>
            <a:endParaRPr lang="lv-LV" sz="17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 err="1"/>
              <a:t>Leisure</a:t>
            </a:r>
            <a:r>
              <a:rPr lang="lv-LV" dirty="0"/>
              <a:t> </a:t>
            </a:r>
            <a:r>
              <a:rPr lang="lv-LV" dirty="0" err="1" smtClean="0"/>
              <a:t>activities</a:t>
            </a:r>
            <a:r>
              <a:rPr lang="lv-LV" dirty="0" smtClean="0"/>
              <a:t> </a:t>
            </a:r>
            <a:r>
              <a:rPr lang="lv-LV" dirty="0" err="1" smtClean="0"/>
              <a:t>visits</a:t>
            </a:r>
            <a:r>
              <a:rPr lang="lv-LV" dirty="0"/>
              <a:t/>
            </a:r>
            <a:br>
              <a:rPr lang="lv-LV" dirty="0"/>
            </a:br>
            <a:r>
              <a:rPr lang="lv-LV" dirty="0" err="1"/>
              <a:t>www.latvia.travel</a:t>
            </a:r>
            <a:endParaRPr lang="lv-LV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01229145"/>
              </p:ext>
            </p:extLst>
          </p:nvPr>
        </p:nvGraphicFramePr>
        <p:xfrm>
          <a:off x="457200" y="1857374"/>
          <a:ext cx="8229600" cy="466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493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4787900" y="1700213"/>
            <a:ext cx="4105275" cy="2505075"/>
          </a:xfrm>
        </p:spPr>
        <p:txBody>
          <a:bodyPr/>
          <a:lstStyle/>
          <a:p>
            <a:pPr eaLnBrk="1" hangingPunct="1"/>
            <a:r>
              <a:rPr lang="lv-LV" sz="2400" b="1" dirty="0" err="1" smtClean="0">
                <a:latin typeface="Arial" charset="0"/>
              </a:rPr>
              <a:t>Cooperation</a:t>
            </a:r>
            <a:r>
              <a:rPr lang="lv-LV" sz="2400" b="1" dirty="0" smtClean="0">
                <a:latin typeface="Arial" charset="0"/>
              </a:rPr>
              <a:t> </a:t>
            </a:r>
            <a:r>
              <a:rPr lang="lv-LV" sz="2400" b="1" dirty="0" err="1" smtClean="0">
                <a:latin typeface="Arial" charset="0"/>
              </a:rPr>
              <a:t>with</a:t>
            </a:r>
            <a:r>
              <a:rPr lang="lv-LV" sz="2400" b="1" dirty="0" smtClean="0">
                <a:latin typeface="Arial" charset="0"/>
              </a:rPr>
              <a:t/>
            </a:r>
            <a:br>
              <a:rPr lang="lv-LV" sz="2400" b="1" dirty="0" smtClean="0">
                <a:latin typeface="Arial" charset="0"/>
              </a:rPr>
            </a:br>
            <a:r>
              <a:rPr lang="lv-LV" sz="2400" b="1" dirty="0" err="1" smtClean="0">
                <a:latin typeface="Arial" charset="0"/>
              </a:rPr>
              <a:t>Tourism</a:t>
            </a:r>
            <a:r>
              <a:rPr lang="lv-LV" sz="2400" b="1" dirty="0" smtClean="0">
                <a:latin typeface="Arial" charset="0"/>
              </a:rPr>
              <a:t> </a:t>
            </a:r>
            <a:r>
              <a:rPr lang="lv-LV" sz="2400" b="1" dirty="0" err="1" smtClean="0">
                <a:latin typeface="Arial" charset="0"/>
              </a:rPr>
              <a:t>development</a:t>
            </a:r>
            <a:r>
              <a:rPr lang="lv-LV" sz="2400" b="1" dirty="0" smtClean="0">
                <a:latin typeface="Arial" charset="0"/>
              </a:rPr>
              <a:t> </a:t>
            </a:r>
            <a:r>
              <a:rPr lang="lv-LV" sz="2400" b="1" dirty="0" err="1" smtClean="0">
                <a:latin typeface="Arial" charset="0"/>
              </a:rPr>
              <a:t>agency</a:t>
            </a:r>
            <a:r>
              <a:rPr lang="lv-LV" sz="2400" b="1" dirty="0" smtClean="0">
                <a:latin typeface="Arial" charset="0"/>
              </a:rPr>
              <a:t> </a:t>
            </a:r>
            <a:endParaRPr lang="lv-LV" sz="2400" b="1" dirty="0" smtClean="0"/>
          </a:p>
        </p:txBody>
      </p:sp>
      <p:grpSp>
        <p:nvGrpSpPr>
          <p:cNvPr id="22531" name="Group 19"/>
          <p:cNvGrpSpPr>
            <a:grpSpLocks/>
          </p:cNvGrpSpPr>
          <p:nvPr/>
        </p:nvGrpSpPr>
        <p:grpSpPr bwMode="auto">
          <a:xfrm>
            <a:off x="-1620688" y="692696"/>
            <a:ext cx="11858625" cy="5400675"/>
            <a:chOff x="-2483716" y="769924"/>
            <a:chExt cx="11858626" cy="4857750"/>
          </a:xfrm>
        </p:grpSpPr>
        <p:pic>
          <p:nvPicPr>
            <p:cNvPr id="6" name="Picture 7" descr="6408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-2483716" y="769924"/>
              <a:ext cx="11858626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/>
            <p:nvPr/>
          </p:nvSpPr>
          <p:spPr>
            <a:xfrm>
              <a:off x="-2195958" y="1124760"/>
              <a:ext cx="6408739" cy="4148079"/>
            </a:xfrm>
            <a:custGeom>
              <a:avLst/>
              <a:gdLst>
                <a:gd name="connsiteX0" fmla="*/ 6764977 w 7336972"/>
                <a:gd name="connsiteY0" fmla="*/ 116774 h 4380015"/>
                <a:gd name="connsiteX1" fmla="*/ 2941122 w 7336972"/>
                <a:gd name="connsiteY1" fmla="*/ 1565564 h 4380015"/>
                <a:gd name="connsiteX2" fmla="*/ 399803 w 7336972"/>
                <a:gd name="connsiteY2" fmla="*/ 3453740 h 4380015"/>
                <a:gd name="connsiteX3" fmla="*/ 542307 w 7336972"/>
                <a:gd name="connsiteY3" fmla="*/ 3477491 h 4380015"/>
                <a:gd name="connsiteX4" fmla="*/ 4223657 w 7336972"/>
                <a:gd name="connsiteY4" fmla="*/ 4118759 h 4380015"/>
                <a:gd name="connsiteX5" fmla="*/ 6729351 w 7336972"/>
                <a:gd name="connsiteY5" fmla="*/ 4071257 h 4380015"/>
                <a:gd name="connsiteX6" fmla="*/ 6373091 w 7336972"/>
                <a:gd name="connsiteY6" fmla="*/ 2266208 h 4380015"/>
                <a:gd name="connsiteX7" fmla="*/ 6764977 w 7336972"/>
                <a:gd name="connsiteY7" fmla="*/ 116774 h 4380015"/>
                <a:gd name="connsiteX0" fmla="*/ 6764977 w 7087590"/>
                <a:gd name="connsiteY0" fmla="*/ 116774 h 4380015"/>
                <a:gd name="connsiteX1" fmla="*/ 2941122 w 7087590"/>
                <a:gd name="connsiteY1" fmla="*/ 1565564 h 4380015"/>
                <a:gd name="connsiteX2" fmla="*/ 399803 w 7087590"/>
                <a:gd name="connsiteY2" fmla="*/ 3453740 h 4380015"/>
                <a:gd name="connsiteX3" fmla="*/ 542307 w 7087590"/>
                <a:gd name="connsiteY3" fmla="*/ 3477491 h 4380015"/>
                <a:gd name="connsiteX4" fmla="*/ 4223657 w 7087590"/>
                <a:gd name="connsiteY4" fmla="*/ 4118759 h 4380015"/>
                <a:gd name="connsiteX5" fmla="*/ 6729351 w 7087590"/>
                <a:gd name="connsiteY5" fmla="*/ 4071257 h 4380015"/>
                <a:gd name="connsiteX6" fmla="*/ 6373091 w 7087590"/>
                <a:gd name="connsiteY6" fmla="*/ 2266208 h 4380015"/>
                <a:gd name="connsiteX7" fmla="*/ 6764977 w 7087590"/>
                <a:gd name="connsiteY7" fmla="*/ 116774 h 4380015"/>
                <a:gd name="connsiteX0" fmla="*/ 6764977 w 7087590"/>
                <a:gd name="connsiteY0" fmla="*/ 116774 h 4380015"/>
                <a:gd name="connsiteX1" fmla="*/ 2941122 w 7087590"/>
                <a:gd name="connsiteY1" fmla="*/ 1565564 h 4380015"/>
                <a:gd name="connsiteX2" fmla="*/ 399803 w 7087590"/>
                <a:gd name="connsiteY2" fmla="*/ 3453740 h 4380015"/>
                <a:gd name="connsiteX3" fmla="*/ 542307 w 7087590"/>
                <a:gd name="connsiteY3" fmla="*/ 3477491 h 4380015"/>
                <a:gd name="connsiteX4" fmla="*/ 4223657 w 7087590"/>
                <a:gd name="connsiteY4" fmla="*/ 4118759 h 4380015"/>
                <a:gd name="connsiteX5" fmla="*/ 6729351 w 7087590"/>
                <a:gd name="connsiteY5" fmla="*/ 4071257 h 4380015"/>
                <a:gd name="connsiteX6" fmla="*/ 6373091 w 7087590"/>
                <a:gd name="connsiteY6" fmla="*/ 2266208 h 4380015"/>
                <a:gd name="connsiteX7" fmla="*/ 6764977 w 7087590"/>
                <a:gd name="connsiteY7" fmla="*/ 116774 h 4380015"/>
                <a:gd name="connsiteX0" fmla="*/ 6764977 w 7087590"/>
                <a:gd name="connsiteY0" fmla="*/ 116774 h 4380015"/>
                <a:gd name="connsiteX1" fmla="*/ 2941122 w 7087590"/>
                <a:gd name="connsiteY1" fmla="*/ 1565564 h 4380015"/>
                <a:gd name="connsiteX2" fmla="*/ 399803 w 7087590"/>
                <a:gd name="connsiteY2" fmla="*/ 3453740 h 4380015"/>
                <a:gd name="connsiteX3" fmla="*/ 542307 w 7087590"/>
                <a:gd name="connsiteY3" fmla="*/ 3477491 h 4380015"/>
                <a:gd name="connsiteX4" fmla="*/ 4223657 w 7087590"/>
                <a:gd name="connsiteY4" fmla="*/ 4118759 h 4380015"/>
                <a:gd name="connsiteX5" fmla="*/ 6729351 w 7087590"/>
                <a:gd name="connsiteY5" fmla="*/ 4071257 h 4380015"/>
                <a:gd name="connsiteX6" fmla="*/ 6373091 w 7087590"/>
                <a:gd name="connsiteY6" fmla="*/ 2266208 h 4380015"/>
                <a:gd name="connsiteX7" fmla="*/ 6764977 w 7087590"/>
                <a:gd name="connsiteY7" fmla="*/ 116774 h 4380015"/>
                <a:gd name="connsiteX0" fmla="*/ 6764977 w 6764977"/>
                <a:gd name="connsiteY0" fmla="*/ 116774 h 4380015"/>
                <a:gd name="connsiteX1" fmla="*/ 2941122 w 6764977"/>
                <a:gd name="connsiteY1" fmla="*/ 1565564 h 4380015"/>
                <a:gd name="connsiteX2" fmla="*/ 399803 w 6764977"/>
                <a:gd name="connsiteY2" fmla="*/ 3453740 h 4380015"/>
                <a:gd name="connsiteX3" fmla="*/ 542307 w 6764977"/>
                <a:gd name="connsiteY3" fmla="*/ 3477491 h 4380015"/>
                <a:gd name="connsiteX4" fmla="*/ 4223657 w 6764977"/>
                <a:gd name="connsiteY4" fmla="*/ 4118759 h 4380015"/>
                <a:gd name="connsiteX5" fmla="*/ 6729351 w 6764977"/>
                <a:gd name="connsiteY5" fmla="*/ 4071257 h 4380015"/>
                <a:gd name="connsiteX6" fmla="*/ 6373091 w 6764977"/>
                <a:gd name="connsiteY6" fmla="*/ 2266208 h 4380015"/>
                <a:gd name="connsiteX7" fmla="*/ 6764977 w 6764977"/>
                <a:gd name="connsiteY7" fmla="*/ 116774 h 4380015"/>
                <a:gd name="connsiteX0" fmla="*/ 6764977 w 6764977"/>
                <a:gd name="connsiteY0" fmla="*/ 116774 h 4380015"/>
                <a:gd name="connsiteX1" fmla="*/ 2941122 w 6764977"/>
                <a:gd name="connsiteY1" fmla="*/ 1565564 h 4380015"/>
                <a:gd name="connsiteX2" fmla="*/ 399803 w 6764977"/>
                <a:gd name="connsiteY2" fmla="*/ 3453740 h 4380015"/>
                <a:gd name="connsiteX3" fmla="*/ 542307 w 6764977"/>
                <a:gd name="connsiteY3" fmla="*/ 3477491 h 4380015"/>
                <a:gd name="connsiteX4" fmla="*/ 4223657 w 6764977"/>
                <a:gd name="connsiteY4" fmla="*/ 4118759 h 4380015"/>
                <a:gd name="connsiteX5" fmla="*/ 6729351 w 6764977"/>
                <a:gd name="connsiteY5" fmla="*/ 4071257 h 4380015"/>
                <a:gd name="connsiteX6" fmla="*/ 6373091 w 6764977"/>
                <a:gd name="connsiteY6" fmla="*/ 2266208 h 4380015"/>
                <a:gd name="connsiteX7" fmla="*/ 6764977 w 6764977"/>
                <a:gd name="connsiteY7" fmla="*/ 116774 h 4380015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599132 w 6599132"/>
                <a:gd name="connsiteY0" fmla="*/ 116774 h 4217720"/>
                <a:gd name="connsiteX1" fmla="*/ 2754422 w 6599132"/>
                <a:gd name="connsiteY1" fmla="*/ 1648525 h 4217720"/>
                <a:gd name="connsiteX2" fmla="*/ 233958 w 6599132"/>
                <a:gd name="connsiteY2" fmla="*/ 3453740 h 4217720"/>
                <a:gd name="connsiteX3" fmla="*/ 376462 w 6599132"/>
                <a:gd name="connsiteY3" fmla="*/ 3477491 h 4217720"/>
                <a:gd name="connsiteX4" fmla="*/ 4057812 w 6599132"/>
                <a:gd name="connsiteY4" fmla="*/ 4118759 h 4217720"/>
                <a:gd name="connsiteX5" fmla="*/ 6563506 w 6599132"/>
                <a:gd name="connsiteY5" fmla="*/ 4071257 h 4217720"/>
                <a:gd name="connsiteX6" fmla="*/ 6207246 w 6599132"/>
                <a:gd name="connsiteY6" fmla="*/ 2266208 h 4217720"/>
                <a:gd name="connsiteX7" fmla="*/ 6599132 w 6599132"/>
                <a:gd name="connsiteY7" fmla="*/ 116774 h 4217720"/>
                <a:gd name="connsiteX0" fmla="*/ 6599132 w 6599132"/>
                <a:gd name="connsiteY0" fmla="*/ 116774 h 4217720"/>
                <a:gd name="connsiteX1" fmla="*/ 2754422 w 6599132"/>
                <a:gd name="connsiteY1" fmla="*/ 1648525 h 4217720"/>
                <a:gd name="connsiteX2" fmla="*/ 234141 w 6599132"/>
                <a:gd name="connsiteY2" fmla="*/ 3448725 h 4217720"/>
                <a:gd name="connsiteX3" fmla="*/ 376462 w 6599132"/>
                <a:gd name="connsiteY3" fmla="*/ 3477491 h 4217720"/>
                <a:gd name="connsiteX4" fmla="*/ 4057812 w 6599132"/>
                <a:gd name="connsiteY4" fmla="*/ 4118759 h 4217720"/>
                <a:gd name="connsiteX5" fmla="*/ 6563506 w 6599132"/>
                <a:gd name="connsiteY5" fmla="*/ 4071257 h 4217720"/>
                <a:gd name="connsiteX6" fmla="*/ 6207246 w 6599132"/>
                <a:gd name="connsiteY6" fmla="*/ 2266208 h 4217720"/>
                <a:gd name="connsiteX7" fmla="*/ 6599132 w 6599132"/>
                <a:gd name="connsiteY7" fmla="*/ 116774 h 4217720"/>
                <a:gd name="connsiteX0" fmla="*/ 6564940 w 6564940"/>
                <a:gd name="connsiteY0" fmla="*/ 116774 h 4217720"/>
                <a:gd name="connsiteX1" fmla="*/ 2720230 w 6564940"/>
                <a:gd name="connsiteY1" fmla="*/ 1648525 h 4217720"/>
                <a:gd name="connsiteX2" fmla="*/ 199949 w 6564940"/>
                <a:gd name="connsiteY2" fmla="*/ 3448725 h 4217720"/>
                <a:gd name="connsiteX3" fmla="*/ 342270 w 6564940"/>
                <a:gd name="connsiteY3" fmla="*/ 3477491 h 4217720"/>
                <a:gd name="connsiteX4" fmla="*/ 4023620 w 6564940"/>
                <a:gd name="connsiteY4" fmla="*/ 4118759 h 4217720"/>
                <a:gd name="connsiteX5" fmla="*/ 6529314 w 6564940"/>
                <a:gd name="connsiteY5" fmla="*/ 4071257 h 4217720"/>
                <a:gd name="connsiteX6" fmla="*/ 6173054 w 6564940"/>
                <a:gd name="connsiteY6" fmla="*/ 2266208 h 4217720"/>
                <a:gd name="connsiteX7" fmla="*/ 6564940 w 6564940"/>
                <a:gd name="connsiteY7" fmla="*/ 116774 h 4217720"/>
                <a:gd name="connsiteX0" fmla="*/ 6564940 w 6564940"/>
                <a:gd name="connsiteY0" fmla="*/ 116774 h 4217720"/>
                <a:gd name="connsiteX1" fmla="*/ 2720230 w 6564940"/>
                <a:gd name="connsiteY1" fmla="*/ 1648525 h 4217720"/>
                <a:gd name="connsiteX2" fmla="*/ 199949 w 6564940"/>
                <a:gd name="connsiteY2" fmla="*/ 3448725 h 4217720"/>
                <a:gd name="connsiteX3" fmla="*/ 342270 w 6564940"/>
                <a:gd name="connsiteY3" fmla="*/ 3477491 h 4217720"/>
                <a:gd name="connsiteX4" fmla="*/ 4023620 w 6564940"/>
                <a:gd name="connsiteY4" fmla="*/ 4118759 h 4217720"/>
                <a:gd name="connsiteX5" fmla="*/ 6529314 w 6564940"/>
                <a:gd name="connsiteY5" fmla="*/ 4071257 h 4217720"/>
                <a:gd name="connsiteX6" fmla="*/ 6173054 w 6564940"/>
                <a:gd name="connsiteY6" fmla="*/ 2266208 h 4217720"/>
                <a:gd name="connsiteX7" fmla="*/ 6564940 w 6564940"/>
                <a:gd name="connsiteY7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0 h 4100946"/>
                <a:gd name="connsiteX1" fmla="*/ 2520281 w 6364991"/>
                <a:gd name="connsiteY1" fmla="*/ 1531751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2520281 w 6364991"/>
                <a:gd name="connsiteY1" fmla="*/ 1531751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456384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456384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36704 w 6364991"/>
                <a:gd name="connsiteY4" fmla="*/ 398002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078984"/>
                <a:gd name="connsiteX1" fmla="*/ 3384376 w 6364991"/>
                <a:gd name="connsiteY1" fmla="*/ 1027695 h 4078984"/>
                <a:gd name="connsiteX2" fmla="*/ 0 w 6364991"/>
                <a:gd name="connsiteY2" fmla="*/ 3331951 h 4078984"/>
                <a:gd name="connsiteX3" fmla="*/ 3816424 w 6364991"/>
                <a:gd name="connsiteY3" fmla="*/ 3980023 h 4078984"/>
                <a:gd name="connsiteX4" fmla="*/ 6336704 w 6364991"/>
                <a:gd name="connsiteY4" fmla="*/ 3980023 h 4078984"/>
                <a:gd name="connsiteX5" fmla="*/ 5976664 w 6364991"/>
                <a:gd name="connsiteY5" fmla="*/ 2107815 h 4078984"/>
                <a:gd name="connsiteX6" fmla="*/ 6364991 w 6364991"/>
                <a:gd name="connsiteY6" fmla="*/ 0 h 4078984"/>
                <a:gd name="connsiteX0" fmla="*/ 6364991 w 6364991"/>
                <a:gd name="connsiteY0" fmla="*/ 0 h 4078984"/>
                <a:gd name="connsiteX1" fmla="*/ 3384376 w 6364991"/>
                <a:gd name="connsiteY1" fmla="*/ 1027695 h 4078984"/>
                <a:gd name="connsiteX2" fmla="*/ 0 w 6364991"/>
                <a:gd name="connsiteY2" fmla="*/ 3331951 h 4078984"/>
                <a:gd name="connsiteX3" fmla="*/ 3456384 w 6364991"/>
                <a:gd name="connsiteY3" fmla="*/ 3980023 h 4078984"/>
                <a:gd name="connsiteX4" fmla="*/ 6336704 w 6364991"/>
                <a:gd name="connsiteY4" fmla="*/ 3980023 h 4078984"/>
                <a:gd name="connsiteX5" fmla="*/ 5976664 w 6364991"/>
                <a:gd name="connsiteY5" fmla="*/ 2107815 h 4078984"/>
                <a:gd name="connsiteX6" fmla="*/ 6364991 w 6364991"/>
                <a:gd name="connsiteY6" fmla="*/ 0 h 4078984"/>
                <a:gd name="connsiteX0" fmla="*/ 6364991 w 6364991"/>
                <a:gd name="connsiteY0" fmla="*/ 0 h 4078984"/>
                <a:gd name="connsiteX1" fmla="*/ 3384376 w 6364991"/>
                <a:gd name="connsiteY1" fmla="*/ 1027695 h 4078984"/>
                <a:gd name="connsiteX2" fmla="*/ 0 w 6364991"/>
                <a:gd name="connsiteY2" fmla="*/ 3331951 h 4078984"/>
                <a:gd name="connsiteX3" fmla="*/ 3456384 w 6364991"/>
                <a:gd name="connsiteY3" fmla="*/ 3980023 h 4078984"/>
                <a:gd name="connsiteX4" fmla="*/ 6336704 w 6364991"/>
                <a:gd name="connsiteY4" fmla="*/ 3980023 h 4078984"/>
                <a:gd name="connsiteX5" fmla="*/ 6048672 w 6364991"/>
                <a:gd name="connsiteY5" fmla="*/ 2107815 h 4078984"/>
                <a:gd name="connsiteX6" fmla="*/ 6364991 w 6364991"/>
                <a:gd name="connsiteY6" fmla="*/ 0 h 4078984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408712 w 6408712"/>
                <a:gd name="connsiteY0" fmla="*/ 0 h 4131408"/>
                <a:gd name="connsiteX1" fmla="*/ 3384376 w 6408712"/>
                <a:gd name="connsiteY1" fmla="*/ 1080119 h 4131408"/>
                <a:gd name="connsiteX2" fmla="*/ 0 w 6408712"/>
                <a:gd name="connsiteY2" fmla="*/ 3384375 h 4131408"/>
                <a:gd name="connsiteX3" fmla="*/ 3456384 w 6408712"/>
                <a:gd name="connsiteY3" fmla="*/ 4032447 h 4131408"/>
                <a:gd name="connsiteX4" fmla="*/ 6336704 w 6408712"/>
                <a:gd name="connsiteY4" fmla="*/ 4032447 h 4131408"/>
                <a:gd name="connsiteX5" fmla="*/ 6048672 w 6408712"/>
                <a:gd name="connsiteY5" fmla="*/ 2160239 h 4131408"/>
                <a:gd name="connsiteX6" fmla="*/ 6408712 w 6408712"/>
                <a:gd name="connsiteY6" fmla="*/ 0 h 4131408"/>
                <a:gd name="connsiteX0" fmla="*/ 6408712 w 6408712"/>
                <a:gd name="connsiteY0" fmla="*/ 0 h 4131408"/>
                <a:gd name="connsiteX1" fmla="*/ 3384376 w 6408712"/>
                <a:gd name="connsiteY1" fmla="*/ 1080119 h 4131408"/>
                <a:gd name="connsiteX2" fmla="*/ 0 w 6408712"/>
                <a:gd name="connsiteY2" fmla="*/ 3384375 h 4131408"/>
                <a:gd name="connsiteX3" fmla="*/ 3456384 w 6408712"/>
                <a:gd name="connsiteY3" fmla="*/ 4032447 h 4131408"/>
                <a:gd name="connsiteX4" fmla="*/ 6336704 w 6408712"/>
                <a:gd name="connsiteY4" fmla="*/ 4032447 h 4131408"/>
                <a:gd name="connsiteX5" fmla="*/ 6048672 w 6408712"/>
                <a:gd name="connsiteY5" fmla="*/ 2160239 h 4131408"/>
                <a:gd name="connsiteX6" fmla="*/ 6408712 w 6408712"/>
                <a:gd name="connsiteY6" fmla="*/ 0 h 4131408"/>
                <a:gd name="connsiteX0" fmla="*/ 6408712 w 6408712"/>
                <a:gd name="connsiteY0" fmla="*/ 0 h 4131408"/>
                <a:gd name="connsiteX1" fmla="*/ 3384376 w 6408712"/>
                <a:gd name="connsiteY1" fmla="*/ 1080119 h 4131408"/>
                <a:gd name="connsiteX2" fmla="*/ 0 w 6408712"/>
                <a:gd name="connsiteY2" fmla="*/ 3384375 h 4131408"/>
                <a:gd name="connsiteX3" fmla="*/ 3456384 w 6408712"/>
                <a:gd name="connsiteY3" fmla="*/ 4032447 h 4131408"/>
                <a:gd name="connsiteX4" fmla="*/ 6336704 w 6408712"/>
                <a:gd name="connsiteY4" fmla="*/ 4032447 h 4131408"/>
                <a:gd name="connsiteX5" fmla="*/ 6048672 w 6408712"/>
                <a:gd name="connsiteY5" fmla="*/ 2160239 h 4131408"/>
                <a:gd name="connsiteX6" fmla="*/ 6408712 w 6408712"/>
                <a:gd name="connsiteY6" fmla="*/ 0 h 4131408"/>
                <a:gd name="connsiteX0" fmla="*/ 6408712 w 6408712"/>
                <a:gd name="connsiteY0" fmla="*/ 0 h 4199249"/>
                <a:gd name="connsiteX1" fmla="*/ 3384376 w 6408712"/>
                <a:gd name="connsiteY1" fmla="*/ 1080119 h 4199249"/>
                <a:gd name="connsiteX2" fmla="*/ 0 w 6408712"/>
                <a:gd name="connsiteY2" fmla="*/ 3384375 h 4199249"/>
                <a:gd name="connsiteX3" fmla="*/ 3456384 w 6408712"/>
                <a:gd name="connsiteY3" fmla="*/ 4032447 h 4199249"/>
                <a:gd name="connsiteX4" fmla="*/ 6336704 w 6408712"/>
                <a:gd name="connsiteY4" fmla="*/ 4032447 h 4199249"/>
                <a:gd name="connsiteX5" fmla="*/ 6048672 w 6408712"/>
                <a:gd name="connsiteY5" fmla="*/ 2160239 h 4199249"/>
                <a:gd name="connsiteX6" fmla="*/ 6408712 w 6408712"/>
                <a:gd name="connsiteY6" fmla="*/ 0 h 4199249"/>
                <a:gd name="connsiteX0" fmla="*/ 6408712 w 6408712"/>
                <a:gd name="connsiteY0" fmla="*/ 0 h 4199249"/>
                <a:gd name="connsiteX1" fmla="*/ 3384376 w 6408712"/>
                <a:gd name="connsiteY1" fmla="*/ 1080119 h 4199249"/>
                <a:gd name="connsiteX2" fmla="*/ 0 w 6408712"/>
                <a:gd name="connsiteY2" fmla="*/ 3384375 h 4199249"/>
                <a:gd name="connsiteX3" fmla="*/ 3456384 w 6408712"/>
                <a:gd name="connsiteY3" fmla="*/ 4032447 h 4199249"/>
                <a:gd name="connsiteX4" fmla="*/ 6336704 w 6408712"/>
                <a:gd name="connsiteY4" fmla="*/ 4032447 h 4199249"/>
                <a:gd name="connsiteX5" fmla="*/ 6048672 w 6408712"/>
                <a:gd name="connsiteY5" fmla="*/ 2160239 h 4199249"/>
                <a:gd name="connsiteX6" fmla="*/ 6408712 w 6408712"/>
                <a:gd name="connsiteY6" fmla="*/ 0 h 4199249"/>
                <a:gd name="connsiteX0" fmla="*/ 6408712 w 6408712"/>
                <a:gd name="connsiteY0" fmla="*/ 0 h 4199249"/>
                <a:gd name="connsiteX1" fmla="*/ 3384376 w 6408712"/>
                <a:gd name="connsiteY1" fmla="*/ 1080119 h 4199249"/>
                <a:gd name="connsiteX2" fmla="*/ 0 w 6408712"/>
                <a:gd name="connsiteY2" fmla="*/ 3384375 h 4199249"/>
                <a:gd name="connsiteX3" fmla="*/ 3456384 w 6408712"/>
                <a:gd name="connsiteY3" fmla="*/ 4032447 h 4199249"/>
                <a:gd name="connsiteX4" fmla="*/ 6336704 w 6408712"/>
                <a:gd name="connsiteY4" fmla="*/ 4032447 h 4199249"/>
                <a:gd name="connsiteX5" fmla="*/ 6048672 w 6408712"/>
                <a:gd name="connsiteY5" fmla="*/ 2160239 h 4199249"/>
                <a:gd name="connsiteX6" fmla="*/ 6408712 w 6408712"/>
                <a:gd name="connsiteY6" fmla="*/ 0 h 4199249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048672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048672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048672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8712" h="4148895">
                  <a:moveTo>
                    <a:pt x="6408712" y="0"/>
                  </a:moveTo>
                  <a:cubicBezTo>
                    <a:pt x="5905228" y="54740"/>
                    <a:pt x="4473248" y="500875"/>
                    <a:pt x="3384376" y="1080119"/>
                  </a:cubicBezTo>
                  <a:cubicBezTo>
                    <a:pt x="2098273" y="1650946"/>
                    <a:pt x="418869" y="3017376"/>
                    <a:pt x="0" y="3384375"/>
                  </a:cubicBezTo>
                  <a:cubicBezTo>
                    <a:pt x="420846" y="3557625"/>
                    <a:pt x="2367273" y="3955474"/>
                    <a:pt x="3456384" y="4032447"/>
                  </a:cubicBezTo>
                  <a:cubicBezTo>
                    <a:pt x="4530001" y="4148895"/>
                    <a:pt x="5951156" y="4087010"/>
                    <a:pt x="6336704" y="4032447"/>
                  </a:cubicBezTo>
                  <a:cubicBezTo>
                    <a:pt x="6194526" y="3263868"/>
                    <a:pt x="6116514" y="2801456"/>
                    <a:pt x="6120680" y="2160239"/>
                  </a:cubicBezTo>
                  <a:cubicBezTo>
                    <a:pt x="6157083" y="1495211"/>
                    <a:pt x="6197762" y="736257"/>
                    <a:pt x="6408712" y="0"/>
                  </a:cubicBezTo>
                  <a:close/>
                </a:path>
              </a:pathLst>
            </a:custGeom>
            <a:blipFill>
              <a:blip r:embed="rId3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1786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7427913" cy="1071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lv-LV" u="sng" dirty="0" err="1" smtClean="0"/>
              <a:t>C</a:t>
            </a:r>
            <a:r>
              <a:rPr lang="lv-LV" dirty="0" err="1" smtClean="0"/>
              <a:t>ooperation</a:t>
            </a:r>
            <a:r>
              <a:rPr lang="lv-LV" dirty="0" smtClean="0"/>
              <a:t> </a:t>
            </a:r>
            <a:r>
              <a:rPr lang="lv-LV" dirty="0" err="1" smtClean="0"/>
              <a:t>on</a:t>
            </a:r>
            <a:r>
              <a:rPr lang="lv-LV" dirty="0" smtClean="0"/>
              <a:t> </a:t>
            </a:r>
            <a:r>
              <a:rPr lang="lv-LV" dirty="0" err="1"/>
              <a:t>interactive</a:t>
            </a:r>
            <a:r>
              <a:rPr lang="lv-LV" dirty="0"/>
              <a:t> </a:t>
            </a:r>
            <a:r>
              <a:rPr lang="lv-LV" dirty="0" err="1"/>
              <a:t>environment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lv-LV" dirty="0" err="1" smtClean="0"/>
              <a:t>Associations</a:t>
            </a:r>
            <a:r>
              <a:rPr lang="lv-LV" dirty="0" smtClean="0">
                <a:latin typeface="Arial" charset="0"/>
                <a:cs typeface="Arial" charset="0"/>
              </a:rPr>
              <a:t>, </a:t>
            </a:r>
            <a:r>
              <a:rPr lang="lv-LV" dirty="0" err="1" smtClean="0">
                <a:latin typeface="Arial" charset="0"/>
                <a:cs typeface="Arial" charset="0"/>
              </a:rPr>
              <a:t>workshops</a:t>
            </a:r>
            <a:r>
              <a:rPr lang="lv-LV" dirty="0" smtClean="0">
                <a:latin typeface="Arial" charset="0"/>
                <a:cs typeface="Arial" charset="0"/>
              </a:rPr>
              <a:t>;</a:t>
            </a:r>
          </a:p>
          <a:p>
            <a:endParaRPr lang="lv-LV" dirty="0" smtClean="0"/>
          </a:p>
          <a:p>
            <a:r>
              <a:rPr lang="lv-LV" dirty="0" err="1" smtClean="0"/>
              <a:t>Banner</a:t>
            </a:r>
            <a:r>
              <a:rPr lang="lv-LV" dirty="0" smtClean="0"/>
              <a:t> </a:t>
            </a:r>
            <a:r>
              <a:rPr lang="lv-LV" dirty="0" err="1" smtClean="0"/>
              <a:t>exchange</a:t>
            </a:r>
            <a:r>
              <a:rPr lang="lv-LV" dirty="0" smtClean="0"/>
              <a:t>;</a:t>
            </a:r>
          </a:p>
          <a:p>
            <a:endParaRPr lang="lv-LV" dirty="0" smtClean="0"/>
          </a:p>
          <a:p>
            <a:r>
              <a:rPr lang="lv-LV" dirty="0" err="1" smtClean="0"/>
              <a:t>Links</a:t>
            </a:r>
            <a:r>
              <a:rPr lang="lv-LV" dirty="0" smtClean="0"/>
              <a:t>;</a:t>
            </a:r>
            <a:endParaRPr lang="lv-LV" dirty="0"/>
          </a:p>
          <a:p>
            <a:endParaRPr lang="lv-LV" dirty="0" smtClean="0"/>
          </a:p>
          <a:p>
            <a:r>
              <a:rPr lang="lv-LV" dirty="0" err="1" smtClean="0"/>
              <a:t>Support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/>
              <a:t>local</a:t>
            </a:r>
            <a:r>
              <a:rPr lang="lv-LV" dirty="0"/>
              <a:t> </a:t>
            </a:r>
            <a:r>
              <a:rPr lang="lv-LV" dirty="0" err="1"/>
              <a:t>tourism</a:t>
            </a:r>
            <a:r>
              <a:rPr lang="lv-LV" dirty="0"/>
              <a:t> </a:t>
            </a:r>
            <a:r>
              <a:rPr lang="lv-LV" dirty="0" err="1" smtClean="0"/>
              <a:t>campaigns</a:t>
            </a:r>
            <a:r>
              <a:rPr lang="lv-LV" dirty="0" smtClean="0"/>
              <a:t>;</a:t>
            </a:r>
          </a:p>
          <a:p>
            <a:endParaRPr lang="lv-LV" dirty="0" smtClean="0"/>
          </a:p>
          <a:p>
            <a:r>
              <a:rPr lang="lv-LV" dirty="0" err="1" smtClean="0"/>
              <a:t>Support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/>
              <a:t>s</a:t>
            </a:r>
            <a:r>
              <a:rPr lang="lv-LV" dirty="0" err="1" smtClean="0"/>
              <a:t>ocial</a:t>
            </a:r>
            <a:r>
              <a:rPr lang="lv-LV" dirty="0" smtClean="0"/>
              <a:t> </a:t>
            </a:r>
            <a:r>
              <a:rPr lang="lv-LV" dirty="0" err="1" smtClean="0"/>
              <a:t>media</a:t>
            </a:r>
            <a:r>
              <a:rPr lang="lv-LV" dirty="0" smtClean="0"/>
              <a:t> </a:t>
            </a:r>
            <a:r>
              <a:rPr lang="lv-LV" dirty="0" err="1" smtClean="0"/>
              <a:t>pages</a:t>
            </a:r>
            <a:r>
              <a:rPr lang="lv-LV" dirty="0" smtClean="0"/>
              <a:t>;</a:t>
            </a:r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24841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7258050" cy="1071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lv-LV" u="sng" dirty="0" err="1"/>
              <a:t>C</a:t>
            </a:r>
            <a:r>
              <a:rPr lang="lv-LV" dirty="0" err="1"/>
              <a:t>ooperation</a:t>
            </a:r>
            <a:r>
              <a:rPr lang="lv-LV" dirty="0"/>
              <a:t> </a:t>
            </a:r>
            <a:r>
              <a:rPr lang="lv-LV" dirty="0" err="1" smtClean="0"/>
              <a:t>with</a:t>
            </a:r>
            <a:r>
              <a:rPr lang="lv-LV" dirty="0" smtClean="0"/>
              <a:t> </a:t>
            </a:r>
            <a:r>
              <a:rPr lang="lv-LV" dirty="0" err="1" smtClean="0"/>
              <a:t>marketing</a:t>
            </a:r>
            <a:endParaRPr lang="lv-LV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dirty="0"/>
              <a:t>Representation in international exhibitions in </a:t>
            </a:r>
            <a:r>
              <a:rPr lang="lv-LV" dirty="0" err="1" smtClean="0"/>
              <a:t>fares</a:t>
            </a:r>
            <a:r>
              <a:rPr lang="lv-LV" dirty="0" smtClean="0"/>
              <a:t>;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lv-LV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lv-LV" dirty="0" err="1" smtClean="0"/>
              <a:t>Coo</a:t>
            </a:r>
            <a:r>
              <a:rPr lang="en-US" dirty="0" err="1" smtClean="0"/>
              <a:t>peration</a:t>
            </a:r>
            <a:r>
              <a:rPr lang="en-US" dirty="0" smtClean="0"/>
              <a:t> with Association</a:t>
            </a:r>
            <a:r>
              <a:rPr lang="lv-LV" dirty="0" smtClean="0"/>
              <a:t>s;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Participation </a:t>
            </a:r>
            <a:r>
              <a:rPr lang="en-US" dirty="0"/>
              <a:t>in workshops, </a:t>
            </a:r>
            <a:r>
              <a:rPr lang="en-US" dirty="0" smtClean="0"/>
              <a:t>networking, journalists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en-US" dirty="0" smtClean="0"/>
              <a:t> </a:t>
            </a:r>
            <a:r>
              <a:rPr lang="en-US" dirty="0"/>
              <a:t>tour operator </a:t>
            </a:r>
            <a:r>
              <a:rPr lang="en-US" dirty="0" smtClean="0"/>
              <a:t>visits</a:t>
            </a:r>
            <a:r>
              <a:rPr lang="lv-LV" dirty="0" smtClean="0"/>
              <a:t>;</a:t>
            </a:r>
            <a:endParaRPr lang="lv-LV" dirty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lv-LV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Cooperation </a:t>
            </a:r>
            <a:r>
              <a:rPr lang="lv-LV" dirty="0" err="1" smtClean="0"/>
              <a:t>with</a:t>
            </a:r>
            <a:r>
              <a:rPr lang="lv-LV" dirty="0" smtClean="0"/>
              <a:t> </a:t>
            </a:r>
            <a:r>
              <a:rPr lang="en-US" dirty="0" smtClean="0"/>
              <a:t>distribution </a:t>
            </a:r>
            <a:r>
              <a:rPr lang="en-US" dirty="0"/>
              <a:t>of information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print</a:t>
            </a:r>
            <a:r>
              <a:rPr lang="lv-LV" dirty="0" smtClean="0"/>
              <a:t> </a:t>
            </a:r>
            <a:r>
              <a:rPr lang="en-US" dirty="0" smtClean="0"/>
              <a:t>materials </a:t>
            </a:r>
            <a:r>
              <a:rPr lang="en-US" dirty="0"/>
              <a:t>for </a:t>
            </a:r>
            <a:r>
              <a:rPr lang="en-US" dirty="0" smtClean="0"/>
              <a:t>tourists</a:t>
            </a:r>
            <a:r>
              <a:rPr lang="lv-LV" dirty="0" smtClean="0"/>
              <a:t>;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lv-LV" dirty="0" smtClean="0"/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lv-LV" dirty="0" err="1" smtClean="0"/>
              <a:t>Present</a:t>
            </a:r>
            <a:r>
              <a:rPr lang="lv-LV" dirty="0" smtClean="0"/>
              <a:t> </a:t>
            </a:r>
            <a:r>
              <a:rPr lang="lv-LV" dirty="0" err="1" smtClean="0"/>
              <a:t>Latvia</a:t>
            </a:r>
            <a:r>
              <a:rPr lang="lv-LV" dirty="0" smtClean="0"/>
              <a:t> </a:t>
            </a:r>
            <a:r>
              <a:rPr lang="en-US" dirty="0" smtClean="0"/>
              <a:t>with </a:t>
            </a:r>
            <a:r>
              <a:rPr lang="lv-LV" dirty="0" err="1" smtClean="0"/>
              <a:t>Agency</a:t>
            </a:r>
            <a:r>
              <a:rPr lang="en-US" dirty="0" smtClean="0"/>
              <a:t> </a:t>
            </a:r>
            <a:r>
              <a:rPr lang="en-US" dirty="0"/>
              <a:t>marketing </a:t>
            </a:r>
            <a:r>
              <a:rPr lang="en-US" dirty="0" smtClean="0"/>
              <a:t>materials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3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4787900" y="1700213"/>
            <a:ext cx="3887788" cy="2505075"/>
          </a:xfrm>
        </p:spPr>
        <p:txBody>
          <a:bodyPr/>
          <a:lstStyle/>
          <a:p>
            <a:pPr eaLnBrk="1" hangingPunct="1"/>
            <a:r>
              <a:rPr lang="lv-LV" sz="3600" b="1" dirty="0" err="1" smtClean="0">
                <a:latin typeface="Arial" charset="0"/>
              </a:rPr>
              <a:t>Tourism</a:t>
            </a:r>
            <a:r>
              <a:rPr lang="lv-LV" sz="3600" b="1" dirty="0" smtClean="0">
                <a:latin typeface="Arial" charset="0"/>
              </a:rPr>
              <a:t> </a:t>
            </a:r>
            <a:r>
              <a:rPr lang="lv-LV" sz="3600" b="1" dirty="0" err="1" smtClean="0">
                <a:latin typeface="Arial" charset="0"/>
              </a:rPr>
              <a:t>Marketing</a:t>
            </a:r>
            <a:endParaRPr lang="lv-LV" sz="3000" b="1" dirty="0" smtClean="0"/>
          </a:p>
        </p:txBody>
      </p:sp>
      <p:grpSp>
        <p:nvGrpSpPr>
          <p:cNvPr id="26627" name="Group 19"/>
          <p:cNvGrpSpPr>
            <a:grpSpLocks/>
          </p:cNvGrpSpPr>
          <p:nvPr/>
        </p:nvGrpSpPr>
        <p:grpSpPr bwMode="auto">
          <a:xfrm>
            <a:off x="-1548680" y="836712"/>
            <a:ext cx="11858625" cy="4857750"/>
            <a:chOff x="-2556320" y="764927"/>
            <a:chExt cx="11858626" cy="4857750"/>
          </a:xfrm>
        </p:grpSpPr>
        <p:pic>
          <p:nvPicPr>
            <p:cNvPr id="6" name="Picture 7" descr="6408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-2556320" y="764927"/>
              <a:ext cx="11858626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/>
            <p:nvPr/>
          </p:nvSpPr>
          <p:spPr>
            <a:xfrm>
              <a:off x="-2195958" y="1125290"/>
              <a:ext cx="6408739" cy="4148137"/>
            </a:xfrm>
            <a:custGeom>
              <a:avLst/>
              <a:gdLst>
                <a:gd name="connsiteX0" fmla="*/ 6764977 w 7336972"/>
                <a:gd name="connsiteY0" fmla="*/ 116774 h 4380015"/>
                <a:gd name="connsiteX1" fmla="*/ 2941122 w 7336972"/>
                <a:gd name="connsiteY1" fmla="*/ 1565564 h 4380015"/>
                <a:gd name="connsiteX2" fmla="*/ 399803 w 7336972"/>
                <a:gd name="connsiteY2" fmla="*/ 3453740 h 4380015"/>
                <a:gd name="connsiteX3" fmla="*/ 542307 w 7336972"/>
                <a:gd name="connsiteY3" fmla="*/ 3477491 h 4380015"/>
                <a:gd name="connsiteX4" fmla="*/ 4223657 w 7336972"/>
                <a:gd name="connsiteY4" fmla="*/ 4118759 h 4380015"/>
                <a:gd name="connsiteX5" fmla="*/ 6729351 w 7336972"/>
                <a:gd name="connsiteY5" fmla="*/ 4071257 h 4380015"/>
                <a:gd name="connsiteX6" fmla="*/ 6373091 w 7336972"/>
                <a:gd name="connsiteY6" fmla="*/ 2266208 h 4380015"/>
                <a:gd name="connsiteX7" fmla="*/ 6764977 w 7336972"/>
                <a:gd name="connsiteY7" fmla="*/ 116774 h 4380015"/>
                <a:gd name="connsiteX0" fmla="*/ 6764977 w 7087590"/>
                <a:gd name="connsiteY0" fmla="*/ 116774 h 4380015"/>
                <a:gd name="connsiteX1" fmla="*/ 2941122 w 7087590"/>
                <a:gd name="connsiteY1" fmla="*/ 1565564 h 4380015"/>
                <a:gd name="connsiteX2" fmla="*/ 399803 w 7087590"/>
                <a:gd name="connsiteY2" fmla="*/ 3453740 h 4380015"/>
                <a:gd name="connsiteX3" fmla="*/ 542307 w 7087590"/>
                <a:gd name="connsiteY3" fmla="*/ 3477491 h 4380015"/>
                <a:gd name="connsiteX4" fmla="*/ 4223657 w 7087590"/>
                <a:gd name="connsiteY4" fmla="*/ 4118759 h 4380015"/>
                <a:gd name="connsiteX5" fmla="*/ 6729351 w 7087590"/>
                <a:gd name="connsiteY5" fmla="*/ 4071257 h 4380015"/>
                <a:gd name="connsiteX6" fmla="*/ 6373091 w 7087590"/>
                <a:gd name="connsiteY6" fmla="*/ 2266208 h 4380015"/>
                <a:gd name="connsiteX7" fmla="*/ 6764977 w 7087590"/>
                <a:gd name="connsiteY7" fmla="*/ 116774 h 4380015"/>
                <a:gd name="connsiteX0" fmla="*/ 6764977 w 7087590"/>
                <a:gd name="connsiteY0" fmla="*/ 116774 h 4380015"/>
                <a:gd name="connsiteX1" fmla="*/ 2941122 w 7087590"/>
                <a:gd name="connsiteY1" fmla="*/ 1565564 h 4380015"/>
                <a:gd name="connsiteX2" fmla="*/ 399803 w 7087590"/>
                <a:gd name="connsiteY2" fmla="*/ 3453740 h 4380015"/>
                <a:gd name="connsiteX3" fmla="*/ 542307 w 7087590"/>
                <a:gd name="connsiteY3" fmla="*/ 3477491 h 4380015"/>
                <a:gd name="connsiteX4" fmla="*/ 4223657 w 7087590"/>
                <a:gd name="connsiteY4" fmla="*/ 4118759 h 4380015"/>
                <a:gd name="connsiteX5" fmla="*/ 6729351 w 7087590"/>
                <a:gd name="connsiteY5" fmla="*/ 4071257 h 4380015"/>
                <a:gd name="connsiteX6" fmla="*/ 6373091 w 7087590"/>
                <a:gd name="connsiteY6" fmla="*/ 2266208 h 4380015"/>
                <a:gd name="connsiteX7" fmla="*/ 6764977 w 7087590"/>
                <a:gd name="connsiteY7" fmla="*/ 116774 h 4380015"/>
                <a:gd name="connsiteX0" fmla="*/ 6764977 w 7087590"/>
                <a:gd name="connsiteY0" fmla="*/ 116774 h 4380015"/>
                <a:gd name="connsiteX1" fmla="*/ 2941122 w 7087590"/>
                <a:gd name="connsiteY1" fmla="*/ 1565564 h 4380015"/>
                <a:gd name="connsiteX2" fmla="*/ 399803 w 7087590"/>
                <a:gd name="connsiteY2" fmla="*/ 3453740 h 4380015"/>
                <a:gd name="connsiteX3" fmla="*/ 542307 w 7087590"/>
                <a:gd name="connsiteY3" fmla="*/ 3477491 h 4380015"/>
                <a:gd name="connsiteX4" fmla="*/ 4223657 w 7087590"/>
                <a:gd name="connsiteY4" fmla="*/ 4118759 h 4380015"/>
                <a:gd name="connsiteX5" fmla="*/ 6729351 w 7087590"/>
                <a:gd name="connsiteY5" fmla="*/ 4071257 h 4380015"/>
                <a:gd name="connsiteX6" fmla="*/ 6373091 w 7087590"/>
                <a:gd name="connsiteY6" fmla="*/ 2266208 h 4380015"/>
                <a:gd name="connsiteX7" fmla="*/ 6764977 w 7087590"/>
                <a:gd name="connsiteY7" fmla="*/ 116774 h 4380015"/>
                <a:gd name="connsiteX0" fmla="*/ 6764977 w 6764977"/>
                <a:gd name="connsiteY0" fmla="*/ 116774 h 4380015"/>
                <a:gd name="connsiteX1" fmla="*/ 2941122 w 6764977"/>
                <a:gd name="connsiteY1" fmla="*/ 1565564 h 4380015"/>
                <a:gd name="connsiteX2" fmla="*/ 399803 w 6764977"/>
                <a:gd name="connsiteY2" fmla="*/ 3453740 h 4380015"/>
                <a:gd name="connsiteX3" fmla="*/ 542307 w 6764977"/>
                <a:gd name="connsiteY3" fmla="*/ 3477491 h 4380015"/>
                <a:gd name="connsiteX4" fmla="*/ 4223657 w 6764977"/>
                <a:gd name="connsiteY4" fmla="*/ 4118759 h 4380015"/>
                <a:gd name="connsiteX5" fmla="*/ 6729351 w 6764977"/>
                <a:gd name="connsiteY5" fmla="*/ 4071257 h 4380015"/>
                <a:gd name="connsiteX6" fmla="*/ 6373091 w 6764977"/>
                <a:gd name="connsiteY6" fmla="*/ 2266208 h 4380015"/>
                <a:gd name="connsiteX7" fmla="*/ 6764977 w 6764977"/>
                <a:gd name="connsiteY7" fmla="*/ 116774 h 4380015"/>
                <a:gd name="connsiteX0" fmla="*/ 6764977 w 6764977"/>
                <a:gd name="connsiteY0" fmla="*/ 116774 h 4380015"/>
                <a:gd name="connsiteX1" fmla="*/ 2941122 w 6764977"/>
                <a:gd name="connsiteY1" fmla="*/ 1565564 h 4380015"/>
                <a:gd name="connsiteX2" fmla="*/ 399803 w 6764977"/>
                <a:gd name="connsiteY2" fmla="*/ 3453740 h 4380015"/>
                <a:gd name="connsiteX3" fmla="*/ 542307 w 6764977"/>
                <a:gd name="connsiteY3" fmla="*/ 3477491 h 4380015"/>
                <a:gd name="connsiteX4" fmla="*/ 4223657 w 6764977"/>
                <a:gd name="connsiteY4" fmla="*/ 4118759 h 4380015"/>
                <a:gd name="connsiteX5" fmla="*/ 6729351 w 6764977"/>
                <a:gd name="connsiteY5" fmla="*/ 4071257 h 4380015"/>
                <a:gd name="connsiteX6" fmla="*/ 6373091 w 6764977"/>
                <a:gd name="connsiteY6" fmla="*/ 2266208 h 4380015"/>
                <a:gd name="connsiteX7" fmla="*/ 6764977 w 6764977"/>
                <a:gd name="connsiteY7" fmla="*/ 116774 h 4380015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4977 w 6764977"/>
                <a:gd name="connsiteY0" fmla="*/ 116774 h 4217720"/>
                <a:gd name="connsiteX1" fmla="*/ 2941122 w 6764977"/>
                <a:gd name="connsiteY1" fmla="*/ 1565564 h 4217720"/>
                <a:gd name="connsiteX2" fmla="*/ 399803 w 6764977"/>
                <a:gd name="connsiteY2" fmla="*/ 3453740 h 4217720"/>
                <a:gd name="connsiteX3" fmla="*/ 542307 w 6764977"/>
                <a:gd name="connsiteY3" fmla="*/ 3477491 h 4217720"/>
                <a:gd name="connsiteX4" fmla="*/ 4223657 w 6764977"/>
                <a:gd name="connsiteY4" fmla="*/ 4118759 h 4217720"/>
                <a:gd name="connsiteX5" fmla="*/ 6729351 w 6764977"/>
                <a:gd name="connsiteY5" fmla="*/ 4071257 h 4217720"/>
                <a:gd name="connsiteX6" fmla="*/ 6373091 w 6764977"/>
                <a:gd name="connsiteY6" fmla="*/ 2266208 h 4217720"/>
                <a:gd name="connsiteX7" fmla="*/ 6764977 w 6764977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761501 w 6761501"/>
                <a:gd name="connsiteY0" fmla="*/ 116774 h 4217720"/>
                <a:gd name="connsiteX1" fmla="*/ 2916791 w 6761501"/>
                <a:gd name="connsiteY1" fmla="*/ 1648525 h 4217720"/>
                <a:gd name="connsiteX2" fmla="*/ 396327 w 6761501"/>
                <a:gd name="connsiteY2" fmla="*/ 3453740 h 4217720"/>
                <a:gd name="connsiteX3" fmla="*/ 538831 w 6761501"/>
                <a:gd name="connsiteY3" fmla="*/ 3477491 h 4217720"/>
                <a:gd name="connsiteX4" fmla="*/ 4220181 w 6761501"/>
                <a:gd name="connsiteY4" fmla="*/ 4118759 h 4217720"/>
                <a:gd name="connsiteX5" fmla="*/ 6725875 w 6761501"/>
                <a:gd name="connsiteY5" fmla="*/ 4071257 h 4217720"/>
                <a:gd name="connsiteX6" fmla="*/ 6369615 w 6761501"/>
                <a:gd name="connsiteY6" fmla="*/ 2266208 h 4217720"/>
                <a:gd name="connsiteX7" fmla="*/ 6761501 w 6761501"/>
                <a:gd name="connsiteY7" fmla="*/ 116774 h 4217720"/>
                <a:gd name="connsiteX0" fmla="*/ 6599132 w 6599132"/>
                <a:gd name="connsiteY0" fmla="*/ 116774 h 4217720"/>
                <a:gd name="connsiteX1" fmla="*/ 2754422 w 6599132"/>
                <a:gd name="connsiteY1" fmla="*/ 1648525 h 4217720"/>
                <a:gd name="connsiteX2" fmla="*/ 233958 w 6599132"/>
                <a:gd name="connsiteY2" fmla="*/ 3453740 h 4217720"/>
                <a:gd name="connsiteX3" fmla="*/ 376462 w 6599132"/>
                <a:gd name="connsiteY3" fmla="*/ 3477491 h 4217720"/>
                <a:gd name="connsiteX4" fmla="*/ 4057812 w 6599132"/>
                <a:gd name="connsiteY4" fmla="*/ 4118759 h 4217720"/>
                <a:gd name="connsiteX5" fmla="*/ 6563506 w 6599132"/>
                <a:gd name="connsiteY5" fmla="*/ 4071257 h 4217720"/>
                <a:gd name="connsiteX6" fmla="*/ 6207246 w 6599132"/>
                <a:gd name="connsiteY6" fmla="*/ 2266208 h 4217720"/>
                <a:gd name="connsiteX7" fmla="*/ 6599132 w 6599132"/>
                <a:gd name="connsiteY7" fmla="*/ 116774 h 4217720"/>
                <a:gd name="connsiteX0" fmla="*/ 6599132 w 6599132"/>
                <a:gd name="connsiteY0" fmla="*/ 116774 h 4217720"/>
                <a:gd name="connsiteX1" fmla="*/ 2754422 w 6599132"/>
                <a:gd name="connsiteY1" fmla="*/ 1648525 h 4217720"/>
                <a:gd name="connsiteX2" fmla="*/ 234141 w 6599132"/>
                <a:gd name="connsiteY2" fmla="*/ 3448725 h 4217720"/>
                <a:gd name="connsiteX3" fmla="*/ 376462 w 6599132"/>
                <a:gd name="connsiteY3" fmla="*/ 3477491 h 4217720"/>
                <a:gd name="connsiteX4" fmla="*/ 4057812 w 6599132"/>
                <a:gd name="connsiteY4" fmla="*/ 4118759 h 4217720"/>
                <a:gd name="connsiteX5" fmla="*/ 6563506 w 6599132"/>
                <a:gd name="connsiteY5" fmla="*/ 4071257 h 4217720"/>
                <a:gd name="connsiteX6" fmla="*/ 6207246 w 6599132"/>
                <a:gd name="connsiteY6" fmla="*/ 2266208 h 4217720"/>
                <a:gd name="connsiteX7" fmla="*/ 6599132 w 6599132"/>
                <a:gd name="connsiteY7" fmla="*/ 116774 h 4217720"/>
                <a:gd name="connsiteX0" fmla="*/ 6564940 w 6564940"/>
                <a:gd name="connsiteY0" fmla="*/ 116774 h 4217720"/>
                <a:gd name="connsiteX1" fmla="*/ 2720230 w 6564940"/>
                <a:gd name="connsiteY1" fmla="*/ 1648525 h 4217720"/>
                <a:gd name="connsiteX2" fmla="*/ 199949 w 6564940"/>
                <a:gd name="connsiteY2" fmla="*/ 3448725 h 4217720"/>
                <a:gd name="connsiteX3" fmla="*/ 342270 w 6564940"/>
                <a:gd name="connsiteY3" fmla="*/ 3477491 h 4217720"/>
                <a:gd name="connsiteX4" fmla="*/ 4023620 w 6564940"/>
                <a:gd name="connsiteY4" fmla="*/ 4118759 h 4217720"/>
                <a:gd name="connsiteX5" fmla="*/ 6529314 w 6564940"/>
                <a:gd name="connsiteY5" fmla="*/ 4071257 h 4217720"/>
                <a:gd name="connsiteX6" fmla="*/ 6173054 w 6564940"/>
                <a:gd name="connsiteY6" fmla="*/ 2266208 h 4217720"/>
                <a:gd name="connsiteX7" fmla="*/ 6564940 w 6564940"/>
                <a:gd name="connsiteY7" fmla="*/ 116774 h 4217720"/>
                <a:gd name="connsiteX0" fmla="*/ 6564940 w 6564940"/>
                <a:gd name="connsiteY0" fmla="*/ 116774 h 4217720"/>
                <a:gd name="connsiteX1" fmla="*/ 2720230 w 6564940"/>
                <a:gd name="connsiteY1" fmla="*/ 1648525 h 4217720"/>
                <a:gd name="connsiteX2" fmla="*/ 199949 w 6564940"/>
                <a:gd name="connsiteY2" fmla="*/ 3448725 h 4217720"/>
                <a:gd name="connsiteX3" fmla="*/ 342270 w 6564940"/>
                <a:gd name="connsiteY3" fmla="*/ 3477491 h 4217720"/>
                <a:gd name="connsiteX4" fmla="*/ 4023620 w 6564940"/>
                <a:gd name="connsiteY4" fmla="*/ 4118759 h 4217720"/>
                <a:gd name="connsiteX5" fmla="*/ 6529314 w 6564940"/>
                <a:gd name="connsiteY5" fmla="*/ 4071257 h 4217720"/>
                <a:gd name="connsiteX6" fmla="*/ 6173054 w 6564940"/>
                <a:gd name="connsiteY6" fmla="*/ 2266208 h 4217720"/>
                <a:gd name="connsiteX7" fmla="*/ 6564940 w 6564940"/>
                <a:gd name="connsiteY7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3105 w 6364991"/>
                <a:gd name="connsiteY5" fmla="*/ 2266208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116774 h 4217720"/>
                <a:gd name="connsiteX1" fmla="*/ 2520281 w 6364991"/>
                <a:gd name="connsiteY1" fmla="*/ 1648525 h 4217720"/>
                <a:gd name="connsiteX2" fmla="*/ 0 w 6364991"/>
                <a:gd name="connsiteY2" fmla="*/ 3448725 h 4217720"/>
                <a:gd name="connsiteX3" fmla="*/ 3823671 w 6364991"/>
                <a:gd name="connsiteY3" fmla="*/ 4118759 h 4217720"/>
                <a:gd name="connsiteX4" fmla="*/ 6329365 w 6364991"/>
                <a:gd name="connsiteY4" fmla="*/ 4071257 h 4217720"/>
                <a:gd name="connsiteX5" fmla="*/ 5976664 w 6364991"/>
                <a:gd name="connsiteY5" fmla="*/ 2224589 h 4217720"/>
                <a:gd name="connsiteX6" fmla="*/ 6364991 w 6364991"/>
                <a:gd name="connsiteY6" fmla="*/ 116774 h 4217720"/>
                <a:gd name="connsiteX0" fmla="*/ 6364991 w 6364991"/>
                <a:gd name="connsiteY0" fmla="*/ 0 h 4100946"/>
                <a:gd name="connsiteX1" fmla="*/ 2520281 w 6364991"/>
                <a:gd name="connsiteY1" fmla="*/ 1531751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2520281 w 6364991"/>
                <a:gd name="connsiteY1" fmla="*/ 1531751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12368 w 6364991"/>
                <a:gd name="connsiteY1" fmla="*/ 1099703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456384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456384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29365 w 6364991"/>
                <a:gd name="connsiteY4" fmla="*/ 395448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100946"/>
                <a:gd name="connsiteX1" fmla="*/ 3384376 w 6364991"/>
                <a:gd name="connsiteY1" fmla="*/ 1027695 h 4100946"/>
                <a:gd name="connsiteX2" fmla="*/ 0 w 6364991"/>
                <a:gd name="connsiteY2" fmla="*/ 3331951 h 4100946"/>
                <a:gd name="connsiteX3" fmla="*/ 3823671 w 6364991"/>
                <a:gd name="connsiteY3" fmla="*/ 4001985 h 4100946"/>
                <a:gd name="connsiteX4" fmla="*/ 6336704 w 6364991"/>
                <a:gd name="connsiteY4" fmla="*/ 3980023 h 4100946"/>
                <a:gd name="connsiteX5" fmla="*/ 5976664 w 6364991"/>
                <a:gd name="connsiteY5" fmla="*/ 2107815 h 4100946"/>
                <a:gd name="connsiteX6" fmla="*/ 6364991 w 6364991"/>
                <a:gd name="connsiteY6" fmla="*/ 0 h 4100946"/>
                <a:gd name="connsiteX0" fmla="*/ 6364991 w 6364991"/>
                <a:gd name="connsiteY0" fmla="*/ 0 h 4078984"/>
                <a:gd name="connsiteX1" fmla="*/ 3384376 w 6364991"/>
                <a:gd name="connsiteY1" fmla="*/ 1027695 h 4078984"/>
                <a:gd name="connsiteX2" fmla="*/ 0 w 6364991"/>
                <a:gd name="connsiteY2" fmla="*/ 3331951 h 4078984"/>
                <a:gd name="connsiteX3" fmla="*/ 3816424 w 6364991"/>
                <a:gd name="connsiteY3" fmla="*/ 3980023 h 4078984"/>
                <a:gd name="connsiteX4" fmla="*/ 6336704 w 6364991"/>
                <a:gd name="connsiteY4" fmla="*/ 3980023 h 4078984"/>
                <a:gd name="connsiteX5" fmla="*/ 5976664 w 6364991"/>
                <a:gd name="connsiteY5" fmla="*/ 2107815 h 4078984"/>
                <a:gd name="connsiteX6" fmla="*/ 6364991 w 6364991"/>
                <a:gd name="connsiteY6" fmla="*/ 0 h 4078984"/>
                <a:gd name="connsiteX0" fmla="*/ 6364991 w 6364991"/>
                <a:gd name="connsiteY0" fmla="*/ 0 h 4078984"/>
                <a:gd name="connsiteX1" fmla="*/ 3384376 w 6364991"/>
                <a:gd name="connsiteY1" fmla="*/ 1027695 h 4078984"/>
                <a:gd name="connsiteX2" fmla="*/ 0 w 6364991"/>
                <a:gd name="connsiteY2" fmla="*/ 3331951 h 4078984"/>
                <a:gd name="connsiteX3" fmla="*/ 3456384 w 6364991"/>
                <a:gd name="connsiteY3" fmla="*/ 3980023 h 4078984"/>
                <a:gd name="connsiteX4" fmla="*/ 6336704 w 6364991"/>
                <a:gd name="connsiteY4" fmla="*/ 3980023 h 4078984"/>
                <a:gd name="connsiteX5" fmla="*/ 5976664 w 6364991"/>
                <a:gd name="connsiteY5" fmla="*/ 2107815 h 4078984"/>
                <a:gd name="connsiteX6" fmla="*/ 6364991 w 6364991"/>
                <a:gd name="connsiteY6" fmla="*/ 0 h 4078984"/>
                <a:gd name="connsiteX0" fmla="*/ 6364991 w 6364991"/>
                <a:gd name="connsiteY0" fmla="*/ 0 h 4078984"/>
                <a:gd name="connsiteX1" fmla="*/ 3384376 w 6364991"/>
                <a:gd name="connsiteY1" fmla="*/ 1027695 h 4078984"/>
                <a:gd name="connsiteX2" fmla="*/ 0 w 6364991"/>
                <a:gd name="connsiteY2" fmla="*/ 3331951 h 4078984"/>
                <a:gd name="connsiteX3" fmla="*/ 3456384 w 6364991"/>
                <a:gd name="connsiteY3" fmla="*/ 3980023 h 4078984"/>
                <a:gd name="connsiteX4" fmla="*/ 6336704 w 6364991"/>
                <a:gd name="connsiteY4" fmla="*/ 3980023 h 4078984"/>
                <a:gd name="connsiteX5" fmla="*/ 6048672 w 6364991"/>
                <a:gd name="connsiteY5" fmla="*/ 2107815 h 4078984"/>
                <a:gd name="connsiteX6" fmla="*/ 6364991 w 6364991"/>
                <a:gd name="connsiteY6" fmla="*/ 0 h 4078984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336704 w 6336704"/>
                <a:gd name="connsiteY0" fmla="*/ 0 h 4131409"/>
                <a:gd name="connsiteX1" fmla="*/ 3384376 w 6336704"/>
                <a:gd name="connsiteY1" fmla="*/ 1080120 h 4131409"/>
                <a:gd name="connsiteX2" fmla="*/ 0 w 6336704"/>
                <a:gd name="connsiteY2" fmla="*/ 3384376 h 4131409"/>
                <a:gd name="connsiteX3" fmla="*/ 3456384 w 6336704"/>
                <a:gd name="connsiteY3" fmla="*/ 4032448 h 4131409"/>
                <a:gd name="connsiteX4" fmla="*/ 6336704 w 6336704"/>
                <a:gd name="connsiteY4" fmla="*/ 4032448 h 4131409"/>
                <a:gd name="connsiteX5" fmla="*/ 6048672 w 6336704"/>
                <a:gd name="connsiteY5" fmla="*/ 2160240 h 4131409"/>
                <a:gd name="connsiteX6" fmla="*/ 6336704 w 6336704"/>
                <a:gd name="connsiteY6" fmla="*/ 0 h 4131409"/>
                <a:gd name="connsiteX0" fmla="*/ 6408712 w 6408712"/>
                <a:gd name="connsiteY0" fmla="*/ 0 h 4131408"/>
                <a:gd name="connsiteX1" fmla="*/ 3384376 w 6408712"/>
                <a:gd name="connsiteY1" fmla="*/ 1080119 h 4131408"/>
                <a:gd name="connsiteX2" fmla="*/ 0 w 6408712"/>
                <a:gd name="connsiteY2" fmla="*/ 3384375 h 4131408"/>
                <a:gd name="connsiteX3" fmla="*/ 3456384 w 6408712"/>
                <a:gd name="connsiteY3" fmla="*/ 4032447 h 4131408"/>
                <a:gd name="connsiteX4" fmla="*/ 6336704 w 6408712"/>
                <a:gd name="connsiteY4" fmla="*/ 4032447 h 4131408"/>
                <a:gd name="connsiteX5" fmla="*/ 6048672 w 6408712"/>
                <a:gd name="connsiteY5" fmla="*/ 2160239 h 4131408"/>
                <a:gd name="connsiteX6" fmla="*/ 6408712 w 6408712"/>
                <a:gd name="connsiteY6" fmla="*/ 0 h 4131408"/>
                <a:gd name="connsiteX0" fmla="*/ 6408712 w 6408712"/>
                <a:gd name="connsiteY0" fmla="*/ 0 h 4131408"/>
                <a:gd name="connsiteX1" fmla="*/ 3384376 w 6408712"/>
                <a:gd name="connsiteY1" fmla="*/ 1080119 h 4131408"/>
                <a:gd name="connsiteX2" fmla="*/ 0 w 6408712"/>
                <a:gd name="connsiteY2" fmla="*/ 3384375 h 4131408"/>
                <a:gd name="connsiteX3" fmla="*/ 3456384 w 6408712"/>
                <a:gd name="connsiteY3" fmla="*/ 4032447 h 4131408"/>
                <a:gd name="connsiteX4" fmla="*/ 6336704 w 6408712"/>
                <a:gd name="connsiteY4" fmla="*/ 4032447 h 4131408"/>
                <a:gd name="connsiteX5" fmla="*/ 6048672 w 6408712"/>
                <a:gd name="connsiteY5" fmla="*/ 2160239 h 4131408"/>
                <a:gd name="connsiteX6" fmla="*/ 6408712 w 6408712"/>
                <a:gd name="connsiteY6" fmla="*/ 0 h 4131408"/>
                <a:gd name="connsiteX0" fmla="*/ 6408712 w 6408712"/>
                <a:gd name="connsiteY0" fmla="*/ 0 h 4131408"/>
                <a:gd name="connsiteX1" fmla="*/ 3384376 w 6408712"/>
                <a:gd name="connsiteY1" fmla="*/ 1080119 h 4131408"/>
                <a:gd name="connsiteX2" fmla="*/ 0 w 6408712"/>
                <a:gd name="connsiteY2" fmla="*/ 3384375 h 4131408"/>
                <a:gd name="connsiteX3" fmla="*/ 3456384 w 6408712"/>
                <a:gd name="connsiteY3" fmla="*/ 4032447 h 4131408"/>
                <a:gd name="connsiteX4" fmla="*/ 6336704 w 6408712"/>
                <a:gd name="connsiteY4" fmla="*/ 4032447 h 4131408"/>
                <a:gd name="connsiteX5" fmla="*/ 6048672 w 6408712"/>
                <a:gd name="connsiteY5" fmla="*/ 2160239 h 4131408"/>
                <a:gd name="connsiteX6" fmla="*/ 6408712 w 6408712"/>
                <a:gd name="connsiteY6" fmla="*/ 0 h 4131408"/>
                <a:gd name="connsiteX0" fmla="*/ 6408712 w 6408712"/>
                <a:gd name="connsiteY0" fmla="*/ 0 h 4199249"/>
                <a:gd name="connsiteX1" fmla="*/ 3384376 w 6408712"/>
                <a:gd name="connsiteY1" fmla="*/ 1080119 h 4199249"/>
                <a:gd name="connsiteX2" fmla="*/ 0 w 6408712"/>
                <a:gd name="connsiteY2" fmla="*/ 3384375 h 4199249"/>
                <a:gd name="connsiteX3" fmla="*/ 3456384 w 6408712"/>
                <a:gd name="connsiteY3" fmla="*/ 4032447 h 4199249"/>
                <a:gd name="connsiteX4" fmla="*/ 6336704 w 6408712"/>
                <a:gd name="connsiteY4" fmla="*/ 4032447 h 4199249"/>
                <a:gd name="connsiteX5" fmla="*/ 6048672 w 6408712"/>
                <a:gd name="connsiteY5" fmla="*/ 2160239 h 4199249"/>
                <a:gd name="connsiteX6" fmla="*/ 6408712 w 6408712"/>
                <a:gd name="connsiteY6" fmla="*/ 0 h 4199249"/>
                <a:gd name="connsiteX0" fmla="*/ 6408712 w 6408712"/>
                <a:gd name="connsiteY0" fmla="*/ 0 h 4199249"/>
                <a:gd name="connsiteX1" fmla="*/ 3384376 w 6408712"/>
                <a:gd name="connsiteY1" fmla="*/ 1080119 h 4199249"/>
                <a:gd name="connsiteX2" fmla="*/ 0 w 6408712"/>
                <a:gd name="connsiteY2" fmla="*/ 3384375 h 4199249"/>
                <a:gd name="connsiteX3" fmla="*/ 3456384 w 6408712"/>
                <a:gd name="connsiteY3" fmla="*/ 4032447 h 4199249"/>
                <a:gd name="connsiteX4" fmla="*/ 6336704 w 6408712"/>
                <a:gd name="connsiteY4" fmla="*/ 4032447 h 4199249"/>
                <a:gd name="connsiteX5" fmla="*/ 6048672 w 6408712"/>
                <a:gd name="connsiteY5" fmla="*/ 2160239 h 4199249"/>
                <a:gd name="connsiteX6" fmla="*/ 6408712 w 6408712"/>
                <a:gd name="connsiteY6" fmla="*/ 0 h 4199249"/>
                <a:gd name="connsiteX0" fmla="*/ 6408712 w 6408712"/>
                <a:gd name="connsiteY0" fmla="*/ 0 h 4199249"/>
                <a:gd name="connsiteX1" fmla="*/ 3384376 w 6408712"/>
                <a:gd name="connsiteY1" fmla="*/ 1080119 h 4199249"/>
                <a:gd name="connsiteX2" fmla="*/ 0 w 6408712"/>
                <a:gd name="connsiteY2" fmla="*/ 3384375 h 4199249"/>
                <a:gd name="connsiteX3" fmla="*/ 3456384 w 6408712"/>
                <a:gd name="connsiteY3" fmla="*/ 4032447 h 4199249"/>
                <a:gd name="connsiteX4" fmla="*/ 6336704 w 6408712"/>
                <a:gd name="connsiteY4" fmla="*/ 4032447 h 4199249"/>
                <a:gd name="connsiteX5" fmla="*/ 6048672 w 6408712"/>
                <a:gd name="connsiteY5" fmla="*/ 2160239 h 4199249"/>
                <a:gd name="connsiteX6" fmla="*/ 6408712 w 6408712"/>
                <a:gd name="connsiteY6" fmla="*/ 0 h 4199249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048672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048672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048672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  <a:gd name="connsiteX0" fmla="*/ 6408712 w 6408712"/>
                <a:gd name="connsiteY0" fmla="*/ 0 h 4148895"/>
                <a:gd name="connsiteX1" fmla="*/ 3384376 w 6408712"/>
                <a:gd name="connsiteY1" fmla="*/ 1080119 h 4148895"/>
                <a:gd name="connsiteX2" fmla="*/ 0 w 6408712"/>
                <a:gd name="connsiteY2" fmla="*/ 3384375 h 4148895"/>
                <a:gd name="connsiteX3" fmla="*/ 3456384 w 6408712"/>
                <a:gd name="connsiteY3" fmla="*/ 4032447 h 4148895"/>
                <a:gd name="connsiteX4" fmla="*/ 6336704 w 6408712"/>
                <a:gd name="connsiteY4" fmla="*/ 4032447 h 4148895"/>
                <a:gd name="connsiteX5" fmla="*/ 6120680 w 6408712"/>
                <a:gd name="connsiteY5" fmla="*/ 2160239 h 4148895"/>
                <a:gd name="connsiteX6" fmla="*/ 6408712 w 6408712"/>
                <a:gd name="connsiteY6" fmla="*/ 0 h 414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8712" h="4148895">
                  <a:moveTo>
                    <a:pt x="6408712" y="0"/>
                  </a:moveTo>
                  <a:cubicBezTo>
                    <a:pt x="5905228" y="54740"/>
                    <a:pt x="4473248" y="500875"/>
                    <a:pt x="3384376" y="1080119"/>
                  </a:cubicBezTo>
                  <a:cubicBezTo>
                    <a:pt x="2098273" y="1650946"/>
                    <a:pt x="418869" y="3017376"/>
                    <a:pt x="0" y="3384375"/>
                  </a:cubicBezTo>
                  <a:cubicBezTo>
                    <a:pt x="420846" y="3557625"/>
                    <a:pt x="2367273" y="3955474"/>
                    <a:pt x="3456384" y="4032447"/>
                  </a:cubicBezTo>
                  <a:cubicBezTo>
                    <a:pt x="4530001" y="4148895"/>
                    <a:pt x="5951156" y="4087010"/>
                    <a:pt x="6336704" y="4032447"/>
                  </a:cubicBezTo>
                  <a:cubicBezTo>
                    <a:pt x="6194526" y="3263868"/>
                    <a:pt x="6116514" y="2801456"/>
                    <a:pt x="6120680" y="2160239"/>
                  </a:cubicBezTo>
                  <a:cubicBezTo>
                    <a:pt x="6157083" y="1495211"/>
                    <a:pt x="6197762" y="736257"/>
                    <a:pt x="6408712" y="0"/>
                  </a:cubicBezTo>
                  <a:close/>
                </a:path>
              </a:pathLst>
            </a:custGeom>
            <a:blipFill>
              <a:blip r:embed="rId3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611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 dirty="0" smtClean="0">
            <a:ln>
              <a:noFill/>
            </a:ln>
            <a:solidFill>
              <a:srgbClr val="005E83"/>
            </a:solidFill>
            <a:effectLst/>
            <a:uLnTx/>
            <a:uFillTx/>
            <a:latin typeface="Arial Black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6374</TotalTime>
  <Words>348</Words>
  <Application>Microsoft Office PowerPoint</Application>
  <PresentationFormat>On-screen Show (4:3)</PresentationFormat>
  <Paragraphs>105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Role of Latvian tourism development agency in promotion of active and nature tourism </vt:lpstr>
      <vt:lpstr>Basic principles of developing tourism products </vt:lpstr>
      <vt:lpstr>Nature areas  of different type</vt:lpstr>
      <vt:lpstr>Foreign travelers in Latvia</vt:lpstr>
      <vt:lpstr>Leisure activities visits www.latvia.travel</vt:lpstr>
      <vt:lpstr>Cooperation with Tourism development agency </vt:lpstr>
      <vt:lpstr>Cooperation on interactive environment </vt:lpstr>
      <vt:lpstr>Cooperation with marketing</vt:lpstr>
      <vt:lpstr>Tourism Marketing</vt:lpstr>
      <vt:lpstr>Official tourism portal of Latvia www.latvia.travel</vt:lpstr>
      <vt:lpstr>Latvia.travel mobile App</vt:lpstr>
      <vt:lpstr>Printed materials</vt:lpstr>
      <vt:lpstr>Slide 13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Ikauniece</dc:creator>
  <cp:lastModifiedBy>mobiluser</cp:lastModifiedBy>
  <cp:revision>577</cp:revision>
  <dcterms:created xsi:type="dcterms:W3CDTF">2010-05-12T14:52:19Z</dcterms:created>
  <dcterms:modified xsi:type="dcterms:W3CDTF">2013-04-17T09:20:02Z</dcterms:modified>
</cp:coreProperties>
</file>