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5" r:id="rId4"/>
    <p:sldId id="264" r:id="rId5"/>
    <p:sldId id="266" r:id="rId6"/>
    <p:sldId id="267" r:id="rId7"/>
    <p:sldId id="268" r:id="rId8"/>
    <p:sldId id="269" r:id="rId9"/>
    <p:sldId id="270" r:id="rId10"/>
    <p:sldId id="271" r:id="rId11"/>
    <p:sldId id="272" r:id="rId12"/>
    <p:sldId id="273" r:id="rId13"/>
    <p:sldId id="274" r:id="rId14"/>
    <p:sldId id="275" r:id="rId15"/>
    <p:sldId id="278" r:id="rId16"/>
    <p:sldId id="279" r:id="rId17"/>
    <p:sldId id="280" r:id="rId18"/>
    <p:sldId id="281"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8E3802-C7F6-4BE1-B329-FE87BF0CB563}" type="datetimeFigureOut">
              <a:rPr lang="lv-LV" smtClean="0"/>
              <a:pPr/>
              <a:t>20.02.2019</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47E6FC-8AD8-494A-B23F-455BD2DDF315}" type="slidenum">
              <a:rPr lang="lv-LV" smtClean="0"/>
              <a:pPr/>
              <a:t>‹#›</a:t>
            </a:fld>
            <a:endParaRPr lang="lv-LV"/>
          </a:p>
        </p:txBody>
      </p:sp>
    </p:spTree>
    <p:extLst>
      <p:ext uri="{BB962C8B-B14F-4D97-AF65-F5344CB8AC3E}">
        <p14:creationId xmlns:p14="http://schemas.microsoft.com/office/powerpoint/2010/main" val="734166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E7135F-71C7-48ED-832A-D6F66B1C7E41}"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CB1CDE-E3DC-4AB0-88DF-D37A05996DEE}"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99B5A-AD08-4427-ACC8-0D411986D0E4}"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5C3F06-F665-47BB-A8DF-FF5FB714863B}"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93336B-B434-411F-BDDD-BBAA79A71E21}"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6483F-E270-429C-9E20-CE4107E739DC}" type="datetime1">
              <a:rPr lang="en-US" smtClean="0"/>
              <a:pPr/>
              <a:t>2/20/2019</a:t>
            </a:fld>
            <a:endParaRPr lang="en-US"/>
          </a:p>
        </p:txBody>
      </p:sp>
      <p:sp>
        <p:nvSpPr>
          <p:cNvPr id="6" name="Footer Placeholder 5"/>
          <p:cNvSpPr>
            <a:spLocks noGrp="1"/>
          </p:cNvSpPr>
          <p:nvPr>
            <p:ph type="ftr" sz="quarter" idx="11"/>
          </p:nvPr>
        </p:nvSpPr>
        <p:spPr/>
        <p:txBody>
          <a:bodyPr/>
          <a:lstStyle/>
          <a:p>
            <a:r>
              <a:rPr lang="lv-LV"/>
              <a:t>Kurzemes plānošanas reģions,  Kuldīgā, 12.01.2012.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6A3C7D-5559-47EC-9E76-43F6738F532A}" type="datetime1">
              <a:rPr lang="en-US" smtClean="0"/>
              <a:pPr/>
              <a:t>2/20/2019</a:t>
            </a:fld>
            <a:endParaRPr lang="en-US"/>
          </a:p>
        </p:txBody>
      </p:sp>
      <p:sp>
        <p:nvSpPr>
          <p:cNvPr id="8" name="Footer Placeholder 7"/>
          <p:cNvSpPr>
            <a:spLocks noGrp="1"/>
          </p:cNvSpPr>
          <p:nvPr>
            <p:ph type="ftr" sz="quarter" idx="11"/>
          </p:nvPr>
        </p:nvSpPr>
        <p:spPr/>
        <p:txBody>
          <a:bodyPr/>
          <a:lstStyle/>
          <a:p>
            <a:r>
              <a:rPr lang="lv-LV"/>
              <a:t>Kurzemes plānošanas reģions,  Kuldīgā, 12.01.2012.</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3FF14E-3B8B-45B3-BEC4-5058A5056EEA}" type="datetime1">
              <a:rPr lang="en-US" smtClean="0"/>
              <a:pPr/>
              <a:t>2/20/2019</a:t>
            </a:fld>
            <a:endParaRPr lang="en-US"/>
          </a:p>
        </p:txBody>
      </p:sp>
      <p:sp>
        <p:nvSpPr>
          <p:cNvPr id="4" name="Footer Placeholder 3"/>
          <p:cNvSpPr>
            <a:spLocks noGrp="1"/>
          </p:cNvSpPr>
          <p:nvPr>
            <p:ph type="ftr" sz="quarter" idx="11"/>
          </p:nvPr>
        </p:nvSpPr>
        <p:spPr/>
        <p:txBody>
          <a:bodyPr/>
          <a:lstStyle/>
          <a:p>
            <a:r>
              <a:rPr lang="lv-LV"/>
              <a:t>Kurzemes plānošanas reģions,  Kuldīgā, 12.01.2012.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02970-F703-4763-905D-A43B129EFAC1}" type="datetime1">
              <a:rPr lang="en-US" smtClean="0"/>
              <a:pPr/>
              <a:t>2/20/2019</a:t>
            </a:fld>
            <a:endParaRPr lang="en-US"/>
          </a:p>
        </p:txBody>
      </p:sp>
      <p:sp>
        <p:nvSpPr>
          <p:cNvPr id="3" name="Footer Placeholder 2"/>
          <p:cNvSpPr>
            <a:spLocks noGrp="1"/>
          </p:cNvSpPr>
          <p:nvPr>
            <p:ph type="ftr" sz="quarter" idx="11"/>
          </p:nvPr>
        </p:nvSpPr>
        <p:spPr/>
        <p:txBody>
          <a:bodyPr/>
          <a:lstStyle/>
          <a:p>
            <a:r>
              <a:rPr lang="lv-LV"/>
              <a:t>Kurzemes plānošanas reģions,  Kuldīgā, 12.01.2012.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3558CB-4D6B-49EC-B0D7-43B00F3EF1A5}" type="datetime1">
              <a:rPr lang="en-US" smtClean="0"/>
              <a:pPr/>
              <a:t>2/20/2019</a:t>
            </a:fld>
            <a:endParaRPr lang="en-US"/>
          </a:p>
        </p:txBody>
      </p:sp>
      <p:sp>
        <p:nvSpPr>
          <p:cNvPr id="6" name="Footer Placeholder 5"/>
          <p:cNvSpPr>
            <a:spLocks noGrp="1"/>
          </p:cNvSpPr>
          <p:nvPr>
            <p:ph type="ftr" sz="quarter" idx="11"/>
          </p:nvPr>
        </p:nvSpPr>
        <p:spPr/>
        <p:txBody>
          <a:bodyPr/>
          <a:lstStyle/>
          <a:p>
            <a:r>
              <a:rPr lang="lv-LV"/>
              <a:t>Kurzemes plānošanas reģions,  Kuldīgā, 12.01.2012.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9577D9-2927-403A-A342-81972030AD4B}" type="datetime1">
              <a:rPr lang="en-US" smtClean="0"/>
              <a:pPr/>
              <a:t>2/20/2019</a:t>
            </a:fld>
            <a:endParaRPr lang="en-US"/>
          </a:p>
        </p:txBody>
      </p:sp>
      <p:sp>
        <p:nvSpPr>
          <p:cNvPr id="6" name="Footer Placeholder 5"/>
          <p:cNvSpPr>
            <a:spLocks noGrp="1"/>
          </p:cNvSpPr>
          <p:nvPr>
            <p:ph type="ftr" sz="quarter" idx="11"/>
          </p:nvPr>
        </p:nvSpPr>
        <p:spPr/>
        <p:txBody>
          <a:bodyPr/>
          <a:lstStyle/>
          <a:p>
            <a:r>
              <a:rPr lang="lv-LV"/>
              <a:t>Kurzemes plānošanas reģions,  Kuldīgā, 12.01.2012.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B4A19-07C0-45BA-B3E1-57E332678803}" type="datetime1">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a:t>Kurzemes plānošanas reģions,  Kuldīgā, 12.01.2012.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ga.vilka@ppk.l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b="1" dirty="0">
                <a:solidFill>
                  <a:schemeClr val="accent1">
                    <a:lumMod val="75000"/>
                  </a:schemeClr>
                </a:solidFill>
              </a:rPr>
              <a:t>Plānošanas dokumentu uzraudzība un rezultatīvie rādītāji</a:t>
            </a:r>
            <a:br>
              <a:rPr lang="lv-LV" b="1" dirty="0">
                <a:solidFill>
                  <a:schemeClr val="accent1">
                    <a:lumMod val="75000"/>
                  </a:schemeClr>
                </a:solidFill>
              </a:rPr>
            </a:br>
            <a:r>
              <a:rPr lang="lv-LV" b="1" dirty="0">
                <a:solidFill>
                  <a:schemeClr val="accent1">
                    <a:lumMod val="75000"/>
                  </a:schemeClr>
                </a:solidFill>
              </a:rPr>
              <a:t>IEVADS</a:t>
            </a:r>
          </a:p>
        </p:txBody>
      </p:sp>
      <p:sp>
        <p:nvSpPr>
          <p:cNvPr id="3" name="Subtitle 2"/>
          <p:cNvSpPr>
            <a:spLocks noGrp="1"/>
          </p:cNvSpPr>
          <p:nvPr>
            <p:ph type="subTitle" idx="1"/>
          </p:nvPr>
        </p:nvSpPr>
        <p:spPr>
          <a:xfrm>
            <a:off x="1371600" y="4191000"/>
            <a:ext cx="6400800" cy="1447800"/>
          </a:xfrm>
        </p:spPr>
        <p:txBody>
          <a:bodyPr>
            <a:normAutofit fontScale="92500" lnSpcReduction="10000"/>
          </a:bodyPr>
          <a:lstStyle/>
          <a:p>
            <a:r>
              <a:rPr lang="lv-LV" sz="2400" b="1" dirty="0"/>
              <a:t>Inga Vilka</a:t>
            </a:r>
            <a:r>
              <a:rPr lang="lv-LV" sz="1900" dirty="0"/>
              <a:t>, </a:t>
            </a:r>
          </a:p>
          <a:p>
            <a:r>
              <a:rPr lang="lv-LV" sz="1900" dirty="0"/>
              <a:t>LU EVF Publiskās pārvaldes katedras asociētā profesore</a:t>
            </a:r>
          </a:p>
          <a:p>
            <a:r>
              <a:rPr lang="lv-LV" sz="1900" dirty="0" err="1">
                <a:hlinkClick r:id="rId2"/>
              </a:rPr>
              <a:t>Inga.vilka@ppk.lv</a:t>
            </a:r>
            <a:endParaRPr lang="lv-LV" sz="1900" dirty="0"/>
          </a:p>
          <a:p>
            <a:r>
              <a:rPr lang="lv-LV" sz="2600" dirty="0"/>
              <a:t>Seminārs Kuldīgā, 2012.gada 12.janvārī</a:t>
            </a:r>
          </a:p>
        </p:txBody>
      </p:sp>
      <p:sp>
        <p:nvSpPr>
          <p:cNvPr id="4" name="Footer Placeholder 3"/>
          <p:cNvSpPr>
            <a:spLocks noGrp="1"/>
          </p:cNvSpPr>
          <p:nvPr>
            <p:ph type="ftr" sz="quarter" idx="11"/>
          </p:nvPr>
        </p:nvSpPr>
        <p:spPr/>
        <p:txBody>
          <a:bodyPr/>
          <a:lstStyle/>
          <a:p>
            <a:r>
              <a:rPr lang="lv-LV" dirty="0"/>
              <a:t>Kurzemes plānošanas reģions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79"/>
            <a:ext cx="6121400" cy="178364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14401"/>
            <a:ext cx="4040188" cy="685800"/>
          </a:xfrm>
        </p:spPr>
        <p:txBody>
          <a:bodyPr/>
          <a:lstStyle/>
          <a:p>
            <a:pPr algn="ctr"/>
            <a:r>
              <a:rPr lang="lv-LV" sz="3200" b="0" dirty="0">
                <a:solidFill>
                  <a:schemeClr val="accent1">
                    <a:lumMod val="75000"/>
                  </a:schemeClr>
                </a:solidFill>
              </a:rPr>
              <a:t>Uzraudzība</a:t>
            </a:r>
            <a:r>
              <a:rPr lang="lv-LV" dirty="0"/>
              <a:t> </a:t>
            </a:r>
          </a:p>
        </p:txBody>
      </p:sp>
      <p:sp>
        <p:nvSpPr>
          <p:cNvPr id="4" name="Content Placeholder 3"/>
          <p:cNvSpPr>
            <a:spLocks noGrp="1"/>
          </p:cNvSpPr>
          <p:nvPr>
            <p:ph sz="half" idx="2"/>
          </p:nvPr>
        </p:nvSpPr>
        <p:spPr>
          <a:xfrm>
            <a:off x="457200" y="1828800"/>
            <a:ext cx="4040188" cy="4297363"/>
          </a:xfrm>
        </p:spPr>
        <p:txBody>
          <a:bodyPr/>
          <a:lstStyle/>
          <a:p>
            <a:pPr lvl="0"/>
            <a:r>
              <a:rPr lang="lv-LV" dirty="0"/>
              <a:t>Kas ir paveikts? </a:t>
            </a:r>
          </a:p>
          <a:p>
            <a:pPr lvl="0">
              <a:buNone/>
            </a:pPr>
            <a:endParaRPr lang="lv-LV" dirty="0"/>
          </a:p>
          <a:p>
            <a:pPr lvl="0"/>
            <a:r>
              <a:rPr lang="lv-LV" dirty="0"/>
              <a:t>Kas ir sasniegts?</a:t>
            </a:r>
          </a:p>
          <a:p>
            <a:endParaRPr lang="lv-LV" dirty="0"/>
          </a:p>
        </p:txBody>
      </p:sp>
      <p:sp>
        <p:nvSpPr>
          <p:cNvPr id="5" name="Text Placeholder 4"/>
          <p:cNvSpPr>
            <a:spLocks noGrp="1"/>
          </p:cNvSpPr>
          <p:nvPr>
            <p:ph type="body" sz="quarter" idx="3"/>
          </p:nvPr>
        </p:nvSpPr>
        <p:spPr>
          <a:xfrm>
            <a:off x="4645025" y="838201"/>
            <a:ext cx="4041775" cy="762000"/>
          </a:xfrm>
        </p:spPr>
        <p:txBody>
          <a:bodyPr>
            <a:normAutofit/>
          </a:bodyPr>
          <a:lstStyle/>
          <a:p>
            <a:pPr algn="ctr"/>
            <a:r>
              <a:rPr lang="lv-LV" sz="3200" b="0" dirty="0">
                <a:solidFill>
                  <a:schemeClr val="accent1">
                    <a:lumMod val="75000"/>
                  </a:schemeClr>
                </a:solidFill>
              </a:rPr>
              <a:t>Novērtējums</a:t>
            </a:r>
          </a:p>
        </p:txBody>
      </p:sp>
      <p:sp>
        <p:nvSpPr>
          <p:cNvPr id="6" name="Content Placeholder 5"/>
          <p:cNvSpPr>
            <a:spLocks noGrp="1"/>
          </p:cNvSpPr>
          <p:nvPr>
            <p:ph sz="quarter" idx="4"/>
          </p:nvPr>
        </p:nvSpPr>
        <p:spPr>
          <a:xfrm>
            <a:off x="4645025" y="1828800"/>
            <a:ext cx="4041775" cy="4297363"/>
          </a:xfrm>
        </p:spPr>
        <p:txBody>
          <a:bodyPr/>
          <a:lstStyle/>
          <a:p>
            <a:pPr lvl="0"/>
            <a:r>
              <a:rPr lang="lv-LV" dirty="0"/>
              <a:t>Vai plānotais ir sasniegts un cik daudz no plānotā ir sasniegts?  </a:t>
            </a:r>
          </a:p>
          <a:p>
            <a:pPr lvl="0"/>
            <a:r>
              <a:rPr lang="lv-LV" dirty="0"/>
              <a:t>Vai varam būt apmierināti ar paveikto un sasniegto? </a:t>
            </a:r>
          </a:p>
          <a:p>
            <a:pPr>
              <a:buNone/>
            </a:pPr>
            <a:endParaRPr lang="lv-LV" dirty="0"/>
          </a:p>
        </p:txBody>
      </p:sp>
      <p:sp>
        <p:nvSpPr>
          <p:cNvPr id="7" name="Title 6"/>
          <p:cNvSpPr>
            <a:spLocks noGrp="1"/>
          </p:cNvSpPr>
          <p:nvPr>
            <p:ph type="title"/>
          </p:nvPr>
        </p:nvSpPr>
        <p:spPr>
          <a:xfrm>
            <a:off x="457200" y="274638"/>
            <a:ext cx="8229600" cy="106362"/>
          </a:xfrm>
        </p:spPr>
        <p:txBody>
          <a:bodyPr>
            <a:normAutofit fontScale="90000"/>
          </a:bodyPr>
          <a:lstStyle/>
          <a:p>
            <a:r>
              <a:rPr lang="lv-LV" dirty="0"/>
              <a:t>  </a:t>
            </a:r>
          </a:p>
        </p:txBody>
      </p:sp>
      <p:sp>
        <p:nvSpPr>
          <p:cNvPr id="8" name="Footer Placeholder 7"/>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Laba uzraudzības sistēma uzrauga</a:t>
            </a:r>
          </a:p>
        </p:txBody>
      </p:sp>
      <p:sp>
        <p:nvSpPr>
          <p:cNvPr id="3" name="Content Placeholder 2"/>
          <p:cNvSpPr>
            <a:spLocks noGrp="1"/>
          </p:cNvSpPr>
          <p:nvPr>
            <p:ph idx="1"/>
          </p:nvPr>
        </p:nvSpPr>
        <p:spPr/>
        <p:txBody>
          <a:bodyPr>
            <a:normAutofit/>
          </a:bodyPr>
          <a:lstStyle/>
          <a:p>
            <a:pPr lvl="0"/>
            <a:r>
              <a:rPr lang="lv-LV" sz="2400" dirty="0"/>
              <a:t>Resursu ieguldījumus – laiku un naudu, lai nodrošinātu saprātīgu budžeta tērēšanu</a:t>
            </a:r>
          </a:p>
          <a:p>
            <a:pPr lvl="0"/>
            <a:r>
              <a:rPr lang="lv-LV" sz="2400" dirty="0"/>
              <a:t>Rezultātus (sasniegumus), izmantojot rezultatīvo rādītājus, lai novērtētu progresu saskaņā ar izvirzītajiem mērķiem</a:t>
            </a:r>
          </a:p>
          <a:p>
            <a:pPr lvl="0"/>
            <a:endParaRPr lang="lv-LV" sz="2400" dirty="0"/>
          </a:p>
          <a:p>
            <a:r>
              <a:rPr lang="lv-LV" sz="2400" dirty="0"/>
              <a:t>Uzraudzības un novērtēšanas sistēmas pamatā ir rezultatīvie rādītāji.</a:t>
            </a:r>
          </a:p>
          <a:p>
            <a:pPr lvl="0">
              <a:buNone/>
            </a:pPr>
            <a:endParaRPr lang="lv-LV" sz="28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Novērtēšana</a:t>
            </a:r>
          </a:p>
        </p:txBody>
      </p:sp>
      <p:sp>
        <p:nvSpPr>
          <p:cNvPr id="3" name="Content Placeholder 2"/>
          <p:cNvSpPr>
            <a:spLocks noGrp="1"/>
          </p:cNvSpPr>
          <p:nvPr>
            <p:ph idx="1"/>
          </p:nvPr>
        </p:nvSpPr>
        <p:spPr/>
        <p:txBody>
          <a:bodyPr>
            <a:normAutofit/>
          </a:bodyPr>
          <a:lstStyle/>
          <a:p>
            <a:r>
              <a:rPr lang="lv-LV" sz="2400" dirty="0"/>
              <a:t>Novērtēšana ietver darbības plāna izpildi raksturojošo datu (ko nodrošina uzraudzības sistēma) analīzi un interpretāciju ar mērķi noskaidrot sasniegumus un attiecīgās jomas vājās vietas. </a:t>
            </a:r>
          </a:p>
          <a:p>
            <a:r>
              <a:rPr lang="lv-LV" sz="2400" dirty="0"/>
              <a:t>Novērtēšana ir kas vairāk nekā vienkārša informācijas apstrāde. Tā ir arī analīze par to, kas un kāpēc notika.</a:t>
            </a:r>
          </a:p>
          <a:p>
            <a:pPr>
              <a:buNone/>
            </a:pPr>
            <a:endParaRPr lang="lv-LV" sz="2400" dirty="0"/>
          </a:p>
          <a:p>
            <a:r>
              <a:rPr lang="lv-LV" sz="2400" dirty="0"/>
              <a:t>Novērtēšanas ietvaros parasti nosaka arī plāna (projekta, programmas, stratēģijas) efektivitāti.</a:t>
            </a:r>
            <a:endParaRPr lang="lv-LV" sz="28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Efektivitāte</a:t>
            </a:r>
          </a:p>
        </p:txBody>
      </p:sp>
      <p:sp>
        <p:nvSpPr>
          <p:cNvPr id="3" name="Content Placeholder 2"/>
          <p:cNvSpPr>
            <a:spLocks noGrp="1"/>
          </p:cNvSpPr>
          <p:nvPr>
            <p:ph idx="1"/>
          </p:nvPr>
        </p:nvSpPr>
        <p:spPr/>
        <p:txBody>
          <a:bodyPr>
            <a:normAutofit fontScale="92500" lnSpcReduction="10000"/>
          </a:bodyPr>
          <a:lstStyle/>
          <a:p>
            <a:r>
              <a:rPr lang="lv-LV" sz="2400" dirty="0"/>
              <a:t>Ekonomiskā efektivitāte (</a:t>
            </a:r>
            <a:r>
              <a:rPr lang="lv-LV" sz="2400" i="1" dirty="0" err="1"/>
              <a:t>efficiency</a:t>
            </a:r>
            <a:r>
              <a:rPr lang="lv-LV" sz="2400" dirty="0"/>
              <a:t>) </a:t>
            </a:r>
          </a:p>
          <a:p>
            <a:pPr>
              <a:buNone/>
            </a:pPr>
            <a:r>
              <a:rPr lang="lv-LV" sz="2400" dirty="0"/>
              <a:t>	Ekonomiskā efektivitāte parāda attiecības starp izmantotajiem resursiem un izpildes rādītājiem. To mēra kā resursu patēriņu (izmaksas, cilvēkdienas u.t.t.) uz vienu izpildes rādītāja vienību</a:t>
            </a:r>
          </a:p>
          <a:p>
            <a:endParaRPr lang="lv-LV" sz="2400" dirty="0"/>
          </a:p>
          <a:p>
            <a:r>
              <a:rPr lang="lv-LV" sz="2400" dirty="0"/>
              <a:t>Funkcionālā efektivitāte (</a:t>
            </a:r>
            <a:r>
              <a:rPr lang="lv-LV" sz="2400" i="1" dirty="0" err="1"/>
              <a:t>effectiveness</a:t>
            </a:r>
            <a:r>
              <a:rPr lang="lv-LV" sz="2400" dirty="0"/>
              <a:t>)</a:t>
            </a:r>
          </a:p>
          <a:p>
            <a:pPr>
              <a:buNone/>
            </a:pPr>
            <a:r>
              <a:rPr lang="lv-LV" sz="2400" dirty="0"/>
              <a:t>	Funkcionālā efektivitāte parāda, cik lielā mērā programma (aktivitāte, uzdevums) ir sasniegusi rezultāta un ietekmes vēlamo kvalitāti atbilstoši programmas mērķiem un vīzijai</a:t>
            </a:r>
          </a:p>
          <a:p>
            <a:pPr lvl="0">
              <a:buNone/>
            </a:pPr>
            <a:endParaRPr lang="lv-LV" sz="2800" dirty="0"/>
          </a:p>
          <a:p>
            <a:pPr lvl="0">
              <a:buNone/>
            </a:pPr>
            <a:r>
              <a:rPr lang="lv-LV" sz="2800" i="1" dirty="0"/>
              <a:t>	</a:t>
            </a:r>
            <a:r>
              <a:rPr lang="lv-LV" sz="2200" i="1" dirty="0"/>
              <a:t>Nav nekā muļķīgāka kā efektīvi no ekonomiskā viedokļa veikt kaut ko tādu, kas nevienam vairs nav vajadzīgs</a:t>
            </a:r>
            <a:endParaRPr lang="lv-LV" sz="22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solidFill>
                  <a:schemeClr val="accent1">
                    <a:lumMod val="75000"/>
                  </a:schemeClr>
                </a:solidFill>
              </a:rPr>
              <a:t>Saistība</a:t>
            </a:r>
            <a:r>
              <a:rPr lang="en-US" sz="2400" dirty="0">
                <a:solidFill>
                  <a:schemeClr val="accent1">
                    <a:lumMod val="75000"/>
                  </a:schemeClr>
                </a:solidFill>
              </a:rPr>
              <a:t> </a:t>
            </a:r>
            <a:r>
              <a:rPr lang="en-US" sz="2400" dirty="0" err="1">
                <a:solidFill>
                  <a:schemeClr val="accent1">
                    <a:lumMod val="75000"/>
                  </a:schemeClr>
                </a:solidFill>
              </a:rPr>
              <a:t>starp</a:t>
            </a:r>
            <a:r>
              <a:rPr lang="en-US" sz="2400" dirty="0">
                <a:solidFill>
                  <a:schemeClr val="accent1">
                    <a:lumMod val="75000"/>
                  </a:schemeClr>
                </a:solidFill>
              </a:rPr>
              <a:t> </a:t>
            </a:r>
            <a:r>
              <a:rPr lang="en-US" sz="2400" dirty="0" err="1">
                <a:solidFill>
                  <a:schemeClr val="accent1">
                    <a:lumMod val="75000"/>
                  </a:schemeClr>
                </a:solidFill>
              </a:rPr>
              <a:t>politikas</a:t>
            </a:r>
            <a:r>
              <a:rPr lang="en-US" sz="2400" dirty="0">
                <a:solidFill>
                  <a:schemeClr val="accent1">
                    <a:lumMod val="75000"/>
                  </a:schemeClr>
                </a:solidFill>
              </a:rPr>
              <a:t> </a:t>
            </a:r>
            <a:r>
              <a:rPr lang="en-US" sz="2400" dirty="0" err="1">
                <a:solidFill>
                  <a:schemeClr val="accent1">
                    <a:lumMod val="75000"/>
                  </a:schemeClr>
                </a:solidFill>
              </a:rPr>
              <a:t>noteikšanas</a:t>
            </a:r>
            <a:r>
              <a:rPr lang="en-US" sz="2400" dirty="0">
                <a:solidFill>
                  <a:schemeClr val="accent1">
                    <a:lumMod val="75000"/>
                  </a:schemeClr>
                </a:solidFill>
              </a:rPr>
              <a:t> un </a:t>
            </a:r>
            <a:r>
              <a:rPr lang="en-US" sz="2400" dirty="0" err="1">
                <a:solidFill>
                  <a:schemeClr val="accent1">
                    <a:lumMod val="75000"/>
                  </a:schemeClr>
                </a:solidFill>
              </a:rPr>
              <a:t>īstenošanas</a:t>
            </a:r>
            <a:r>
              <a:rPr lang="en-US" sz="2400" dirty="0">
                <a:solidFill>
                  <a:schemeClr val="accent1">
                    <a:lumMod val="75000"/>
                  </a:schemeClr>
                </a:solidFill>
              </a:rPr>
              <a:t> </a:t>
            </a:r>
            <a:r>
              <a:rPr lang="en-US" sz="2400" dirty="0" err="1">
                <a:solidFill>
                  <a:schemeClr val="accent1">
                    <a:lumMod val="75000"/>
                  </a:schemeClr>
                </a:solidFill>
              </a:rPr>
              <a:t>procesu</a:t>
            </a:r>
            <a:r>
              <a:rPr lang="en-US" sz="2400" dirty="0">
                <a:solidFill>
                  <a:schemeClr val="accent1">
                    <a:lumMod val="75000"/>
                  </a:schemeClr>
                </a:solidFill>
              </a:rPr>
              <a:t>, </a:t>
            </a:r>
            <a:r>
              <a:rPr lang="en-US" sz="2400" dirty="0" err="1">
                <a:solidFill>
                  <a:schemeClr val="accent1">
                    <a:lumMod val="75000"/>
                  </a:schemeClr>
                </a:solidFill>
              </a:rPr>
              <a:t>rezultātiem</a:t>
            </a:r>
            <a:r>
              <a:rPr lang="en-US" sz="2400" dirty="0">
                <a:solidFill>
                  <a:schemeClr val="accent1">
                    <a:lumMod val="75000"/>
                  </a:schemeClr>
                </a:solidFill>
              </a:rPr>
              <a:t> un </a:t>
            </a:r>
            <a:r>
              <a:rPr lang="en-US" sz="2400" dirty="0" err="1">
                <a:solidFill>
                  <a:schemeClr val="accent1">
                    <a:lumMod val="75000"/>
                  </a:schemeClr>
                </a:solidFill>
              </a:rPr>
              <a:t>rezultatīvajiem</a:t>
            </a:r>
            <a:r>
              <a:rPr lang="en-US" sz="2400" dirty="0">
                <a:solidFill>
                  <a:schemeClr val="accent1">
                    <a:lumMod val="75000"/>
                  </a:schemeClr>
                </a:solidFill>
              </a:rPr>
              <a:t> </a:t>
            </a:r>
            <a:r>
              <a:rPr lang="en-US" sz="2400" dirty="0" err="1">
                <a:solidFill>
                  <a:schemeClr val="accent1">
                    <a:lumMod val="75000"/>
                  </a:schemeClr>
                </a:solidFill>
              </a:rPr>
              <a:t>rādītājiem</a:t>
            </a:r>
            <a:endParaRPr lang="lv-LV" sz="2400" dirty="0">
              <a:solidFill>
                <a:schemeClr val="accent1">
                  <a:lumMod val="75000"/>
                </a:schemeClr>
              </a:solidFill>
            </a:endParaRPr>
          </a:p>
        </p:txBody>
      </p:sp>
      <p:grpSp>
        <p:nvGrpSpPr>
          <p:cNvPr id="1026" name="Group 2"/>
          <p:cNvGrpSpPr>
            <a:grpSpLocks/>
          </p:cNvGrpSpPr>
          <p:nvPr/>
        </p:nvGrpSpPr>
        <p:grpSpPr bwMode="auto">
          <a:xfrm>
            <a:off x="1295400" y="2133600"/>
            <a:ext cx="5908675" cy="3733800"/>
            <a:chOff x="1008" y="1849"/>
            <a:chExt cx="8586" cy="5376"/>
          </a:xfrm>
        </p:grpSpPr>
        <p:sp>
          <p:nvSpPr>
            <p:cNvPr id="1027" name="Oval 3"/>
            <p:cNvSpPr>
              <a:spLocks noChangeArrowheads="1"/>
            </p:cNvSpPr>
            <p:nvPr/>
          </p:nvSpPr>
          <p:spPr bwMode="auto">
            <a:xfrm>
              <a:off x="2592" y="2281"/>
              <a:ext cx="2268" cy="11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latin typeface="Calibri" pitchFamily="34" charset="0"/>
                </a:rPr>
                <a:t>Vajadzības Problēmas</a:t>
              </a:r>
            </a:p>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latin typeface="Calibri" pitchFamily="34" charset="0"/>
                </a:rPr>
                <a:t>Jautājumi</a:t>
              </a:r>
              <a:endParaRPr kumimoji="0" lang="lv-LV" sz="1400" b="0" i="0" u="none" strike="noStrike" cap="none" normalizeH="0" baseline="0" dirty="0">
                <a:ln>
                  <a:noFill/>
                </a:ln>
                <a:solidFill>
                  <a:schemeClr val="tx1"/>
                </a:solidFill>
                <a:effectLst/>
                <a:latin typeface="Arial" pitchFamily="34" charset="0"/>
              </a:endParaRPr>
            </a:p>
          </p:txBody>
        </p:sp>
        <p:sp>
          <p:nvSpPr>
            <p:cNvPr id="1028" name="Text Box 4"/>
            <p:cNvSpPr txBox="1">
              <a:spLocks noChangeArrowheads="1"/>
            </p:cNvSpPr>
            <p:nvPr/>
          </p:nvSpPr>
          <p:spPr bwMode="auto">
            <a:xfrm>
              <a:off x="1008" y="2281"/>
              <a:ext cx="1458" cy="115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endParaRPr kumimoji="0" lang="lv-LV" sz="10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rPr>
                <a:t>Sabiedrība</a:t>
              </a:r>
            </a:p>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rPr>
                <a:t>Ekonomika</a:t>
              </a:r>
            </a:p>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rPr>
                <a:t>Vide</a:t>
              </a:r>
            </a:p>
          </p:txBody>
        </p:sp>
        <p:sp>
          <p:nvSpPr>
            <p:cNvPr id="1029" name="Text Box 5"/>
            <p:cNvSpPr txBox="1">
              <a:spLocks noChangeArrowheads="1"/>
            </p:cNvSpPr>
            <p:nvPr/>
          </p:nvSpPr>
          <p:spPr bwMode="auto">
            <a:xfrm>
              <a:off x="1008" y="4729"/>
              <a:ext cx="1620" cy="100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rPr>
                <a:t>Programma</a:t>
              </a:r>
            </a:p>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rPr>
                <a:t>Organizācija</a:t>
              </a:r>
            </a:p>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rPr>
                <a:t>Institūcija</a:t>
              </a:r>
            </a:p>
          </p:txBody>
        </p:sp>
        <p:sp>
          <p:nvSpPr>
            <p:cNvPr id="1030" name="Rectangle 6"/>
            <p:cNvSpPr>
              <a:spLocks noChangeArrowheads="1"/>
            </p:cNvSpPr>
            <p:nvPr/>
          </p:nvSpPr>
          <p:spPr bwMode="auto">
            <a:xfrm>
              <a:off x="3168" y="4873"/>
              <a:ext cx="1296" cy="8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1400" b="0" i="0" u="none" strike="noStrike" cap="none" normalizeH="0" baseline="0" dirty="0">
                  <a:ln>
                    <a:noFill/>
                  </a:ln>
                  <a:solidFill>
                    <a:schemeClr val="tx1"/>
                  </a:solidFill>
                  <a:effectLst/>
                  <a:latin typeface="Calibri" pitchFamily="34" charset="0"/>
                </a:rPr>
                <a:t>Mērķ</a:t>
              </a:r>
              <a:r>
                <a:rPr kumimoji="0" lang="lv-LV" sz="1100" b="0" i="0" u="none" strike="noStrike" cap="none" normalizeH="0" baseline="0" dirty="0">
                  <a:ln>
                    <a:noFill/>
                  </a:ln>
                  <a:solidFill>
                    <a:schemeClr val="tx1"/>
                  </a:solidFill>
                  <a:effectLst/>
                  <a:latin typeface="Calibri" pitchFamily="34" charset="0"/>
                </a:rPr>
                <a:t>i</a:t>
              </a:r>
              <a:endParaRPr kumimoji="0" lang="lv-LV" sz="1800" b="0" i="0" u="none" strike="noStrike" cap="none" normalizeH="0" baseline="0" dirty="0">
                <a:ln>
                  <a:noFill/>
                </a:ln>
                <a:solidFill>
                  <a:schemeClr val="tx1"/>
                </a:solidFill>
                <a:effectLst/>
                <a:latin typeface="Arial" pitchFamily="34" charset="0"/>
              </a:endParaRPr>
            </a:p>
          </p:txBody>
        </p:sp>
        <p:sp>
          <p:nvSpPr>
            <p:cNvPr id="1031" name="Rectangle 7"/>
            <p:cNvSpPr>
              <a:spLocks noChangeArrowheads="1"/>
            </p:cNvSpPr>
            <p:nvPr/>
          </p:nvSpPr>
          <p:spPr bwMode="auto">
            <a:xfrm>
              <a:off x="4752" y="4873"/>
              <a:ext cx="1296" cy="8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latin typeface="Calibri" pitchFamily="34" charset="0"/>
                </a:rPr>
                <a:t>Resursi </a:t>
              </a:r>
            </a:p>
            <a:p>
              <a:pPr marL="0" marR="0" lvl="0" indent="0" algn="ctr" defTabSz="914400" rtl="0" eaLnBrk="1" fontAlgn="base" latinLnBrk="0" hangingPunct="1">
                <a:lnSpc>
                  <a:spcPct val="100000"/>
                </a:lnSpc>
                <a:spcBef>
                  <a:spcPct val="0"/>
                </a:spcBef>
                <a:buClrTx/>
                <a:buSzTx/>
                <a:buFontTx/>
                <a:buNone/>
                <a:tabLst/>
              </a:pPr>
              <a:r>
                <a:rPr kumimoji="0" lang="lv-LV" sz="1400" b="0" i="0" u="none" strike="noStrike" cap="none" normalizeH="0" baseline="0" dirty="0">
                  <a:ln>
                    <a:noFill/>
                  </a:ln>
                  <a:solidFill>
                    <a:schemeClr val="tx1"/>
                  </a:solidFill>
                  <a:effectLst/>
                  <a:latin typeface="Calibri" pitchFamily="34" charset="0"/>
                </a:rPr>
                <a:t>(</a:t>
              </a:r>
              <a:r>
                <a:rPr kumimoji="0" lang="lv-LV" sz="1400" b="0" i="0" u="none" strike="noStrike" cap="none" normalizeH="0" baseline="0" dirty="0" err="1">
                  <a:ln>
                    <a:noFill/>
                  </a:ln>
                  <a:solidFill>
                    <a:schemeClr val="tx1"/>
                  </a:solidFill>
                  <a:effectLst/>
                  <a:latin typeface="Calibri" pitchFamily="34" charset="0"/>
                </a:rPr>
                <a:t>inputs</a:t>
              </a:r>
              <a:r>
                <a:rPr kumimoji="0" lang="lv-LV" sz="1400" b="0" i="0" u="none" strike="noStrike" cap="none" normalizeH="0" baseline="0" dirty="0">
                  <a:ln>
                    <a:noFill/>
                  </a:ln>
                  <a:solidFill>
                    <a:schemeClr val="tx1"/>
                  </a:solidFill>
                  <a:effectLst/>
                  <a:latin typeface="Calibri" pitchFamily="34" charset="0"/>
                </a:rPr>
                <a:t>)</a:t>
              </a:r>
              <a:endParaRPr kumimoji="0" lang="lv-LV" sz="1400" b="0" i="0" u="none" strike="noStrike" cap="none" normalizeH="0" baseline="0" dirty="0">
                <a:ln>
                  <a:noFill/>
                </a:ln>
                <a:solidFill>
                  <a:schemeClr val="tx1"/>
                </a:solidFill>
                <a:effectLst/>
                <a:latin typeface="Arial" pitchFamily="34" charset="0"/>
              </a:endParaRPr>
            </a:p>
          </p:txBody>
        </p:sp>
        <p:sp>
          <p:nvSpPr>
            <p:cNvPr id="1032" name="Rectangle 8"/>
            <p:cNvSpPr>
              <a:spLocks noChangeArrowheads="1"/>
            </p:cNvSpPr>
            <p:nvPr/>
          </p:nvSpPr>
          <p:spPr bwMode="auto">
            <a:xfrm>
              <a:off x="6336" y="4873"/>
              <a:ext cx="1296" cy="8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lv-LV" sz="1200" b="0" i="0" u="none" strike="noStrike" cap="none" normalizeH="0" baseline="0" dirty="0">
                  <a:ln>
                    <a:noFill/>
                  </a:ln>
                  <a:solidFill>
                    <a:schemeClr val="tx1"/>
                  </a:solidFill>
                  <a:effectLst/>
                  <a:latin typeface="Calibri" pitchFamily="34" charset="0"/>
                </a:rPr>
                <a:t>Darbības rezultāti</a:t>
              </a:r>
            </a:p>
            <a:p>
              <a:pPr marL="0" marR="0" lvl="0" indent="0" algn="ctr" defTabSz="914400" rtl="0" eaLnBrk="1" fontAlgn="base" latinLnBrk="0" hangingPunct="1">
                <a:lnSpc>
                  <a:spcPct val="100000"/>
                </a:lnSpc>
                <a:spcBef>
                  <a:spcPct val="0"/>
                </a:spcBef>
                <a:buClrTx/>
                <a:buSzTx/>
                <a:buFontTx/>
                <a:buNone/>
                <a:tabLst/>
              </a:pPr>
              <a:r>
                <a:rPr kumimoji="0" lang="lv-LV" sz="1200" b="0" i="0" u="none" strike="noStrike" cap="none" normalizeH="0" baseline="0" dirty="0">
                  <a:ln>
                    <a:noFill/>
                  </a:ln>
                  <a:solidFill>
                    <a:schemeClr val="tx1"/>
                  </a:solidFill>
                  <a:effectLst/>
                  <a:latin typeface="Calibri" pitchFamily="34" charset="0"/>
                </a:rPr>
                <a:t>(</a:t>
              </a:r>
              <a:r>
                <a:rPr kumimoji="0" lang="lv-LV" sz="1200" b="0" i="0" u="none" strike="noStrike" cap="none" normalizeH="0" baseline="0" dirty="0" err="1">
                  <a:ln>
                    <a:noFill/>
                  </a:ln>
                  <a:solidFill>
                    <a:schemeClr val="tx1"/>
                  </a:solidFill>
                  <a:effectLst/>
                  <a:latin typeface="Calibri" pitchFamily="34" charset="0"/>
                </a:rPr>
                <a:t>ouputs</a:t>
              </a:r>
              <a:r>
                <a:rPr kumimoji="0" lang="lv-LV" sz="1000" b="0" i="0" u="none" strike="noStrike" cap="none" normalizeH="0" baseline="0" dirty="0">
                  <a:ln>
                    <a:noFill/>
                  </a:ln>
                  <a:solidFill>
                    <a:schemeClr val="tx1"/>
                  </a:solidFill>
                  <a:effectLst/>
                  <a:latin typeface="Calibri"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dirty="0">
                <a:ln>
                  <a:noFill/>
                </a:ln>
                <a:solidFill>
                  <a:schemeClr val="tx1"/>
                </a:solidFill>
                <a:effectLst/>
                <a:latin typeface="Arial" pitchFamily="34" charset="0"/>
              </a:endParaRPr>
            </a:p>
          </p:txBody>
        </p:sp>
        <p:sp>
          <p:nvSpPr>
            <p:cNvPr id="1033" name="Rectangle 9"/>
            <p:cNvSpPr>
              <a:spLocks noChangeArrowheads="1"/>
            </p:cNvSpPr>
            <p:nvPr/>
          </p:nvSpPr>
          <p:spPr bwMode="auto">
            <a:xfrm>
              <a:off x="6768" y="3865"/>
              <a:ext cx="1944" cy="6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lv-LV" sz="1200" b="0" i="0" u="none" strike="noStrike" cap="none" normalizeH="0" baseline="0" dirty="0">
                  <a:ln>
                    <a:noFill/>
                  </a:ln>
                  <a:solidFill>
                    <a:schemeClr val="tx1"/>
                  </a:solidFill>
                  <a:effectLst/>
                  <a:latin typeface="Calibri" pitchFamily="34" charset="0"/>
                </a:rPr>
                <a:t>Politikas rezultāti</a:t>
              </a:r>
            </a:p>
            <a:p>
              <a:pPr marL="0" marR="0" lvl="0" indent="0" algn="ctr" defTabSz="914400" rtl="0" eaLnBrk="1" fontAlgn="base" latinLnBrk="0" hangingPunct="1">
                <a:lnSpc>
                  <a:spcPct val="100000"/>
                </a:lnSpc>
                <a:spcBef>
                  <a:spcPct val="0"/>
                </a:spcBef>
                <a:buClrTx/>
                <a:buSzTx/>
                <a:buFontTx/>
                <a:buNone/>
                <a:tabLst/>
              </a:pPr>
              <a:r>
                <a:rPr kumimoji="0" lang="lv-LV" sz="1200" b="0" i="0" u="none" strike="noStrike" cap="none" normalizeH="0" baseline="0" dirty="0">
                  <a:ln>
                    <a:noFill/>
                  </a:ln>
                  <a:solidFill>
                    <a:schemeClr val="tx1"/>
                  </a:solidFill>
                  <a:effectLst/>
                  <a:latin typeface="Calibri" pitchFamily="34" charset="0"/>
                </a:rPr>
                <a:t>(</a:t>
              </a:r>
              <a:r>
                <a:rPr kumimoji="0" lang="lv-LV" sz="1200" b="0" i="0" u="none" strike="noStrike" cap="none" normalizeH="0" baseline="0" dirty="0" err="1">
                  <a:ln>
                    <a:noFill/>
                  </a:ln>
                  <a:solidFill>
                    <a:schemeClr val="tx1"/>
                  </a:solidFill>
                  <a:effectLst/>
                  <a:latin typeface="Calibri" pitchFamily="34" charset="0"/>
                </a:rPr>
                <a:t>outcomes</a:t>
              </a:r>
              <a:r>
                <a:rPr kumimoji="0" lang="lv-LV" sz="1200" b="0" i="0" u="none" strike="noStrike" cap="none" normalizeH="0" baseline="0" dirty="0">
                  <a:ln>
                    <a:noFill/>
                  </a:ln>
                  <a:solidFill>
                    <a:schemeClr val="tx1"/>
                  </a:solidFill>
                  <a:effectLst/>
                  <a:latin typeface="Calibri" pitchFamily="34" charset="0"/>
                </a:rPr>
                <a:t>)</a:t>
              </a:r>
              <a:endParaRPr kumimoji="0" lang="lv-LV" sz="1200" b="0" i="0" u="none" strike="noStrike" cap="none" normalizeH="0" baseline="0" dirty="0">
                <a:ln>
                  <a:noFill/>
                </a:ln>
                <a:solidFill>
                  <a:schemeClr val="tx1"/>
                </a:solidFill>
                <a:effectLst/>
                <a:latin typeface="Arial" pitchFamily="34" charset="0"/>
              </a:endParaRPr>
            </a:p>
          </p:txBody>
        </p:sp>
        <p:sp>
          <p:nvSpPr>
            <p:cNvPr id="1034" name="Rectangle 10"/>
            <p:cNvSpPr>
              <a:spLocks noChangeArrowheads="1"/>
            </p:cNvSpPr>
            <p:nvPr/>
          </p:nvSpPr>
          <p:spPr bwMode="auto">
            <a:xfrm>
              <a:off x="7488" y="2641"/>
              <a:ext cx="2106" cy="6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lv-LV" sz="1200" b="0" i="0" u="none" strike="noStrike" cap="none" normalizeH="0" baseline="0" dirty="0">
                  <a:ln>
                    <a:noFill/>
                  </a:ln>
                  <a:solidFill>
                    <a:schemeClr val="tx1"/>
                  </a:solidFill>
                  <a:effectLst/>
                  <a:latin typeface="Calibri" pitchFamily="34" charset="0"/>
                </a:rPr>
                <a:t>Ietekmes rezultāti</a:t>
              </a:r>
            </a:p>
            <a:p>
              <a:pPr marL="0" marR="0" lvl="0" indent="0" algn="ctr" defTabSz="914400" rtl="0" eaLnBrk="1" fontAlgn="base" latinLnBrk="0" hangingPunct="1">
                <a:lnSpc>
                  <a:spcPct val="100000"/>
                </a:lnSpc>
                <a:spcBef>
                  <a:spcPct val="0"/>
                </a:spcBef>
                <a:buClrTx/>
                <a:buSzTx/>
                <a:buFontTx/>
                <a:buNone/>
                <a:tabLst/>
              </a:pPr>
              <a:r>
                <a:rPr kumimoji="0" lang="lv-LV" sz="1200" b="0" i="0" u="none" strike="noStrike" cap="none" normalizeH="0" baseline="0" dirty="0">
                  <a:ln>
                    <a:noFill/>
                  </a:ln>
                  <a:solidFill>
                    <a:schemeClr val="tx1"/>
                  </a:solidFill>
                  <a:effectLst/>
                  <a:latin typeface="Calibri" pitchFamily="34" charset="0"/>
                </a:rPr>
                <a:t>(</a:t>
              </a:r>
              <a:r>
                <a:rPr kumimoji="0" lang="lv-LV" sz="1200" b="0" i="0" u="none" strike="noStrike" cap="none" normalizeH="0" baseline="0" dirty="0" err="1">
                  <a:ln>
                    <a:noFill/>
                  </a:ln>
                  <a:solidFill>
                    <a:schemeClr val="tx1"/>
                  </a:solidFill>
                  <a:effectLst/>
                  <a:latin typeface="Calibri" pitchFamily="34" charset="0"/>
                </a:rPr>
                <a:t>impact</a:t>
              </a:r>
              <a:r>
                <a:rPr kumimoji="0" lang="lv-LV" sz="1200" b="0" i="0" u="none" strike="noStrike" cap="none" normalizeH="0" baseline="0" dirty="0">
                  <a:ln>
                    <a:noFill/>
                  </a:ln>
                  <a:solidFill>
                    <a:schemeClr val="tx1"/>
                  </a:solidFill>
                  <a:effectLst/>
                  <a:latin typeface="Calibri" pitchFamily="34" charset="0"/>
                </a:rPr>
                <a:t>)</a:t>
              </a:r>
              <a:endParaRPr kumimoji="0" lang="lv-LV" sz="1200" b="0" i="0" u="none" strike="noStrike" cap="none" normalizeH="0" baseline="0" dirty="0">
                <a:ln>
                  <a:noFill/>
                </a:ln>
                <a:solidFill>
                  <a:schemeClr val="tx1"/>
                </a:solidFill>
                <a:effectLst/>
                <a:latin typeface="Arial" pitchFamily="34" charset="0"/>
              </a:endParaRPr>
            </a:p>
          </p:txBody>
        </p:sp>
        <p:sp>
          <p:nvSpPr>
            <p:cNvPr id="1035" name="Text Box 11"/>
            <p:cNvSpPr txBox="1">
              <a:spLocks noChangeArrowheads="1"/>
            </p:cNvSpPr>
            <p:nvPr/>
          </p:nvSpPr>
          <p:spPr bwMode="auto">
            <a:xfrm>
              <a:off x="6192" y="1849"/>
              <a:ext cx="316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1200" b="0" i="1" u="none" strike="noStrike" cap="none" normalizeH="0" baseline="0" dirty="0">
                  <a:ln>
                    <a:noFill/>
                  </a:ln>
                  <a:solidFill>
                    <a:schemeClr val="tx1"/>
                  </a:solidFill>
                  <a:effectLst/>
                  <a:latin typeface="Calibri" pitchFamily="34" charset="0"/>
                </a:rPr>
                <a:t>Rezultātu sasniegšanas rādītāji</a:t>
              </a:r>
              <a:endParaRPr kumimoji="0" lang="lv-LV" sz="1200" b="0" i="0" u="none" strike="noStrike" cap="none" normalizeH="0" baseline="0" dirty="0">
                <a:ln>
                  <a:noFill/>
                </a:ln>
                <a:solidFill>
                  <a:schemeClr val="tx1"/>
                </a:solidFill>
                <a:effectLst/>
                <a:latin typeface="Arial" pitchFamily="34" charset="0"/>
              </a:endParaRPr>
            </a:p>
          </p:txBody>
        </p:sp>
        <p:sp>
          <p:nvSpPr>
            <p:cNvPr id="1036" name="Line 12"/>
            <p:cNvSpPr>
              <a:spLocks noChangeShapeType="1"/>
            </p:cNvSpPr>
            <p:nvPr/>
          </p:nvSpPr>
          <p:spPr bwMode="auto">
            <a:xfrm>
              <a:off x="3600" y="3433"/>
              <a:ext cx="162" cy="129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lv-LV"/>
            </a:p>
          </p:txBody>
        </p:sp>
        <p:sp>
          <p:nvSpPr>
            <p:cNvPr id="1037" name="Line 13"/>
            <p:cNvSpPr>
              <a:spLocks noChangeShapeType="1"/>
            </p:cNvSpPr>
            <p:nvPr/>
          </p:nvSpPr>
          <p:spPr bwMode="auto">
            <a:xfrm flipV="1">
              <a:off x="6912" y="4585"/>
              <a:ext cx="324" cy="28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lv-LV"/>
            </a:p>
          </p:txBody>
        </p:sp>
        <p:sp>
          <p:nvSpPr>
            <p:cNvPr id="1038" name="Line 14"/>
            <p:cNvSpPr>
              <a:spLocks noChangeShapeType="1"/>
            </p:cNvSpPr>
            <p:nvPr/>
          </p:nvSpPr>
          <p:spPr bwMode="auto">
            <a:xfrm flipV="1">
              <a:off x="7488" y="3433"/>
              <a:ext cx="486" cy="43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lv-LV"/>
            </a:p>
          </p:txBody>
        </p:sp>
        <p:sp>
          <p:nvSpPr>
            <p:cNvPr id="1039" name="Line 15"/>
            <p:cNvSpPr>
              <a:spLocks noChangeShapeType="1"/>
            </p:cNvSpPr>
            <p:nvPr/>
          </p:nvSpPr>
          <p:spPr bwMode="auto">
            <a:xfrm>
              <a:off x="4464" y="5353"/>
              <a:ext cx="2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lv-LV"/>
            </a:p>
          </p:txBody>
        </p:sp>
        <p:sp>
          <p:nvSpPr>
            <p:cNvPr id="1040" name="Line 16"/>
            <p:cNvSpPr>
              <a:spLocks noChangeShapeType="1"/>
            </p:cNvSpPr>
            <p:nvPr/>
          </p:nvSpPr>
          <p:spPr bwMode="auto">
            <a:xfrm>
              <a:off x="6048" y="5353"/>
              <a:ext cx="2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lv-LV"/>
            </a:p>
          </p:txBody>
        </p:sp>
        <p:sp>
          <p:nvSpPr>
            <p:cNvPr id="1041" name="Line 17"/>
            <p:cNvSpPr>
              <a:spLocks noChangeShapeType="1"/>
            </p:cNvSpPr>
            <p:nvPr/>
          </p:nvSpPr>
          <p:spPr bwMode="auto">
            <a:xfrm>
              <a:off x="5040" y="5785"/>
              <a:ext cx="0" cy="2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sp>
          <p:nvSpPr>
            <p:cNvPr id="1042" name="Line 18"/>
            <p:cNvSpPr>
              <a:spLocks noChangeShapeType="1"/>
            </p:cNvSpPr>
            <p:nvPr/>
          </p:nvSpPr>
          <p:spPr bwMode="auto">
            <a:xfrm>
              <a:off x="5040" y="6073"/>
              <a:ext cx="230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sp>
          <p:nvSpPr>
            <p:cNvPr id="1043" name="Line 19"/>
            <p:cNvSpPr>
              <a:spLocks noChangeShapeType="1"/>
            </p:cNvSpPr>
            <p:nvPr/>
          </p:nvSpPr>
          <p:spPr bwMode="auto">
            <a:xfrm flipV="1">
              <a:off x="7344" y="5785"/>
              <a:ext cx="0" cy="288"/>
            </a:xfrm>
            <a:prstGeom prst="line">
              <a:avLst/>
            </a:prstGeom>
            <a:noFill/>
            <a:ln w="9525">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lv-LV"/>
            </a:p>
          </p:txBody>
        </p:sp>
        <p:sp>
          <p:nvSpPr>
            <p:cNvPr id="1044" name="Line 20"/>
            <p:cNvSpPr>
              <a:spLocks noChangeShapeType="1"/>
            </p:cNvSpPr>
            <p:nvPr/>
          </p:nvSpPr>
          <p:spPr bwMode="auto">
            <a:xfrm>
              <a:off x="3744" y="5785"/>
              <a:ext cx="0" cy="100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sp>
          <p:nvSpPr>
            <p:cNvPr id="1045" name="Text Box 21"/>
            <p:cNvSpPr txBox="1">
              <a:spLocks noChangeArrowheads="1"/>
            </p:cNvSpPr>
            <p:nvPr/>
          </p:nvSpPr>
          <p:spPr bwMode="auto">
            <a:xfrm>
              <a:off x="5040" y="6214"/>
              <a:ext cx="244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1200" b="0" i="0" u="none" strike="noStrike" cap="none" normalizeH="0" baseline="0" dirty="0">
                  <a:ln>
                    <a:noFill/>
                  </a:ln>
                  <a:solidFill>
                    <a:schemeClr val="tx1"/>
                  </a:solidFill>
                  <a:effectLst/>
                  <a:latin typeface="Calibri" pitchFamily="34" charset="0"/>
                </a:rPr>
                <a:t>Ekonomiskā efektivitāte</a:t>
              </a:r>
              <a:endParaRPr kumimoji="0" lang="lv-LV" sz="1200" b="0" i="0" u="none" strike="noStrike" cap="none" normalizeH="0" baseline="0" dirty="0">
                <a:ln>
                  <a:noFill/>
                </a:ln>
                <a:solidFill>
                  <a:schemeClr val="tx1"/>
                </a:solidFill>
                <a:effectLst/>
                <a:latin typeface="Arial" pitchFamily="34" charset="0"/>
              </a:endParaRPr>
            </a:p>
          </p:txBody>
        </p:sp>
        <p:sp>
          <p:nvSpPr>
            <p:cNvPr id="1046" name="Line 22"/>
            <p:cNvSpPr>
              <a:spLocks noChangeShapeType="1"/>
            </p:cNvSpPr>
            <p:nvPr/>
          </p:nvSpPr>
          <p:spPr bwMode="auto">
            <a:xfrm>
              <a:off x="3744" y="6793"/>
              <a:ext cx="504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sp>
          <p:nvSpPr>
            <p:cNvPr id="1047" name="Line 23"/>
            <p:cNvSpPr>
              <a:spLocks noChangeShapeType="1"/>
            </p:cNvSpPr>
            <p:nvPr/>
          </p:nvSpPr>
          <p:spPr bwMode="auto">
            <a:xfrm flipV="1">
              <a:off x="8784" y="4774"/>
              <a:ext cx="0" cy="2019"/>
            </a:xfrm>
            <a:prstGeom prst="line">
              <a:avLst/>
            </a:prstGeom>
            <a:noFill/>
            <a:ln w="9525">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lv-LV"/>
            </a:p>
          </p:txBody>
        </p:sp>
        <p:sp>
          <p:nvSpPr>
            <p:cNvPr id="1048" name="Text Box 24"/>
            <p:cNvSpPr txBox="1">
              <a:spLocks noChangeArrowheads="1"/>
            </p:cNvSpPr>
            <p:nvPr/>
          </p:nvSpPr>
          <p:spPr bwMode="auto">
            <a:xfrm>
              <a:off x="5184" y="6937"/>
              <a:ext cx="3024"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1200" b="0" i="0" u="none" strike="noStrike" cap="none" normalizeH="0" baseline="0" dirty="0">
                  <a:ln>
                    <a:noFill/>
                  </a:ln>
                  <a:solidFill>
                    <a:schemeClr val="tx1"/>
                  </a:solidFill>
                  <a:effectLst/>
                  <a:latin typeface="Calibri" pitchFamily="34" charset="0"/>
                </a:rPr>
                <a:t>Funkcionālā efektivitāte</a:t>
              </a:r>
              <a:endParaRPr kumimoji="0" lang="lv-LV" sz="1200" b="0" i="0" u="none" strike="noStrike" cap="none" normalizeH="0" baseline="0" dirty="0">
                <a:ln>
                  <a:noFill/>
                </a:ln>
                <a:solidFill>
                  <a:schemeClr val="tx1"/>
                </a:solidFill>
                <a:effectLst/>
                <a:latin typeface="Arial" pitchFamily="34" charset="0"/>
              </a:endParaRPr>
            </a:p>
          </p:txBody>
        </p:sp>
        <p:sp>
          <p:nvSpPr>
            <p:cNvPr id="1049" name="Text Box 25"/>
            <p:cNvSpPr txBox="1">
              <a:spLocks noChangeArrowheads="1"/>
            </p:cNvSpPr>
            <p:nvPr/>
          </p:nvSpPr>
          <p:spPr bwMode="auto">
            <a:xfrm>
              <a:off x="1008" y="6361"/>
              <a:ext cx="2104" cy="86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lv-LV" sz="1200" b="0" i="1" u="none" strike="noStrike" cap="none" normalizeH="0" baseline="0" dirty="0">
                  <a:ln>
                    <a:noFill/>
                  </a:ln>
                  <a:solidFill>
                    <a:schemeClr val="tx1"/>
                  </a:solidFill>
                  <a:effectLst/>
                  <a:latin typeface="Calibri" pitchFamily="34" charset="0"/>
                </a:rPr>
                <a:t>Rezultatīvie rādītāji</a:t>
              </a:r>
              <a:endParaRPr kumimoji="0" lang="lv-LV" sz="1200" b="0" i="0" u="none" strike="noStrike" cap="none" normalizeH="0" baseline="0" dirty="0">
                <a:ln>
                  <a:noFill/>
                </a:ln>
                <a:solidFill>
                  <a:schemeClr val="tx1"/>
                </a:solidFill>
                <a:effectLst/>
                <a:latin typeface="Arial" pitchFamily="34" charset="0"/>
              </a:endParaRPr>
            </a:p>
          </p:txBody>
        </p:sp>
      </p:grpSp>
      <p:sp>
        <p:nvSpPr>
          <p:cNvPr id="27" name="Footer Placeholder 26"/>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Rādītāji</a:t>
            </a:r>
          </a:p>
        </p:txBody>
      </p:sp>
      <p:sp>
        <p:nvSpPr>
          <p:cNvPr id="3" name="Content Placeholder 2"/>
          <p:cNvSpPr>
            <a:spLocks noGrp="1"/>
          </p:cNvSpPr>
          <p:nvPr>
            <p:ph idx="1"/>
          </p:nvPr>
        </p:nvSpPr>
        <p:spPr/>
        <p:txBody>
          <a:bodyPr>
            <a:normAutofit/>
          </a:bodyPr>
          <a:lstStyle/>
          <a:p>
            <a:pPr lvl="0"/>
            <a:r>
              <a:rPr lang="lv-LV" sz="2400" dirty="0"/>
              <a:t>Ieguldījumu rādītāji (resursu rādītāji) (</a:t>
            </a:r>
            <a:r>
              <a:rPr lang="lv-LV" sz="2400" i="1" dirty="0" err="1"/>
              <a:t>input</a:t>
            </a:r>
            <a:r>
              <a:rPr lang="lv-LV" sz="2400" dirty="0"/>
              <a:t>)</a:t>
            </a:r>
          </a:p>
          <a:p>
            <a:pPr lvl="0"/>
            <a:r>
              <a:rPr lang="lv-LV" sz="2400" dirty="0"/>
              <a:t>Darbības jeb izpildes rādītāji (</a:t>
            </a:r>
            <a:r>
              <a:rPr lang="lv-LV" sz="2400" i="1" dirty="0" err="1"/>
              <a:t>output</a:t>
            </a:r>
            <a:r>
              <a:rPr lang="lv-LV" sz="2400" dirty="0"/>
              <a:t>) </a:t>
            </a:r>
          </a:p>
          <a:p>
            <a:pPr lvl="0"/>
            <a:r>
              <a:rPr lang="lv-LV" sz="2400" dirty="0"/>
              <a:t>Rezultātu rādītāji (</a:t>
            </a:r>
            <a:r>
              <a:rPr lang="lv-LV" sz="2400" i="1" dirty="0" err="1"/>
              <a:t>outcome</a:t>
            </a:r>
            <a:r>
              <a:rPr lang="lv-LV" sz="2400" dirty="0"/>
              <a:t>)</a:t>
            </a:r>
          </a:p>
          <a:p>
            <a:pPr lvl="0"/>
            <a:r>
              <a:rPr lang="lv-LV" sz="2400" dirty="0"/>
              <a:t>Ietekmes rādītāji (</a:t>
            </a:r>
            <a:r>
              <a:rPr lang="lv-LV" sz="2400" i="1" dirty="0" err="1"/>
              <a:t>impact</a:t>
            </a:r>
            <a:r>
              <a:rPr lang="lv-LV" sz="2400" dirty="0"/>
              <a:t>)</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Ieteikumi</a:t>
            </a:r>
          </a:p>
        </p:txBody>
      </p:sp>
      <p:sp>
        <p:nvSpPr>
          <p:cNvPr id="3" name="Content Placeholder 2"/>
          <p:cNvSpPr>
            <a:spLocks noGrp="1"/>
          </p:cNvSpPr>
          <p:nvPr>
            <p:ph idx="1"/>
          </p:nvPr>
        </p:nvSpPr>
        <p:spPr/>
        <p:txBody>
          <a:bodyPr>
            <a:normAutofit/>
          </a:bodyPr>
          <a:lstStyle/>
          <a:p>
            <a:pPr lvl="0"/>
            <a:r>
              <a:rPr lang="lv-LV" sz="2400" dirty="0"/>
              <a:t>Veiciet gan kvantitatīvo, gan kvalitatīvo analīzi, jo ir svarīgi kombinēt gan kvantitatīvo izvērtēšanu, gan kvalitatīvo novērtēšanu</a:t>
            </a:r>
          </a:p>
          <a:p>
            <a:pPr lvl="0"/>
            <a:r>
              <a:rPr lang="lv-LV" sz="2400" dirty="0"/>
              <a:t>Iesaistiet vadītājus un darbiniekus rezultatīvo rādītāju noteikšanā un pilnveidošanā</a:t>
            </a:r>
          </a:p>
          <a:p>
            <a:pPr lvl="0"/>
            <a:r>
              <a:rPr lang="lv-LV" sz="2400" dirty="0"/>
              <a:t>Ik gadus novērtējiet un modificējiet rezultatīvos rādītājus</a:t>
            </a:r>
          </a:p>
          <a:p>
            <a:pPr lvl="0"/>
            <a:r>
              <a:rPr lang="lv-LV" sz="2400" dirty="0"/>
              <a:t>Nelietojiet pārāk daudz un pārāk maz rezultatīvo rādītāju</a:t>
            </a:r>
          </a:p>
          <a:p>
            <a:pPr lvl="0"/>
            <a:r>
              <a:rPr lang="lv-LV" sz="2400" dirty="0"/>
              <a:t>Maksimāli izmantojiet darbības novērtēšanas datus</a:t>
            </a:r>
          </a:p>
          <a:p>
            <a:pPr lvl="0">
              <a:buNone/>
            </a:pPr>
            <a:endParaRPr lang="lv-LV" sz="24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Sasniegto rādītāju salīdzināšanas bāze</a:t>
            </a:r>
          </a:p>
        </p:txBody>
      </p:sp>
      <p:sp>
        <p:nvSpPr>
          <p:cNvPr id="3" name="Content Placeholder 2"/>
          <p:cNvSpPr>
            <a:spLocks noGrp="1"/>
          </p:cNvSpPr>
          <p:nvPr>
            <p:ph idx="1"/>
          </p:nvPr>
        </p:nvSpPr>
        <p:spPr/>
        <p:txBody>
          <a:bodyPr>
            <a:normAutofit/>
          </a:bodyPr>
          <a:lstStyle/>
          <a:p>
            <a:pPr lvl="0"/>
            <a:r>
              <a:rPr lang="lv-LV" sz="2400" dirty="0"/>
              <a:t>plāna rādītāji</a:t>
            </a:r>
          </a:p>
          <a:p>
            <a:pPr lvl="0"/>
            <a:r>
              <a:rPr lang="lv-LV" sz="2400" dirty="0"/>
              <a:t>iepriekšējo periodu rādītāji</a:t>
            </a:r>
          </a:p>
          <a:p>
            <a:pPr lvl="0"/>
            <a:r>
              <a:rPr lang="lv-LV" sz="2400" dirty="0"/>
              <a:t>citu institūciju rādītāji</a:t>
            </a:r>
          </a:p>
          <a:p>
            <a:pPr lvl="0"/>
            <a:r>
              <a:rPr lang="lv-LV" sz="2400" dirty="0"/>
              <a:t>citu valstu analoģisko institūciju rādītāji</a:t>
            </a:r>
          </a:p>
          <a:p>
            <a:pPr lvl="0"/>
            <a:r>
              <a:rPr lang="lv-LV" sz="2400" dirty="0"/>
              <a:t>privātā sektora rādītāji</a:t>
            </a:r>
          </a:p>
          <a:p>
            <a:pPr lvl="0"/>
            <a:r>
              <a:rPr lang="lv-LV" sz="2400" dirty="0"/>
              <a:t>normatīvi</a:t>
            </a:r>
          </a:p>
          <a:p>
            <a:pPr lvl="0"/>
            <a:endParaRPr lang="lv-LV" sz="2400" dirty="0"/>
          </a:p>
          <a:p>
            <a:pPr lvl="0">
              <a:buNone/>
            </a:pPr>
            <a:endParaRPr lang="lv-LV" sz="24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400" dirty="0">
                <a:solidFill>
                  <a:schemeClr val="accent1">
                    <a:lumMod val="75000"/>
                  </a:schemeClr>
                </a:solidFill>
              </a:rPr>
              <a:t>Audita, uzraudzības un novērtēšanas saistība </a:t>
            </a:r>
            <a:br>
              <a:rPr lang="lv-LV" sz="2400" dirty="0">
                <a:solidFill>
                  <a:schemeClr val="accent1">
                    <a:lumMod val="75000"/>
                  </a:schemeClr>
                </a:solidFill>
              </a:rPr>
            </a:br>
            <a:r>
              <a:rPr lang="lv-LV" sz="2400" dirty="0">
                <a:solidFill>
                  <a:schemeClr val="accent1">
                    <a:lumMod val="75000"/>
                  </a:schemeClr>
                </a:solidFill>
              </a:rPr>
              <a:t>ar ieguldījumiem un rezultātiem</a:t>
            </a:r>
          </a:p>
        </p:txBody>
      </p:sp>
      <p:sp>
        <p:nvSpPr>
          <p:cNvPr id="3" name="TextBox 2"/>
          <p:cNvSpPr txBox="1"/>
          <p:nvPr/>
        </p:nvSpPr>
        <p:spPr>
          <a:xfrm>
            <a:off x="1524000" y="2209800"/>
            <a:ext cx="1600200" cy="1200329"/>
          </a:xfrm>
          <a:prstGeom prst="rect">
            <a:avLst/>
          </a:prstGeom>
          <a:noFill/>
          <a:ln w="6350">
            <a:solidFill>
              <a:schemeClr val="tx1"/>
            </a:solidFill>
          </a:ln>
        </p:spPr>
        <p:txBody>
          <a:bodyPr wrap="square" rtlCol="0">
            <a:spAutoFit/>
          </a:bodyPr>
          <a:lstStyle/>
          <a:p>
            <a:pPr algn="ctr"/>
            <a:r>
              <a:rPr lang="lv-LV" dirty="0"/>
              <a:t>Ieguldījumi</a:t>
            </a:r>
          </a:p>
          <a:p>
            <a:pPr algn="ctr"/>
            <a:r>
              <a:rPr lang="lv-LV" dirty="0"/>
              <a:t>(</a:t>
            </a:r>
            <a:r>
              <a:rPr lang="lv-LV" dirty="0" err="1"/>
              <a:t>inputs</a:t>
            </a:r>
            <a:r>
              <a:rPr lang="lv-LV" dirty="0"/>
              <a:t>)</a:t>
            </a:r>
          </a:p>
          <a:p>
            <a:endParaRPr lang="lv-LV" dirty="0"/>
          </a:p>
          <a:p>
            <a:endParaRPr lang="lv-LV" dirty="0"/>
          </a:p>
        </p:txBody>
      </p:sp>
      <p:sp>
        <p:nvSpPr>
          <p:cNvPr id="4" name="TextBox 3"/>
          <p:cNvSpPr txBox="1"/>
          <p:nvPr/>
        </p:nvSpPr>
        <p:spPr>
          <a:xfrm>
            <a:off x="3581400" y="2209800"/>
            <a:ext cx="1600200" cy="1200329"/>
          </a:xfrm>
          <a:prstGeom prst="rect">
            <a:avLst/>
          </a:prstGeom>
          <a:noFill/>
          <a:ln w="6350">
            <a:solidFill>
              <a:schemeClr val="tx1"/>
            </a:solidFill>
          </a:ln>
        </p:spPr>
        <p:txBody>
          <a:bodyPr wrap="square" rtlCol="0">
            <a:spAutoFit/>
          </a:bodyPr>
          <a:lstStyle/>
          <a:p>
            <a:pPr algn="ctr"/>
            <a:r>
              <a:rPr lang="lv-LV" dirty="0"/>
              <a:t>Darbības rezultāti</a:t>
            </a:r>
          </a:p>
          <a:p>
            <a:pPr algn="ctr"/>
            <a:r>
              <a:rPr lang="lv-LV" dirty="0"/>
              <a:t>(</a:t>
            </a:r>
            <a:r>
              <a:rPr lang="lv-LV" dirty="0" err="1"/>
              <a:t>outputs</a:t>
            </a:r>
            <a:r>
              <a:rPr lang="lv-LV" dirty="0"/>
              <a:t>)</a:t>
            </a:r>
          </a:p>
          <a:p>
            <a:endParaRPr lang="lv-LV" dirty="0"/>
          </a:p>
        </p:txBody>
      </p:sp>
      <p:sp>
        <p:nvSpPr>
          <p:cNvPr id="5" name="TextBox 4"/>
          <p:cNvSpPr txBox="1"/>
          <p:nvPr/>
        </p:nvSpPr>
        <p:spPr>
          <a:xfrm>
            <a:off x="5638800" y="2209800"/>
            <a:ext cx="1600200" cy="1200329"/>
          </a:xfrm>
          <a:prstGeom prst="rect">
            <a:avLst/>
          </a:prstGeom>
          <a:noFill/>
          <a:ln w="6350">
            <a:solidFill>
              <a:schemeClr val="tx1"/>
            </a:solidFill>
          </a:ln>
        </p:spPr>
        <p:txBody>
          <a:bodyPr wrap="square" rtlCol="0">
            <a:spAutoFit/>
          </a:bodyPr>
          <a:lstStyle/>
          <a:p>
            <a:pPr algn="ctr"/>
            <a:r>
              <a:rPr lang="lv-LV" dirty="0"/>
              <a:t>Rezultāti /ietekme </a:t>
            </a:r>
          </a:p>
          <a:p>
            <a:pPr algn="ctr"/>
            <a:r>
              <a:rPr lang="lv-LV" dirty="0"/>
              <a:t>(</a:t>
            </a:r>
            <a:r>
              <a:rPr lang="lv-LV" dirty="0" err="1"/>
              <a:t>outcoms</a:t>
            </a:r>
            <a:r>
              <a:rPr lang="lv-LV" dirty="0"/>
              <a:t>, </a:t>
            </a:r>
            <a:r>
              <a:rPr lang="lv-LV" dirty="0" err="1"/>
              <a:t>impuct</a:t>
            </a:r>
            <a:r>
              <a:rPr lang="lv-LV" dirty="0"/>
              <a:t>)</a:t>
            </a:r>
          </a:p>
        </p:txBody>
      </p:sp>
      <p:cxnSp>
        <p:nvCxnSpPr>
          <p:cNvPr id="7" name="Straight Connector 6"/>
          <p:cNvCxnSpPr/>
          <p:nvPr/>
        </p:nvCxnSpPr>
        <p:spPr>
          <a:xfrm rot="5400000">
            <a:off x="342900" y="4686300"/>
            <a:ext cx="2362200" cy="1588"/>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334794" y="4266406"/>
            <a:ext cx="1524000" cy="1588"/>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6058694" y="4685506"/>
            <a:ext cx="2362200" cy="1588"/>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391694" y="3847306"/>
            <a:ext cx="838200" cy="1588"/>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524000" y="4191000"/>
            <a:ext cx="2209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24000" y="4953000"/>
            <a:ext cx="449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24000" y="5715000"/>
            <a:ext cx="5638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828800" y="3810000"/>
            <a:ext cx="1524000" cy="338554"/>
          </a:xfrm>
          <a:prstGeom prst="rect">
            <a:avLst/>
          </a:prstGeom>
          <a:noFill/>
        </p:spPr>
        <p:txBody>
          <a:bodyPr wrap="square" rtlCol="0">
            <a:spAutoFit/>
          </a:bodyPr>
          <a:lstStyle/>
          <a:p>
            <a:pPr algn="ctr"/>
            <a:r>
              <a:rPr lang="lv-LV" sz="1600" dirty="0"/>
              <a:t>Audits, kontrole</a:t>
            </a:r>
          </a:p>
        </p:txBody>
      </p:sp>
      <p:sp>
        <p:nvSpPr>
          <p:cNvPr id="18" name="TextBox 17"/>
          <p:cNvSpPr txBox="1"/>
          <p:nvPr/>
        </p:nvSpPr>
        <p:spPr>
          <a:xfrm>
            <a:off x="1905000" y="4648200"/>
            <a:ext cx="3048000" cy="338554"/>
          </a:xfrm>
          <a:prstGeom prst="rect">
            <a:avLst/>
          </a:prstGeom>
          <a:noFill/>
        </p:spPr>
        <p:txBody>
          <a:bodyPr wrap="square" rtlCol="0">
            <a:spAutoFit/>
          </a:bodyPr>
          <a:lstStyle/>
          <a:p>
            <a:pPr algn="ctr"/>
            <a:r>
              <a:rPr lang="lv-LV" sz="1600" dirty="0"/>
              <a:t>Uzraudzība, monitorings</a:t>
            </a:r>
          </a:p>
        </p:txBody>
      </p:sp>
      <p:sp>
        <p:nvSpPr>
          <p:cNvPr id="21" name="TextBox 20"/>
          <p:cNvSpPr txBox="1"/>
          <p:nvPr/>
        </p:nvSpPr>
        <p:spPr>
          <a:xfrm>
            <a:off x="2362200" y="5410200"/>
            <a:ext cx="4191000" cy="338554"/>
          </a:xfrm>
          <a:prstGeom prst="rect">
            <a:avLst/>
          </a:prstGeom>
          <a:noFill/>
        </p:spPr>
        <p:txBody>
          <a:bodyPr wrap="square" rtlCol="0">
            <a:spAutoFit/>
          </a:bodyPr>
          <a:lstStyle/>
          <a:p>
            <a:r>
              <a:rPr lang="lv-LV" sz="1600" dirty="0"/>
              <a:t>Kvalitātes, vadības un efektivitātes novērtēšana</a:t>
            </a:r>
          </a:p>
        </p:txBody>
      </p:sp>
      <p:sp>
        <p:nvSpPr>
          <p:cNvPr id="16" name="Footer Placeholder 15"/>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Uzraudzības un novērtēšanas sistēma</a:t>
            </a:r>
          </a:p>
        </p:txBody>
      </p:sp>
      <p:sp>
        <p:nvSpPr>
          <p:cNvPr id="3" name="Content Placeholder 2"/>
          <p:cNvSpPr>
            <a:spLocks noGrp="1"/>
          </p:cNvSpPr>
          <p:nvPr>
            <p:ph idx="1"/>
          </p:nvPr>
        </p:nvSpPr>
        <p:spPr/>
        <p:txBody>
          <a:bodyPr>
            <a:normAutofit lnSpcReduction="10000"/>
          </a:bodyPr>
          <a:lstStyle/>
          <a:p>
            <a:r>
              <a:rPr lang="lv-LV" sz="2400" dirty="0"/>
              <a:t>Veidojot uzraudzības un novērtēšanas sistēmu, jānosaka ne tikai rādītāji, ko regulāri apkopos un analizēs, bet arī kārtība (process) kā uzraudzība un novērtēšana tiks veikta, kādas institūcijas, struktūrvienības tiks iesaistītas, kādas atskaites un cik bieži tiks gatavotas u.t.t.</a:t>
            </a:r>
          </a:p>
          <a:p>
            <a:endParaRPr lang="lv-LV" sz="2400" dirty="0"/>
          </a:p>
          <a:p>
            <a:r>
              <a:rPr lang="lv-LV" sz="2400" dirty="0"/>
              <a:t>Uzraudzības un novērtēšanas sistēma dod iespēju plāna īstenotājiem informēt sabiedrību par veiktajām aktivitātēm un sasniegumiem</a:t>
            </a:r>
          </a:p>
          <a:p>
            <a:endParaRPr lang="lv-LV" sz="2400" dirty="0"/>
          </a:p>
          <a:p>
            <a:r>
              <a:rPr lang="lv-LV" sz="2400" dirty="0"/>
              <a:t>Veicot novērtēšanu jābūt gataviem veikt izmaiņas plānošanas dokumentā</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Prezentācijas struktūra</a:t>
            </a:r>
          </a:p>
        </p:txBody>
      </p:sp>
      <p:sp>
        <p:nvSpPr>
          <p:cNvPr id="3" name="Content Placeholder 2"/>
          <p:cNvSpPr>
            <a:spLocks noGrp="1"/>
          </p:cNvSpPr>
          <p:nvPr>
            <p:ph idx="1"/>
          </p:nvPr>
        </p:nvSpPr>
        <p:spPr/>
        <p:txBody>
          <a:bodyPr>
            <a:normAutofit/>
          </a:bodyPr>
          <a:lstStyle/>
          <a:p>
            <a:r>
              <a:rPr lang="lv-LV" sz="2800" dirty="0"/>
              <a:t>Plānošanas dokumentu uzraudzības ieviešana Latvijā</a:t>
            </a:r>
          </a:p>
          <a:p>
            <a:r>
              <a:rPr lang="lv-LV" sz="2800" dirty="0"/>
              <a:t>Jautājuma aktualitāte šodien</a:t>
            </a:r>
          </a:p>
          <a:p>
            <a:r>
              <a:rPr lang="lv-LV" sz="2800" dirty="0"/>
              <a:t>Kāpēc nepieciešama plānošanas uzraudzība un novērtēšana</a:t>
            </a:r>
          </a:p>
          <a:p>
            <a:r>
              <a:rPr lang="lv-LV" sz="2800" dirty="0"/>
              <a:t>Rezultatīvo rādītāju teorētiskie aspekti</a:t>
            </a:r>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Plānošanas uzraudzības un novērtēšanas ieviešanas sākums Latvijā</a:t>
            </a:r>
          </a:p>
        </p:txBody>
      </p:sp>
      <p:sp>
        <p:nvSpPr>
          <p:cNvPr id="3" name="Content Placeholder 2"/>
          <p:cNvSpPr>
            <a:spLocks noGrp="1"/>
          </p:cNvSpPr>
          <p:nvPr>
            <p:ph idx="1"/>
          </p:nvPr>
        </p:nvSpPr>
        <p:spPr/>
        <p:txBody>
          <a:bodyPr>
            <a:normAutofit/>
          </a:bodyPr>
          <a:lstStyle/>
          <a:p>
            <a:r>
              <a:rPr lang="lv-LV" sz="2000" dirty="0"/>
              <a:t>MK 22.04.1997.  </a:t>
            </a:r>
            <a:r>
              <a:rPr lang="lv-LV" sz="2000"/>
              <a:t>noteikumi Nr.153 </a:t>
            </a:r>
            <a:r>
              <a:rPr lang="lv-LV" sz="2000" dirty="0"/>
              <a:t>“Noteikumi par resoru programmu un apakšprogrammu rezultatīvajiem rādītājiem”</a:t>
            </a:r>
          </a:p>
          <a:p>
            <a:r>
              <a:rPr lang="lv-LV" sz="2000" dirty="0"/>
              <a:t>Valsts pārvaldes reformas stratēģija no 2001. līdz 2006.gadam (apstiprināta MK 10.07.2001.). Kā viens no uzdevumiem izvirzīts </a:t>
            </a:r>
            <a:r>
              <a:rPr lang="lv-LV" sz="2000" i="1" dirty="0"/>
              <a:t>uz rezultātu</a:t>
            </a:r>
            <a:r>
              <a:rPr lang="lv-LV" sz="2000" dirty="0"/>
              <a:t>, nevis </a:t>
            </a:r>
            <a:r>
              <a:rPr lang="lv-LV" sz="2000" i="1" dirty="0"/>
              <a:t>uz procesu </a:t>
            </a:r>
            <a:r>
              <a:rPr lang="lv-LV" sz="2000" dirty="0"/>
              <a:t>(uz funkciju veikšanu) orientētas darba kultūras attīstīšana </a:t>
            </a:r>
          </a:p>
          <a:p>
            <a:r>
              <a:rPr lang="lv-LV" sz="2000" dirty="0"/>
              <a:t>Politikas plānošanas pamatnostādnes (2001)</a:t>
            </a:r>
          </a:p>
          <a:p>
            <a:r>
              <a:rPr lang="lv-LV" sz="2000" dirty="0"/>
              <a:t>ĪUMVRL S pasūtīts pētījums “Rezultatīvo rādītāju ieviešana valsts pārvaldē”, LU pētnieku grupa E.Vanaga vadībā (2001)</a:t>
            </a:r>
          </a:p>
          <a:p>
            <a:r>
              <a:rPr lang="lv-LV" sz="2000" dirty="0"/>
              <a:t>Pamatnostādnes par ES strukturālo instrumentu vadības, uzraudzības, novērtēšanas un kontroles sistēmu (2002) </a:t>
            </a:r>
          </a:p>
          <a:p>
            <a:r>
              <a:rPr lang="lv-LV" sz="2000" dirty="0"/>
              <a:t>Rezultātu un rezultatīvo rādītāju sistēmas pamatnostādnes (2003)</a:t>
            </a:r>
          </a:p>
          <a:p>
            <a:endParaRPr lang="lv-LV" sz="1600" dirty="0"/>
          </a:p>
          <a:p>
            <a:endParaRPr lang="lv-LV" sz="1600" dirty="0"/>
          </a:p>
          <a:p>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No 2003.gada ziņojuma*:</a:t>
            </a:r>
          </a:p>
        </p:txBody>
      </p:sp>
      <p:sp>
        <p:nvSpPr>
          <p:cNvPr id="3" name="Content Placeholder 2"/>
          <p:cNvSpPr>
            <a:spLocks noGrp="1"/>
          </p:cNvSpPr>
          <p:nvPr>
            <p:ph idx="1"/>
          </p:nvPr>
        </p:nvSpPr>
        <p:spPr/>
        <p:txBody>
          <a:bodyPr>
            <a:normAutofit/>
          </a:bodyPr>
          <a:lstStyle/>
          <a:p>
            <a:pPr>
              <a:buNone/>
            </a:pPr>
            <a:r>
              <a:rPr lang="lv-LV" sz="2800" dirty="0"/>
              <a:t>	</a:t>
            </a:r>
            <a:r>
              <a:rPr lang="lv-LV" sz="2400" dirty="0"/>
              <a:t>Līdz šim Latvijā uz rezultātu orientēta politikas vadība nav bijusi plaši izplatīta. Tādas sistēmas, kas nav orientēta uz rezultātu, viens no lielākajiem trūkumiem ir tas, ka netiek iegūta un lietota pilnvērtīga informācija par to, kas tiek paveikts ar ministrijām un citām valsts institūcijām no valsts budžeta piešķirto finansējumu.</a:t>
            </a:r>
          </a:p>
          <a:p>
            <a:pPr>
              <a:buNone/>
            </a:pPr>
            <a:endParaRPr lang="lv-LV" sz="2800" dirty="0"/>
          </a:p>
          <a:p>
            <a:pPr>
              <a:buNone/>
            </a:pPr>
            <a:r>
              <a:rPr lang="lv-LV" sz="1600" dirty="0"/>
              <a:t>* 	Inga Vilka. Ziņojums “Reģionālās attīstības uzraudzība un novērtēšana Latvijā”, sagatavots Latvijas – Somijas bilateriālā projekta “Latvijas reģionālās attīstības uzraudzības un izvērtēšanas sistēmas izveide” Reģionālās attīstības komponentes ietvaros, Rīga 2003.</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Jautājuma aktualitāte šodien</a:t>
            </a:r>
          </a:p>
        </p:txBody>
      </p:sp>
      <p:sp>
        <p:nvSpPr>
          <p:cNvPr id="3" name="Content Placeholder 2"/>
          <p:cNvSpPr>
            <a:spLocks noGrp="1"/>
          </p:cNvSpPr>
          <p:nvPr>
            <p:ph idx="1"/>
          </p:nvPr>
        </p:nvSpPr>
        <p:spPr/>
        <p:txBody>
          <a:bodyPr>
            <a:normAutofit/>
          </a:bodyPr>
          <a:lstStyle/>
          <a:p>
            <a:pPr>
              <a:buNone/>
            </a:pPr>
            <a:r>
              <a:rPr lang="lv-LV" sz="2800" dirty="0"/>
              <a:t>	Vai varam teikt, ka šobrīd Latvijā politikas vadība ir orientēta uz rezultātu?</a:t>
            </a:r>
          </a:p>
          <a:p>
            <a:pPr>
              <a:buNone/>
            </a:pPr>
            <a:endParaRPr lang="lv-LV" sz="2800" dirty="0"/>
          </a:p>
          <a:p>
            <a:pPr>
              <a:buNone/>
            </a:pPr>
            <a:r>
              <a:rPr lang="lv-LV" sz="2800" dirty="0"/>
              <a:t>	Vai orientācija uz rezultātu notiek visos publiskās pārvaldes līmeņos un institūcijās?</a:t>
            </a:r>
          </a:p>
          <a:p>
            <a:pPr>
              <a:buNone/>
            </a:pPr>
            <a:endParaRPr lang="lv-LV" sz="2800" dirty="0"/>
          </a:p>
          <a:p>
            <a:pPr>
              <a:buNone/>
            </a:pPr>
            <a:r>
              <a:rPr lang="lv-LV" sz="2800" dirty="0"/>
              <a:t>	Vai sekojam līdzi tam, kā tiek ieviesti apstiprinātie plāni?</a:t>
            </a:r>
          </a:p>
          <a:p>
            <a:pPr>
              <a:buNone/>
            </a:pPr>
            <a:endParaRPr lang="lv-LV" sz="2800" dirty="0"/>
          </a:p>
          <a:p>
            <a:pPr>
              <a:buNone/>
            </a:pPr>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Modernu vadības sistēmu raksturo</a:t>
            </a:r>
          </a:p>
        </p:txBody>
      </p:sp>
      <p:sp>
        <p:nvSpPr>
          <p:cNvPr id="3" name="Content Placeholder 2"/>
          <p:cNvSpPr>
            <a:spLocks noGrp="1"/>
          </p:cNvSpPr>
          <p:nvPr>
            <p:ph idx="1"/>
          </p:nvPr>
        </p:nvSpPr>
        <p:spPr/>
        <p:txBody>
          <a:bodyPr>
            <a:normAutofit/>
          </a:bodyPr>
          <a:lstStyle/>
          <a:p>
            <a:r>
              <a:rPr lang="lv-LV" sz="2800" dirty="0"/>
              <a:t>	Stratēģiskā vadība</a:t>
            </a:r>
          </a:p>
          <a:p>
            <a:pPr>
              <a:buNone/>
            </a:pPr>
            <a:endParaRPr lang="lv-LV" sz="2800" dirty="0"/>
          </a:p>
          <a:p>
            <a:r>
              <a:rPr lang="lv-LV" sz="2800" dirty="0"/>
              <a:t>	Plānošana</a:t>
            </a:r>
          </a:p>
          <a:p>
            <a:pPr>
              <a:buNone/>
            </a:pPr>
            <a:endParaRPr lang="lv-LV" sz="2800" dirty="0"/>
          </a:p>
          <a:p>
            <a:r>
              <a:rPr lang="lv-LV" sz="2800" dirty="0"/>
              <a:t>	Uzraudzība un novērtēšana</a:t>
            </a:r>
          </a:p>
          <a:p>
            <a:pPr>
              <a:buNone/>
            </a:pPr>
            <a:endParaRPr lang="lv-LV" sz="2800" dirty="0"/>
          </a:p>
          <a:p>
            <a:pPr>
              <a:buNone/>
            </a:pPr>
            <a:r>
              <a:rPr lang="lv-LV" sz="2800" dirty="0"/>
              <a:t>	</a:t>
            </a:r>
          </a:p>
          <a:p>
            <a:pPr>
              <a:buNone/>
            </a:pPr>
            <a:endParaRPr lang="lv-LV" sz="2800" dirty="0"/>
          </a:p>
          <a:p>
            <a:pPr>
              <a:buNone/>
            </a:pPr>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Uzraudzība</a:t>
            </a:r>
          </a:p>
        </p:txBody>
      </p:sp>
      <p:sp>
        <p:nvSpPr>
          <p:cNvPr id="3" name="Content Placeholder 2"/>
          <p:cNvSpPr>
            <a:spLocks noGrp="1"/>
          </p:cNvSpPr>
          <p:nvPr>
            <p:ph idx="1"/>
          </p:nvPr>
        </p:nvSpPr>
        <p:spPr/>
        <p:txBody>
          <a:bodyPr>
            <a:normAutofit/>
          </a:bodyPr>
          <a:lstStyle/>
          <a:p>
            <a:r>
              <a:rPr lang="lv-LV" sz="2400" dirty="0"/>
              <a:t>Uzraudzība (uzraudzīšana, monitorings) ir regulāra un sistemātiska resursu, rīcību un rezultātu pārbaude, lai sekmētu lietderīgu un efektīvu vadīšanas lēmumu pieņemšanu</a:t>
            </a:r>
          </a:p>
          <a:p>
            <a:pPr>
              <a:buNone/>
            </a:pPr>
            <a:endParaRPr lang="lv-LV" sz="2400" dirty="0"/>
          </a:p>
          <a:p>
            <a:r>
              <a:rPr lang="lv-LV" sz="2400" dirty="0"/>
              <a:t>Jebkura plānošanas dokumenta (stratēģijas, koncepcijas, programmas, plāna) ieviešanas uzraudzība ir pastāvīgs process, kam jāturpinās visu plāna īstenošanas laiku </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Plāna īstenošanas uzraudzība ir svarīga, jo tā:</a:t>
            </a:r>
          </a:p>
        </p:txBody>
      </p:sp>
      <p:sp>
        <p:nvSpPr>
          <p:cNvPr id="3" name="Content Placeholder 2"/>
          <p:cNvSpPr>
            <a:spLocks noGrp="1"/>
          </p:cNvSpPr>
          <p:nvPr>
            <p:ph idx="1"/>
          </p:nvPr>
        </p:nvSpPr>
        <p:spPr/>
        <p:txBody>
          <a:bodyPr>
            <a:normAutofit/>
          </a:bodyPr>
          <a:lstStyle/>
          <a:p>
            <a:pPr lvl="0"/>
            <a:r>
              <a:rPr lang="lv-LV" sz="2400" dirty="0"/>
              <a:t>dod iespēju noteikt, vai plāns tiek ieviesta kā iepriekš plānots</a:t>
            </a:r>
          </a:p>
          <a:p>
            <a:pPr lvl="0"/>
            <a:r>
              <a:rPr lang="lv-LV" sz="2400" dirty="0"/>
              <a:t>demonstrē darbības plāna progresu un sasniegumus</a:t>
            </a:r>
          </a:p>
          <a:p>
            <a:pPr lvl="0"/>
            <a:r>
              <a:rPr lang="lv-LV" sz="2400" dirty="0"/>
              <a:t>palīdz pārskatīt jau paveikto</a:t>
            </a:r>
          </a:p>
          <a:p>
            <a:pPr lvl="0"/>
            <a:r>
              <a:rPr lang="lv-LV" sz="2400" dirty="0"/>
              <a:t>identificē jaunas problēmas un iespējas, kam veltīt tālāku izpēti un darbības</a:t>
            </a:r>
          </a:p>
          <a:p>
            <a:pPr lvl="0"/>
            <a:r>
              <a:rPr lang="lv-LV" sz="2400" dirty="0"/>
              <a:t>nodrošina sabiedrību, politiķus un citas ieinteresētās puses ar informāciju</a:t>
            </a:r>
          </a:p>
          <a:p>
            <a:pPr>
              <a:buNone/>
            </a:pPr>
            <a:endParaRPr lang="lv-LV" sz="2400" dirty="0"/>
          </a:p>
          <a:p>
            <a:pPr>
              <a:buNone/>
            </a:pPr>
            <a:r>
              <a:rPr lang="lv-LV" sz="2400" dirty="0"/>
              <a:t>	Uzraudzības procesā apkopotā informācija ir pamats novērtējuma veikšanai</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Novērtējums</a:t>
            </a:r>
          </a:p>
        </p:txBody>
      </p:sp>
      <p:sp>
        <p:nvSpPr>
          <p:cNvPr id="3" name="Content Placeholder 2"/>
          <p:cNvSpPr>
            <a:spLocks noGrp="1"/>
          </p:cNvSpPr>
          <p:nvPr>
            <p:ph idx="1"/>
          </p:nvPr>
        </p:nvSpPr>
        <p:spPr/>
        <p:txBody>
          <a:bodyPr>
            <a:normAutofit/>
          </a:bodyPr>
          <a:lstStyle/>
          <a:p>
            <a:r>
              <a:rPr lang="lv-LV" sz="2800" dirty="0"/>
              <a:t>Novērtējums (novērtēšana, izvērtējums) ir nepieciešams, lai novērtētu ieguldīto resursu (tajā skaitā finanšu) efektivitāti, pasākumu ietekmi u.t.t.</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855</Words>
  <Application>Microsoft Office PowerPoint</Application>
  <PresentationFormat>Slaidrāde ekrānā (4:3)</PresentationFormat>
  <Paragraphs>170</Paragraphs>
  <Slides>19</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19</vt:i4>
      </vt:variant>
    </vt:vector>
  </HeadingPairs>
  <TitlesOfParts>
    <vt:vector size="23" baseType="lpstr">
      <vt:lpstr>Arial</vt:lpstr>
      <vt:lpstr>Calibri</vt:lpstr>
      <vt:lpstr>Times New Roman</vt:lpstr>
      <vt:lpstr>Office Theme</vt:lpstr>
      <vt:lpstr>Plānošanas dokumentu uzraudzība un rezultatīvie rādītāji IEVADS</vt:lpstr>
      <vt:lpstr>Prezentācijas struktūra</vt:lpstr>
      <vt:lpstr>Plānošanas uzraudzības un novērtēšanas ieviešanas sākums Latvijā</vt:lpstr>
      <vt:lpstr>No 2003.gada ziņojuma*:</vt:lpstr>
      <vt:lpstr>Jautājuma aktualitāte šodien</vt:lpstr>
      <vt:lpstr>Modernu vadības sistēmu raksturo</vt:lpstr>
      <vt:lpstr>Uzraudzība</vt:lpstr>
      <vt:lpstr>Plāna īstenošanas uzraudzība ir svarīga, jo tā:</vt:lpstr>
      <vt:lpstr>Novērtējums</vt:lpstr>
      <vt:lpstr>  </vt:lpstr>
      <vt:lpstr>Laba uzraudzības sistēma uzrauga</vt:lpstr>
      <vt:lpstr>Novērtēšana</vt:lpstr>
      <vt:lpstr>Efektivitāte</vt:lpstr>
      <vt:lpstr>Saistība starp politikas noteikšanas un īstenošanas procesu, rezultātiem un rezultatīvajiem rādītājiem</vt:lpstr>
      <vt:lpstr>Rādītāji</vt:lpstr>
      <vt:lpstr>Ieteikumi</vt:lpstr>
      <vt:lpstr>Sasniegto rādītāju salīdzināšanas bāze</vt:lpstr>
      <vt:lpstr>Audita, uzraudzības un novērtēšanas saistība  ar ieguldījumiem un rezultātiem</vt:lpstr>
      <vt:lpstr>Uzraudzības un novērtēšanas sistēma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Plānošanas dokumentu uzraudzība un rezultatīvie rādītāji IEVADS</dc:title>
  <dc:creator>Evita</dc:creator>
  <cp:lastModifiedBy>Laura Homka</cp:lastModifiedBy>
  <cp:revision>28</cp:revision>
  <dcterms:created xsi:type="dcterms:W3CDTF">2006-08-16T00:00:00Z</dcterms:created>
  <dcterms:modified xsi:type="dcterms:W3CDTF">2019-02-20T09:06:17Z</dcterms:modified>
</cp:coreProperties>
</file>