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5" r:id="rId4"/>
    <p:sldId id="264" r:id="rId5"/>
    <p:sldId id="266" r:id="rId6"/>
    <p:sldId id="282" r:id="rId7"/>
    <p:sldId id="267" r:id="rId8"/>
    <p:sldId id="268" r:id="rId9"/>
    <p:sldId id="269" r:id="rId10"/>
    <p:sldId id="270" r:id="rId11"/>
    <p:sldId id="272" r:id="rId12"/>
    <p:sldId id="281" r:id="rId13"/>
    <p:sldId id="273" r:id="rId14"/>
    <p:sldId id="274" r:id="rId15"/>
    <p:sldId id="278" r:id="rId16"/>
    <p:sldId id="279" r:id="rId17"/>
    <p:sldId id="280"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E109F-0253-43DA-B1DF-4A8CFB766D87}" type="datetimeFigureOut">
              <a:rPr lang="lv-LV" smtClean="0"/>
              <a:pPr/>
              <a:t>20.02.2019</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48245-B13D-4E46-BF67-8F1F0972530C}" type="slidenum">
              <a:rPr lang="lv-LV" smtClean="0"/>
              <a:pPr/>
              <a:t>‹#›</a:t>
            </a:fld>
            <a:endParaRPr lang="lv-LV"/>
          </a:p>
        </p:txBody>
      </p:sp>
    </p:spTree>
    <p:extLst>
      <p:ext uri="{BB962C8B-B14F-4D97-AF65-F5344CB8AC3E}">
        <p14:creationId xmlns:p14="http://schemas.microsoft.com/office/powerpoint/2010/main" val="807255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441B51-743C-4E04-B563-4B7A85DF4A03}"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983B7-54DB-4B20-9136-171C818AF8D9}"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5B5A5F-3164-4805-B473-DE12029054D8}"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1CA47-4B93-438C-BAEA-69C289B7F4CE}"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37557D-B469-453A-AE9E-F381B4B6CABF}" type="datetime1">
              <a:rPr lang="en-US" smtClean="0"/>
              <a:pPr/>
              <a:t>2/20/2019</a:t>
            </a:fld>
            <a:endParaRPr lang="en-US"/>
          </a:p>
        </p:txBody>
      </p:sp>
      <p:sp>
        <p:nvSpPr>
          <p:cNvPr id="5" name="Footer Placeholder 4"/>
          <p:cNvSpPr>
            <a:spLocks noGrp="1"/>
          </p:cNvSpPr>
          <p:nvPr>
            <p:ph type="ftr" sz="quarter" idx="11"/>
          </p:nvPr>
        </p:nvSpPr>
        <p:spPr/>
        <p:txBody>
          <a:bodyPr/>
          <a:lstStyle/>
          <a:p>
            <a:r>
              <a:rPr lang="lv-LV"/>
              <a:t>Kurzemes plānošanas reģions, Kuldīgā, 12.01.2012.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A6BAEE-47B3-4736-B981-7EB3F35E24FA}"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B2966C-1852-404E-9725-1ABC74DC5644}" type="datetime1">
              <a:rPr lang="en-US" smtClean="0"/>
              <a:pPr/>
              <a:t>2/20/2019</a:t>
            </a:fld>
            <a:endParaRPr lang="en-US"/>
          </a:p>
        </p:txBody>
      </p:sp>
      <p:sp>
        <p:nvSpPr>
          <p:cNvPr id="8" name="Footer Placeholder 7"/>
          <p:cNvSpPr>
            <a:spLocks noGrp="1"/>
          </p:cNvSpPr>
          <p:nvPr>
            <p:ph type="ftr" sz="quarter" idx="11"/>
          </p:nvPr>
        </p:nvSpPr>
        <p:spPr/>
        <p:txBody>
          <a:bodyPr/>
          <a:lstStyle/>
          <a:p>
            <a:r>
              <a:rPr lang="lv-LV"/>
              <a:t>Kurzemes plānošanas reģions, Kuldīgā, 12.01.2012.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D6E52B-B578-4D2E-A4A0-FE92A0DE0343}" type="datetime1">
              <a:rPr lang="en-US" smtClean="0"/>
              <a:pPr/>
              <a:t>2/20/2019</a:t>
            </a:fld>
            <a:endParaRPr lang="en-US"/>
          </a:p>
        </p:txBody>
      </p:sp>
      <p:sp>
        <p:nvSpPr>
          <p:cNvPr id="4" name="Footer Placeholder 3"/>
          <p:cNvSpPr>
            <a:spLocks noGrp="1"/>
          </p:cNvSpPr>
          <p:nvPr>
            <p:ph type="ftr" sz="quarter" idx="11"/>
          </p:nvPr>
        </p:nvSpPr>
        <p:spPr/>
        <p:txBody>
          <a:bodyPr/>
          <a:lstStyle/>
          <a:p>
            <a:r>
              <a:rPr lang="lv-LV"/>
              <a:t>Kurzemes plānošanas reģions, Kuldīgā, 12.01.2012.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2D89C-0FEA-463D-85B5-C4F79129DA54}" type="datetime1">
              <a:rPr lang="en-US" smtClean="0"/>
              <a:pPr/>
              <a:t>2/20/2019</a:t>
            </a:fld>
            <a:endParaRPr lang="en-US"/>
          </a:p>
        </p:txBody>
      </p:sp>
      <p:sp>
        <p:nvSpPr>
          <p:cNvPr id="3" name="Footer Placeholder 2"/>
          <p:cNvSpPr>
            <a:spLocks noGrp="1"/>
          </p:cNvSpPr>
          <p:nvPr>
            <p:ph type="ftr" sz="quarter" idx="11"/>
          </p:nvPr>
        </p:nvSpPr>
        <p:spPr/>
        <p:txBody>
          <a:bodyPr/>
          <a:lstStyle/>
          <a:p>
            <a:r>
              <a:rPr lang="lv-LV"/>
              <a:t>Kurzemes plānošanas reģions, Kuldīgā, 12.01.2012.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940CE5-5AB3-474D-8C0A-465216C8D77D}"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E5EDB6-A85B-4C1E-9B7D-594DF66B4118}" type="datetime1">
              <a:rPr lang="en-US" smtClean="0"/>
              <a:pPr/>
              <a:t>2/20/2019</a:t>
            </a:fld>
            <a:endParaRPr lang="en-US"/>
          </a:p>
        </p:txBody>
      </p:sp>
      <p:sp>
        <p:nvSpPr>
          <p:cNvPr id="6" name="Footer Placeholder 5"/>
          <p:cNvSpPr>
            <a:spLocks noGrp="1"/>
          </p:cNvSpPr>
          <p:nvPr>
            <p:ph type="ftr" sz="quarter" idx="11"/>
          </p:nvPr>
        </p:nvSpPr>
        <p:spPr/>
        <p:txBody>
          <a:bodyPr/>
          <a:lstStyle/>
          <a:p>
            <a:r>
              <a:rPr lang="lv-LV"/>
              <a:t>Kurzemes plānošanas reģions, Kuldīgā, 12.01.2012.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04BE3-FC45-47A5-9917-C086F168CA5B}" type="datetime1">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a:t>Kurzemes plānošanas reģions, Kuldīgā, 12.01.2012.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ga.vilka@ppk.l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1"/>
            <a:ext cx="7772400" cy="1543050"/>
          </a:xfrm>
        </p:spPr>
        <p:txBody>
          <a:bodyPr>
            <a:normAutofit fontScale="90000"/>
          </a:bodyPr>
          <a:lstStyle/>
          <a:p>
            <a:r>
              <a:rPr lang="lv-LV" b="1" dirty="0">
                <a:solidFill>
                  <a:schemeClr val="accent1">
                    <a:lumMod val="75000"/>
                  </a:schemeClr>
                </a:solidFill>
              </a:rPr>
              <a:t>Kurzemes plānošanas reģiona Rīcības plāna uzraudzības sistēma</a:t>
            </a:r>
          </a:p>
        </p:txBody>
      </p:sp>
      <p:sp>
        <p:nvSpPr>
          <p:cNvPr id="3" name="Subtitle 2"/>
          <p:cNvSpPr>
            <a:spLocks noGrp="1"/>
          </p:cNvSpPr>
          <p:nvPr>
            <p:ph type="subTitle" idx="1"/>
          </p:nvPr>
        </p:nvSpPr>
        <p:spPr>
          <a:xfrm>
            <a:off x="1371600" y="4191000"/>
            <a:ext cx="6400800" cy="1447800"/>
          </a:xfrm>
        </p:spPr>
        <p:txBody>
          <a:bodyPr>
            <a:normAutofit lnSpcReduction="10000"/>
          </a:bodyPr>
          <a:lstStyle/>
          <a:p>
            <a:r>
              <a:rPr lang="lv-LV" sz="1900" b="1" dirty="0"/>
              <a:t>Inga Vilka</a:t>
            </a:r>
            <a:r>
              <a:rPr lang="lv-LV" sz="1900" dirty="0"/>
              <a:t>, </a:t>
            </a:r>
          </a:p>
          <a:p>
            <a:r>
              <a:rPr lang="lv-LV" sz="1900" dirty="0"/>
              <a:t>LU EVF Publiskās pārvaldes katedras asociētā profesore</a:t>
            </a:r>
          </a:p>
          <a:p>
            <a:r>
              <a:rPr lang="lv-LV" sz="1900" dirty="0" err="1">
                <a:hlinkClick r:id="rId2"/>
              </a:rPr>
              <a:t>Inga.vilka@ppk.lv</a:t>
            </a:r>
            <a:endParaRPr lang="lv-LV" sz="1900" dirty="0"/>
          </a:p>
          <a:p>
            <a:r>
              <a:rPr lang="lv-LV" sz="2600" dirty="0"/>
              <a:t>Seminārs Kuldīgā, 2012.gada 12.janvārī</a:t>
            </a:r>
          </a:p>
        </p:txBody>
      </p:sp>
      <p:sp>
        <p:nvSpPr>
          <p:cNvPr id="4" name="Footer Placeholder 3"/>
          <p:cNvSpPr>
            <a:spLocks noGrp="1"/>
          </p:cNvSpPr>
          <p:nvPr>
            <p:ph type="ftr" sz="quarter" idx="11"/>
          </p:nvPr>
        </p:nvSpPr>
        <p:spPr/>
        <p:txBody>
          <a:bodyPr/>
          <a:lstStyle/>
          <a:p>
            <a:r>
              <a:rPr lang="lv-LV" dirty="0"/>
              <a:t>Kurzemes plānošanas reģions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789" y="76200"/>
            <a:ext cx="5491811"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Rīcības plāna uzraudzības sistēmas elementi </a:t>
            </a:r>
          </a:p>
        </p:txBody>
      </p:sp>
      <p:sp>
        <p:nvSpPr>
          <p:cNvPr id="3" name="Content Placeholder 2"/>
          <p:cNvSpPr>
            <a:spLocks noGrp="1"/>
          </p:cNvSpPr>
          <p:nvPr>
            <p:ph idx="1"/>
          </p:nvPr>
        </p:nvSpPr>
        <p:spPr/>
        <p:txBody>
          <a:bodyPr>
            <a:normAutofit/>
          </a:bodyPr>
          <a:lstStyle/>
          <a:p>
            <a:pPr lvl="0"/>
            <a:r>
              <a:rPr lang="lv-LV" sz="2800" dirty="0"/>
              <a:t>Rezultatīvie rādītāji</a:t>
            </a:r>
          </a:p>
          <a:p>
            <a:pPr lvl="0"/>
            <a:r>
              <a:rPr lang="lv-LV" sz="2800" dirty="0"/>
              <a:t>Rīcības plāna uzraudzības pārskats</a:t>
            </a:r>
          </a:p>
          <a:p>
            <a:pPr lvl="0"/>
            <a:r>
              <a:rPr lang="lv-LV" sz="2800" dirty="0"/>
              <a:t>Uzraudzības organizatoriskais jeb institucionālais ietvars</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Uzraudzības sistēmas izveidošanas principi un uzstādījumi</a:t>
            </a:r>
          </a:p>
        </p:txBody>
      </p:sp>
      <p:sp>
        <p:nvSpPr>
          <p:cNvPr id="3" name="Content Placeholder 2"/>
          <p:cNvSpPr>
            <a:spLocks noGrp="1"/>
          </p:cNvSpPr>
          <p:nvPr>
            <p:ph idx="1"/>
          </p:nvPr>
        </p:nvSpPr>
        <p:spPr/>
        <p:txBody>
          <a:bodyPr>
            <a:normAutofit fontScale="70000" lnSpcReduction="20000"/>
          </a:bodyPr>
          <a:lstStyle/>
          <a:p>
            <a:pPr lvl="0"/>
            <a:r>
              <a:rPr lang="lv-LV" sz="2400" b="1" dirty="0"/>
              <a:t>Vienkāršības princips. </a:t>
            </a:r>
          </a:p>
          <a:p>
            <a:pPr lvl="0">
              <a:buNone/>
            </a:pPr>
            <a:r>
              <a:rPr lang="lv-LV" sz="2400" dirty="0"/>
              <a:t>	Uzraudzības sistēma tiek veidota vienkārša – tās veidotājiem, uzturētājiem un lietotājiem saprotama un izpildāma. Svarīgākais, lai sistēma sāktu darboties, nevis, lai tiktu sagatavots komplicēts sistēmas apraksts.</a:t>
            </a:r>
          </a:p>
          <a:p>
            <a:pPr>
              <a:buNone/>
            </a:pPr>
            <a:endParaRPr lang="lv-LV" sz="2400" dirty="0"/>
          </a:p>
          <a:p>
            <a:pPr lvl="0"/>
            <a:r>
              <a:rPr lang="lv-LV" sz="2400" b="1" dirty="0"/>
              <a:t>Uzraudzības sistēmas pakāpeniskas attīstības un pilnveidošanas princips. </a:t>
            </a:r>
          </a:p>
          <a:p>
            <a:pPr lvl="0">
              <a:buNone/>
            </a:pPr>
            <a:r>
              <a:rPr lang="lv-LV" sz="2400" b="1" dirty="0"/>
              <a:t>	</a:t>
            </a:r>
            <a:r>
              <a:rPr lang="lv-LV" sz="2400" dirty="0"/>
              <a:t>Uzraudzības sistēma pakāpeniski tiek papildināta ar rezultatīvajiem rādītājiem, un, balstoties uz pirmo uzraudzības pārskatu sagatavošanas praksi, tiek pilnveidota pārskatu struktūra un saturs.</a:t>
            </a:r>
          </a:p>
          <a:p>
            <a:pPr>
              <a:buNone/>
            </a:pPr>
            <a:endParaRPr lang="lv-LV" sz="2400" dirty="0"/>
          </a:p>
          <a:p>
            <a:pPr lvl="0"/>
            <a:r>
              <a:rPr lang="lv-LV" sz="2400" dirty="0"/>
              <a:t>Uzraudzības sistēma tiek veidota tā, lai </a:t>
            </a:r>
            <a:r>
              <a:rPr lang="lv-LV" sz="2400" b="1" dirty="0"/>
              <a:t>iespējami mazāk uzdotu (lūgtu) pašvaldībām sagatavot informāciju (datus), bet pamatā izmantotu centrālo institūciju datu avotus</a:t>
            </a:r>
            <a:r>
              <a:rPr lang="lv-LV" sz="2400" dirty="0"/>
              <a:t>.</a:t>
            </a:r>
          </a:p>
          <a:p>
            <a:pPr>
              <a:buNone/>
            </a:pPr>
            <a:endParaRPr lang="lv-LV" sz="2400" dirty="0"/>
          </a:p>
          <a:p>
            <a:pPr lvl="0"/>
            <a:r>
              <a:rPr lang="lv-LV" sz="2400" b="1" dirty="0"/>
              <a:t>Sadarbības princips</a:t>
            </a:r>
            <a:r>
              <a:rPr lang="lv-LV" sz="2400" dirty="0"/>
              <a:t>. </a:t>
            </a:r>
          </a:p>
          <a:p>
            <a:pPr lvl="0">
              <a:buNone/>
            </a:pPr>
            <a:r>
              <a:rPr lang="lv-LV" sz="2400" dirty="0"/>
              <a:t>	Informācijas iegūšanai KPR pastāvīgi sadarbojas ar valsts institūcijām. Neskatoties uz to, ka paredzēts iespējami maz pašvaldībām lūgt informāciju, sadarbība ar pašvaldībām  informācijas ieguvē atsevišķos jautājumos būs nepieciešama.</a:t>
            </a:r>
          </a:p>
          <a:p>
            <a:pPr>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Uzraudzības sistēmas izveidošanas principi un uzstādījumi</a:t>
            </a:r>
          </a:p>
        </p:txBody>
      </p:sp>
      <p:sp>
        <p:nvSpPr>
          <p:cNvPr id="3" name="Content Placeholder 2"/>
          <p:cNvSpPr>
            <a:spLocks noGrp="1"/>
          </p:cNvSpPr>
          <p:nvPr>
            <p:ph idx="1"/>
          </p:nvPr>
        </p:nvSpPr>
        <p:spPr/>
        <p:txBody>
          <a:bodyPr>
            <a:normAutofit lnSpcReduction="10000"/>
          </a:bodyPr>
          <a:lstStyle/>
          <a:p>
            <a:pPr lvl="0"/>
            <a:r>
              <a:rPr lang="lv-LV" sz="1800" b="1" dirty="0"/>
              <a:t>Balstoties uz šī brīža aktualitātēm </a:t>
            </a:r>
            <a:r>
              <a:rPr lang="lv-LV" sz="1800" dirty="0"/>
              <a:t>(VARAM (RAPLM) Metodiskie ieteikumi, birokrātijas samazināšana), uzraudzības sistēma salīdzinājumā ar KPR Rīcības plānā paredzēto, tiek </a:t>
            </a:r>
            <a:r>
              <a:rPr lang="lv-LV" sz="1800" b="1" dirty="0"/>
              <a:t>modificēta</a:t>
            </a:r>
            <a:r>
              <a:rPr lang="lv-LV" sz="1800" dirty="0"/>
              <a:t>.</a:t>
            </a:r>
          </a:p>
          <a:p>
            <a:pPr lvl="0">
              <a:buNone/>
            </a:pPr>
            <a:endParaRPr lang="lv-LV" sz="1800" dirty="0"/>
          </a:p>
          <a:p>
            <a:pPr lvl="0"/>
            <a:r>
              <a:rPr lang="lv-LV" sz="1800" dirty="0"/>
              <a:t>Ņemot vērā KPR Rīcības plāna struktūras īpatnības (nav izvirzīti mērķi), uzraudzības sistēmā netiek strikti veidota saite starp ietekmes, rezultātu un darbības rādītājiem. Uzraudzības sistēmā </a:t>
            </a:r>
            <a:r>
              <a:rPr lang="lv-LV" sz="1800" b="1" dirty="0"/>
              <a:t>ietvertie darbības rādītāji saistīti tikai ar reģiona kompetenci un darbībām</a:t>
            </a:r>
            <a:r>
              <a:rPr lang="lv-LV" sz="1800" dirty="0"/>
              <a:t>.</a:t>
            </a:r>
          </a:p>
          <a:p>
            <a:pPr>
              <a:buNone/>
            </a:pPr>
            <a:endParaRPr lang="lv-LV" sz="1800" dirty="0"/>
          </a:p>
          <a:p>
            <a:pPr lvl="0"/>
            <a:r>
              <a:rPr lang="lv-LV" sz="1800" dirty="0"/>
              <a:t>Ņemot vērā KPR Rīcības plāna saturu (noteiktās prioritātes), KPR Rīcības plāna Uzraudzības sistēma neietver visus reģiona attīstību raksturojošus rādītājus, bet tikai tādus, kas saistīti ar izvirzītajām prioritātēm. Tāpēc kā šīs Uzraudzības sistēmas papildinājums un modifikācija tiek veidota </a:t>
            </a:r>
            <a:r>
              <a:rPr lang="lv-LV" sz="1800" b="1" i="1" dirty="0"/>
              <a:t>Kurzemes plānošanas reģiona attīstības  uzraudzības sistēma</a:t>
            </a:r>
            <a:r>
              <a:rPr lang="lv-LV" sz="1800" b="1" dirty="0"/>
              <a:t> </a:t>
            </a:r>
            <a:r>
              <a:rPr lang="lv-LV" sz="1800" dirty="0"/>
              <a:t>– KPR mājas lapā pieejama datu bāze par plānošanas reģiona un tā pašvaldību galvenajiem datiem, kas grupēti pēc dažādiem parametriem (nozares/ jomas, teritorija, laika periodi). Jāpiezīmē, ka pašvaldībām svarīgāka būs tieši šī reģiona izveidotā datu bāze.</a:t>
            </a:r>
          </a:p>
          <a:p>
            <a:pPr>
              <a:buNone/>
            </a:pPr>
            <a:endParaRPr lang="lv-LV" sz="2400" dirty="0"/>
          </a:p>
        </p:txBody>
      </p:sp>
      <p:sp>
        <p:nvSpPr>
          <p:cNvPr id="4" name="Footer Placeholder 3"/>
          <p:cNvSpPr>
            <a:spLocks noGrp="1"/>
          </p:cNvSpPr>
          <p:nvPr>
            <p:ph type="ftr" sz="quarter" idx="11"/>
          </p:nvPr>
        </p:nvSpPr>
        <p:spPr/>
        <p:txBody>
          <a:bodyPr/>
          <a:lstStyle/>
          <a:p>
            <a:r>
              <a:rPr lang="lv-LV"/>
              <a:t>Kurzemes plānošanas reģions, </a:t>
            </a:r>
          </a:p>
          <a:p>
            <a:r>
              <a:rPr lang="lv-LV"/>
              <a:t>Kuldīgā, 12.01.2012.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Uzraudzības sistēmas rezultatīvie rādītāji </a:t>
            </a:r>
            <a:br>
              <a:rPr lang="lv-LV" sz="3200" dirty="0">
                <a:solidFill>
                  <a:schemeClr val="accent1">
                    <a:lumMod val="75000"/>
                  </a:schemeClr>
                </a:solidFill>
              </a:rPr>
            </a:br>
            <a:r>
              <a:rPr lang="lv-LV" sz="3200" dirty="0">
                <a:solidFill>
                  <a:schemeClr val="accent1">
                    <a:lumMod val="75000"/>
                  </a:schemeClr>
                </a:solidFill>
              </a:rPr>
              <a:t>pēc satura</a:t>
            </a:r>
          </a:p>
        </p:txBody>
      </p:sp>
      <p:sp>
        <p:nvSpPr>
          <p:cNvPr id="3" name="Content Placeholder 2"/>
          <p:cNvSpPr>
            <a:spLocks noGrp="1"/>
          </p:cNvSpPr>
          <p:nvPr>
            <p:ph idx="1"/>
          </p:nvPr>
        </p:nvSpPr>
        <p:spPr/>
        <p:txBody>
          <a:bodyPr>
            <a:normAutofit/>
          </a:bodyPr>
          <a:lstStyle/>
          <a:p>
            <a:pPr lvl="1">
              <a:buFont typeface="Arial" pitchFamily="34" charset="0"/>
              <a:buChar char="•"/>
            </a:pPr>
            <a:r>
              <a:rPr lang="lv-LV" dirty="0"/>
              <a:t>Reģiona attīstības pamatrādītāji jeb ietekmes rādītāji</a:t>
            </a:r>
          </a:p>
          <a:p>
            <a:pPr lvl="1">
              <a:buFont typeface="Arial" pitchFamily="34" charset="0"/>
              <a:buChar char="•"/>
            </a:pPr>
            <a:r>
              <a:rPr lang="lv-LV" dirty="0"/>
              <a:t>Rezultatīvie rādītāji</a:t>
            </a:r>
          </a:p>
          <a:p>
            <a:pPr lvl="1">
              <a:buFont typeface="Arial" pitchFamily="34" charset="0"/>
              <a:buChar char="•"/>
            </a:pPr>
            <a:r>
              <a:rPr lang="lv-LV" dirty="0"/>
              <a:t>Darbības rādītāji</a:t>
            </a:r>
          </a:p>
          <a:p>
            <a:pPr>
              <a:buNone/>
            </a:pPr>
            <a:endParaRPr lang="lv-LV" dirty="0"/>
          </a:p>
          <a:p>
            <a:pPr lvl="0">
              <a:buNone/>
            </a:pPr>
            <a:r>
              <a:rPr lang="lv-LV" sz="2400" i="1" dirty="0"/>
              <a:t>Attīstības novērtēšanai tiek izmantota: </a:t>
            </a:r>
          </a:p>
          <a:p>
            <a:r>
              <a:rPr lang="lv-LV" sz="2400" i="1" dirty="0"/>
              <a:t>gan kvantitatīva rakstura informācija (dati)</a:t>
            </a:r>
          </a:p>
          <a:p>
            <a:r>
              <a:rPr lang="lv-LV" sz="2400" i="1" dirty="0"/>
              <a:t>gan arī kvalitatīva rakstura informācija, kas nav precīzi izmērāma</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Ikgada KPR Rīcības plāna īstenošanas uzraudzības pārskata struktūra</a:t>
            </a:r>
          </a:p>
        </p:txBody>
      </p:sp>
      <p:sp>
        <p:nvSpPr>
          <p:cNvPr id="3" name="Content Placeholder 2"/>
          <p:cNvSpPr>
            <a:spLocks noGrp="1"/>
          </p:cNvSpPr>
          <p:nvPr>
            <p:ph idx="1"/>
          </p:nvPr>
        </p:nvSpPr>
        <p:spPr/>
        <p:txBody>
          <a:bodyPr>
            <a:normAutofit/>
          </a:bodyPr>
          <a:lstStyle/>
          <a:p>
            <a:r>
              <a:rPr lang="lv-LV" sz="2200" dirty="0"/>
              <a:t>Ievads</a:t>
            </a:r>
          </a:p>
          <a:p>
            <a:r>
              <a:rPr lang="lv-LV" sz="2200" dirty="0"/>
              <a:t>Vispārīgs Kurzemes plānošanas reģiona attīstības raksturojums</a:t>
            </a:r>
          </a:p>
          <a:p>
            <a:r>
              <a:rPr lang="lv-LV" sz="2200" dirty="0"/>
              <a:t>Ilgtermiņa prioritāšu īstenošanas analīze</a:t>
            </a:r>
          </a:p>
          <a:p>
            <a:r>
              <a:rPr lang="lv-LV" sz="2200" dirty="0"/>
              <a:t>Īstermiņa prioritāšu īstenošanas analīze</a:t>
            </a:r>
          </a:p>
          <a:p>
            <a:r>
              <a:rPr lang="lv-LV" sz="2200" dirty="0"/>
              <a:t>Secinājumi</a:t>
            </a:r>
          </a:p>
          <a:p>
            <a:r>
              <a:rPr lang="lv-LV" sz="2200" dirty="0"/>
              <a:t>Priekšlikumi</a:t>
            </a:r>
          </a:p>
          <a:p>
            <a:r>
              <a:rPr lang="lv-LV" sz="2200" dirty="0"/>
              <a:t>Literatūra, datu avoti</a:t>
            </a:r>
          </a:p>
          <a:p>
            <a:pPr>
              <a:buNone/>
            </a:pPr>
            <a:endParaRPr lang="lv-LV" sz="22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Uzraudzības institucionālā organizācija</a:t>
            </a:r>
          </a:p>
        </p:txBody>
      </p:sp>
      <p:sp>
        <p:nvSpPr>
          <p:cNvPr id="3" name="Content Placeholder 2"/>
          <p:cNvSpPr>
            <a:spLocks noGrp="1"/>
          </p:cNvSpPr>
          <p:nvPr>
            <p:ph idx="1"/>
          </p:nvPr>
        </p:nvSpPr>
        <p:spPr/>
        <p:txBody>
          <a:bodyPr>
            <a:normAutofit lnSpcReduction="10000"/>
          </a:bodyPr>
          <a:lstStyle/>
          <a:p>
            <a:pPr lvl="0"/>
            <a:r>
              <a:rPr lang="lv-LV" sz="2400" dirty="0"/>
              <a:t>KPR administrācija:</a:t>
            </a:r>
          </a:p>
          <a:p>
            <a:pPr lvl="1"/>
            <a:r>
              <a:rPr lang="lv-LV" sz="2000" dirty="0"/>
              <a:t>apkopo datus, ievada datu bāzē</a:t>
            </a:r>
          </a:p>
          <a:p>
            <a:pPr lvl="1"/>
            <a:r>
              <a:rPr lang="lv-LV" sz="2000" dirty="0"/>
              <a:t>sagatavo uzraudzības pārskatu (vai organizē tā sagatavošanu, izmantojot ārpakalpojumus)</a:t>
            </a:r>
          </a:p>
          <a:p>
            <a:pPr lvl="1"/>
            <a:r>
              <a:rPr lang="lv-LV" sz="2000" dirty="0"/>
              <a:t>organizē apspriešanu, diskusiju</a:t>
            </a:r>
          </a:p>
          <a:p>
            <a:pPr lvl="1">
              <a:buNone/>
            </a:pPr>
            <a:endParaRPr lang="lv-LV" sz="2000" dirty="0"/>
          </a:p>
          <a:p>
            <a:pPr lvl="0"/>
            <a:r>
              <a:rPr lang="lv-LV" sz="2400" dirty="0"/>
              <a:t>KPR Attīstības padome:</a:t>
            </a:r>
          </a:p>
          <a:p>
            <a:pPr lvl="1"/>
            <a:r>
              <a:rPr lang="lv-LV" sz="2000" dirty="0"/>
              <a:t>apstiprina pārskatu</a:t>
            </a:r>
          </a:p>
          <a:p>
            <a:pPr lvl="1"/>
            <a:r>
              <a:rPr lang="lv-LV" sz="2000" dirty="0"/>
              <a:t>lemj par Rīcības plāna aktualizāciju (grozījumus) nepieciešamību – vai esošajā situācijā par ieteikumiem jaunajiem dokumentiem</a:t>
            </a:r>
          </a:p>
          <a:p>
            <a:pPr lvl="1">
              <a:buNone/>
            </a:pPr>
            <a:endParaRPr lang="lv-LV" sz="2000" dirty="0"/>
          </a:p>
          <a:p>
            <a:pPr lvl="0"/>
            <a:r>
              <a:rPr lang="lv-LV" sz="2400" dirty="0"/>
              <a:t>Reģiona pašvaldības, valsts institūcijas, eksperti</a:t>
            </a:r>
          </a:p>
          <a:p>
            <a:pPr lvl="1"/>
            <a:r>
              <a:rPr lang="lv-LV" sz="2000" dirty="0"/>
              <a:t>piedalās diskusijā par pārskatā atspoguļotiem rezultātiem</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uzraudzības normatīvais pamats</a:t>
            </a:r>
          </a:p>
        </p:txBody>
      </p:sp>
      <p:sp>
        <p:nvSpPr>
          <p:cNvPr id="3" name="Content Placeholder 2"/>
          <p:cNvSpPr>
            <a:spLocks noGrp="1"/>
          </p:cNvSpPr>
          <p:nvPr>
            <p:ph idx="1"/>
          </p:nvPr>
        </p:nvSpPr>
        <p:spPr/>
        <p:txBody>
          <a:bodyPr>
            <a:normAutofit/>
          </a:bodyPr>
          <a:lstStyle/>
          <a:p>
            <a:pPr lvl="0"/>
            <a:r>
              <a:rPr lang="lv-LV" sz="2400" dirty="0"/>
              <a:t>KPR Attīstības padomes lēmums</a:t>
            </a:r>
          </a:p>
          <a:p>
            <a:pPr lvl="0">
              <a:buNone/>
            </a:pPr>
            <a:r>
              <a:rPr lang="lv-LV" sz="2400" dirty="0"/>
              <a:t>vai </a:t>
            </a:r>
          </a:p>
          <a:p>
            <a:pPr lvl="0"/>
            <a:r>
              <a:rPr lang="lv-LV" sz="2400" dirty="0"/>
              <a:t>KPR administrācijas vadītāja rīkojums</a:t>
            </a:r>
          </a:p>
          <a:p>
            <a:pPr lvl="0"/>
            <a:endParaRPr lang="lv-LV" sz="2400" dirty="0"/>
          </a:p>
          <a:p>
            <a:pPr lvl="0">
              <a:buNone/>
            </a:pPr>
            <a:endParaRPr lang="lv-LV" sz="2400" dirty="0"/>
          </a:p>
          <a:p>
            <a:pPr lvl="0">
              <a:buNone/>
            </a:pPr>
            <a:r>
              <a:rPr lang="lv-LV" sz="2400" i="1" dirty="0"/>
              <a:t>Galvenais, lai reāla uzraudzība tiktu veikta!</a:t>
            </a:r>
          </a:p>
          <a:p>
            <a:pPr lvl="0">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Galvenie nākotnes atskaites punkti</a:t>
            </a:r>
          </a:p>
        </p:txBody>
      </p:sp>
      <p:sp>
        <p:nvSpPr>
          <p:cNvPr id="3" name="Content Placeholder 2"/>
          <p:cNvSpPr>
            <a:spLocks noGrp="1"/>
          </p:cNvSpPr>
          <p:nvPr>
            <p:ph idx="1"/>
          </p:nvPr>
        </p:nvSpPr>
        <p:spPr/>
        <p:txBody>
          <a:bodyPr>
            <a:normAutofit/>
          </a:bodyPr>
          <a:lstStyle/>
          <a:p>
            <a:pPr lvl="0"/>
            <a:endParaRPr lang="lv-LV" sz="2400" dirty="0"/>
          </a:p>
          <a:p>
            <a:pPr lvl="0"/>
            <a:r>
              <a:rPr lang="lv-LV" sz="2400" dirty="0">
                <a:solidFill>
                  <a:schemeClr val="accent1">
                    <a:lumMod val="75000"/>
                  </a:schemeClr>
                </a:solidFill>
              </a:rPr>
              <a:t>KPR Rīcības plāna 2010.-2013.gadam īstenošanas uzraudzības pārskata par 2010. un 2011.gadu sagatavošanas termiņš</a:t>
            </a:r>
          </a:p>
          <a:p>
            <a:pPr lvl="1"/>
            <a:r>
              <a:rPr lang="lv-LV" sz="2000" dirty="0"/>
              <a:t>2012.gada 1.jūnijs</a:t>
            </a:r>
          </a:p>
          <a:p>
            <a:pPr lvl="0"/>
            <a:endParaRPr lang="lv-LV" sz="2400" dirty="0"/>
          </a:p>
          <a:p>
            <a:pPr lvl="0"/>
            <a:r>
              <a:rPr lang="lv-LV" sz="2400" dirty="0"/>
              <a:t>KPR ilgtermiņa attīstības stratēģijas un </a:t>
            </a:r>
          </a:p>
          <a:p>
            <a:pPr lvl="0">
              <a:buNone/>
            </a:pPr>
            <a:r>
              <a:rPr lang="lv-LV" sz="2400" dirty="0"/>
              <a:t>	KPR attīstības programmas 2014.-2020.gadam sagatavošanas termiņš</a:t>
            </a:r>
          </a:p>
          <a:p>
            <a:pPr lvl="1"/>
            <a:r>
              <a:rPr lang="lv-LV" sz="2000" dirty="0"/>
              <a:t>2013.gada 31.decembris (saskaņā ar Teritorijas attīstības plānošanas likumu)</a:t>
            </a:r>
          </a:p>
          <a:p>
            <a:pPr lvl="1"/>
            <a:r>
              <a:rPr lang="lv-LV" sz="2000" dirty="0"/>
              <a:t>2013.gada 1.jūnijs (ieteicamais)</a:t>
            </a:r>
          </a:p>
          <a:p>
            <a:pPr lvl="0"/>
            <a:endParaRPr lang="lv-LV" sz="2400" dirty="0"/>
          </a:p>
          <a:p>
            <a:pPr lvl="0">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1"/>
            <a:ext cx="7772400" cy="1543050"/>
          </a:xfrm>
        </p:spPr>
        <p:txBody>
          <a:bodyPr>
            <a:normAutofit/>
          </a:bodyPr>
          <a:lstStyle/>
          <a:p>
            <a:r>
              <a:rPr lang="lv-LV" sz="6000" b="1" dirty="0">
                <a:solidFill>
                  <a:schemeClr val="accent1">
                    <a:lumMod val="75000"/>
                  </a:schemeClr>
                </a:solidFill>
              </a:rPr>
              <a:t>Lai izdodas!</a:t>
            </a:r>
          </a:p>
        </p:txBody>
      </p:sp>
      <p:sp>
        <p:nvSpPr>
          <p:cNvPr id="3" name="Subtitle 2"/>
          <p:cNvSpPr>
            <a:spLocks noGrp="1"/>
          </p:cNvSpPr>
          <p:nvPr>
            <p:ph type="subTitle" idx="1"/>
          </p:nvPr>
        </p:nvSpPr>
        <p:spPr>
          <a:xfrm>
            <a:off x="1371600" y="4191000"/>
            <a:ext cx="6400800" cy="1447800"/>
          </a:xfrm>
        </p:spPr>
        <p:txBody>
          <a:bodyPr>
            <a:normAutofit/>
          </a:bodyPr>
          <a:lstStyle/>
          <a:p>
            <a:r>
              <a:rPr lang="lv-LV" sz="1900" b="1" dirty="0"/>
              <a:t> </a:t>
            </a:r>
            <a:endParaRPr lang="lv-LV" sz="2600" dirty="0"/>
          </a:p>
        </p:txBody>
      </p:sp>
      <p:sp>
        <p:nvSpPr>
          <p:cNvPr id="4" name="Footer Placeholder 3"/>
          <p:cNvSpPr>
            <a:spLocks noGrp="1"/>
          </p:cNvSpPr>
          <p:nvPr>
            <p:ph type="ftr" sz="quarter" idx="11"/>
          </p:nvPr>
        </p:nvSpPr>
        <p:spPr/>
        <p:txBody>
          <a:bodyPr/>
          <a:lstStyle/>
          <a:p>
            <a:r>
              <a:rPr lang="lv-LV" dirty="0"/>
              <a:t>Kurzemes plānošanas reģions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Prezentācijas struktūra</a:t>
            </a:r>
          </a:p>
        </p:txBody>
      </p:sp>
      <p:sp>
        <p:nvSpPr>
          <p:cNvPr id="3" name="Content Placeholder 2"/>
          <p:cNvSpPr>
            <a:spLocks noGrp="1"/>
          </p:cNvSpPr>
          <p:nvPr>
            <p:ph idx="1"/>
          </p:nvPr>
        </p:nvSpPr>
        <p:spPr/>
        <p:txBody>
          <a:bodyPr>
            <a:normAutofit/>
          </a:bodyPr>
          <a:lstStyle/>
          <a:p>
            <a:r>
              <a:rPr lang="lv-LV" sz="2800" dirty="0"/>
              <a:t>Kurzemes plānošanas reģiona Rīcības plāna īss raksturojums</a:t>
            </a:r>
          </a:p>
          <a:p>
            <a:r>
              <a:rPr lang="lv-LV" sz="2800" dirty="0"/>
              <a:t>Rīcības plāna uzraudzības sistēmas izveidošanas principi</a:t>
            </a:r>
          </a:p>
          <a:p>
            <a:r>
              <a:rPr lang="lv-LV" sz="2800" dirty="0"/>
              <a:t>Rezultatīvie rādītāji</a:t>
            </a:r>
          </a:p>
          <a:p>
            <a:r>
              <a:rPr lang="lv-LV" sz="2800" dirty="0"/>
              <a:t>Uzraudzības pārskata struktūra</a:t>
            </a:r>
          </a:p>
          <a:p>
            <a:r>
              <a:rPr lang="lv-LV" sz="2800" dirty="0"/>
              <a:t>Uzraudzības institucionālie aspekti</a:t>
            </a:r>
          </a:p>
          <a:p>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Kurzemes plānošanas reģiona (KPR)</a:t>
            </a:r>
            <a:br>
              <a:rPr lang="lv-LV" sz="3200" dirty="0">
                <a:solidFill>
                  <a:schemeClr val="accent1">
                    <a:lumMod val="75000"/>
                  </a:schemeClr>
                </a:solidFill>
              </a:rPr>
            </a:br>
            <a:r>
              <a:rPr lang="lv-LV" sz="3200" dirty="0">
                <a:solidFill>
                  <a:schemeClr val="accent1">
                    <a:lumMod val="75000"/>
                  </a:schemeClr>
                </a:solidFill>
              </a:rPr>
              <a:t> Rīcības plāna 2010.-2013.gadam struktūra</a:t>
            </a:r>
          </a:p>
        </p:txBody>
      </p:sp>
      <p:sp>
        <p:nvSpPr>
          <p:cNvPr id="3" name="Content Placeholder 2"/>
          <p:cNvSpPr>
            <a:spLocks noGrp="1"/>
          </p:cNvSpPr>
          <p:nvPr>
            <p:ph idx="1"/>
          </p:nvPr>
        </p:nvSpPr>
        <p:spPr/>
        <p:txBody>
          <a:bodyPr>
            <a:normAutofit/>
          </a:bodyPr>
          <a:lstStyle/>
          <a:p>
            <a:pPr lvl="0">
              <a:buNone/>
            </a:pPr>
            <a:r>
              <a:rPr lang="lv-LV" sz="2000" dirty="0"/>
              <a:t>Ievads</a:t>
            </a:r>
          </a:p>
          <a:p>
            <a:pPr lvl="0">
              <a:buNone/>
            </a:pPr>
            <a:r>
              <a:rPr lang="lv-LV" sz="2000" dirty="0"/>
              <a:t>Kopsavilkums</a:t>
            </a:r>
          </a:p>
          <a:p>
            <a:pPr lvl="0">
              <a:buNone/>
            </a:pPr>
            <a:r>
              <a:rPr lang="lv-LV" sz="2000" dirty="0"/>
              <a:t>1. Tiesiskais ietvars un plānošanas reģiona kompetence</a:t>
            </a:r>
          </a:p>
          <a:p>
            <a:pPr lvl="0">
              <a:buNone/>
            </a:pPr>
            <a:r>
              <a:rPr lang="lv-LV" sz="2000" dirty="0"/>
              <a:t>2. Esošās Kurzemes plānošanas reģiona sociālekonomiskās situācijas raksturojums</a:t>
            </a:r>
          </a:p>
          <a:p>
            <a:pPr lvl="0">
              <a:buNone/>
            </a:pPr>
            <a:r>
              <a:rPr lang="lv-LV" sz="2000" dirty="0"/>
              <a:t>3. Kurzemes plānošanas reģiona attīstības plānošanas dokumentu izpildes izvērtējums</a:t>
            </a:r>
          </a:p>
          <a:p>
            <a:pPr lvl="0">
              <a:buNone/>
            </a:pPr>
            <a:r>
              <a:rPr lang="lv-LV" sz="2000" dirty="0"/>
              <a:t>4. Prioritātes un rīcības virzieni</a:t>
            </a:r>
          </a:p>
          <a:p>
            <a:pPr lvl="0">
              <a:buNone/>
            </a:pPr>
            <a:r>
              <a:rPr lang="lv-LV" sz="2000" dirty="0"/>
              <a:t>5. Kurzemes plānošanas reģiona Rīcības plāna ieviešanas uzraudzība un aktualizācija</a:t>
            </a:r>
          </a:p>
          <a:p>
            <a:endParaRPr lang="lv-LV" sz="1600" dirty="0"/>
          </a:p>
          <a:p>
            <a:endParaRPr lang="lv-LV" sz="1600" dirty="0"/>
          </a:p>
          <a:p>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Rīcības plāna uz nākotni vērsto nodaļu (Prioritātes un rīcības virzieni) veido:</a:t>
            </a:r>
          </a:p>
        </p:txBody>
      </p:sp>
      <p:sp>
        <p:nvSpPr>
          <p:cNvPr id="3" name="Content Placeholder 2"/>
          <p:cNvSpPr>
            <a:spLocks noGrp="1"/>
          </p:cNvSpPr>
          <p:nvPr>
            <p:ph idx="1"/>
          </p:nvPr>
        </p:nvSpPr>
        <p:spPr/>
        <p:txBody>
          <a:bodyPr>
            <a:normAutofit fontScale="92500" lnSpcReduction="10000"/>
          </a:bodyPr>
          <a:lstStyle/>
          <a:p>
            <a:pPr>
              <a:buNone/>
            </a:pPr>
            <a:endParaRPr lang="lv-LV" sz="2400" dirty="0"/>
          </a:p>
          <a:p>
            <a:pPr lvl="0"/>
            <a:r>
              <a:rPr lang="lv-LV" sz="2400" dirty="0"/>
              <a:t>Ilgtermiņa prioritātes (5)</a:t>
            </a:r>
          </a:p>
          <a:p>
            <a:pPr lvl="0"/>
            <a:r>
              <a:rPr lang="lv-LV" sz="2400" dirty="0"/>
              <a:t>Rīcības virzieni ilgtermiņa prioritāšu ietvaros (31)</a:t>
            </a:r>
          </a:p>
          <a:p>
            <a:pPr lvl="0"/>
            <a:r>
              <a:rPr lang="lv-LV" sz="2400" dirty="0"/>
              <a:t>Īstermiņa prioritātes (7)</a:t>
            </a:r>
          </a:p>
          <a:p>
            <a:pPr lvl="0"/>
            <a:endParaRPr lang="lv-LV" sz="2400" dirty="0"/>
          </a:p>
          <a:p>
            <a:pPr>
              <a:buNone/>
            </a:pPr>
            <a:r>
              <a:rPr lang="lv-LV" sz="2400" dirty="0"/>
              <a:t>	</a:t>
            </a:r>
            <a:r>
              <a:rPr lang="lv-LV" sz="2400" i="1" dirty="0"/>
              <a:t>Rīcības virzieni ir sadalīti A un B prioritātēs (tabulās rīcības virzieni klasificēti pēc A un B līmeņa prioritātēm). </a:t>
            </a:r>
          </a:p>
          <a:p>
            <a:pPr lvl="0">
              <a:buNone/>
            </a:pPr>
            <a:r>
              <a:rPr lang="lv-LV" sz="2400" i="1" dirty="0"/>
              <a:t>	KPR Rīcības plāna īpatnība ir tā, ka reģions nav iezīmējis nākotnes vīziju, nospraudis attīstības mērķus, līdz ar to nav skaidrs, ko tas plāno sasniegt (jāņem vērā, ka Stratēģija ir bijusi tikai konceptuāli apstiprināta).</a:t>
            </a:r>
          </a:p>
          <a:p>
            <a:pPr>
              <a:buNone/>
            </a:pPr>
            <a:r>
              <a:rPr lang="lv-LV" sz="2400" i="1" dirty="0"/>
              <a:t>	KPR Rīcības plāna vispārīgais raksturs sarežģī tā īstenošanas uzraudzību.</a:t>
            </a:r>
          </a:p>
          <a:p>
            <a:pPr lvl="0">
              <a:buNone/>
            </a:pPr>
            <a:endParaRPr lang="lv-LV" sz="24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Rīcības plānā iekļautā Uzraudzības sistēma</a:t>
            </a:r>
          </a:p>
        </p:txBody>
      </p:sp>
      <p:sp>
        <p:nvSpPr>
          <p:cNvPr id="3" name="Content Placeholder 2"/>
          <p:cNvSpPr>
            <a:spLocks noGrp="1"/>
          </p:cNvSpPr>
          <p:nvPr>
            <p:ph idx="1"/>
          </p:nvPr>
        </p:nvSpPr>
        <p:spPr/>
        <p:txBody>
          <a:bodyPr>
            <a:normAutofit/>
          </a:bodyPr>
          <a:lstStyle/>
          <a:p>
            <a:pPr>
              <a:buNone/>
            </a:pPr>
            <a:r>
              <a:rPr lang="lv-LV" sz="2800" dirty="0"/>
              <a:t>	</a:t>
            </a:r>
            <a:r>
              <a:rPr lang="lv-LV" sz="2400" dirty="0"/>
              <a:t>Pozitīvi, ka noslēguma daļā iekļautajiem ietekmes rādītājiem ir dotas 2013.gadā sagaidāmās vērtības, tomēr tos nevar uzskatīt par mērķiem. </a:t>
            </a:r>
          </a:p>
          <a:p>
            <a:pPr>
              <a:buNone/>
            </a:pPr>
            <a:r>
              <a:rPr lang="lv-LV" sz="2400" dirty="0"/>
              <a:t>	Trūkums, ka rādītājiem nav norādīta vēlamā dinamikas tendence, pie rādītājiem nav norādīts datu avots, kā arī diskutējams ir pašu rādītāju kopums.</a:t>
            </a:r>
          </a:p>
          <a:p>
            <a:pPr>
              <a:buNone/>
            </a:pPr>
            <a:r>
              <a:rPr lang="lv-LV" sz="2400" dirty="0"/>
              <a:t>	Piedāvātā uzraudzības institucionālā sistēma ir salīdzinoši birokrātiska, tā paredz jaunas institūcijas - Uzraudzības komitejas, veidošanu. Šāds piedāvājums nav šī brīža tendencēm atbilstošs.</a:t>
            </a:r>
          </a:p>
          <a:p>
            <a:pPr>
              <a:buNone/>
            </a:pPr>
            <a:endParaRPr lang="lv-LV" sz="2400" dirty="0"/>
          </a:p>
          <a:p>
            <a:pPr>
              <a:buNone/>
            </a:pPr>
            <a:endParaRPr lang="lv-LV" sz="2800" dirty="0"/>
          </a:p>
          <a:p>
            <a:pPr>
              <a:buNone/>
            </a:pP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lv-LV" sz="3200" dirty="0">
                <a:solidFill>
                  <a:schemeClr val="accent1">
                    <a:lumMod val="75000"/>
                  </a:schemeClr>
                </a:solidFill>
              </a:rPr>
              <a:t>Tiek piedāvāta jauna </a:t>
            </a:r>
            <a:br>
              <a:rPr lang="lv-LV" sz="3200" dirty="0">
                <a:solidFill>
                  <a:schemeClr val="accent1">
                    <a:lumMod val="75000"/>
                  </a:schemeClr>
                </a:solidFill>
              </a:rPr>
            </a:br>
            <a:r>
              <a:rPr lang="lv-LV" sz="3200" dirty="0">
                <a:solidFill>
                  <a:schemeClr val="accent1">
                    <a:lumMod val="75000"/>
                  </a:schemeClr>
                </a:solidFill>
              </a:rPr>
              <a:t>KPR Rīcības plāna 2010.-2013.gadam </a:t>
            </a:r>
            <a:br>
              <a:rPr lang="lv-LV" sz="3200" dirty="0">
                <a:solidFill>
                  <a:schemeClr val="accent1">
                    <a:lumMod val="75000"/>
                  </a:schemeClr>
                </a:solidFill>
              </a:rPr>
            </a:br>
            <a:r>
              <a:rPr lang="lv-LV" sz="3200" dirty="0">
                <a:solidFill>
                  <a:schemeClr val="accent1">
                    <a:lumMod val="75000"/>
                  </a:schemeClr>
                </a:solidFill>
              </a:rPr>
              <a:t>uzraudzības sistēma</a:t>
            </a:r>
          </a:p>
        </p:txBody>
      </p:sp>
      <p:sp>
        <p:nvSpPr>
          <p:cNvPr id="3" name="Content Placeholder 2"/>
          <p:cNvSpPr>
            <a:spLocks noGrp="1"/>
          </p:cNvSpPr>
          <p:nvPr>
            <p:ph idx="1"/>
          </p:nvPr>
        </p:nvSpPr>
        <p:spPr>
          <a:xfrm>
            <a:off x="457200" y="2590800"/>
            <a:ext cx="8229600" cy="3535363"/>
          </a:xfrm>
        </p:spPr>
        <p:txBody>
          <a:bodyPr>
            <a:normAutofit/>
          </a:bodyPr>
          <a:lstStyle/>
          <a:p>
            <a:pPr>
              <a:buNone/>
            </a:pPr>
            <a:r>
              <a:rPr lang="lv-LV" sz="2800" dirty="0"/>
              <a:t>	</a:t>
            </a:r>
            <a:r>
              <a:rPr lang="lv-LV" sz="2400" dirty="0"/>
              <a:t> </a:t>
            </a:r>
          </a:p>
          <a:p>
            <a:pPr>
              <a:buNone/>
            </a:pPr>
            <a:endParaRPr lang="lv-LV" sz="2400" dirty="0"/>
          </a:p>
          <a:p>
            <a:pPr>
              <a:buNone/>
            </a:pPr>
            <a:endParaRPr lang="lv-LV" sz="2800" dirty="0"/>
          </a:p>
          <a:p>
            <a:pPr>
              <a:buNone/>
            </a:pP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828800"/>
            <a:ext cx="7818783" cy="449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RP Uzraudzības sistēmas mērķi</a:t>
            </a:r>
          </a:p>
        </p:txBody>
      </p:sp>
      <p:sp>
        <p:nvSpPr>
          <p:cNvPr id="3" name="Content Placeholder 2"/>
          <p:cNvSpPr>
            <a:spLocks noGrp="1"/>
          </p:cNvSpPr>
          <p:nvPr>
            <p:ph idx="1"/>
          </p:nvPr>
        </p:nvSpPr>
        <p:spPr/>
        <p:txBody>
          <a:bodyPr>
            <a:normAutofit fontScale="85000" lnSpcReduction="20000"/>
          </a:bodyPr>
          <a:lstStyle/>
          <a:p>
            <a:pPr lvl="0">
              <a:buNone/>
            </a:pPr>
            <a:r>
              <a:rPr lang="lv-LV" dirty="0"/>
              <a:t>Uzraudzības sistēmas </a:t>
            </a:r>
            <a:r>
              <a:rPr lang="lv-LV" b="1" dirty="0"/>
              <a:t>galvenais mērķis</a:t>
            </a:r>
            <a:r>
              <a:rPr lang="lv-LV" dirty="0"/>
              <a:t> ir</a:t>
            </a:r>
          </a:p>
          <a:p>
            <a:r>
              <a:rPr lang="lv-LV" dirty="0"/>
              <a:t>nodrošināt lietderīgu un efektīvu </a:t>
            </a:r>
            <a:r>
              <a:rPr lang="lv-LV" i="1" dirty="0"/>
              <a:t>KPR Rīcības programmas</a:t>
            </a:r>
            <a:r>
              <a:rPr lang="lv-LV" dirty="0"/>
              <a:t> īstenošanas vadīšanas lēmumu pieņemšanu </a:t>
            </a:r>
          </a:p>
          <a:p>
            <a:pPr>
              <a:buNone/>
            </a:pPr>
            <a:endParaRPr lang="lv-LV" dirty="0"/>
          </a:p>
          <a:p>
            <a:pPr lvl="0"/>
            <a:r>
              <a:rPr lang="lv-LV" dirty="0"/>
              <a:t>Uzraudzības sistēmas </a:t>
            </a:r>
            <a:r>
              <a:rPr lang="lv-LV" b="1" dirty="0"/>
              <a:t>blakus mērķi</a:t>
            </a:r>
            <a:r>
              <a:rPr lang="lv-LV" dirty="0"/>
              <a:t> ir:</a:t>
            </a:r>
          </a:p>
          <a:p>
            <a:pPr lvl="1"/>
            <a:r>
              <a:rPr lang="lv-LV" dirty="0"/>
              <a:t>radīt informatīvu pamatu jaunai KPR attīstības programmai periodam no 2014.gada </a:t>
            </a:r>
          </a:p>
          <a:p>
            <a:pPr lvl="1"/>
            <a:r>
              <a:rPr lang="lv-LV" dirty="0"/>
              <a:t>radīt informatīvu pamatu reģiona pašvaldību attīstības dokumentu sagatavošanai, uzraudzībai un aktualizācijai</a:t>
            </a:r>
          </a:p>
          <a:p>
            <a:endParaRPr lang="lv-LV" sz="2800" dirty="0"/>
          </a:p>
          <a:p>
            <a:pPr>
              <a:buNone/>
            </a:pPr>
            <a:r>
              <a:rPr lang="lv-LV" sz="2800" dirty="0"/>
              <a:t>	</a:t>
            </a:r>
          </a:p>
          <a:p>
            <a:pPr>
              <a:buNone/>
            </a:pPr>
            <a:endParaRPr lang="lv-LV" sz="2800" dirty="0"/>
          </a:p>
          <a:p>
            <a:pPr>
              <a:buNone/>
            </a:pPr>
            <a:endParaRPr lang="lv-LV" sz="1600" dirty="0"/>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KPR RP uzraudzības sistēmas uzdevumi </a:t>
            </a:r>
          </a:p>
        </p:txBody>
      </p:sp>
      <p:sp>
        <p:nvSpPr>
          <p:cNvPr id="3" name="Content Placeholder 2"/>
          <p:cNvSpPr>
            <a:spLocks noGrp="1"/>
          </p:cNvSpPr>
          <p:nvPr>
            <p:ph idx="1"/>
          </p:nvPr>
        </p:nvSpPr>
        <p:spPr/>
        <p:txBody>
          <a:bodyPr>
            <a:normAutofit fontScale="70000" lnSpcReduction="20000"/>
          </a:bodyPr>
          <a:lstStyle/>
          <a:p>
            <a:pPr lvl="1"/>
            <a:r>
              <a:rPr lang="lv-LV" dirty="0"/>
              <a:t>Identificēt pārmaiņas Kurzemes plānošanas reģiona sociālajā un ekonomiskajā situācijā</a:t>
            </a:r>
          </a:p>
          <a:p>
            <a:pPr lvl="1"/>
            <a:r>
              <a:rPr lang="lv-LV" dirty="0"/>
              <a:t>Identificēt pārmaiņas Kurzemes plānošanas reģiona pašvaldību sociālajā un ekonomiskajā situācijā</a:t>
            </a:r>
          </a:p>
          <a:p>
            <a:pPr lvl="1"/>
            <a:r>
              <a:rPr lang="lv-LV" dirty="0"/>
              <a:t>Identificēt, vai KPR Rīcības plāns tiek ieviests, kā plānots</a:t>
            </a:r>
          </a:p>
          <a:p>
            <a:pPr lvl="1"/>
            <a:r>
              <a:rPr lang="lv-LV" dirty="0"/>
              <a:t>Demonstrēt Kurzemes plānošanas reģiona darbības progresu un sasniegumus</a:t>
            </a:r>
          </a:p>
          <a:p>
            <a:pPr lvl="1"/>
            <a:r>
              <a:rPr lang="lv-LV" dirty="0"/>
              <a:t>Nodrošināt ar informāciju sabiedrību, politiķus un citas ieinteresētās puses</a:t>
            </a:r>
          </a:p>
          <a:p>
            <a:pPr lvl="1"/>
            <a:r>
              <a:rPr lang="lv-LV" dirty="0"/>
              <a:t>Identificēt jaunas problēmas un iespējas, kam veltīt tālāku izpēti un darbības</a:t>
            </a:r>
          </a:p>
          <a:p>
            <a:pPr lvl="1"/>
            <a:r>
              <a:rPr lang="lv-LV" dirty="0"/>
              <a:t>Pamatot jaunos attīstības plānošanas dokumentos nospraužamos mērķus, uzdevumus</a:t>
            </a:r>
          </a:p>
          <a:p>
            <a:pPr lvl="1"/>
            <a:r>
              <a:rPr lang="lv-LV" dirty="0"/>
              <a:t>Nodrošināt Kurzemes plānošanas reģiona attīstības novērtēšanas iespējas</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a:solidFill>
                  <a:schemeClr val="accent1">
                    <a:lumMod val="75000"/>
                  </a:schemeClr>
                </a:solidFill>
              </a:rPr>
              <a:t>Galvenās darbības uzraudzības sistēmas ietvaros</a:t>
            </a:r>
          </a:p>
        </p:txBody>
      </p:sp>
      <p:sp>
        <p:nvSpPr>
          <p:cNvPr id="3" name="Content Placeholder 2"/>
          <p:cNvSpPr>
            <a:spLocks noGrp="1"/>
          </p:cNvSpPr>
          <p:nvPr>
            <p:ph idx="1"/>
          </p:nvPr>
        </p:nvSpPr>
        <p:spPr/>
        <p:txBody>
          <a:bodyPr>
            <a:normAutofit/>
          </a:bodyPr>
          <a:lstStyle/>
          <a:p>
            <a:r>
              <a:rPr lang="lv-LV" sz="2400" dirty="0"/>
              <a:t>regulāri un sistemātiski vākt, apkopot un analizēt kvantitatīvu un kvalitatīvu informāciju par situāciju Kurzemes plānošanas reģionā, tajā ietilpstošajās pašvaldībās un par plānošanas reģiona darbību</a:t>
            </a:r>
          </a:p>
          <a:p>
            <a:endParaRPr lang="lv-LV" sz="2400" dirty="0"/>
          </a:p>
          <a:p>
            <a:pPr>
              <a:buNone/>
            </a:pPr>
            <a:r>
              <a:rPr lang="lv-LV" sz="2400" i="1" dirty="0"/>
              <a:t>	Jāņem vērā, ka uzraudzība (monitorings) nav audits vai revīzija (kontrole), tai vairāk ir informatīvs un analītisks raksturs, un attiecīgi tas sniedz iespēju identificēt sasniegumus un pieļautās kļūdas, kā arī norādīt uz nepieciešamajām izmaiņām</a:t>
            </a:r>
          </a:p>
        </p:txBody>
      </p:sp>
      <p:sp>
        <p:nvSpPr>
          <p:cNvPr id="4" name="Footer Placeholder 3"/>
          <p:cNvSpPr>
            <a:spLocks noGrp="1"/>
          </p:cNvSpPr>
          <p:nvPr>
            <p:ph type="ftr" sz="quarter" idx="11"/>
          </p:nvPr>
        </p:nvSpPr>
        <p:spPr/>
        <p:txBody>
          <a:bodyPr/>
          <a:lstStyle/>
          <a:p>
            <a:r>
              <a:rPr lang="lv-LV" dirty="0"/>
              <a:t>Kurzemes plānošanas reģions, </a:t>
            </a:r>
          </a:p>
          <a:p>
            <a:r>
              <a:rPr lang="lv-LV" dirty="0"/>
              <a:t>Kuldīgā, 12.01.2012.</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827</Words>
  <Application>Microsoft Office PowerPoint</Application>
  <PresentationFormat>Slaidrāde ekrānā (4:3)</PresentationFormat>
  <Paragraphs>160</Paragraphs>
  <Slides>18</Slides>
  <Notes>0</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18</vt:i4>
      </vt:variant>
    </vt:vector>
  </HeadingPairs>
  <TitlesOfParts>
    <vt:vector size="21" baseType="lpstr">
      <vt:lpstr>Arial</vt:lpstr>
      <vt:lpstr>Calibri</vt:lpstr>
      <vt:lpstr>Office Theme</vt:lpstr>
      <vt:lpstr>Kurzemes plānošanas reģiona Rīcības plāna uzraudzības sistēma</vt:lpstr>
      <vt:lpstr>Prezentācijas struktūra</vt:lpstr>
      <vt:lpstr>Kurzemes plānošanas reģiona (KPR)  Rīcības plāna 2010.-2013.gadam struktūra</vt:lpstr>
      <vt:lpstr>KPR Rīcības plāna uz nākotni vērsto nodaļu (Prioritātes un rīcības virzieni) veido:</vt:lpstr>
      <vt:lpstr>KPR Rīcības plānā iekļautā Uzraudzības sistēma</vt:lpstr>
      <vt:lpstr>Tiek piedāvāta jauna  KPR Rīcības plāna 2010.-2013.gadam  uzraudzības sistēma</vt:lpstr>
      <vt:lpstr>KPR RP Uzraudzības sistēmas mērķi</vt:lpstr>
      <vt:lpstr>KPR RP uzraudzības sistēmas uzdevumi </vt:lpstr>
      <vt:lpstr>Galvenās darbības uzraudzības sistēmas ietvaros</vt:lpstr>
      <vt:lpstr>KPR Rīcības plāna uzraudzības sistēmas elementi </vt:lpstr>
      <vt:lpstr>Uzraudzības sistēmas izveidošanas principi un uzstādījumi</vt:lpstr>
      <vt:lpstr>Uzraudzības sistēmas izveidošanas principi un uzstādījumi</vt:lpstr>
      <vt:lpstr>Uzraudzības sistēmas rezultatīvie rādītāji  pēc satura</vt:lpstr>
      <vt:lpstr>Ikgada KPR Rīcības plāna īstenošanas uzraudzības pārskata struktūra</vt:lpstr>
      <vt:lpstr>Uzraudzības institucionālā organizācija</vt:lpstr>
      <vt:lpstr>KPR uzraudzības normatīvais pamats</vt:lpstr>
      <vt:lpstr>Galvenie nākotnes atskaites punkti</vt:lpstr>
      <vt:lpstr>Lai izdodas!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Plānošanas dokumentu uzraudzība un rezultatīvie rādītāji IEVADS</dc:title>
  <dc:creator>Evita</dc:creator>
  <cp:lastModifiedBy>Laura Homka</cp:lastModifiedBy>
  <cp:revision>45</cp:revision>
  <dcterms:created xsi:type="dcterms:W3CDTF">2006-08-16T00:00:00Z</dcterms:created>
  <dcterms:modified xsi:type="dcterms:W3CDTF">2019-02-20T09:06:53Z</dcterms:modified>
</cp:coreProperties>
</file>