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handoutMasterIdLst>
    <p:handoutMasterId r:id="rId44"/>
  </p:handoutMasterIdLst>
  <p:sldIdLst>
    <p:sldId id="257" r:id="rId2"/>
    <p:sldId id="375" r:id="rId3"/>
    <p:sldId id="355" r:id="rId4"/>
    <p:sldId id="369" r:id="rId5"/>
    <p:sldId id="377" r:id="rId6"/>
    <p:sldId id="378" r:id="rId7"/>
    <p:sldId id="379" r:id="rId8"/>
    <p:sldId id="403" r:id="rId9"/>
    <p:sldId id="402" r:id="rId10"/>
    <p:sldId id="380" r:id="rId11"/>
    <p:sldId id="381" r:id="rId12"/>
    <p:sldId id="382" r:id="rId13"/>
    <p:sldId id="383" r:id="rId14"/>
    <p:sldId id="384" r:id="rId15"/>
    <p:sldId id="385" r:id="rId16"/>
    <p:sldId id="387" r:id="rId17"/>
    <p:sldId id="386" r:id="rId18"/>
    <p:sldId id="388" r:id="rId19"/>
    <p:sldId id="394" r:id="rId20"/>
    <p:sldId id="389" r:id="rId21"/>
    <p:sldId id="390" r:id="rId22"/>
    <p:sldId id="391" r:id="rId23"/>
    <p:sldId id="392" r:id="rId24"/>
    <p:sldId id="395" r:id="rId25"/>
    <p:sldId id="393" r:id="rId26"/>
    <p:sldId id="396" r:id="rId27"/>
    <p:sldId id="397" r:id="rId28"/>
    <p:sldId id="368" r:id="rId29"/>
    <p:sldId id="365" r:id="rId30"/>
    <p:sldId id="404" r:id="rId31"/>
    <p:sldId id="405" r:id="rId32"/>
    <p:sldId id="406" r:id="rId33"/>
    <p:sldId id="372" r:id="rId34"/>
    <p:sldId id="373" r:id="rId35"/>
    <p:sldId id="374" r:id="rId36"/>
    <p:sldId id="326" r:id="rId37"/>
    <p:sldId id="401" r:id="rId38"/>
    <p:sldId id="400" r:id="rId39"/>
    <p:sldId id="399" r:id="rId40"/>
    <p:sldId id="398" r:id="rId41"/>
    <p:sldId id="363" r:id="rId42"/>
    <p:sldId id="351" r:id="rId43"/>
  </p:sldIdLst>
  <p:sldSz cx="9144000" cy="6858000" type="screen4x3"/>
  <p:notesSz cx="6797675" cy="9982200"/>
  <p:defaultTextStyle>
    <a:defPPr>
      <a:defRPr lang="lv-LV"/>
    </a:defPPr>
    <a:lvl1pPr algn="l" rtl="0" fontAlgn="base">
      <a:spcBef>
        <a:spcPct val="0"/>
      </a:spcBef>
      <a:spcAft>
        <a:spcPct val="0"/>
      </a:spcAft>
      <a:defRPr b="1" kern="1200">
        <a:solidFill>
          <a:schemeClr val="tx1"/>
        </a:solidFill>
        <a:latin typeface="Monotype Corsiva" pitchFamily="66" charset="0"/>
        <a:ea typeface="+mn-ea"/>
        <a:cs typeface="+mn-cs"/>
      </a:defRPr>
    </a:lvl1pPr>
    <a:lvl2pPr marL="457200" algn="l" rtl="0" fontAlgn="base">
      <a:spcBef>
        <a:spcPct val="0"/>
      </a:spcBef>
      <a:spcAft>
        <a:spcPct val="0"/>
      </a:spcAft>
      <a:defRPr b="1" kern="1200">
        <a:solidFill>
          <a:schemeClr val="tx1"/>
        </a:solidFill>
        <a:latin typeface="Monotype Corsiva" pitchFamily="66" charset="0"/>
        <a:ea typeface="+mn-ea"/>
        <a:cs typeface="+mn-cs"/>
      </a:defRPr>
    </a:lvl2pPr>
    <a:lvl3pPr marL="914400" algn="l" rtl="0" fontAlgn="base">
      <a:spcBef>
        <a:spcPct val="0"/>
      </a:spcBef>
      <a:spcAft>
        <a:spcPct val="0"/>
      </a:spcAft>
      <a:defRPr b="1" kern="1200">
        <a:solidFill>
          <a:schemeClr val="tx1"/>
        </a:solidFill>
        <a:latin typeface="Monotype Corsiva" pitchFamily="66" charset="0"/>
        <a:ea typeface="+mn-ea"/>
        <a:cs typeface="+mn-cs"/>
      </a:defRPr>
    </a:lvl3pPr>
    <a:lvl4pPr marL="1371600" algn="l" rtl="0" fontAlgn="base">
      <a:spcBef>
        <a:spcPct val="0"/>
      </a:spcBef>
      <a:spcAft>
        <a:spcPct val="0"/>
      </a:spcAft>
      <a:defRPr b="1" kern="1200">
        <a:solidFill>
          <a:schemeClr val="tx1"/>
        </a:solidFill>
        <a:latin typeface="Monotype Corsiva" pitchFamily="66" charset="0"/>
        <a:ea typeface="+mn-ea"/>
        <a:cs typeface="+mn-cs"/>
      </a:defRPr>
    </a:lvl4pPr>
    <a:lvl5pPr marL="1828800" algn="l" rtl="0" fontAlgn="base">
      <a:spcBef>
        <a:spcPct val="0"/>
      </a:spcBef>
      <a:spcAft>
        <a:spcPct val="0"/>
      </a:spcAft>
      <a:defRPr b="1" kern="1200">
        <a:solidFill>
          <a:schemeClr val="tx1"/>
        </a:solidFill>
        <a:latin typeface="Monotype Corsiva" pitchFamily="66" charset="0"/>
        <a:ea typeface="+mn-ea"/>
        <a:cs typeface="+mn-cs"/>
      </a:defRPr>
    </a:lvl5pPr>
    <a:lvl6pPr marL="2286000" algn="l" defTabSz="914400" rtl="0" eaLnBrk="1" latinLnBrk="0" hangingPunct="1">
      <a:defRPr b="1" kern="1200">
        <a:solidFill>
          <a:schemeClr val="tx1"/>
        </a:solidFill>
        <a:latin typeface="Monotype Corsiva" pitchFamily="66" charset="0"/>
        <a:ea typeface="+mn-ea"/>
        <a:cs typeface="+mn-cs"/>
      </a:defRPr>
    </a:lvl6pPr>
    <a:lvl7pPr marL="2743200" algn="l" defTabSz="914400" rtl="0" eaLnBrk="1" latinLnBrk="0" hangingPunct="1">
      <a:defRPr b="1" kern="1200">
        <a:solidFill>
          <a:schemeClr val="tx1"/>
        </a:solidFill>
        <a:latin typeface="Monotype Corsiva" pitchFamily="66" charset="0"/>
        <a:ea typeface="+mn-ea"/>
        <a:cs typeface="+mn-cs"/>
      </a:defRPr>
    </a:lvl7pPr>
    <a:lvl8pPr marL="3200400" algn="l" defTabSz="914400" rtl="0" eaLnBrk="1" latinLnBrk="0" hangingPunct="1">
      <a:defRPr b="1" kern="1200">
        <a:solidFill>
          <a:schemeClr val="tx1"/>
        </a:solidFill>
        <a:latin typeface="Monotype Corsiva" pitchFamily="66" charset="0"/>
        <a:ea typeface="+mn-ea"/>
        <a:cs typeface="+mn-cs"/>
      </a:defRPr>
    </a:lvl8pPr>
    <a:lvl9pPr marL="3657600" algn="l" defTabSz="914400" rtl="0" eaLnBrk="1" latinLnBrk="0" hangingPunct="1">
      <a:defRPr b="1" kern="1200">
        <a:solidFill>
          <a:schemeClr val="tx1"/>
        </a:solidFill>
        <a:latin typeface="Monotype Corsiva"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62" autoAdjust="0"/>
    <p:restoredTop sz="94660"/>
  </p:normalViewPr>
  <p:slideViewPr>
    <p:cSldViewPr>
      <p:cViewPr varScale="1">
        <p:scale>
          <a:sx n="108" d="100"/>
          <a:sy n="108" d="100"/>
        </p:scale>
        <p:origin x="172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hdr" sz="quarter"/>
          </p:nvPr>
        </p:nvSpPr>
        <p:spPr bwMode="auto">
          <a:xfrm>
            <a:off x="0" y="0"/>
            <a:ext cx="29464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lv-LV"/>
          </a:p>
        </p:txBody>
      </p:sp>
      <p:sp>
        <p:nvSpPr>
          <p:cNvPr id="279555" name="Rectangle 3"/>
          <p:cNvSpPr>
            <a:spLocks noGrp="1" noChangeArrowheads="1"/>
          </p:cNvSpPr>
          <p:nvPr>
            <p:ph type="dt" sz="quarter" idx="1"/>
          </p:nvPr>
        </p:nvSpPr>
        <p:spPr bwMode="auto">
          <a:xfrm>
            <a:off x="3849688" y="0"/>
            <a:ext cx="2946400" cy="498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lv-LV"/>
          </a:p>
        </p:txBody>
      </p:sp>
      <p:sp>
        <p:nvSpPr>
          <p:cNvPr id="279556" name="Rectangle 4"/>
          <p:cNvSpPr>
            <a:spLocks noGrp="1" noChangeArrowheads="1"/>
          </p:cNvSpPr>
          <p:nvPr>
            <p:ph type="ftr" sz="quarter" idx="2"/>
          </p:nvPr>
        </p:nvSpPr>
        <p:spPr bwMode="auto">
          <a:xfrm>
            <a:off x="0" y="9482138"/>
            <a:ext cx="29464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lv-LV"/>
          </a:p>
        </p:txBody>
      </p:sp>
      <p:sp>
        <p:nvSpPr>
          <p:cNvPr id="279557" name="Rectangle 5"/>
          <p:cNvSpPr>
            <a:spLocks noGrp="1" noChangeArrowheads="1"/>
          </p:cNvSpPr>
          <p:nvPr>
            <p:ph type="sldNum" sz="quarter" idx="3"/>
          </p:nvPr>
        </p:nvSpPr>
        <p:spPr bwMode="auto">
          <a:xfrm>
            <a:off x="3849688" y="9482138"/>
            <a:ext cx="2946400" cy="4984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2546E7CF-0421-4138-B257-66B9F0C69385}" type="slidenum">
              <a:rPr lang="lv-LV"/>
              <a:pPr/>
              <a:t>‹#›</a:t>
            </a:fld>
            <a:endParaRPr lang="lv-LV"/>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1422400"/>
            <a:ext cx="9147175" cy="5435600"/>
            <a:chOff x="0" y="896"/>
            <a:chExt cx="5762" cy="3424"/>
          </a:xfrm>
        </p:grpSpPr>
        <p:grpSp>
          <p:nvGrpSpPr>
            <p:cNvPr id="22531" name="Group 3"/>
            <p:cNvGrpSpPr>
              <a:grpSpLocks/>
            </p:cNvGrpSpPr>
            <p:nvPr userDrawn="1"/>
          </p:nvGrpSpPr>
          <p:grpSpPr bwMode="auto">
            <a:xfrm>
              <a:off x="20" y="896"/>
              <a:ext cx="5742" cy="3424"/>
              <a:chOff x="20" y="896"/>
              <a:chExt cx="5742" cy="3424"/>
            </a:xfrm>
          </p:grpSpPr>
          <p:sp>
            <p:nvSpPr>
              <p:cNvPr id="2253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lv-LV"/>
              </a:p>
            </p:txBody>
          </p:sp>
          <p:sp>
            <p:nvSpPr>
              <p:cNvPr id="2253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lv-LV"/>
              </a:p>
            </p:txBody>
          </p:sp>
          <p:sp>
            <p:nvSpPr>
              <p:cNvPr id="2253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lv-LV"/>
              </a:p>
            </p:txBody>
          </p:sp>
          <p:sp>
            <p:nvSpPr>
              <p:cNvPr id="2253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lv-LV"/>
              </a:p>
            </p:txBody>
          </p:sp>
          <p:sp>
            <p:nvSpPr>
              <p:cNvPr id="2253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lv-LV"/>
              </a:p>
            </p:txBody>
          </p:sp>
          <p:sp>
            <p:nvSpPr>
              <p:cNvPr id="2253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lv-LV"/>
              </a:p>
            </p:txBody>
          </p:sp>
          <p:sp>
            <p:nvSpPr>
              <p:cNvPr id="2253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lv-LV"/>
              </a:p>
            </p:txBody>
          </p:sp>
          <p:sp>
            <p:nvSpPr>
              <p:cNvPr id="2253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254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254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254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254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254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lv-LV"/>
              </a:p>
            </p:txBody>
          </p:sp>
        </p:grpSp>
        <p:grpSp>
          <p:nvGrpSpPr>
            <p:cNvPr id="22545" name="Group 17"/>
            <p:cNvGrpSpPr>
              <a:grpSpLocks/>
            </p:cNvGrpSpPr>
            <p:nvPr userDrawn="1"/>
          </p:nvGrpSpPr>
          <p:grpSpPr bwMode="auto">
            <a:xfrm>
              <a:off x="0" y="2291"/>
              <a:ext cx="1385" cy="1702"/>
              <a:chOff x="0" y="2291"/>
              <a:chExt cx="1385" cy="1702"/>
            </a:xfrm>
          </p:grpSpPr>
          <p:sp>
            <p:nvSpPr>
              <p:cNvPr id="22546"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lv-LV"/>
              </a:p>
            </p:txBody>
          </p:sp>
          <p:sp>
            <p:nvSpPr>
              <p:cNvPr id="22547"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lv-LV"/>
              </a:p>
            </p:txBody>
          </p:sp>
          <p:sp>
            <p:nvSpPr>
              <p:cNvPr id="22548"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lv-LV"/>
              </a:p>
            </p:txBody>
          </p:sp>
          <p:sp>
            <p:nvSpPr>
              <p:cNvPr id="22549"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50"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51"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52"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53"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54"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55"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56"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57"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58"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59"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0"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1"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2"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3"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4"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5"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6"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7"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8"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69"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70"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71"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72"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lv-LV"/>
              </a:p>
            </p:txBody>
          </p:sp>
          <p:sp>
            <p:nvSpPr>
              <p:cNvPr id="22573"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74"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75"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76"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77"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lv-LV"/>
              </a:p>
            </p:txBody>
          </p:sp>
          <p:sp>
            <p:nvSpPr>
              <p:cNvPr id="22578"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79"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80"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lv-LV"/>
              </a:p>
            </p:txBody>
          </p:sp>
          <p:sp>
            <p:nvSpPr>
              <p:cNvPr id="22581"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lv-LV"/>
              </a:p>
            </p:txBody>
          </p:sp>
          <p:sp>
            <p:nvSpPr>
              <p:cNvPr id="22582"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lv-LV"/>
              </a:p>
            </p:txBody>
          </p:sp>
          <p:sp>
            <p:nvSpPr>
              <p:cNvPr id="22583"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lv-LV"/>
              </a:p>
            </p:txBody>
          </p:sp>
          <p:sp>
            <p:nvSpPr>
              <p:cNvPr id="22584"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lv-LV"/>
              </a:p>
            </p:txBody>
          </p:sp>
          <p:sp>
            <p:nvSpPr>
              <p:cNvPr id="22585"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lv-LV"/>
              </a:p>
            </p:txBody>
          </p:sp>
          <p:sp>
            <p:nvSpPr>
              <p:cNvPr id="22586"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lv-LV"/>
              </a:p>
            </p:txBody>
          </p:sp>
          <p:sp>
            <p:nvSpPr>
              <p:cNvPr id="22587"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lv-LV"/>
              </a:p>
            </p:txBody>
          </p:sp>
          <p:sp>
            <p:nvSpPr>
              <p:cNvPr id="22588"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lv-LV"/>
              </a:p>
            </p:txBody>
          </p:sp>
          <p:sp>
            <p:nvSpPr>
              <p:cNvPr id="22589"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0"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1"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2"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lv-LV"/>
              </a:p>
            </p:txBody>
          </p:sp>
          <p:sp>
            <p:nvSpPr>
              <p:cNvPr id="22593"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4"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5"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6"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7"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8"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lv-LV"/>
              </a:p>
            </p:txBody>
          </p:sp>
          <p:sp>
            <p:nvSpPr>
              <p:cNvPr id="22599"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0"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1"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2"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3"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4"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5"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6"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7"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8"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09"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lv-LV"/>
              </a:p>
            </p:txBody>
          </p:sp>
          <p:sp>
            <p:nvSpPr>
              <p:cNvPr id="22610"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lv-LV"/>
              </a:p>
            </p:txBody>
          </p:sp>
          <p:sp>
            <p:nvSpPr>
              <p:cNvPr id="22611"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lv-LV"/>
              </a:p>
            </p:txBody>
          </p:sp>
          <p:sp>
            <p:nvSpPr>
              <p:cNvPr id="22612"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lv-LV"/>
              </a:p>
            </p:txBody>
          </p:sp>
          <p:sp>
            <p:nvSpPr>
              <p:cNvPr id="22613"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lv-LV"/>
              </a:p>
            </p:txBody>
          </p:sp>
          <p:sp>
            <p:nvSpPr>
              <p:cNvPr id="22614"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15"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lv-LV"/>
              </a:p>
            </p:txBody>
          </p:sp>
          <p:sp>
            <p:nvSpPr>
              <p:cNvPr id="22616"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17"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18"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lv-LV"/>
              </a:p>
            </p:txBody>
          </p:sp>
          <p:sp>
            <p:nvSpPr>
              <p:cNvPr id="22619"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lv-LV"/>
              </a:p>
            </p:txBody>
          </p:sp>
          <p:sp>
            <p:nvSpPr>
              <p:cNvPr id="22620"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21"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22"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23"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24"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lv-LV"/>
              </a:p>
            </p:txBody>
          </p:sp>
          <p:sp>
            <p:nvSpPr>
              <p:cNvPr id="22625"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26"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27"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28"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lv-LV"/>
              </a:p>
            </p:txBody>
          </p:sp>
          <p:sp>
            <p:nvSpPr>
              <p:cNvPr id="22629"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lv-LV"/>
              </a:p>
            </p:txBody>
          </p:sp>
          <p:sp>
            <p:nvSpPr>
              <p:cNvPr id="22630"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lv-LV"/>
              </a:p>
            </p:txBody>
          </p:sp>
          <p:sp>
            <p:nvSpPr>
              <p:cNvPr id="22631"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lv-LV"/>
              </a:p>
            </p:txBody>
          </p:sp>
          <p:sp>
            <p:nvSpPr>
              <p:cNvPr id="22632"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lv-LV"/>
              </a:p>
            </p:txBody>
          </p:sp>
          <p:sp>
            <p:nvSpPr>
              <p:cNvPr id="22633"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lv-LV"/>
              </a:p>
            </p:txBody>
          </p:sp>
          <p:sp>
            <p:nvSpPr>
              <p:cNvPr id="22634"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lv-LV"/>
              </a:p>
            </p:txBody>
          </p:sp>
          <p:sp>
            <p:nvSpPr>
              <p:cNvPr id="22635"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lv-LV"/>
              </a:p>
            </p:txBody>
          </p:sp>
          <p:sp>
            <p:nvSpPr>
              <p:cNvPr id="22636"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lv-LV"/>
              </a:p>
            </p:txBody>
          </p:sp>
          <p:sp>
            <p:nvSpPr>
              <p:cNvPr id="22637"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lv-LV"/>
              </a:p>
            </p:txBody>
          </p:sp>
          <p:sp>
            <p:nvSpPr>
              <p:cNvPr id="22638"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lv-LV"/>
              </a:p>
            </p:txBody>
          </p:sp>
          <p:sp>
            <p:nvSpPr>
              <p:cNvPr id="22639"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lv-LV"/>
              </a:p>
            </p:txBody>
          </p:sp>
          <p:sp>
            <p:nvSpPr>
              <p:cNvPr id="22640"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lv-LV"/>
              </a:p>
            </p:txBody>
          </p:sp>
          <p:sp>
            <p:nvSpPr>
              <p:cNvPr id="22641"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lv-LV"/>
              </a:p>
            </p:txBody>
          </p:sp>
          <p:sp>
            <p:nvSpPr>
              <p:cNvPr id="22642"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lv-LV"/>
              </a:p>
            </p:txBody>
          </p:sp>
          <p:sp>
            <p:nvSpPr>
              <p:cNvPr id="22643"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lv-LV"/>
              </a:p>
            </p:txBody>
          </p:sp>
          <p:sp>
            <p:nvSpPr>
              <p:cNvPr id="22644"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lv-LV"/>
              </a:p>
            </p:txBody>
          </p:sp>
          <p:sp>
            <p:nvSpPr>
              <p:cNvPr id="22645"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lv-LV"/>
              </a:p>
            </p:txBody>
          </p:sp>
          <p:sp>
            <p:nvSpPr>
              <p:cNvPr id="22646"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lv-LV"/>
              </a:p>
            </p:txBody>
          </p:sp>
          <p:sp>
            <p:nvSpPr>
              <p:cNvPr id="22647"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lv-LV"/>
              </a:p>
            </p:txBody>
          </p:sp>
          <p:sp>
            <p:nvSpPr>
              <p:cNvPr id="22648"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lv-LV"/>
              </a:p>
            </p:txBody>
          </p:sp>
          <p:sp>
            <p:nvSpPr>
              <p:cNvPr id="22649"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lv-LV"/>
              </a:p>
            </p:txBody>
          </p:sp>
          <p:sp>
            <p:nvSpPr>
              <p:cNvPr id="22650"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lv-LV"/>
              </a:p>
            </p:txBody>
          </p:sp>
          <p:sp>
            <p:nvSpPr>
              <p:cNvPr id="22651"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lv-LV"/>
              </a:p>
            </p:txBody>
          </p:sp>
          <p:sp>
            <p:nvSpPr>
              <p:cNvPr id="22652"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lv-LV"/>
              </a:p>
            </p:txBody>
          </p:sp>
          <p:sp>
            <p:nvSpPr>
              <p:cNvPr id="22653"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lv-LV"/>
              </a:p>
            </p:txBody>
          </p:sp>
          <p:sp>
            <p:nvSpPr>
              <p:cNvPr id="22654"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lv-LV"/>
              </a:p>
            </p:txBody>
          </p:sp>
          <p:sp>
            <p:nvSpPr>
              <p:cNvPr id="22655"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lv-LV"/>
              </a:p>
            </p:txBody>
          </p:sp>
          <p:sp>
            <p:nvSpPr>
              <p:cNvPr id="22656"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lv-LV"/>
              </a:p>
            </p:txBody>
          </p:sp>
          <p:sp>
            <p:nvSpPr>
              <p:cNvPr id="22657"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lv-LV"/>
              </a:p>
            </p:txBody>
          </p:sp>
          <p:sp>
            <p:nvSpPr>
              <p:cNvPr id="22658"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lv-LV"/>
              </a:p>
            </p:txBody>
          </p:sp>
          <p:sp>
            <p:nvSpPr>
              <p:cNvPr id="22659"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lv-LV"/>
              </a:p>
            </p:txBody>
          </p:sp>
          <p:sp>
            <p:nvSpPr>
              <p:cNvPr id="22660"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lv-LV"/>
              </a:p>
            </p:txBody>
          </p:sp>
          <p:sp>
            <p:nvSpPr>
              <p:cNvPr id="22661"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lv-LV"/>
              </a:p>
            </p:txBody>
          </p:sp>
          <p:sp>
            <p:nvSpPr>
              <p:cNvPr id="22662"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lv-LV"/>
              </a:p>
            </p:txBody>
          </p:sp>
          <p:sp>
            <p:nvSpPr>
              <p:cNvPr id="22663"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lv-LV"/>
              </a:p>
            </p:txBody>
          </p:sp>
          <p:sp>
            <p:nvSpPr>
              <p:cNvPr id="22664"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lv-LV"/>
              </a:p>
            </p:txBody>
          </p:sp>
          <p:sp>
            <p:nvSpPr>
              <p:cNvPr id="22665"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lv-LV"/>
              </a:p>
            </p:txBody>
          </p:sp>
          <p:sp>
            <p:nvSpPr>
              <p:cNvPr id="22666"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lv-LV"/>
              </a:p>
            </p:txBody>
          </p:sp>
          <p:sp>
            <p:nvSpPr>
              <p:cNvPr id="22667"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lv-LV"/>
              </a:p>
            </p:txBody>
          </p:sp>
          <p:sp>
            <p:nvSpPr>
              <p:cNvPr id="22668"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lv-LV"/>
              </a:p>
            </p:txBody>
          </p:sp>
          <p:sp>
            <p:nvSpPr>
              <p:cNvPr id="22669"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lv-LV"/>
              </a:p>
            </p:txBody>
          </p:sp>
          <p:sp>
            <p:nvSpPr>
              <p:cNvPr id="22670"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lv-LV"/>
              </a:p>
            </p:txBody>
          </p:sp>
          <p:sp>
            <p:nvSpPr>
              <p:cNvPr id="22671"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lv-LV"/>
              </a:p>
            </p:txBody>
          </p:sp>
          <p:sp>
            <p:nvSpPr>
              <p:cNvPr id="22672"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lv-LV"/>
              </a:p>
            </p:txBody>
          </p:sp>
          <p:sp>
            <p:nvSpPr>
              <p:cNvPr id="22673"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lv-LV"/>
              </a:p>
            </p:txBody>
          </p:sp>
          <p:sp>
            <p:nvSpPr>
              <p:cNvPr id="22674"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lv-LV"/>
              </a:p>
            </p:txBody>
          </p:sp>
          <p:sp>
            <p:nvSpPr>
              <p:cNvPr id="22675"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lv-LV"/>
              </a:p>
            </p:txBody>
          </p:sp>
          <p:sp>
            <p:nvSpPr>
              <p:cNvPr id="22676"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lv-LV"/>
              </a:p>
            </p:txBody>
          </p:sp>
          <p:sp>
            <p:nvSpPr>
              <p:cNvPr id="22677"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lv-LV"/>
              </a:p>
            </p:txBody>
          </p:sp>
          <p:sp>
            <p:nvSpPr>
              <p:cNvPr id="22678"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lv-LV"/>
              </a:p>
            </p:txBody>
          </p:sp>
          <p:sp>
            <p:nvSpPr>
              <p:cNvPr id="22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lv-LV"/>
              </a:p>
            </p:txBody>
          </p:sp>
          <p:sp>
            <p:nvSpPr>
              <p:cNvPr id="22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lv-LV"/>
              </a:p>
            </p:txBody>
          </p:sp>
        </p:grpSp>
      </p:grpSp>
      <p:sp>
        <p:nvSpPr>
          <p:cNvPr id="2268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endParaRPr lang="lv-LV"/>
          </a:p>
        </p:txBody>
      </p:sp>
      <p:sp>
        <p:nvSpPr>
          <p:cNvPr id="2268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en-US"/>
              <a:t>Click to edit Master subtitle style</a:t>
            </a:r>
            <a:endParaRPr lang="lv-LV"/>
          </a:p>
        </p:txBody>
      </p:sp>
      <p:sp>
        <p:nvSpPr>
          <p:cNvPr id="22683"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FFFFFF"/>
                  </a:outerShdw>
                </a:effectLst>
                <a:latin typeface="+mn-lt"/>
              </a:defRPr>
            </a:lvl1pPr>
          </a:lstStyle>
          <a:p>
            <a:endParaRPr lang="lv-LV"/>
          </a:p>
        </p:txBody>
      </p:sp>
      <p:sp>
        <p:nvSpPr>
          <p:cNvPr id="22684"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FFFFFF"/>
                  </a:outerShdw>
                </a:effectLst>
                <a:latin typeface="+mn-lt"/>
              </a:defRPr>
            </a:lvl1pPr>
          </a:lstStyle>
          <a:p>
            <a:endParaRPr lang="lv-LV"/>
          </a:p>
        </p:txBody>
      </p:sp>
      <p:sp>
        <p:nvSpPr>
          <p:cNvPr id="22685"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FFFFFF"/>
                  </a:outerShdw>
                </a:effectLst>
                <a:latin typeface="+mn-lt"/>
              </a:defRPr>
            </a:lvl1pPr>
          </a:lstStyle>
          <a:p>
            <a:fld id="{198EF1BC-BAC3-450D-8CBF-AED03951DD67}" type="slidenum">
              <a:rPr lang="lv-LV"/>
              <a:pPr/>
              <a:t>‹#›</a:t>
            </a:fld>
            <a:endParaRPr lang="lv-LV"/>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endParaRPr lang="lv-LV"/>
          </a:p>
        </p:txBody>
      </p:sp>
      <p:sp>
        <p:nvSpPr>
          <p:cNvPr id="5" name="Footer Placeholder 4"/>
          <p:cNvSpPr>
            <a:spLocks noGrp="1"/>
          </p:cNvSpPr>
          <p:nvPr>
            <p:ph type="ftr" sz="quarter" idx="11"/>
          </p:nvPr>
        </p:nvSpPr>
        <p:spPr/>
        <p:txBody>
          <a:bodyPr/>
          <a:lstStyle>
            <a:lvl1pPr>
              <a:defRPr/>
            </a:lvl1pPr>
          </a:lstStyle>
          <a:p>
            <a:endParaRPr lang="lv-LV"/>
          </a:p>
        </p:txBody>
      </p:sp>
      <p:sp>
        <p:nvSpPr>
          <p:cNvPr id="6" name="Slide Number Placeholder 5"/>
          <p:cNvSpPr>
            <a:spLocks noGrp="1"/>
          </p:cNvSpPr>
          <p:nvPr>
            <p:ph type="sldNum" sz="quarter" idx="12"/>
          </p:nvPr>
        </p:nvSpPr>
        <p:spPr/>
        <p:txBody>
          <a:bodyPr/>
          <a:lstStyle>
            <a:lvl1pPr>
              <a:defRPr/>
            </a:lvl1pPr>
          </a:lstStyle>
          <a:p>
            <a:fld id="{3D72504B-03A9-4679-90F8-D8321F3EEB0E}" type="slidenum">
              <a:rPr lang="lv-LV"/>
              <a:pPr/>
              <a:t>‹#›</a:t>
            </a:fld>
            <a:endParaRPr lang="lv-LV"/>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endParaRPr lang="lv-LV"/>
          </a:p>
        </p:txBody>
      </p:sp>
      <p:sp>
        <p:nvSpPr>
          <p:cNvPr id="5" name="Footer Placeholder 4"/>
          <p:cNvSpPr>
            <a:spLocks noGrp="1"/>
          </p:cNvSpPr>
          <p:nvPr>
            <p:ph type="ftr" sz="quarter" idx="11"/>
          </p:nvPr>
        </p:nvSpPr>
        <p:spPr/>
        <p:txBody>
          <a:bodyPr/>
          <a:lstStyle>
            <a:lvl1pPr>
              <a:defRPr/>
            </a:lvl1pPr>
          </a:lstStyle>
          <a:p>
            <a:endParaRPr lang="lv-LV"/>
          </a:p>
        </p:txBody>
      </p:sp>
      <p:sp>
        <p:nvSpPr>
          <p:cNvPr id="6" name="Slide Number Placeholder 5"/>
          <p:cNvSpPr>
            <a:spLocks noGrp="1"/>
          </p:cNvSpPr>
          <p:nvPr>
            <p:ph type="sldNum" sz="quarter" idx="12"/>
          </p:nvPr>
        </p:nvSpPr>
        <p:spPr/>
        <p:txBody>
          <a:bodyPr/>
          <a:lstStyle>
            <a:lvl1pPr>
              <a:defRPr/>
            </a:lvl1pPr>
          </a:lstStyle>
          <a:p>
            <a:fld id="{BC0D6B1B-A72D-4155-9BA0-6E6E21A7A90E}" type="slidenum">
              <a:rPr lang="lv-LV"/>
              <a:pPr/>
              <a:t>‹#›</a:t>
            </a:fld>
            <a:endParaRPr lang="lv-LV"/>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3" name="Date Placeholder 2"/>
          <p:cNvSpPr>
            <a:spLocks noGrp="1"/>
          </p:cNvSpPr>
          <p:nvPr>
            <p:ph type="dt" sz="half" idx="10"/>
          </p:nvPr>
        </p:nvSpPr>
        <p:spPr>
          <a:xfrm>
            <a:off x="301625" y="6245225"/>
            <a:ext cx="2289175" cy="476250"/>
          </a:xfrm>
        </p:spPr>
        <p:txBody>
          <a:bodyPr/>
          <a:lstStyle>
            <a:lvl1pPr>
              <a:defRPr/>
            </a:lvl1pPr>
          </a:lstStyle>
          <a:p>
            <a:endParaRPr lang="lv-LV"/>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lv-LV"/>
          </a:p>
        </p:txBody>
      </p:sp>
      <p:sp>
        <p:nvSpPr>
          <p:cNvPr id="5" name="Slide Number Placeholder 4"/>
          <p:cNvSpPr>
            <a:spLocks noGrp="1"/>
          </p:cNvSpPr>
          <p:nvPr>
            <p:ph type="sldNum" sz="quarter" idx="12"/>
          </p:nvPr>
        </p:nvSpPr>
        <p:spPr>
          <a:xfrm>
            <a:off x="6553200" y="6245225"/>
            <a:ext cx="2289175" cy="476250"/>
          </a:xfrm>
        </p:spPr>
        <p:txBody>
          <a:bodyPr/>
          <a:lstStyle>
            <a:lvl1pPr>
              <a:defRPr/>
            </a:lvl1pPr>
          </a:lstStyle>
          <a:p>
            <a:fld id="{B7FE83C6-ED67-436C-9E62-0C5ECC44C0DF}" type="slidenum">
              <a:rPr lang="lv-LV"/>
              <a:pPr/>
              <a:t>‹#›</a:t>
            </a:fld>
            <a:endParaRPr lang="lv-LV"/>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lvl1pPr>
              <a:defRPr/>
            </a:lvl1pPr>
          </a:lstStyle>
          <a:p>
            <a:endParaRPr lang="lv-LV"/>
          </a:p>
        </p:txBody>
      </p:sp>
      <p:sp>
        <p:nvSpPr>
          <p:cNvPr id="5" name="Footer Placeholder 4"/>
          <p:cNvSpPr>
            <a:spLocks noGrp="1"/>
          </p:cNvSpPr>
          <p:nvPr>
            <p:ph type="ftr" sz="quarter" idx="11"/>
          </p:nvPr>
        </p:nvSpPr>
        <p:spPr/>
        <p:txBody>
          <a:bodyPr/>
          <a:lstStyle>
            <a:lvl1pPr>
              <a:defRPr/>
            </a:lvl1pPr>
          </a:lstStyle>
          <a:p>
            <a:endParaRPr lang="lv-LV"/>
          </a:p>
        </p:txBody>
      </p:sp>
      <p:sp>
        <p:nvSpPr>
          <p:cNvPr id="6" name="Slide Number Placeholder 5"/>
          <p:cNvSpPr>
            <a:spLocks noGrp="1"/>
          </p:cNvSpPr>
          <p:nvPr>
            <p:ph type="sldNum" sz="quarter" idx="12"/>
          </p:nvPr>
        </p:nvSpPr>
        <p:spPr/>
        <p:txBody>
          <a:bodyPr/>
          <a:lstStyle>
            <a:lvl1pPr>
              <a:defRPr/>
            </a:lvl1pPr>
          </a:lstStyle>
          <a:p>
            <a:fld id="{66F9CFB1-327B-4C15-8FA3-193DDFC3A1A0}" type="slidenum">
              <a:rPr lang="lv-LV"/>
              <a:pPr/>
              <a:t>‹#›</a:t>
            </a:fld>
            <a:endParaRPr lang="lv-LV"/>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lv-LV"/>
          </a:p>
        </p:txBody>
      </p:sp>
      <p:sp>
        <p:nvSpPr>
          <p:cNvPr id="5" name="Footer Placeholder 4"/>
          <p:cNvSpPr>
            <a:spLocks noGrp="1"/>
          </p:cNvSpPr>
          <p:nvPr>
            <p:ph type="ftr" sz="quarter" idx="11"/>
          </p:nvPr>
        </p:nvSpPr>
        <p:spPr/>
        <p:txBody>
          <a:bodyPr/>
          <a:lstStyle>
            <a:lvl1pPr>
              <a:defRPr/>
            </a:lvl1pPr>
          </a:lstStyle>
          <a:p>
            <a:endParaRPr lang="lv-LV"/>
          </a:p>
        </p:txBody>
      </p:sp>
      <p:sp>
        <p:nvSpPr>
          <p:cNvPr id="6" name="Slide Number Placeholder 5"/>
          <p:cNvSpPr>
            <a:spLocks noGrp="1"/>
          </p:cNvSpPr>
          <p:nvPr>
            <p:ph type="sldNum" sz="quarter" idx="12"/>
          </p:nvPr>
        </p:nvSpPr>
        <p:spPr/>
        <p:txBody>
          <a:bodyPr/>
          <a:lstStyle>
            <a:lvl1pPr>
              <a:defRPr/>
            </a:lvl1pPr>
          </a:lstStyle>
          <a:p>
            <a:fld id="{274180C0-D5B5-4393-A9A7-1C908A3AC7BB}" type="slidenum">
              <a:rPr lang="lv-LV"/>
              <a:pPr/>
              <a:t>‹#›</a:t>
            </a:fld>
            <a:endParaRPr lang="lv-LV"/>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lvl1pPr>
              <a:defRPr/>
            </a:lvl1pPr>
          </a:lstStyle>
          <a:p>
            <a:endParaRPr lang="lv-LV"/>
          </a:p>
        </p:txBody>
      </p:sp>
      <p:sp>
        <p:nvSpPr>
          <p:cNvPr id="6" name="Footer Placeholder 5"/>
          <p:cNvSpPr>
            <a:spLocks noGrp="1"/>
          </p:cNvSpPr>
          <p:nvPr>
            <p:ph type="ftr" sz="quarter" idx="11"/>
          </p:nvPr>
        </p:nvSpPr>
        <p:spPr/>
        <p:txBody>
          <a:bodyPr/>
          <a:lstStyle>
            <a:lvl1pPr>
              <a:defRPr/>
            </a:lvl1pPr>
          </a:lstStyle>
          <a:p>
            <a:endParaRPr lang="lv-LV"/>
          </a:p>
        </p:txBody>
      </p:sp>
      <p:sp>
        <p:nvSpPr>
          <p:cNvPr id="7" name="Slide Number Placeholder 6"/>
          <p:cNvSpPr>
            <a:spLocks noGrp="1"/>
          </p:cNvSpPr>
          <p:nvPr>
            <p:ph type="sldNum" sz="quarter" idx="12"/>
          </p:nvPr>
        </p:nvSpPr>
        <p:spPr/>
        <p:txBody>
          <a:bodyPr/>
          <a:lstStyle>
            <a:lvl1pPr>
              <a:defRPr/>
            </a:lvl1pPr>
          </a:lstStyle>
          <a:p>
            <a:fld id="{B11D8C23-8A15-4DFF-93EF-B612FE4081CC}" type="slidenum">
              <a:rPr lang="lv-LV"/>
              <a:pPr/>
              <a:t>‹#›</a:t>
            </a:fld>
            <a:endParaRPr lang="lv-LV"/>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lvl1pPr>
              <a:defRPr/>
            </a:lvl1pPr>
          </a:lstStyle>
          <a:p>
            <a:endParaRPr lang="lv-LV"/>
          </a:p>
        </p:txBody>
      </p:sp>
      <p:sp>
        <p:nvSpPr>
          <p:cNvPr id="8" name="Footer Placeholder 7"/>
          <p:cNvSpPr>
            <a:spLocks noGrp="1"/>
          </p:cNvSpPr>
          <p:nvPr>
            <p:ph type="ftr" sz="quarter" idx="11"/>
          </p:nvPr>
        </p:nvSpPr>
        <p:spPr/>
        <p:txBody>
          <a:bodyPr/>
          <a:lstStyle>
            <a:lvl1pPr>
              <a:defRPr/>
            </a:lvl1pPr>
          </a:lstStyle>
          <a:p>
            <a:endParaRPr lang="lv-LV"/>
          </a:p>
        </p:txBody>
      </p:sp>
      <p:sp>
        <p:nvSpPr>
          <p:cNvPr id="9" name="Slide Number Placeholder 8"/>
          <p:cNvSpPr>
            <a:spLocks noGrp="1"/>
          </p:cNvSpPr>
          <p:nvPr>
            <p:ph type="sldNum" sz="quarter" idx="12"/>
          </p:nvPr>
        </p:nvSpPr>
        <p:spPr/>
        <p:txBody>
          <a:bodyPr/>
          <a:lstStyle>
            <a:lvl1pPr>
              <a:defRPr/>
            </a:lvl1pPr>
          </a:lstStyle>
          <a:p>
            <a:fld id="{7AF93818-FE22-48B7-8F39-BEB1131FE8BD}" type="slidenum">
              <a:rPr lang="lv-LV"/>
              <a:pPr/>
              <a:t>‹#›</a:t>
            </a:fld>
            <a:endParaRPr lang="lv-LV"/>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lvl1pPr>
              <a:defRPr/>
            </a:lvl1pPr>
          </a:lstStyle>
          <a:p>
            <a:endParaRPr lang="lv-LV"/>
          </a:p>
        </p:txBody>
      </p:sp>
      <p:sp>
        <p:nvSpPr>
          <p:cNvPr id="4" name="Footer Placeholder 3"/>
          <p:cNvSpPr>
            <a:spLocks noGrp="1"/>
          </p:cNvSpPr>
          <p:nvPr>
            <p:ph type="ftr" sz="quarter" idx="11"/>
          </p:nvPr>
        </p:nvSpPr>
        <p:spPr/>
        <p:txBody>
          <a:bodyPr/>
          <a:lstStyle>
            <a:lvl1pPr>
              <a:defRPr/>
            </a:lvl1pPr>
          </a:lstStyle>
          <a:p>
            <a:endParaRPr lang="lv-LV"/>
          </a:p>
        </p:txBody>
      </p:sp>
      <p:sp>
        <p:nvSpPr>
          <p:cNvPr id="5" name="Slide Number Placeholder 4"/>
          <p:cNvSpPr>
            <a:spLocks noGrp="1"/>
          </p:cNvSpPr>
          <p:nvPr>
            <p:ph type="sldNum" sz="quarter" idx="12"/>
          </p:nvPr>
        </p:nvSpPr>
        <p:spPr/>
        <p:txBody>
          <a:bodyPr/>
          <a:lstStyle>
            <a:lvl1pPr>
              <a:defRPr/>
            </a:lvl1pPr>
          </a:lstStyle>
          <a:p>
            <a:fld id="{39C6C0CB-A3EB-4DFE-BA29-23853D527B73}" type="slidenum">
              <a:rPr lang="lv-LV"/>
              <a:pPr/>
              <a:t>‹#›</a:t>
            </a:fld>
            <a:endParaRPr lang="lv-LV"/>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lv-LV"/>
          </a:p>
        </p:txBody>
      </p:sp>
      <p:sp>
        <p:nvSpPr>
          <p:cNvPr id="3" name="Footer Placeholder 2"/>
          <p:cNvSpPr>
            <a:spLocks noGrp="1"/>
          </p:cNvSpPr>
          <p:nvPr>
            <p:ph type="ftr" sz="quarter" idx="11"/>
          </p:nvPr>
        </p:nvSpPr>
        <p:spPr/>
        <p:txBody>
          <a:bodyPr/>
          <a:lstStyle>
            <a:lvl1pPr>
              <a:defRPr/>
            </a:lvl1pPr>
          </a:lstStyle>
          <a:p>
            <a:endParaRPr lang="lv-LV"/>
          </a:p>
        </p:txBody>
      </p:sp>
      <p:sp>
        <p:nvSpPr>
          <p:cNvPr id="4" name="Slide Number Placeholder 3"/>
          <p:cNvSpPr>
            <a:spLocks noGrp="1"/>
          </p:cNvSpPr>
          <p:nvPr>
            <p:ph type="sldNum" sz="quarter" idx="12"/>
          </p:nvPr>
        </p:nvSpPr>
        <p:spPr/>
        <p:txBody>
          <a:bodyPr/>
          <a:lstStyle>
            <a:lvl1pPr>
              <a:defRPr/>
            </a:lvl1pPr>
          </a:lstStyle>
          <a:p>
            <a:fld id="{2F6C2B6C-C431-446D-8B57-F668AEF41843}" type="slidenum">
              <a:rPr lang="lv-LV"/>
              <a:pPr/>
              <a:t>‹#›</a:t>
            </a:fld>
            <a:endParaRPr lang="lv-LV"/>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lv-LV"/>
          </a:p>
        </p:txBody>
      </p:sp>
      <p:sp>
        <p:nvSpPr>
          <p:cNvPr id="6" name="Footer Placeholder 5"/>
          <p:cNvSpPr>
            <a:spLocks noGrp="1"/>
          </p:cNvSpPr>
          <p:nvPr>
            <p:ph type="ftr" sz="quarter" idx="11"/>
          </p:nvPr>
        </p:nvSpPr>
        <p:spPr/>
        <p:txBody>
          <a:bodyPr/>
          <a:lstStyle>
            <a:lvl1pPr>
              <a:defRPr/>
            </a:lvl1pPr>
          </a:lstStyle>
          <a:p>
            <a:endParaRPr lang="lv-LV"/>
          </a:p>
        </p:txBody>
      </p:sp>
      <p:sp>
        <p:nvSpPr>
          <p:cNvPr id="7" name="Slide Number Placeholder 6"/>
          <p:cNvSpPr>
            <a:spLocks noGrp="1"/>
          </p:cNvSpPr>
          <p:nvPr>
            <p:ph type="sldNum" sz="quarter" idx="12"/>
          </p:nvPr>
        </p:nvSpPr>
        <p:spPr/>
        <p:txBody>
          <a:bodyPr/>
          <a:lstStyle>
            <a:lvl1pPr>
              <a:defRPr/>
            </a:lvl1pPr>
          </a:lstStyle>
          <a:p>
            <a:fld id="{DCB8826B-CB47-4894-9A24-4DCDAD5D8138}" type="slidenum">
              <a:rPr lang="lv-LV"/>
              <a:pPr/>
              <a:t>‹#›</a:t>
            </a:fld>
            <a:endParaRPr lang="lv-LV"/>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lv-LV"/>
          </a:p>
        </p:txBody>
      </p:sp>
      <p:sp>
        <p:nvSpPr>
          <p:cNvPr id="6" name="Footer Placeholder 5"/>
          <p:cNvSpPr>
            <a:spLocks noGrp="1"/>
          </p:cNvSpPr>
          <p:nvPr>
            <p:ph type="ftr" sz="quarter" idx="11"/>
          </p:nvPr>
        </p:nvSpPr>
        <p:spPr/>
        <p:txBody>
          <a:bodyPr/>
          <a:lstStyle>
            <a:lvl1pPr>
              <a:defRPr/>
            </a:lvl1pPr>
          </a:lstStyle>
          <a:p>
            <a:endParaRPr lang="lv-LV"/>
          </a:p>
        </p:txBody>
      </p:sp>
      <p:sp>
        <p:nvSpPr>
          <p:cNvPr id="7" name="Slide Number Placeholder 6"/>
          <p:cNvSpPr>
            <a:spLocks noGrp="1"/>
          </p:cNvSpPr>
          <p:nvPr>
            <p:ph type="sldNum" sz="quarter" idx="12"/>
          </p:nvPr>
        </p:nvSpPr>
        <p:spPr/>
        <p:txBody>
          <a:bodyPr/>
          <a:lstStyle>
            <a:lvl1pPr>
              <a:defRPr/>
            </a:lvl1pPr>
          </a:lstStyle>
          <a:p>
            <a:fld id="{23A6E4C8-1D60-43EA-8294-1AAD741C7695}" type="slidenum">
              <a:rPr lang="lv-LV"/>
              <a:pPr/>
              <a:t>‹#›</a:t>
            </a:fld>
            <a:endParaRPr lang="lv-LV"/>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1422400"/>
            <a:ext cx="9147175" cy="5435600"/>
            <a:chOff x="0" y="896"/>
            <a:chExt cx="5762" cy="3424"/>
          </a:xfrm>
        </p:grpSpPr>
        <p:grpSp>
          <p:nvGrpSpPr>
            <p:cNvPr id="21507" name="Group 3"/>
            <p:cNvGrpSpPr>
              <a:grpSpLocks/>
            </p:cNvGrpSpPr>
            <p:nvPr userDrawn="1"/>
          </p:nvGrpSpPr>
          <p:grpSpPr bwMode="auto">
            <a:xfrm>
              <a:off x="20" y="896"/>
              <a:ext cx="5742" cy="3424"/>
              <a:chOff x="20" y="896"/>
              <a:chExt cx="5742" cy="3424"/>
            </a:xfrm>
          </p:grpSpPr>
          <p:sp>
            <p:nvSpPr>
              <p:cNvPr id="21508"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endParaRPr lang="lv-LV"/>
              </a:p>
            </p:txBody>
          </p:sp>
          <p:sp>
            <p:nvSpPr>
              <p:cNvPr id="21509"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endParaRPr lang="lv-LV"/>
              </a:p>
            </p:txBody>
          </p:sp>
          <p:sp>
            <p:nvSpPr>
              <p:cNvPr id="21510"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endParaRPr lang="lv-LV"/>
              </a:p>
            </p:txBody>
          </p:sp>
          <p:sp>
            <p:nvSpPr>
              <p:cNvPr id="21511"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endParaRPr lang="lv-LV"/>
              </a:p>
            </p:txBody>
          </p:sp>
          <p:sp>
            <p:nvSpPr>
              <p:cNvPr id="21512"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endParaRPr lang="lv-LV"/>
              </a:p>
            </p:txBody>
          </p:sp>
          <p:sp>
            <p:nvSpPr>
              <p:cNvPr id="21513"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endParaRPr lang="lv-LV"/>
              </a:p>
            </p:txBody>
          </p:sp>
          <p:sp>
            <p:nvSpPr>
              <p:cNvPr id="21514"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endParaRPr lang="lv-LV"/>
              </a:p>
            </p:txBody>
          </p:sp>
          <p:sp>
            <p:nvSpPr>
              <p:cNvPr id="21515"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1516"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1517"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1518"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1519"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endParaRPr lang="lv-LV"/>
              </a:p>
            </p:txBody>
          </p:sp>
          <p:sp>
            <p:nvSpPr>
              <p:cNvPr id="21520"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endParaRPr lang="lv-LV"/>
              </a:p>
            </p:txBody>
          </p:sp>
        </p:grpSp>
        <p:grpSp>
          <p:nvGrpSpPr>
            <p:cNvPr id="21521" name="Group 17"/>
            <p:cNvGrpSpPr>
              <a:grpSpLocks/>
            </p:cNvGrpSpPr>
            <p:nvPr userDrawn="1"/>
          </p:nvGrpSpPr>
          <p:grpSpPr bwMode="auto">
            <a:xfrm>
              <a:off x="0" y="2291"/>
              <a:ext cx="1385" cy="1702"/>
              <a:chOff x="0" y="2291"/>
              <a:chExt cx="1385" cy="1702"/>
            </a:xfrm>
          </p:grpSpPr>
          <p:sp>
            <p:nvSpPr>
              <p:cNvPr id="21522" name="Rectangle 18"/>
              <p:cNvSpPr>
                <a:spLocks noChangeArrowheads="1"/>
              </p:cNvSpPr>
              <p:nvPr userDrawn="1"/>
            </p:nvSpPr>
            <p:spPr bwMode="ltGray">
              <a:xfrm rot="6798887">
                <a:off x="62" y="3883"/>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23"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24" name="Rectangle 20"/>
              <p:cNvSpPr>
                <a:spLocks noChangeArrowheads="1"/>
              </p:cNvSpPr>
              <p:nvPr userDrawn="1"/>
            </p:nvSpPr>
            <p:spPr bwMode="ltGray">
              <a:xfrm rot="6798887">
                <a:off x="6" y="3875"/>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25"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26" name="Rectangle 22"/>
              <p:cNvSpPr>
                <a:spLocks noChangeArrowheads="1"/>
              </p:cNvSpPr>
              <p:nvPr userDrawn="1"/>
            </p:nvSpPr>
            <p:spPr bwMode="ltGray">
              <a:xfrm rot="5999912">
                <a:off x="182" y="3889"/>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27" name="Rectangle 23"/>
              <p:cNvSpPr>
                <a:spLocks noChangeArrowheads="1"/>
              </p:cNvSpPr>
              <p:nvPr userDrawn="1"/>
            </p:nvSpPr>
            <p:spPr bwMode="ltGray">
              <a:xfrm rot="6250138">
                <a:off x="152" y="3888"/>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28"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29" name="Rectangle 25"/>
              <p:cNvSpPr>
                <a:spLocks noChangeArrowheads="1"/>
              </p:cNvSpPr>
              <p:nvPr userDrawn="1"/>
            </p:nvSpPr>
            <p:spPr bwMode="ltGray">
              <a:xfrm rot="5380717">
                <a:off x="363" y="3869"/>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30" name="Rectangle 26"/>
              <p:cNvSpPr>
                <a:spLocks noChangeArrowheads="1"/>
              </p:cNvSpPr>
              <p:nvPr userDrawn="1"/>
            </p:nvSpPr>
            <p:spPr bwMode="ltGray">
              <a:xfrm rot="5380717">
                <a:off x="332" y="3872"/>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31" name="Rectangle 27"/>
              <p:cNvSpPr>
                <a:spLocks noChangeArrowheads="1"/>
              </p:cNvSpPr>
              <p:nvPr userDrawn="1"/>
            </p:nvSpPr>
            <p:spPr bwMode="ltGray">
              <a:xfrm rot="5583200">
                <a:off x="302" y="3877"/>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32" name="Rectangle 28"/>
              <p:cNvSpPr>
                <a:spLocks noChangeArrowheads="1"/>
              </p:cNvSpPr>
              <p:nvPr userDrawn="1"/>
            </p:nvSpPr>
            <p:spPr bwMode="ltGray">
              <a:xfrm rot="5737625">
                <a:off x="270" y="3882"/>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33" name="Rectangle 29"/>
              <p:cNvSpPr>
                <a:spLocks noChangeArrowheads="1"/>
              </p:cNvSpPr>
              <p:nvPr userDrawn="1"/>
            </p:nvSpPr>
            <p:spPr bwMode="ltGray">
              <a:xfrm rot="4715477">
                <a:off x="516" y="3829"/>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34"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35"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36" name="Rectangle 32"/>
              <p:cNvSpPr>
                <a:spLocks noChangeArrowheads="1"/>
              </p:cNvSpPr>
              <p:nvPr userDrawn="1"/>
            </p:nvSpPr>
            <p:spPr bwMode="ltGray">
              <a:xfrm rot="5041352">
                <a:off x="426" y="3851"/>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37"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38"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39" name="Rectangle 35"/>
              <p:cNvSpPr>
                <a:spLocks noChangeArrowheads="1"/>
              </p:cNvSpPr>
              <p:nvPr userDrawn="1"/>
            </p:nvSpPr>
            <p:spPr bwMode="ltGray">
              <a:xfrm rot="4104184">
                <a:off x="605" y="3791"/>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40"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41" name="Rectangle 37"/>
              <p:cNvSpPr>
                <a:spLocks noChangeArrowheads="1"/>
              </p:cNvSpPr>
              <p:nvPr userDrawn="1"/>
            </p:nvSpPr>
            <p:spPr bwMode="ltGray">
              <a:xfrm rot="3368036">
                <a:off x="799" y="3683"/>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42" name="Rectangle 38"/>
              <p:cNvSpPr>
                <a:spLocks noChangeArrowheads="1"/>
              </p:cNvSpPr>
              <p:nvPr userDrawn="1"/>
            </p:nvSpPr>
            <p:spPr bwMode="ltGray">
              <a:xfrm rot="3368036">
                <a:off x="772" y="3699"/>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43" name="Rectangle 39"/>
              <p:cNvSpPr>
                <a:spLocks noChangeArrowheads="1"/>
              </p:cNvSpPr>
              <p:nvPr userDrawn="1"/>
            </p:nvSpPr>
            <p:spPr bwMode="ltGray">
              <a:xfrm rot="3368036">
                <a:off x="745" y="3717"/>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44"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45"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46"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47"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48"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endParaRPr lang="lv-LV"/>
              </a:p>
            </p:txBody>
          </p:sp>
          <p:sp>
            <p:nvSpPr>
              <p:cNvPr id="21549"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50"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51"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52"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53"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54"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55"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56"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endParaRPr lang="lv-LV"/>
              </a:p>
            </p:txBody>
          </p:sp>
          <p:sp>
            <p:nvSpPr>
              <p:cNvPr id="21557"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58"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59"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60"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61"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62"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63"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64"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65"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66"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67"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68"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69"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0"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1"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2"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3"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4"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5"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6"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7"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8"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79"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80"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81"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82"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83"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84"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85"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endParaRPr lang="lv-LV"/>
              </a:p>
            </p:txBody>
          </p:sp>
          <p:sp>
            <p:nvSpPr>
              <p:cNvPr id="21586"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endParaRPr lang="lv-LV"/>
              </a:p>
            </p:txBody>
          </p:sp>
          <p:sp>
            <p:nvSpPr>
              <p:cNvPr id="21587"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endParaRPr lang="lv-LV"/>
              </a:p>
            </p:txBody>
          </p:sp>
          <p:sp>
            <p:nvSpPr>
              <p:cNvPr id="21588" name="Rectangle 84"/>
              <p:cNvSpPr>
                <a:spLocks noChangeArrowheads="1"/>
              </p:cNvSpPr>
              <p:nvPr userDrawn="1"/>
            </p:nvSpPr>
            <p:spPr bwMode="ltGray">
              <a:xfrm rot="-2957028">
                <a:off x="907" y="2473"/>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89"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90"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91"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endParaRPr lang="lv-LV"/>
              </a:p>
            </p:txBody>
          </p:sp>
          <p:sp>
            <p:nvSpPr>
              <p:cNvPr id="21592"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93"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94" name="Rectangle 90"/>
              <p:cNvSpPr>
                <a:spLocks noChangeArrowheads="1"/>
              </p:cNvSpPr>
              <p:nvPr userDrawn="1"/>
            </p:nvSpPr>
            <p:spPr bwMode="ltGray">
              <a:xfrm rot="-3514633">
                <a:off x="837" y="2441"/>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95" name="Rectangle 91"/>
              <p:cNvSpPr>
                <a:spLocks noChangeArrowheads="1"/>
              </p:cNvSpPr>
              <p:nvPr userDrawn="1"/>
            </p:nvSpPr>
            <p:spPr bwMode="ltGray">
              <a:xfrm rot="-3220799">
                <a:off x="862" y="2453"/>
                <a:ext cx="81" cy="12"/>
              </a:xfrm>
              <a:prstGeom prst="rect">
                <a:avLst/>
              </a:prstGeom>
              <a:solidFill>
                <a:schemeClr val="bg2"/>
              </a:solidFill>
              <a:ln w="9525">
                <a:noFill/>
                <a:miter lim="800000"/>
                <a:headEnd/>
                <a:tailEnd/>
              </a:ln>
              <a:effectLst/>
            </p:spPr>
            <p:txBody>
              <a:bodyPr wrap="none" anchor="ctr"/>
              <a:lstStyle/>
              <a:p>
                <a:endParaRPr lang="lv-LV"/>
              </a:p>
            </p:txBody>
          </p:sp>
          <p:sp>
            <p:nvSpPr>
              <p:cNvPr id="21596"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97"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98" name="Rectangle 94"/>
              <p:cNvSpPr>
                <a:spLocks noChangeArrowheads="1"/>
              </p:cNvSpPr>
              <p:nvPr userDrawn="1"/>
            </p:nvSpPr>
            <p:spPr bwMode="ltGray">
              <a:xfrm rot="-4250359">
                <a:off x="707" y="2407"/>
                <a:ext cx="75" cy="12"/>
              </a:xfrm>
              <a:prstGeom prst="rect">
                <a:avLst/>
              </a:prstGeom>
              <a:solidFill>
                <a:schemeClr val="bg2"/>
              </a:solidFill>
              <a:ln w="9525">
                <a:noFill/>
                <a:miter lim="800000"/>
                <a:headEnd/>
                <a:tailEnd/>
              </a:ln>
              <a:effectLst/>
            </p:spPr>
            <p:txBody>
              <a:bodyPr wrap="none" anchor="ctr"/>
              <a:lstStyle/>
              <a:p>
                <a:endParaRPr lang="lv-LV"/>
              </a:p>
            </p:txBody>
          </p:sp>
          <p:sp>
            <p:nvSpPr>
              <p:cNvPr id="21599" name="Rectangle 95"/>
              <p:cNvSpPr>
                <a:spLocks noChangeArrowheads="1"/>
              </p:cNvSpPr>
              <p:nvPr userDrawn="1"/>
            </p:nvSpPr>
            <p:spPr bwMode="ltGray">
              <a:xfrm rot="-3989246">
                <a:off x="737" y="2411"/>
                <a:ext cx="75" cy="12"/>
              </a:xfrm>
              <a:prstGeom prst="rect">
                <a:avLst/>
              </a:prstGeom>
              <a:solidFill>
                <a:schemeClr val="bg2"/>
              </a:solidFill>
              <a:ln w="9525">
                <a:noFill/>
                <a:miter lim="800000"/>
                <a:headEnd/>
                <a:tailEnd/>
              </a:ln>
              <a:effectLst/>
            </p:spPr>
            <p:txBody>
              <a:bodyPr wrap="none" anchor="ctr"/>
              <a:lstStyle/>
              <a:p>
                <a:endParaRPr lang="lv-LV"/>
              </a:p>
            </p:txBody>
          </p:sp>
          <p:sp>
            <p:nvSpPr>
              <p:cNvPr id="21600" name="Rectangle 96"/>
              <p:cNvSpPr>
                <a:spLocks noChangeArrowheads="1"/>
              </p:cNvSpPr>
              <p:nvPr userDrawn="1"/>
            </p:nvSpPr>
            <p:spPr bwMode="ltGray">
              <a:xfrm rot="-4862215">
                <a:off x="503" y="2395"/>
                <a:ext cx="69" cy="12"/>
              </a:xfrm>
              <a:prstGeom prst="rect">
                <a:avLst/>
              </a:prstGeom>
              <a:solidFill>
                <a:schemeClr val="bg2"/>
              </a:solidFill>
              <a:ln w="9525">
                <a:noFill/>
                <a:miter lim="800000"/>
                <a:headEnd/>
                <a:tailEnd/>
              </a:ln>
              <a:effectLst/>
            </p:spPr>
            <p:txBody>
              <a:bodyPr wrap="none" anchor="ctr"/>
              <a:lstStyle/>
              <a:p>
                <a:endParaRPr lang="lv-LV"/>
              </a:p>
            </p:txBody>
          </p:sp>
          <p:sp>
            <p:nvSpPr>
              <p:cNvPr id="21601" name="Rectangle 97"/>
              <p:cNvSpPr>
                <a:spLocks noChangeArrowheads="1"/>
              </p:cNvSpPr>
              <p:nvPr userDrawn="1"/>
            </p:nvSpPr>
            <p:spPr bwMode="ltGray">
              <a:xfrm rot="-4673370">
                <a:off x="533" y="2393"/>
                <a:ext cx="75" cy="12"/>
              </a:xfrm>
              <a:prstGeom prst="rect">
                <a:avLst/>
              </a:prstGeom>
              <a:solidFill>
                <a:schemeClr val="bg2"/>
              </a:solidFill>
              <a:ln w="9525">
                <a:noFill/>
                <a:miter lim="800000"/>
                <a:headEnd/>
                <a:tailEnd/>
              </a:ln>
              <a:effectLst/>
            </p:spPr>
            <p:txBody>
              <a:bodyPr wrap="none" anchor="ctr"/>
              <a:lstStyle/>
              <a:p>
                <a:endParaRPr lang="lv-LV"/>
              </a:p>
            </p:txBody>
          </p:sp>
          <p:sp>
            <p:nvSpPr>
              <p:cNvPr id="21602"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endParaRPr lang="lv-LV"/>
              </a:p>
            </p:txBody>
          </p:sp>
          <p:sp>
            <p:nvSpPr>
              <p:cNvPr id="21603" name="Rectangle 99"/>
              <p:cNvSpPr>
                <a:spLocks noChangeArrowheads="1"/>
              </p:cNvSpPr>
              <p:nvPr userDrawn="1"/>
            </p:nvSpPr>
            <p:spPr bwMode="ltGray">
              <a:xfrm rot="-4580623">
                <a:off x="594" y="2391"/>
                <a:ext cx="75" cy="12"/>
              </a:xfrm>
              <a:prstGeom prst="rect">
                <a:avLst/>
              </a:prstGeom>
              <a:solidFill>
                <a:schemeClr val="bg2"/>
              </a:solidFill>
              <a:ln w="9525">
                <a:noFill/>
                <a:miter lim="800000"/>
                <a:headEnd/>
                <a:tailEnd/>
              </a:ln>
              <a:effectLst/>
            </p:spPr>
            <p:txBody>
              <a:bodyPr wrap="none" anchor="ctr"/>
              <a:lstStyle/>
              <a:p>
                <a:endParaRPr lang="lv-LV"/>
              </a:p>
            </p:txBody>
          </p:sp>
          <p:sp>
            <p:nvSpPr>
              <p:cNvPr id="21604"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endParaRPr lang="lv-LV"/>
              </a:p>
            </p:txBody>
          </p:sp>
          <p:sp>
            <p:nvSpPr>
              <p:cNvPr id="21605" name="Rectangle 101"/>
              <p:cNvSpPr>
                <a:spLocks noChangeArrowheads="1"/>
              </p:cNvSpPr>
              <p:nvPr userDrawn="1"/>
            </p:nvSpPr>
            <p:spPr bwMode="ltGray">
              <a:xfrm rot="-5360484">
                <a:off x="385" y="2409"/>
                <a:ext cx="69" cy="12"/>
              </a:xfrm>
              <a:prstGeom prst="rect">
                <a:avLst/>
              </a:prstGeom>
              <a:solidFill>
                <a:schemeClr val="bg2"/>
              </a:solidFill>
              <a:ln w="9525">
                <a:noFill/>
                <a:miter lim="800000"/>
                <a:headEnd/>
                <a:tailEnd/>
              </a:ln>
              <a:effectLst/>
            </p:spPr>
            <p:txBody>
              <a:bodyPr wrap="none" anchor="ctr"/>
              <a:lstStyle/>
              <a:p>
                <a:endParaRPr lang="lv-LV"/>
              </a:p>
            </p:txBody>
          </p:sp>
          <p:sp>
            <p:nvSpPr>
              <p:cNvPr id="21606" name="Rectangle 102"/>
              <p:cNvSpPr>
                <a:spLocks noChangeArrowheads="1"/>
              </p:cNvSpPr>
              <p:nvPr userDrawn="1"/>
            </p:nvSpPr>
            <p:spPr bwMode="ltGray">
              <a:xfrm rot="-5288939">
                <a:off x="418" y="2405"/>
                <a:ext cx="69" cy="12"/>
              </a:xfrm>
              <a:prstGeom prst="rect">
                <a:avLst/>
              </a:prstGeom>
              <a:solidFill>
                <a:schemeClr val="bg2"/>
              </a:solidFill>
              <a:ln w="9525">
                <a:noFill/>
                <a:miter lim="800000"/>
                <a:headEnd/>
                <a:tailEnd/>
              </a:ln>
              <a:effectLst/>
            </p:spPr>
            <p:txBody>
              <a:bodyPr wrap="none" anchor="ctr"/>
              <a:lstStyle/>
              <a:p>
                <a:endParaRPr lang="lv-LV"/>
              </a:p>
            </p:txBody>
          </p:sp>
          <p:sp>
            <p:nvSpPr>
              <p:cNvPr id="21607"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endParaRPr lang="lv-LV"/>
              </a:p>
            </p:txBody>
          </p:sp>
          <p:sp>
            <p:nvSpPr>
              <p:cNvPr id="21608"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endParaRPr lang="lv-LV"/>
              </a:p>
            </p:txBody>
          </p:sp>
          <p:sp>
            <p:nvSpPr>
              <p:cNvPr id="21609"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endParaRPr lang="lv-LV"/>
              </a:p>
            </p:txBody>
          </p:sp>
          <p:sp>
            <p:nvSpPr>
              <p:cNvPr id="21610"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endParaRPr lang="lv-LV"/>
              </a:p>
            </p:txBody>
          </p:sp>
          <p:sp>
            <p:nvSpPr>
              <p:cNvPr id="21611" name="Rectangle 107"/>
              <p:cNvSpPr>
                <a:spLocks noChangeArrowheads="1"/>
              </p:cNvSpPr>
              <p:nvPr userDrawn="1"/>
            </p:nvSpPr>
            <p:spPr bwMode="ltGray">
              <a:xfrm rot="-5919570">
                <a:off x="292" y="2427"/>
                <a:ext cx="69" cy="12"/>
              </a:xfrm>
              <a:prstGeom prst="rect">
                <a:avLst/>
              </a:prstGeom>
              <a:solidFill>
                <a:schemeClr val="bg2"/>
              </a:solidFill>
              <a:ln w="9525">
                <a:noFill/>
                <a:miter lim="800000"/>
                <a:headEnd/>
                <a:tailEnd/>
              </a:ln>
              <a:effectLst/>
            </p:spPr>
            <p:txBody>
              <a:bodyPr wrap="none" anchor="ctr"/>
              <a:lstStyle/>
              <a:p>
                <a:endParaRPr lang="lv-LV"/>
              </a:p>
            </p:txBody>
          </p:sp>
          <p:sp>
            <p:nvSpPr>
              <p:cNvPr id="21612" name="Rectangle 108"/>
              <p:cNvSpPr>
                <a:spLocks noChangeArrowheads="1"/>
              </p:cNvSpPr>
              <p:nvPr userDrawn="1"/>
            </p:nvSpPr>
            <p:spPr bwMode="ltGray">
              <a:xfrm rot="-7376291">
                <a:off x="5" y="2549"/>
                <a:ext cx="63" cy="12"/>
              </a:xfrm>
              <a:prstGeom prst="rect">
                <a:avLst/>
              </a:prstGeom>
              <a:solidFill>
                <a:schemeClr val="bg2"/>
              </a:solidFill>
              <a:ln w="9525">
                <a:noFill/>
                <a:miter lim="800000"/>
                <a:headEnd/>
                <a:tailEnd/>
              </a:ln>
              <a:effectLst/>
            </p:spPr>
            <p:txBody>
              <a:bodyPr wrap="none" anchor="ctr"/>
              <a:lstStyle/>
              <a:p>
                <a:endParaRPr lang="lv-LV"/>
              </a:p>
            </p:txBody>
          </p:sp>
          <p:sp>
            <p:nvSpPr>
              <p:cNvPr id="21613" name="Rectangle 109"/>
              <p:cNvSpPr>
                <a:spLocks noChangeArrowheads="1"/>
              </p:cNvSpPr>
              <p:nvPr userDrawn="1"/>
            </p:nvSpPr>
            <p:spPr bwMode="ltGray">
              <a:xfrm rot="-7168347">
                <a:off x="64" y="2517"/>
                <a:ext cx="63" cy="12"/>
              </a:xfrm>
              <a:prstGeom prst="rect">
                <a:avLst/>
              </a:prstGeom>
              <a:solidFill>
                <a:schemeClr val="bg2"/>
              </a:solidFill>
              <a:ln w="9525">
                <a:noFill/>
                <a:miter lim="800000"/>
                <a:headEnd/>
                <a:tailEnd/>
              </a:ln>
              <a:effectLst/>
            </p:spPr>
            <p:txBody>
              <a:bodyPr wrap="none" anchor="ctr"/>
              <a:lstStyle/>
              <a:p>
                <a:endParaRPr lang="lv-LV"/>
              </a:p>
            </p:txBody>
          </p:sp>
          <p:sp>
            <p:nvSpPr>
              <p:cNvPr id="21614"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endParaRPr lang="lv-LV"/>
              </a:p>
            </p:txBody>
          </p:sp>
          <p:sp>
            <p:nvSpPr>
              <p:cNvPr id="21615"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endParaRPr lang="lv-LV"/>
              </a:p>
            </p:txBody>
          </p:sp>
          <p:sp>
            <p:nvSpPr>
              <p:cNvPr id="21616"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endParaRPr lang="lv-LV"/>
              </a:p>
            </p:txBody>
          </p:sp>
          <p:sp>
            <p:nvSpPr>
              <p:cNvPr id="21617"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endParaRPr lang="lv-LV"/>
              </a:p>
            </p:txBody>
          </p:sp>
          <p:sp>
            <p:nvSpPr>
              <p:cNvPr id="21618"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endParaRPr lang="lv-LV"/>
              </a:p>
            </p:txBody>
          </p:sp>
          <p:sp>
            <p:nvSpPr>
              <p:cNvPr id="21619"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endParaRPr lang="lv-LV"/>
              </a:p>
            </p:txBody>
          </p:sp>
          <p:sp>
            <p:nvSpPr>
              <p:cNvPr id="21620"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endParaRPr lang="lv-LV"/>
              </a:p>
            </p:txBody>
          </p:sp>
          <p:sp>
            <p:nvSpPr>
              <p:cNvPr id="21621"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endParaRPr lang="lv-LV"/>
              </a:p>
            </p:txBody>
          </p:sp>
          <p:sp>
            <p:nvSpPr>
              <p:cNvPr id="21622"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endParaRPr lang="lv-LV"/>
              </a:p>
            </p:txBody>
          </p:sp>
          <p:sp>
            <p:nvSpPr>
              <p:cNvPr id="21623"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endParaRPr lang="lv-LV"/>
              </a:p>
            </p:txBody>
          </p:sp>
          <p:sp>
            <p:nvSpPr>
              <p:cNvPr id="21624"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endParaRPr lang="lv-LV"/>
              </a:p>
            </p:txBody>
          </p:sp>
          <p:sp>
            <p:nvSpPr>
              <p:cNvPr id="21625"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endParaRPr lang="lv-LV"/>
              </a:p>
            </p:txBody>
          </p:sp>
          <p:sp>
            <p:nvSpPr>
              <p:cNvPr id="21626"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endParaRPr lang="lv-LV"/>
              </a:p>
            </p:txBody>
          </p:sp>
          <p:sp>
            <p:nvSpPr>
              <p:cNvPr id="21627"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endParaRPr lang="lv-LV"/>
              </a:p>
            </p:txBody>
          </p:sp>
          <p:sp>
            <p:nvSpPr>
              <p:cNvPr id="21628"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endParaRPr lang="lv-LV"/>
              </a:p>
            </p:txBody>
          </p:sp>
          <p:sp>
            <p:nvSpPr>
              <p:cNvPr id="21629"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endParaRPr lang="lv-LV"/>
              </a:p>
            </p:txBody>
          </p:sp>
          <p:sp>
            <p:nvSpPr>
              <p:cNvPr id="21630"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endParaRPr lang="lv-LV"/>
              </a:p>
            </p:txBody>
          </p:sp>
          <p:sp>
            <p:nvSpPr>
              <p:cNvPr id="21631"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endParaRPr lang="lv-LV"/>
              </a:p>
            </p:txBody>
          </p:sp>
          <p:sp>
            <p:nvSpPr>
              <p:cNvPr id="21632"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endParaRPr lang="lv-LV"/>
              </a:p>
            </p:txBody>
          </p:sp>
          <p:sp>
            <p:nvSpPr>
              <p:cNvPr id="21633"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endParaRPr lang="lv-LV"/>
              </a:p>
            </p:txBody>
          </p:sp>
          <p:sp>
            <p:nvSpPr>
              <p:cNvPr id="21634"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endParaRPr lang="lv-LV"/>
              </a:p>
            </p:txBody>
          </p:sp>
          <p:sp>
            <p:nvSpPr>
              <p:cNvPr id="21635"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endParaRPr lang="lv-LV"/>
              </a:p>
            </p:txBody>
          </p:sp>
          <p:sp>
            <p:nvSpPr>
              <p:cNvPr id="21636"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endParaRPr lang="lv-LV"/>
              </a:p>
            </p:txBody>
          </p:sp>
          <p:sp>
            <p:nvSpPr>
              <p:cNvPr id="21637"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endParaRPr lang="lv-LV"/>
              </a:p>
            </p:txBody>
          </p:sp>
          <p:sp>
            <p:nvSpPr>
              <p:cNvPr id="21638"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endParaRPr lang="lv-LV"/>
              </a:p>
            </p:txBody>
          </p:sp>
          <p:sp>
            <p:nvSpPr>
              <p:cNvPr id="21639"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endParaRPr lang="lv-LV"/>
              </a:p>
            </p:txBody>
          </p:sp>
          <p:sp>
            <p:nvSpPr>
              <p:cNvPr id="21640"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endParaRPr lang="lv-LV"/>
              </a:p>
            </p:txBody>
          </p:sp>
          <p:sp>
            <p:nvSpPr>
              <p:cNvPr id="21641"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endParaRPr lang="lv-LV"/>
              </a:p>
            </p:txBody>
          </p:sp>
          <p:sp>
            <p:nvSpPr>
              <p:cNvPr id="21642"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endParaRPr lang="lv-LV"/>
              </a:p>
            </p:txBody>
          </p:sp>
          <p:sp>
            <p:nvSpPr>
              <p:cNvPr id="21643"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endParaRPr lang="lv-LV"/>
              </a:p>
            </p:txBody>
          </p:sp>
          <p:sp>
            <p:nvSpPr>
              <p:cNvPr id="21644"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endParaRPr lang="lv-LV"/>
              </a:p>
            </p:txBody>
          </p:sp>
          <p:sp>
            <p:nvSpPr>
              <p:cNvPr id="21645"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endParaRPr lang="lv-LV"/>
              </a:p>
            </p:txBody>
          </p:sp>
          <p:sp>
            <p:nvSpPr>
              <p:cNvPr id="21646"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endParaRPr lang="lv-LV"/>
              </a:p>
            </p:txBody>
          </p:sp>
          <p:sp>
            <p:nvSpPr>
              <p:cNvPr id="21647"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endParaRPr lang="lv-LV"/>
              </a:p>
            </p:txBody>
          </p:sp>
          <p:sp>
            <p:nvSpPr>
              <p:cNvPr id="21648"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endParaRPr lang="lv-LV"/>
              </a:p>
            </p:txBody>
          </p:sp>
          <p:sp>
            <p:nvSpPr>
              <p:cNvPr id="21649"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endParaRPr lang="lv-LV"/>
              </a:p>
            </p:txBody>
          </p:sp>
          <p:sp>
            <p:nvSpPr>
              <p:cNvPr id="21650"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endParaRPr lang="lv-LV"/>
              </a:p>
            </p:txBody>
          </p:sp>
          <p:sp>
            <p:nvSpPr>
              <p:cNvPr id="21651"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endParaRPr lang="lv-LV"/>
              </a:p>
            </p:txBody>
          </p:sp>
          <p:sp>
            <p:nvSpPr>
              <p:cNvPr id="21652"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endParaRPr lang="lv-LV"/>
              </a:p>
            </p:txBody>
          </p:sp>
          <p:sp>
            <p:nvSpPr>
              <p:cNvPr id="21653"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lv-LV"/>
              </a:p>
            </p:txBody>
          </p:sp>
          <p:sp>
            <p:nvSpPr>
              <p:cNvPr id="21654"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endParaRPr lang="lv-LV"/>
              </a:p>
            </p:txBody>
          </p:sp>
          <p:sp>
            <p:nvSpPr>
              <p:cNvPr id="21655"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endParaRPr lang="lv-LV"/>
              </a:p>
            </p:txBody>
          </p:sp>
          <p:sp>
            <p:nvSpPr>
              <p:cNvPr id="2165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endParaRPr lang="lv-LV"/>
              </a:p>
            </p:txBody>
          </p:sp>
        </p:grpSp>
      </p:grpSp>
      <p:sp>
        <p:nvSpPr>
          <p:cNvPr id="21657"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lv-LV"/>
          </a:p>
        </p:txBody>
      </p:sp>
      <p:sp>
        <p:nvSpPr>
          <p:cNvPr id="21658"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charset="0"/>
              </a:defRPr>
            </a:lvl1pPr>
          </a:lstStyle>
          <a:p>
            <a:endParaRPr lang="lv-LV"/>
          </a:p>
        </p:txBody>
      </p:sp>
      <p:sp>
        <p:nvSpPr>
          <p:cNvPr id="21659"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charset="0"/>
              </a:defRPr>
            </a:lvl1pPr>
          </a:lstStyle>
          <a:p>
            <a:endParaRPr lang="lv-LV"/>
          </a:p>
        </p:txBody>
      </p:sp>
      <p:sp>
        <p:nvSpPr>
          <p:cNvPr id="21660"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Arial" charset="0"/>
              </a:defRPr>
            </a:lvl1pPr>
          </a:lstStyle>
          <a:p>
            <a:fld id="{58A813D2-034E-4BB3-87EB-285BD38BC271}" type="slidenum">
              <a:rPr lang="lv-LV"/>
              <a:pPr/>
              <a:t>‹#›</a:t>
            </a:fld>
            <a:endParaRPr lang="lv-LV"/>
          </a:p>
        </p:txBody>
      </p:sp>
      <p:sp>
        <p:nvSpPr>
          <p:cNvPr id="21661"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1" fontAlgn="base" hangingPunct="1">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FFFFFF"/>
            </a:outerShdw>
          </a:effectLst>
          <a:latin typeface="+mn-lt"/>
        </a:defRPr>
      </a:lvl2pPr>
      <a:lvl3pPr marL="1143000" indent="-228600" algn="l" rtl="0" eaLnBrk="1" fontAlgn="base" hangingPunct="1">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FFFFFF"/>
            </a:outerShdw>
          </a:effectLst>
          <a:latin typeface="+mn-lt"/>
        </a:defRPr>
      </a:lvl3pPr>
      <a:lvl4pPr marL="1600200" indent="-228600" algn="l" rtl="0" eaLnBrk="1" fontAlgn="base" hangingPunct="1">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FFFFFF"/>
            </a:outerShdw>
          </a:effectLst>
          <a:latin typeface="+mn-lt"/>
        </a:defRPr>
      </a:lvl4pPr>
      <a:lvl5pPr marL="20574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5pPr>
      <a:lvl6pPr marL="25146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6pPr>
      <a:lvl7pPr marL="29718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7pPr>
      <a:lvl8pPr marL="34290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8pPr>
      <a:lvl9pPr marL="3886200" indent="-228600" algn="l" rtl="0" eaLnBrk="1" fontAlgn="base" hangingPunct="1">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FFFFFF"/>
            </a:outerShdw>
          </a:effectLst>
          <a:latin typeface="+mn-lt"/>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map.lgia.gov.l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ur-lex.europa.eu/LexUriServ/LexUriServ.do?uri=OJ:L:2007:108:0001:01:LV:HTML" TargetMode="External"/><Relationship Id="rId2" Type="http://schemas.openxmlformats.org/officeDocument/2006/relationships/hyperlink" Target="http://eur-lex.europa.eu/LexUriServ/LexUriServ.do?uri=CONSLEG:2008R1205:20081224:LV: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eolatvija.lv/"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map.lgia.gov.lv/" TargetMode="External"/><Relationship Id="rId2" Type="http://schemas.openxmlformats.org/officeDocument/2006/relationships/hyperlink" Target="http://www.lgia.gov.l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4" name="Rectangle 6"/>
          <p:cNvSpPr>
            <a:spLocks noChangeArrowheads="1"/>
          </p:cNvSpPr>
          <p:nvPr/>
        </p:nvSpPr>
        <p:spPr bwMode="auto">
          <a:xfrm>
            <a:off x="1143000" y="2438400"/>
            <a:ext cx="6858000" cy="2530475"/>
          </a:xfrm>
          <a:prstGeom prst="rect">
            <a:avLst/>
          </a:prstGeom>
          <a:noFill/>
          <a:ln w="9525">
            <a:noFill/>
            <a:miter lim="800000"/>
            <a:headEnd/>
            <a:tailEnd/>
          </a:ln>
          <a:effectLst/>
        </p:spPr>
        <p:txBody>
          <a:bodyPr anchor="ctr">
            <a:spAutoFit/>
          </a:bodyPr>
          <a:lstStyle/>
          <a:p>
            <a:pPr algn="ctr"/>
            <a:endParaRPr lang="lv-LV" sz="4000"/>
          </a:p>
          <a:p>
            <a:pPr algn="ctr"/>
            <a:r>
              <a:rPr lang="lv-LV" sz="4000">
                <a:solidFill>
                  <a:schemeClr val="folHlink"/>
                </a:solidFill>
                <a:latin typeface="Times New Roman" pitchFamily="18" charset="0"/>
              </a:rPr>
              <a:t>Aktualitātes ģeotelpiskās informācijas jomā</a:t>
            </a:r>
          </a:p>
          <a:p>
            <a:pPr algn="ctr"/>
            <a:endParaRPr lang="lv-LV" sz="4000">
              <a:latin typeface="Times New Roman" pitchFamily="18" charset="0"/>
            </a:endParaRPr>
          </a:p>
        </p:txBody>
      </p:sp>
      <p:pic>
        <p:nvPicPr>
          <p:cNvPr id="89096" name="Picture 8"/>
          <p:cNvPicPr>
            <a:picLocks noGrp="1" noChangeAspect="1" noChangeArrowheads="1"/>
          </p:cNvPicPr>
          <p:nvPr>
            <p:ph/>
          </p:nvPr>
        </p:nvPicPr>
        <p:blipFill>
          <a:blip r:embed="rId2"/>
          <a:srcRect/>
          <a:stretch>
            <a:fillRect/>
          </a:stretch>
        </p:blipFill>
        <p:spPr>
          <a:xfrm>
            <a:off x="3505200" y="762000"/>
            <a:ext cx="2152650" cy="1873250"/>
          </a:xfrm>
          <a:noFill/>
          <a:ln/>
        </p:spPr>
      </p:pic>
      <p:sp>
        <p:nvSpPr>
          <p:cNvPr id="89100" name="Rectangle 12"/>
          <p:cNvSpPr>
            <a:spLocks noChangeArrowheads="1"/>
          </p:cNvSpPr>
          <p:nvPr/>
        </p:nvSpPr>
        <p:spPr bwMode="auto">
          <a:xfrm>
            <a:off x="4648200" y="5257800"/>
            <a:ext cx="3913188" cy="1295400"/>
          </a:xfrm>
          <a:prstGeom prst="rect">
            <a:avLst/>
          </a:prstGeom>
          <a:noFill/>
          <a:ln w="9525">
            <a:noFill/>
            <a:miter lim="800000"/>
            <a:headEnd/>
            <a:tailEnd/>
          </a:ln>
          <a:effectLst/>
        </p:spPr>
        <p:txBody>
          <a:bodyPr/>
          <a:lstStyle/>
          <a:p>
            <a:pPr marL="342900" indent="-342900" algn="ctr">
              <a:spcBef>
                <a:spcPct val="20000"/>
              </a:spcBef>
              <a:buClr>
                <a:schemeClr val="hlink"/>
              </a:buClr>
              <a:buSzPct val="80000"/>
              <a:buFont typeface="Arial" charset="0"/>
              <a:buNone/>
            </a:pPr>
            <a:r>
              <a:rPr lang="lv-LV" sz="1600">
                <a:solidFill>
                  <a:schemeClr val="folHlink"/>
                </a:solidFill>
                <a:effectLst>
                  <a:outerShdw blurRad="38100" dist="38100" dir="2700000" algn="tl">
                    <a:srgbClr val="000000"/>
                  </a:outerShdw>
                </a:effectLst>
                <a:latin typeface="Times New Roman" pitchFamily="18" charset="0"/>
              </a:rPr>
              <a:t>Indra Murziņa</a:t>
            </a:r>
            <a:r>
              <a:rPr lang="lv-LV" sz="1600">
                <a:effectLst>
                  <a:outerShdw blurRad="38100" dist="38100" dir="2700000" algn="tl">
                    <a:srgbClr val="FFFFFF"/>
                  </a:outerShdw>
                </a:effectLst>
                <a:latin typeface="Times New Roman" pitchFamily="18" charset="0"/>
              </a:rPr>
              <a:t> </a:t>
            </a:r>
          </a:p>
          <a:p>
            <a:pPr marL="342900" indent="-342900" algn="ctr">
              <a:spcBef>
                <a:spcPct val="20000"/>
              </a:spcBef>
              <a:buClr>
                <a:schemeClr val="hlink"/>
              </a:buClr>
              <a:buSzPct val="80000"/>
              <a:buFont typeface="Arial" charset="0"/>
              <a:buNone/>
            </a:pPr>
            <a:r>
              <a:rPr lang="lv-LV" sz="1200">
                <a:latin typeface="Times New Roman" pitchFamily="18" charset="0"/>
              </a:rPr>
              <a:t>LĢIA Ģeoinformācijas sistēmu un informācijas tehnoloģiju departamenta direktore</a:t>
            </a:r>
            <a:endParaRPr lang="lv-LV" sz="1200">
              <a:effectLst>
                <a:outerShdw blurRad="38100" dist="38100" dir="2700000" algn="tl">
                  <a:srgbClr val="FFFFFF"/>
                </a:outerShdw>
              </a:effectLst>
              <a:latin typeface="Times New Roman" pitchFamily="18" charset="0"/>
            </a:endParaRPr>
          </a:p>
          <a:p>
            <a:pPr marL="342900" indent="-342900" algn="ctr">
              <a:spcBef>
                <a:spcPct val="20000"/>
              </a:spcBef>
              <a:buClr>
                <a:schemeClr val="hlink"/>
              </a:buClr>
              <a:buSzPct val="80000"/>
              <a:buFont typeface="Arial" charset="0"/>
              <a:buNone/>
            </a:pPr>
            <a:r>
              <a:rPr lang="lv-LV" sz="1200">
                <a:effectLst>
                  <a:outerShdw blurRad="38100" dist="38100" dir="2700000" algn="tl">
                    <a:srgbClr val="FFFFFF"/>
                  </a:outerShdw>
                </a:effectLst>
                <a:latin typeface="Times New Roman" pitchFamily="18" charset="0"/>
              </a:rPr>
              <a:t>Tel. Mob. 26462395</a:t>
            </a:r>
          </a:p>
          <a:p>
            <a:pPr marL="342900" indent="-342900" algn="ctr">
              <a:spcBef>
                <a:spcPct val="20000"/>
              </a:spcBef>
              <a:buClr>
                <a:schemeClr val="hlink"/>
              </a:buClr>
              <a:buSzPct val="80000"/>
              <a:buFont typeface="Arial" charset="0"/>
              <a:buNone/>
            </a:pPr>
            <a:r>
              <a:rPr lang="lv-LV" sz="1200">
                <a:effectLst>
                  <a:outerShdw blurRad="38100" dist="38100" dir="2700000" algn="tl">
                    <a:srgbClr val="FFFFFF"/>
                  </a:outerShdw>
                </a:effectLst>
                <a:latin typeface="Times New Roman" pitchFamily="18" charset="0"/>
              </a:rPr>
              <a:t>E-pasts: indra.murzina@lgia.gov.lv</a:t>
            </a:r>
          </a:p>
        </p:txBody>
      </p:sp>
      <p:pic>
        <p:nvPicPr>
          <p:cNvPr id="89101" name="Picture 13" descr="C:\Documents and Settings\Lietotajs\Desktop\Prezentācijas\proj_logo.jpg"/>
          <p:cNvPicPr>
            <a:picLocks noChangeAspect="1" noChangeArrowheads="1"/>
          </p:cNvPicPr>
          <p:nvPr/>
        </p:nvPicPr>
        <p:blipFill>
          <a:blip r:embed="rId3"/>
          <a:srcRect/>
          <a:stretch>
            <a:fillRect/>
          </a:stretch>
        </p:blipFill>
        <p:spPr bwMode="auto">
          <a:xfrm>
            <a:off x="6500826" y="214290"/>
            <a:ext cx="2457141" cy="715960"/>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rrowheads="1"/>
          </p:cNvSpPr>
          <p:nvPr>
            <p:ph type="title"/>
          </p:nvPr>
        </p:nvSpPr>
        <p:spPr>
          <a:xfrm>
            <a:off x="381000" y="609600"/>
            <a:ext cx="8540750" cy="1295400"/>
          </a:xfrm>
        </p:spPr>
        <p:txBody>
          <a:bodyPr/>
          <a:lstStyle/>
          <a:p>
            <a:r>
              <a:rPr lang="lv-LV" sz="3200">
                <a:latin typeface="Times New Roman" pitchFamily="18" charset="0"/>
              </a:rPr>
              <a:t>Izstrādes procesā esošie </a:t>
            </a:r>
            <a:br>
              <a:rPr lang="lv-LV" sz="3200">
                <a:latin typeface="Times New Roman" pitchFamily="18" charset="0"/>
              </a:rPr>
            </a:br>
            <a:r>
              <a:rPr lang="lv-LV" sz="3200">
                <a:latin typeface="Times New Roman" pitchFamily="18" charset="0"/>
              </a:rPr>
              <a:t>Ministru kabineta noteikumi:</a:t>
            </a:r>
            <a:br>
              <a:rPr lang="lv-LV" sz="3200">
                <a:latin typeface="Times New Roman" pitchFamily="18" charset="0"/>
              </a:rPr>
            </a:br>
            <a:endParaRPr lang="lv-LV" sz="3200">
              <a:latin typeface="Times New Roman" pitchFamily="18" charset="0"/>
            </a:endParaRPr>
          </a:p>
        </p:txBody>
      </p:sp>
      <p:sp>
        <p:nvSpPr>
          <p:cNvPr id="256003" name="Rectangle 3"/>
          <p:cNvSpPr>
            <a:spLocks noGrp="1" noRot="1" noChangeArrowheads="1"/>
          </p:cNvSpPr>
          <p:nvPr>
            <p:ph type="body" idx="1"/>
          </p:nvPr>
        </p:nvSpPr>
        <p:spPr>
          <a:xfrm>
            <a:off x="304800" y="2209800"/>
            <a:ext cx="8540750" cy="3429000"/>
          </a:xfrm>
        </p:spPr>
        <p:txBody>
          <a:bodyPr/>
          <a:lstStyle/>
          <a:p>
            <a:pPr>
              <a:lnSpc>
                <a:spcPct val="80000"/>
              </a:lnSpc>
            </a:pPr>
            <a:r>
              <a:rPr lang="lv-LV" sz="2800">
                <a:latin typeface="Times New Roman" pitchFamily="18" charset="0"/>
              </a:rPr>
              <a:t>Noteikumu projekts "Kārtība, kādā veic vietējā ģeodēziskā tīkla uzturēšanu" (VSS-755),</a:t>
            </a:r>
          </a:p>
          <a:p>
            <a:pPr>
              <a:lnSpc>
                <a:spcPct val="80000"/>
              </a:lnSpc>
            </a:pPr>
            <a:r>
              <a:rPr lang="lv-LV" sz="2800">
                <a:latin typeface="Times New Roman" pitchFamily="18" charset="0"/>
              </a:rPr>
              <a:t>Noteikumu projekts "Augstas detalizācijas topogrāfiskās informācijas un tās centrālās datubāzes noteikumi" (VSS-555) </a:t>
            </a:r>
          </a:p>
          <a:p>
            <a:pPr>
              <a:lnSpc>
                <a:spcPct val="80000"/>
              </a:lnSpc>
            </a:pPr>
            <a:r>
              <a:rPr lang="lv-LV" sz="2800">
                <a:latin typeface="Times New Roman" pitchFamily="18" charset="0"/>
              </a:rPr>
              <a:t>Noteikumu projekts "Vietvārdu informācijas noteikumi"  (VSS-1337) </a:t>
            </a:r>
          </a:p>
          <a:p>
            <a:pPr>
              <a:lnSpc>
                <a:spcPct val="80000"/>
              </a:lnSpc>
            </a:pPr>
            <a:r>
              <a:rPr lang="lv-LV" sz="2800">
                <a:latin typeface="Times New Roman" pitchFamily="18" charset="0"/>
              </a:rPr>
              <a:t>2012.gadā plānots uzsākt darbus pie vienotā ģeotelpisko objektu klasifikatora izstrādes</a:t>
            </a:r>
          </a:p>
          <a:p>
            <a:pPr>
              <a:lnSpc>
                <a:spcPct val="80000"/>
              </a:lnSpc>
            </a:pPr>
            <a:endParaRPr lang="lv-LV" sz="2800">
              <a:latin typeface="Times New Roman"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rrowheads="1"/>
          </p:cNvSpPr>
          <p:nvPr>
            <p:ph type="title"/>
          </p:nvPr>
        </p:nvSpPr>
        <p:spPr>
          <a:xfrm>
            <a:off x="301625" y="228600"/>
            <a:ext cx="8540750" cy="1524000"/>
          </a:xfrm>
        </p:spPr>
        <p:txBody>
          <a:bodyPr/>
          <a:lstStyle/>
          <a:p>
            <a:r>
              <a:rPr lang="lv-LV" sz="3600">
                <a:latin typeface="Times New Roman" pitchFamily="18" charset="0"/>
              </a:rPr>
              <a:t>Pamatdatu sagatavošana</a:t>
            </a:r>
            <a:br>
              <a:rPr lang="lv-LV" sz="3600">
                <a:latin typeface="Times New Roman" pitchFamily="18" charset="0"/>
              </a:rPr>
            </a:br>
            <a:r>
              <a:rPr lang="lv-LV" sz="2400">
                <a:latin typeface="Times New Roman" pitchFamily="18" charset="0"/>
              </a:rPr>
              <a:t>Aerofotografēšana un </a:t>
            </a:r>
            <a:br>
              <a:rPr lang="lv-LV" sz="2400">
                <a:latin typeface="Times New Roman" pitchFamily="18" charset="0"/>
              </a:rPr>
            </a:br>
            <a:r>
              <a:rPr lang="lv-LV" sz="2400">
                <a:latin typeface="Times New Roman" pitchFamily="18" charset="0"/>
              </a:rPr>
              <a:t>ortofotokaršu mērogā 1:10 000 sagatavošana</a:t>
            </a:r>
          </a:p>
        </p:txBody>
      </p:sp>
      <p:sp>
        <p:nvSpPr>
          <p:cNvPr id="257027" name="Rectangle 3"/>
          <p:cNvSpPr>
            <a:spLocks noGrp="1" noRot="1" noChangeArrowheads="1"/>
          </p:cNvSpPr>
          <p:nvPr>
            <p:ph type="body" idx="1"/>
          </p:nvPr>
        </p:nvSpPr>
        <p:spPr>
          <a:xfrm>
            <a:off x="304800" y="2362200"/>
            <a:ext cx="8540750" cy="2667000"/>
          </a:xfrm>
        </p:spPr>
        <p:txBody>
          <a:bodyPr/>
          <a:lstStyle/>
          <a:p>
            <a:r>
              <a:rPr lang="lv-LV" sz="2000"/>
              <a:t>2010.-2011.gadā noritēja visa valsts teritorijas aerofotografēšanas 4.cikls, iegūstot krāsainas, infrasarkanas un melnbaltas aeroainas ar 0,5 m izšķirtspēju,</a:t>
            </a:r>
          </a:p>
          <a:p>
            <a:r>
              <a:rPr lang="lv-LV" sz="2000"/>
              <a:t>Datu apstrādi un ortofoto sagatavošanu plānots pabeigt 2012.gada vidū.</a:t>
            </a:r>
          </a:p>
          <a:p>
            <a:r>
              <a:rPr lang="lv-LV" sz="2000"/>
              <a:t>Nākošo aerofotografēšanas ciklu plānots no 2013.gada divu vai trīs gadu ciklā atkarībā no valsts budžeta dotāciju apjoma</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3"/>
          <p:cNvSpPr>
            <a:spLocks noGrp="1" noRot="1" noChangeArrowheads="1"/>
          </p:cNvSpPr>
          <p:nvPr>
            <p:ph type="body" idx="1"/>
          </p:nvPr>
        </p:nvSpPr>
        <p:spPr/>
        <p:txBody>
          <a:bodyPr/>
          <a:lstStyle/>
          <a:p>
            <a:endParaRPr lang="lv-LV"/>
          </a:p>
        </p:txBody>
      </p:sp>
      <p:pic>
        <p:nvPicPr>
          <p:cNvPr id="258055" name="Picture 7" descr="ortofoto25012012"/>
          <p:cNvPicPr>
            <a:picLocks noChangeAspect="1" noChangeArrowheads="1"/>
          </p:cNvPicPr>
          <p:nvPr/>
        </p:nvPicPr>
        <p:blipFill>
          <a:blip r:embed="rId2" cstate="print"/>
          <a:srcRect/>
          <a:stretch>
            <a:fillRect/>
          </a:stretch>
        </p:blipFill>
        <p:spPr bwMode="auto">
          <a:xfrm>
            <a:off x="0" y="228600"/>
            <a:ext cx="9144000" cy="6399213"/>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6" name="Picture 4" descr="orto_180909"/>
          <p:cNvPicPr>
            <a:picLocks noChangeAspect="1" noChangeArrowheads="1"/>
          </p:cNvPicPr>
          <p:nvPr/>
        </p:nvPicPr>
        <p:blipFill>
          <a:blip r:embed="rId2" cstate="print"/>
          <a:srcRect/>
          <a:stretch>
            <a:fillRect/>
          </a:stretch>
        </p:blipFill>
        <p:spPr bwMode="auto">
          <a:xfrm>
            <a:off x="0" y="381000"/>
            <a:ext cx="9144000" cy="6042025"/>
          </a:xfrm>
          <a:prstGeom prst="rect">
            <a:avLst/>
          </a:prstGeom>
          <a:noFill/>
          <a:ln w="9525">
            <a:noFill/>
            <a:miter lim="800000"/>
            <a:headEnd/>
            <a:tailEnd/>
          </a:ln>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rrowheads="1"/>
          </p:cNvSpPr>
          <p:nvPr>
            <p:ph type="title"/>
          </p:nvPr>
        </p:nvSpPr>
        <p:spPr/>
        <p:txBody>
          <a:bodyPr/>
          <a:lstStyle/>
          <a:p>
            <a:r>
              <a:rPr lang="lv-LV" sz="4000"/>
              <a:t>Topogrāfiskās kartes</a:t>
            </a:r>
            <a:br>
              <a:rPr lang="lv-LV"/>
            </a:br>
            <a:r>
              <a:rPr lang="lv-LV" sz="2800"/>
              <a:t>Mērogs 1:50 000</a:t>
            </a:r>
          </a:p>
        </p:txBody>
      </p:sp>
      <p:sp>
        <p:nvSpPr>
          <p:cNvPr id="260102" name="Rectangle 6"/>
          <p:cNvSpPr>
            <a:spLocks noGrp="1" noRot="1" noChangeArrowheads="1"/>
          </p:cNvSpPr>
          <p:nvPr>
            <p:ph type="body" idx="1"/>
          </p:nvPr>
        </p:nvSpPr>
        <p:spPr>
          <a:xfrm>
            <a:off x="-838200" y="1981200"/>
            <a:ext cx="9601200" cy="4191000"/>
          </a:xfrm>
          <a:noFill/>
          <a:ln/>
        </p:spPr>
        <p:txBody>
          <a:bodyPr/>
          <a:lstStyle/>
          <a:p>
            <a:pPr lvl="4"/>
            <a:r>
              <a:rPr lang="lv-LV" sz="2400">
                <a:effectLst/>
                <a:latin typeface="Times New Roman" pitchFamily="18" charset="0"/>
              </a:rPr>
              <a:t>Dati pieejami </a:t>
            </a:r>
            <a:r>
              <a:rPr lang="lv-LV" sz="2400" u="sng">
                <a:effectLst/>
                <a:latin typeface="Times New Roman" pitchFamily="18" charset="0"/>
              </a:rPr>
              <a:t>visai Latvijas teritorijai</a:t>
            </a:r>
            <a:r>
              <a:rPr lang="lv-LV" sz="2400">
                <a:effectLst/>
                <a:latin typeface="Times New Roman" pitchFamily="18" charset="0"/>
              </a:rPr>
              <a:t> </a:t>
            </a:r>
            <a:r>
              <a:rPr lang="lv-LV" sz="2400" i="1">
                <a:effectLst/>
                <a:latin typeface="Times New Roman" pitchFamily="18" charset="0"/>
              </a:rPr>
              <a:t>ESRI coverage</a:t>
            </a:r>
            <a:r>
              <a:rPr lang="lv-LV" sz="2400">
                <a:effectLst/>
                <a:latin typeface="Times New Roman" pitchFamily="18" charset="0"/>
              </a:rPr>
              <a:t> un </a:t>
            </a:r>
            <a:r>
              <a:rPr lang="lv-LV" sz="2400" i="1">
                <a:effectLst/>
                <a:latin typeface="Times New Roman" pitchFamily="18" charset="0"/>
              </a:rPr>
              <a:t>SHP</a:t>
            </a:r>
            <a:r>
              <a:rPr lang="lv-LV" sz="2400">
                <a:effectLst/>
                <a:latin typeface="Times New Roman" pitchFamily="18" charset="0"/>
              </a:rPr>
              <a:t> formātā, rastra </a:t>
            </a:r>
            <a:r>
              <a:rPr lang="lv-LV" sz="2400" i="1">
                <a:effectLst/>
                <a:latin typeface="Times New Roman" pitchFamily="18" charset="0"/>
              </a:rPr>
              <a:t>TIFF</a:t>
            </a:r>
            <a:r>
              <a:rPr lang="lv-LV" sz="2400">
                <a:effectLst/>
                <a:latin typeface="Times New Roman" pitchFamily="18" charset="0"/>
              </a:rPr>
              <a:t> un JPG formātā, kā arī tipogrāfiski tiražētas kartes;</a:t>
            </a:r>
          </a:p>
          <a:p>
            <a:pPr lvl="4"/>
            <a:endParaRPr lang="lv-LV" sz="2400">
              <a:effectLst/>
              <a:latin typeface="Times New Roman" pitchFamily="18" charset="0"/>
            </a:endParaRPr>
          </a:p>
          <a:p>
            <a:pPr lvl="4"/>
            <a:r>
              <a:rPr lang="lv-LV" sz="2400">
                <a:effectLst/>
                <a:latin typeface="Times New Roman" pitchFamily="18" charset="0"/>
              </a:rPr>
              <a:t>1.izdevums gatavots 1998.-2006.gadā, atjaunošana (2.izdevums) uzsākta 2005.gadā un uz šo brīdi aktualizēti dati pieejami aptuveni 90% valsts teritorijas.</a:t>
            </a:r>
          </a:p>
          <a:p>
            <a:pPr lvl="4"/>
            <a:endParaRPr lang="lv-LV" sz="2400">
              <a:effectLst/>
              <a:latin typeface="Times New Roman" pitchFamily="18" charset="0"/>
            </a:endParaRPr>
          </a:p>
          <a:p>
            <a:pPr lvl="4"/>
            <a:r>
              <a:rPr lang="lv-LV" sz="2400">
                <a:effectLst/>
                <a:latin typeface="Times New Roman" pitchFamily="18" charset="0"/>
              </a:rPr>
              <a:t>2.izdevumu plānots pabeigt 2012.gadā.</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4" name="Picture 4" descr="talsi_50_piemers"/>
          <p:cNvPicPr>
            <a:picLocks noChangeAspect="1" noChangeArrowheads="1"/>
          </p:cNvPicPr>
          <p:nvPr/>
        </p:nvPicPr>
        <p:blipFill>
          <a:blip r:embed="rId2" cstate="print"/>
          <a:srcRect/>
          <a:stretch>
            <a:fillRect/>
          </a:stretch>
        </p:blipFill>
        <p:spPr bwMode="auto">
          <a:xfrm>
            <a:off x="457200" y="533400"/>
            <a:ext cx="8229600" cy="5719763"/>
          </a:xfrm>
          <a:prstGeom prst="rect">
            <a:avLst/>
          </a:prstGeom>
          <a:noFill/>
          <a:ln w="9525">
            <a:noFill/>
            <a:miter lim="800000"/>
            <a:headEnd/>
            <a:tailEnd/>
          </a:ln>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3" name="Picture 5" descr="Topo50 vektori 12_2011"/>
          <p:cNvPicPr>
            <a:picLocks noChangeAspect="1" noChangeArrowheads="1"/>
          </p:cNvPicPr>
          <p:nvPr/>
        </p:nvPicPr>
        <p:blipFill>
          <a:blip r:embed="rId2"/>
          <a:srcRect/>
          <a:stretch>
            <a:fillRect/>
          </a:stretch>
        </p:blipFill>
        <p:spPr bwMode="auto">
          <a:xfrm>
            <a:off x="0" y="228600"/>
            <a:ext cx="9144000" cy="6484938"/>
          </a:xfrm>
          <a:prstGeom prst="rect">
            <a:avLst/>
          </a:prstGeom>
          <a:no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9" name="Picture 5" descr="Topo50civ 12_2011"/>
          <p:cNvPicPr>
            <a:picLocks noChangeAspect="1" noChangeArrowheads="1"/>
          </p:cNvPicPr>
          <p:nvPr/>
        </p:nvPicPr>
        <p:blipFill>
          <a:blip r:embed="rId2"/>
          <a:srcRect/>
          <a:stretch>
            <a:fillRect/>
          </a:stretch>
        </p:blipFill>
        <p:spPr bwMode="auto">
          <a:xfrm>
            <a:off x="0" y="0"/>
            <a:ext cx="9144000" cy="6667500"/>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5" name="Rectangle 3"/>
          <p:cNvSpPr>
            <a:spLocks noGrp="1" noRot="1" noChangeArrowheads="1"/>
          </p:cNvSpPr>
          <p:nvPr>
            <p:ph type="body" idx="1"/>
          </p:nvPr>
        </p:nvSpPr>
        <p:spPr>
          <a:xfrm>
            <a:off x="304800" y="1828800"/>
            <a:ext cx="8540750" cy="4343400"/>
          </a:xfrm>
        </p:spPr>
        <p:txBody>
          <a:bodyPr/>
          <a:lstStyle/>
          <a:p>
            <a:pPr>
              <a:lnSpc>
                <a:spcPct val="80000"/>
              </a:lnSpc>
              <a:buClr>
                <a:schemeClr val="tx1"/>
              </a:buClr>
              <a:buFont typeface="Wingdings" pitchFamily="2" charset="2"/>
              <a:buChar char="q"/>
            </a:pPr>
            <a:r>
              <a:rPr lang="lv-LV" sz="2000">
                <a:latin typeface="Times New Roman" pitchFamily="18" charset="0"/>
              </a:rPr>
              <a:t>No 2009.gada tiek sagatavotas tikai </a:t>
            </a:r>
            <a:r>
              <a:rPr lang="lv-LV" sz="2000" b="1">
                <a:latin typeface="Times New Roman" pitchFamily="18" charset="0"/>
              </a:rPr>
              <a:t>vienkāršotās topogrāfiskās kartes</a:t>
            </a:r>
            <a:r>
              <a:rPr lang="lv-LV" sz="2000">
                <a:latin typeface="Times New Roman" pitchFamily="18" charset="0"/>
              </a:rPr>
              <a:t>, </a:t>
            </a:r>
            <a:r>
              <a:rPr lang="lv-LV" sz="2000" i="1">
                <a:latin typeface="Times New Roman" pitchFamily="18" charset="0"/>
              </a:rPr>
              <a:t>MicroStation DGN</a:t>
            </a:r>
            <a:r>
              <a:rPr lang="lv-LV" sz="2000">
                <a:latin typeface="Times New Roman" pitchFamily="18" charset="0"/>
              </a:rPr>
              <a:t> un </a:t>
            </a:r>
            <a:r>
              <a:rPr lang="lv-LV" sz="2000" i="1">
                <a:latin typeface="Times New Roman" pitchFamily="18" charset="0"/>
              </a:rPr>
              <a:t>ESRI SHP vai geodatabase</a:t>
            </a:r>
            <a:r>
              <a:rPr lang="lv-LV" sz="2000">
                <a:latin typeface="Times New Roman" pitchFamily="18" charset="0"/>
              </a:rPr>
              <a:t> formātos, iespējams sagatavot arī </a:t>
            </a:r>
            <a:r>
              <a:rPr lang="lv-LV" sz="2000" i="1">
                <a:latin typeface="Times New Roman" pitchFamily="18" charset="0"/>
              </a:rPr>
              <a:t>AutoCad DWG</a:t>
            </a:r>
            <a:r>
              <a:rPr lang="lv-LV" sz="2000">
                <a:latin typeface="Times New Roman" pitchFamily="18" charset="0"/>
              </a:rPr>
              <a:t> un rastra formātos </a:t>
            </a:r>
          </a:p>
          <a:p>
            <a:pPr>
              <a:lnSpc>
                <a:spcPct val="80000"/>
              </a:lnSpc>
              <a:buClr>
                <a:schemeClr val="tx1"/>
              </a:buClr>
              <a:buFont typeface="Wingdings" pitchFamily="2" charset="2"/>
              <a:buChar char="q"/>
            </a:pPr>
            <a:r>
              <a:rPr lang="lv-LV" sz="2000">
                <a:latin typeface="Times New Roman" pitchFamily="18" charset="0"/>
              </a:rPr>
              <a:t>Karšu sagatavošanas apjomi strauji samazinājušies valsts budžeta dotāciju samazinājuma dēļ:</a:t>
            </a:r>
          </a:p>
          <a:p>
            <a:pPr>
              <a:lnSpc>
                <a:spcPct val="80000"/>
              </a:lnSpc>
              <a:buClr>
                <a:schemeClr val="tx1"/>
              </a:buClr>
              <a:buFont typeface="Wingdings" pitchFamily="2" charset="2"/>
              <a:buNone/>
            </a:pPr>
            <a:r>
              <a:rPr lang="lv-LV" sz="2000">
                <a:latin typeface="Times New Roman" pitchFamily="18" charset="0"/>
              </a:rPr>
              <a:t>	2009.gadā – 515 karšu lapas (visu Latviju noklāj 2785 karšu lapas),</a:t>
            </a:r>
          </a:p>
          <a:p>
            <a:pPr lvl="2">
              <a:lnSpc>
                <a:spcPct val="80000"/>
              </a:lnSpc>
              <a:buClr>
                <a:schemeClr val="tx1"/>
              </a:buClr>
              <a:buFont typeface="Wingdings" pitchFamily="2" charset="2"/>
              <a:buNone/>
            </a:pPr>
            <a:r>
              <a:rPr lang="lv-LV" sz="2000">
                <a:latin typeface="Times New Roman" pitchFamily="18" charset="0"/>
              </a:rPr>
              <a:t>2010.gadā – 200 karšu lapas,</a:t>
            </a:r>
          </a:p>
          <a:p>
            <a:pPr lvl="2">
              <a:lnSpc>
                <a:spcPct val="80000"/>
              </a:lnSpc>
              <a:buClr>
                <a:schemeClr val="tx1"/>
              </a:buClr>
              <a:buFont typeface="Wingdings" pitchFamily="2" charset="2"/>
              <a:buNone/>
            </a:pPr>
            <a:r>
              <a:rPr lang="lv-LV" sz="2000">
                <a:latin typeface="Times New Roman" pitchFamily="18" charset="0"/>
              </a:rPr>
              <a:t>2011.gadā – 235 karšu lapas,</a:t>
            </a:r>
          </a:p>
          <a:p>
            <a:pPr lvl="2">
              <a:lnSpc>
                <a:spcPct val="80000"/>
              </a:lnSpc>
              <a:buClr>
                <a:schemeClr val="tx1"/>
              </a:buClr>
              <a:buFont typeface="Wingdings" pitchFamily="2" charset="2"/>
              <a:buNone/>
            </a:pPr>
            <a:r>
              <a:rPr lang="lv-LV" sz="2000">
                <a:latin typeface="Times New Roman" pitchFamily="18" charset="0"/>
              </a:rPr>
              <a:t>2012.gadā – plānotais apjoms 265 karšu lapas</a:t>
            </a:r>
          </a:p>
          <a:p>
            <a:pPr>
              <a:lnSpc>
                <a:spcPct val="80000"/>
              </a:lnSpc>
              <a:buClr>
                <a:schemeClr val="tx1"/>
              </a:buClr>
              <a:buFont typeface="Wingdings" pitchFamily="2" charset="2"/>
              <a:buNone/>
            </a:pPr>
            <a:r>
              <a:rPr lang="lv-LV" sz="2000">
                <a:latin typeface="Times New Roman" pitchFamily="18" charset="0"/>
              </a:rPr>
              <a:t>	</a:t>
            </a:r>
          </a:p>
          <a:p>
            <a:pPr>
              <a:lnSpc>
                <a:spcPct val="80000"/>
              </a:lnSpc>
              <a:buClr>
                <a:schemeClr val="tx1"/>
              </a:buClr>
              <a:buFont typeface="Wingdings" pitchFamily="2" charset="2"/>
              <a:buChar char="q"/>
            </a:pPr>
            <a:r>
              <a:rPr lang="lv-LV" sz="2000">
                <a:latin typeface="Times New Roman" pitchFamily="18" charset="0"/>
              </a:rPr>
              <a:t>Ar šādu “ātrumu” visas valsts teritoriju iespējams aktualizēt 10 gadu ciklā, kas neatbilst Ministru kabineta noteikumu Nr.1148 31.punkta prasībām vietējās pašvaldības teritorijas plānojuma izstrādei izmanto Latvijas ģeodēziskajā koordinātu sistēmā LKS 92 izstrādātu </a:t>
            </a:r>
            <a:r>
              <a:rPr lang="lv-LV" sz="2000" b="1">
                <a:latin typeface="Times New Roman" pitchFamily="18" charset="0"/>
              </a:rPr>
              <a:t>pilnu</a:t>
            </a:r>
            <a:r>
              <a:rPr lang="lv-LV" sz="2000">
                <a:latin typeface="Times New Roman" pitchFamily="18" charset="0"/>
              </a:rPr>
              <a:t> topogrāfisko karti (ne vecāku par pieciem gadiem) ar mēroga noteiktību 1:10000 </a:t>
            </a:r>
          </a:p>
        </p:txBody>
      </p:sp>
      <p:sp>
        <p:nvSpPr>
          <p:cNvPr id="264196" name="Rectangle 4"/>
          <p:cNvSpPr>
            <a:spLocks noRot="1" noChangeArrowheads="1"/>
          </p:cNvSpPr>
          <p:nvPr/>
        </p:nvSpPr>
        <p:spPr bwMode="auto">
          <a:xfrm>
            <a:off x="304800" y="381000"/>
            <a:ext cx="8540750" cy="1143000"/>
          </a:xfrm>
          <a:prstGeom prst="rect">
            <a:avLst/>
          </a:prstGeom>
          <a:noFill/>
          <a:ln w="9525">
            <a:noFill/>
            <a:miter lim="800000"/>
            <a:headEnd/>
            <a:tailEnd/>
          </a:ln>
          <a:effectLst/>
        </p:spPr>
        <p:txBody>
          <a:bodyPr anchor="ctr"/>
          <a:lstStyle/>
          <a:p>
            <a:pPr algn="ctr"/>
            <a:r>
              <a:rPr lang="lv-LV" sz="4000" b="0">
                <a:solidFill>
                  <a:schemeClr val="tx2"/>
                </a:solidFill>
                <a:effectLst>
                  <a:outerShdw blurRad="38100" dist="38100" dir="2700000" algn="tl">
                    <a:srgbClr val="000000"/>
                  </a:outerShdw>
                </a:effectLst>
                <a:latin typeface="Tahoma" pitchFamily="34" charset="0"/>
              </a:rPr>
              <a:t>Topogrāfiskās kartes</a:t>
            </a:r>
            <a:br>
              <a:rPr lang="lv-LV" sz="4400" b="0">
                <a:solidFill>
                  <a:schemeClr val="tx2"/>
                </a:solidFill>
                <a:effectLst>
                  <a:outerShdw blurRad="38100" dist="38100" dir="2700000" algn="tl">
                    <a:srgbClr val="000000"/>
                  </a:outerShdw>
                </a:effectLst>
                <a:latin typeface="Tahoma" pitchFamily="34" charset="0"/>
              </a:rPr>
            </a:br>
            <a:r>
              <a:rPr lang="lv-LV" sz="2800" b="0">
                <a:solidFill>
                  <a:schemeClr val="tx2"/>
                </a:solidFill>
                <a:effectLst>
                  <a:outerShdw blurRad="38100" dist="38100" dir="2700000" algn="tl">
                    <a:srgbClr val="000000"/>
                  </a:outerShdw>
                </a:effectLst>
                <a:latin typeface="Tahoma" pitchFamily="34" charset="0"/>
              </a:rPr>
              <a:t>Mērogs 1:10 000</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Rot="1" noChangeArrowheads="1"/>
          </p:cNvSpPr>
          <p:nvPr>
            <p:ph type="body" idx="1"/>
          </p:nvPr>
        </p:nvSpPr>
        <p:spPr/>
        <p:txBody>
          <a:bodyPr/>
          <a:lstStyle/>
          <a:p>
            <a:endParaRPr lang="lv-LV"/>
          </a:p>
        </p:txBody>
      </p:sp>
      <p:pic>
        <p:nvPicPr>
          <p:cNvPr id="270340" name="Picture 4" descr="vtk_10_fragments"/>
          <p:cNvPicPr>
            <a:picLocks noChangeAspect="1" noChangeArrowheads="1"/>
          </p:cNvPicPr>
          <p:nvPr/>
        </p:nvPicPr>
        <p:blipFill>
          <a:blip r:embed="rId2"/>
          <a:srcRect/>
          <a:stretch>
            <a:fillRect/>
          </a:stretch>
        </p:blipFill>
        <p:spPr bwMode="auto">
          <a:xfrm>
            <a:off x="0" y="457200"/>
            <a:ext cx="9144000" cy="59690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rrowheads="1"/>
          </p:cNvSpPr>
          <p:nvPr>
            <p:ph type="title"/>
          </p:nvPr>
        </p:nvSpPr>
        <p:spPr/>
        <p:txBody>
          <a:bodyPr/>
          <a:lstStyle/>
          <a:p>
            <a:r>
              <a:rPr lang="lv-LV" sz="3600">
                <a:latin typeface="Times New Roman" pitchFamily="18" charset="0"/>
              </a:rPr>
              <a:t>Normatīvie dokumenti</a:t>
            </a:r>
          </a:p>
        </p:txBody>
      </p:sp>
      <p:sp>
        <p:nvSpPr>
          <p:cNvPr id="249859" name="Rectangle 3"/>
          <p:cNvSpPr>
            <a:spLocks noGrp="1" noRot="1" noChangeArrowheads="1"/>
          </p:cNvSpPr>
          <p:nvPr>
            <p:ph type="body" idx="1"/>
          </p:nvPr>
        </p:nvSpPr>
        <p:spPr>
          <a:xfrm>
            <a:off x="381000" y="2362200"/>
            <a:ext cx="8540750" cy="2209800"/>
          </a:xfrm>
        </p:spPr>
        <p:txBody>
          <a:bodyPr/>
          <a:lstStyle/>
          <a:p>
            <a:pPr>
              <a:buFont typeface="Arial" charset="0"/>
              <a:buNone/>
            </a:pPr>
            <a:r>
              <a:rPr lang="lv-LV">
                <a:solidFill>
                  <a:schemeClr val="folHlink"/>
                </a:solidFill>
                <a:effectLst>
                  <a:outerShdw blurRad="38100" dist="38100" dir="2700000" algn="tl">
                    <a:srgbClr val="000000"/>
                  </a:outerShdw>
                </a:effectLst>
                <a:latin typeface="Times New Roman" pitchFamily="18" charset="0"/>
              </a:rPr>
              <a:t>Ģeotelpiskās informācijas likums</a:t>
            </a:r>
            <a:r>
              <a:rPr lang="lv-LV">
                <a:latin typeface="Times New Roman" pitchFamily="18" charset="0"/>
              </a:rPr>
              <a:t> – pieņemts 2009.gada 17.decembrī</a:t>
            </a:r>
          </a:p>
          <a:p>
            <a:pPr>
              <a:buFont typeface="Arial" charset="0"/>
              <a:buNone/>
            </a:pPr>
            <a:r>
              <a:rPr lang="lv-LV">
                <a:latin typeface="Times New Roman" pitchFamily="18" charset="0"/>
              </a:rPr>
              <a:t>Likumā deleģējums 9 ministru kabineta noteikumu izstrādei</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9" name="Rectangle 3"/>
          <p:cNvSpPr>
            <a:spLocks noGrp="1" noRot="1" noChangeArrowheads="1"/>
          </p:cNvSpPr>
          <p:nvPr>
            <p:ph type="body" idx="1"/>
          </p:nvPr>
        </p:nvSpPr>
        <p:spPr/>
        <p:txBody>
          <a:bodyPr/>
          <a:lstStyle/>
          <a:p>
            <a:endParaRPr lang="lv-LV"/>
          </a:p>
        </p:txBody>
      </p:sp>
      <p:pic>
        <p:nvPicPr>
          <p:cNvPr id="265222" name="Picture 6" descr="3_noklajums"/>
          <p:cNvPicPr>
            <a:picLocks noChangeAspect="1" noChangeArrowheads="1"/>
          </p:cNvPicPr>
          <p:nvPr/>
        </p:nvPicPr>
        <p:blipFill>
          <a:blip r:embed="rId2" cstate="print"/>
          <a:srcRect/>
          <a:stretch>
            <a:fillRect/>
          </a:stretch>
        </p:blipFill>
        <p:spPr bwMode="auto">
          <a:xfrm>
            <a:off x="0" y="228600"/>
            <a:ext cx="9144000" cy="6399213"/>
          </a:xfrm>
          <a:prstGeom prst="rect">
            <a:avLst/>
          </a:prstGeom>
          <a:noFill/>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Rot="1" noChangeArrowheads="1"/>
          </p:cNvSpPr>
          <p:nvPr/>
        </p:nvSpPr>
        <p:spPr bwMode="auto">
          <a:xfrm>
            <a:off x="228600" y="304800"/>
            <a:ext cx="8540750" cy="1143000"/>
          </a:xfrm>
          <a:prstGeom prst="rect">
            <a:avLst/>
          </a:prstGeom>
          <a:noFill/>
          <a:ln w="9525">
            <a:noFill/>
            <a:miter lim="800000"/>
            <a:headEnd/>
            <a:tailEnd/>
          </a:ln>
          <a:effectLst/>
        </p:spPr>
        <p:txBody>
          <a:bodyPr anchor="ctr"/>
          <a:lstStyle/>
          <a:p>
            <a:pPr algn="ctr"/>
            <a:r>
              <a:rPr lang="lv-LV" sz="4000" b="0">
                <a:solidFill>
                  <a:schemeClr val="tx2"/>
                </a:solidFill>
                <a:effectLst>
                  <a:outerShdw blurRad="38100" dist="38100" dir="2700000" algn="tl">
                    <a:srgbClr val="000000"/>
                  </a:outerShdw>
                </a:effectLst>
                <a:latin typeface="Tahoma" pitchFamily="34" charset="0"/>
              </a:rPr>
              <a:t>Topogrāfiskās kartes</a:t>
            </a:r>
            <a:br>
              <a:rPr lang="lv-LV" sz="4400" b="0">
                <a:solidFill>
                  <a:schemeClr val="tx2"/>
                </a:solidFill>
                <a:effectLst>
                  <a:outerShdw blurRad="38100" dist="38100" dir="2700000" algn="tl">
                    <a:srgbClr val="000000"/>
                  </a:outerShdw>
                </a:effectLst>
                <a:latin typeface="Tahoma" pitchFamily="34" charset="0"/>
              </a:rPr>
            </a:br>
            <a:r>
              <a:rPr lang="lv-LV" sz="2800" b="0">
                <a:solidFill>
                  <a:schemeClr val="tx2"/>
                </a:solidFill>
                <a:effectLst>
                  <a:outerShdw blurRad="38100" dist="38100" dir="2700000" algn="tl">
                    <a:srgbClr val="000000"/>
                  </a:outerShdw>
                </a:effectLst>
                <a:latin typeface="Times New Roman" pitchFamily="18" charset="0"/>
              </a:rPr>
              <a:t>Reljefa dati mērogā 1:10 000</a:t>
            </a:r>
          </a:p>
        </p:txBody>
      </p:sp>
      <p:sp>
        <p:nvSpPr>
          <p:cNvPr id="266245" name="Rectangle 5"/>
          <p:cNvSpPr>
            <a:spLocks noGrp="1" noRot="1" noChangeArrowheads="1"/>
          </p:cNvSpPr>
          <p:nvPr>
            <p:ph type="body" idx="1"/>
          </p:nvPr>
        </p:nvSpPr>
        <p:spPr>
          <a:xfrm>
            <a:off x="304800" y="1600200"/>
            <a:ext cx="8540750" cy="4800600"/>
          </a:xfrm>
          <a:noFill/>
          <a:ln/>
        </p:spPr>
        <p:txBody>
          <a:bodyPr/>
          <a:lstStyle/>
          <a:p>
            <a:pPr>
              <a:lnSpc>
                <a:spcPct val="80000"/>
              </a:lnSpc>
            </a:pPr>
            <a:r>
              <a:rPr lang="lv-LV" sz="2000"/>
              <a:t>No 2009.gada tika uzsākta vizualizētu (horizontāļu veidā) reljefa datu sagatavošana paralēli topogrāfisko karšu mērogā 1:10 000 sagatavošanai,</a:t>
            </a:r>
          </a:p>
          <a:p>
            <a:pPr>
              <a:lnSpc>
                <a:spcPct val="80000"/>
              </a:lnSpc>
              <a:buFont typeface="Arial" charset="0"/>
              <a:buNone/>
            </a:pPr>
            <a:endParaRPr lang="lv-LV" sz="2000"/>
          </a:p>
          <a:p>
            <a:pPr>
              <a:lnSpc>
                <a:spcPct val="80000"/>
              </a:lnSpc>
            </a:pPr>
            <a:r>
              <a:rPr lang="lv-LV" sz="2000"/>
              <a:t>Ar 2011.gadu darbi pārtraukti finansējuma trūkuma dēļ un dati tiek sagatavoti tikai pēc pasūtījuma kā maksas pakalpojums,</a:t>
            </a:r>
          </a:p>
          <a:p>
            <a:pPr>
              <a:lnSpc>
                <a:spcPct val="80000"/>
              </a:lnSpc>
              <a:buFont typeface="Arial" charset="0"/>
              <a:buNone/>
            </a:pPr>
            <a:endParaRPr lang="lv-LV" sz="2000"/>
          </a:p>
          <a:p>
            <a:pPr>
              <a:lnSpc>
                <a:spcPct val="80000"/>
              </a:lnSpc>
            </a:pPr>
            <a:r>
              <a:rPr lang="lv-LV" sz="2000"/>
              <a:t>Kvalitatīvu reljefa datu sagatavošanai nav kvalitatīvu digitālā virsmas modeļa datu,</a:t>
            </a:r>
          </a:p>
          <a:p>
            <a:pPr>
              <a:lnSpc>
                <a:spcPct val="80000"/>
              </a:lnSpc>
              <a:buFont typeface="Arial" charset="0"/>
              <a:buNone/>
            </a:pPr>
            <a:endParaRPr lang="lv-LV" sz="2000"/>
          </a:p>
          <a:p>
            <a:pPr>
              <a:lnSpc>
                <a:spcPct val="80000"/>
              </a:lnSpc>
            </a:pPr>
            <a:r>
              <a:rPr lang="lv-LV" sz="2000"/>
              <a:t>Tā kā kvalitatīvi reljefa dati nepieciešami daudzām valsts institūcijām, tiek risināts jautājums par valsts teritorijas lāzerskenēšanu 4 gadu ciklā, sākot ar 2013.gadu, ja tiks piešķirts atbilstošs valsts budžeta finansējums.</a:t>
            </a:r>
          </a:p>
          <a:p>
            <a:pPr>
              <a:lnSpc>
                <a:spcPct val="80000"/>
              </a:lnSpc>
            </a:pPr>
            <a:endParaRPr lang="lv-LV" sz="2000"/>
          </a:p>
          <a:p>
            <a:pPr>
              <a:lnSpc>
                <a:spcPct val="80000"/>
              </a:lnSpc>
            </a:pPr>
            <a:r>
              <a:rPr lang="lv-LV" sz="2000"/>
              <a:t>2012.gadā plānots lāzerskenēšanu veikt atsevišķās teritorijās un izstrādāt datu apstrādes tehnoloģijas.</a:t>
            </a:r>
          </a:p>
          <a:p>
            <a:pPr>
              <a:lnSpc>
                <a:spcPct val="80000"/>
              </a:lnSpc>
              <a:buFont typeface="Arial" charset="0"/>
              <a:buNone/>
            </a:pPr>
            <a:endParaRPr lang="lv-LV" sz="200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7" name="Rectangle 3"/>
          <p:cNvSpPr>
            <a:spLocks noGrp="1" noRot="1" noChangeArrowheads="1"/>
          </p:cNvSpPr>
          <p:nvPr>
            <p:ph type="body" idx="1"/>
          </p:nvPr>
        </p:nvSpPr>
        <p:spPr/>
        <p:txBody>
          <a:bodyPr/>
          <a:lstStyle/>
          <a:p>
            <a:endParaRPr lang="lv-LV"/>
          </a:p>
        </p:txBody>
      </p:sp>
      <p:pic>
        <p:nvPicPr>
          <p:cNvPr id="267269" name="Picture 5" descr="DTM"/>
          <p:cNvPicPr>
            <a:picLocks noChangeAspect="1" noChangeArrowheads="1"/>
          </p:cNvPicPr>
          <p:nvPr/>
        </p:nvPicPr>
        <p:blipFill>
          <a:blip r:embed="rId2"/>
          <a:srcRect/>
          <a:stretch>
            <a:fillRect/>
          </a:stretch>
        </p:blipFill>
        <p:spPr bwMode="auto">
          <a:xfrm>
            <a:off x="0" y="228600"/>
            <a:ext cx="9144000" cy="6400800"/>
          </a:xfrm>
          <a:prstGeom prst="rect">
            <a:avLst/>
          </a:prstGeom>
          <a:noFill/>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Rot="1" noChangeArrowheads="1"/>
          </p:cNvSpPr>
          <p:nvPr>
            <p:ph type="body" idx="1"/>
          </p:nvPr>
        </p:nvSpPr>
        <p:spPr>
          <a:xfrm>
            <a:off x="304800" y="2133600"/>
            <a:ext cx="8540750" cy="3581400"/>
          </a:xfrm>
        </p:spPr>
        <p:txBody>
          <a:bodyPr/>
          <a:lstStyle/>
          <a:p>
            <a:pPr>
              <a:buClr>
                <a:schemeClr val="tx1"/>
              </a:buClr>
              <a:buFont typeface="Wingdings" pitchFamily="2" charset="2"/>
              <a:buChar char="q"/>
            </a:pPr>
            <a:r>
              <a:rPr lang="lv-LV" sz="2800" b="1">
                <a:latin typeface="Times New Roman" pitchFamily="18" charset="0"/>
              </a:rPr>
              <a:t>Topogrāfiskie plāni M 1:2000</a:t>
            </a:r>
            <a:r>
              <a:rPr lang="lv-LV" sz="2800">
                <a:latin typeface="Times New Roman" pitchFamily="18" charset="0"/>
              </a:rPr>
              <a:t> </a:t>
            </a:r>
            <a:r>
              <a:rPr lang="lv-LV" sz="2800" u="sng">
                <a:latin typeface="Times New Roman" pitchFamily="18" charset="0"/>
              </a:rPr>
              <a:t>pieejami Rīgas pilsētai un atsevišķām lielajām pilsētām un blīvi apdzīvotām vietām</a:t>
            </a:r>
            <a:r>
              <a:rPr lang="lv-LV" sz="2800">
                <a:latin typeface="Times New Roman" pitchFamily="18" charset="0"/>
              </a:rPr>
              <a:t>. Pieejami </a:t>
            </a:r>
            <a:r>
              <a:rPr lang="lv-LV" sz="2800" i="1">
                <a:latin typeface="Times New Roman" pitchFamily="18" charset="0"/>
              </a:rPr>
              <a:t>MicroStation DGN </a:t>
            </a:r>
            <a:r>
              <a:rPr lang="lv-LV" sz="2800">
                <a:latin typeface="Times New Roman" pitchFamily="18" charset="0"/>
              </a:rPr>
              <a:t>formātā, iespējams sagatavot arī </a:t>
            </a:r>
            <a:r>
              <a:rPr lang="lv-LV" sz="2800" i="1">
                <a:latin typeface="Times New Roman" pitchFamily="18" charset="0"/>
              </a:rPr>
              <a:t>ESRI SHP</a:t>
            </a:r>
            <a:r>
              <a:rPr lang="lv-LV" sz="2800">
                <a:latin typeface="Times New Roman" pitchFamily="18" charset="0"/>
              </a:rPr>
              <a:t> vai </a:t>
            </a:r>
            <a:r>
              <a:rPr lang="lv-LV" sz="2800" i="1">
                <a:latin typeface="Times New Roman" pitchFamily="18" charset="0"/>
              </a:rPr>
              <a:t>AutoCAD DWG</a:t>
            </a:r>
            <a:r>
              <a:rPr lang="lv-LV" sz="2800">
                <a:latin typeface="Times New Roman" pitchFamily="18" charset="0"/>
              </a:rPr>
              <a:t> formātā.</a:t>
            </a:r>
          </a:p>
          <a:p>
            <a:pPr>
              <a:buClr>
                <a:schemeClr val="tx1"/>
              </a:buClr>
              <a:buFont typeface="Wingdings" pitchFamily="2" charset="2"/>
              <a:buChar char="q"/>
            </a:pPr>
            <a:r>
              <a:rPr lang="lv-LV" sz="2800">
                <a:latin typeface="Times New Roman" pitchFamily="18" charset="0"/>
              </a:rPr>
              <a:t>Izņemot Rīgas pilsētu pārsvarā tiek gatavoti vai aktualizēti pēc pašvaldību vai citu pasūtītāju pieprasījuma bez valsts budžeta dotācijām.</a:t>
            </a:r>
            <a:endParaRPr lang="lv-LV" sz="2800"/>
          </a:p>
        </p:txBody>
      </p:sp>
      <p:sp>
        <p:nvSpPr>
          <p:cNvPr id="268292" name="Rectangle 4"/>
          <p:cNvSpPr>
            <a:spLocks noRot="1" noChangeArrowheads="1"/>
          </p:cNvSpPr>
          <p:nvPr/>
        </p:nvSpPr>
        <p:spPr bwMode="auto">
          <a:xfrm>
            <a:off x="304800" y="381000"/>
            <a:ext cx="8540750" cy="1143000"/>
          </a:xfrm>
          <a:prstGeom prst="rect">
            <a:avLst/>
          </a:prstGeom>
          <a:noFill/>
          <a:ln w="9525">
            <a:noFill/>
            <a:miter lim="800000"/>
            <a:headEnd/>
            <a:tailEnd/>
          </a:ln>
          <a:effectLst/>
        </p:spPr>
        <p:txBody>
          <a:bodyPr anchor="ctr"/>
          <a:lstStyle/>
          <a:p>
            <a:pPr algn="ctr"/>
            <a:r>
              <a:rPr lang="lv-LV" sz="4000" b="0">
                <a:solidFill>
                  <a:schemeClr val="tx2"/>
                </a:solidFill>
                <a:effectLst>
                  <a:outerShdw blurRad="38100" dist="38100" dir="2700000" algn="tl">
                    <a:srgbClr val="000000"/>
                  </a:outerShdw>
                </a:effectLst>
                <a:latin typeface="Tahoma" pitchFamily="34" charset="0"/>
              </a:rPr>
              <a:t>Topogrāfiskie plāni</a:t>
            </a:r>
            <a:br>
              <a:rPr lang="lv-LV" sz="4400" b="0">
                <a:solidFill>
                  <a:schemeClr val="tx2"/>
                </a:solidFill>
                <a:effectLst>
                  <a:outerShdw blurRad="38100" dist="38100" dir="2700000" algn="tl">
                    <a:srgbClr val="000000"/>
                  </a:outerShdw>
                </a:effectLst>
                <a:latin typeface="Tahoma" pitchFamily="34" charset="0"/>
              </a:rPr>
            </a:br>
            <a:r>
              <a:rPr lang="lv-LV" sz="2800" b="0">
                <a:solidFill>
                  <a:schemeClr val="tx2"/>
                </a:solidFill>
                <a:effectLst>
                  <a:outerShdw blurRad="38100" dist="38100" dir="2700000" algn="tl">
                    <a:srgbClr val="000000"/>
                  </a:outerShdw>
                </a:effectLst>
                <a:latin typeface="Times New Roman" pitchFamily="18" charset="0"/>
              </a:rPr>
              <a:t>Mērogs 1:2 000</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Rot="1" noChangeArrowheads="1"/>
          </p:cNvSpPr>
          <p:nvPr>
            <p:ph type="body" idx="1"/>
          </p:nvPr>
        </p:nvSpPr>
        <p:spPr/>
        <p:txBody>
          <a:bodyPr/>
          <a:lstStyle/>
          <a:p>
            <a:endParaRPr lang="lv-LV"/>
          </a:p>
        </p:txBody>
      </p:sp>
      <p:pic>
        <p:nvPicPr>
          <p:cNvPr id="271364" name="Picture 4" descr="paraugs_topo2000"/>
          <p:cNvPicPr>
            <a:picLocks noChangeAspect="1" noChangeArrowheads="1"/>
          </p:cNvPicPr>
          <p:nvPr/>
        </p:nvPicPr>
        <p:blipFill>
          <a:blip r:embed="rId2"/>
          <a:srcRect/>
          <a:stretch>
            <a:fillRect/>
          </a:stretch>
        </p:blipFill>
        <p:spPr bwMode="auto">
          <a:xfrm>
            <a:off x="0" y="533400"/>
            <a:ext cx="9144000" cy="5748338"/>
          </a:xfrm>
          <a:prstGeom prst="rect">
            <a:avLst/>
          </a:prstGeom>
          <a:noFill/>
          <a:ln w="9525">
            <a:noFill/>
            <a:miter lim="800000"/>
            <a:headEnd/>
            <a:tailEnd/>
          </a:ln>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Rectangle 3"/>
          <p:cNvSpPr>
            <a:spLocks noGrp="1" noRot="1" noChangeArrowheads="1"/>
          </p:cNvSpPr>
          <p:nvPr>
            <p:ph type="body" idx="1"/>
          </p:nvPr>
        </p:nvSpPr>
        <p:spPr>
          <a:xfrm>
            <a:off x="304800" y="2057400"/>
            <a:ext cx="8540750" cy="3124200"/>
          </a:xfrm>
        </p:spPr>
        <p:txBody>
          <a:bodyPr/>
          <a:lstStyle/>
          <a:p>
            <a:pPr>
              <a:buClr>
                <a:schemeClr val="tx1"/>
              </a:buClr>
              <a:buFont typeface="Wingdings" pitchFamily="2" charset="2"/>
              <a:buChar char="q"/>
            </a:pPr>
            <a:r>
              <a:rPr lang="lv-LV" sz="2800" b="1">
                <a:latin typeface="Times New Roman" pitchFamily="18" charset="0"/>
              </a:rPr>
              <a:t>Topogrāfiskie plāni M 1:5000</a:t>
            </a:r>
            <a:r>
              <a:rPr lang="lv-LV" sz="2800">
                <a:latin typeface="Times New Roman" pitchFamily="18" charset="0"/>
              </a:rPr>
              <a:t> tiek sagatavoti pēc pasūtījuma, izmantojot M 1:2000 plānu sagatavošanas specifikāciju un resursus.</a:t>
            </a:r>
          </a:p>
          <a:p>
            <a:pPr>
              <a:buClr>
                <a:schemeClr val="tx1"/>
              </a:buClr>
              <a:buFont typeface="Wingdings" pitchFamily="2" charset="2"/>
              <a:buNone/>
            </a:pPr>
            <a:endParaRPr lang="lv-LV" sz="2800">
              <a:latin typeface="Times New Roman" pitchFamily="18" charset="0"/>
            </a:endParaRPr>
          </a:p>
          <a:p>
            <a:pPr>
              <a:buClr>
                <a:schemeClr val="tx1"/>
              </a:buClr>
              <a:buFont typeface="Wingdings" pitchFamily="2" charset="2"/>
              <a:buChar char="q"/>
            </a:pPr>
            <a:r>
              <a:rPr lang="lv-LV" sz="2800">
                <a:latin typeface="Times New Roman" pitchFamily="18" charset="0"/>
              </a:rPr>
              <a:t>Piemēroti pilsētām un blīvi apdzīvotām vietām, kurās nav blīvas apbūves.</a:t>
            </a:r>
          </a:p>
          <a:p>
            <a:pPr>
              <a:buFont typeface="Arial" charset="0"/>
              <a:buNone/>
            </a:pPr>
            <a:endParaRPr lang="lv-LV"/>
          </a:p>
        </p:txBody>
      </p:sp>
      <p:sp>
        <p:nvSpPr>
          <p:cNvPr id="269316" name="Rectangle 4"/>
          <p:cNvSpPr>
            <a:spLocks noRot="1" noChangeArrowheads="1"/>
          </p:cNvSpPr>
          <p:nvPr/>
        </p:nvSpPr>
        <p:spPr bwMode="auto">
          <a:xfrm>
            <a:off x="228600" y="304800"/>
            <a:ext cx="8540750" cy="1143000"/>
          </a:xfrm>
          <a:prstGeom prst="rect">
            <a:avLst/>
          </a:prstGeom>
          <a:noFill/>
          <a:ln w="9525">
            <a:noFill/>
            <a:miter lim="800000"/>
            <a:headEnd/>
            <a:tailEnd/>
          </a:ln>
          <a:effectLst/>
        </p:spPr>
        <p:txBody>
          <a:bodyPr anchor="ctr"/>
          <a:lstStyle/>
          <a:p>
            <a:pPr algn="ctr"/>
            <a:r>
              <a:rPr lang="lv-LV" sz="4000" b="0">
                <a:solidFill>
                  <a:schemeClr val="tx2"/>
                </a:solidFill>
                <a:effectLst>
                  <a:outerShdw blurRad="38100" dist="38100" dir="2700000" algn="tl">
                    <a:srgbClr val="000000"/>
                  </a:outerShdw>
                </a:effectLst>
                <a:latin typeface="Tahoma" pitchFamily="34" charset="0"/>
              </a:rPr>
              <a:t>Topogrāfiskie plāni</a:t>
            </a:r>
            <a:br>
              <a:rPr lang="lv-LV" sz="4400" b="0">
                <a:solidFill>
                  <a:schemeClr val="tx2"/>
                </a:solidFill>
                <a:effectLst>
                  <a:outerShdw blurRad="38100" dist="38100" dir="2700000" algn="tl">
                    <a:srgbClr val="000000"/>
                  </a:outerShdw>
                </a:effectLst>
                <a:latin typeface="Tahoma" pitchFamily="34" charset="0"/>
              </a:rPr>
            </a:br>
            <a:r>
              <a:rPr lang="lv-LV" sz="2800" b="0">
                <a:solidFill>
                  <a:schemeClr val="tx2"/>
                </a:solidFill>
                <a:effectLst>
                  <a:outerShdw blurRad="38100" dist="38100" dir="2700000" algn="tl">
                    <a:srgbClr val="000000"/>
                  </a:outerShdw>
                </a:effectLst>
                <a:latin typeface="Times New Roman" pitchFamily="18" charset="0"/>
              </a:rPr>
              <a:t>Mērogs 1:5 000</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Rot="1" noChangeArrowheads="1"/>
          </p:cNvSpPr>
          <p:nvPr>
            <p:ph type="body" idx="1"/>
          </p:nvPr>
        </p:nvSpPr>
        <p:spPr/>
        <p:txBody>
          <a:bodyPr/>
          <a:lstStyle/>
          <a:p>
            <a:endParaRPr lang="lv-LV"/>
          </a:p>
        </p:txBody>
      </p:sp>
      <p:pic>
        <p:nvPicPr>
          <p:cNvPr id="272388" name="Picture 4" descr="Gulbenesplans5000"/>
          <p:cNvPicPr>
            <a:picLocks noChangeAspect="1" noChangeArrowheads="1"/>
          </p:cNvPicPr>
          <p:nvPr/>
        </p:nvPicPr>
        <p:blipFill>
          <a:blip r:embed="rId2"/>
          <a:srcRect/>
          <a:stretch>
            <a:fillRect/>
          </a:stretch>
        </p:blipFill>
        <p:spPr bwMode="auto">
          <a:xfrm>
            <a:off x="0" y="304800"/>
            <a:ext cx="9144000" cy="6402388"/>
          </a:xfrm>
          <a:prstGeom prst="rect">
            <a:avLst/>
          </a:prstGeom>
          <a:noFill/>
          <a:ln w="9525">
            <a:noFill/>
            <a:miter lim="800000"/>
            <a:headEnd/>
            <a:tailEnd/>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Rectangle 3"/>
          <p:cNvSpPr>
            <a:spLocks noGrp="1" noRot="1" noChangeArrowheads="1"/>
          </p:cNvSpPr>
          <p:nvPr>
            <p:ph type="body" idx="1"/>
          </p:nvPr>
        </p:nvSpPr>
        <p:spPr>
          <a:xfrm>
            <a:off x="301625" y="1600200"/>
            <a:ext cx="8540750" cy="3733800"/>
          </a:xfrm>
        </p:spPr>
        <p:txBody>
          <a:bodyPr/>
          <a:lstStyle/>
          <a:p>
            <a:r>
              <a:rPr lang="lv-LV" sz="2800"/>
              <a:t>Lielo mērogu topogrāfiskos plānus (mērogos 1:2000 un 1:5000) Aģentūra var sagatavot, pamatojoties uz ģeotelpiskās informācijas likuma 17.panta 3.daļā un Aģentūras Nolikumā noteikto,</a:t>
            </a:r>
          </a:p>
          <a:p>
            <a:r>
              <a:rPr lang="lv-LV" sz="2800"/>
              <a:t>Pasūtot plānu sagatavošanu komercsabiedrībām jāpievērš uzmanība darba uzdevumā izvirzītām prasībām – pēc kādas specifikācijas dati tiks gatavoti, kāds būs attēlojamo objektu saraksts utt.</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Rot="1" noChangeArrowheads="1"/>
          </p:cNvSpPr>
          <p:nvPr>
            <p:ph type="title"/>
          </p:nvPr>
        </p:nvSpPr>
        <p:spPr>
          <a:xfrm>
            <a:off x="457200" y="609600"/>
            <a:ext cx="8229600" cy="863600"/>
          </a:xfrm>
        </p:spPr>
        <p:txBody>
          <a:bodyPr/>
          <a:lstStyle/>
          <a:p>
            <a:r>
              <a:rPr lang="lv-LV" sz="3600">
                <a:latin typeface="Times New Roman" pitchFamily="18" charset="0"/>
              </a:rPr>
              <a:t>Pamatdatu izsniegšana tiek veikta:</a:t>
            </a:r>
          </a:p>
        </p:txBody>
      </p:sp>
      <p:sp>
        <p:nvSpPr>
          <p:cNvPr id="239619" name="Rectangle 3"/>
          <p:cNvSpPr>
            <a:spLocks noGrp="1" noRot="1" noChangeArrowheads="1"/>
          </p:cNvSpPr>
          <p:nvPr>
            <p:ph type="body" idx="1"/>
          </p:nvPr>
        </p:nvSpPr>
        <p:spPr>
          <a:xfrm>
            <a:off x="457200" y="2057400"/>
            <a:ext cx="8229600" cy="2133600"/>
          </a:xfrm>
        </p:spPr>
        <p:txBody>
          <a:bodyPr/>
          <a:lstStyle/>
          <a:p>
            <a:pPr>
              <a:lnSpc>
                <a:spcPct val="80000"/>
              </a:lnSpc>
              <a:buClr>
                <a:schemeClr val="tx1"/>
              </a:buClr>
              <a:buFont typeface="Wingdings" pitchFamily="2" charset="2"/>
              <a:buChar char="q"/>
            </a:pPr>
            <a:r>
              <a:rPr lang="lv-LV" sz="2400"/>
              <a:t> </a:t>
            </a:r>
            <a:r>
              <a:rPr lang="lv-LV" sz="2400">
                <a:latin typeface="Times New Roman" pitchFamily="18" charset="0"/>
              </a:rPr>
              <a:t>ierakstot ārējos datu nesējos CD, DVD, HDD, zibatmiņās u.c.</a:t>
            </a:r>
          </a:p>
          <a:p>
            <a:pPr>
              <a:lnSpc>
                <a:spcPct val="80000"/>
              </a:lnSpc>
              <a:buClr>
                <a:schemeClr val="tx1"/>
              </a:buClr>
              <a:buFont typeface="Wingdings" pitchFamily="2" charset="2"/>
              <a:buChar char="q"/>
            </a:pPr>
            <a:r>
              <a:rPr lang="lv-LV" sz="2400">
                <a:latin typeface="Times New Roman" pitchFamily="18" charset="0"/>
              </a:rPr>
              <a:t> izmantojot FTP serveri,</a:t>
            </a:r>
          </a:p>
          <a:p>
            <a:pPr>
              <a:lnSpc>
                <a:spcPct val="80000"/>
              </a:lnSpc>
              <a:buClr>
                <a:schemeClr val="tx1"/>
              </a:buClr>
              <a:buFont typeface="Wingdings" pitchFamily="2" charset="2"/>
              <a:buChar char="q"/>
            </a:pPr>
            <a:r>
              <a:rPr lang="lv-LV" sz="2400">
                <a:latin typeface="Times New Roman" pitchFamily="18" charset="0"/>
              </a:rPr>
              <a:t> no 2011.gada oktobra – ģeotelpiskās informācijas abonēšana, izmantojot      informācijas sistēmas tīkla pakalpes – WMS (WebMapService) servisu, no 2012.gada 1.jūlija – arī ar lejupielādes iespējām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rrowheads="1"/>
          </p:cNvSpPr>
          <p:nvPr>
            <p:ph type="body" idx="1"/>
          </p:nvPr>
        </p:nvSpPr>
        <p:spPr>
          <a:xfrm>
            <a:off x="685800" y="152400"/>
            <a:ext cx="8013700" cy="1366838"/>
          </a:xfrm>
        </p:spPr>
        <p:txBody>
          <a:bodyPr/>
          <a:lstStyle/>
          <a:p>
            <a:pPr algn="ctr">
              <a:buFont typeface="Arial" charset="0"/>
              <a:buNone/>
            </a:pPr>
            <a:r>
              <a:rPr lang="lv-LV" sz="2800"/>
              <a:t>	</a:t>
            </a:r>
            <a:r>
              <a:rPr lang="lv-LV" sz="2400" b="1"/>
              <a:t>Sabiedrības informēšanai par Aģentūras produktiem un pakalpojumiem izveidota mājas lapa </a:t>
            </a:r>
            <a:r>
              <a:rPr lang="lv-LV" sz="2400" b="1">
                <a:hlinkClick r:id="rId2"/>
              </a:rPr>
              <a:t>http://map.lgia.gov.lv/</a:t>
            </a:r>
            <a:r>
              <a:rPr lang="lv-LV" sz="2800" b="1"/>
              <a:t> </a:t>
            </a:r>
          </a:p>
        </p:txBody>
      </p:sp>
      <p:pic>
        <p:nvPicPr>
          <p:cNvPr id="234500" name="Picture 4"/>
          <p:cNvPicPr>
            <a:picLocks noChangeAspect="1" noChangeArrowheads="1"/>
          </p:cNvPicPr>
          <p:nvPr/>
        </p:nvPicPr>
        <p:blipFill>
          <a:blip r:embed="rId3"/>
          <a:srcRect/>
          <a:stretch>
            <a:fillRect/>
          </a:stretch>
        </p:blipFill>
        <p:spPr bwMode="auto">
          <a:xfrm>
            <a:off x="533400" y="1455738"/>
            <a:ext cx="8153400" cy="540226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9" name="Rectangle 5"/>
          <p:cNvSpPr>
            <a:spLocks noGrp="1" noRot="1" noChangeArrowheads="1"/>
          </p:cNvSpPr>
          <p:nvPr>
            <p:ph type="title"/>
          </p:nvPr>
        </p:nvSpPr>
        <p:spPr>
          <a:xfrm>
            <a:off x="228600" y="990600"/>
            <a:ext cx="8540750" cy="1143000"/>
          </a:xfrm>
          <a:noFill/>
          <a:ln/>
        </p:spPr>
        <p:txBody>
          <a:bodyPr/>
          <a:lstStyle/>
          <a:p>
            <a:r>
              <a:rPr lang="lv-LV" sz="2400"/>
              <a:t>Ministru kabineta 2011.gada 22.marta noteikumi Nr.211 “Noteikumi par ģeotelpisko datu kopu metadatu obligāto saturu”</a:t>
            </a:r>
          </a:p>
        </p:txBody>
      </p:sp>
      <p:sp>
        <p:nvSpPr>
          <p:cNvPr id="221191" name="Rectangle 7"/>
          <p:cNvSpPr>
            <a:spLocks noRot="1" noChangeArrowheads="1"/>
          </p:cNvSpPr>
          <p:nvPr/>
        </p:nvSpPr>
        <p:spPr bwMode="auto">
          <a:xfrm>
            <a:off x="228600" y="1905000"/>
            <a:ext cx="8229600" cy="3157538"/>
          </a:xfrm>
          <a:prstGeom prst="rect">
            <a:avLst/>
          </a:prstGeom>
          <a:noFill/>
          <a:ln w="9525">
            <a:noFill/>
            <a:miter lim="800000"/>
            <a:headEnd/>
            <a:tailEnd/>
          </a:ln>
          <a:effectLst/>
        </p:spPr>
        <p:txBody>
          <a:bodyPr/>
          <a:lstStyle/>
          <a:p>
            <a:pPr marL="342900" indent="-342900">
              <a:lnSpc>
                <a:spcPct val="80000"/>
              </a:lnSpc>
              <a:spcBef>
                <a:spcPct val="20000"/>
              </a:spcBef>
              <a:buClr>
                <a:schemeClr val="tx1"/>
              </a:buClr>
              <a:buSzPct val="80000"/>
              <a:buFont typeface="Wingdings" pitchFamily="2" charset="2"/>
              <a:buChar char="q"/>
            </a:pPr>
            <a:endParaRPr lang="lv-LV" sz="1600" b="0">
              <a:effectLst>
                <a:outerShdw blurRad="38100" dist="38100" dir="2700000" algn="tl">
                  <a:srgbClr val="FFFFFF"/>
                </a:outerShdw>
              </a:effectLst>
              <a:latin typeface="Times New Roman" pitchFamily="18" charset="0"/>
            </a:endParaRPr>
          </a:p>
        </p:txBody>
      </p:sp>
      <p:sp>
        <p:nvSpPr>
          <p:cNvPr id="221192" name="Rectangle 8"/>
          <p:cNvSpPr>
            <a:spLocks noRot="1" noChangeArrowheads="1"/>
          </p:cNvSpPr>
          <p:nvPr/>
        </p:nvSpPr>
        <p:spPr bwMode="auto">
          <a:xfrm>
            <a:off x="533400" y="2743200"/>
            <a:ext cx="8229600" cy="2438400"/>
          </a:xfrm>
          <a:prstGeom prst="rect">
            <a:avLst/>
          </a:prstGeom>
          <a:noFill/>
          <a:ln w="9525">
            <a:noFill/>
            <a:miter lim="800000"/>
            <a:headEnd/>
            <a:tailEnd/>
          </a:ln>
          <a:effectLst/>
        </p:spPr>
        <p:txBody>
          <a:bodyPr/>
          <a:lstStyle/>
          <a:p>
            <a:pPr marL="342900" indent="-342900">
              <a:lnSpc>
                <a:spcPct val="80000"/>
              </a:lnSpc>
              <a:spcBef>
                <a:spcPct val="20000"/>
              </a:spcBef>
              <a:buClr>
                <a:schemeClr val="tx1"/>
              </a:buClr>
              <a:buSzPct val="80000"/>
              <a:buFont typeface="Wingdings" pitchFamily="2" charset="2"/>
              <a:buChar char="q"/>
            </a:pPr>
            <a:r>
              <a:rPr lang="lv-LV" sz="2000" b="0">
                <a:effectLst>
                  <a:outerShdw blurRad="38100" dist="38100" dir="2700000" algn="tl">
                    <a:srgbClr val="FFFFFF"/>
                  </a:outerShdw>
                </a:effectLst>
                <a:latin typeface="Times New Roman" pitchFamily="18" charset="0"/>
              </a:rPr>
              <a:t>Metadati – strukturēta informācija, kas raksturo ģeotelpisko datu kopas un ģeotelpiskās informācijas pakalpojumus</a:t>
            </a:r>
          </a:p>
          <a:p>
            <a:pPr marL="342900" indent="-342900">
              <a:lnSpc>
                <a:spcPct val="80000"/>
              </a:lnSpc>
              <a:spcBef>
                <a:spcPct val="20000"/>
              </a:spcBef>
              <a:buClr>
                <a:schemeClr val="tx1"/>
              </a:buClr>
              <a:buSzPct val="80000"/>
              <a:buFont typeface="Wingdings" pitchFamily="2" charset="2"/>
              <a:buChar char="q"/>
            </a:pPr>
            <a:r>
              <a:rPr lang="lv-LV" sz="2000" b="0">
                <a:effectLst>
                  <a:outerShdw blurRad="38100" dist="38100" dir="2700000" algn="tl">
                    <a:srgbClr val="FFFFFF"/>
                  </a:outerShdw>
                </a:effectLst>
                <a:latin typeface="Times New Roman" pitchFamily="18" charset="0"/>
              </a:rPr>
              <a:t>Ģeotelpisko datu kopas turētājs nodrošina metadatu obligātā satura atbilstību Eiropas Komisijas 2008.gada 3.decembra Regulas (EK) Nr. </a:t>
            </a:r>
            <a:r>
              <a:rPr lang="lv-LV" sz="2000" b="0">
                <a:latin typeface="Times New Roman" pitchFamily="18" charset="0"/>
                <a:hlinkClick r:id="rId2" tooltip="Atvērt regulas konsolidēto versiju"/>
              </a:rPr>
              <a:t>1205/2008</a:t>
            </a:r>
            <a:r>
              <a:rPr lang="lv-LV" sz="2000" b="0">
                <a:effectLst>
                  <a:outerShdw blurRad="38100" dist="38100" dir="2700000" algn="tl">
                    <a:srgbClr val="FFFFFF"/>
                  </a:outerShdw>
                </a:effectLst>
                <a:latin typeface="Times New Roman" pitchFamily="18" charset="0"/>
              </a:rPr>
              <a:t> par Eiropas Parlamenta un Padomes Direktīvas </a:t>
            </a:r>
            <a:r>
              <a:rPr lang="lv-LV" sz="2000" b="0">
                <a:latin typeface="Times New Roman" pitchFamily="18" charset="0"/>
                <a:hlinkClick r:id="rId3" tooltip="Atvērt direktīvu latviešu valodā"/>
              </a:rPr>
              <a:t>2007/2/EK</a:t>
            </a:r>
            <a:r>
              <a:rPr lang="lv-LV" sz="2000" b="0">
                <a:effectLst>
                  <a:outerShdw blurRad="38100" dist="38100" dir="2700000" algn="tl">
                    <a:srgbClr val="FFFFFF"/>
                  </a:outerShdw>
                </a:effectLst>
                <a:latin typeface="Times New Roman" pitchFamily="18" charset="0"/>
              </a:rPr>
              <a:t> īstenošanu attiecībā uz metadatiem (turpmāk – Komisijas regula Nr. </a:t>
            </a:r>
            <a:r>
              <a:rPr lang="lv-LV" sz="2000" b="0" u="sng">
                <a:latin typeface="Times New Roman" pitchFamily="18" charset="0"/>
                <a:hlinkClick r:id="rId2" tooltip="Atvērt regulas konsolidēto versiju"/>
              </a:rPr>
              <a:t>1205/2008</a:t>
            </a:r>
            <a:r>
              <a:rPr lang="lv-LV" sz="2000" b="0" u="sng">
                <a:latin typeface="Times New Roman" pitchFamily="18" charset="0"/>
              </a:rPr>
              <a:t>)</a:t>
            </a:r>
            <a:r>
              <a:rPr lang="lv-LV" sz="2000" b="0">
                <a:effectLst>
                  <a:outerShdw blurRad="38100" dist="38100" dir="2700000" algn="tl">
                    <a:srgbClr val="FFFFFF"/>
                  </a:outerShdw>
                </a:effectLst>
                <a:latin typeface="Times New Roman" pitchFamily="18" charset="0"/>
              </a:rPr>
              <a:t> prasībām. </a:t>
            </a:r>
          </a:p>
          <a:p>
            <a:pPr marL="342900" indent="-342900">
              <a:lnSpc>
                <a:spcPct val="80000"/>
              </a:lnSpc>
              <a:spcBef>
                <a:spcPct val="20000"/>
              </a:spcBef>
              <a:buClr>
                <a:schemeClr val="tx1"/>
              </a:buClr>
              <a:buSzPct val="80000"/>
              <a:buFont typeface="Wingdings" pitchFamily="2" charset="2"/>
              <a:buChar char="q"/>
            </a:pPr>
            <a:r>
              <a:rPr lang="lv-LV" sz="2000" b="0">
                <a:effectLst>
                  <a:outerShdw blurRad="38100" dist="38100" dir="2700000" algn="tl">
                    <a:srgbClr val="FFFFFF"/>
                  </a:outerShdw>
                </a:effectLst>
                <a:latin typeface="Times New Roman" pitchFamily="18" charset="0"/>
              </a:rPr>
              <a:t>Papildus Regulas prasībām noteiktas nacionālās prasības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rrowheads="1"/>
          </p:cNvSpPr>
          <p:nvPr>
            <p:ph type="title"/>
          </p:nvPr>
        </p:nvSpPr>
        <p:spPr/>
        <p:txBody>
          <a:bodyPr/>
          <a:lstStyle/>
          <a:p>
            <a:endParaRPr lang="lv-LV"/>
          </a:p>
        </p:txBody>
      </p:sp>
      <p:sp>
        <p:nvSpPr>
          <p:cNvPr id="282627" name="Rectangle 3"/>
          <p:cNvSpPr>
            <a:spLocks noGrp="1" noRot="1" noChangeArrowheads="1"/>
          </p:cNvSpPr>
          <p:nvPr>
            <p:ph type="body" idx="1"/>
          </p:nvPr>
        </p:nvSpPr>
        <p:spPr/>
        <p:txBody>
          <a:bodyPr/>
          <a:lstStyle/>
          <a:p>
            <a:endParaRPr lang="lv-LV"/>
          </a:p>
        </p:txBody>
      </p:sp>
      <p:pic>
        <p:nvPicPr>
          <p:cNvPr id="282628" name="Picture 4" descr="majas_lapa_kartes"/>
          <p:cNvPicPr>
            <a:picLocks noChangeAspect="1" noChangeArrowheads="1"/>
          </p:cNvPicPr>
          <p:nvPr/>
        </p:nvPicPr>
        <p:blipFill>
          <a:blip r:embed="rId2"/>
          <a:srcRect/>
          <a:stretch>
            <a:fillRect/>
          </a:stretch>
        </p:blipFill>
        <p:spPr bwMode="auto">
          <a:xfrm>
            <a:off x="0" y="0"/>
            <a:ext cx="9144000" cy="6840538"/>
          </a:xfrm>
          <a:prstGeom prst="rect">
            <a:avLst/>
          </a:prstGeo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1" name="Rectangle 3"/>
          <p:cNvSpPr>
            <a:spLocks noGrp="1" noRot="1" noChangeArrowheads="1"/>
          </p:cNvSpPr>
          <p:nvPr>
            <p:ph type="body" idx="1"/>
          </p:nvPr>
        </p:nvSpPr>
        <p:spPr/>
        <p:txBody>
          <a:bodyPr/>
          <a:lstStyle/>
          <a:p>
            <a:endParaRPr lang="lv-LV"/>
          </a:p>
        </p:txBody>
      </p:sp>
      <p:pic>
        <p:nvPicPr>
          <p:cNvPr id="283652" name="Picture 4" descr="pieprasijumi_1"/>
          <p:cNvPicPr>
            <a:picLocks noChangeAspect="1" noChangeArrowheads="1"/>
          </p:cNvPicPr>
          <p:nvPr/>
        </p:nvPicPr>
        <p:blipFill>
          <a:blip r:embed="rId2"/>
          <a:srcRect/>
          <a:stretch>
            <a:fillRect/>
          </a:stretch>
        </p:blipFill>
        <p:spPr bwMode="auto">
          <a:xfrm>
            <a:off x="0" y="1349375"/>
            <a:ext cx="9144000" cy="3908425"/>
          </a:xfrm>
          <a:prstGeom prst="rect">
            <a:avLst/>
          </a:prstGeo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rrowheads="1"/>
          </p:cNvSpPr>
          <p:nvPr>
            <p:ph type="title"/>
          </p:nvPr>
        </p:nvSpPr>
        <p:spPr/>
        <p:txBody>
          <a:bodyPr/>
          <a:lstStyle/>
          <a:p>
            <a:endParaRPr lang="lv-LV"/>
          </a:p>
        </p:txBody>
      </p:sp>
      <p:sp>
        <p:nvSpPr>
          <p:cNvPr id="284675" name="Rectangle 3"/>
          <p:cNvSpPr>
            <a:spLocks noGrp="1" noRot="1" noChangeArrowheads="1"/>
          </p:cNvSpPr>
          <p:nvPr>
            <p:ph type="body" idx="1"/>
          </p:nvPr>
        </p:nvSpPr>
        <p:spPr/>
        <p:txBody>
          <a:bodyPr/>
          <a:lstStyle/>
          <a:p>
            <a:endParaRPr lang="lv-LV"/>
          </a:p>
        </p:txBody>
      </p:sp>
      <p:pic>
        <p:nvPicPr>
          <p:cNvPr id="284676" name="Picture 4" descr="pieprasijumi_2"/>
          <p:cNvPicPr>
            <a:picLocks noChangeAspect="1" noChangeArrowheads="1"/>
          </p:cNvPicPr>
          <p:nvPr/>
        </p:nvPicPr>
        <p:blipFill>
          <a:blip r:embed="rId2"/>
          <a:srcRect/>
          <a:stretch>
            <a:fillRect/>
          </a:stretch>
        </p:blipFill>
        <p:spPr bwMode="auto">
          <a:xfrm>
            <a:off x="0" y="0"/>
            <a:ext cx="9144000" cy="6815138"/>
          </a:xfrm>
          <a:prstGeom prst="rect">
            <a:avLst/>
          </a:prstGeom>
          <a:noFill/>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7" name="Rectangle 5"/>
          <p:cNvSpPr>
            <a:spLocks noGrp="1" noRot="1" noChangeArrowheads="1"/>
          </p:cNvSpPr>
          <p:nvPr>
            <p:ph type="title"/>
          </p:nvPr>
        </p:nvSpPr>
        <p:spPr/>
        <p:txBody>
          <a:bodyPr/>
          <a:lstStyle/>
          <a:p>
            <a:endParaRPr lang="lv-LV"/>
          </a:p>
        </p:txBody>
      </p:sp>
      <p:pic>
        <p:nvPicPr>
          <p:cNvPr id="243716" name="Picture 4" descr="geod_db"/>
          <p:cNvPicPr>
            <a:picLocks noGrp="1" noChangeAspect="1" noChangeArrowheads="1"/>
          </p:cNvPicPr>
          <p:nvPr>
            <p:ph idx="1"/>
          </p:nvPr>
        </p:nvPicPr>
        <p:blipFill>
          <a:blip r:embed="rId2"/>
          <a:srcRect/>
          <a:stretch>
            <a:fillRect/>
          </a:stretch>
        </p:blipFill>
        <p:spPr>
          <a:xfrm>
            <a:off x="152400" y="228600"/>
            <a:ext cx="8610600" cy="6457950"/>
          </a:xfrm>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Rectangle 5"/>
          <p:cNvSpPr>
            <a:spLocks noGrp="1" noRot="1" noChangeArrowheads="1"/>
          </p:cNvSpPr>
          <p:nvPr>
            <p:ph type="title"/>
          </p:nvPr>
        </p:nvSpPr>
        <p:spPr/>
        <p:txBody>
          <a:bodyPr/>
          <a:lstStyle/>
          <a:p>
            <a:endParaRPr lang="lv-LV"/>
          </a:p>
        </p:txBody>
      </p:sp>
      <p:pic>
        <p:nvPicPr>
          <p:cNvPr id="245767" name="Picture 7"/>
          <p:cNvPicPr>
            <a:picLocks noGrp="1" noChangeAspect="1" noChangeArrowheads="1"/>
          </p:cNvPicPr>
          <p:nvPr>
            <p:ph idx="1"/>
          </p:nvPr>
        </p:nvPicPr>
        <p:blipFill>
          <a:blip r:embed="rId2"/>
          <a:srcRect/>
          <a:stretch>
            <a:fillRect/>
          </a:stretch>
        </p:blipFill>
        <p:spPr>
          <a:xfrm>
            <a:off x="0" y="304800"/>
            <a:ext cx="9144000" cy="6199188"/>
          </a:xfr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2" name="Picture 4"/>
          <p:cNvPicPr>
            <a:picLocks noGrp="1" noChangeAspect="1" noChangeArrowheads="1"/>
          </p:cNvPicPr>
          <p:nvPr>
            <p:ph idx="1"/>
          </p:nvPr>
        </p:nvPicPr>
        <p:blipFill>
          <a:blip r:embed="rId2"/>
          <a:srcRect/>
          <a:stretch>
            <a:fillRect/>
          </a:stretch>
        </p:blipFill>
        <p:spPr>
          <a:xfrm>
            <a:off x="0" y="762000"/>
            <a:ext cx="9144000" cy="5153025"/>
          </a:xfrm>
          <a:noFill/>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Grp="1" noRot="1" noChangeArrowheads="1"/>
          </p:cNvSpPr>
          <p:nvPr>
            <p:ph type="body" idx="1"/>
          </p:nvPr>
        </p:nvSpPr>
        <p:spPr>
          <a:xfrm>
            <a:off x="228600" y="1447800"/>
            <a:ext cx="8540750" cy="4876800"/>
          </a:xfrm>
        </p:spPr>
        <p:txBody>
          <a:bodyPr/>
          <a:lstStyle/>
          <a:p>
            <a:pPr>
              <a:lnSpc>
                <a:spcPct val="80000"/>
              </a:lnSpc>
              <a:buFont typeface="Arial" charset="0"/>
              <a:buNone/>
            </a:pPr>
            <a:r>
              <a:rPr lang="lv-LV" sz="1400">
                <a:latin typeface="Times New Roman" pitchFamily="18" charset="0"/>
              </a:rPr>
              <a:t>               </a:t>
            </a:r>
            <a:r>
              <a:rPr lang="lv-LV" sz="1600" b="1">
                <a:latin typeface="Times New Roman" pitchFamily="18" charset="0"/>
              </a:rPr>
              <a:t>Aģentūra pēc pasūtījuma sagatavo dažādas tematiskās kartes, izmantojot Aģentūras rīcībā esošos pamatdatus un pasūtītāja informāciju. Tematisko karšu un plānu saturs, mērogs, projekcija un noformējums veidots tikai atbilstoši konkrētās definētās informācijas un tēmas prasībām.</a:t>
            </a:r>
            <a:r>
              <a:rPr lang="lv-LV" sz="1600">
                <a:latin typeface="Times New Roman" pitchFamily="18" charset="0"/>
              </a:rPr>
              <a:t> </a:t>
            </a:r>
          </a:p>
          <a:p>
            <a:pPr>
              <a:lnSpc>
                <a:spcPct val="80000"/>
              </a:lnSpc>
              <a:buFont typeface="Arial" charset="0"/>
              <a:buNone/>
            </a:pPr>
            <a:endParaRPr lang="lv-LV" sz="1600">
              <a:latin typeface="Times New Roman" pitchFamily="18" charset="0"/>
            </a:endParaRPr>
          </a:p>
          <a:p>
            <a:pPr>
              <a:lnSpc>
                <a:spcPct val="80000"/>
              </a:lnSpc>
            </a:pPr>
            <a:r>
              <a:rPr lang="lv-LV" sz="1400">
                <a:latin typeface="Times New Roman" pitchFamily="18" charset="0"/>
              </a:rPr>
              <a:t>Pašvaldību teritorijas plānojumu tematiskās kartes atbilstoši normatīvo aktu prasībām dažādos mērogos</a:t>
            </a:r>
          </a:p>
          <a:p>
            <a:pPr>
              <a:lnSpc>
                <a:spcPct val="80000"/>
              </a:lnSpc>
            </a:pPr>
            <a:r>
              <a:rPr lang="lv-LV" sz="1400">
                <a:latin typeface="Times New Roman" pitchFamily="18" charset="0"/>
              </a:rPr>
              <a:t>Tematiskās kartes pašvaldību funkciju un uzdevumu veikšanai:</a:t>
            </a:r>
          </a:p>
          <a:p>
            <a:pPr>
              <a:lnSpc>
                <a:spcPct val="80000"/>
              </a:lnSpc>
              <a:buFont typeface="Arial" charset="0"/>
              <a:buNone/>
            </a:pPr>
            <a:r>
              <a:rPr lang="lv-LV" sz="1400">
                <a:latin typeface="Times New Roman" pitchFamily="18" charset="0"/>
              </a:rPr>
              <a:t>                     </a:t>
            </a:r>
            <a:r>
              <a:rPr lang="en-US" sz="1400">
                <a:latin typeface="ZapfCalligr TL" pitchFamily="18" charset="0"/>
              </a:rPr>
              <a:t>·</a:t>
            </a:r>
            <a:r>
              <a:rPr lang="lv-LV" sz="1400">
                <a:latin typeface="ZapfCalligr TL" pitchFamily="18" charset="0"/>
              </a:rPr>
              <a:t> </a:t>
            </a:r>
            <a:r>
              <a:rPr lang="lv-LV" sz="1400">
                <a:latin typeface="Times New Roman" pitchFamily="18" charset="0"/>
              </a:rPr>
              <a:t>Autoceļu kartes</a:t>
            </a:r>
          </a:p>
          <a:p>
            <a:pPr>
              <a:lnSpc>
                <a:spcPct val="80000"/>
              </a:lnSpc>
              <a:buFont typeface="Arial" charset="0"/>
              <a:buNone/>
            </a:pPr>
            <a:r>
              <a:rPr lang="lv-LV" sz="1400">
                <a:latin typeface="Times New Roman" pitchFamily="18" charset="0"/>
              </a:rPr>
              <a:t>                     </a:t>
            </a:r>
            <a:r>
              <a:rPr lang="en-US" sz="1400">
                <a:latin typeface="ZapfCalligr TL" pitchFamily="18" charset="0"/>
              </a:rPr>
              <a:t>·</a:t>
            </a:r>
            <a:r>
              <a:rPr lang="lv-LV" sz="1400">
                <a:latin typeface="ZapfCalligr TL" pitchFamily="18" charset="0"/>
              </a:rPr>
              <a:t> </a:t>
            </a:r>
            <a:r>
              <a:rPr lang="lv-LV" sz="1400">
                <a:latin typeface="Times New Roman" pitchFamily="18" charset="0"/>
              </a:rPr>
              <a:t>Kartes izvietošanai uz stendiem, bukletiem</a:t>
            </a:r>
            <a:br>
              <a:rPr lang="lv-LV" sz="1400">
                <a:latin typeface="Times New Roman" pitchFamily="18" charset="0"/>
              </a:rPr>
            </a:br>
            <a:r>
              <a:rPr lang="lv-LV" sz="1400">
                <a:latin typeface="Times New Roman" pitchFamily="18" charset="0"/>
              </a:rPr>
              <a:t>             </a:t>
            </a:r>
            <a:r>
              <a:rPr lang="en-US" sz="1400">
                <a:latin typeface="ZapfCalligr TL" pitchFamily="18" charset="0"/>
              </a:rPr>
              <a:t>·</a:t>
            </a:r>
            <a:r>
              <a:rPr lang="lv-LV" sz="1400">
                <a:latin typeface="ZapfCalligr TL" pitchFamily="18" charset="0"/>
              </a:rPr>
              <a:t> </a:t>
            </a:r>
            <a:r>
              <a:rPr lang="lv-LV" sz="1400">
                <a:latin typeface="Times New Roman" pitchFamily="18" charset="0"/>
              </a:rPr>
              <a:t>Infrastruktūras kartes </a:t>
            </a:r>
          </a:p>
          <a:p>
            <a:pPr>
              <a:lnSpc>
                <a:spcPct val="80000"/>
              </a:lnSpc>
              <a:buFont typeface="Arial" charset="0"/>
              <a:buNone/>
            </a:pPr>
            <a:r>
              <a:rPr lang="lv-LV" sz="1400">
                <a:latin typeface="Times New Roman" pitchFamily="18" charset="0"/>
              </a:rPr>
              <a:t>                     </a:t>
            </a:r>
            <a:r>
              <a:rPr lang="en-US" sz="1400">
                <a:latin typeface="ZapfCalligr TL" pitchFamily="18" charset="0"/>
              </a:rPr>
              <a:t>·</a:t>
            </a:r>
            <a:r>
              <a:rPr lang="lv-LV" sz="1400">
                <a:latin typeface="ZapfCalligr TL" pitchFamily="18" charset="0"/>
              </a:rPr>
              <a:t> </a:t>
            </a:r>
            <a:r>
              <a:rPr lang="lv-LV" sz="1400">
                <a:latin typeface="Times New Roman" pitchFamily="18" charset="0"/>
              </a:rPr>
              <a:t>Tūrisma resursu kartes</a:t>
            </a:r>
            <a:br>
              <a:rPr lang="lv-LV" sz="1400">
                <a:latin typeface="Times New Roman" pitchFamily="18" charset="0"/>
              </a:rPr>
            </a:br>
            <a:r>
              <a:rPr lang="lv-LV" sz="1400">
                <a:latin typeface="Times New Roman" pitchFamily="18" charset="0"/>
              </a:rPr>
              <a:t>             </a:t>
            </a:r>
            <a:r>
              <a:rPr lang="en-US" sz="1400">
                <a:latin typeface="ZapfCalligr TL" pitchFamily="18" charset="0"/>
              </a:rPr>
              <a:t>·</a:t>
            </a:r>
            <a:r>
              <a:rPr lang="lv-LV" sz="1400">
                <a:latin typeface="ZapfCalligr TL" pitchFamily="18" charset="0"/>
              </a:rPr>
              <a:t> </a:t>
            </a:r>
            <a:r>
              <a:rPr lang="lv-LV" sz="1400">
                <a:latin typeface="Times New Roman" pitchFamily="18" charset="0"/>
              </a:rPr>
              <a:t>Civilās aizsardzības kartes</a:t>
            </a:r>
            <a:br>
              <a:rPr lang="lv-LV" sz="1400">
                <a:latin typeface="Times New Roman" pitchFamily="18" charset="0"/>
              </a:rPr>
            </a:br>
            <a:endParaRPr lang="lv-LV" sz="1400">
              <a:latin typeface="Times New Roman" pitchFamily="18" charset="0"/>
            </a:endParaRPr>
          </a:p>
          <a:p>
            <a:pPr>
              <a:lnSpc>
                <a:spcPct val="80000"/>
              </a:lnSpc>
            </a:pPr>
            <a:r>
              <a:rPr lang="lv-LV" sz="1400">
                <a:latin typeface="Times New Roman" pitchFamily="18" charset="0"/>
              </a:rPr>
              <a:t>     Kultūrvēsturiskās kartes (piemēram, vietvārdu, baznīcu u.c.)</a:t>
            </a:r>
          </a:p>
          <a:p>
            <a:pPr>
              <a:lnSpc>
                <a:spcPct val="80000"/>
              </a:lnSpc>
            </a:pPr>
            <a:r>
              <a:rPr lang="lv-LV" sz="1400">
                <a:latin typeface="Times New Roman" pitchFamily="18" charset="0"/>
              </a:rPr>
              <a:t>     </a:t>
            </a:r>
            <a:r>
              <a:rPr lang="pt-BR" sz="1400">
                <a:latin typeface="Times New Roman" pitchFamily="18" charset="0"/>
              </a:rPr>
              <a:t>Tūrisma kartes (velomaršrutu u.c.)</a:t>
            </a:r>
            <a:endParaRPr lang="lv-LV" sz="1400">
              <a:latin typeface="Times New Roman" pitchFamily="18" charset="0"/>
            </a:endParaRPr>
          </a:p>
          <a:p>
            <a:pPr>
              <a:lnSpc>
                <a:spcPct val="80000"/>
              </a:lnSpc>
            </a:pPr>
            <a:r>
              <a:rPr lang="lv-LV" sz="1400">
                <a:latin typeface="Times New Roman" pitchFamily="18" charset="0"/>
              </a:rPr>
              <a:t>     Medību saimniecību kartes</a:t>
            </a:r>
            <a:endParaRPr lang="pt-BR" sz="1400">
              <a:latin typeface="Times New Roman" pitchFamily="18" charset="0"/>
            </a:endParaRPr>
          </a:p>
          <a:p>
            <a:pPr>
              <a:lnSpc>
                <a:spcPct val="80000"/>
              </a:lnSpc>
            </a:pPr>
            <a:r>
              <a:rPr lang="pt-BR" sz="1400">
                <a:latin typeface="Times New Roman" pitchFamily="18" charset="0"/>
              </a:rPr>
              <a:t>     Reģionu transporta un loģistikas attīstības teritoriju potenciālo investīciju teritoriju izvietojuma kartes</a:t>
            </a:r>
          </a:p>
          <a:p>
            <a:pPr>
              <a:lnSpc>
                <a:spcPct val="80000"/>
              </a:lnSpc>
            </a:pPr>
            <a:r>
              <a:rPr lang="pt-BR" sz="1400">
                <a:latin typeface="Times New Roman" pitchFamily="18" charset="0"/>
              </a:rPr>
              <a:t>     Zemnieku saimniecību īpašumu un lauku izvietojumu kartes</a:t>
            </a:r>
          </a:p>
          <a:p>
            <a:pPr>
              <a:lnSpc>
                <a:spcPct val="80000"/>
              </a:lnSpc>
            </a:pPr>
            <a:r>
              <a:rPr lang="pt-BR" sz="1400">
                <a:latin typeface="Times New Roman" pitchFamily="18" charset="0"/>
              </a:rPr>
              <a:t>     Dažādas tematiskās kartes vides un dabas aizsardzības jomā</a:t>
            </a:r>
          </a:p>
          <a:p>
            <a:pPr>
              <a:lnSpc>
                <a:spcPct val="80000"/>
              </a:lnSpc>
            </a:pPr>
            <a:r>
              <a:rPr lang="pt-BR" sz="1400">
                <a:latin typeface="Times New Roman" pitchFamily="18" charset="0"/>
              </a:rPr>
              <a:t>     Ortofotokaršu salikumus ar citiem Aģentūras pamatdatiem vai atsevišķiem to slāņiem, augsnes kartēm, </a:t>
            </a:r>
            <a:r>
              <a:rPr lang="lv-LV" sz="1400">
                <a:latin typeface="Times New Roman" pitchFamily="18" charset="0"/>
              </a:rPr>
              <a:t>        </a:t>
            </a:r>
            <a:r>
              <a:rPr lang="pt-BR" sz="1400">
                <a:latin typeface="Times New Roman" pitchFamily="18" charset="0"/>
              </a:rPr>
              <a:t>kadastra un citu pasūtītāja informāciju</a:t>
            </a:r>
          </a:p>
          <a:p>
            <a:pPr>
              <a:lnSpc>
                <a:spcPct val="80000"/>
              </a:lnSpc>
            </a:pPr>
            <a:r>
              <a:rPr lang="pt-BR" sz="1400">
                <a:latin typeface="Times New Roman" pitchFamily="18" charset="0"/>
              </a:rPr>
              <a:t>     Citas kartes atbilstoši pasūtītāja iesniegtajai informācijai</a:t>
            </a:r>
            <a:endParaRPr lang="lv-LV" sz="1400">
              <a:latin typeface="Times New Roman" pitchFamily="18" charset="0"/>
            </a:endParaRPr>
          </a:p>
          <a:p>
            <a:pPr>
              <a:lnSpc>
                <a:spcPct val="80000"/>
              </a:lnSpc>
            </a:pPr>
            <a:r>
              <a:rPr lang="lv-LV" sz="1400">
                <a:latin typeface="Times New Roman" pitchFamily="18" charset="0"/>
              </a:rPr>
              <a:t>     Dažādi ĢIS risinājumi</a:t>
            </a:r>
          </a:p>
        </p:txBody>
      </p:sp>
      <p:sp>
        <p:nvSpPr>
          <p:cNvPr id="164868" name="Rectangle 4"/>
          <p:cNvSpPr>
            <a:spLocks noChangeArrowheads="1"/>
          </p:cNvSpPr>
          <p:nvPr/>
        </p:nvSpPr>
        <p:spPr bwMode="auto">
          <a:xfrm>
            <a:off x="1143000" y="609600"/>
            <a:ext cx="6629400" cy="519113"/>
          </a:xfrm>
          <a:prstGeom prst="rect">
            <a:avLst/>
          </a:prstGeom>
          <a:noFill/>
          <a:ln w="9525">
            <a:noFill/>
            <a:miter lim="800000"/>
            <a:headEnd/>
            <a:tailEnd/>
          </a:ln>
          <a:effectLst/>
        </p:spPr>
        <p:txBody>
          <a:bodyPr>
            <a:spAutoFit/>
          </a:bodyPr>
          <a:lstStyle/>
          <a:p>
            <a:r>
              <a:rPr lang="lv-LV" b="0">
                <a:effectLst>
                  <a:outerShdw blurRad="38100" dist="38100" dir="2700000" algn="tl">
                    <a:srgbClr val="FFFFFF"/>
                  </a:outerShdw>
                </a:effectLst>
              </a:rPr>
              <a:t>    </a:t>
            </a:r>
            <a:r>
              <a:rPr lang="lv-LV" sz="2800" b="0">
                <a:solidFill>
                  <a:schemeClr val="folHlink"/>
                </a:solidFill>
                <a:effectLst>
                  <a:outerShdw blurRad="38100" dist="38100" dir="2700000" algn="tl">
                    <a:srgbClr val="000000"/>
                  </a:outerShdw>
                </a:effectLst>
                <a:latin typeface="Times New Roman" pitchFamily="18" charset="0"/>
              </a:rPr>
              <a:t>Tematiskās kartes un ĢIS risinājumi</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rrowheads="1"/>
          </p:cNvSpPr>
          <p:nvPr>
            <p:ph type="title"/>
          </p:nvPr>
        </p:nvSpPr>
        <p:spPr/>
        <p:txBody>
          <a:bodyPr/>
          <a:lstStyle/>
          <a:p>
            <a:r>
              <a:rPr lang="lv-LV" sz="3200" b="1">
                <a:solidFill>
                  <a:schemeClr val="folHlink"/>
                </a:solidFill>
                <a:latin typeface="Times New Roman" pitchFamily="18" charset="0"/>
              </a:rPr>
              <a:t>ERAF projekts „Valsts ģeotelpisko pamatdatu informācijas infrastruktūras izveide”</a:t>
            </a:r>
          </a:p>
        </p:txBody>
      </p:sp>
      <p:sp>
        <p:nvSpPr>
          <p:cNvPr id="277507" name="Rectangle 3"/>
          <p:cNvSpPr>
            <a:spLocks noGrp="1" noRot="1" noChangeArrowheads="1"/>
          </p:cNvSpPr>
          <p:nvPr>
            <p:ph type="body" idx="1"/>
          </p:nvPr>
        </p:nvSpPr>
        <p:spPr>
          <a:xfrm>
            <a:off x="304800" y="1752600"/>
            <a:ext cx="8540750" cy="4114800"/>
          </a:xfrm>
        </p:spPr>
        <p:txBody>
          <a:bodyPr/>
          <a:lstStyle/>
          <a:p>
            <a:pPr>
              <a:lnSpc>
                <a:spcPct val="80000"/>
              </a:lnSpc>
            </a:pPr>
            <a:r>
              <a:rPr lang="lv-LV" sz="2000">
                <a:latin typeface="Times New Roman" pitchFamily="18" charset="0"/>
              </a:rPr>
              <a:t>Projekta </a:t>
            </a:r>
            <a:r>
              <a:rPr lang="lv-LV" sz="2000">
                <a:solidFill>
                  <a:schemeClr val="folHlink"/>
                </a:solidFill>
                <a:effectLst>
                  <a:outerShdw blurRad="38100" dist="38100" dir="2700000" algn="tl">
                    <a:srgbClr val="000000"/>
                  </a:outerShdw>
                </a:effectLst>
                <a:latin typeface="Times New Roman" pitchFamily="18" charset="0"/>
              </a:rPr>
              <a:t>mērķis</a:t>
            </a:r>
            <a:r>
              <a:rPr lang="lv-LV" sz="2000">
                <a:latin typeface="Times New Roman" pitchFamily="18" charset="0"/>
              </a:rPr>
              <a:t> ir izveidot valsts ģeotelpisko pamatdatu infrastruktūru, ieviešot vienotu ģeotelpisko pamatdatu izveides, apstrādes un izplatīšanas informācijas sistēmu (ģeotelpisko pamatdatu informācijas sistēmu, turpmāk - ĢPIS), kas nodrošina pilnu šādu datu dzīves cikla atbalstu, nodrošinot efektīvu ģeotelpisko pamatdatu aprites procesu, uzlabojot to kvalitāti un veicinot to izmantošanu normatīvajos aktos noteiktajā kārtībā, kā arī samazinot ar šo procesu saistītās izmaksas</a:t>
            </a:r>
          </a:p>
          <a:p>
            <a:pPr>
              <a:lnSpc>
                <a:spcPct val="80000"/>
              </a:lnSpc>
            </a:pPr>
            <a:endParaRPr lang="lv-LV" sz="2000">
              <a:latin typeface="Times New Roman" pitchFamily="18" charset="0"/>
            </a:endParaRPr>
          </a:p>
          <a:p>
            <a:pPr>
              <a:lnSpc>
                <a:spcPct val="80000"/>
              </a:lnSpc>
            </a:pPr>
            <a:r>
              <a:rPr lang="lv-LV" sz="2000">
                <a:latin typeface="Times New Roman" pitchFamily="18" charset="0"/>
              </a:rPr>
              <a:t>Projekta </a:t>
            </a:r>
            <a:r>
              <a:rPr lang="lv-LV" sz="2000">
                <a:solidFill>
                  <a:schemeClr val="folHlink"/>
                </a:solidFill>
                <a:effectLst>
                  <a:outerShdw blurRad="38100" dist="38100" dir="2700000" algn="tl">
                    <a:srgbClr val="000000"/>
                  </a:outerShdw>
                </a:effectLst>
                <a:latin typeface="Times New Roman" pitchFamily="18" charset="0"/>
              </a:rPr>
              <a:t>īstenošana</a:t>
            </a:r>
            <a:r>
              <a:rPr lang="lv-LV" sz="2000">
                <a:latin typeface="Times New Roman" pitchFamily="18" charset="0"/>
              </a:rPr>
              <a:t> ir viens no priekšnoteikumiem Eiropas Parlamenta un Padomes 2007.gada 14.marta direktīvas 2007/2/EK, ar ko izveido Telpiskās informācijas infrastruktūru Eiropas Kopienā (turpmāk – INSPIRE direktīva) prasību izpildei, kā arī ERAF projekta „Vienotā ģeotelpiskās informācijas portāla izveidošana un nozaru ģeotelpiskās informācijas sistēmas sasaiste ar portālu” īstenošanai</a:t>
            </a:r>
          </a:p>
          <a:p>
            <a:pPr>
              <a:lnSpc>
                <a:spcPct val="80000"/>
              </a:lnSpc>
            </a:pPr>
            <a:endParaRPr lang="lv-LV" sz="2000">
              <a:latin typeface="Times New Roman" pitchFamily="18"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Rot="1" noChangeArrowheads="1"/>
          </p:cNvSpPr>
          <p:nvPr>
            <p:ph type="title"/>
          </p:nvPr>
        </p:nvSpPr>
        <p:spPr/>
        <p:txBody>
          <a:bodyPr/>
          <a:lstStyle/>
          <a:p>
            <a:r>
              <a:rPr lang="lv-LV" b="1">
                <a:solidFill>
                  <a:schemeClr val="folHlink"/>
                </a:solidFill>
                <a:latin typeface="Times New Roman" pitchFamily="18" charset="0"/>
              </a:rPr>
              <a:t>Projekta mērķis Aģentūrai</a:t>
            </a:r>
          </a:p>
        </p:txBody>
      </p:sp>
      <p:sp>
        <p:nvSpPr>
          <p:cNvPr id="276483" name="Rectangle 3"/>
          <p:cNvSpPr>
            <a:spLocks noGrp="1" noRot="1" noChangeArrowheads="1"/>
          </p:cNvSpPr>
          <p:nvPr>
            <p:ph type="body" idx="1"/>
          </p:nvPr>
        </p:nvSpPr>
        <p:spPr/>
        <p:txBody>
          <a:bodyPr/>
          <a:lstStyle/>
          <a:p>
            <a:r>
              <a:rPr lang="lv-LV" sz="2800">
                <a:latin typeface="Times New Roman" pitchFamily="18" charset="0"/>
              </a:rPr>
              <a:t>Jauno ĢIS tehnoloģiju ieviešana datu sakārtošanā;</a:t>
            </a:r>
          </a:p>
          <a:p>
            <a:r>
              <a:rPr lang="lv-LV" sz="2800">
                <a:latin typeface="Times New Roman" pitchFamily="18" charset="0"/>
              </a:rPr>
              <a:t>Jaunu datu izveides, apstrādes un izplatīšanas rīku  izveide;</a:t>
            </a:r>
          </a:p>
          <a:p>
            <a:r>
              <a:rPr lang="lv-LV" sz="2800">
                <a:latin typeface="Times New Roman" pitchFamily="18" charset="0"/>
              </a:rPr>
              <a:t>LĢIA ģeotelpisko pamatdatu ražošanas pārkārtošana tā, lai gala lietotājs ātrāk un ērtāk saņemtu aktuālus, kvalitatīvus un objektorientētus pamatdatus datus, ko var bez izmaiņām vai ar ļoti minimālām izmaiņām izmantot konkrētam uzdevumam.</a:t>
            </a:r>
          </a:p>
          <a:p>
            <a:endParaRPr lang="lv-LV" sz="2800">
              <a:latin typeface="Times New Roman" pitchFamily="18"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rrowheads="1"/>
          </p:cNvSpPr>
          <p:nvPr>
            <p:ph type="title"/>
          </p:nvPr>
        </p:nvSpPr>
        <p:spPr>
          <a:xfrm>
            <a:off x="304800" y="457200"/>
            <a:ext cx="8540750" cy="1295400"/>
          </a:xfrm>
        </p:spPr>
        <p:txBody>
          <a:bodyPr/>
          <a:lstStyle/>
          <a:p>
            <a:r>
              <a:rPr lang="lv-LV" sz="3600" b="1">
                <a:solidFill>
                  <a:schemeClr val="folHlink"/>
                </a:solidFill>
                <a:latin typeface="Times New Roman" pitchFamily="18" charset="0"/>
              </a:rPr>
              <a:t>Aģentūras ERAF projekts </a:t>
            </a:r>
            <a:br>
              <a:rPr lang="lv-LV" sz="3600" b="1">
                <a:solidFill>
                  <a:schemeClr val="folHlink"/>
                </a:solidFill>
                <a:latin typeface="Times New Roman" pitchFamily="18" charset="0"/>
              </a:rPr>
            </a:br>
            <a:r>
              <a:rPr lang="lv-LV" sz="3600" b="1">
                <a:solidFill>
                  <a:schemeClr val="folHlink"/>
                </a:solidFill>
                <a:latin typeface="Times New Roman" pitchFamily="18" charset="0"/>
              </a:rPr>
              <a:t>un Valsts vienotais ģeoportāls</a:t>
            </a:r>
          </a:p>
        </p:txBody>
      </p:sp>
      <p:sp>
        <p:nvSpPr>
          <p:cNvPr id="275459" name="Rectangle 3"/>
          <p:cNvSpPr>
            <a:spLocks noGrp="1" noRot="1" noChangeArrowheads="1"/>
          </p:cNvSpPr>
          <p:nvPr>
            <p:ph type="body" idx="1"/>
          </p:nvPr>
        </p:nvSpPr>
        <p:spPr>
          <a:xfrm>
            <a:off x="304800" y="2209800"/>
            <a:ext cx="8540750" cy="4498975"/>
          </a:xfrm>
        </p:spPr>
        <p:txBody>
          <a:bodyPr/>
          <a:lstStyle/>
          <a:p>
            <a:r>
              <a:rPr lang="lv-LV">
                <a:latin typeface="Times New Roman" pitchFamily="18" charset="0"/>
              </a:rPr>
              <a:t>Paredzēta sasaiste ar Valsts vienoto ģeoportālu:</a:t>
            </a:r>
          </a:p>
          <a:p>
            <a:pPr lvl="1"/>
            <a:r>
              <a:rPr lang="lv-LV">
                <a:latin typeface="Times New Roman" pitchFamily="18" charset="0"/>
              </a:rPr>
              <a:t>Pieeja Valsts ģeotelpiskajiem pamatdatiem;</a:t>
            </a:r>
          </a:p>
          <a:p>
            <a:pPr lvl="1"/>
            <a:r>
              <a:rPr lang="lv-LV">
                <a:latin typeface="Times New Roman" pitchFamily="18" charset="0"/>
              </a:rPr>
              <a:t>To izmantošana caur ģeoportālu</a:t>
            </a:r>
          </a:p>
          <a:p>
            <a:r>
              <a:rPr lang="lv-LV">
                <a:latin typeface="Times New Roman" pitchFamily="18" charset="0"/>
              </a:rPr>
              <a:t> Nepieciešamās sasaistes projektēšana paredzēta Valsts vienotā ģeoportāla pusē</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6" name="Rectangle 6"/>
          <p:cNvSpPr>
            <a:spLocks noRot="1" noChangeArrowheads="1"/>
          </p:cNvSpPr>
          <p:nvPr/>
        </p:nvSpPr>
        <p:spPr bwMode="auto">
          <a:xfrm>
            <a:off x="381000" y="381000"/>
            <a:ext cx="8540750" cy="1143000"/>
          </a:xfrm>
          <a:prstGeom prst="rect">
            <a:avLst/>
          </a:prstGeom>
          <a:noFill/>
          <a:ln w="9525">
            <a:noFill/>
            <a:miter lim="800000"/>
            <a:headEnd/>
            <a:tailEnd/>
          </a:ln>
          <a:effectLst/>
        </p:spPr>
        <p:txBody>
          <a:bodyPr anchor="ctr"/>
          <a:lstStyle/>
          <a:p>
            <a:pPr algn="ctr"/>
            <a:r>
              <a:rPr lang="lv-LV" sz="2400" b="0">
                <a:solidFill>
                  <a:schemeClr val="tx2"/>
                </a:solidFill>
                <a:effectLst>
                  <a:outerShdw blurRad="38100" dist="38100" dir="2700000" algn="tl">
                    <a:srgbClr val="000000"/>
                  </a:outerShdw>
                </a:effectLst>
                <a:latin typeface="Tahoma" pitchFamily="34" charset="0"/>
              </a:rPr>
              <a:t>Ministru kabineta 2011.gada 30.augusta noteikumi Nr.668 “Valsts vienotā ģeotelpiskās informācijas portāla noteikumi”</a:t>
            </a:r>
          </a:p>
        </p:txBody>
      </p:sp>
      <p:sp>
        <p:nvSpPr>
          <p:cNvPr id="240647" name="Rectangle 7"/>
          <p:cNvSpPr>
            <a:spLocks noGrp="1" noRot="1" noChangeArrowheads="1"/>
          </p:cNvSpPr>
          <p:nvPr>
            <p:ph type="body" idx="1"/>
          </p:nvPr>
        </p:nvSpPr>
        <p:spPr>
          <a:xfrm>
            <a:off x="533400" y="1524000"/>
            <a:ext cx="8229600" cy="5105400"/>
          </a:xfrm>
          <a:noFill/>
          <a:ln/>
        </p:spPr>
        <p:txBody>
          <a:bodyPr/>
          <a:lstStyle/>
          <a:p>
            <a:pPr>
              <a:lnSpc>
                <a:spcPct val="80000"/>
              </a:lnSpc>
            </a:pPr>
            <a:r>
              <a:rPr lang="lv-LV" sz="2000">
                <a:latin typeface="Times New Roman" pitchFamily="18" charset="0"/>
              </a:rPr>
              <a:t>Noteikumi nosaka: </a:t>
            </a:r>
            <a:br>
              <a:rPr lang="lv-LV" sz="2000">
                <a:latin typeface="Times New Roman" pitchFamily="18" charset="0"/>
              </a:rPr>
            </a:br>
            <a:br>
              <a:rPr lang="lv-LV" sz="2000">
                <a:latin typeface="Times New Roman" pitchFamily="18" charset="0"/>
              </a:rPr>
            </a:br>
            <a:r>
              <a:rPr lang="lv-LV" sz="2000">
                <a:latin typeface="Times New Roman" pitchFamily="18" charset="0"/>
              </a:rPr>
              <a:t>1.1. valsts vienotajā ģeotelpiskās informācijas portālā (turpmāk – ģeoportāls) ietveramos metadatus un ģeotelpisko datu kopas (turpmāk – datu kopas); </a:t>
            </a:r>
            <a:br>
              <a:rPr lang="lv-LV" sz="2000">
                <a:latin typeface="Times New Roman" pitchFamily="18" charset="0"/>
              </a:rPr>
            </a:br>
            <a:br>
              <a:rPr lang="lv-LV" sz="2000">
                <a:latin typeface="Times New Roman" pitchFamily="18" charset="0"/>
              </a:rPr>
            </a:br>
            <a:r>
              <a:rPr lang="lv-LV" sz="2000">
                <a:latin typeface="Times New Roman" pitchFamily="18" charset="0"/>
              </a:rPr>
              <a:t>1.2. ģeoportāla pārziņa funkcijas un uzdevumus; </a:t>
            </a:r>
            <a:br>
              <a:rPr lang="lv-LV" sz="2000">
                <a:latin typeface="Times New Roman" pitchFamily="18" charset="0"/>
              </a:rPr>
            </a:br>
            <a:br>
              <a:rPr lang="lv-LV" sz="2000">
                <a:latin typeface="Times New Roman" pitchFamily="18" charset="0"/>
              </a:rPr>
            </a:br>
            <a:r>
              <a:rPr lang="lv-LV" sz="2000">
                <a:latin typeface="Times New Roman" pitchFamily="18" charset="0"/>
              </a:rPr>
              <a:t>1.3. datu kopu turētājiem izvirzāmās prasības un pienākumus, lai nodrošinātu metadatu un datu kopu pieejamību un izmantošanu ģeoportālā; </a:t>
            </a:r>
            <a:br>
              <a:rPr lang="lv-LV" sz="2000">
                <a:latin typeface="Times New Roman" pitchFamily="18" charset="0"/>
              </a:rPr>
            </a:br>
            <a:br>
              <a:rPr lang="lv-LV" sz="2000">
                <a:latin typeface="Times New Roman" pitchFamily="18" charset="0"/>
              </a:rPr>
            </a:br>
            <a:r>
              <a:rPr lang="lv-LV" sz="2000">
                <a:latin typeface="Times New Roman" pitchFamily="18" charset="0"/>
              </a:rPr>
              <a:t>1.4. ģeoportālā ietvertās ģeotelpiskās informācijas izmantošanas noteikumus.</a:t>
            </a:r>
          </a:p>
          <a:p>
            <a:pPr>
              <a:lnSpc>
                <a:spcPct val="80000"/>
              </a:lnSpc>
            </a:pPr>
            <a:r>
              <a:rPr lang="lv-LV" sz="2000">
                <a:latin typeface="Times New Roman" pitchFamily="18" charset="0"/>
              </a:rPr>
              <a:t>2. Ģeoportāls nodrošina vienotu piekļuvi metadatiem, datu kopām un ģeotelpiskās informācijas pakalpojumiem (turpmāk – pakalpojumi).</a:t>
            </a:r>
          </a:p>
          <a:p>
            <a:pPr>
              <a:lnSpc>
                <a:spcPct val="80000"/>
              </a:lnSpc>
            </a:pPr>
            <a:r>
              <a:rPr lang="lv-LV" sz="2000">
                <a:latin typeface="Times New Roman" pitchFamily="18" charset="0"/>
              </a:rPr>
              <a:t>3. Ģeoportāla adrese tīmeklī ir </a:t>
            </a:r>
            <a:r>
              <a:rPr lang="lv-LV" sz="2000">
                <a:effectLst/>
                <a:latin typeface="Times New Roman" pitchFamily="18" charset="0"/>
                <a:hlinkClick r:id="rId2"/>
              </a:rPr>
              <a:t>www.geolatvija.lv</a:t>
            </a:r>
            <a:r>
              <a:rPr lang="lv-LV" sz="2000">
                <a:latin typeface="Times New Roman" pitchFamily="18" charset="0"/>
              </a:rPr>
              <a:t>.</a:t>
            </a:r>
          </a:p>
          <a:p>
            <a:pPr>
              <a:lnSpc>
                <a:spcPct val="80000"/>
              </a:lnSpc>
              <a:buFont typeface="Arial" charset="0"/>
              <a:buNone/>
            </a:pPr>
            <a:endParaRPr lang="lv-LV" sz="2000">
              <a:latin typeface="Times New Roman" pitchFamily="18" charset="0"/>
            </a:endParaRPr>
          </a:p>
          <a:p>
            <a:pPr>
              <a:lnSpc>
                <a:spcPct val="80000"/>
              </a:lnSpc>
            </a:pPr>
            <a:r>
              <a:rPr lang="lv-LV" sz="2000">
                <a:latin typeface="Times New Roman" pitchFamily="18" charset="0"/>
              </a:rPr>
              <a:t>30. Ģeoportāla pārzinis līdz 2012.gada 1.septembrim nodrošina ģeoportāla izveidošanu un pieejamību.</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Rot="1" noChangeArrowheads="1"/>
          </p:cNvSpPr>
          <p:nvPr>
            <p:ph type="title"/>
          </p:nvPr>
        </p:nvSpPr>
        <p:spPr>
          <a:xfrm>
            <a:off x="228600" y="609600"/>
            <a:ext cx="8540750" cy="1828800"/>
          </a:xfrm>
        </p:spPr>
        <p:txBody>
          <a:bodyPr/>
          <a:lstStyle/>
          <a:p>
            <a:r>
              <a:rPr lang="lv-LV" sz="4000" b="1">
                <a:solidFill>
                  <a:schemeClr val="folHlink"/>
                </a:solidFill>
                <a:latin typeface="Times New Roman" pitchFamily="18" charset="0"/>
              </a:rPr>
              <a:t>Kāpēc ir būtiski izmantot vienotu ģeotelpisko informāciju pašvaldībās?</a:t>
            </a:r>
          </a:p>
        </p:txBody>
      </p:sp>
      <p:sp>
        <p:nvSpPr>
          <p:cNvPr id="274435" name="Rectangle 3"/>
          <p:cNvSpPr>
            <a:spLocks noGrp="1" noRot="1" noChangeArrowheads="1"/>
          </p:cNvSpPr>
          <p:nvPr>
            <p:ph type="body" idx="1"/>
          </p:nvPr>
        </p:nvSpPr>
        <p:spPr>
          <a:xfrm>
            <a:off x="304800" y="2819400"/>
            <a:ext cx="8540750" cy="2438400"/>
          </a:xfrm>
        </p:spPr>
        <p:txBody>
          <a:bodyPr/>
          <a:lstStyle/>
          <a:p>
            <a:r>
              <a:rPr lang="lv-LV">
                <a:latin typeface="Times New Roman" pitchFamily="18" charset="0"/>
              </a:rPr>
              <a:t>Datu savietojamība</a:t>
            </a:r>
          </a:p>
          <a:p>
            <a:r>
              <a:rPr lang="lv-LV">
                <a:latin typeface="Times New Roman" pitchFamily="18" charset="0"/>
              </a:rPr>
              <a:t>Teritorijas plānojumu izstrādes standartizēšana</a:t>
            </a:r>
          </a:p>
          <a:p>
            <a:r>
              <a:rPr lang="lv-LV">
                <a:latin typeface="Times New Roman" pitchFamily="18" charset="0"/>
              </a:rPr>
              <a:t>TAPIS izveide</a:t>
            </a:r>
          </a:p>
          <a:p>
            <a:endParaRPr lang="lv-LV">
              <a:latin typeface="Times New Roman"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rrowheads="1"/>
          </p:cNvSpPr>
          <p:nvPr>
            <p:ph type="title"/>
          </p:nvPr>
        </p:nvSpPr>
        <p:spPr>
          <a:xfrm>
            <a:off x="304800" y="304800"/>
            <a:ext cx="8540750" cy="993775"/>
          </a:xfrm>
        </p:spPr>
        <p:txBody>
          <a:bodyPr/>
          <a:lstStyle/>
          <a:p>
            <a:r>
              <a:rPr lang="lv-LV" sz="3200" b="1">
                <a:solidFill>
                  <a:schemeClr val="folHlink"/>
                </a:solidFill>
                <a:latin typeface="Times New Roman" pitchFamily="18" charset="0"/>
              </a:rPr>
              <a:t>Aģentūras biroju adreses</a:t>
            </a:r>
          </a:p>
        </p:txBody>
      </p:sp>
      <p:sp>
        <p:nvSpPr>
          <p:cNvPr id="232451" name="Rectangle 3"/>
          <p:cNvSpPr>
            <a:spLocks noGrp="1" noRot="1" noChangeArrowheads="1"/>
          </p:cNvSpPr>
          <p:nvPr>
            <p:ph type="body" idx="1"/>
          </p:nvPr>
        </p:nvSpPr>
        <p:spPr>
          <a:xfrm>
            <a:off x="457200" y="1676400"/>
            <a:ext cx="8229600" cy="4464050"/>
          </a:xfrm>
        </p:spPr>
        <p:txBody>
          <a:bodyPr/>
          <a:lstStyle/>
          <a:p>
            <a:pPr>
              <a:buFont typeface="Arial" charset="0"/>
              <a:buNone/>
            </a:pPr>
            <a:r>
              <a:rPr lang="lv-LV" sz="2000" b="1">
                <a:solidFill>
                  <a:schemeClr val="folHlink"/>
                </a:solidFill>
                <a:effectLst>
                  <a:outerShdw blurRad="38100" dist="38100" dir="2700000" algn="tl">
                    <a:srgbClr val="000000"/>
                  </a:outerShdw>
                </a:effectLst>
                <a:latin typeface="Times New Roman" pitchFamily="18" charset="0"/>
              </a:rPr>
              <a:t>Rīgā, Ojāra Vācieša ielā 43</a:t>
            </a:r>
            <a:r>
              <a:rPr lang="lv-LV" sz="2000">
                <a:solidFill>
                  <a:schemeClr val="folHlink"/>
                </a:solidFill>
                <a:effectLst>
                  <a:outerShdw blurRad="38100" dist="38100" dir="2700000" algn="tl">
                    <a:srgbClr val="000000"/>
                  </a:outerShdw>
                </a:effectLst>
                <a:latin typeface="Times New Roman" pitchFamily="18" charset="0"/>
              </a:rPr>
              <a:t>, </a:t>
            </a:r>
          </a:p>
          <a:p>
            <a:pPr>
              <a:buFont typeface="Arial" charset="0"/>
              <a:buNone/>
            </a:pPr>
            <a:r>
              <a:rPr lang="lv-LV" sz="2000">
                <a:latin typeface="Times New Roman" pitchFamily="18" charset="0"/>
              </a:rPr>
              <a:t>Informācijas un pakalpojumu daļas vadītāja </a:t>
            </a:r>
          </a:p>
          <a:p>
            <a:pPr>
              <a:buFont typeface="Arial" charset="0"/>
              <a:buNone/>
            </a:pPr>
            <a:r>
              <a:rPr lang="lv-LV" sz="2000">
                <a:latin typeface="Times New Roman" pitchFamily="18" charset="0"/>
              </a:rPr>
              <a:t>Solvita Repecka – Lapiņa, tālr. 6 7064240</a:t>
            </a:r>
          </a:p>
          <a:p>
            <a:pPr>
              <a:buFont typeface="Arial" charset="0"/>
              <a:buNone/>
            </a:pPr>
            <a:endParaRPr lang="lv-LV" sz="2000">
              <a:latin typeface="Times New Roman" pitchFamily="18" charset="0"/>
            </a:endParaRPr>
          </a:p>
          <a:p>
            <a:pPr>
              <a:buFont typeface="Arial" charset="0"/>
              <a:buNone/>
            </a:pPr>
            <a:r>
              <a:rPr lang="lv-LV" sz="2000" b="1">
                <a:solidFill>
                  <a:schemeClr val="folHlink"/>
                </a:solidFill>
                <a:effectLst>
                  <a:outerShdw blurRad="38100" dist="38100" dir="2700000" algn="tl">
                    <a:srgbClr val="000000"/>
                  </a:outerShdw>
                </a:effectLst>
                <a:latin typeface="Times New Roman" pitchFamily="18" charset="0"/>
              </a:rPr>
              <a:t>Citur Latvijā:</a:t>
            </a:r>
          </a:p>
          <a:p>
            <a:pPr lvl="2">
              <a:buFont typeface="Arial" charset="0"/>
              <a:buNone/>
            </a:pPr>
            <a:r>
              <a:rPr lang="lv-LV" sz="2000">
                <a:latin typeface="Times New Roman" pitchFamily="18" charset="0"/>
              </a:rPr>
              <a:t>Liepājā - Bāriņu iela 13/15, tālr. 6 34 20009</a:t>
            </a:r>
          </a:p>
          <a:p>
            <a:pPr lvl="2">
              <a:buFont typeface="Arial" charset="0"/>
              <a:buNone/>
            </a:pPr>
            <a:r>
              <a:rPr lang="lv-LV" sz="2000">
                <a:latin typeface="Times New Roman" pitchFamily="18" charset="0"/>
              </a:rPr>
              <a:t>Talsos - Kareivju iela 7, tālr. 6 32 24211 </a:t>
            </a:r>
          </a:p>
          <a:p>
            <a:pPr lvl="2">
              <a:buFont typeface="Arial" charset="0"/>
              <a:buNone/>
            </a:pPr>
            <a:r>
              <a:rPr lang="lv-LV" sz="2000">
                <a:latin typeface="Times New Roman" pitchFamily="18" charset="0"/>
              </a:rPr>
              <a:t>Rēzeknē – Atbrīvošanas alejā 155, tālr. 6 46 05259</a:t>
            </a:r>
          </a:p>
          <a:p>
            <a:pPr lvl="2">
              <a:buFont typeface="Arial" charset="0"/>
              <a:buNone/>
            </a:pPr>
            <a:r>
              <a:rPr lang="lv-LV" sz="2000">
                <a:latin typeface="Times New Roman" pitchFamily="18" charset="0"/>
              </a:rPr>
              <a:t>Jēkabpilī - Rīgas iela 199, tālr. 6 52 36384</a:t>
            </a:r>
          </a:p>
          <a:p>
            <a:pPr lvl="2">
              <a:buFont typeface="Arial" charset="0"/>
              <a:buNone/>
            </a:pPr>
            <a:r>
              <a:rPr lang="lv-LV" sz="2000">
                <a:latin typeface="Times New Roman" pitchFamily="18" charset="0"/>
              </a:rPr>
              <a:t>Daugavpilī - Lāčplēša iela 20, tālr.6 54 21891</a:t>
            </a:r>
          </a:p>
          <a:p>
            <a:pPr>
              <a:buFont typeface="Arial" charset="0"/>
              <a:buNone/>
            </a:pPr>
            <a:endParaRPr lang="lv-LV" sz="2000">
              <a:latin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rrowheads="1"/>
          </p:cNvSpPr>
          <p:nvPr>
            <p:ph type="title"/>
          </p:nvPr>
        </p:nvSpPr>
        <p:spPr>
          <a:xfrm>
            <a:off x="381000" y="3962400"/>
            <a:ext cx="8569325" cy="1143000"/>
          </a:xfrm>
        </p:spPr>
        <p:txBody>
          <a:bodyPr/>
          <a:lstStyle/>
          <a:p>
            <a:r>
              <a:rPr lang="lv-LV" sz="3600">
                <a:solidFill>
                  <a:schemeClr val="folHlink"/>
                </a:solidFill>
                <a:latin typeface="Times New Roman" pitchFamily="18" charset="0"/>
              </a:rPr>
              <a:t>Paldies par uzmanību!</a:t>
            </a:r>
          </a:p>
        </p:txBody>
      </p:sp>
      <p:sp>
        <p:nvSpPr>
          <p:cNvPr id="217091" name="Rectangle 3"/>
          <p:cNvSpPr>
            <a:spLocks noGrp="1" noRot="1" noChangeArrowheads="1"/>
          </p:cNvSpPr>
          <p:nvPr>
            <p:ph type="body" idx="1"/>
          </p:nvPr>
        </p:nvSpPr>
        <p:spPr>
          <a:xfrm>
            <a:off x="1524000" y="5181600"/>
            <a:ext cx="6362700" cy="430213"/>
          </a:xfrm>
        </p:spPr>
        <p:txBody>
          <a:bodyPr/>
          <a:lstStyle/>
          <a:p>
            <a:pPr algn="ctr">
              <a:lnSpc>
                <a:spcPct val="80000"/>
              </a:lnSpc>
              <a:buFont typeface="Arial" charset="0"/>
              <a:buNone/>
            </a:pPr>
            <a:r>
              <a:rPr lang="lv-LV" sz="2000">
                <a:solidFill>
                  <a:schemeClr val="folHlink"/>
                </a:solidFill>
                <a:effectLst>
                  <a:outerShdw blurRad="38100" dist="38100" dir="2700000" algn="tl">
                    <a:srgbClr val="000000"/>
                  </a:outerShdw>
                </a:effectLst>
                <a:latin typeface="Times New Roman" pitchFamily="18" charset="0"/>
              </a:rPr>
              <a:t>Sīkāka informācija par Aģentūru mājas lapā </a:t>
            </a:r>
            <a:r>
              <a:rPr lang="lv-LV" sz="2000">
                <a:solidFill>
                  <a:schemeClr val="folHlink"/>
                </a:solidFill>
                <a:effectLst>
                  <a:outerShdw blurRad="38100" dist="38100" dir="2700000" algn="tl">
                    <a:srgbClr val="000000"/>
                  </a:outerShdw>
                </a:effectLst>
                <a:latin typeface="Times New Roman" pitchFamily="18" charset="0"/>
                <a:hlinkClick r:id="rId2"/>
              </a:rPr>
              <a:t>www.lgia.gov.lv</a:t>
            </a:r>
            <a:r>
              <a:rPr lang="lv-LV" sz="2000">
                <a:solidFill>
                  <a:schemeClr val="folHlink"/>
                </a:solidFill>
                <a:effectLst>
                  <a:outerShdw blurRad="38100" dist="38100" dir="2700000" algn="tl">
                    <a:srgbClr val="000000"/>
                  </a:outerShdw>
                </a:effectLst>
                <a:latin typeface="Times New Roman" pitchFamily="18" charset="0"/>
              </a:rPr>
              <a:t>, par produktiem un pakalpojumiem – </a:t>
            </a:r>
            <a:r>
              <a:rPr lang="lv-LV" sz="2000">
                <a:solidFill>
                  <a:schemeClr val="folHlink"/>
                </a:solidFill>
                <a:effectLst>
                  <a:outerShdw blurRad="38100" dist="38100" dir="2700000" algn="tl">
                    <a:srgbClr val="000000"/>
                  </a:outerShdw>
                </a:effectLst>
                <a:latin typeface="Times New Roman" pitchFamily="18" charset="0"/>
                <a:hlinkClick r:id="rId3"/>
              </a:rPr>
              <a:t>http://map.lgia.gov.lv</a:t>
            </a:r>
            <a:endParaRPr lang="lv-LV" sz="2000">
              <a:solidFill>
                <a:schemeClr val="folHlink"/>
              </a:solidFill>
              <a:effectLst>
                <a:outerShdw blurRad="38100" dist="38100" dir="2700000" algn="tl">
                  <a:srgbClr val="000000"/>
                </a:outerShdw>
              </a:effectLst>
              <a:latin typeface="Times New Roman" pitchFamily="18" charset="0"/>
            </a:endParaRPr>
          </a:p>
          <a:p>
            <a:pPr>
              <a:lnSpc>
                <a:spcPct val="80000"/>
              </a:lnSpc>
              <a:buFont typeface="Arial" charset="0"/>
              <a:buNone/>
            </a:pPr>
            <a:endParaRPr lang="lv-LV" sz="3600">
              <a:solidFill>
                <a:schemeClr val="folHlink"/>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rrowheads="1"/>
          </p:cNvSpPr>
          <p:nvPr>
            <p:ph type="title"/>
          </p:nvPr>
        </p:nvSpPr>
        <p:spPr>
          <a:xfrm>
            <a:off x="304800" y="457200"/>
            <a:ext cx="8540750" cy="1371600"/>
          </a:xfrm>
        </p:spPr>
        <p:txBody>
          <a:bodyPr/>
          <a:lstStyle/>
          <a:p>
            <a:r>
              <a:rPr lang="lv-LV" sz="2400"/>
              <a:t>Ministru kabineta 2011.gada 30.augusta noteikumi Nr.673 “Ģeotelpisko datu kopas izmantošanas noteikumu obligātais saturs un izmantošanas atļaujas saņemšanas kārtība”</a:t>
            </a:r>
            <a:br>
              <a:rPr lang="lv-LV" sz="2400"/>
            </a:br>
            <a:endParaRPr lang="lv-LV" sz="2400"/>
          </a:p>
        </p:txBody>
      </p:sp>
      <p:sp>
        <p:nvSpPr>
          <p:cNvPr id="252931" name="Rectangle 3"/>
          <p:cNvSpPr>
            <a:spLocks noGrp="1" noRot="1" noChangeArrowheads="1"/>
          </p:cNvSpPr>
          <p:nvPr>
            <p:ph type="body" idx="1"/>
          </p:nvPr>
        </p:nvSpPr>
        <p:spPr>
          <a:xfrm>
            <a:off x="381000" y="1676400"/>
            <a:ext cx="8540750" cy="1828800"/>
          </a:xfrm>
        </p:spPr>
        <p:txBody>
          <a:bodyPr/>
          <a:lstStyle/>
          <a:p>
            <a:pPr>
              <a:lnSpc>
                <a:spcPct val="90000"/>
              </a:lnSpc>
            </a:pPr>
            <a:r>
              <a:rPr lang="lv-LV" sz="1800">
                <a:latin typeface="Times New Roman" pitchFamily="18" charset="0"/>
              </a:rPr>
              <a:t>1. Noteikumi nosaka: </a:t>
            </a:r>
            <a:br>
              <a:rPr lang="lv-LV" sz="1800">
                <a:latin typeface="Times New Roman" pitchFamily="18" charset="0"/>
              </a:rPr>
            </a:br>
            <a:br>
              <a:rPr lang="lv-LV" sz="1800">
                <a:latin typeface="Times New Roman" pitchFamily="18" charset="0"/>
              </a:rPr>
            </a:br>
            <a:r>
              <a:rPr lang="lv-LV" sz="1800">
                <a:latin typeface="Times New Roman" pitchFamily="18" charset="0"/>
              </a:rPr>
              <a:t>1.1. prasības, kuras ģeotelpisko datu kopas turētājs (turpmāk – datu turētājs) obligāti norāda noteikumos par ģeotelpisko datu kopas izmantošanu (turpmāk – izmantošanas noteikumi); </a:t>
            </a:r>
            <a:br>
              <a:rPr lang="lv-LV" sz="1800">
                <a:latin typeface="Times New Roman" pitchFamily="18" charset="0"/>
              </a:rPr>
            </a:br>
            <a:br>
              <a:rPr lang="lv-LV" sz="1800">
                <a:latin typeface="Times New Roman" pitchFamily="18" charset="0"/>
              </a:rPr>
            </a:br>
            <a:r>
              <a:rPr lang="lv-LV" sz="1800">
                <a:latin typeface="Times New Roman" pitchFamily="18" charset="0"/>
              </a:rPr>
              <a:t>1.2. kārtību, kādā publiska persona vai privātpersona, kam nepieciešams izmantot ģeotelpisko datu kopu, saņem no datu turētāja atļauju izmantot ģeotelpisko datu kopu (turpmāk – atļauja). </a:t>
            </a:r>
          </a:p>
        </p:txBody>
      </p:sp>
      <p:sp>
        <p:nvSpPr>
          <p:cNvPr id="252932" name="Rectangle 4"/>
          <p:cNvSpPr>
            <a:spLocks noRot="1" noChangeArrowheads="1"/>
          </p:cNvSpPr>
          <p:nvPr/>
        </p:nvSpPr>
        <p:spPr bwMode="auto">
          <a:xfrm>
            <a:off x="304800" y="4191000"/>
            <a:ext cx="8540750" cy="1371600"/>
          </a:xfrm>
          <a:prstGeom prst="rect">
            <a:avLst/>
          </a:prstGeom>
          <a:noFill/>
          <a:ln w="9525">
            <a:noFill/>
            <a:miter lim="800000"/>
            <a:headEnd/>
            <a:tailEnd/>
          </a:ln>
          <a:effectLst/>
        </p:spPr>
        <p:txBody>
          <a:bodyPr anchor="ctr"/>
          <a:lstStyle/>
          <a:p>
            <a:pPr algn="ctr"/>
            <a:r>
              <a:rPr lang="lv-LV" sz="2400" b="0">
                <a:solidFill>
                  <a:schemeClr val="tx2"/>
                </a:solidFill>
                <a:effectLst>
                  <a:outerShdw blurRad="38100" dist="38100" dir="2700000" algn="tl">
                    <a:srgbClr val="000000"/>
                  </a:outerShdw>
                </a:effectLst>
                <a:latin typeface="Tahoma" pitchFamily="34" charset="0"/>
              </a:rPr>
              <a:t>Noteikumi būtiski maina pieeju digitālo ģeotelpisko datu izsniegšanā un izmantošanā, samaksas nosacījumus, kā arī standartizē pieprasījuma un līgumu formas</a:t>
            </a:r>
          </a:p>
        </p:txBody>
      </p:sp>
      <p:sp>
        <p:nvSpPr>
          <p:cNvPr id="252933" name="Rectangle 5"/>
          <p:cNvSpPr>
            <a:spLocks noRot="1" noChangeArrowheads="1"/>
          </p:cNvSpPr>
          <p:nvPr/>
        </p:nvSpPr>
        <p:spPr bwMode="auto">
          <a:xfrm>
            <a:off x="381000" y="5715000"/>
            <a:ext cx="8540750" cy="685800"/>
          </a:xfrm>
          <a:prstGeom prst="rect">
            <a:avLst/>
          </a:prstGeom>
          <a:noFill/>
          <a:ln w="9525">
            <a:noFill/>
            <a:miter lim="800000"/>
            <a:headEnd/>
            <a:tailEnd/>
          </a:ln>
          <a:effectLst/>
        </p:spPr>
        <p:txBody>
          <a:bodyPr/>
          <a:lstStyle/>
          <a:p>
            <a:pPr marL="342900" indent="-342900">
              <a:lnSpc>
                <a:spcPct val="90000"/>
              </a:lnSpc>
              <a:spcBef>
                <a:spcPct val="20000"/>
              </a:spcBef>
              <a:buClr>
                <a:schemeClr val="hlink"/>
              </a:buClr>
              <a:buSzPct val="80000"/>
              <a:buFont typeface="Arial" charset="0"/>
              <a:buChar char="►"/>
            </a:pPr>
            <a:r>
              <a:rPr lang="lv-LV" b="0">
                <a:effectLst>
                  <a:outerShdw blurRad="38100" dist="38100" dir="2700000" algn="tl">
                    <a:srgbClr val="FFFFFF"/>
                  </a:outerShdw>
                </a:effectLst>
                <a:latin typeface="Times New Roman" pitchFamily="18" charset="0"/>
              </a:rPr>
              <a:t>Atbilstoši Noteikumu 1.pielikumam Aģentūrā tiek izstrādātas interneta vidē integrētas datu pieprasījuma formas, kas atvieglos datu pieprasīšanu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Rot="1" noChangeArrowheads="1"/>
          </p:cNvSpPr>
          <p:nvPr>
            <p:ph type="body" idx="1"/>
          </p:nvPr>
        </p:nvSpPr>
        <p:spPr>
          <a:xfrm>
            <a:off x="304800" y="2438400"/>
            <a:ext cx="8540750" cy="3505200"/>
          </a:xfrm>
        </p:spPr>
        <p:txBody>
          <a:bodyPr/>
          <a:lstStyle/>
          <a:p>
            <a:pPr>
              <a:lnSpc>
                <a:spcPct val="90000"/>
              </a:lnSpc>
            </a:pPr>
            <a:r>
              <a:rPr lang="lv-LV" sz="1800">
                <a:latin typeface="Times New Roman" pitchFamily="18" charset="0"/>
              </a:rPr>
              <a:t>Cenrādis pakārtots Ministru kabineta 2011.gada 30.augusta noteikumu Nr.673 “Ģeotelpisko datu kopas izmantošanas noteikumu obligātais saturs un izmantošanas atļaujas saņemšanas kārtība” normām</a:t>
            </a:r>
          </a:p>
          <a:p>
            <a:pPr>
              <a:lnSpc>
                <a:spcPct val="90000"/>
              </a:lnSpc>
            </a:pPr>
            <a:r>
              <a:rPr lang="lv-LV" sz="1800">
                <a:latin typeface="Times New Roman" pitchFamily="18" charset="0"/>
              </a:rPr>
              <a:t>Izcenojumi lielākajai daļai datu un pakalpojumu ir samazinātas, piemēram, ortofotokartēm, topogrāfiskajām kartēm, datu ierakstīšanai datu nesējos u.c.</a:t>
            </a:r>
          </a:p>
          <a:p>
            <a:pPr>
              <a:lnSpc>
                <a:spcPct val="90000"/>
              </a:lnSpc>
            </a:pPr>
            <a:r>
              <a:rPr lang="lv-LV" sz="1800">
                <a:latin typeface="Times New Roman" pitchFamily="18" charset="0"/>
              </a:rPr>
              <a:t>Iekļauti vairāki jauni pakalpojumi, t.sk.:</a:t>
            </a:r>
          </a:p>
          <a:p>
            <a:pPr lvl="1">
              <a:lnSpc>
                <a:spcPct val="90000"/>
              </a:lnSpc>
            </a:pPr>
            <a:r>
              <a:rPr lang="lv-LV" sz="1800">
                <a:latin typeface="Times New Roman" pitchFamily="18" charset="0"/>
              </a:rPr>
              <a:t>Ģeotelpiskās informācijas abonēšana, izmantojot informācijas sistēmas tīmekļa pakalpi (WMS – Web Map Service);</a:t>
            </a:r>
          </a:p>
          <a:p>
            <a:pPr lvl="1">
              <a:lnSpc>
                <a:spcPct val="90000"/>
              </a:lnSpc>
            </a:pPr>
            <a:r>
              <a:rPr lang="lv-LV" sz="1800">
                <a:latin typeface="Times New Roman" pitchFamily="18" charset="0"/>
              </a:rPr>
              <a:t>Karšu pārlūka abonēšana lietotāja mājaslapā;</a:t>
            </a:r>
          </a:p>
          <a:p>
            <a:pPr>
              <a:lnSpc>
                <a:spcPct val="90000"/>
              </a:lnSpc>
            </a:pPr>
            <a:r>
              <a:rPr lang="lv-LV" sz="1800">
                <a:latin typeface="Times New Roman" pitchFamily="18" charset="0"/>
              </a:rPr>
              <a:t>Atbilstoši likuma “Par pievienotās vērtības nodokli” 2.panta 22.daļu pakalpojumiem, kas saistīti ar Aģentūras rīcībā esošo datu izsniegšanu, abonēšanu vai apstrādi, netiek piemērots PVN.</a:t>
            </a:r>
          </a:p>
          <a:p>
            <a:pPr lvl="1">
              <a:lnSpc>
                <a:spcPct val="90000"/>
              </a:lnSpc>
              <a:buFont typeface="Wingdings" pitchFamily="2" charset="2"/>
              <a:buNone/>
            </a:pPr>
            <a:endParaRPr lang="lv-LV" sz="1800">
              <a:latin typeface="Times New Roman" pitchFamily="18" charset="0"/>
            </a:endParaRPr>
          </a:p>
        </p:txBody>
      </p:sp>
      <p:sp>
        <p:nvSpPr>
          <p:cNvPr id="253956" name="Rectangle 4"/>
          <p:cNvSpPr>
            <a:spLocks noGrp="1" noRot="1" noChangeArrowheads="1"/>
          </p:cNvSpPr>
          <p:nvPr>
            <p:ph type="title"/>
          </p:nvPr>
        </p:nvSpPr>
        <p:spPr>
          <a:xfrm>
            <a:off x="304800" y="609600"/>
            <a:ext cx="8540750" cy="1828800"/>
          </a:xfrm>
          <a:noFill/>
          <a:ln/>
        </p:spPr>
        <p:txBody>
          <a:bodyPr/>
          <a:lstStyle/>
          <a:p>
            <a:r>
              <a:rPr lang="lv-LV" sz="2400"/>
              <a:t>Ministru kabineta 2011.gada 30.augusta noteikumi Nr.672 “Noteikumi par valsts aģentūras “Latvijas Ģeotelpiskās informācijas aģentūra” sniegto maksas pakalpojumu cenrādi un tā piemērošanas kārtību”</a:t>
            </a:r>
            <a:br>
              <a:rPr lang="lv-LV" sz="2400"/>
            </a:br>
            <a:endParaRPr lang="lv-LV" sz="24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Rot="1" noChangeArrowheads="1"/>
          </p:cNvSpPr>
          <p:nvPr>
            <p:ph type="body" idx="1"/>
          </p:nvPr>
        </p:nvSpPr>
        <p:spPr>
          <a:xfrm>
            <a:off x="304800" y="1676400"/>
            <a:ext cx="8540750" cy="4495800"/>
          </a:xfrm>
        </p:spPr>
        <p:txBody>
          <a:bodyPr/>
          <a:lstStyle/>
          <a:p>
            <a:pPr>
              <a:lnSpc>
                <a:spcPct val="80000"/>
              </a:lnSpc>
            </a:pPr>
            <a:r>
              <a:rPr lang="lv-LV" sz="1800">
                <a:latin typeface="Times New Roman" pitchFamily="18" charset="0"/>
              </a:rPr>
              <a:t>1. Noteikumi nosaka: </a:t>
            </a:r>
            <a:br>
              <a:rPr lang="lv-LV" sz="1800">
                <a:latin typeface="Times New Roman" pitchFamily="18" charset="0"/>
              </a:rPr>
            </a:br>
            <a:br>
              <a:rPr lang="lv-LV" sz="1800">
                <a:latin typeface="Times New Roman" pitchFamily="18" charset="0"/>
              </a:rPr>
            </a:br>
            <a:r>
              <a:rPr lang="lv-LV" sz="1800">
                <a:latin typeface="Times New Roman" pitchFamily="18" charset="0"/>
              </a:rPr>
              <a:t>1.1. ģeodēziskās atskaites sistēmas izveides, izmantošanas un uzturēšanas kārtību; </a:t>
            </a:r>
            <a:br>
              <a:rPr lang="lv-LV" sz="1800">
                <a:latin typeface="Times New Roman" pitchFamily="18" charset="0"/>
              </a:rPr>
            </a:br>
            <a:br>
              <a:rPr lang="lv-LV" sz="1800">
                <a:latin typeface="Times New Roman" pitchFamily="18" charset="0"/>
              </a:rPr>
            </a:br>
            <a:r>
              <a:rPr lang="lv-LV" sz="1800">
                <a:latin typeface="Times New Roman" pitchFamily="18" charset="0"/>
              </a:rPr>
              <a:t>1.2. Latvijas 1992.gada ģeodēzisko koordinātu sistēmas (turpmāk − LKS-92) parametrus un piemērošanas kārtību; </a:t>
            </a:r>
            <a:br>
              <a:rPr lang="lv-LV" sz="1800">
                <a:latin typeface="Times New Roman" pitchFamily="18" charset="0"/>
              </a:rPr>
            </a:br>
            <a:br>
              <a:rPr lang="lv-LV" sz="1800">
                <a:latin typeface="Times New Roman" pitchFamily="18" charset="0"/>
              </a:rPr>
            </a:br>
            <a:r>
              <a:rPr lang="lv-LV" sz="1800">
                <a:latin typeface="Times New Roman" pitchFamily="18" charset="0"/>
              </a:rPr>
              <a:t>1.3. Baltijas 1977.gada normālo augstumu sistēmas (turpmāk − BAS-77) piemērošanas kārtību; </a:t>
            </a:r>
            <a:br>
              <a:rPr lang="lv-LV" sz="1800">
                <a:latin typeface="Times New Roman" pitchFamily="18" charset="0"/>
              </a:rPr>
            </a:br>
            <a:br>
              <a:rPr lang="lv-LV" sz="1800">
                <a:latin typeface="Times New Roman" pitchFamily="18" charset="0"/>
              </a:rPr>
            </a:br>
            <a:r>
              <a:rPr lang="lv-LV" sz="1800">
                <a:latin typeface="Times New Roman" pitchFamily="18" charset="0"/>
              </a:rPr>
              <a:t>1.4. 1993.gada topogrāfisko karšu sistēmas (turpmāk − TKS-93) parametrus un piemērošanas kārtību.</a:t>
            </a:r>
          </a:p>
          <a:p>
            <a:pPr>
              <a:lnSpc>
                <a:spcPct val="80000"/>
              </a:lnSpc>
            </a:pPr>
            <a:r>
              <a:rPr lang="lv-LV" sz="1800">
                <a:latin typeface="Times New Roman" pitchFamily="18" charset="0"/>
              </a:rPr>
              <a:t>2. LKS-92 un BAS-77 veido ģeodēziskās atskaites sistēmu. Ģeodēziskās atskaites sistēmas modeļa realizāciju apvidū nodrošina valsts ģeodēziskais tīkls, ieskaitot pastāvīgo globālās pozicionēšanas bāzes staciju sistēmu "Latvijas Pozicionēšanas sistēma" (turpmāk − LatPos).</a:t>
            </a:r>
          </a:p>
          <a:p>
            <a:pPr>
              <a:lnSpc>
                <a:spcPct val="80000"/>
              </a:lnSpc>
            </a:pPr>
            <a:r>
              <a:rPr lang="lv-LV" sz="1800">
                <a:latin typeface="Times New Roman" pitchFamily="18" charset="0"/>
              </a:rPr>
              <a:t>3. Ģeodēzisko tīklu iedala tīkla veidos atbilstoši ģeodēziskā tīkla raksturlielumiem un klasēs atbilstoši ģeodēziskā tīkla raksturlielumu precizitātei.</a:t>
            </a:r>
          </a:p>
          <a:p>
            <a:pPr>
              <a:lnSpc>
                <a:spcPct val="80000"/>
              </a:lnSpc>
            </a:pPr>
            <a:r>
              <a:rPr lang="lv-LV" sz="1800">
                <a:latin typeface="Times New Roman" pitchFamily="18" charset="0"/>
              </a:rPr>
              <a:t>4. Vietējo ģeodēzisko tīklu veido, pamatojoties uz valsts ģeodēzisko tīklu.</a:t>
            </a:r>
          </a:p>
        </p:txBody>
      </p:sp>
      <p:sp>
        <p:nvSpPr>
          <p:cNvPr id="254980" name="Rectangle 4"/>
          <p:cNvSpPr>
            <a:spLocks noGrp="1" noRot="1" noChangeArrowheads="1"/>
          </p:cNvSpPr>
          <p:nvPr>
            <p:ph type="title"/>
          </p:nvPr>
        </p:nvSpPr>
        <p:spPr>
          <a:xfrm>
            <a:off x="304800" y="304800"/>
            <a:ext cx="8540750" cy="1371600"/>
          </a:xfrm>
          <a:noFill/>
          <a:ln/>
        </p:spPr>
        <p:txBody>
          <a:bodyPr/>
          <a:lstStyle/>
          <a:p>
            <a:r>
              <a:rPr lang="lv-LV" sz="2400"/>
              <a:t>Ministru kabineta 2011.gada 15.novembra noteikumi Nr.879 “Ģeodēziskās atskaites sistēmas un topogrāfisko karšu sistēmas noteikumi”</a:t>
            </a:r>
            <a:br>
              <a:rPr lang="lv-LV" sz="2400"/>
            </a:br>
            <a:endParaRPr lang="lv-LV" sz="2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rrowheads="1"/>
          </p:cNvSpPr>
          <p:nvPr>
            <p:ph type="title"/>
          </p:nvPr>
        </p:nvSpPr>
        <p:spPr>
          <a:xfrm>
            <a:off x="304800" y="533400"/>
            <a:ext cx="8540750" cy="1600200"/>
          </a:xfrm>
        </p:spPr>
        <p:txBody>
          <a:bodyPr/>
          <a:lstStyle/>
          <a:p>
            <a:r>
              <a:rPr lang="lv-LV" sz="2400"/>
              <a:t>Ministru kabineta 2011.gada 15.novembra noteikumi Nr.879 “Ģeodēziskās atskaites sistēmas un topogrāfisko karšu sistēmas noteikumi”</a:t>
            </a:r>
            <a:br>
              <a:rPr lang="lv-LV" sz="2400"/>
            </a:br>
            <a:endParaRPr lang="lv-LV" sz="2400"/>
          </a:p>
        </p:txBody>
      </p:sp>
      <p:sp>
        <p:nvSpPr>
          <p:cNvPr id="281603" name="Rectangle 3"/>
          <p:cNvSpPr>
            <a:spLocks noGrp="1" noRot="1" noChangeArrowheads="1"/>
          </p:cNvSpPr>
          <p:nvPr>
            <p:ph type="body" idx="1"/>
          </p:nvPr>
        </p:nvSpPr>
        <p:spPr>
          <a:xfrm>
            <a:off x="228600" y="2362200"/>
            <a:ext cx="8540750" cy="3657600"/>
          </a:xfrm>
        </p:spPr>
        <p:txBody>
          <a:bodyPr/>
          <a:lstStyle/>
          <a:p>
            <a:pPr>
              <a:lnSpc>
                <a:spcPct val="90000"/>
              </a:lnSpc>
            </a:pPr>
            <a:r>
              <a:rPr lang="lv-LV" sz="2400">
                <a:latin typeface="Times New Roman" pitchFamily="18" charset="0"/>
              </a:rPr>
              <a:t>Globālās pozicionēšanas 3. klases punkti (G3) un visu klašu triangulācitas punkti (T1, T2, T3 un T4) </a:t>
            </a:r>
            <a:r>
              <a:rPr lang="lv-LV" sz="2400" b="1">
                <a:latin typeface="Times New Roman" pitchFamily="18" charset="0"/>
              </a:rPr>
              <a:t>ir vietējā ģeodēziskā tīkla sastāvdaļa</a:t>
            </a:r>
            <a:r>
              <a:rPr lang="lv-LV" sz="2400">
                <a:latin typeface="Times New Roman" pitchFamily="18" charset="0"/>
              </a:rPr>
              <a:t>, kas saskaņā ar Ģeotelpiskās informācijas likuma 12.panta 7.daļu un 14.panta 2.daļu ir vietējās pašvaldības pārziņā. </a:t>
            </a:r>
            <a:br>
              <a:rPr lang="lv-LV" sz="2400">
                <a:latin typeface="Times New Roman" pitchFamily="18" charset="0"/>
              </a:rPr>
            </a:br>
            <a:r>
              <a:rPr lang="lv-LV" sz="2400">
                <a:latin typeface="Times New Roman" pitchFamily="18" charset="0"/>
              </a:rPr>
              <a:t>Pārejas periodā, līdz darbu uzsāks pilnveidotā Vietējo ģeodēzisko tīklu datubāze, informāciju par G3 un visu klašu triangulācijas punktiem, būs iespējams iegūt Valsts ģeodēziskā tīkla datubāzē.</a:t>
            </a:r>
            <a:r>
              <a:rPr lang="lv-LV" sz="2400"/>
              <a:t> </a:t>
            </a:r>
            <a:br>
              <a:rPr lang="lv-LV" sz="2400"/>
            </a:br>
            <a:br>
              <a:rPr lang="lv-LV" sz="2400"/>
            </a:br>
            <a:endParaRPr lang="lv-LV" sz="240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2" name="Rectangle 4"/>
          <p:cNvSpPr>
            <a:spLocks noRot="1" noChangeArrowheads="1"/>
          </p:cNvSpPr>
          <p:nvPr/>
        </p:nvSpPr>
        <p:spPr bwMode="auto">
          <a:xfrm>
            <a:off x="228600" y="1066800"/>
            <a:ext cx="8540750" cy="4572000"/>
          </a:xfrm>
          <a:prstGeom prst="rect">
            <a:avLst/>
          </a:prstGeom>
          <a:noFill/>
          <a:ln w="9525">
            <a:noFill/>
            <a:miter lim="800000"/>
            <a:headEnd/>
            <a:tailEnd/>
          </a:ln>
          <a:effectLst/>
        </p:spPr>
        <p:txBody>
          <a:bodyPr anchor="ctr"/>
          <a:lstStyle/>
          <a:p>
            <a:r>
              <a:rPr lang="lv-LV" sz="2400" b="0">
                <a:solidFill>
                  <a:schemeClr val="tx2"/>
                </a:solidFill>
                <a:effectLst>
                  <a:outerShdw blurRad="38100" dist="38100" dir="2700000" algn="tl">
                    <a:srgbClr val="000000"/>
                  </a:outerShdw>
                </a:effectLst>
                <a:latin typeface="Tahoma" pitchFamily="34" charset="0"/>
              </a:rPr>
              <a:t>Jāpievērš uzmanību noslēguma jautājumiem, kur:</a:t>
            </a:r>
            <a:br>
              <a:rPr lang="lv-LV" sz="2400" b="0">
                <a:solidFill>
                  <a:schemeClr val="tx2"/>
                </a:solidFill>
                <a:effectLst>
                  <a:outerShdw blurRad="38100" dist="38100" dir="2700000" algn="tl">
                    <a:srgbClr val="000000"/>
                  </a:outerShdw>
                </a:effectLst>
                <a:latin typeface="Tahoma" pitchFamily="34" charset="0"/>
              </a:rPr>
            </a:br>
            <a:br>
              <a:rPr lang="lv-LV" sz="2400" b="0">
                <a:solidFill>
                  <a:schemeClr val="tx2"/>
                </a:solidFill>
                <a:effectLst>
                  <a:outerShdw blurRad="38100" dist="38100" dir="2700000" algn="tl">
                    <a:srgbClr val="000000"/>
                  </a:outerShdw>
                </a:effectLst>
                <a:latin typeface="Tahoma" pitchFamily="34" charset="0"/>
              </a:rPr>
            </a:br>
            <a:r>
              <a:rPr lang="lv-LV" sz="1600" b="0">
                <a:effectLst>
                  <a:outerShdw blurRad="38100" dist="38100" dir="2700000" algn="tl">
                    <a:srgbClr val="FFFFFF"/>
                  </a:outerShdw>
                </a:effectLst>
                <a:latin typeface="Times New Roman" pitchFamily="18" charset="0"/>
              </a:rPr>
              <a:t>55. Aģentūra informāciju par triangulācijas tīkla 1.−4.klases, nivelēšanas tīkla 3.klases un globālās pozicionēšanas 3.klases punktiem ievieto Vietējā ģeodēziskā tīkla datubāzē sešu mēnešu laikā pēc šo noteikumu spēkā stāšanās dienas.</a:t>
            </a:r>
            <a:br>
              <a:rPr lang="lv-LV" sz="1600" b="0">
                <a:effectLst>
                  <a:outerShdw blurRad="38100" dist="38100" dir="2700000" algn="tl">
                    <a:srgbClr val="FFFFFF"/>
                  </a:outerShdw>
                </a:effectLst>
                <a:latin typeface="Times New Roman" pitchFamily="18" charset="0"/>
              </a:rPr>
            </a:br>
            <a:br>
              <a:rPr lang="lv-LV" sz="1600" b="0">
                <a:effectLst>
                  <a:outerShdw blurRad="38100" dist="38100" dir="2700000" algn="tl">
                    <a:srgbClr val="FFFFFF"/>
                  </a:outerShdw>
                </a:effectLst>
                <a:latin typeface="Times New Roman" pitchFamily="18" charset="0"/>
              </a:rPr>
            </a:br>
            <a:r>
              <a:rPr lang="lv-LV" sz="1600" b="0">
                <a:effectLst>
                  <a:outerShdw blurRad="38100" dist="38100" dir="2700000" algn="tl">
                    <a:srgbClr val="FFFFFF"/>
                  </a:outerShdw>
                </a:effectLst>
                <a:latin typeface="Times New Roman" pitchFamily="18" charset="0"/>
              </a:rPr>
              <a:t>56. Aģentūra tās rīcībā esošo informāciju par triangulācijas tīkla 1.−4.klases, nivelēšanas tīkla 3.klases, globālās pozicionēšanas 3.klases un poligonometrijas tīkla punktiem nodod digitālā veidā vietējām pašvaldībām līdz 2011.gada 31.decembrim.</a:t>
            </a:r>
            <a:br>
              <a:rPr lang="lv-LV" sz="1600" b="0">
                <a:effectLst>
                  <a:outerShdw blurRad="38100" dist="38100" dir="2700000" algn="tl">
                    <a:srgbClr val="FFFFFF"/>
                  </a:outerShdw>
                </a:effectLst>
                <a:latin typeface="Times New Roman" pitchFamily="18" charset="0"/>
              </a:rPr>
            </a:br>
            <a:br>
              <a:rPr lang="lv-LV" sz="1600" b="0">
                <a:effectLst>
                  <a:outerShdw blurRad="38100" dist="38100" dir="2700000" algn="tl">
                    <a:srgbClr val="FFFFFF"/>
                  </a:outerShdw>
                </a:effectLst>
                <a:latin typeface="Times New Roman" pitchFamily="18" charset="0"/>
              </a:rPr>
            </a:br>
            <a:r>
              <a:rPr lang="lv-LV" sz="1600" b="0">
                <a:effectLst>
                  <a:outerShdw blurRad="38100" dist="38100" dir="2700000" algn="tl">
                    <a:srgbClr val="FFFFFF"/>
                  </a:outerShdw>
                </a:effectLst>
                <a:latin typeface="Times New Roman" pitchFamily="18" charset="0"/>
              </a:rPr>
              <a:t>57. Vietējā ģeodēziskā tīkla izveidē izmanto esošos triangulācijas tīkla 1.−4.klases, nivelēšanas tīkla 3.klases, globālās pozicionēšanas 3.klases un poligonometrijas tīkla punktus saskaņā ar normatīvajiem aktiem par vietējā ģeodēziskā tīkla punktu ierīkošanu, uzturēšanu, kā arī informācijas sniegšanas kārtību.</a:t>
            </a:r>
            <a:br>
              <a:rPr lang="lv-LV" sz="1600" b="0">
                <a:effectLst>
                  <a:outerShdw blurRad="38100" dist="38100" dir="2700000" algn="tl">
                    <a:srgbClr val="FFFFFF"/>
                  </a:outerShdw>
                </a:effectLst>
                <a:latin typeface="Times New Roman" pitchFamily="18" charset="0"/>
              </a:rPr>
            </a:br>
            <a:br>
              <a:rPr lang="lv-LV" sz="1600" b="0">
                <a:effectLst>
                  <a:outerShdw blurRad="38100" dist="38100" dir="2700000" algn="tl">
                    <a:srgbClr val="FFFFFF"/>
                  </a:outerShdw>
                </a:effectLst>
                <a:latin typeface="Times New Roman" pitchFamily="18" charset="0"/>
              </a:rPr>
            </a:br>
            <a:r>
              <a:rPr lang="lv-LV" sz="1600" b="0">
                <a:effectLst>
                  <a:outerShdw blurRad="38100" dist="38100" dir="2700000" algn="tl">
                    <a:srgbClr val="FFFFFF"/>
                  </a:outerShdw>
                </a:effectLst>
                <a:latin typeface="Times New Roman" pitchFamily="18" charset="0"/>
              </a:rPr>
              <a:t>59. Šo noteikumu 9.punktā minētās prasības sāk piemērot ne vēlāk kā 2014.gada 1.janvārī.</a:t>
            </a:r>
          </a:p>
        </p:txBody>
      </p:sp>
    </p:spTree>
  </p:cSld>
  <p:clrMapOvr>
    <a:masterClrMapping/>
  </p:clrMapOvr>
  <p:transition/>
</p:sld>
</file>

<file path=ppt/theme/theme1.xml><?xml version="1.0" encoding="utf-8"?>
<a:theme xmlns:a="http://schemas.openxmlformats.org/drawingml/2006/main" name="aktualitates_geoinformacija">
  <a:themeElements>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v-LV" sz="1800" b="1" i="0" u="none" strike="noStrike" cap="none" normalizeH="0" baseline="0" smtClean="0">
            <a:ln>
              <a:noFill/>
            </a:ln>
            <a:solidFill>
              <a:schemeClr val="tx1"/>
            </a:solidFill>
            <a:effectLst/>
            <a:latin typeface="Monotype Corsiva"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v-LV" sz="1800" b="1" i="0" u="none" strike="noStrike" cap="none" normalizeH="0" baseline="0" smtClean="0">
            <a:ln>
              <a:noFill/>
            </a:ln>
            <a:solidFill>
              <a:schemeClr val="tx1"/>
            </a:solidFill>
            <a:effectLst/>
            <a:latin typeface="Monotype Corsiva" pitchFamily="66"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aktualitates_geoinformacija</Template>
  <TotalTime>0</TotalTime>
  <Words>1411</Words>
  <Application>Microsoft Office PowerPoint</Application>
  <PresentationFormat>Slaidrāde ekrānā (4:3)</PresentationFormat>
  <Paragraphs>133</Paragraphs>
  <Slides>42</Slides>
  <Notes>0</Notes>
  <HiddenSlides>0</HiddenSlides>
  <MMClips>0</MMClips>
  <ScaleCrop>false</ScaleCrop>
  <HeadingPairs>
    <vt:vector size="6" baseType="variant">
      <vt:variant>
        <vt:lpstr>Lietotie fonti</vt:lpstr>
      </vt:variant>
      <vt:variant>
        <vt:i4>6</vt:i4>
      </vt:variant>
      <vt:variant>
        <vt:lpstr>Dizains</vt:lpstr>
      </vt:variant>
      <vt:variant>
        <vt:i4>1</vt:i4>
      </vt:variant>
      <vt:variant>
        <vt:lpstr>Slaidu virsraksti</vt:lpstr>
      </vt:variant>
      <vt:variant>
        <vt:i4>42</vt:i4>
      </vt:variant>
    </vt:vector>
  </HeadingPairs>
  <TitlesOfParts>
    <vt:vector size="49" baseType="lpstr">
      <vt:lpstr>Arial</vt:lpstr>
      <vt:lpstr>Monotype Corsiva</vt:lpstr>
      <vt:lpstr>Tahoma</vt:lpstr>
      <vt:lpstr>Times New Roman</vt:lpstr>
      <vt:lpstr>Wingdings</vt:lpstr>
      <vt:lpstr>ZapfCalligr TL</vt:lpstr>
      <vt:lpstr>aktualitates_geoinformacija</vt:lpstr>
      <vt:lpstr>PowerPoint prezentācija</vt:lpstr>
      <vt:lpstr>Normatīvie dokumenti</vt:lpstr>
      <vt:lpstr>Ministru kabineta 2011.gada 22.marta noteikumi Nr.211 “Noteikumi par ģeotelpisko datu kopu metadatu obligāto saturu”</vt:lpstr>
      <vt:lpstr>PowerPoint prezentācija</vt:lpstr>
      <vt:lpstr>Ministru kabineta 2011.gada 30.augusta noteikumi Nr.673 “Ģeotelpisko datu kopas izmantošanas noteikumu obligātais saturs un izmantošanas atļaujas saņemšanas kārtība” </vt:lpstr>
      <vt:lpstr>Ministru kabineta 2011.gada 30.augusta noteikumi Nr.672 “Noteikumi par valsts aģentūras “Latvijas Ģeotelpiskās informācijas aģentūra” sniegto maksas pakalpojumu cenrādi un tā piemērošanas kārtību” </vt:lpstr>
      <vt:lpstr>Ministru kabineta 2011.gada 15.novembra noteikumi Nr.879 “Ģeodēziskās atskaites sistēmas un topogrāfisko karšu sistēmas noteikumi” </vt:lpstr>
      <vt:lpstr>Ministru kabineta 2011.gada 15.novembra noteikumi Nr.879 “Ģeodēziskās atskaites sistēmas un topogrāfisko karšu sistēmas noteikumi” </vt:lpstr>
      <vt:lpstr>PowerPoint prezentācija</vt:lpstr>
      <vt:lpstr>Izstrādes procesā esošie  Ministru kabineta noteikumi: </vt:lpstr>
      <vt:lpstr>Pamatdatu sagatavošana Aerofotografēšana un  ortofotokaršu mērogā 1:10 000 sagatavošana</vt:lpstr>
      <vt:lpstr>PowerPoint prezentācija</vt:lpstr>
      <vt:lpstr>PowerPoint prezentācija</vt:lpstr>
      <vt:lpstr>Topogrāfiskās kartes Mērogs 1:50 000</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Pamatdatu izsniegšana tiek veikta: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ERAF projekts „Valsts ģeotelpisko pamatdatu informācijas infrastruktūras izveide”</vt:lpstr>
      <vt:lpstr>Projekta mērķis Aģentūrai</vt:lpstr>
      <vt:lpstr>Aģentūras ERAF projekts  un Valsts vienotais ģeoportāls</vt:lpstr>
      <vt:lpstr>Kāpēc ir būtiski izmantot vienotu ģeotelpisko informāciju pašvaldībās?</vt:lpstr>
      <vt:lpstr>Aģentūras biroju adreses</vt:lpstr>
      <vt:lpstr>Paldies par uzmanību!</vt:lpstr>
    </vt:vector>
  </TitlesOfParts>
  <Company>Kurzemes planošanas reģions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Lietvede</dc:creator>
  <cp:lastModifiedBy>Laura Homka</cp:lastModifiedBy>
  <cp:revision>1</cp:revision>
  <cp:lastPrinted>1601-01-01T00:00:00Z</cp:lastPrinted>
  <dcterms:created xsi:type="dcterms:W3CDTF">2012-01-27T12:28:00Z</dcterms:created>
  <dcterms:modified xsi:type="dcterms:W3CDTF">2019-02-20T09:12:50Z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