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2"/>
  </p:notesMasterIdLst>
  <p:sldIdLst>
    <p:sldId id="363" r:id="rId2"/>
    <p:sldId id="267" r:id="rId3"/>
    <p:sldId id="325" r:id="rId4"/>
    <p:sldId id="260" r:id="rId5"/>
    <p:sldId id="268" r:id="rId6"/>
    <p:sldId id="269" r:id="rId7"/>
    <p:sldId id="270" r:id="rId8"/>
    <p:sldId id="271" r:id="rId9"/>
    <p:sldId id="272" r:id="rId10"/>
    <p:sldId id="273" r:id="rId11"/>
    <p:sldId id="274" r:id="rId12"/>
    <p:sldId id="275" r:id="rId13"/>
    <p:sldId id="277" r:id="rId14"/>
    <p:sldId id="278" r:id="rId15"/>
    <p:sldId id="279" r:id="rId16"/>
    <p:sldId id="280" r:id="rId17"/>
    <p:sldId id="329" r:id="rId18"/>
    <p:sldId id="281" r:id="rId19"/>
    <p:sldId id="282" r:id="rId20"/>
    <p:sldId id="285" r:id="rId21"/>
    <p:sldId id="284" r:id="rId22"/>
    <p:sldId id="283" r:id="rId23"/>
    <p:sldId id="287" r:id="rId24"/>
    <p:sldId id="286" r:id="rId25"/>
    <p:sldId id="288" r:id="rId26"/>
    <p:sldId id="289" r:id="rId27"/>
    <p:sldId id="298" r:id="rId28"/>
    <p:sldId id="299" r:id="rId29"/>
    <p:sldId id="326" r:id="rId30"/>
    <p:sldId id="312" r:id="rId31"/>
    <p:sldId id="304" r:id="rId32"/>
    <p:sldId id="313" r:id="rId33"/>
    <p:sldId id="314" r:id="rId34"/>
    <p:sldId id="315" r:id="rId35"/>
    <p:sldId id="309" r:id="rId36"/>
    <p:sldId id="317" r:id="rId37"/>
    <p:sldId id="318" r:id="rId38"/>
    <p:sldId id="310" r:id="rId39"/>
    <p:sldId id="262" r:id="rId40"/>
    <p:sldId id="319" r:id="rId41"/>
    <p:sldId id="320" r:id="rId42"/>
    <p:sldId id="322" r:id="rId43"/>
    <p:sldId id="323" r:id="rId44"/>
    <p:sldId id="328" r:id="rId45"/>
    <p:sldId id="330" r:id="rId46"/>
    <p:sldId id="331" r:id="rId47"/>
    <p:sldId id="332" r:id="rId48"/>
    <p:sldId id="333" r:id="rId49"/>
    <p:sldId id="334" r:id="rId50"/>
    <p:sldId id="335" r:id="rId51"/>
    <p:sldId id="336" r:id="rId52"/>
    <p:sldId id="338" r:id="rId53"/>
    <p:sldId id="337" r:id="rId54"/>
    <p:sldId id="341" r:id="rId55"/>
    <p:sldId id="342" r:id="rId56"/>
    <p:sldId id="343" r:id="rId57"/>
    <p:sldId id="361" r:id="rId58"/>
    <p:sldId id="345" r:id="rId59"/>
    <p:sldId id="346" r:id="rId60"/>
    <p:sldId id="347" r:id="rId61"/>
    <p:sldId id="350" r:id="rId62"/>
    <p:sldId id="351" r:id="rId63"/>
    <p:sldId id="352" r:id="rId64"/>
    <p:sldId id="353" r:id="rId65"/>
    <p:sldId id="354" r:id="rId66"/>
    <p:sldId id="355" r:id="rId67"/>
    <p:sldId id="356" r:id="rId68"/>
    <p:sldId id="359" r:id="rId69"/>
    <p:sldId id="362" r:id="rId70"/>
    <p:sldId id="360" r:id="rId71"/>
  </p:sldIdLst>
  <p:sldSz cx="9144000" cy="6858000" type="screen4x3"/>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etotajs" initials="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1" autoAdjust="0"/>
    <p:restoredTop sz="94684" autoAdjust="0"/>
  </p:normalViewPr>
  <p:slideViewPr>
    <p:cSldViewPr>
      <p:cViewPr varScale="1">
        <p:scale>
          <a:sx n="72" d="100"/>
          <a:sy n="72" d="100"/>
        </p:scale>
        <p:origin x="151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12-01-25T15:00:23.895"/>
    </inkml:context>
    <inkml:brush xml:id="br0">
      <inkml:brushProperty name="width" value="0.05292" units="cm"/>
      <inkml:brushProperty name="height" value="0.05292" units="cm"/>
      <inkml:brushProperty name="color" value="#FF0000"/>
    </inkml:brush>
  </inkml:definitions>
  <inkml:trace contextRef="#ctx0" brushRef="#br0">12800 15205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87C81C-9B8A-49B9-ACA4-A8EE8F8C9280}" type="datetimeFigureOut">
              <a:rPr lang="lv-LV" smtClean="0"/>
              <a:t>28.02.2019</a:t>
            </a:fld>
            <a:endParaRPr lang="lv-LV"/>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102ABD-94E9-4567-801D-E85BC46D319B}" type="slidenum">
              <a:rPr lang="lv-LV" smtClean="0"/>
              <a:t>‹#›</a:t>
            </a:fld>
            <a:endParaRPr lang="lv-LV"/>
          </a:p>
        </p:txBody>
      </p:sp>
    </p:spTree>
    <p:extLst>
      <p:ext uri="{BB962C8B-B14F-4D97-AF65-F5344CB8AC3E}">
        <p14:creationId xmlns:p14="http://schemas.microsoft.com/office/powerpoint/2010/main" val="160735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820FC8FE-7A7A-4CCA-A744-85223B83B5E6}" type="datetimeFigureOut">
              <a:rPr lang="lv-LV" smtClean="0"/>
              <a:t>28.02.2019</a:t>
            </a:fld>
            <a:endParaRPr lang="lv-LV"/>
          </a:p>
        </p:txBody>
      </p:sp>
      <p:sp>
        <p:nvSpPr>
          <p:cNvPr id="17" name="Footer Placeholder 16"/>
          <p:cNvSpPr>
            <a:spLocks noGrp="1"/>
          </p:cNvSpPr>
          <p:nvPr>
            <p:ph type="ftr" sz="quarter" idx="11"/>
          </p:nvPr>
        </p:nvSpPr>
        <p:spPr/>
        <p:txBody>
          <a:bodyPr/>
          <a:lstStyle/>
          <a:p>
            <a:endParaRPr lang="lv-LV"/>
          </a:p>
        </p:txBody>
      </p:sp>
      <p:sp>
        <p:nvSpPr>
          <p:cNvPr id="29" name="Slide Number Placeholder 28"/>
          <p:cNvSpPr>
            <a:spLocks noGrp="1"/>
          </p:cNvSpPr>
          <p:nvPr>
            <p:ph type="sldNum" sz="quarter" idx="12"/>
          </p:nvPr>
        </p:nvSpPr>
        <p:spPr/>
        <p:txBody>
          <a:bodyPr/>
          <a:lstStyle/>
          <a:p>
            <a:fld id="{1FA0DC0D-B4A6-465C-A4C7-D7C9714A8AC1}" type="slidenum">
              <a:rPr lang="lv-LV" smtClean="0"/>
              <a:t>‹#›</a:t>
            </a:fld>
            <a:endParaRPr lang="lv-LV"/>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0FC8FE-7A7A-4CCA-A744-85223B83B5E6}" type="datetimeFigureOut">
              <a:rPr lang="lv-LV" smtClean="0"/>
              <a:t>28.02.2019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0FC8FE-7A7A-4CCA-A744-85223B83B5E6}" type="datetimeFigureOut">
              <a:rPr lang="lv-LV" smtClean="0"/>
              <a:t>28.02.2019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20FC8FE-7A7A-4CCA-A744-85223B83B5E6}" type="datetimeFigureOut">
              <a:rPr lang="lv-LV" smtClean="0"/>
              <a:t>28.02.2019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20FC8FE-7A7A-4CCA-A744-85223B83B5E6}" type="datetimeFigureOut">
              <a:rPr lang="lv-LV" smtClean="0"/>
              <a:t>28.02.2019</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a:xfrm>
            <a:off x="7924800" y="6416675"/>
            <a:ext cx="762000" cy="365125"/>
          </a:xfrm>
        </p:spPr>
        <p:txBody>
          <a:bodyPr/>
          <a:lstStyle/>
          <a:p>
            <a:fld id="{1FA0DC0D-B4A6-465C-A4C7-D7C9714A8AC1}" type="slidenum">
              <a:rPr lang="lv-LV" smtClean="0"/>
              <a:t>‹#›</a:t>
            </a:fld>
            <a:endParaRPr lang="lv-LV"/>
          </a:p>
        </p:txBody>
      </p:sp>
    </p:spTree>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20FC8FE-7A7A-4CCA-A744-85223B83B5E6}" type="datetimeFigureOut">
              <a:rPr lang="lv-LV" smtClean="0"/>
              <a:t>28.02.2019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20FC8FE-7A7A-4CCA-A744-85223B83B5E6}" type="datetimeFigureOut">
              <a:rPr lang="lv-LV" smtClean="0"/>
              <a:t>28.02.2019</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820FC8FE-7A7A-4CCA-A744-85223B83B5E6}" type="datetimeFigureOut">
              <a:rPr lang="lv-LV" smtClean="0"/>
              <a:t>28.02.2019</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0FC8FE-7A7A-4CCA-A744-85223B83B5E6}" type="datetimeFigureOut">
              <a:rPr lang="lv-LV" smtClean="0"/>
              <a:t>28.02.2019</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20FC8FE-7A7A-4CCA-A744-85223B83B5E6}" type="datetimeFigureOut">
              <a:rPr lang="lv-LV" smtClean="0"/>
              <a:t>28.02.2019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a:solidFill>
                  <a:schemeClr val="lt1"/>
                </a:solidFill>
                <a:latin typeface="+mn-lt"/>
                <a:ea typeface="+mn-ea"/>
                <a:cs typeface="+mn-cs"/>
              </a:rPr>
              <a:t>Click icon to add picture</a:t>
            </a: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20FC8FE-7A7A-4CCA-A744-85223B83B5E6}" type="datetimeFigureOut">
              <a:rPr lang="lv-LV" smtClean="0"/>
              <a:t>28.02.2019</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1FA0DC0D-B4A6-465C-A4C7-D7C9714A8AC1}" type="slidenum">
              <a:rPr lang="lv-LV" smtClean="0"/>
              <a:t>‹#›</a:t>
            </a:fld>
            <a:endParaRPr lang="lv-LV"/>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820FC8FE-7A7A-4CCA-A744-85223B83B5E6}" type="datetimeFigureOut">
              <a:rPr lang="lv-LV" smtClean="0"/>
              <a:t>28.02.2019</a:t>
            </a:fld>
            <a:endParaRPr lang="lv-LV"/>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lv-LV"/>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FA0DC0D-B4A6-465C-A4C7-D7C9714A8AC1}" type="slidenum">
              <a:rPr lang="lv-LV" smtClean="0"/>
              <a:t>‹#›</a:t>
            </a:fld>
            <a:endParaRPr lang="lv-LV"/>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wmf"/></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8.jpeg"/><Relationship Id="rId3" Type="http://schemas.microsoft.com/office/2007/relationships/media" Target="../media/media2.wav"/><Relationship Id="rId7" Type="http://schemas.microsoft.com/office/2007/relationships/hdphoto" Target="../media/hdphoto2.wdp"/><Relationship Id="rId12" Type="http://schemas.openxmlformats.org/officeDocument/2006/relationships/image" Target="../media/image52.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slideLayout" Target="../slideLayouts/slideLayout7.xml"/><Relationship Id="rId10" Type="http://schemas.openxmlformats.org/officeDocument/2006/relationships/image" Target="../media/image50.jpeg"/><Relationship Id="rId4" Type="http://schemas.microsoft.com/office/2007/relationships/media" Target="../media/media3.wav"/><Relationship Id="rId9"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wav"/><Relationship Id="rId1" Type="http://schemas.openxmlformats.org/officeDocument/2006/relationships/audio" Target="NULL" TargetMode="External"/><Relationship Id="rId5" Type="http://schemas.openxmlformats.org/officeDocument/2006/relationships/image" Target="../media/image53.pn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gif"/></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wmv"/><Relationship Id="rId1" Type="http://schemas.openxmlformats.org/officeDocument/2006/relationships/video" Target="NULL" TargetMode="External"/><Relationship Id="rId6" Type="http://schemas.openxmlformats.org/officeDocument/2006/relationships/image" Target="../media/image104.emf"/><Relationship Id="rId5" Type="http://schemas.openxmlformats.org/officeDocument/2006/relationships/customXml" Target="../ink/ink1.xml"/><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jpeg"/></Relationships>
</file>

<file path=ppt/slides/_rels/slide6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6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mv"/><Relationship Id="rId1" Type="http://schemas.openxmlformats.org/officeDocument/2006/relationships/video" Target="NULL" TargetMode="External"/><Relationship Id="rId4" Type="http://schemas.openxmlformats.org/officeDocument/2006/relationships/image" Target="../media/image12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7"/>
          <p:cNvSpPr>
            <a:spLocks noChangeArrowheads="1"/>
          </p:cNvSpPr>
          <p:nvPr/>
        </p:nvSpPr>
        <p:spPr bwMode="auto">
          <a:xfrm>
            <a:off x="999058" y="1700808"/>
            <a:ext cx="724535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lv-LV" sz="3600" b="1" dirty="0"/>
              <a:t>Universālais dizains</a:t>
            </a:r>
          </a:p>
          <a:p>
            <a:pPr algn="ctr"/>
            <a:endParaRPr lang="lv-LV" sz="3600" b="1" dirty="0"/>
          </a:p>
          <a:p>
            <a:pPr algn="ctr"/>
            <a:r>
              <a:rPr lang="lv-LV" sz="3600" b="1" dirty="0"/>
              <a:t>Vides pieejamība cilvēkiem ar funkcionāliem traucējumiem</a:t>
            </a:r>
          </a:p>
        </p:txBody>
      </p:sp>
      <p:pic>
        <p:nvPicPr>
          <p:cNvPr id="2056" name="Picture 8" descr="S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5805264"/>
            <a:ext cx="14287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6012259"/>
            <a:ext cx="12954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Text Box 12"/>
          <p:cNvSpPr txBox="1">
            <a:spLocks noChangeArrowheads="1"/>
          </p:cNvSpPr>
          <p:nvPr/>
        </p:nvSpPr>
        <p:spPr bwMode="auto">
          <a:xfrm>
            <a:off x="1066800" y="4343400"/>
            <a:ext cx="5521424"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lv-LV" b="1" dirty="0"/>
              <a:t>Labklājības ministrija</a:t>
            </a:r>
          </a:p>
          <a:p>
            <a:endParaRPr lang="lv-LV" b="1" dirty="0"/>
          </a:p>
          <a:p>
            <a:r>
              <a:rPr lang="lv-LV" b="1" dirty="0"/>
              <a:t>Māris </a:t>
            </a:r>
            <a:r>
              <a:rPr lang="lv-LV" b="1" dirty="0" err="1"/>
              <a:t>Ceirulis</a:t>
            </a:r>
            <a:r>
              <a:rPr lang="lv-LV" b="1" dirty="0"/>
              <a:t>, LNB valdes priekšsēdētājs</a:t>
            </a:r>
          </a:p>
          <a:p>
            <a:endParaRPr lang="lv-LV" b="1" dirty="0"/>
          </a:p>
          <a:p>
            <a:r>
              <a:rPr lang="lv-LV" b="1" dirty="0"/>
              <a:t>Kuldīga, 2012. gada 11. aprīlis</a:t>
            </a:r>
          </a:p>
        </p:txBody>
      </p:sp>
    </p:spTree>
    <p:extLst>
      <p:ext uri="{BB962C8B-B14F-4D97-AF65-F5344CB8AC3E}">
        <p14:creationId xmlns:p14="http://schemas.microsoft.com/office/powerpoint/2010/main" val="241433364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4.   VIEGLI  UZTVERAMA  INFORMĀCIJA</a:t>
            </a:r>
          </a:p>
          <a:p>
            <a:pPr algn="ctr">
              <a:buFontTx/>
              <a:buNone/>
            </a:pPr>
            <a:r>
              <a:rPr lang="lv-LV" sz="1800" dirty="0"/>
              <a:t>(PERCEPTIBLE   INFORMATION)</a:t>
            </a:r>
            <a:endParaRPr lang="lv-LV" dirty="0"/>
          </a:p>
        </p:txBody>
      </p:sp>
      <p:pic>
        <p:nvPicPr>
          <p:cNvPr id="3075" name="Picture 3" descr="D:\Documents\Vides pieejamiba\Vides pieejamiba bildes\Anglija vides pieejamība\DSC_02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490" y="2793194"/>
            <a:ext cx="4584700" cy="304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6" name="Picture 4" descr="D:\Documents\Vides pieejamiba\Vides pieejamiba bildes\Anglija vides pieejamība\DSC_02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2276872"/>
            <a:ext cx="2712894" cy="40806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704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1000" fill="hold"/>
                                        <p:tgtEl>
                                          <p:spTgt spid="3075"/>
                                        </p:tgtEl>
                                        <p:attrNameLst>
                                          <p:attrName>ppt_x</p:attrName>
                                        </p:attrNameLst>
                                      </p:cBhvr>
                                      <p:tavLst>
                                        <p:tav tm="0">
                                          <p:val>
                                            <p:strVal val="#ppt_x"/>
                                          </p:val>
                                        </p:tav>
                                        <p:tav tm="100000">
                                          <p:val>
                                            <p:strVal val="#ppt_x"/>
                                          </p:val>
                                        </p:tav>
                                      </p:tavLst>
                                    </p:anim>
                                    <p:anim calcmode="lin" valueType="num">
                                      <p:cBhvr additive="base">
                                        <p:cTn id="8" dur="10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1000" fill="hold"/>
                                        <p:tgtEl>
                                          <p:spTgt spid="3076"/>
                                        </p:tgtEl>
                                        <p:attrNameLst>
                                          <p:attrName>ppt_x</p:attrName>
                                        </p:attrNameLst>
                                      </p:cBhvr>
                                      <p:tavLst>
                                        <p:tav tm="0">
                                          <p:val>
                                            <p:strVal val="#ppt_x"/>
                                          </p:val>
                                        </p:tav>
                                        <p:tav tm="100000">
                                          <p:val>
                                            <p:strVal val="#ppt_x"/>
                                          </p:val>
                                        </p:tav>
                                      </p:tavLst>
                                    </p:anim>
                                    <p:anim calcmode="lin" valueType="num">
                                      <p:cBhvr additive="base">
                                        <p:cTn id="14" dur="10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5.   SAMAZINĀTA  IESPĒJA  KĻŪDĪTIES</a:t>
            </a:r>
          </a:p>
          <a:p>
            <a:pPr algn="ctr">
              <a:buFontTx/>
              <a:buNone/>
            </a:pPr>
            <a:r>
              <a:rPr lang="lv-LV" sz="1800" dirty="0"/>
              <a:t>(PERCEPTIBLE   INFORMATION)</a:t>
            </a:r>
            <a:endParaRPr lang="lv-LV" dirty="0"/>
          </a:p>
        </p:txBody>
      </p:sp>
      <p:sp>
        <p:nvSpPr>
          <p:cNvPr id="5126" name="Text Box 6"/>
          <p:cNvSpPr txBox="1">
            <a:spLocks noChangeArrowheads="1"/>
          </p:cNvSpPr>
          <p:nvPr/>
        </p:nvSpPr>
        <p:spPr bwMode="auto">
          <a:xfrm>
            <a:off x="468464" y="2924944"/>
            <a:ext cx="82800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800" dirty="0"/>
              <a:t>Dizains līdz minimumam samazina kļūdu un nepareizas rīcības sekas. </a:t>
            </a:r>
          </a:p>
          <a:p>
            <a:pPr algn="just">
              <a:spcBef>
                <a:spcPct val="50000"/>
              </a:spcBef>
            </a:pPr>
            <a:r>
              <a:rPr lang="lv-LV" sz="2800" dirty="0"/>
              <a:t>Piemēram, kontrastējošā krāsā marķētas stikla sienas pasargā gan cilvēku ar redzes traucējumiem, gan izklaidīgu cilvēku no ieskriešanas stiklā.</a:t>
            </a:r>
            <a:endParaRPr lang="lv-LV" sz="2800" dirty="0">
              <a:solidFill>
                <a:schemeClr val="tx1"/>
              </a:solidFill>
            </a:endParaRPr>
          </a:p>
        </p:txBody>
      </p:sp>
    </p:spTree>
    <p:extLst>
      <p:ext uri="{BB962C8B-B14F-4D97-AF65-F5344CB8AC3E}">
        <p14:creationId xmlns:p14="http://schemas.microsoft.com/office/powerpoint/2010/main" val="2025886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126"/>
                                        </p:tgtEl>
                                        <p:attrNameLst>
                                          <p:attrName>ppt_w</p:attrName>
                                        </p:attrNameLst>
                                      </p:cBhvr>
                                      <p:tavLst>
                                        <p:tav tm="0">
                                          <p:val>
                                            <p:strVal val="ppt_w"/>
                                          </p:val>
                                        </p:tav>
                                        <p:tav tm="100000">
                                          <p:val>
                                            <p:fltVal val="0"/>
                                          </p:val>
                                        </p:tav>
                                      </p:tavLst>
                                    </p:anim>
                                    <p:anim calcmode="lin" valueType="num">
                                      <p:cBhvr>
                                        <p:cTn id="7" dur="500"/>
                                        <p:tgtEl>
                                          <p:spTgt spid="5126"/>
                                        </p:tgtEl>
                                        <p:attrNameLst>
                                          <p:attrName>ppt_h</p:attrName>
                                        </p:attrNameLst>
                                      </p:cBhvr>
                                      <p:tavLst>
                                        <p:tav tm="0">
                                          <p:val>
                                            <p:strVal val="ppt_h"/>
                                          </p:val>
                                        </p:tav>
                                        <p:tav tm="100000">
                                          <p:val>
                                            <p:fltVal val="0"/>
                                          </p:val>
                                        </p:tav>
                                      </p:tavLst>
                                    </p:anim>
                                    <p:animEffect transition="out" filter="fade">
                                      <p:cBhvr>
                                        <p:cTn id="8" dur="500"/>
                                        <p:tgtEl>
                                          <p:spTgt spid="5126"/>
                                        </p:tgtEl>
                                      </p:cBhvr>
                                    </p:animEffect>
                                    <p:set>
                                      <p:cBhvr>
                                        <p:cTn id="9" dur="1" fill="hold">
                                          <p:stCondLst>
                                            <p:cond delay="4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5.   SAMAZINĀTA  IESPĒJA  KĻŪDĪTIES</a:t>
            </a:r>
          </a:p>
          <a:p>
            <a:pPr algn="ctr">
              <a:buFontTx/>
              <a:buNone/>
            </a:pPr>
            <a:r>
              <a:rPr lang="lv-LV" sz="1800" dirty="0"/>
              <a:t>(PERCEPTIBLE   INFORMATION)</a:t>
            </a:r>
            <a:endParaRPr lang="lv-LV"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283009"/>
            <a:ext cx="2631357" cy="3960000"/>
          </a:xfrm>
          <a:prstGeom prst="rect">
            <a:avLst/>
          </a:prstGeom>
          <a:ln w="190500" cap="sq">
            <a:solidFill>
              <a:schemeClr val="accent5">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4099" name="Picture 3" descr="D:\Documents\Vides pieejamiba\Vides pieejamiba bildes\Vide\DSC006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2283009"/>
            <a:ext cx="2970000" cy="396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6301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1000" fill="hold"/>
                                        <p:tgtEl>
                                          <p:spTgt spid="4099"/>
                                        </p:tgtEl>
                                        <p:attrNameLst>
                                          <p:attrName>ppt_x</p:attrName>
                                        </p:attrNameLst>
                                      </p:cBhvr>
                                      <p:tavLst>
                                        <p:tav tm="0">
                                          <p:val>
                                            <p:strVal val="#ppt_x"/>
                                          </p:val>
                                        </p:tav>
                                        <p:tav tm="100000">
                                          <p:val>
                                            <p:strVal val="#ppt_x"/>
                                          </p:val>
                                        </p:tav>
                                      </p:tavLst>
                                    </p:anim>
                                    <p:anim calcmode="lin" valueType="num">
                                      <p:cBhvr additive="base">
                                        <p:cTn id="8" dur="10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1000" fill="hold"/>
                                        <p:tgtEl>
                                          <p:spTgt spid="4098"/>
                                        </p:tgtEl>
                                        <p:attrNameLst>
                                          <p:attrName>ppt_x</p:attrName>
                                        </p:attrNameLst>
                                      </p:cBhvr>
                                      <p:tavLst>
                                        <p:tav tm="0">
                                          <p:val>
                                            <p:strVal val="#ppt_x"/>
                                          </p:val>
                                        </p:tav>
                                        <p:tav tm="100000">
                                          <p:val>
                                            <p:strVal val="#ppt_x"/>
                                          </p:val>
                                        </p:tav>
                                      </p:tavLst>
                                    </p:anim>
                                    <p:anim calcmode="lin" valueType="num">
                                      <p:cBhvr additive="base">
                                        <p:cTn id="14" dur="10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6.   MINIMĀLA  FIZISKĀ  PIEPŪLE</a:t>
            </a:r>
          </a:p>
          <a:p>
            <a:pPr algn="ctr">
              <a:buFontTx/>
              <a:buNone/>
            </a:pPr>
            <a:r>
              <a:rPr lang="lv-LV" sz="1800" dirty="0"/>
              <a:t>(LOW  PHYSICAL  EFFORT)</a:t>
            </a:r>
            <a:endParaRPr lang="lv-LV" dirty="0"/>
          </a:p>
        </p:txBody>
      </p:sp>
      <p:sp>
        <p:nvSpPr>
          <p:cNvPr id="5126" name="Text Box 6"/>
          <p:cNvSpPr txBox="1">
            <a:spLocks noChangeArrowheads="1"/>
          </p:cNvSpPr>
          <p:nvPr/>
        </p:nvSpPr>
        <p:spPr bwMode="auto">
          <a:xfrm>
            <a:off x="396456" y="2996952"/>
            <a:ext cx="8280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800" dirty="0"/>
              <a:t>Objekts un vide ir ērti izmantojami, nelietojot fizisku spēku. </a:t>
            </a:r>
          </a:p>
          <a:p>
            <a:pPr algn="just">
              <a:spcBef>
                <a:spcPct val="50000"/>
              </a:spcBef>
            </a:pPr>
            <a:r>
              <a:rPr lang="lv-LV" sz="2800" dirty="0"/>
              <a:t>Piemēram, automātiskās durvis, kuru atvēršanai nav nepieciešama fiziskā piepūle.</a:t>
            </a:r>
            <a:endParaRPr lang="lv-LV" sz="2800" dirty="0">
              <a:solidFill>
                <a:schemeClr val="tx1"/>
              </a:solidFill>
            </a:endParaRPr>
          </a:p>
        </p:txBody>
      </p:sp>
    </p:spTree>
    <p:extLst>
      <p:ext uri="{BB962C8B-B14F-4D97-AF65-F5344CB8AC3E}">
        <p14:creationId xmlns:p14="http://schemas.microsoft.com/office/powerpoint/2010/main" val="1435943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126"/>
                                        </p:tgtEl>
                                        <p:attrNameLst>
                                          <p:attrName>ppt_w</p:attrName>
                                        </p:attrNameLst>
                                      </p:cBhvr>
                                      <p:tavLst>
                                        <p:tav tm="0">
                                          <p:val>
                                            <p:strVal val="ppt_w"/>
                                          </p:val>
                                        </p:tav>
                                        <p:tav tm="100000">
                                          <p:val>
                                            <p:fltVal val="0"/>
                                          </p:val>
                                        </p:tav>
                                      </p:tavLst>
                                    </p:anim>
                                    <p:anim calcmode="lin" valueType="num">
                                      <p:cBhvr>
                                        <p:cTn id="7" dur="500"/>
                                        <p:tgtEl>
                                          <p:spTgt spid="5126"/>
                                        </p:tgtEl>
                                        <p:attrNameLst>
                                          <p:attrName>ppt_h</p:attrName>
                                        </p:attrNameLst>
                                      </p:cBhvr>
                                      <p:tavLst>
                                        <p:tav tm="0">
                                          <p:val>
                                            <p:strVal val="ppt_h"/>
                                          </p:val>
                                        </p:tav>
                                        <p:tav tm="100000">
                                          <p:val>
                                            <p:fltVal val="0"/>
                                          </p:val>
                                        </p:tav>
                                      </p:tavLst>
                                    </p:anim>
                                    <p:animEffect transition="out" filter="fade">
                                      <p:cBhvr>
                                        <p:cTn id="8" dur="500"/>
                                        <p:tgtEl>
                                          <p:spTgt spid="5126"/>
                                        </p:tgtEl>
                                      </p:cBhvr>
                                    </p:animEffect>
                                    <p:set>
                                      <p:cBhvr>
                                        <p:cTn id="9" dur="1" fill="hold">
                                          <p:stCondLst>
                                            <p:cond delay="4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6.   MINIMĀLA  FIZISKĀ  PIEPŪLE</a:t>
            </a:r>
          </a:p>
          <a:p>
            <a:pPr algn="ctr">
              <a:buFontTx/>
              <a:buNone/>
            </a:pPr>
            <a:r>
              <a:rPr lang="lv-LV" sz="1800" dirty="0"/>
              <a:t>(LOW  PHYSICAL  EFFORT)</a:t>
            </a:r>
            <a:endParaRPr lang="lv-LV"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44" y="2636912"/>
            <a:ext cx="4091499" cy="3057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108" y="2802806"/>
            <a:ext cx="4213225" cy="27257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38525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000" fill="hold"/>
                                        <p:tgtEl>
                                          <p:spTgt spid="1026"/>
                                        </p:tgtEl>
                                        <p:attrNameLst>
                                          <p:attrName>ppt_x</p:attrName>
                                        </p:attrNameLst>
                                      </p:cBhvr>
                                      <p:tavLst>
                                        <p:tav tm="0">
                                          <p:val>
                                            <p:strVal val="#ppt_x"/>
                                          </p:val>
                                        </p:tav>
                                        <p:tav tm="100000">
                                          <p:val>
                                            <p:strVal val="#ppt_x"/>
                                          </p:val>
                                        </p:tav>
                                      </p:tavLst>
                                    </p:anim>
                                    <p:anim calcmode="lin" valueType="num">
                                      <p:cBhvr additive="base">
                                        <p:cTn id="8" dur="10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1000" fill="hold"/>
                                        <p:tgtEl>
                                          <p:spTgt spid="1027"/>
                                        </p:tgtEl>
                                        <p:attrNameLst>
                                          <p:attrName>ppt_x</p:attrName>
                                        </p:attrNameLst>
                                      </p:cBhvr>
                                      <p:tavLst>
                                        <p:tav tm="0">
                                          <p:val>
                                            <p:strVal val="#ppt_x"/>
                                          </p:val>
                                        </p:tav>
                                        <p:tav tm="100000">
                                          <p:val>
                                            <p:strVal val="#ppt_x"/>
                                          </p:val>
                                        </p:tav>
                                      </p:tavLst>
                                    </p:anim>
                                    <p:anim calcmode="lin" valueType="num">
                                      <p:cBhvr additive="base">
                                        <p:cTn id="14" dur="10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780928"/>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7.   KUSTĪBAI  UN  LIETOŠANAI  ATBILSTOŠS IZMĒRS  UN  TELPA </a:t>
            </a:r>
          </a:p>
          <a:p>
            <a:pPr algn="ctr">
              <a:buFontTx/>
              <a:buNone/>
            </a:pPr>
            <a:r>
              <a:rPr lang="lv-LV" sz="1800" dirty="0"/>
              <a:t>(LOW  PHYSICAL  EFFORT)</a:t>
            </a:r>
            <a:endParaRPr lang="lv-LV" dirty="0"/>
          </a:p>
        </p:txBody>
      </p:sp>
      <p:sp>
        <p:nvSpPr>
          <p:cNvPr id="5126" name="Text Box 6"/>
          <p:cNvSpPr txBox="1">
            <a:spLocks noChangeArrowheads="1"/>
          </p:cNvSpPr>
          <p:nvPr/>
        </p:nvSpPr>
        <p:spPr bwMode="auto">
          <a:xfrm>
            <a:off x="396456" y="2708920"/>
            <a:ext cx="82800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800" dirty="0"/>
              <a:t>Atbilstoši telpu izmēri nodrošina, ka lietotājs neatkarīgi no ķermeņa pozas, izmēriem vai mobilitātes (kustīguma) spēj tuvoties objektam, aizsniegt to, manipulēt un izmantot visas objekta funkcionālās iespējas. </a:t>
            </a:r>
          </a:p>
          <a:p>
            <a:pPr algn="just">
              <a:spcBef>
                <a:spcPct val="50000"/>
              </a:spcBef>
            </a:pPr>
            <a:r>
              <a:rPr lang="lv-LV" sz="2800" dirty="0"/>
              <a:t>Piemēram, sabiedrisko ēku tualešu parametri un iekārtu izvietojums ļauj tās izmantot bērniem, cilvēkiem riteņkrēslā un pārējiem apmeklētājiem. </a:t>
            </a:r>
            <a:endParaRPr lang="lv-LV" sz="2800" dirty="0">
              <a:solidFill>
                <a:schemeClr val="tx1"/>
              </a:solidFill>
            </a:endParaRPr>
          </a:p>
        </p:txBody>
      </p:sp>
    </p:spTree>
    <p:extLst>
      <p:ext uri="{BB962C8B-B14F-4D97-AF65-F5344CB8AC3E}">
        <p14:creationId xmlns:p14="http://schemas.microsoft.com/office/powerpoint/2010/main" val="1083811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126"/>
                                        </p:tgtEl>
                                        <p:attrNameLst>
                                          <p:attrName>ppt_w</p:attrName>
                                        </p:attrNameLst>
                                      </p:cBhvr>
                                      <p:tavLst>
                                        <p:tav tm="0">
                                          <p:val>
                                            <p:strVal val="ppt_w"/>
                                          </p:val>
                                        </p:tav>
                                        <p:tav tm="100000">
                                          <p:val>
                                            <p:fltVal val="0"/>
                                          </p:val>
                                        </p:tav>
                                      </p:tavLst>
                                    </p:anim>
                                    <p:anim calcmode="lin" valueType="num">
                                      <p:cBhvr>
                                        <p:cTn id="7" dur="500"/>
                                        <p:tgtEl>
                                          <p:spTgt spid="5126"/>
                                        </p:tgtEl>
                                        <p:attrNameLst>
                                          <p:attrName>ppt_h</p:attrName>
                                        </p:attrNameLst>
                                      </p:cBhvr>
                                      <p:tavLst>
                                        <p:tav tm="0">
                                          <p:val>
                                            <p:strVal val="ppt_h"/>
                                          </p:val>
                                        </p:tav>
                                        <p:tav tm="100000">
                                          <p:val>
                                            <p:fltVal val="0"/>
                                          </p:val>
                                        </p:tav>
                                      </p:tavLst>
                                    </p:anim>
                                    <p:animEffect transition="out" filter="fade">
                                      <p:cBhvr>
                                        <p:cTn id="8" dur="500"/>
                                        <p:tgtEl>
                                          <p:spTgt spid="5126"/>
                                        </p:tgtEl>
                                      </p:cBhvr>
                                    </p:animEffect>
                                    <p:set>
                                      <p:cBhvr>
                                        <p:cTn id="9" dur="1" fill="hold">
                                          <p:stCondLst>
                                            <p:cond delay="4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780928"/>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7.   KUSTĪBAI  UN  LIETOŠANAI  ATBILSTOŠS IZMĒRS  UN  TELPA </a:t>
            </a:r>
          </a:p>
          <a:p>
            <a:pPr algn="ctr">
              <a:buFontTx/>
              <a:buNone/>
            </a:pPr>
            <a:r>
              <a:rPr lang="lv-LV" sz="1800" dirty="0"/>
              <a:t>(LOW  PHYSICAL  EFFORT)</a:t>
            </a:r>
            <a:endParaRPr lang="lv-LV" dirty="0"/>
          </a:p>
        </p:txBody>
      </p:sp>
      <p:pic>
        <p:nvPicPr>
          <p:cNvPr id="2051" name="Picture 3" descr="D:\Documents\Vides pieejamiba\Vides pieejamiba bildes\Vide pasaule www\fare_machi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995424"/>
            <a:ext cx="3134135" cy="34235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075" y="3328110"/>
            <a:ext cx="4032448" cy="27581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900169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250"/>
                                        <p:tgtEl>
                                          <p:spTgt spid="2050"/>
                                        </p:tgtEl>
                                      </p:cBhvr>
                                    </p:animEffect>
                                    <p:anim calcmode="lin" valueType="num">
                                      <p:cBhvr>
                                        <p:cTn id="8" dur="1250" fill="hold"/>
                                        <p:tgtEl>
                                          <p:spTgt spid="2050"/>
                                        </p:tgtEl>
                                        <p:attrNameLst>
                                          <p:attrName>ppt_x</p:attrName>
                                        </p:attrNameLst>
                                      </p:cBhvr>
                                      <p:tavLst>
                                        <p:tav tm="0">
                                          <p:val>
                                            <p:strVal val="#ppt_x"/>
                                          </p:val>
                                        </p:tav>
                                        <p:tav tm="100000">
                                          <p:val>
                                            <p:strVal val="#ppt_x"/>
                                          </p:val>
                                        </p:tav>
                                      </p:tavLst>
                                    </p:anim>
                                    <p:anim calcmode="lin" valueType="num">
                                      <p:cBhvr>
                                        <p:cTn id="9" dur="125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 calcmode="lin" valueType="num">
                                      <p:cBhvr additive="base">
                                        <p:cTn id="14" dur="1000" fill="hold"/>
                                        <p:tgtEl>
                                          <p:spTgt spid="2051"/>
                                        </p:tgtEl>
                                        <p:attrNameLst>
                                          <p:attrName>ppt_x</p:attrName>
                                        </p:attrNameLst>
                                      </p:cBhvr>
                                      <p:tavLst>
                                        <p:tav tm="0">
                                          <p:val>
                                            <p:strVal val="#ppt_x"/>
                                          </p:val>
                                        </p:tav>
                                        <p:tav tm="100000">
                                          <p:val>
                                            <p:strVal val="#ppt_x"/>
                                          </p:val>
                                        </p:tav>
                                      </p:tavLst>
                                    </p:anim>
                                    <p:anim calcmode="lin" valueType="num">
                                      <p:cBhvr additive="base">
                                        <p:cTn id="15" dur="10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3000"/>
                <a:satMod val="110000"/>
              </a:schemeClr>
              <a:schemeClr val="bg2">
                <a:tint val="60000"/>
                <a:satMod val="425000"/>
              </a:schemeClr>
            </a:duotone>
            <a:extLst>
              <a:ext uri="{BEBA8EAE-BF5A-486C-A8C5-ECC9F3942E4B}">
                <a14:imgProps xmlns:a14="http://schemas.microsoft.com/office/drawing/2010/main">
                  <a14:imgLayer r:embed="rId3">
                    <a14:imgEffect>
                      <a14:brightnessContrast contrast="-29000"/>
                    </a14:imgEffect>
                  </a14:imgLayer>
                </a14:imgProps>
              </a:ext>
            </a:extLst>
          </a:blip>
          <a:stretch>
            <a:fillRect/>
          </a:stretch>
        </a:blip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0727" y="956184"/>
            <a:ext cx="6647423" cy="240080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717032"/>
            <a:ext cx="4002432" cy="28313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79511" y="188640"/>
            <a:ext cx="8519631" cy="584775"/>
          </a:xfrm>
          <a:prstGeom prst="rect">
            <a:avLst/>
          </a:prstGeom>
        </p:spPr>
        <p:txBody>
          <a:bodyPr wrap="square">
            <a:spAutoFit/>
          </a:bodyPr>
          <a:lstStyle/>
          <a:p>
            <a:pPr algn="just">
              <a:buFontTx/>
              <a:buNone/>
            </a:pPr>
            <a:r>
              <a:rPr lang="lv-LV" sz="3200" b="1" dirty="0">
                <a:solidFill>
                  <a:srgbClr val="FFFF00"/>
                </a:solidFill>
              </a:rPr>
              <a:t>Universālais Dizains </a:t>
            </a:r>
            <a:r>
              <a:rPr lang="lv-LV" sz="3200" b="1" dirty="0"/>
              <a:t>ir nepamanāms…</a:t>
            </a:r>
          </a:p>
        </p:txBody>
      </p:sp>
      <p:sp>
        <p:nvSpPr>
          <p:cNvPr id="4" name="Rectangle 3"/>
          <p:cNvSpPr/>
          <p:nvPr/>
        </p:nvSpPr>
        <p:spPr>
          <a:xfrm>
            <a:off x="4728877" y="3573016"/>
            <a:ext cx="3999756" cy="1569660"/>
          </a:xfrm>
          <a:prstGeom prst="rect">
            <a:avLst/>
          </a:prstGeom>
        </p:spPr>
        <p:txBody>
          <a:bodyPr wrap="square">
            <a:spAutoFit/>
          </a:bodyPr>
          <a:lstStyle/>
          <a:p>
            <a:pPr algn="just"/>
            <a:r>
              <a:rPr lang="lv-LV" sz="3200" b="1" dirty="0"/>
              <a:t>…to pamana tad, kad tas netiek ievērots!</a:t>
            </a:r>
          </a:p>
        </p:txBody>
      </p:sp>
      <p:sp>
        <p:nvSpPr>
          <p:cNvPr id="5" name="Rectangle 4"/>
          <p:cNvSpPr/>
          <p:nvPr/>
        </p:nvSpPr>
        <p:spPr>
          <a:xfrm>
            <a:off x="4680395" y="5362003"/>
            <a:ext cx="3983126" cy="1200329"/>
          </a:xfrm>
          <a:prstGeom prst="rect">
            <a:avLst/>
          </a:prstGeom>
        </p:spPr>
        <p:txBody>
          <a:bodyPr wrap="square">
            <a:spAutoFit/>
          </a:bodyPr>
          <a:lstStyle/>
          <a:p>
            <a:pPr algn="ctr"/>
            <a:r>
              <a:rPr lang="lv-LV" sz="2400" b="1" dirty="0">
                <a:solidFill>
                  <a:srgbClr val="FFFF00"/>
                </a:solidFill>
              </a:rPr>
              <a:t>Universālais Dizains </a:t>
            </a:r>
            <a:r>
              <a:rPr lang="lv-LV" sz="2400" b="1" dirty="0"/>
              <a:t>netraucē nevienam –  palīdz VISIEM!</a:t>
            </a:r>
          </a:p>
        </p:txBody>
      </p:sp>
    </p:spTree>
    <p:extLst>
      <p:ext uri="{BB962C8B-B14F-4D97-AF65-F5344CB8AC3E}">
        <p14:creationId xmlns:p14="http://schemas.microsoft.com/office/powerpoint/2010/main" val="160638204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a:solidFill>
                  <a:srgbClr val="FFFF00"/>
                </a:solidFill>
              </a:rPr>
              <a:t>CILVĒKU  REDZE  DAŽĀDOS  VECUMOS</a:t>
            </a:r>
          </a:p>
          <a:p>
            <a:pPr algn="ctr">
              <a:buFontTx/>
              <a:buNone/>
            </a:pPr>
            <a:endParaRPr lang="lv-LV" sz="1100" b="1" dirty="0"/>
          </a:p>
        </p:txBody>
      </p:sp>
      <p:grpSp>
        <p:nvGrpSpPr>
          <p:cNvPr id="7" name="Group 6"/>
          <p:cNvGrpSpPr/>
          <p:nvPr/>
        </p:nvGrpSpPr>
        <p:grpSpPr>
          <a:xfrm>
            <a:off x="268015" y="1726139"/>
            <a:ext cx="2647801" cy="4612798"/>
            <a:chOff x="212660" y="1726139"/>
            <a:chExt cx="2647801" cy="4612798"/>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660" y="1726139"/>
              <a:ext cx="2647801" cy="396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
          <p:nvSpPr>
            <p:cNvPr id="2" name="Rectangle 1"/>
            <p:cNvSpPr/>
            <p:nvPr/>
          </p:nvSpPr>
          <p:spPr>
            <a:xfrm>
              <a:off x="888085" y="5877272"/>
              <a:ext cx="1296949" cy="461665"/>
            </a:xfrm>
            <a:prstGeom prst="rect">
              <a:avLst/>
            </a:prstGeom>
          </p:spPr>
          <p:txBody>
            <a:bodyPr wrap="square">
              <a:spAutoFit/>
            </a:bodyPr>
            <a:lstStyle/>
            <a:p>
              <a:pPr algn="ctr">
                <a:spcBef>
                  <a:spcPct val="50000"/>
                </a:spcBef>
              </a:pPr>
              <a:r>
                <a:rPr lang="lv-LV" sz="2400" b="1" dirty="0"/>
                <a:t>20 gadi</a:t>
              </a:r>
            </a:p>
          </p:txBody>
        </p:sp>
      </p:grpSp>
      <p:grpSp>
        <p:nvGrpSpPr>
          <p:cNvPr id="8" name="Group 7"/>
          <p:cNvGrpSpPr/>
          <p:nvPr/>
        </p:nvGrpSpPr>
        <p:grpSpPr>
          <a:xfrm>
            <a:off x="3231781" y="1742421"/>
            <a:ext cx="2636363" cy="4596515"/>
            <a:chOff x="3203848" y="1742421"/>
            <a:chExt cx="2636363" cy="4596515"/>
          </a:xfrm>
        </p:grpSpPr>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742421"/>
              <a:ext cx="2636363" cy="396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3559489" y="5877271"/>
              <a:ext cx="1925079" cy="461665"/>
            </a:xfrm>
            <a:prstGeom prst="rect">
              <a:avLst/>
            </a:prstGeom>
          </p:spPr>
          <p:txBody>
            <a:bodyPr wrap="square">
              <a:spAutoFit/>
            </a:bodyPr>
            <a:lstStyle/>
            <a:p>
              <a:pPr algn="ctr">
                <a:spcBef>
                  <a:spcPct val="50000"/>
                </a:spcBef>
              </a:pPr>
              <a:r>
                <a:rPr lang="lv-LV" sz="2400" b="1" dirty="0"/>
                <a:t>40- 60 gadi</a:t>
              </a:r>
            </a:p>
          </p:txBody>
        </p:sp>
      </p:grpSp>
      <p:grpSp>
        <p:nvGrpSpPr>
          <p:cNvPr id="9" name="Group 8"/>
          <p:cNvGrpSpPr/>
          <p:nvPr/>
        </p:nvGrpSpPr>
        <p:grpSpPr>
          <a:xfrm>
            <a:off x="6034197" y="1742421"/>
            <a:ext cx="3025893" cy="4596514"/>
            <a:chOff x="6034197" y="1742421"/>
            <a:chExt cx="3025893" cy="4596514"/>
          </a:xfrm>
        </p:grpSpPr>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742421"/>
              <a:ext cx="2637921" cy="396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6034197" y="5877270"/>
              <a:ext cx="3025893" cy="461665"/>
            </a:xfrm>
            <a:prstGeom prst="rect">
              <a:avLst/>
            </a:prstGeom>
          </p:spPr>
          <p:txBody>
            <a:bodyPr wrap="square">
              <a:spAutoFit/>
            </a:bodyPr>
            <a:lstStyle/>
            <a:p>
              <a:pPr algn="ctr">
                <a:spcBef>
                  <a:spcPct val="50000"/>
                </a:spcBef>
              </a:pPr>
              <a:r>
                <a:rPr lang="lv-LV" sz="2400" b="1" dirty="0"/>
                <a:t>60 un vairāk gadu</a:t>
              </a:r>
            </a:p>
          </p:txBody>
        </p:sp>
      </p:grpSp>
    </p:spTree>
    <p:extLst>
      <p:ext uri="{BB962C8B-B14F-4D97-AF65-F5344CB8AC3E}">
        <p14:creationId xmlns:p14="http://schemas.microsoft.com/office/powerpoint/2010/main" val="29781221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a:solidFill>
                  <a:srgbClr val="FFFF00"/>
                </a:solidFill>
              </a:rPr>
              <a:t>LABA  REDZE</a:t>
            </a:r>
          </a:p>
          <a:p>
            <a:pPr algn="ctr">
              <a:buFontTx/>
              <a:buNone/>
            </a:pPr>
            <a:endParaRPr lang="lv-LV" sz="11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512" y="1191574"/>
            <a:ext cx="3956720" cy="52795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80321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480" y="548680"/>
            <a:ext cx="8640000" cy="5816977"/>
          </a:xfrm>
          <a:prstGeom prst="rect">
            <a:avLst/>
          </a:prstGeom>
        </p:spPr>
        <p:txBody>
          <a:bodyPr wrap="square">
            <a:spAutoFit/>
          </a:bodyPr>
          <a:lstStyle/>
          <a:p>
            <a:pPr algn="r"/>
            <a:r>
              <a:rPr lang="lv-LV" sz="2800" b="1" dirty="0">
                <a:solidFill>
                  <a:srgbClr val="FFFF00"/>
                </a:solidFill>
              </a:rPr>
              <a:t>Universālais dizains </a:t>
            </a:r>
            <a:r>
              <a:rPr lang="lv-LV" sz="2400" dirty="0"/>
              <a:t>– tāds produktu, vides, programmu un pakalpojumu dizains, kuru, cik vien iespējams, visi cilvēki var izmantot bez pielāgošanas vai īpašā dizaina nepieciešamības. </a:t>
            </a:r>
          </a:p>
          <a:p>
            <a:pPr algn="r"/>
            <a:r>
              <a:rPr lang="lv-LV" sz="2400" dirty="0">
                <a:solidFill>
                  <a:srgbClr val="FFFF00"/>
                </a:solidFill>
              </a:rPr>
              <a:t>Universālais dizains </a:t>
            </a:r>
            <a:r>
              <a:rPr lang="lv-LV" sz="2400" dirty="0"/>
              <a:t>ietver arī noteiktām personu ar invaliditāti grupām paredzētās atbalsta ierīces, ja tās ir nepieciešamas. </a:t>
            </a:r>
          </a:p>
          <a:p>
            <a:pPr algn="r"/>
            <a:endParaRPr lang="lv-LV" sz="2400" dirty="0"/>
          </a:p>
          <a:p>
            <a:pPr algn="r"/>
            <a:r>
              <a:rPr lang="lv-LV" sz="2400" i="1" dirty="0"/>
              <a:t>ANO Konvencija par </a:t>
            </a:r>
          </a:p>
          <a:p>
            <a:pPr algn="r"/>
            <a:r>
              <a:rPr lang="lv-LV" sz="2400" i="1" dirty="0"/>
              <a:t>personu ar invaliditāti tiesībām. </a:t>
            </a:r>
          </a:p>
          <a:p>
            <a:pPr algn="r"/>
            <a:r>
              <a:rPr lang="lv-LV" sz="2400" i="1" dirty="0"/>
              <a:t>2.pants</a:t>
            </a:r>
          </a:p>
          <a:p>
            <a:pPr algn="r"/>
            <a:endParaRPr lang="lv-LV" sz="2400" dirty="0"/>
          </a:p>
          <a:p>
            <a:pPr algn="r"/>
            <a:endParaRPr lang="lv-LV" sz="2400" dirty="0"/>
          </a:p>
          <a:p>
            <a:r>
              <a:rPr lang="lv-LV" sz="2800" b="1" dirty="0">
                <a:solidFill>
                  <a:srgbClr val="FFFF00"/>
                </a:solidFill>
              </a:rPr>
              <a:t>Universālais dizains </a:t>
            </a:r>
            <a:r>
              <a:rPr lang="lv-LV" sz="2800" b="1" dirty="0"/>
              <a:t>– pieejama vide, produkti, pakalpojumi un informācija visiem cilvēkiem. </a:t>
            </a:r>
          </a:p>
          <a:p>
            <a:endParaRPr lang="lv-LV" sz="2400" b="1" dirty="0"/>
          </a:p>
          <a:p>
            <a:r>
              <a:rPr lang="lv-LV" sz="2400" i="1" dirty="0"/>
              <a:t>Liepājas Neredzīgo biedrība</a:t>
            </a:r>
          </a:p>
        </p:txBody>
      </p:sp>
    </p:spTree>
    <p:extLst>
      <p:ext uri="{BB962C8B-B14F-4D97-AF65-F5344CB8AC3E}">
        <p14:creationId xmlns:p14="http://schemas.microsoft.com/office/powerpoint/2010/main" val="206548751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a:solidFill>
                  <a:srgbClr val="FFFF00"/>
                </a:solidFill>
              </a:rPr>
              <a:t>KATARAKTA</a:t>
            </a:r>
          </a:p>
          <a:p>
            <a:pPr algn="ctr">
              <a:buFontTx/>
              <a:buNone/>
            </a:pPr>
            <a:endParaRPr lang="lv-LV" sz="11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512" y="1191574"/>
            <a:ext cx="3956720" cy="52795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201954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a:solidFill>
                  <a:srgbClr val="FFFF00"/>
                </a:solidFill>
              </a:rPr>
              <a:t>GLAUKOMA  VIENĀ  ACĪ</a:t>
            </a:r>
          </a:p>
          <a:p>
            <a:pPr algn="ctr">
              <a:buFontTx/>
              <a:buNone/>
            </a:pPr>
            <a:endParaRPr lang="lv-LV" sz="11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513" y="1191574"/>
            <a:ext cx="3956720" cy="52795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8198476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a:solidFill>
                  <a:srgbClr val="FFFF00"/>
                </a:solidFill>
              </a:rPr>
              <a:t>GLAUKOMA</a:t>
            </a:r>
          </a:p>
          <a:p>
            <a:pPr algn="ctr">
              <a:buFontTx/>
              <a:buNone/>
            </a:pPr>
            <a:endParaRPr lang="lv-LV" sz="11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334" y="1191574"/>
            <a:ext cx="3960898" cy="52795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044989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a:solidFill>
                  <a:srgbClr val="FFFF00"/>
                </a:solidFill>
              </a:rPr>
              <a:t>BOJĀJUMI  STIKLVEIDA  ĶERMENĪ</a:t>
            </a:r>
          </a:p>
          <a:p>
            <a:pPr algn="ctr">
              <a:buFontTx/>
              <a:buNone/>
            </a:pPr>
            <a:endParaRPr lang="lv-LV" sz="11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Bojajumi_stiklveida_kerme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513" y="1191574"/>
            <a:ext cx="3956720" cy="52795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85808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a:solidFill>
                  <a:srgbClr val="FFFF00"/>
                </a:solidFill>
              </a:rPr>
              <a:t>TĪKLENES   ATSLĀŅOŠANĀS</a:t>
            </a:r>
          </a:p>
          <a:p>
            <a:pPr algn="ctr">
              <a:buFontTx/>
              <a:buNone/>
            </a:pPr>
            <a:endParaRPr lang="lv-LV" sz="11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Tiklenes_atslanosan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513" y="1191574"/>
            <a:ext cx="3956720" cy="52795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54083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a:solidFill>
                  <a:srgbClr val="FFFF00"/>
                </a:solidFill>
              </a:rPr>
              <a:t>SĀNU  REDZE</a:t>
            </a:r>
          </a:p>
          <a:p>
            <a:pPr algn="ctr">
              <a:buFontTx/>
              <a:buNone/>
            </a:pPr>
            <a:endParaRPr lang="lv-LV" sz="11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Bojajumi_stiklveida_kerme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513" y="1191574"/>
            <a:ext cx="3956720" cy="527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513" y="1191574"/>
            <a:ext cx="3956720" cy="52795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5909545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1628800"/>
          </a:xfrm>
        </p:spPr>
        <p:txBody>
          <a:bodyPr anchor="ctr">
            <a:normAutofit/>
          </a:bodyPr>
          <a:lstStyle/>
          <a:p>
            <a:pPr marL="137160" indent="0" algn="ctr">
              <a:spcBef>
                <a:spcPct val="50000"/>
              </a:spcBef>
              <a:buNone/>
            </a:pPr>
            <a:r>
              <a:rPr lang="lv-LV" b="1" dirty="0">
                <a:solidFill>
                  <a:srgbClr val="FFFF00"/>
                </a:solidFill>
              </a:rPr>
              <a:t>TUNEĻREDZE</a:t>
            </a:r>
          </a:p>
          <a:p>
            <a:pPr algn="ctr">
              <a:buFontTx/>
              <a:buNone/>
            </a:pPr>
            <a:endParaRPr lang="lv-LV" sz="11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3512"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Bojajumi_stiklveida_kerme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513" y="1191574"/>
            <a:ext cx="3956720" cy="527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513" y="1191574"/>
            <a:ext cx="3956720" cy="5279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3513" y="1191574"/>
            <a:ext cx="3956720" cy="52795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3216496"/>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a:t>IETVES</a:t>
            </a:r>
          </a:p>
        </p:txBody>
      </p:sp>
      <p:sp>
        <p:nvSpPr>
          <p:cNvPr id="7" name="Text Box 6"/>
          <p:cNvSpPr txBox="1">
            <a:spLocks noChangeArrowheads="1"/>
          </p:cNvSpPr>
          <p:nvPr/>
        </p:nvSpPr>
        <p:spPr bwMode="auto">
          <a:xfrm>
            <a:off x="5796136" y="1956900"/>
            <a:ext cx="2898524"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000" dirty="0"/>
              <a:t>Šķēršļi, kuri atrodas uz ietvēm: velosipēdu statīvi, atkritumu tvertnes, puķu podi, citi dekoratīvi elementi, stabiņi, aizsargbarjeras, kāpnes, kuras izvirzītas ietves daļā, taksofoni, reklāmas stabi un stendi ir marķēti ietves segumā ar kontrastējošu un reljefu dzeltenu joslu 0,60 m platumā. </a:t>
            </a:r>
            <a:endParaRPr lang="lv-LV" sz="2000" dirty="0">
              <a:solidFill>
                <a:schemeClr val="tx1"/>
              </a:solidFill>
            </a:endParaRPr>
          </a:p>
        </p:txBody>
      </p:sp>
      <p:pic>
        <p:nvPicPr>
          <p:cNvPr id="2050" name="Picture 2" descr="D:\Documents\Vides pieejamiba\Standarti vides pieejamībā - Darba\Bildes\iela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785468"/>
            <a:ext cx="4949925" cy="2436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123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250" fill="hold"/>
                                        <p:tgtEl>
                                          <p:spTgt spid="2050"/>
                                        </p:tgtEl>
                                        <p:attrNameLst>
                                          <p:attrName>ppt_w</p:attrName>
                                        </p:attrNameLst>
                                      </p:cBhvr>
                                      <p:tavLst>
                                        <p:tav tm="0">
                                          <p:val>
                                            <p:fltVal val="0"/>
                                          </p:val>
                                        </p:tav>
                                        <p:tav tm="100000">
                                          <p:val>
                                            <p:strVal val="#ppt_w"/>
                                          </p:val>
                                        </p:tav>
                                      </p:tavLst>
                                    </p:anim>
                                    <p:anim calcmode="lin" valueType="num">
                                      <p:cBhvr>
                                        <p:cTn id="8" dur="1250" fill="hold"/>
                                        <p:tgtEl>
                                          <p:spTgt spid="2050"/>
                                        </p:tgtEl>
                                        <p:attrNameLst>
                                          <p:attrName>ppt_h</p:attrName>
                                        </p:attrNameLst>
                                      </p:cBhvr>
                                      <p:tavLst>
                                        <p:tav tm="0">
                                          <p:val>
                                            <p:fltVal val="0"/>
                                          </p:val>
                                        </p:tav>
                                        <p:tav tm="100000">
                                          <p:val>
                                            <p:strVal val="#ppt_h"/>
                                          </p:val>
                                        </p:tav>
                                      </p:tavLst>
                                    </p:anim>
                                    <p:animEffect transition="in" filter="fade">
                                      <p:cBhvr>
                                        <p:cTn id="9" dur="1250"/>
                                        <p:tgtEl>
                                          <p:spTgt spid="205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250" fill="hold"/>
                                        <p:tgtEl>
                                          <p:spTgt spid="7"/>
                                        </p:tgtEl>
                                        <p:attrNameLst>
                                          <p:attrName>ppt_w</p:attrName>
                                        </p:attrNameLst>
                                      </p:cBhvr>
                                      <p:tavLst>
                                        <p:tav tm="0">
                                          <p:val>
                                            <p:fltVal val="0"/>
                                          </p:val>
                                        </p:tav>
                                        <p:tav tm="100000">
                                          <p:val>
                                            <p:strVal val="#ppt_w"/>
                                          </p:val>
                                        </p:tav>
                                      </p:tavLst>
                                    </p:anim>
                                    <p:anim calcmode="lin" valueType="num">
                                      <p:cBhvr>
                                        <p:cTn id="13" dur="1250" fill="hold"/>
                                        <p:tgtEl>
                                          <p:spTgt spid="7"/>
                                        </p:tgtEl>
                                        <p:attrNameLst>
                                          <p:attrName>ppt_h</p:attrName>
                                        </p:attrNameLst>
                                      </p:cBhvr>
                                      <p:tavLst>
                                        <p:tav tm="0">
                                          <p:val>
                                            <p:fltVal val="0"/>
                                          </p:val>
                                        </p:tav>
                                        <p:tav tm="100000">
                                          <p:val>
                                            <p:strVal val="#ppt_h"/>
                                          </p:val>
                                        </p:tav>
                                      </p:tavLst>
                                    </p:anim>
                                    <p:animEffect transition="in" filter="fade">
                                      <p:cBhvr>
                                        <p:cTn id="1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a:t>IETVES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72815"/>
            <a:ext cx="3554413" cy="474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Text Box 6"/>
          <p:cNvSpPr txBox="1">
            <a:spLocks noChangeArrowheads="1"/>
          </p:cNvSpPr>
          <p:nvPr/>
        </p:nvSpPr>
        <p:spPr bwMode="auto">
          <a:xfrm>
            <a:off x="5076056" y="2408778"/>
            <a:ext cx="3528392"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000" dirty="0"/>
              <a:t>Visa veida stabi, kuri atrodas uz ietvēm – luksofora, ceļa zīmju, reklāmu, apgaismojumu </a:t>
            </a:r>
            <a:r>
              <a:rPr lang="lv-LV" sz="2000" dirty="0" err="1"/>
              <a:t>u.c</a:t>
            </a:r>
            <a:r>
              <a:rPr lang="lv-LV" sz="2000" dirty="0"/>
              <a:t>. – ir marķēti ar lenti dzeltenā atstarojošā kontrastējošā krāsā vai marķējums ir rūpnieciski iestrādāts dzeltenā atstarojošā krāsā 1,60 m, 1,40 m un 0,35 m augstumā no ietves līmeņa. Marķējuma lentām vai krāsai jābūt 0,10 m platā joslā. </a:t>
            </a:r>
            <a:endParaRPr lang="lv-LV" sz="2000" dirty="0">
              <a:solidFill>
                <a:schemeClr val="tx1"/>
              </a:solidFill>
            </a:endParaRPr>
          </a:p>
        </p:txBody>
      </p:sp>
    </p:spTree>
    <p:extLst>
      <p:ext uri="{BB962C8B-B14F-4D97-AF65-F5344CB8AC3E}">
        <p14:creationId xmlns:p14="http://schemas.microsoft.com/office/powerpoint/2010/main" val="25104611"/>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a:t>IETVES</a:t>
            </a:r>
          </a:p>
        </p:txBody>
      </p:sp>
      <p:sp>
        <p:nvSpPr>
          <p:cNvPr id="8" name="Text Box 6"/>
          <p:cNvSpPr txBox="1">
            <a:spLocks noChangeArrowheads="1"/>
          </p:cNvSpPr>
          <p:nvPr/>
        </p:nvSpPr>
        <p:spPr bwMode="auto">
          <a:xfrm>
            <a:off x="240952" y="5241394"/>
            <a:ext cx="8640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000" dirty="0"/>
              <a:t>Ietvju aprīkojums ir izvietots pēc vienotas sistēmas, vienā vai otrā ietves malā, ietves vidū vai padziļinājumā, kas neatrodas gājēju pārvietošanās ceļā.</a:t>
            </a:r>
            <a:r>
              <a:rPr lang="lv-LV" sz="2000" i="1" dirty="0"/>
              <a:t> </a:t>
            </a:r>
            <a:endParaRPr lang="lv-LV" sz="2000" dirty="0">
              <a:solidFill>
                <a:schemeClr val="tx1"/>
              </a:solidFill>
            </a:endParaRPr>
          </a:p>
        </p:txBody>
      </p:sp>
      <p:pic>
        <p:nvPicPr>
          <p:cNvPr id="3074" name="Picture 2" descr="D:\Documents\Vides pieejamiba\Standarti vides pieejamībā - Darba\Bildes\iela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2952" y="1604399"/>
            <a:ext cx="6096000"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14378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1.   ĒRTA  LIETOŠANA  IKVIENAM</a:t>
            </a:r>
          </a:p>
          <a:p>
            <a:pPr algn="ctr">
              <a:buFontTx/>
              <a:buNone/>
            </a:pPr>
            <a:r>
              <a:rPr lang="lv-LV" sz="1800" dirty="0"/>
              <a:t>(EQUITABLE   USE)</a:t>
            </a:r>
            <a:endParaRPr lang="lv-LV" dirty="0"/>
          </a:p>
        </p:txBody>
      </p:sp>
      <p:sp>
        <p:nvSpPr>
          <p:cNvPr id="5126" name="Text Box 6"/>
          <p:cNvSpPr txBox="1">
            <a:spLocks noChangeArrowheads="1"/>
          </p:cNvSpPr>
          <p:nvPr/>
        </p:nvSpPr>
        <p:spPr bwMode="auto">
          <a:xfrm>
            <a:off x="252480" y="2780928"/>
            <a:ext cx="86400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gn="just">
              <a:spcBef>
                <a:spcPct val="50000"/>
              </a:spcBef>
              <a:buFont typeface="Arial" pitchFamily="34" charset="0"/>
              <a:buChar char="•"/>
            </a:pPr>
            <a:r>
              <a:rPr lang="lv-LV" sz="2800" dirty="0">
                <a:solidFill>
                  <a:schemeClr val="tx1"/>
                </a:solidFill>
              </a:rPr>
              <a:t>Sabiedriskajā transportā ar zemo grīdu ir vienlīdz ērta iekāpšana un izkāpšana gan vecākiem ar bērnu ratiņiem, cilvēkiem ar kustību traucējumiem, vājredzīgiem, gan pārējiem pasažieriem. </a:t>
            </a:r>
          </a:p>
          <a:p>
            <a:pPr marL="342900" indent="-342900" algn="just">
              <a:spcBef>
                <a:spcPct val="50000"/>
              </a:spcBef>
              <a:buFont typeface="Arial" pitchFamily="34" charset="0"/>
              <a:buChar char="•"/>
            </a:pPr>
            <a:r>
              <a:rPr lang="lv-LV" sz="2800" dirty="0">
                <a:solidFill>
                  <a:schemeClr val="tx1"/>
                </a:solidFill>
              </a:rPr>
              <a:t>Ēkām jābūt pieejamām ikvienam. </a:t>
            </a:r>
          </a:p>
        </p:txBody>
      </p:sp>
    </p:spTree>
    <p:extLst>
      <p:ext uri="{BB962C8B-B14F-4D97-AF65-F5344CB8AC3E}">
        <p14:creationId xmlns:p14="http://schemas.microsoft.com/office/powerpoint/2010/main" val="227657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126"/>
                                        </p:tgtEl>
                                        <p:attrNameLst>
                                          <p:attrName>ppt_w</p:attrName>
                                        </p:attrNameLst>
                                      </p:cBhvr>
                                      <p:tavLst>
                                        <p:tav tm="0">
                                          <p:val>
                                            <p:strVal val="ppt_w"/>
                                          </p:val>
                                        </p:tav>
                                        <p:tav tm="100000">
                                          <p:val>
                                            <p:fltVal val="0"/>
                                          </p:val>
                                        </p:tav>
                                      </p:tavLst>
                                    </p:anim>
                                    <p:anim calcmode="lin" valueType="num">
                                      <p:cBhvr>
                                        <p:cTn id="7" dur="500"/>
                                        <p:tgtEl>
                                          <p:spTgt spid="5126"/>
                                        </p:tgtEl>
                                        <p:attrNameLst>
                                          <p:attrName>ppt_h</p:attrName>
                                        </p:attrNameLst>
                                      </p:cBhvr>
                                      <p:tavLst>
                                        <p:tav tm="0">
                                          <p:val>
                                            <p:strVal val="ppt_h"/>
                                          </p:val>
                                        </p:tav>
                                        <p:tav tm="100000">
                                          <p:val>
                                            <p:fltVal val="0"/>
                                          </p:val>
                                        </p:tav>
                                      </p:tavLst>
                                    </p:anim>
                                    <p:animEffect transition="out" filter="fade">
                                      <p:cBhvr>
                                        <p:cTn id="8" dur="500"/>
                                        <p:tgtEl>
                                          <p:spTgt spid="5126"/>
                                        </p:tgtEl>
                                      </p:cBhvr>
                                    </p:animEffect>
                                    <p:set>
                                      <p:cBhvr>
                                        <p:cTn id="9" dur="1" fill="hold">
                                          <p:stCondLst>
                                            <p:cond delay="4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954107"/>
          </a:xfrm>
          <a:prstGeom prst="rect">
            <a:avLst/>
          </a:prstGeom>
        </p:spPr>
        <p:txBody>
          <a:bodyPr wrap="square">
            <a:spAutoFit/>
          </a:bodyPr>
          <a:lstStyle/>
          <a:p>
            <a:pPr algn="ctr">
              <a:buFontTx/>
              <a:buNone/>
            </a:pPr>
            <a:r>
              <a:rPr lang="lv-LV" sz="2800" b="1" dirty="0"/>
              <a:t>PĀRVIETOŠANĀS  VADLĪNIJU  SISTĒMA</a:t>
            </a:r>
          </a:p>
          <a:p>
            <a:pPr algn="ctr">
              <a:buFontTx/>
              <a:buNone/>
            </a:pPr>
            <a:r>
              <a:rPr lang="lv-LV" sz="2800" b="1" dirty="0"/>
              <a:t>CILVĒKIEM  AR  REDZES  TRAUCĒJUMIEM </a:t>
            </a:r>
          </a:p>
        </p:txBody>
      </p:sp>
      <p:sp>
        <p:nvSpPr>
          <p:cNvPr id="8" name="Text Box 6"/>
          <p:cNvSpPr txBox="1">
            <a:spLocks noChangeArrowheads="1"/>
          </p:cNvSpPr>
          <p:nvPr/>
        </p:nvSpPr>
        <p:spPr bwMode="auto">
          <a:xfrm>
            <a:off x="179512" y="1959223"/>
            <a:ext cx="864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lv-LV" sz="2400" b="1" dirty="0"/>
              <a:t>VADLĪNIJA</a:t>
            </a:r>
            <a:endParaRPr lang="lv-LV" sz="2400" dirty="0"/>
          </a:p>
        </p:txBody>
      </p:sp>
      <p:sp>
        <p:nvSpPr>
          <p:cNvPr id="2" name="Rectangle 1"/>
          <p:cNvSpPr/>
          <p:nvPr/>
        </p:nvSpPr>
        <p:spPr>
          <a:xfrm>
            <a:off x="252480" y="2557353"/>
            <a:ext cx="8640000" cy="1015663"/>
          </a:xfrm>
          <a:prstGeom prst="rect">
            <a:avLst/>
          </a:prstGeom>
        </p:spPr>
        <p:txBody>
          <a:bodyPr>
            <a:spAutoFit/>
          </a:bodyPr>
          <a:lstStyle/>
          <a:p>
            <a:pPr marL="342900" indent="-342900">
              <a:buFont typeface="Arial" pitchFamily="34" charset="0"/>
              <a:buChar char="•"/>
            </a:pPr>
            <a:r>
              <a:rPr lang="lv-LV" sz="2000" dirty="0"/>
              <a:t>Vadlīnija vada cilvēku ar redzes traucējumiem paralēli pārvietošanās ceļiem, tā kontrastē ar esošo ietves segumu. </a:t>
            </a:r>
          </a:p>
          <a:p>
            <a:pPr marL="342900" indent="-342900">
              <a:buFont typeface="Arial" pitchFamily="34" charset="0"/>
              <a:buChar char="•"/>
            </a:pPr>
            <a:r>
              <a:rPr lang="lv-LV" sz="2000" dirty="0"/>
              <a:t>Vadlīnija ir gaiši pelēkā krāsā.</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638" y="3775513"/>
            <a:ext cx="5043891" cy="28633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529" y="4365104"/>
            <a:ext cx="3494983" cy="17353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077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p:cTn id="12" dur="1250" fill="hold"/>
                                        <p:tgtEl>
                                          <p:spTgt spid="3075"/>
                                        </p:tgtEl>
                                        <p:attrNameLst>
                                          <p:attrName>ppt_w</p:attrName>
                                        </p:attrNameLst>
                                      </p:cBhvr>
                                      <p:tavLst>
                                        <p:tav tm="0">
                                          <p:val>
                                            <p:fltVal val="0"/>
                                          </p:val>
                                        </p:tav>
                                        <p:tav tm="100000">
                                          <p:val>
                                            <p:strVal val="#ppt_w"/>
                                          </p:val>
                                        </p:tav>
                                      </p:tavLst>
                                    </p:anim>
                                    <p:anim calcmode="lin" valueType="num">
                                      <p:cBhvr>
                                        <p:cTn id="13" dur="1250" fill="hold"/>
                                        <p:tgtEl>
                                          <p:spTgt spid="3075"/>
                                        </p:tgtEl>
                                        <p:attrNameLst>
                                          <p:attrName>ppt_h</p:attrName>
                                        </p:attrNameLst>
                                      </p:cBhvr>
                                      <p:tavLst>
                                        <p:tav tm="0">
                                          <p:val>
                                            <p:fltVal val="0"/>
                                          </p:val>
                                        </p:tav>
                                        <p:tav tm="100000">
                                          <p:val>
                                            <p:strVal val="#ppt_h"/>
                                          </p:val>
                                        </p:tav>
                                      </p:tavLst>
                                    </p:anim>
                                    <p:animEffect transition="in" filter="fade">
                                      <p:cBhvr>
                                        <p:cTn id="14" dur="1250"/>
                                        <p:tgtEl>
                                          <p:spTgt spid="3075"/>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250" fill="hold"/>
                                        <p:tgtEl>
                                          <p:spTgt spid="11"/>
                                        </p:tgtEl>
                                        <p:attrNameLst>
                                          <p:attrName>ppt_w</p:attrName>
                                        </p:attrNameLst>
                                      </p:cBhvr>
                                      <p:tavLst>
                                        <p:tav tm="0">
                                          <p:val>
                                            <p:fltVal val="0"/>
                                          </p:val>
                                        </p:tav>
                                        <p:tav tm="100000">
                                          <p:val>
                                            <p:strVal val="#ppt_w"/>
                                          </p:val>
                                        </p:tav>
                                      </p:tavLst>
                                    </p:anim>
                                    <p:anim calcmode="lin" valueType="num">
                                      <p:cBhvr>
                                        <p:cTn id="18" dur="1250" fill="hold"/>
                                        <p:tgtEl>
                                          <p:spTgt spid="11"/>
                                        </p:tgtEl>
                                        <p:attrNameLst>
                                          <p:attrName>ppt_h</p:attrName>
                                        </p:attrNameLst>
                                      </p:cBhvr>
                                      <p:tavLst>
                                        <p:tav tm="0">
                                          <p:val>
                                            <p:fltVal val="0"/>
                                          </p:val>
                                        </p:tav>
                                        <p:tav tm="100000">
                                          <p:val>
                                            <p:strVal val="#ppt_h"/>
                                          </p:val>
                                        </p:tav>
                                      </p:tavLst>
                                    </p:anim>
                                    <p:animEffect transition="in" filter="fade">
                                      <p:cBhvr>
                                        <p:cTn id="19"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954107"/>
          </a:xfrm>
          <a:prstGeom prst="rect">
            <a:avLst/>
          </a:prstGeom>
        </p:spPr>
        <p:txBody>
          <a:bodyPr wrap="square">
            <a:spAutoFit/>
          </a:bodyPr>
          <a:lstStyle/>
          <a:p>
            <a:pPr algn="ctr">
              <a:buFontTx/>
              <a:buNone/>
            </a:pPr>
            <a:r>
              <a:rPr lang="lv-LV" sz="2800" b="1" dirty="0"/>
              <a:t>PĀRVIETOŠANĀS  VADLĪNIJU  SISTĒMA</a:t>
            </a:r>
          </a:p>
          <a:p>
            <a:pPr algn="ctr">
              <a:buFontTx/>
              <a:buNone/>
            </a:pPr>
            <a:r>
              <a:rPr lang="lv-LV" sz="2800" b="1" dirty="0"/>
              <a:t>CILVĒKIEM  AR  REDZES  TRAUCĒJUMIEM </a:t>
            </a:r>
          </a:p>
        </p:txBody>
      </p:sp>
      <p:sp>
        <p:nvSpPr>
          <p:cNvPr id="2" name="Rectangle 1"/>
          <p:cNvSpPr/>
          <p:nvPr/>
        </p:nvSpPr>
        <p:spPr>
          <a:xfrm>
            <a:off x="240472" y="1959223"/>
            <a:ext cx="8640960" cy="461665"/>
          </a:xfrm>
          <a:prstGeom prst="rect">
            <a:avLst/>
          </a:prstGeom>
        </p:spPr>
        <p:txBody>
          <a:bodyPr wrap="square">
            <a:spAutoFit/>
          </a:bodyPr>
          <a:lstStyle/>
          <a:p>
            <a:pPr algn="just"/>
            <a:r>
              <a:rPr lang="lv-LV" sz="2400" b="1" dirty="0"/>
              <a:t>BRĪDINOŠĀ JOSLA</a:t>
            </a:r>
          </a:p>
        </p:txBody>
      </p:sp>
      <p:sp>
        <p:nvSpPr>
          <p:cNvPr id="3" name="Rectangle 2"/>
          <p:cNvSpPr/>
          <p:nvPr/>
        </p:nvSpPr>
        <p:spPr>
          <a:xfrm>
            <a:off x="252480" y="2870934"/>
            <a:ext cx="8640000" cy="2862322"/>
          </a:xfrm>
          <a:prstGeom prst="rect">
            <a:avLst/>
          </a:prstGeom>
        </p:spPr>
        <p:txBody>
          <a:bodyPr wrap="square">
            <a:spAutoFit/>
          </a:bodyPr>
          <a:lstStyle/>
          <a:p>
            <a:pPr marL="342900" indent="-342900" algn="just">
              <a:buFont typeface="Arial" pitchFamily="34" charset="0"/>
              <a:buChar char="•"/>
            </a:pPr>
            <a:r>
              <a:rPr lang="lv-LV" sz="2000" dirty="0"/>
              <a:t>Brīdinošā josla brīdina un informē cilvēkus ar redzes traucējumiem par kāpnēm, citām līmeņa maiņām, gājēju pārejas sākumu un beigām, par sabiedrisko transportlīdzekļu apstāšanās vietām, iekāpšanai un izkāpšanai pieturvietās. </a:t>
            </a:r>
          </a:p>
          <a:p>
            <a:pPr marL="342900" indent="-342900" algn="just">
              <a:buFont typeface="Arial" pitchFamily="34" charset="0"/>
              <a:buChar char="•"/>
            </a:pPr>
            <a:r>
              <a:rPr lang="lv-LV" sz="2000" dirty="0"/>
              <a:t>Brīdinošo joslu veido  gājēju pārejas, kāpņu un citu līmeņa maiņu visā platumā.</a:t>
            </a:r>
          </a:p>
          <a:p>
            <a:pPr marL="342900" indent="-342900" algn="just">
              <a:buFont typeface="Arial" pitchFamily="34" charset="0"/>
              <a:buChar char="•"/>
            </a:pPr>
            <a:r>
              <a:rPr lang="lv-LV" sz="2000" dirty="0"/>
              <a:t>Pieturvietās brīdinošo joslu veido pie sabiedrisko transportlīdzekļu pirmajām durvīm.</a:t>
            </a:r>
          </a:p>
          <a:p>
            <a:pPr marL="342900" indent="-342900" algn="just">
              <a:buFont typeface="Arial" pitchFamily="34" charset="0"/>
              <a:buChar char="•"/>
            </a:pPr>
            <a:r>
              <a:rPr lang="lv-LV" sz="2000" dirty="0"/>
              <a:t>Brīdinošā josla ir dzeltenā krāsā, kura kontrastē ar ietves segumu.</a:t>
            </a:r>
          </a:p>
        </p:txBody>
      </p:sp>
    </p:spTree>
    <p:extLst>
      <p:ext uri="{BB962C8B-B14F-4D97-AF65-F5344CB8AC3E}">
        <p14:creationId xmlns:p14="http://schemas.microsoft.com/office/powerpoint/2010/main" val="2605900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954107"/>
          </a:xfrm>
          <a:prstGeom prst="rect">
            <a:avLst/>
          </a:prstGeom>
        </p:spPr>
        <p:txBody>
          <a:bodyPr wrap="square">
            <a:spAutoFit/>
          </a:bodyPr>
          <a:lstStyle/>
          <a:p>
            <a:pPr algn="ctr">
              <a:buFontTx/>
              <a:buNone/>
            </a:pPr>
            <a:r>
              <a:rPr lang="lv-LV" sz="2800" b="1" dirty="0"/>
              <a:t>PĀRVIETOŠANĀS  VADLĪNIJU  SISTĒMA</a:t>
            </a:r>
          </a:p>
          <a:p>
            <a:pPr algn="ctr">
              <a:buFontTx/>
              <a:buNone/>
            </a:pPr>
            <a:r>
              <a:rPr lang="lv-LV" sz="2800" b="1" dirty="0"/>
              <a:t>CILVĒKIEM  AR  REDZES  TRAUCĒJUMIEM </a:t>
            </a:r>
          </a:p>
        </p:txBody>
      </p:sp>
      <p:sp>
        <p:nvSpPr>
          <p:cNvPr id="2" name="Rectangle 1"/>
          <p:cNvSpPr/>
          <p:nvPr/>
        </p:nvSpPr>
        <p:spPr>
          <a:xfrm>
            <a:off x="240472" y="1959223"/>
            <a:ext cx="8640960" cy="461665"/>
          </a:xfrm>
          <a:prstGeom prst="rect">
            <a:avLst/>
          </a:prstGeom>
        </p:spPr>
        <p:txBody>
          <a:bodyPr wrap="square">
            <a:spAutoFit/>
          </a:bodyPr>
          <a:lstStyle/>
          <a:p>
            <a:pPr algn="just"/>
            <a:r>
              <a:rPr lang="lv-LV" sz="2400" b="1" dirty="0"/>
              <a:t>BRĪDINOŠĀ JOSLA</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36912"/>
            <a:ext cx="5089151" cy="3816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D:\Documents\Vides pieejamiba\Standarti vides pieejamībā - Darba\Bildes\zimeejums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9244" y="5013176"/>
            <a:ext cx="2759593" cy="1131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0852" y="2780928"/>
            <a:ext cx="1476375" cy="19526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234242"/>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954107"/>
          </a:xfrm>
          <a:prstGeom prst="rect">
            <a:avLst/>
          </a:prstGeom>
        </p:spPr>
        <p:txBody>
          <a:bodyPr wrap="square">
            <a:spAutoFit/>
          </a:bodyPr>
          <a:lstStyle/>
          <a:p>
            <a:pPr algn="ctr">
              <a:buFontTx/>
              <a:buNone/>
            </a:pPr>
            <a:r>
              <a:rPr lang="lv-LV" sz="2800" b="1" dirty="0"/>
              <a:t>PĀRVIETOŠANĀS  VADLĪNIJU  SISTĒMA</a:t>
            </a:r>
          </a:p>
          <a:p>
            <a:pPr algn="ctr">
              <a:buFontTx/>
              <a:buNone/>
            </a:pPr>
            <a:r>
              <a:rPr lang="lv-LV" sz="2800" b="1" dirty="0"/>
              <a:t>CILVĒKIEM  AR  REDZES  TRAUCĒJUMIEM </a:t>
            </a:r>
          </a:p>
        </p:txBody>
      </p:sp>
      <p:sp>
        <p:nvSpPr>
          <p:cNvPr id="2" name="Rectangle 1"/>
          <p:cNvSpPr/>
          <p:nvPr/>
        </p:nvSpPr>
        <p:spPr>
          <a:xfrm>
            <a:off x="240952" y="1959223"/>
            <a:ext cx="8640000" cy="461665"/>
          </a:xfrm>
          <a:prstGeom prst="rect">
            <a:avLst/>
          </a:prstGeom>
        </p:spPr>
        <p:txBody>
          <a:bodyPr wrap="square">
            <a:spAutoFit/>
          </a:bodyPr>
          <a:lstStyle/>
          <a:p>
            <a:pPr algn="just"/>
            <a:r>
              <a:rPr lang="lv-LV" sz="2400" b="1" dirty="0"/>
              <a:t>VADLĪNIJU KRUSTPUNKTI</a:t>
            </a:r>
          </a:p>
        </p:txBody>
      </p:sp>
      <p:sp>
        <p:nvSpPr>
          <p:cNvPr id="3" name="Rectangle 2"/>
          <p:cNvSpPr/>
          <p:nvPr/>
        </p:nvSpPr>
        <p:spPr>
          <a:xfrm>
            <a:off x="611560" y="3078640"/>
            <a:ext cx="2376264" cy="3046988"/>
          </a:xfrm>
          <a:prstGeom prst="rect">
            <a:avLst/>
          </a:prstGeom>
        </p:spPr>
        <p:txBody>
          <a:bodyPr wrap="square">
            <a:spAutoFit/>
          </a:bodyPr>
          <a:lstStyle/>
          <a:p>
            <a:pPr algn="just"/>
            <a:r>
              <a:rPr lang="lv-LV" sz="2400" dirty="0"/>
              <a:t>Vadlīniju krustpunkti brīdina un informē cilvēkus ar redzes traucējumiem par virziena maiņu. </a:t>
            </a:r>
          </a:p>
        </p:txBody>
      </p:sp>
      <p:pic>
        <p:nvPicPr>
          <p:cNvPr id="1026" name="Picture 2" descr="D:\Documents\Vides pieejamiba\Vides pieejamiba\VADLĪNIJU PARAUGI\Vadlinij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433" y="2750934"/>
            <a:ext cx="4936535" cy="3702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763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250" fill="hold"/>
                                        <p:tgtEl>
                                          <p:spTgt spid="1026"/>
                                        </p:tgtEl>
                                        <p:attrNameLst>
                                          <p:attrName>ppt_w</p:attrName>
                                        </p:attrNameLst>
                                      </p:cBhvr>
                                      <p:tavLst>
                                        <p:tav tm="0">
                                          <p:val>
                                            <p:fltVal val="0"/>
                                          </p:val>
                                        </p:tav>
                                        <p:tav tm="100000">
                                          <p:val>
                                            <p:strVal val="#ppt_w"/>
                                          </p:val>
                                        </p:tav>
                                      </p:tavLst>
                                    </p:anim>
                                    <p:anim calcmode="lin" valueType="num">
                                      <p:cBhvr>
                                        <p:cTn id="13" dur="1250" fill="hold"/>
                                        <p:tgtEl>
                                          <p:spTgt spid="1026"/>
                                        </p:tgtEl>
                                        <p:attrNameLst>
                                          <p:attrName>ppt_h</p:attrName>
                                        </p:attrNameLst>
                                      </p:cBhvr>
                                      <p:tavLst>
                                        <p:tav tm="0">
                                          <p:val>
                                            <p:fltVal val="0"/>
                                          </p:val>
                                        </p:tav>
                                        <p:tav tm="100000">
                                          <p:val>
                                            <p:strVal val="#ppt_h"/>
                                          </p:val>
                                        </p:tav>
                                      </p:tavLst>
                                    </p:anim>
                                    <p:animEffect transition="in" filter="fade">
                                      <p:cBhvr>
                                        <p:cTn id="14" dur="125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954107"/>
          </a:xfrm>
          <a:prstGeom prst="rect">
            <a:avLst/>
          </a:prstGeom>
        </p:spPr>
        <p:txBody>
          <a:bodyPr wrap="square">
            <a:spAutoFit/>
          </a:bodyPr>
          <a:lstStyle/>
          <a:p>
            <a:pPr algn="ctr">
              <a:buFontTx/>
              <a:buNone/>
            </a:pPr>
            <a:r>
              <a:rPr lang="lv-LV" sz="2800" b="1" dirty="0"/>
              <a:t>PĀRVIETOŠANĀS  VADLĪNIJU  SISTĒMA</a:t>
            </a:r>
          </a:p>
          <a:p>
            <a:pPr algn="ctr">
              <a:buFontTx/>
              <a:buNone/>
            </a:pPr>
            <a:r>
              <a:rPr lang="lv-LV" sz="2800" b="1" dirty="0"/>
              <a:t>CILVĒKIEM  AR  REDZES  TRAUCĒJUMIEM </a:t>
            </a:r>
          </a:p>
        </p:txBody>
      </p:sp>
      <p:pic>
        <p:nvPicPr>
          <p:cNvPr id="6146" name="Picture 2" descr="D:\Documents\Vides pieejamiba\Standarti vides pieejamībā - Darba\Bildes\drošības saliņa ar ielu.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641" y="2204864"/>
            <a:ext cx="7882621" cy="4078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578574"/>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a:t>   GĀJĒJU  PĀREJAS</a:t>
            </a:r>
          </a:p>
        </p:txBody>
      </p:sp>
      <p:sp>
        <p:nvSpPr>
          <p:cNvPr id="2" name="Rectangle 1"/>
          <p:cNvSpPr/>
          <p:nvPr/>
        </p:nvSpPr>
        <p:spPr>
          <a:xfrm>
            <a:off x="252000" y="1484784"/>
            <a:ext cx="8640000" cy="707886"/>
          </a:xfrm>
          <a:prstGeom prst="rect">
            <a:avLst/>
          </a:prstGeom>
        </p:spPr>
        <p:txBody>
          <a:bodyPr wrap="square">
            <a:spAutoFit/>
          </a:bodyPr>
          <a:lstStyle/>
          <a:p>
            <a:pPr algn="just"/>
            <a:r>
              <a:rPr lang="lv-LV" sz="2000" dirty="0"/>
              <a:t>Ietves (uzbrauktuves) savienojums ar brauktuvi visā gājēju pārejas platumā tiek veidots brauktuves līmenī (nulles līmenī). </a:t>
            </a:r>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941" y="3789040"/>
            <a:ext cx="3604009" cy="27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151" name="Picture 7" descr="D:\Documents\Vides pieejamiba\LM konsultēšanas AKTI\09 Septembris 2011\Ventspils - Ganību, Zvaigžņu, Talsu un Tārgales ielas\FOTO Ventspils  - Ganību, Zvaigžņu, Talsu un Tārgales ielas\Ventspils - Tārgales iela\Ventspils - Tārgales iela - Ietves bor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3789040"/>
            <a:ext cx="3600000" cy="270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D:\Documents\Vides pieejamiba\Standarti vides pieejamībā - Darba\Bildes\zimeejums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808" y="2243858"/>
            <a:ext cx="8028384" cy="13291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9996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p:cTn id="12" dur="1250" fill="hold"/>
                                        <p:tgtEl>
                                          <p:spTgt spid="6149"/>
                                        </p:tgtEl>
                                        <p:attrNameLst>
                                          <p:attrName>ppt_w</p:attrName>
                                        </p:attrNameLst>
                                      </p:cBhvr>
                                      <p:tavLst>
                                        <p:tav tm="0">
                                          <p:val>
                                            <p:fltVal val="0"/>
                                          </p:val>
                                        </p:tav>
                                        <p:tav tm="100000">
                                          <p:val>
                                            <p:strVal val="#ppt_w"/>
                                          </p:val>
                                        </p:tav>
                                      </p:tavLst>
                                    </p:anim>
                                    <p:anim calcmode="lin" valueType="num">
                                      <p:cBhvr>
                                        <p:cTn id="13" dur="1250" fill="hold"/>
                                        <p:tgtEl>
                                          <p:spTgt spid="6149"/>
                                        </p:tgtEl>
                                        <p:attrNameLst>
                                          <p:attrName>ppt_h</p:attrName>
                                        </p:attrNameLst>
                                      </p:cBhvr>
                                      <p:tavLst>
                                        <p:tav tm="0">
                                          <p:val>
                                            <p:fltVal val="0"/>
                                          </p:val>
                                        </p:tav>
                                        <p:tav tm="100000">
                                          <p:val>
                                            <p:strVal val="#ppt_h"/>
                                          </p:val>
                                        </p:tav>
                                      </p:tavLst>
                                    </p:anim>
                                    <p:animEffect transition="in" filter="fade">
                                      <p:cBhvr>
                                        <p:cTn id="14" dur="1250"/>
                                        <p:tgtEl>
                                          <p:spTgt spid="6149"/>
                                        </p:tgtEl>
                                      </p:cBhvr>
                                    </p:animEffect>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250" fill="hold"/>
                                        <p:tgtEl>
                                          <p:spTgt spid="1026"/>
                                        </p:tgtEl>
                                        <p:attrNameLst>
                                          <p:attrName>ppt_w</p:attrName>
                                        </p:attrNameLst>
                                      </p:cBhvr>
                                      <p:tavLst>
                                        <p:tav tm="0">
                                          <p:val>
                                            <p:fltVal val="0"/>
                                          </p:val>
                                        </p:tav>
                                        <p:tav tm="100000">
                                          <p:val>
                                            <p:strVal val="#ppt_w"/>
                                          </p:val>
                                        </p:tav>
                                      </p:tavLst>
                                    </p:anim>
                                    <p:anim calcmode="lin" valueType="num">
                                      <p:cBhvr>
                                        <p:cTn id="18" dur="1250" fill="hold"/>
                                        <p:tgtEl>
                                          <p:spTgt spid="1026"/>
                                        </p:tgtEl>
                                        <p:attrNameLst>
                                          <p:attrName>ppt_h</p:attrName>
                                        </p:attrNameLst>
                                      </p:cBhvr>
                                      <p:tavLst>
                                        <p:tav tm="0">
                                          <p:val>
                                            <p:fltVal val="0"/>
                                          </p:val>
                                        </p:tav>
                                        <p:tav tm="100000">
                                          <p:val>
                                            <p:strVal val="#ppt_h"/>
                                          </p:val>
                                        </p:tav>
                                      </p:tavLst>
                                    </p:anim>
                                    <p:animEffect transition="in" filter="fade">
                                      <p:cBhvr>
                                        <p:cTn id="19" dur="125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151"/>
                                        </p:tgtEl>
                                        <p:attrNameLst>
                                          <p:attrName>style.visibility</p:attrName>
                                        </p:attrNameLst>
                                      </p:cBhvr>
                                      <p:to>
                                        <p:strVal val="visible"/>
                                      </p:to>
                                    </p:set>
                                    <p:anim calcmode="lin" valueType="num">
                                      <p:cBhvr additive="base">
                                        <p:cTn id="24" dur="1250" fill="hold"/>
                                        <p:tgtEl>
                                          <p:spTgt spid="6151"/>
                                        </p:tgtEl>
                                        <p:attrNameLst>
                                          <p:attrName>ppt_x</p:attrName>
                                        </p:attrNameLst>
                                      </p:cBhvr>
                                      <p:tavLst>
                                        <p:tav tm="0">
                                          <p:val>
                                            <p:strVal val="#ppt_x"/>
                                          </p:val>
                                        </p:tav>
                                        <p:tav tm="100000">
                                          <p:val>
                                            <p:strVal val="#ppt_x"/>
                                          </p:val>
                                        </p:tav>
                                      </p:tavLst>
                                    </p:anim>
                                    <p:anim calcmode="lin" valueType="num">
                                      <p:cBhvr additive="base">
                                        <p:cTn id="25" dur="1250" fill="hold"/>
                                        <p:tgtEl>
                                          <p:spTgt spid="61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a:t>   GĀJĒJU  PĀREJAS</a:t>
            </a:r>
          </a:p>
        </p:txBody>
      </p:sp>
      <p:sp>
        <p:nvSpPr>
          <p:cNvPr id="2" name="Rectangle 1"/>
          <p:cNvSpPr/>
          <p:nvPr/>
        </p:nvSpPr>
        <p:spPr>
          <a:xfrm>
            <a:off x="252480" y="1837883"/>
            <a:ext cx="8640000" cy="400110"/>
          </a:xfrm>
          <a:prstGeom prst="rect">
            <a:avLst/>
          </a:prstGeom>
        </p:spPr>
        <p:txBody>
          <a:bodyPr wrap="square">
            <a:spAutoFit/>
          </a:bodyPr>
          <a:lstStyle/>
          <a:p>
            <a:pPr algn="ctr"/>
            <a:r>
              <a:rPr lang="lv-LV" sz="2000" dirty="0"/>
              <a:t>Gājēju pārejas ir labi pārredzamas – apgaismotas tumšajā diennakts laikā.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318" y="2668879"/>
            <a:ext cx="5031268" cy="3764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42299653"/>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a:t>   GĀJĒJU  PĀREJAS</a:t>
            </a:r>
          </a:p>
        </p:txBody>
      </p:sp>
      <p:sp>
        <p:nvSpPr>
          <p:cNvPr id="2" name="Rectangle 1"/>
          <p:cNvSpPr/>
          <p:nvPr/>
        </p:nvSpPr>
        <p:spPr>
          <a:xfrm>
            <a:off x="252480" y="1725776"/>
            <a:ext cx="8640000" cy="1631216"/>
          </a:xfrm>
          <a:prstGeom prst="rect">
            <a:avLst/>
          </a:prstGeom>
        </p:spPr>
        <p:txBody>
          <a:bodyPr wrap="square">
            <a:spAutoFit/>
          </a:bodyPr>
          <a:lstStyle/>
          <a:p>
            <a:pPr marL="342900" indent="-342900" algn="just">
              <a:buFont typeface="Arial" pitchFamily="34" charset="0"/>
              <a:buChar char="•"/>
            </a:pPr>
            <a:r>
              <a:rPr lang="lv-LV" sz="2000" dirty="0"/>
              <a:t>Iegrieztās uzbrauktuves gājēju pārejās ir bīstamas visiem gājējiem, īpaši cilvēkiem ar redzes traucējumiem. </a:t>
            </a:r>
          </a:p>
          <a:p>
            <a:pPr marL="342900" indent="-342900" algn="just">
              <a:buFont typeface="Arial" pitchFamily="34" charset="0"/>
              <a:buChar char="•"/>
            </a:pPr>
            <a:r>
              <a:rPr lang="lv-LV" sz="2000" dirty="0"/>
              <a:t>Gājēju pāreju uzbrauktuves, kuras tiek veidotas visas gājēju pārejas platumā 1:20 (5%) sānu malas nedrīkst būt ar asiem stūriem, tās arī jāveido lēzenas 1:20 (5%).</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77" y="3711808"/>
            <a:ext cx="5458706" cy="28153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0932359"/>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a:t>   LUKSOFORI</a:t>
            </a:r>
          </a:p>
        </p:txBody>
      </p:sp>
      <p:sp>
        <p:nvSpPr>
          <p:cNvPr id="2" name="Rectangle 1"/>
          <p:cNvSpPr/>
          <p:nvPr/>
        </p:nvSpPr>
        <p:spPr>
          <a:xfrm>
            <a:off x="240952" y="1772816"/>
            <a:ext cx="8640000" cy="4524315"/>
          </a:xfrm>
          <a:prstGeom prst="rect">
            <a:avLst/>
          </a:prstGeom>
        </p:spPr>
        <p:txBody>
          <a:bodyPr wrap="square">
            <a:spAutoFit/>
          </a:bodyPr>
          <a:lstStyle/>
          <a:p>
            <a:pPr marL="342900" indent="-342900" algn="just">
              <a:buFont typeface="Arial" pitchFamily="34" charset="0"/>
              <a:buChar char="•"/>
            </a:pPr>
            <a:r>
              <a:rPr lang="lv-LV" sz="2400" dirty="0"/>
              <a:t>Luksofora signāla izsaukuma pogas, skaņas un </a:t>
            </a:r>
            <a:r>
              <a:rPr lang="lv-LV" sz="2400" dirty="0" err="1"/>
              <a:t>taktilo</a:t>
            </a:r>
            <a:r>
              <a:rPr lang="lv-LV" sz="2400" dirty="0"/>
              <a:t> norāžu kastītes tiek piestiprinātas pie luksofora staba, kuras augšējai malai jāatrodas 1,20 m  no ietves līmeņa. Tas nepieciešams, lai cilvēks, kurš pārvietojas riteņkrēslā, to varētu viegli aizsniegt.</a:t>
            </a:r>
          </a:p>
          <a:p>
            <a:pPr algn="just"/>
            <a:r>
              <a:rPr lang="lv-LV" sz="2400" i="1" dirty="0"/>
              <a:t> </a:t>
            </a:r>
          </a:p>
          <a:p>
            <a:pPr marL="342900" indent="-342900" algn="just">
              <a:buFont typeface="Arial" pitchFamily="34" charset="0"/>
              <a:buChar char="•"/>
            </a:pPr>
            <a:r>
              <a:rPr lang="lv-LV" sz="2400" dirty="0"/>
              <a:t>Ielu krustojumos uzstādītie luksofori ir aprīkoti ar skaņas signālu, signāla izsaukuma pogu un </a:t>
            </a:r>
            <a:r>
              <a:rPr lang="lv-LV" sz="2400" dirty="0" err="1"/>
              <a:t>taktilajām</a:t>
            </a:r>
            <a:r>
              <a:rPr lang="lv-LV" sz="2400" dirty="0"/>
              <a:t> norādēm. </a:t>
            </a:r>
          </a:p>
          <a:p>
            <a:pPr algn="just"/>
            <a:endParaRPr lang="lv-LV" sz="2400" dirty="0"/>
          </a:p>
          <a:p>
            <a:pPr marL="342900" indent="-342900" algn="just">
              <a:buFont typeface="Arial" pitchFamily="34" charset="0"/>
              <a:buChar char="•"/>
            </a:pPr>
            <a:r>
              <a:rPr lang="lv-LV" sz="2400" dirty="0"/>
              <a:t>Ielu krustojumos, luksoforiem ar skaņas signālu, ielas šķērsošanas laikā, signāli ir sadzirdami ielas abās pusēs, lai cilvēks ar redzes traucējumiem varētu virzīties pāri ielai no skaņas uz skaņu abos virzienos.</a:t>
            </a:r>
          </a:p>
        </p:txBody>
      </p:sp>
    </p:spTree>
    <p:extLst>
      <p:ext uri="{BB962C8B-B14F-4D97-AF65-F5344CB8AC3E}">
        <p14:creationId xmlns:p14="http://schemas.microsoft.com/office/powerpoint/2010/main" val="789536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arkanais signals.wav">
            <a:hlinkClick r:id="" action="ppaction://media"/>
          </p:cNvPr>
          <p:cNvPicPr>
            <a:picLocks noChangeAspect="1"/>
          </p:cNvPicPr>
          <p:nvPr>
            <a:audioFile r:link="rId1"/>
            <p:extLst>
              <p:ext uri="{DAA4B4D4-6D71-4841-9C94-3DE7FCFB9230}">
                <p14:media xmlns:p14="http://schemas.microsoft.com/office/powerpoint/2010/main" r:embed="rId2">
                  <p14:trim st="4300" end="9697.2748"/>
                  <p14:bmkLst>
                    <p14:bmk name="Bookmark 1" time="3736.2668"/>
                    <p14:bmk name="Bookmark 2" time="3985.2934"/>
                  </p14:bmkLst>
                </p14:media>
              </p:ext>
            </p:extLst>
          </p:nvPr>
        </p:nvPicPr>
        <p:blipFill>
          <a:blip r:embed="rId6">
            <a:duotone>
              <a:prstClr val="black"/>
              <a:schemeClr val="accent5">
                <a:tint val="45000"/>
                <a:satMod val="400000"/>
              </a:schemeClr>
            </a:duoton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95536" y="5920928"/>
            <a:ext cx="686559" cy="578557"/>
          </a:xfrm>
          <a:prstGeom prst="rect">
            <a:avLst/>
          </a:prstGeom>
          <a:noFill/>
          <a:ln>
            <a:noFill/>
          </a:ln>
          <a:effectLst>
            <a:softEdge rad="317500"/>
          </a:effectLst>
        </p:spPr>
      </p:pic>
      <p:pic>
        <p:nvPicPr>
          <p:cNvPr id="205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1707" t="13827" r="29175" b="7870"/>
          <a:stretch/>
        </p:blipFill>
        <p:spPr bwMode="auto">
          <a:xfrm>
            <a:off x="827584" y="3140968"/>
            <a:ext cx="850005" cy="2268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1"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306" t="13015" r="28576" b="9512"/>
          <a:stretch/>
        </p:blipFill>
        <p:spPr bwMode="auto">
          <a:xfrm>
            <a:off x="2483768" y="3113629"/>
            <a:ext cx="837128" cy="2268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3723" t="8651" r="30028" b="16222"/>
          <a:stretch/>
        </p:blipFill>
        <p:spPr bwMode="auto">
          <a:xfrm>
            <a:off x="4256153" y="3113629"/>
            <a:ext cx="837126" cy="2313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 name="Dzeltenais sinals.wav">
            <a:hlinkClick r:id="" action="ppaction://media"/>
          </p:cNvPr>
          <p:cNvPicPr>
            <a:picLocks noChangeAspect="1"/>
          </p:cNvPicPr>
          <p:nvPr>
            <a:audioFile r:link="rId1"/>
            <p:extLst>
              <p:ext uri="{DAA4B4D4-6D71-4841-9C94-3DE7FCFB9230}">
                <p14:media xmlns:p14="http://schemas.microsoft.com/office/powerpoint/2010/main" r:embed="rId3">
                  <p14:trim end="0.6847"/>
                </p14:media>
              </p:ext>
            </p:extLst>
          </p:nvPr>
        </p:nvPicPr>
        <p:blipFill>
          <a:blip r:embed="rId11"/>
          <a:stretch>
            <a:fillRect/>
          </a:stretch>
        </p:blipFill>
        <p:spPr>
          <a:xfrm>
            <a:off x="2555776" y="5627712"/>
            <a:ext cx="609600" cy="609600"/>
          </a:xfrm>
          <a:prstGeom prst="rect">
            <a:avLst/>
          </a:prstGeom>
          <a:effectLst>
            <a:softEdge rad="317500"/>
          </a:effectLst>
        </p:spPr>
      </p:pic>
      <p:pic>
        <p:nvPicPr>
          <p:cNvPr id="4" name="Zalais signals.wav">
            <a:hlinkClick r:id="" action="ppaction://media"/>
          </p:cNvPr>
          <p:cNvPicPr>
            <a:picLocks noChangeAspect="1"/>
          </p:cNvPicPr>
          <p:nvPr>
            <a:audioFile r:link="rId1"/>
            <p:extLst>
              <p:ext uri="{DAA4B4D4-6D71-4841-9C94-3DE7FCFB9230}">
                <p14:media xmlns:p14="http://schemas.microsoft.com/office/powerpoint/2010/main" r:embed="rId4">
                  <p14:trim st="5977.682" end="8197.6577"/>
                </p14:media>
              </p:ext>
            </p:extLst>
          </p:nvPr>
        </p:nvPicPr>
        <p:blipFill>
          <a:blip r:embed="rId11"/>
          <a:stretch>
            <a:fillRect/>
          </a:stretch>
        </p:blipFill>
        <p:spPr>
          <a:xfrm>
            <a:off x="4483679" y="5692291"/>
            <a:ext cx="609600" cy="609600"/>
          </a:xfrm>
          <a:prstGeom prst="rect">
            <a:avLst/>
          </a:prstGeom>
          <a:effectLst>
            <a:softEdge rad="317500"/>
          </a:effectLst>
        </p:spPr>
      </p:pic>
      <p:sp>
        <p:nvSpPr>
          <p:cNvPr id="11" name="Rectangle 3"/>
          <p:cNvSpPr txBox="1">
            <a:spLocks noChangeArrowheads="1"/>
          </p:cNvSpPr>
          <p:nvPr/>
        </p:nvSpPr>
        <p:spPr>
          <a:xfrm>
            <a:off x="0" y="0"/>
            <a:ext cx="9144000" cy="836712"/>
          </a:xfrm>
          <a:prstGeom prst="rect">
            <a:avLst/>
          </a:prstGeom>
        </p:spPr>
        <p:txBody>
          <a:bodyPr vert="horz" anchor="ctr">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buFontTx/>
              <a:buNone/>
            </a:pPr>
            <a:r>
              <a:rPr lang="lv-LV" b="1" i="1" dirty="0">
                <a:solidFill>
                  <a:srgbClr val="FFFF00"/>
                </a:solidFill>
              </a:rPr>
              <a:t>ĀRĒJĀ  VIDE</a:t>
            </a:r>
          </a:p>
        </p:txBody>
      </p:sp>
      <p:sp>
        <p:nvSpPr>
          <p:cNvPr id="12" name="Rectangle 11"/>
          <p:cNvSpPr/>
          <p:nvPr/>
        </p:nvSpPr>
        <p:spPr>
          <a:xfrm>
            <a:off x="1" y="836712"/>
            <a:ext cx="9121902" cy="523220"/>
          </a:xfrm>
          <a:prstGeom prst="rect">
            <a:avLst/>
          </a:prstGeom>
        </p:spPr>
        <p:txBody>
          <a:bodyPr wrap="square">
            <a:spAutoFit/>
          </a:bodyPr>
          <a:lstStyle/>
          <a:p>
            <a:pPr algn="ctr">
              <a:buFontTx/>
              <a:buNone/>
            </a:pPr>
            <a:r>
              <a:rPr lang="lv-LV" sz="2800" b="1" dirty="0"/>
              <a:t>   LUKSOFORI</a:t>
            </a:r>
          </a:p>
        </p:txBody>
      </p:sp>
      <p:pic>
        <p:nvPicPr>
          <p:cNvPr id="1024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97140" y="1882009"/>
            <a:ext cx="2663825" cy="355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57710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decel="3000" fill="hold" nodeType="clickEffect">
                                  <p:stCondLst>
                                    <p:cond delay="0"/>
                                  </p:stCondLst>
                                  <p:childTnLst>
                                    <p:animScale>
                                      <p:cBhvr>
                                        <p:cTn id="6" dur="2000" fill="hold"/>
                                        <p:tgtEl>
                                          <p:spTgt spid="205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792"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2051"/>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444" fill="hold"/>
                                        <p:tgtEl>
                                          <p:spTgt spid="3"/>
                                        </p:tgtEl>
                                      </p:cBhvr>
                                    </p:cmd>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2052"/>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2522" fill="hold"/>
                                        <p:tgtEl>
                                          <p:spTgt spid="4"/>
                                        </p:tgtEl>
                                      </p:cBhvr>
                                    </p:cmd>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242"/>
                                        </p:tgtEl>
                                        <p:attrNameLst>
                                          <p:attrName>style.visibility</p:attrName>
                                        </p:attrNameLst>
                                      </p:cBhvr>
                                      <p:to>
                                        <p:strVal val="visible"/>
                                      </p:to>
                                    </p:set>
                                    <p:anim calcmode="lin" valueType="num">
                                      <p:cBhvr>
                                        <p:cTn id="31" dur="1250" fill="hold"/>
                                        <p:tgtEl>
                                          <p:spTgt spid="10242"/>
                                        </p:tgtEl>
                                        <p:attrNameLst>
                                          <p:attrName>ppt_w</p:attrName>
                                        </p:attrNameLst>
                                      </p:cBhvr>
                                      <p:tavLst>
                                        <p:tav tm="0">
                                          <p:val>
                                            <p:fltVal val="0"/>
                                          </p:val>
                                        </p:tav>
                                        <p:tav tm="100000">
                                          <p:val>
                                            <p:strVal val="#ppt_w"/>
                                          </p:val>
                                        </p:tav>
                                      </p:tavLst>
                                    </p:anim>
                                    <p:anim calcmode="lin" valueType="num">
                                      <p:cBhvr>
                                        <p:cTn id="32" dur="1250" fill="hold"/>
                                        <p:tgtEl>
                                          <p:spTgt spid="10242"/>
                                        </p:tgtEl>
                                        <p:attrNameLst>
                                          <p:attrName>ppt_h</p:attrName>
                                        </p:attrNameLst>
                                      </p:cBhvr>
                                      <p:tavLst>
                                        <p:tav tm="0">
                                          <p:val>
                                            <p:fltVal val="0"/>
                                          </p:val>
                                        </p:tav>
                                        <p:tav tm="100000">
                                          <p:val>
                                            <p:strVal val="#ppt_h"/>
                                          </p:val>
                                        </p:tav>
                                      </p:tavLst>
                                    </p:anim>
                                    <p:anim calcmode="lin" valueType="num">
                                      <p:cBhvr>
                                        <p:cTn id="33" dur="1250" fill="hold"/>
                                        <p:tgtEl>
                                          <p:spTgt spid="10242"/>
                                        </p:tgtEl>
                                        <p:attrNameLst>
                                          <p:attrName>style.rotation</p:attrName>
                                        </p:attrNameLst>
                                      </p:cBhvr>
                                      <p:tavLst>
                                        <p:tav tm="0">
                                          <p:val>
                                            <p:fltVal val="90"/>
                                          </p:val>
                                        </p:tav>
                                        <p:tav tm="100000">
                                          <p:val>
                                            <p:fltVal val="0"/>
                                          </p:val>
                                        </p:tav>
                                      </p:tavLst>
                                    </p:anim>
                                    <p:animEffect transition="in" filter="fade">
                                      <p:cBhvr>
                                        <p:cTn id="34" dur="125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5" fill="hold" display="0">
                  <p:stCondLst>
                    <p:cond delay="indefinite"/>
                  </p:stCondLst>
                  <p:endCondLst>
                    <p:cond evt="onStopAudio" delay="0">
                      <p:tgtEl>
                        <p:sldTgt/>
                      </p:tgtEl>
                    </p:cond>
                  </p:endCondLst>
                </p:cTn>
                <p:tgtEl>
                  <p:spTgt spid="2"/>
                </p:tgtEl>
              </p:cMediaNode>
            </p:audio>
            <p:audio>
              <p:cMediaNode vol="100000">
                <p:cTn id="36" fill="hold" display="0">
                  <p:stCondLst>
                    <p:cond delay="indefinite"/>
                  </p:stCondLst>
                  <p:endCondLst>
                    <p:cond evt="onStopAudio" delay="0">
                      <p:tgtEl>
                        <p:sldTgt/>
                      </p:tgtEl>
                    </p:cond>
                  </p:endCondLst>
                </p:cTn>
                <p:tgtEl>
                  <p:spTgt spid="3"/>
                </p:tgtEl>
              </p:cMediaNode>
            </p:audio>
            <p:audio>
              <p:cMediaNode vol="100000">
                <p:cTn id="3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1.   ĒRTA  LIETOŠANA  IKVIENAM</a:t>
            </a:r>
          </a:p>
          <a:p>
            <a:pPr algn="ctr">
              <a:buFontTx/>
              <a:buNone/>
            </a:pPr>
            <a:r>
              <a:rPr lang="lv-LV" sz="1800" dirty="0"/>
              <a:t>(EQUITABLE   USE)</a:t>
            </a:r>
            <a:endParaRPr lang="lv-LV" dirty="0"/>
          </a:p>
        </p:txBody>
      </p:sp>
      <p:pic>
        <p:nvPicPr>
          <p:cNvPr id="4" name="Picture 13" descr="ACCESSIBILITY-7170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496286"/>
            <a:ext cx="3816424" cy="37442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7" name="Picture 12" descr="Viesu nams Kazdang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708920"/>
            <a:ext cx="4107718" cy="3319013"/>
          </a:xfrm>
          <a:prstGeom prst="rect">
            <a:avLst/>
          </a:prstGeom>
          <a:ln w="190500" cap="sq">
            <a:solidFill>
              <a:schemeClr val="accent5">
                <a:lumMod val="60000"/>
                <a:lumOff val="4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5601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als Dzeltens Sarkans.wav">
            <a:hlinkClick r:id="" action="ppaction://media"/>
          </p:cNvPr>
          <p:cNvPicPr>
            <a:picLocks noChangeAspect="1"/>
          </p:cNvPicPr>
          <p:nvPr>
            <a:audioFile r:link="rId1"/>
            <p:extLst>
              <p:ext uri="{DAA4B4D4-6D71-4841-9C94-3DE7FCFB9230}">
                <p14:media xmlns:p14="http://schemas.microsoft.com/office/powerpoint/2010/main" r:embed="rId2">
                  <p14:trim st="10235.3768" end="24276.2144"/>
                </p14:media>
              </p:ext>
            </p:extLst>
          </p:nvPr>
        </p:nvPicPr>
        <p:blipFill>
          <a:blip r:embed="rId4"/>
          <a:stretch>
            <a:fillRect/>
          </a:stretch>
        </p:blipFill>
        <p:spPr>
          <a:xfrm>
            <a:off x="6228184" y="6066726"/>
            <a:ext cx="609600" cy="609600"/>
          </a:xfrm>
          <a:prstGeom prst="rect">
            <a:avLst/>
          </a:prstGeom>
          <a:effectLst>
            <a:softEdge rad="317500"/>
          </a:effectLst>
        </p:spPr>
      </p:pic>
      <p:sp>
        <p:nvSpPr>
          <p:cNvPr id="11" name="Rectangle 3"/>
          <p:cNvSpPr txBox="1">
            <a:spLocks noChangeArrowheads="1"/>
          </p:cNvSpPr>
          <p:nvPr/>
        </p:nvSpPr>
        <p:spPr>
          <a:xfrm>
            <a:off x="0" y="0"/>
            <a:ext cx="9144000" cy="836712"/>
          </a:xfrm>
          <a:prstGeom prst="rect">
            <a:avLst/>
          </a:prstGeom>
        </p:spPr>
        <p:txBody>
          <a:bodyPr vert="horz" anchor="ctr">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buFontTx/>
              <a:buNone/>
            </a:pPr>
            <a:r>
              <a:rPr lang="lv-LV" b="1" i="1" dirty="0">
                <a:solidFill>
                  <a:srgbClr val="FFFF00"/>
                </a:solidFill>
              </a:rPr>
              <a:t>ĀRĒJĀ  VIDE</a:t>
            </a:r>
          </a:p>
        </p:txBody>
      </p:sp>
      <p:sp>
        <p:nvSpPr>
          <p:cNvPr id="12" name="Rectangle 11"/>
          <p:cNvSpPr/>
          <p:nvPr/>
        </p:nvSpPr>
        <p:spPr>
          <a:xfrm>
            <a:off x="1" y="836712"/>
            <a:ext cx="9121902" cy="523220"/>
          </a:xfrm>
          <a:prstGeom prst="rect">
            <a:avLst/>
          </a:prstGeom>
        </p:spPr>
        <p:txBody>
          <a:bodyPr wrap="square">
            <a:spAutoFit/>
          </a:bodyPr>
          <a:lstStyle/>
          <a:p>
            <a:pPr algn="ctr">
              <a:buFontTx/>
              <a:buNone/>
            </a:pPr>
            <a:r>
              <a:rPr lang="lv-LV" sz="2800" b="1" dirty="0"/>
              <a:t>   LUKSORORI</a:t>
            </a:r>
          </a:p>
        </p:txBody>
      </p:sp>
      <p:pic>
        <p:nvPicPr>
          <p:cNvPr id="9218" name="Picture 2" descr="D:\Documents\Vides pieejamiba\Standarti vides pieejamībā - Darba\Bildes\luksofors taktila kas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2081458"/>
            <a:ext cx="4498724" cy="38344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79512" y="1598013"/>
            <a:ext cx="4032448" cy="5078313"/>
          </a:xfrm>
          <a:prstGeom prst="rect">
            <a:avLst/>
          </a:prstGeom>
        </p:spPr>
        <p:txBody>
          <a:bodyPr wrap="square">
            <a:spAutoFit/>
          </a:bodyPr>
          <a:lstStyle/>
          <a:p>
            <a:pPr marL="285750" indent="-285750" algn="just">
              <a:buFont typeface="Arial" pitchFamily="34" charset="0"/>
              <a:buChar char="•"/>
            </a:pPr>
            <a:r>
              <a:rPr lang="lv-LV" dirty="0"/>
              <a:t>Izsaukuma pogas, skaņas un </a:t>
            </a:r>
            <a:r>
              <a:rPr lang="lv-LV" dirty="0" err="1"/>
              <a:t>taktilo</a:t>
            </a:r>
            <a:r>
              <a:rPr lang="lv-LV" dirty="0"/>
              <a:t> norāžu kastītes: </a:t>
            </a:r>
          </a:p>
          <a:p>
            <a:pPr algn="just"/>
            <a:r>
              <a:rPr lang="lv-LV" dirty="0"/>
              <a:t>  Lai cilvēks ar redzes traucējumiem, bez citu cilvēku palīdzības, spētu šķērsot braucamo daļu un nenomaldītos ielu krustojumā, papildus skaņas signālam ir </a:t>
            </a:r>
            <a:r>
              <a:rPr lang="lv-LV" dirty="0" err="1"/>
              <a:t>taktilās</a:t>
            </a:r>
            <a:r>
              <a:rPr lang="lv-LV" dirty="0"/>
              <a:t> norādes par braucamās daļas joslu skaitu un arī informācija par transporta līdzekļu braukšanas virzieniem.</a:t>
            </a:r>
          </a:p>
          <a:p>
            <a:pPr algn="just"/>
            <a:r>
              <a:rPr lang="lv-LV" dirty="0"/>
              <a:t>  </a:t>
            </a:r>
            <a:r>
              <a:rPr lang="lv-LV" dirty="0" err="1"/>
              <a:t>Taktilā</a:t>
            </a:r>
            <a:r>
              <a:rPr lang="lv-LV" dirty="0"/>
              <a:t> informācija par braucamās daļas joslu skaitu un transporta līdzekļu braukšanas virzieniem ir izvietota perpendikulāri ietvei un paralēli braucamajai daļai, kuru šķērso cilvēks ar redzes traucējumiem.</a:t>
            </a:r>
          </a:p>
          <a:p>
            <a:pPr algn="just"/>
            <a:r>
              <a:rPr lang="lv-LV" dirty="0"/>
              <a:t> Kastītes virspusē ir </a:t>
            </a:r>
            <a:r>
              <a:rPr lang="lv-LV" dirty="0" err="1"/>
              <a:t>taktila</a:t>
            </a:r>
            <a:r>
              <a:rPr lang="lv-LV" dirty="0"/>
              <a:t> virzienu norādoša bultiņa ielas šķērsošanai.</a:t>
            </a:r>
          </a:p>
        </p:txBody>
      </p:sp>
    </p:spTree>
    <p:extLst>
      <p:ext uri="{BB962C8B-B14F-4D97-AF65-F5344CB8AC3E}">
        <p14:creationId xmlns:p14="http://schemas.microsoft.com/office/powerpoint/2010/main" val="23093313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a:t>UZBRAUKTUVES</a:t>
            </a:r>
          </a:p>
        </p:txBody>
      </p:sp>
      <p:sp>
        <p:nvSpPr>
          <p:cNvPr id="6" name="Rectangle 5"/>
          <p:cNvSpPr/>
          <p:nvPr/>
        </p:nvSpPr>
        <p:spPr>
          <a:xfrm>
            <a:off x="240951" y="1985107"/>
            <a:ext cx="8640000" cy="1015663"/>
          </a:xfrm>
          <a:prstGeom prst="rect">
            <a:avLst/>
          </a:prstGeom>
        </p:spPr>
        <p:txBody>
          <a:bodyPr>
            <a:spAutoFit/>
          </a:bodyPr>
          <a:lstStyle/>
          <a:p>
            <a:pPr algn="just"/>
            <a:r>
              <a:rPr lang="lv-LV" sz="2000" b="1" dirty="0"/>
              <a:t>Līmeņa starpības pārvarēšana ar uzbrauktuves palīdzību jāprojektē 1:20 (5%), kas atvieglo pārvietošanos cilvēkiem riteņkrēslā, bez citu cilvēku līdzdalības. </a:t>
            </a:r>
          </a:p>
        </p:txBody>
      </p:sp>
      <p:pic>
        <p:nvPicPr>
          <p:cNvPr id="7172" name="Picture 4" descr="D:\Documents\Vides pieejamiba\Standarti vides pieejamībā - Darba\Bildes\1 pret 20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752" y="3567299"/>
            <a:ext cx="8172400" cy="23265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391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Effect transition="in" filter="fade">
                                      <p:cBhvr>
                                        <p:cTn id="9" dur="125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1250" fill="hold"/>
                                        <p:tgtEl>
                                          <p:spTgt spid="7172"/>
                                        </p:tgtEl>
                                        <p:attrNameLst>
                                          <p:attrName>ppt_w</p:attrName>
                                        </p:attrNameLst>
                                      </p:cBhvr>
                                      <p:tavLst>
                                        <p:tav tm="0">
                                          <p:val>
                                            <p:fltVal val="0"/>
                                          </p:val>
                                        </p:tav>
                                        <p:tav tm="100000">
                                          <p:val>
                                            <p:strVal val="#ppt_w"/>
                                          </p:val>
                                        </p:tav>
                                      </p:tavLst>
                                    </p:anim>
                                    <p:anim calcmode="lin" valueType="num">
                                      <p:cBhvr>
                                        <p:cTn id="13" dur="1250" fill="hold"/>
                                        <p:tgtEl>
                                          <p:spTgt spid="7172"/>
                                        </p:tgtEl>
                                        <p:attrNameLst>
                                          <p:attrName>ppt_h</p:attrName>
                                        </p:attrNameLst>
                                      </p:cBhvr>
                                      <p:tavLst>
                                        <p:tav tm="0">
                                          <p:val>
                                            <p:fltVal val="0"/>
                                          </p:val>
                                        </p:tav>
                                        <p:tav tm="100000">
                                          <p:val>
                                            <p:strVal val="#ppt_h"/>
                                          </p:val>
                                        </p:tav>
                                      </p:tavLst>
                                    </p:anim>
                                    <p:animEffect transition="in" filter="fade">
                                      <p:cBhvr>
                                        <p:cTn id="14" dur="125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a:effectLst>
            <a:glow rad="127000">
              <a:srgbClr val="FFFF00"/>
            </a:glow>
          </a:effectLst>
        </p:spPr>
        <p:txBody>
          <a:bodyPr anchor="ctr">
            <a:normAutofit/>
          </a:bodyPr>
          <a:lstStyle/>
          <a:p>
            <a:pPr algn="ctr">
              <a:buFontTx/>
              <a:buNone/>
            </a:pPr>
            <a:r>
              <a:rPr lang="lv-LV" b="1" i="1" dirty="0">
                <a:solidFill>
                  <a:srgbClr val="FFFF00"/>
                </a:solidFill>
              </a:rPr>
              <a:t>ĀRĒJĀ</a:t>
            </a:r>
            <a:r>
              <a:rPr lang="lv-LV" b="1" i="1" dirty="0"/>
              <a:t>  </a:t>
            </a:r>
            <a:r>
              <a:rPr lang="lv-LV" b="1" i="1" dirty="0">
                <a:solidFill>
                  <a:srgbClr val="FFFF00"/>
                </a:solidFill>
              </a:rPr>
              <a:t>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a:t>UZBRAUKTUVES</a:t>
            </a:r>
          </a:p>
        </p:txBody>
      </p:sp>
      <p:sp>
        <p:nvSpPr>
          <p:cNvPr id="2" name="Rectangle 1"/>
          <p:cNvSpPr/>
          <p:nvPr/>
        </p:nvSpPr>
        <p:spPr>
          <a:xfrm>
            <a:off x="240952" y="1484784"/>
            <a:ext cx="8640000" cy="2554545"/>
          </a:xfrm>
          <a:prstGeom prst="rect">
            <a:avLst/>
          </a:prstGeom>
        </p:spPr>
        <p:txBody>
          <a:bodyPr wrap="square">
            <a:spAutoFit/>
          </a:bodyPr>
          <a:lstStyle/>
          <a:p>
            <a:pPr marL="342900" indent="-342900" algn="just">
              <a:buFont typeface="Arial" pitchFamily="34" charset="0"/>
              <a:buChar char="•"/>
            </a:pPr>
            <a:r>
              <a:rPr lang="lv-LV" sz="2000" dirty="0"/>
              <a:t>Veidojot uzbrauktuves, pakāpienus vai līmeņa maiņas, virsmas apakšā un augšā jāizbūvē atšķirīga reljefa un krāsas (dzeltena) 0,60 m plats brīdinājuma segums, visas līmeņa maiņas platumā. </a:t>
            </a:r>
          </a:p>
          <a:p>
            <a:pPr algn="just"/>
            <a:endParaRPr lang="lv-LV" sz="2000" dirty="0"/>
          </a:p>
          <a:p>
            <a:pPr marL="342900" indent="-342900" algn="just">
              <a:buFont typeface="Arial" pitchFamily="34" charset="0"/>
              <a:buChar char="•"/>
            </a:pPr>
            <a:r>
              <a:rPr lang="lv-LV" sz="2000" dirty="0"/>
              <a:t>No līmeņa maiņas līdz brīdinošā seguma sākumam jābūt 0,35 m.</a:t>
            </a:r>
          </a:p>
          <a:p>
            <a:pPr marL="342900" indent="-342900" algn="just">
              <a:buFont typeface="Arial" pitchFamily="34" charset="0"/>
              <a:buChar char="•"/>
            </a:pPr>
            <a:endParaRPr lang="lv-LV" sz="2000" dirty="0"/>
          </a:p>
          <a:p>
            <a:pPr marL="342900" indent="-342900" algn="just">
              <a:buFont typeface="Arial" pitchFamily="34" charset="0"/>
              <a:buChar char="•"/>
            </a:pPr>
            <a:r>
              <a:rPr lang="lv-LV" sz="2000" dirty="0"/>
              <a:t>Šie brīdinošie segumi palīdz cilvēkiem ar redzes traucējumiem sniegt informāciju par līmeņa maiņu.</a:t>
            </a:r>
          </a:p>
        </p:txBody>
      </p:sp>
      <p:pic>
        <p:nvPicPr>
          <p:cNvPr id="6146" name="Picture 2" descr="D:\Documents\Vides pieejamiba\Standarti vides pieejamībā - Darba\Bildes\limena maiņ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512" y="4149080"/>
            <a:ext cx="7920880" cy="2455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638058"/>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9121902" cy="523220"/>
          </a:xfrm>
          <a:prstGeom prst="rect">
            <a:avLst/>
          </a:prstGeom>
        </p:spPr>
        <p:txBody>
          <a:bodyPr wrap="square">
            <a:spAutoFit/>
          </a:bodyPr>
          <a:lstStyle/>
          <a:p>
            <a:pPr algn="ctr">
              <a:buFontTx/>
              <a:buNone/>
            </a:pPr>
            <a:r>
              <a:rPr lang="lv-LV" sz="2800" b="1" dirty="0"/>
              <a:t>NOROBEŽOJOŠĀS   BARJERAS</a:t>
            </a:r>
          </a:p>
        </p:txBody>
      </p:sp>
      <p:pic>
        <p:nvPicPr>
          <p:cNvPr id="13315" name="Picture 3" descr="D:\Documents\Vides pieejamiba\Standarti vides pieejamībā - Darba\Bildes\Norobežojošās margas.JPG"/>
          <p:cNvPicPr>
            <a:picLocks noChangeAspect="1" noChangeArrowheads="1"/>
          </p:cNvPicPr>
          <p:nvPr/>
        </p:nvPicPr>
        <p:blipFill rotWithShape="1">
          <a:blip r:embed="rId2">
            <a:extLst>
              <a:ext uri="{28A0092B-C50C-407E-A947-70E740481C1C}">
                <a14:useLocalDpi xmlns:a14="http://schemas.microsoft.com/office/drawing/2010/main" val="0"/>
              </a:ext>
            </a:extLst>
          </a:blip>
          <a:srcRect t="-4635" b="3836"/>
          <a:stretch/>
        </p:blipFill>
        <p:spPr bwMode="auto">
          <a:xfrm>
            <a:off x="4355975" y="1556793"/>
            <a:ext cx="4410661" cy="2399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40952" y="4437112"/>
            <a:ext cx="8640000" cy="1938992"/>
          </a:xfrm>
          <a:prstGeom prst="rect">
            <a:avLst/>
          </a:prstGeom>
        </p:spPr>
        <p:txBody>
          <a:bodyPr wrap="square">
            <a:spAutoFit/>
          </a:bodyPr>
          <a:lstStyle/>
          <a:p>
            <a:pPr marL="285750" indent="-285750" algn="just">
              <a:buFont typeface="Arial" pitchFamily="34" charset="0"/>
              <a:buChar char="•"/>
            </a:pPr>
            <a:r>
              <a:rPr lang="lv-LV" sz="2000" dirty="0"/>
              <a:t>Norobežojošajām barjerām jākontrastē vai jābūt labi pamanāmā krāsā, kas kontrastē ar apkārtējo vidi, augstumā  ne zemāk par 1,20  m.</a:t>
            </a:r>
          </a:p>
          <a:p>
            <a:pPr marL="285750" indent="-285750" algn="just">
              <a:buFont typeface="Arial" pitchFamily="34" charset="0"/>
              <a:buChar char="•"/>
            </a:pPr>
            <a:r>
              <a:rPr lang="lv-LV" sz="2000" dirty="0"/>
              <a:t>Stabiņiem, puķu podiem, akmens, betona un citiem norobežojošiem un dekoratīviem priekšmetiem, jābūt marķētiem un kontrastējošiem apkārtējā vidē, lai brīvi varētu pārvietoties riteņkrēslā sēdošie cilvēki, attālums starp priekšmetiem 1,20  m un priekšmetu augstums 1,20  m. </a:t>
            </a:r>
          </a:p>
        </p:txBody>
      </p:sp>
      <p:pic>
        <p:nvPicPr>
          <p:cNvPr id="7170" name="Picture 2" descr="D:\Downloads\barjer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37" y="1468334"/>
            <a:ext cx="3877384" cy="2576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6296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250" fill="hold"/>
                                        <p:tgtEl>
                                          <p:spTgt spid="7170"/>
                                        </p:tgtEl>
                                        <p:attrNameLst>
                                          <p:attrName>ppt_w</p:attrName>
                                        </p:attrNameLst>
                                      </p:cBhvr>
                                      <p:tavLst>
                                        <p:tav tm="0">
                                          <p:val>
                                            <p:fltVal val="0"/>
                                          </p:val>
                                        </p:tav>
                                        <p:tav tm="100000">
                                          <p:val>
                                            <p:strVal val="#ppt_w"/>
                                          </p:val>
                                        </p:tav>
                                      </p:tavLst>
                                    </p:anim>
                                    <p:anim calcmode="lin" valueType="num">
                                      <p:cBhvr>
                                        <p:cTn id="8" dur="1250" fill="hold"/>
                                        <p:tgtEl>
                                          <p:spTgt spid="7170"/>
                                        </p:tgtEl>
                                        <p:attrNameLst>
                                          <p:attrName>ppt_h</p:attrName>
                                        </p:attrNameLst>
                                      </p:cBhvr>
                                      <p:tavLst>
                                        <p:tav tm="0">
                                          <p:val>
                                            <p:fltVal val="0"/>
                                          </p:val>
                                        </p:tav>
                                        <p:tav tm="100000">
                                          <p:val>
                                            <p:strVal val="#ppt_h"/>
                                          </p:val>
                                        </p:tav>
                                      </p:tavLst>
                                    </p:anim>
                                    <p:animEffect transition="in" filter="fade">
                                      <p:cBhvr>
                                        <p:cTn id="9" dur="1250"/>
                                        <p:tgtEl>
                                          <p:spTgt spid="7170"/>
                                        </p:tgtEl>
                                      </p:cBhvr>
                                    </p:animEffect>
                                  </p:childTnLst>
                                </p:cTn>
                              </p:par>
                              <p:par>
                                <p:cTn id="10" presetID="53" presetClass="entr" presetSubtype="16" fill="hold" nodeType="withEffect">
                                  <p:stCondLst>
                                    <p:cond delay="0"/>
                                  </p:stCondLst>
                                  <p:childTnLst>
                                    <p:set>
                                      <p:cBhvr>
                                        <p:cTn id="11" dur="1" fill="hold">
                                          <p:stCondLst>
                                            <p:cond delay="0"/>
                                          </p:stCondLst>
                                        </p:cTn>
                                        <p:tgtEl>
                                          <p:spTgt spid="13315"/>
                                        </p:tgtEl>
                                        <p:attrNameLst>
                                          <p:attrName>style.visibility</p:attrName>
                                        </p:attrNameLst>
                                      </p:cBhvr>
                                      <p:to>
                                        <p:strVal val="visible"/>
                                      </p:to>
                                    </p:set>
                                    <p:anim calcmode="lin" valueType="num">
                                      <p:cBhvr>
                                        <p:cTn id="12" dur="1250" fill="hold"/>
                                        <p:tgtEl>
                                          <p:spTgt spid="13315"/>
                                        </p:tgtEl>
                                        <p:attrNameLst>
                                          <p:attrName>ppt_w</p:attrName>
                                        </p:attrNameLst>
                                      </p:cBhvr>
                                      <p:tavLst>
                                        <p:tav tm="0">
                                          <p:val>
                                            <p:fltVal val="0"/>
                                          </p:val>
                                        </p:tav>
                                        <p:tav tm="100000">
                                          <p:val>
                                            <p:strVal val="#ppt_w"/>
                                          </p:val>
                                        </p:tav>
                                      </p:tavLst>
                                    </p:anim>
                                    <p:anim calcmode="lin" valueType="num">
                                      <p:cBhvr>
                                        <p:cTn id="13" dur="1250" fill="hold"/>
                                        <p:tgtEl>
                                          <p:spTgt spid="13315"/>
                                        </p:tgtEl>
                                        <p:attrNameLst>
                                          <p:attrName>ppt_h</p:attrName>
                                        </p:attrNameLst>
                                      </p:cBhvr>
                                      <p:tavLst>
                                        <p:tav tm="0">
                                          <p:val>
                                            <p:fltVal val="0"/>
                                          </p:val>
                                        </p:tav>
                                        <p:tav tm="100000">
                                          <p:val>
                                            <p:strVal val="#ppt_h"/>
                                          </p:val>
                                        </p:tav>
                                      </p:tavLst>
                                    </p:anim>
                                    <p:animEffect transition="in" filter="fade">
                                      <p:cBhvr>
                                        <p:cTn id="14" dur="1250"/>
                                        <p:tgtEl>
                                          <p:spTgt spid="133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250" fill="hold"/>
                                        <p:tgtEl>
                                          <p:spTgt spid="2"/>
                                        </p:tgtEl>
                                        <p:attrNameLst>
                                          <p:attrName>ppt_w</p:attrName>
                                        </p:attrNameLst>
                                      </p:cBhvr>
                                      <p:tavLst>
                                        <p:tav tm="0">
                                          <p:val>
                                            <p:fltVal val="0"/>
                                          </p:val>
                                        </p:tav>
                                        <p:tav tm="100000">
                                          <p:val>
                                            <p:strVal val="#ppt_w"/>
                                          </p:val>
                                        </p:tav>
                                      </p:tavLst>
                                    </p:anim>
                                    <p:anim calcmode="lin" valueType="num">
                                      <p:cBhvr>
                                        <p:cTn id="18" dur="1250" fill="hold"/>
                                        <p:tgtEl>
                                          <p:spTgt spid="2"/>
                                        </p:tgtEl>
                                        <p:attrNameLst>
                                          <p:attrName>ppt_h</p:attrName>
                                        </p:attrNameLst>
                                      </p:cBhvr>
                                      <p:tavLst>
                                        <p:tav tm="0">
                                          <p:val>
                                            <p:fltVal val="0"/>
                                          </p:val>
                                        </p:tav>
                                        <p:tav tm="100000">
                                          <p:val>
                                            <p:strVal val="#ppt_h"/>
                                          </p:val>
                                        </p:tav>
                                      </p:tavLst>
                                    </p:anim>
                                    <p:animEffect transition="in" filter="fade">
                                      <p:cBhvr>
                                        <p:cTn id="1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2"/>
            <a:ext cx="8640000" cy="954107"/>
          </a:xfrm>
          <a:prstGeom prst="rect">
            <a:avLst/>
          </a:prstGeom>
        </p:spPr>
        <p:txBody>
          <a:bodyPr wrap="square">
            <a:spAutoFit/>
          </a:bodyPr>
          <a:lstStyle/>
          <a:p>
            <a:pPr lvl="1" algn="ctr"/>
            <a:r>
              <a:rPr lang="lv-LV" sz="2800" b="1" dirty="0"/>
              <a:t>TRANSPORTA   LĪDZEKĻU   STĀVVIETAS CILVĒKIEM   AR   INVALIDITĀTI</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58" b="-2455"/>
          <a:stretch/>
        </p:blipFill>
        <p:spPr bwMode="auto">
          <a:xfrm rot="5400000">
            <a:off x="1102206" y="2910040"/>
            <a:ext cx="2844326" cy="4527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860032" y="1960379"/>
            <a:ext cx="3960440" cy="4708981"/>
          </a:xfrm>
          <a:prstGeom prst="rect">
            <a:avLst/>
          </a:prstGeom>
        </p:spPr>
        <p:txBody>
          <a:bodyPr wrap="square">
            <a:spAutoFit/>
          </a:bodyPr>
          <a:lstStyle/>
          <a:p>
            <a:pPr marL="285750" indent="-285750" algn="just">
              <a:buFont typeface="Arial" pitchFamily="34" charset="0"/>
              <a:buChar char="•"/>
            </a:pPr>
            <a:r>
              <a:rPr lang="lv-LV" sz="2000" dirty="0"/>
              <a:t>Vietās, kur ir līmeņa maiņas no transporta līdzekļu stāvvietas uz ietvi vai uz tuvāko publisko ēku, jāizveido uzbrauktuve. </a:t>
            </a:r>
          </a:p>
          <a:p>
            <a:pPr marL="285750" indent="-285750" algn="just">
              <a:buFont typeface="Arial" pitchFamily="34" charset="0"/>
              <a:buChar char="•"/>
            </a:pPr>
            <a:r>
              <a:rPr lang="lv-LV" sz="2000" dirty="0"/>
              <a:t>Cilvēku ar invaliditāti transporta līdzekļu stāvvietu minimālais platums ir 3,60 m, minimālais garums ir 5 m. Stāvvietas platums ir ļoti svarīgs, jo cilvēkiem, kuri pārvietojas riteņkrēslā ir nepieciešama platāka stāvvieta, lai varētu izkāpt no mašīnas. Pārējās stāvvietas ir šaurākas, tāpēc cilvēkiem ar funkcionāliem traucējumiem nav izmantojamas. </a:t>
            </a:r>
          </a:p>
        </p:txBody>
      </p:sp>
      <p:pic>
        <p:nvPicPr>
          <p:cNvPr id="5122" name="Picture 2" descr="D:\Documents\Vides pieejamiba\Standarti vides pieejamībā - Darba\Bildes\C0076882-Multi-storey_car_park-SP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94" y="3835113"/>
            <a:ext cx="4539279" cy="27835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Disabled Par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581" y="1886876"/>
            <a:ext cx="1713575" cy="1762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1628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250" fill="hold"/>
                                        <p:tgtEl>
                                          <p:spTgt spid="6146"/>
                                        </p:tgtEl>
                                        <p:attrNameLst>
                                          <p:attrName>ppt_w</p:attrName>
                                        </p:attrNameLst>
                                      </p:cBhvr>
                                      <p:tavLst>
                                        <p:tav tm="0">
                                          <p:val>
                                            <p:fltVal val="0"/>
                                          </p:val>
                                        </p:tav>
                                        <p:tav tm="100000">
                                          <p:val>
                                            <p:strVal val="#ppt_w"/>
                                          </p:val>
                                        </p:tav>
                                      </p:tavLst>
                                    </p:anim>
                                    <p:anim calcmode="lin" valueType="num">
                                      <p:cBhvr>
                                        <p:cTn id="8" dur="1250" fill="hold"/>
                                        <p:tgtEl>
                                          <p:spTgt spid="6146"/>
                                        </p:tgtEl>
                                        <p:attrNameLst>
                                          <p:attrName>ppt_h</p:attrName>
                                        </p:attrNameLst>
                                      </p:cBhvr>
                                      <p:tavLst>
                                        <p:tav tm="0">
                                          <p:val>
                                            <p:fltVal val="0"/>
                                          </p:val>
                                        </p:tav>
                                        <p:tav tm="100000">
                                          <p:val>
                                            <p:strVal val="#ppt_h"/>
                                          </p:val>
                                        </p:tav>
                                      </p:tavLst>
                                    </p:anim>
                                    <p:animEffect transition="in" filter="fade">
                                      <p:cBhvr>
                                        <p:cTn id="9" dur="1250"/>
                                        <p:tgtEl>
                                          <p:spTgt spid="614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250" fill="hold"/>
                                        <p:tgtEl>
                                          <p:spTgt spid="3"/>
                                        </p:tgtEl>
                                        <p:attrNameLst>
                                          <p:attrName>ppt_w</p:attrName>
                                        </p:attrNameLst>
                                      </p:cBhvr>
                                      <p:tavLst>
                                        <p:tav tm="0">
                                          <p:val>
                                            <p:fltVal val="0"/>
                                          </p:val>
                                        </p:tav>
                                        <p:tav tm="100000">
                                          <p:val>
                                            <p:strVal val="#ppt_w"/>
                                          </p:val>
                                        </p:tav>
                                      </p:tavLst>
                                    </p:anim>
                                    <p:anim calcmode="lin" valueType="num">
                                      <p:cBhvr>
                                        <p:cTn id="13" dur="1250" fill="hold"/>
                                        <p:tgtEl>
                                          <p:spTgt spid="3"/>
                                        </p:tgtEl>
                                        <p:attrNameLst>
                                          <p:attrName>ppt_h</p:attrName>
                                        </p:attrNameLst>
                                      </p:cBhvr>
                                      <p:tavLst>
                                        <p:tav tm="0">
                                          <p:val>
                                            <p:fltVal val="0"/>
                                          </p:val>
                                        </p:tav>
                                        <p:tav tm="100000">
                                          <p:val>
                                            <p:strVal val="#ppt_h"/>
                                          </p:val>
                                        </p:tav>
                                      </p:tavLst>
                                    </p:anim>
                                    <p:animEffect transition="in" filter="fade">
                                      <p:cBhvr>
                                        <p:cTn id="14" dur="125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 calcmode="lin" valueType="num">
                                      <p:cBhvr>
                                        <p:cTn id="17" dur="1250" fill="hold"/>
                                        <p:tgtEl>
                                          <p:spTgt spid="5126"/>
                                        </p:tgtEl>
                                        <p:attrNameLst>
                                          <p:attrName>ppt_w</p:attrName>
                                        </p:attrNameLst>
                                      </p:cBhvr>
                                      <p:tavLst>
                                        <p:tav tm="0">
                                          <p:val>
                                            <p:fltVal val="0"/>
                                          </p:val>
                                        </p:tav>
                                        <p:tav tm="100000">
                                          <p:val>
                                            <p:strVal val="#ppt_w"/>
                                          </p:val>
                                        </p:tav>
                                      </p:tavLst>
                                    </p:anim>
                                    <p:anim calcmode="lin" valueType="num">
                                      <p:cBhvr>
                                        <p:cTn id="18" dur="1250" fill="hold"/>
                                        <p:tgtEl>
                                          <p:spTgt spid="5126"/>
                                        </p:tgtEl>
                                        <p:attrNameLst>
                                          <p:attrName>ppt_h</p:attrName>
                                        </p:attrNameLst>
                                      </p:cBhvr>
                                      <p:tavLst>
                                        <p:tav tm="0">
                                          <p:val>
                                            <p:fltVal val="0"/>
                                          </p:val>
                                        </p:tav>
                                        <p:tav tm="100000">
                                          <p:val>
                                            <p:strVal val="#ppt_h"/>
                                          </p:val>
                                        </p:tav>
                                      </p:tavLst>
                                    </p:anim>
                                    <p:animEffect transition="in" filter="fade">
                                      <p:cBhvr>
                                        <p:cTn id="19" dur="1250"/>
                                        <p:tgtEl>
                                          <p:spTgt spid="51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fade">
                                      <p:cBhvr>
                                        <p:cTn id="24" dur="1250"/>
                                        <p:tgtEl>
                                          <p:spTgt spid="5122"/>
                                        </p:tgtEl>
                                      </p:cBhvr>
                                    </p:animEffect>
                                    <p:anim calcmode="lin" valueType="num">
                                      <p:cBhvr>
                                        <p:cTn id="25" dur="1250" fill="hold"/>
                                        <p:tgtEl>
                                          <p:spTgt spid="5122"/>
                                        </p:tgtEl>
                                        <p:attrNameLst>
                                          <p:attrName>ppt_x</p:attrName>
                                        </p:attrNameLst>
                                      </p:cBhvr>
                                      <p:tavLst>
                                        <p:tav tm="0">
                                          <p:val>
                                            <p:strVal val="#ppt_x"/>
                                          </p:val>
                                        </p:tav>
                                        <p:tav tm="100000">
                                          <p:val>
                                            <p:strVal val="#ppt_x"/>
                                          </p:val>
                                        </p:tav>
                                      </p:tavLst>
                                    </p:anim>
                                    <p:anim calcmode="lin" valueType="num">
                                      <p:cBhvr>
                                        <p:cTn id="26" dur="125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0" y="836712"/>
            <a:ext cx="9143999" cy="954107"/>
          </a:xfrm>
          <a:prstGeom prst="rect">
            <a:avLst/>
          </a:prstGeom>
        </p:spPr>
        <p:txBody>
          <a:bodyPr wrap="square">
            <a:spAutoFit/>
          </a:bodyPr>
          <a:lstStyle/>
          <a:p>
            <a:pPr lvl="1" algn="ctr"/>
            <a:r>
              <a:rPr lang="lv-LV" sz="2800" b="1" dirty="0"/>
              <a:t>INFORMATĪVĀS  NORĀDES,  KARTES  UN APZĪMĒJUMI</a:t>
            </a:r>
          </a:p>
        </p:txBody>
      </p:sp>
      <p:sp>
        <p:nvSpPr>
          <p:cNvPr id="2" name="Rectangle 1"/>
          <p:cNvSpPr/>
          <p:nvPr/>
        </p:nvSpPr>
        <p:spPr>
          <a:xfrm>
            <a:off x="3923928" y="2048274"/>
            <a:ext cx="4608512" cy="4401205"/>
          </a:xfrm>
          <a:prstGeom prst="rect">
            <a:avLst/>
          </a:prstGeom>
        </p:spPr>
        <p:txBody>
          <a:bodyPr wrap="square">
            <a:spAutoFit/>
          </a:bodyPr>
          <a:lstStyle/>
          <a:p>
            <a:pPr marL="285750" indent="-285750" algn="just">
              <a:buFont typeface="Arial" pitchFamily="34" charset="0"/>
              <a:buChar char="•"/>
            </a:pPr>
            <a:r>
              <a:rPr lang="lv-LV" sz="2000" dirty="0"/>
              <a:t>Publiskās vietās uzstādītās kartes ir no cietiem materiāliem (metāla, plastmasas, organiskā stikla un citiem izstrādājumiem),  izturīgas pret laika apstākļiem (nerūsē, nepelē, viegli tīrāmas) un iespējamiem mehāniskiem bojājumiem. </a:t>
            </a:r>
          </a:p>
          <a:p>
            <a:pPr marL="285750" indent="-285750" algn="just">
              <a:buFont typeface="Arial" pitchFamily="34" charset="0"/>
              <a:buChar char="•"/>
            </a:pPr>
            <a:r>
              <a:rPr lang="lv-LV" sz="2000" dirty="0"/>
              <a:t>Kartes ir pieejamas </a:t>
            </a:r>
            <a:r>
              <a:rPr lang="lv-LV" sz="2000" dirty="0" err="1"/>
              <a:t>taktilā</a:t>
            </a:r>
            <a:r>
              <a:rPr lang="lv-LV" sz="2000" dirty="0"/>
              <a:t> (sataustāmā) izpildījumā. </a:t>
            </a:r>
          </a:p>
          <a:p>
            <a:pPr marL="285750" indent="-285750" algn="just">
              <a:buFont typeface="Arial" pitchFamily="34" charset="0"/>
              <a:buChar char="•"/>
            </a:pPr>
            <a:r>
              <a:rPr lang="lv-LV" sz="2000" dirty="0" err="1"/>
              <a:t>Taktilās</a:t>
            </a:r>
            <a:r>
              <a:rPr lang="lv-LV" sz="2000" dirty="0"/>
              <a:t> kartes ir uzstādītas  pieejamās vietās 0,80 m augstumā no zemes līmeņa.</a:t>
            </a:r>
          </a:p>
          <a:p>
            <a:pPr marL="285750" indent="-285750" algn="just">
              <a:buFont typeface="Arial" pitchFamily="34" charset="0"/>
              <a:buChar char="•"/>
            </a:pPr>
            <a:r>
              <a:rPr lang="lv-LV" sz="2000" dirty="0" err="1"/>
              <a:t>Taktilās</a:t>
            </a:r>
            <a:r>
              <a:rPr lang="lv-LV" sz="2000" dirty="0"/>
              <a:t> kartes laukums nav lielāks par 0,80 x 0,60 m.</a:t>
            </a:r>
          </a:p>
        </p:txBody>
      </p:sp>
      <p:pic>
        <p:nvPicPr>
          <p:cNvPr id="8194" name="Picture 2" descr="D:\Documents\Vides pieejamiba\Prezentacijas\Prezentācijas\LATGALE\Bildes\info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83" y="1891555"/>
            <a:ext cx="2131327" cy="21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5" name="Picture 3" descr="D:\Documents\Vides pieejamiba\Prezentacijas\Prezentācijas\LATGALE\Bildes\Inf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99" y="4220830"/>
            <a:ext cx="2480094" cy="24800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5795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250" fill="hold"/>
                                        <p:tgtEl>
                                          <p:spTgt spid="8194"/>
                                        </p:tgtEl>
                                        <p:attrNameLst>
                                          <p:attrName>ppt_w</p:attrName>
                                        </p:attrNameLst>
                                      </p:cBhvr>
                                      <p:tavLst>
                                        <p:tav tm="0">
                                          <p:val>
                                            <p:fltVal val="0"/>
                                          </p:val>
                                        </p:tav>
                                        <p:tav tm="100000">
                                          <p:val>
                                            <p:strVal val="#ppt_w"/>
                                          </p:val>
                                        </p:tav>
                                      </p:tavLst>
                                    </p:anim>
                                    <p:anim calcmode="lin" valueType="num">
                                      <p:cBhvr>
                                        <p:cTn id="8" dur="1250" fill="hold"/>
                                        <p:tgtEl>
                                          <p:spTgt spid="8194"/>
                                        </p:tgtEl>
                                        <p:attrNameLst>
                                          <p:attrName>ppt_h</p:attrName>
                                        </p:attrNameLst>
                                      </p:cBhvr>
                                      <p:tavLst>
                                        <p:tav tm="0">
                                          <p:val>
                                            <p:fltVal val="0"/>
                                          </p:val>
                                        </p:tav>
                                        <p:tav tm="100000">
                                          <p:val>
                                            <p:strVal val="#ppt_h"/>
                                          </p:val>
                                        </p:tav>
                                      </p:tavLst>
                                    </p:anim>
                                    <p:animEffect transition="in" filter="fade">
                                      <p:cBhvr>
                                        <p:cTn id="9" dur="1250"/>
                                        <p:tgtEl>
                                          <p:spTgt spid="8194"/>
                                        </p:tgtEl>
                                      </p:cBhvr>
                                    </p:animEffect>
                                  </p:childTnLst>
                                </p:cTn>
                              </p:par>
                              <p:par>
                                <p:cTn id="10" presetID="53" presetClass="entr" presetSubtype="16" fill="hold" nodeType="withEffect">
                                  <p:stCondLst>
                                    <p:cond delay="0"/>
                                  </p:stCondLst>
                                  <p:childTnLst>
                                    <p:set>
                                      <p:cBhvr>
                                        <p:cTn id="11" dur="1" fill="hold">
                                          <p:stCondLst>
                                            <p:cond delay="0"/>
                                          </p:stCondLst>
                                        </p:cTn>
                                        <p:tgtEl>
                                          <p:spTgt spid="8195"/>
                                        </p:tgtEl>
                                        <p:attrNameLst>
                                          <p:attrName>style.visibility</p:attrName>
                                        </p:attrNameLst>
                                      </p:cBhvr>
                                      <p:to>
                                        <p:strVal val="visible"/>
                                      </p:to>
                                    </p:set>
                                    <p:anim calcmode="lin" valueType="num">
                                      <p:cBhvr>
                                        <p:cTn id="12" dur="1250" fill="hold"/>
                                        <p:tgtEl>
                                          <p:spTgt spid="8195"/>
                                        </p:tgtEl>
                                        <p:attrNameLst>
                                          <p:attrName>ppt_w</p:attrName>
                                        </p:attrNameLst>
                                      </p:cBhvr>
                                      <p:tavLst>
                                        <p:tav tm="0">
                                          <p:val>
                                            <p:fltVal val="0"/>
                                          </p:val>
                                        </p:tav>
                                        <p:tav tm="100000">
                                          <p:val>
                                            <p:strVal val="#ppt_w"/>
                                          </p:val>
                                        </p:tav>
                                      </p:tavLst>
                                    </p:anim>
                                    <p:anim calcmode="lin" valueType="num">
                                      <p:cBhvr>
                                        <p:cTn id="13" dur="1250" fill="hold"/>
                                        <p:tgtEl>
                                          <p:spTgt spid="8195"/>
                                        </p:tgtEl>
                                        <p:attrNameLst>
                                          <p:attrName>ppt_h</p:attrName>
                                        </p:attrNameLst>
                                      </p:cBhvr>
                                      <p:tavLst>
                                        <p:tav tm="0">
                                          <p:val>
                                            <p:fltVal val="0"/>
                                          </p:val>
                                        </p:tav>
                                        <p:tav tm="100000">
                                          <p:val>
                                            <p:strVal val="#ppt_h"/>
                                          </p:val>
                                        </p:tav>
                                      </p:tavLst>
                                    </p:anim>
                                    <p:animEffect transition="in" filter="fade">
                                      <p:cBhvr>
                                        <p:cTn id="14" dur="1250"/>
                                        <p:tgtEl>
                                          <p:spTgt spid="819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250" fill="hold"/>
                                        <p:tgtEl>
                                          <p:spTgt spid="2"/>
                                        </p:tgtEl>
                                        <p:attrNameLst>
                                          <p:attrName>ppt_w</p:attrName>
                                        </p:attrNameLst>
                                      </p:cBhvr>
                                      <p:tavLst>
                                        <p:tav tm="0">
                                          <p:val>
                                            <p:fltVal val="0"/>
                                          </p:val>
                                        </p:tav>
                                        <p:tav tm="100000">
                                          <p:val>
                                            <p:strVal val="#ppt_w"/>
                                          </p:val>
                                        </p:tav>
                                      </p:tavLst>
                                    </p:anim>
                                    <p:anim calcmode="lin" valueType="num">
                                      <p:cBhvr>
                                        <p:cTn id="18" dur="1250" fill="hold"/>
                                        <p:tgtEl>
                                          <p:spTgt spid="2"/>
                                        </p:tgtEl>
                                        <p:attrNameLst>
                                          <p:attrName>ppt_h</p:attrName>
                                        </p:attrNameLst>
                                      </p:cBhvr>
                                      <p:tavLst>
                                        <p:tav tm="0">
                                          <p:val>
                                            <p:fltVal val="0"/>
                                          </p:val>
                                        </p:tav>
                                        <p:tav tm="100000">
                                          <p:val>
                                            <p:strVal val="#ppt_h"/>
                                          </p:val>
                                        </p:tav>
                                      </p:tavLst>
                                    </p:anim>
                                    <p:animEffect transition="in" filter="fade">
                                      <p:cBhvr>
                                        <p:cTn id="1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0" y="836712"/>
            <a:ext cx="9143999" cy="523220"/>
          </a:xfrm>
          <a:prstGeom prst="rect">
            <a:avLst/>
          </a:prstGeom>
        </p:spPr>
        <p:txBody>
          <a:bodyPr wrap="square">
            <a:spAutoFit/>
          </a:bodyPr>
          <a:lstStyle/>
          <a:p>
            <a:pPr lvl="1" algn="ctr"/>
            <a:r>
              <a:rPr lang="lv-LV" sz="2800" b="1" dirty="0"/>
              <a:t>TAKTILIE   APSKATES  MODEĻI</a:t>
            </a:r>
          </a:p>
        </p:txBody>
      </p:sp>
      <p:sp>
        <p:nvSpPr>
          <p:cNvPr id="3" name="Rectangle 2"/>
          <p:cNvSpPr/>
          <p:nvPr/>
        </p:nvSpPr>
        <p:spPr>
          <a:xfrm>
            <a:off x="268295" y="4137007"/>
            <a:ext cx="2952328" cy="2554545"/>
          </a:xfrm>
          <a:prstGeom prst="rect">
            <a:avLst/>
          </a:prstGeom>
        </p:spPr>
        <p:txBody>
          <a:bodyPr wrap="square">
            <a:spAutoFit/>
          </a:bodyPr>
          <a:lstStyle/>
          <a:p>
            <a:pPr algn="just"/>
            <a:r>
              <a:rPr lang="lv-LV" sz="2000" dirty="0"/>
              <a:t>Piemēram: kultūrvēsturiski objekti, samazināts Brīvības piemineklis, kuru augstums nepārsniedz 0,50 m. </a:t>
            </a:r>
            <a:r>
              <a:rPr lang="lv-LV" sz="2000" dirty="0" err="1"/>
              <a:t>Taktilie</a:t>
            </a:r>
            <a:r>
              <a:rPr lang="lv-LV" sz="2000" dirty="0"/>
              <a:t> apskates modeļi ir labi sataustāmi un viegli izprotami. </a:t>
            </a:r>
          </a:p>
        </p:txBody>
      </p:sp>
      <p:pic>
        <p:nvPicPr>
          <p:cNvPr id="9218" name="Picture 2" descr="D:\Documents\Vides pieejamiba\Vides pieejamiba bildes\Vide pasaule www\3725037069_851b0957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4273416"/>
            <a:ext cx="3393775" cy="2106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276872"/>
            <a:ext cx="3393775" cy="19859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6387" name="Picture 3" descr="D:\Documents\Vides pieejamiba\Standarti vides pieejamībā - Darba\Bildes\taktils objekt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2276872"/>
            <a:ext cx="5338228" cy="41781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520" y="1900796"/>
            <a:ext cx="2969103" cy="2246769"/>
          </a:xfrm>
          <a:prstGeom prst="rect">
            <a:avLst/>
          </a:prstGeom>
        </p:spPr>
        <p:txBody>
          <a:bodyPr wrap="square">
            <a:spAutoFit/>
          </a:bodyPr>
          <a:lstStyle/>
          <a:p>
            <a:pPr algn="just"/>
            <a:r>
              <a:rPr lang="lv-LV" sz="2000" dirty="0"/>
              <a:t>Lai cilvēki ar redzes traucējumiem spētu iegūt tādu pašu informāciju, kā citi cilvēki, nepieciešams izveidot apskates objektiem proporcionāli samazinātus modeļus. </a:t>
            </a:r>
          </a:p>
        </p:txBody>
      </p:sp>
    </p:spTree>
    <p:extLst>
      <p:ext uri="{BB962C8B-B14F-4D97-AF65-F5344CB8AC3E}">
        <p14:creationId xmlns:p14="http://schemas.microsoft.com/office/powerpoint/2010/main" val="16502047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fade">
                                      <p:cBhvr>
                                        <p:cTn id="12" dur="1250"/>
                                        <p:tgtEl>
                                          <p:spTgt spid="9220"/>
                                        </p:tgtEl>
                                      </p:cBhvr>
                                    </p:animEffect>
                                    <p:anim calcmode="lin" valueType="num">
                                      <p:cBhvr>
                                        <p:cTn id="13" dur="1250" fill="hold"/>
                                        <p:tgtEl>
                                          <p:spTgt spid="9220"/>
                                        </p:tgtEl>
                                        <p:attrNameLst>
                                          <p:attrName>ppt_x</p:attrName>
                                        </p:attrNameLst>
                                      </p:cBhvr>
                                      <p:tavLst>
                                        <p:tav tm="0">
                                          <p:val>
                                            <p:strVal val="#ppt_x"/>
                                          </p:val>
                                        </p:tav>
                                        <p:tav tm="100000">
                                          <p:val>
                                            <p:strVal val="#ppt_x"/>
                                          </p:val>
                                        </p:tav>
                                      </p:tavLst>
                                    </p:anim>
                                    <p:anim calcmode="lin" valueType="num">
                                      <p:cBhvr>
                                        <p:cTn id="14" dur="1250" fill="hold"/>
                                        <p:tgtEl>
                                          <p:spTgt spid="92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1250"/>
                                        <p:tgtEl>
                                          <p:spTgt spid="9218"/>
                                        </p:tgtEl>
                                      </p:cBhvr>
                                    </p:animEffect>
                                    <p:anim calcmode="lin" valueType="num">
                                      <p:cBhvr>
                                        <p:cTn id="18" dur="1250" fill="hold"/>
                                        <p:tgtEl>
                                          <p:spTgt spid="9218"/>
                                        </p:tgtEl>
                                        <p:attrNameLst>
                                          <p:attrName>ppt_x</p:attrName>
                                        </p:attrNameLst>
                                      </p:cBhvr>
                                      <p:tavLst>
                                        <p:tav tm="0">
                                          <p:val>
                                            <p:strVal val="#ppt_x"/>
                                          </p:val>
                                        </p:tav>
                                        <p:tav tm="100000">
                                          <p:val>
                                            <p:strVal val="#ppt_x"/>
                                          </p:val>
                                        </p:tav>
                                      </p:tavLst>
                                    </p:anim>
                                    <p:anim calcmode="lin" valueType="num">
                                      <p:cBhvr>
                                        <p:cTn id="19" dur="125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387"/>
                                        </p:tgtEl>
                                        <p:attrNameLst>
                                          <p:attrName>style.visibility</p:attrName>
                                        </p:attrNameLst>
                                      </p:cBhvr>
                                      <p:to>
                                        <p:strVal val="visible"/>
                                      </p:to>
                                    </p:set>
                                    <p:animEffect transition="in" filter="fade">
                                      <p:cBhvr>
                                        <p:cTn id="24" dur="1250"/>
                                        <p:tgtEl>
                                          <p:spTgt spid="16387"/>
                                        </p:tgtEl>
                                      </p:cBhvr>
                                    </p:animEffect>
                                    <p:anim calcmode="lin" valueType="num">
                                      <p:cBhvr>
                                        <p:cTn id="25" dur="1250" fill="hold"/>
                                        <p:tgtEl>
                                          <p:spTgt spid="16387"/>
                                        </p:tgtEl>
                                        <p:attrNameLst>
                                          <p:attrName>ppt_x</p:attrName>
                                        </p:attrNameLst>
                                      </p:cBhvr>
                                      <p:tavLst>
                                        <p:tav tm="0">
                                          <p:val>
                                            <p:strVal val="#ppt_x"/>
                                          </p:val>
                                        </p:tav>
                                        <p:tav tm="100000">
                                          <p:val>
                                            <p:strVal val="#ppt_x"/>
                                          </p:val>
                                        </p:tav>
                                      </p:tavLst>
                                    </p:anim>
                                    <p:anim calcmode="lin" valueType="num">
                                      <p:cBhvr>
                                        <p:cTn id="26" dur="1250" fill="hold"/>
                                        <p:tgtEl>
                                          <p:spTgt spid="1638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250"/>
                                        <p:tgtEl>
                                          <p:spTgt spid="3"/>
                                        </p:tgtEl>
                                      </p:cBhvr>
                                    </p:animEffect>
                                    <p:anim calcmode="lin" valueType="num">
                                      <p:cBhvr>
                                        <p:cTn id="30" dur="1250" fill="hold"/>
                                        <p:tgtEl>
                                          <p:spTgt spid="3"/>
                                        </p:tgtEl>
                                        <p:attrNameLst>
                                          <p:attrName>ppt_x</p:attrName>
                                        </p:attrNameLst>
                                      </p:cBhvr>
                                      <p:tavLst>
                                        <p:tav tm="0">
                                          <p:val>
                                            <p:strVal val="#ppt_x"/>
                                          </p:val>
                                        </p:tav>
                                        <p:tav tm="100000">
                                          <p:val>
                                            <p:strVal val="#ppt_x"/>
                                          </p:val>
                                        </p:tav>
                                      </p:tavLst>
                                    </p:anim>
                                    <p:anim calcmode="lin" valueType="num">
                                      <p:cBhvr>
                                        <p:cTn id="31"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0" y="836712"/>
            <a:ext cx="9143999" cy="523220"/>
          </a:xfrm>
          <a:prstGeom prst="rect">
            <a:avLst/>
          </a:prstGeom>
        </p:spPr>
        <p:txBody>
          <a:bodyPr wrap="square">
            <a:spAutoFit/>
          </a:bodyPr>
          <a:lstStyle/>
          <a:p>
            <a:pPr lvl="1" algn="ctr"/>
            <a:r>
              <a:rPr lang="lv-LV" sz="2800" b="1" dirty="0"/>
              <a:t>PLUDMALES  UN  PELDVIETAS</a:t>
            </a:r>
          </a:p>
        </p:txBody>
      </p:sp>
      <p:pic>
        <p:nvPicPr>
          <p:cNvPr id="10242" name="Picture 2" descr="D:\Desktop\hippocam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995" y="1635171"/>
            <a:ext cx="3240000" cy="243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88032" y="1580594"/>
            <a:ext cx="4572000" cy="5016758"/>
          </a:xfrm>
          <a:prstGeom prst="rect">
            <a:avLst/>
          </a:prstGeom>
        </p:spPr>
        <p:txBody>
          <a:bodyPr>
            <a:spAutoFit/>
          </a:bodyPr>
          <a:lstStyle/>
          <a:p>
            <a:pPr marL="285750" indent="-285750" algn="just">
              <a:buFont typeface="Arial" pitchFamily="34" charset="0"/>
              <a:buChar char="•"/>
            </a:pPr>
            <a:r>
              <a:rPr lang="lv-LV" sz="2000" dirty="0"/>
              <a:t>Ģērbtuves ir pieejamas cilvēkiem ar funkcionāliem traucējumiem. </a:t>
            </a:r>
          </a:p>
          <a:p>
            <a:pPr marL="285750" indent="-285750" algn="just">
              <a:buFont typeface="Arial" pitchFamily="34" charset="0"/>
              <a:buChar char="•"/>
            </a:pPr>
            <a:r>
              <a:rPr lang="lv-LV" sz="2000" dirty="0"/>
              <a:t>Līdz pludmales vai peldvietas (cietajām smiltīm) ved koka vai kāda cita materiāla celiņi, kas lietus laikā ir neslideni. Ja celiņš ir veidots no dēlīšiem ar atstarpēm, tā atstarpes starp dēļiem nedrīkst būt lielākas par 1 cm, celiņa platums ir 2,0 m. </a:t>
            </a:r>
          </a:p>
          <a:p>
            <a:pPr marL="285750" indent="-285750" algn="just">
              <a:buFont typeface="Arial" pitchFamily="34" charset="0"/>
              <a:buChar char="•"/>
            </a:pPr>
            <a:r>
              <a:rPr lang="lv-LV" sz="2000" dirty="0"/>
              <a:t>Glābšanas dienesta teritorijā cilvēkiem ar funkcionāliem traucējumiem ir pielāgotas dušas, tualetes, ģērbtuves un aprīkojuma nomas vieta. Riteņkrēslā sēdošais, atbraucot uz pludmali, glābšanas dienestā iznomā peldēšanai speciāli paredzētus </a:t>
            </a:r>
            <a:r>
              <a:rPr lang="lv-LV" sz="2000" dirty="0" err="1"/>
              <a:t>peldratus</a:t>
            </a:r>
            <a:r>
              <a:rPr lang="lv-LV" sz="2000" dirty="0"/>
              <a:t>.</a:t>
            </a:r>
            <a:r>
              <a:rPr lang="lv-LV" sz="2000" i="1" dirty="0"/>
              <a:t> </a:t>
            </a:r>
            <a:endParaRPr lang="lv-LV" sz="2000"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7323" y="4131088"/>
            <a:ext cx="3240000" cy="2442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842721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 calcmode="lin" valueType="num">
                                      <p:cBhvr>
                                        <p:cTn id="12" dur="1250" fill="hold"/>
                                        <p:tgtEl>
                                          <p:spTgt spid="10242"/>
                                        </p:tgtEl>
                                        <p:attrNameLst>
                                          <p:attrName>ppt_w</p:attrName>
                                        </p:attrNameLst>
                                      </p:cBhvr>
                                      <p:tavLst>
                                        <p:tav tm="0">
                                          <p:val>
                                            <p:fltVal val="0"/>
                                          </p:val>
                                        </p:tav>
                                        <p:tav tm="100000">
                                          <p:val>
                                            <p:strVal val="#ppt_w"/>
                                          </p:val>
                                        </p:tav>
                                      </p:tavLst>
                                    </p:anim>
                                    <p:anim calcmode="lin" valueType="num">
                                      <p:cBhvr>
                                        <p:cTn id="13" dur="1250" fill="hold"/>
                                        <p:tgtEl>
                                          <p:spTgt spid="10242"/>
                                        </p:tgtEl>
                                        <p:attrNameLst>
                                          <p:attrName>ppt_h</p:attrName>
                                        </p:attrNameLst>
                                      </p:cBhvr>
                                      <p:tavLst>
                                        <p:tav tm="0">
                                          <p:val>
                                            <p:fltVal val="0"/>
                                          </p:val>
                                        </p:tav>
                                        <p:tav tm="100000">
                                          <p:val>
                                            <p:strVal val="#ppt_h"/>
                                          </p:val>
                                        </p:tav>
                                      </p:tavLst>
                                    </p:anim>
                                    <p:animEffect transition="in" filter="fade">
                                      <p:cBhvr>
                                        <p:cTn id="14" dur="1250"/>
                                        <p:tgtEl>
                                          <p:spTgt spid="10242"/>
                                        </p:tgtEl>
                                      </p:cBhvr>
                                    </p:animEffect>
                                  </p:childTnLst>
                                </p:cTn>
                              </p:par>
                              <p:par>
                                <p:cTn id="15" presetID="53" presetClass="entr" presetSubtype="16" fill="hold" nodeType="withEffect">
                                  <p:stCondLst>
                                    <p:cond delay="0"/>
                                  </p:stCondLst>
                                  <p:childTnLst>
                                    <p:set>
                                      <p:cBhvr>
                                        <p:cTn id="16" dur="1" fill="hold">
                                          <p:stCondLst>
                                            <p:cond delay="0"/>
                                          </p:stCondLst>
                                        </p:cTn>
                                        <p:tgtEl>
                                          <p:spTgt spid="10243"/>
                                        </p:tgtEl>
                                        <p:attrNameLst>
                                          <p:attrName>style.visibility</p:attrName>
                                        </p:attrNameLst>
                                      </p:cBhvr>
                                      <p:to>
                                        <p:strVal val="visible"/>
                                      </p:to>
                                    </p:set>
                                    <p:anim calcmode="lin" valueType="num">
                                      <p:cBhvr>
                                        <p:cTn id="17" dur="1250" fill="hold"/>
                                        <p:tgtEl>
                                          <p:spTgt spid="10243"/>
                                        </p:tgtEl>
                                        <p:attrNameLst>
                                          <p:attrName>ppt_w</p:attrName>
                                        </p:attrNameLst>
                                      </p:cBhvr>
                                      <p:tavLst>
                                        <p:tav tm="0">
                                          <p:val>
                                            <p:fltVal val="0"/>
                                          </p:val>
                                        </p:tav>
                                        <p:tav tm="100000">
                                          <p:val>
                                            <p:strVal val="#ppt_w"/>
                                          </p:val>
                                        </p:tav>
                                      </p:tavLst>
                                    </p:anim>
                                    <p:anim calcmode="lin" valueType="num">
                                      <p:cBhvr>
                                        <p:cTn id="18" dur="1250" fill="hold"/>
                                        <p:tgtEl>
                                          <p:spTgt spid="10243"/>
                                        </p:tgtEl>
                                        <p:attrNameLst>
                                          <p:attrName>ppt_h</p:attrName>
                                        </p:attrNameLst>
                                      </p:cBhvr>
                                      <p:tavLst>
                                        <p:tav tm="0">
                                          <p:val>
                                            <p:fltVal val="0"/>
                                          </p:val>
                                        </p:tav>
                                        <p:tav tm="100000">
                                          <p:val>
                                            <p:strVal val="#ppt_h"/>
                                          </p:val>
                                        </p:tav>
                                      </p:tavLst>
                                    </p:anim>
                                    <p:animEffect transition="in" filter="fade">
                                      <p:cBhvr>
                                        <p:cTn id="19" dur="125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0" y="836712"/>
            <a:ext cx="9143999" cy="523220"/>
          </a:xfrm>
          <a:prstGeom prst="rect">
            <a:avLst/>
          </a:prstGeom>
        </p:spPr>
        <p:txBody>
          <a:bodyPr wrap="square">
            <a:spAutoFit/>
          </a:bodyPr>
          <a:lstStyle/>
          <a:p>
            <a:pPr lvl="1" algn="ctr"/>
            <a:r>
              <a:rPr lang="lv-LV" sz="2800" b="1" dirty="0"/>
              <a:t>PLUDMALES  UN  PELDVIETAS</a:t>
            </a:r>
          </a:p>
        </p:txBody>
      </p:sp>
      <p:sp>
        <p:nvSpPr>
          <p:cNvPr id="3" name="Rectangle 2"/>
          <p:cNvSpPr/>
          <p:nvPr/>
        </p:nvSpPr>
        <p:spPr>
          <a:xfrm>
            <a:off x="288032" y="1580594"/>
            <a:ext cx="4572000" cy="5016758"/>
          </a:xfrm>
          <a:prstGeom prst="rect">
            <a:avLst/>
          </a:prstGeom>
        </p:spPr>
        <p:txBody>
          <a:bodyPr>
            <a:spAutoFit/>
          </a:bodyPr>
          <a:lstStyle/>
          <a:p>
            <a:pPr marL="285750" indent="-285750" algn="just">
              <a:buFont typeface="Arial" pitchFamily="34" charset="0"/>
              <a:buChar char="•"/>
            </a:pPr>
            <a:r>
              <a:rPr lang="lv-LV" sz="2000" dirty="0"/>
              <a:t>Lai nodrošinātu cilvēkiem ar redzes traucējumiem drošu peldēšanu, peldvietās ir uzstādītas audio bojas, kuras sniedz informāciju cilvēkam par viņa atrašanās vietu ūdenī (attālumu un krastu).</a:t>
            </a:r>
          </a:p>
          <a:p>
            <a:pPr marL="285750" indent="-285750" algn="just">
              <a:buFont typeface="Arial" pitchFamily="34" charset="0"/>
              <a:buChar char="•"/>
            </a:pPr>
            <a:r>
              <a:rPr lang="lv-LV" sz="2000" dirty="0"/>
              <a:t>Vismaz divas audio bojas tiek uzstādītas ūdenī un raidītājs krastā, tādējādi tiek izveidota droša peldēšanās zona cilvēkiem ar redzes traucējumiem. </a:t>
            </a:r>
          </a:p>
          <a:p>
            <a:pPr marL="285750" indent="-285750" algn="just">
              <a:buFont typeface="Arial" pitchFamily="34" charset="0"/>
              <a:buChar char="•"/>
            </a:pPr>
            <a:r>
              <a:rPr lang="lv-LV" sz="2000" dirty="0"/>
              <a:t>Glābšanas dienesta aprīkojuma nomas punktā, cilvēks ar redzes traucējumiem var izīrēt uz rokas uzliekamu aproci (uztvērēju), informācijas uztveršanai no audio bojām un raidītāja, drošai peldēšanai.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8289" y="2248099"/>
            <a:ext cx="3168352" cy="3613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87556041"/>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0" y="836712"/>
            <a:ext cx="9143999" cy="523220"/>
          </a:xfrm>
          <a:prstGeom prst="rect">
            <a:avLst/>
          </a:prstGeom>
        </p:spPr>
        <p:txBody>
          <a:bodyPr wrap="square">
            <a:spAutoFit/>
          </a:bodyPr>
          <a:lstStyle/>
          <a:p>
            <a:pPr lvl="1" algn="ctr"/>
            <a:r>
              <a:rPr lang="lv-LV" sz="2800" b="1" dirty="0"/>
              <a:t>DABAS  TAKAS  UN  ATPŪTAS  ZONAS</a:t>
            </a:r>
          </a:p>
        </p:txBody>
      </p:sp>
      <p:sp>
        <p:nvSpPr>
          <p:cNvPr id="2" name="Rectangle 1"/>
          <p:cNvSpPr/>
          <p:nvPr/>
        </p:nvSpPr>
        <p:spPr>
          <a:xfrm>
            <a:off x="235886" y="1972934"/>
            <a:ext cx="5490835" cy="400110"/>
          </a:xfrm>
          <a:prstGeom prst="rect">
            <a:avLst/>
          </a:prstGeom>
        </p:spPr>
        <p:txBody>
          <a:bodyPr wrap="square">
            <a:spAutoFit/>
          </a:bodyPr>
          <a:lstStyle/>
          <a:p>
            <a:pPr marL="285750" indent="-285750">
              <a:buFont typeface="Arial" pitchFamily="34" charset="0"/>
              <a:buChar char="•"/>
            </a:pPr>
            <a:r>
              <a:rPr lang="lv-LV" sz="2000" dirty="0"/>
              <a:t>Dabas   takas   veidošanas   principi</a:t>
            </a:r>
          </a:p>
        </p:txBody>
      </p:sp>
      <p:sp>
        <p:nvSpPr>
          <p:cNvPr id="3" name="Rectangle 2"/>
          <p:cNvSpPr/>
          <p:nvPr/>
        </p:nvSpPr>
        <p:spPr>
          <a:xfrm>
            <a:off x="235886" y="2342266"/>
            <a:ext cx="1794081" cy="400110"/>
          </a:xfrm>
          <a:prstGeom prst="rect">
            <a:avLst/>
          </a:prstGeom>
        </p:spPr>
        <p:txBody>
          <a:bodyPr wrap="none">
            <a:spAutoFit/>
          </a:bodyPr>
          <a:lstStyle/>
          <a:p>
            <a:pPr marL="285750" indent="-285750">
              <a:buFont typeface="Arial" pitchFamily="34" charset="0"/>
              <a:buChar char="•"/>
            </a:pPr>
            <a:r>
              <a:rPr lang="lv-LV" sz="2000" dirty="0"/>
              <a:t>Telšu   vietas</a:t>
            </a:r>
          </a:p>
        </p:txBody>
      </p:sp>
      <p:sp>
        <p:nvSpPr>
          <p:cNvPr id="7" name="Rectangle 6"/>
          <p:cNvSpPr/>
          <p:nvPr/>
        </p:nvSpPr>
        <p:spPr>
          <a:xfrm>
            <a:off x="235886" y="2707765"/>
            <a:ext cx="1424429" cy="400110"/>
          </a:xfrm>
          <a:prstGeom prst="rect">
            <a:avLst/>
          </a:prstGeom>
        </p:spPr>
        <p:txBody>
          <a:bodyPr wrap="none">
            <a:spAutoFit/>
          </a:bodyPr>
          <a:lstStyle/>
          <a:p>
            <a:pPr marL="285750" indent="-285750">
              <a:buFont typeface="Arial" pitchFamily="34" charset="0"/>
              <a:buChar char="•"/>
            </a:pPr>
            <a:r>
              <a:rPr lang="lv-LV" sz="2000" dirty="0"/>
              <a:t>Kempingi</a:t>
            </a:r>
          </a:p>
        </p:txBody>
      </p:sp>
      <p:sp>
        <p:nvSpPr>
          <p:cNvPr id="8" name="Rectangle 7"/>
          <p:cNvSpPr/>
          <p:nvPr/>
        </p:nvSpPr>
        <p:spPr>
          <a:xfrm>
            <a:off x="235886" y="3086912"/>
            <a:ext cx="1994457" cy="400110"/>
          </a:xfrm>
          <a:prstGeom prst="rect">
            <a:avLst/>
          </a:prstGeom>
        </p:spPr>
        <p:txBody>
          <a:bodyPr wrap="none">
            <a:spAutoFit/>
          </a:bodyPr>
          <a:lstStyle/>
          <a:p>
            <a:pPr marL="285750" indent="-285750">
              <a:buFont typeface="Arial" pitchFamily="34" charset="0"/>
              <a:buChar char="•"/>
            </a:pPr>
            <a:r>
              <a:rPr lang="lv-LV" sz="2000" dirty="0"/>
              <a:t>Piknika   vietas</a:t>
            </a:r>
          </a:p>
        </p:txBody>
      </p:sp>
      <p:sp>
        <p:nvSpPr>
          <p:cNvPr id="9" name="Rectangle 8"/>
          <p:cNvSpPr/>
          <p:nvPr/>
        </p:nvSpPr>
        <p:spPr>
          <a:xfrm>
            <a:off x="235886" y="3452411"/>
            <a:ext cx="2377574" cy="400110"/>
          </a:xfrm>
          <a:prstGeom prst="rect">
            <a:avLst/>
          </a:prstGeom>
        </p:spPr>
        <p:txBody>
          <a:bodyPr wrap="none">
            <a:spAutoFit/>
          </a:bodyPr>
          <a:lstStyle/>
          <a:p>
            <a:pPr marL="285750" indent="-285750">
              <a:buFont typeface="Arial" pitchFamily="34" charset="0"/>
              <a:buChar char="•"/>
            </a:pPr>
            <a:r>
              <a:rPr lang="lv-LV" sz="2000" dirty="0"/>
              <a:t>Ugunskura   vietas</a:t>
            </a:r>
          </a:p>
        </p:txBody>
      </p:sp>
      <p:sp>
        <p:nvSpPr>
          <p:cNvPr id="10" name="Rectangle 9"/>
          <p:cNvSpPr/>
          <p:nvPr/>
        </p:nvSpPr>
        <p:spPr>
          <a:xfrm>
            <a:off x="235886" y="3790781"/>
            <a:ext cx="3248177" cy="707886"/>
          </a:xfrm>
          <a:prstGeom prst="rect">
            <a:avLst/>
          </a:prstGeom>
        </p:spPr>
        <p:txBody>
          <a:bodyPr wrap="square">
            <a:spAutoFit/>
          </a:bodyPr>
          <a:lstStyle/>
          <a:p>
            <a:pPr marL="285750" indent="-285750" algn="just">
              <a:buFont typeface="Arial" pitchFamily="34" charset="0"/>
              <a:buChar char="•"/>
            </a:pPr>
            <a:r>
              <a:rPr lang="lv-LV" sz="2000" dirty="0"/>
              <a:t>Laivu   piestātnes   un   makšķerēšanas   vietas</a:t>
            </a:r>
          </a:p>
        </p:txBody>
      </p:sp>
      <p:pic>
        <p:nvPicPr>
          <p:cNvPr id="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2948612"/>
            <a:ext cx="2982129" cy="32261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914170"/>
            <a:ext cx="4433427" cy="32950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956" y="2908850"/>
            <a:ext cx="4433427" cy="3327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9" y="2908850"/>
            <a:ext cx="4445454" cy="3330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2892431"/>
            <a:ext cx="4471945" cy="3319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3928" y="2892431"/>
            <a:ext cx="4483974" cy="33533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7006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250" fill="hold"/>
                                        <p:tgtEl>
                                          <p:spTgt spid="24"/>
                                        </p:tgtEl>
                                        <p:attrNameLst>
                                          <p:attrName>ppt_w</p:attrName>
                                        </p:attrNameLst>
                                      </p:cBhvr>
                                      <p:tavLst>
                                        <p:tav tm="0">
                                          <p:val>
                                            <p:fltVal val="0"/>
                                          </p:val>
                                        </p:tav>
                                        <p:tav tm="100000">
                                          <p:val>
                                            <p:strVal val="#ppt_w"/>
                                          </p:val>
                                        </p:tav>
                                      </p:tavLst>
                                    </p:anim>
                                    <p:anim calcmode="lin" valueType="num">
                                      <p:cBhvr>
                                        <p:cTn id="13" dur="1250" fill="hold"/>
                                        <p:tgtEl>
                                          <p:spTgt spid="24"/>
                                        </p:tgtEl>
                                        <p:attrNameLst>
                                          <p:attrName>ppt_h</p:attrName>
                                        </p:attrNameLst>
                                      </p:cBhvr>
                                      <p:tavLst>
                                        <p:tav tm="0">
                                          <p:val>
                                            <p:fltVal val="0"/>
                                          </p:val>
                                        </p:tav>
                                        <p:tav tm="100000">
                                          <p:val>
                                            <p:strVal val="#ppt_h"/>
                                          </p:val>
                                        </p:tav>
                                      </p:tavLst>
                                    </p:anim>
                                    <p:animEffect transition="in" filter="fade">
                                      <p:cBhvr>
                                        <p:cTn id="14" dur="125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250"/>
                                        <p:tgtEl>
                                          <p:spTgt spid="25"/>
                                        </p:tgtEl>
                                      </p:cBhvr>
                                    </p:animEffect>
                                    <p:anim calcmode="lin" valueType="num">
                                      <p:cBhvr>
                                        <p:cTn id="20" dur="1250" fill="hold"/>
                                        <p:tgtEl>
                                          <p:spTgt spid="25"/>
                                        </p:tgtEl>
                                        <p:attrNameLst>
                                          <p:attrName>ppt_x</p:attrName>
                                        </p:attrNameLst>
                                      </p:cBhvr>
                                      <p:tavLst>
                                        <p:tav tm="0">
                                          <p:val>
                                            <p:strVal val="#ppt_x"/>
                                          </p:val>
                                        </p:tav>
                                        <p:tav tm="100000">
                                          <p:val>
                                            <p:strVal val="#ppt_x"/>
                                          </p:val>
                                        </p:tav>
                                      </p:tavLst>
                                    </p:anim>
                                    <p:anim calcmode="lin" valueType="num">
                                      <p:cBhvr>
                                        <p:cTn id="21" dur="12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250"/>
                                        <p:tgtEl>
                                          <p:spTgt spid="3"/>
                                        </p:tgtEl>
                                      </p:cBhvr>
                                    </p:animEffect>
                                    <p:anim calcmode="lin" valueType="num">
                                      <p:cBhvr>
                                        <p:cTn id="27" dur="1250" fill="hold"/>
                                        <p:tgtEl>
                                          <p:spTgt spid="3"/>
                                        </p:tgtEl>
                                        <p:attrNameLst>
                                          <p:attrName>ppt_x</p:attrName>
                                        </p:attrNameLst>
                                      </p:cBhvr>
                                      <p:tavLst>
                                        <p:tav tm="0">
                                          <p:val>
                                            <p:strVal val="#ppt_x"/>
                                          </p:val>
                                        </p:tav>
                                        <p:tav tm="100000">
                                          <p:val>
                                            <p:strVal val="#ppt_x"/>
                                          </p:val>
                                        </p:tav>
                                      </p:tavLst>
                                    </p:anim>
                                    <p:anim calcmode="lin" valueType="num">
                                      <p:cBhvr>
                                        <p:cTn id="28" dur="125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250"/>
                                        <p:tgtEl>
                                          <p:spTgt spid="26"/>
                                        </p:tgtEl>
                                      </p:cBhvr>
                                    </p:animEffect>
                                    <p:anim calcmode="lin" valueType="num">
                                      <p:cBhvr>
                                        <p:cTn id="32" dur="1250" fill="hold"/>
                                        <p:tgtEl>
                                          <p:spTgt spid="26"/>
                                        </p:tgtEl>
                                        <p:attrNameLst>
                                          <p:attrName>ppt_x</p:attrName>
                                        </p:attrNameLst>
                                      </p:cBhvr>
                                      <p:tavLst>
                                        <p:tav tm="0">
                                          <p:val>
                                            <p:strVal val="#ppt_x"/>
                                          </p:val>
                                        </p:tav>
                                        <p:tav tm="100000">
                                          <p:val>
                                            <p:strVal val="#ppt_x"/>
                                          </p:val>
                                        </p:tav>
                                      </p:tavLst>
                                    </p:anim>
                                    <p:anim calcmode="lin" valueType="num">
                                      <p:cBhvr>
                                        <p:cTn id="33" dur="12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250"/>
                                        <p:tgtEl>
                                          <p:spTgt spid="7"/>
                                        </p:tgtEl>
                                      </p:cBhvr>
                                    </p:animEffect>
                                    <p:anim calcmode="lin" valueType="num">
                                      <p:cBhvr>
                                        <p:cTn id="39" dur="1250" fill="hold"/>
                                        <p:tgtEl>
                                          <p:spTgt spid="7"/>
                                        </p:tgtEl>
                                        <p:attrNameLst>
                                          <p:attrName>ppt_x</p:attrName>
                                        </p:attrNameLst>
                                      </p:cBhvr>
                                      <p:tavLst>
                                        <p:tav tm="0">
                                          <p:val>
                                            <p:strVal val="#ppt_x"/>
                                          </p:val>
                                        </p:tav>
                                        <p:tav tm="100000">
                                          <p:val>
                                            <p:strVal val="#ppt_x"/>
                                          </p:val>
                                        </p:tav>
                                      </p:tavLst>
                                    </p:anim>
                                    <p:anim calcmode="lin" valueType="num">
                                      <p:cBhvr>
                                        <p:cTn id="40" dur="1250" fill="hold"/>
                                        <p:tgtEl>
                                          <p:spTgt spid="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250"/>
                                        <p:tgtEl>
                                          <p:spTgt spid="27"/>
                                        </p:tgtEl>
                                      </p:cBhvr>
                                    </p:animEffect>
                                    <p:anim calcmode="lin" valueType="num">
                                      <p:cBhvr>
                                        <p:cTn id="44" dur="1250" fill="hold"/>
                                        <p:tgtEl>
                                          <p:spTgt spid="27"/>
                                        </p:tgtEl>
                                        <p:attrNameLst>
                                          <p:attrName>ppt_x</p:attrName>
                                        </p:attrNameLst>
                                      </p:cBhvr>
                                      <p:tavLst>
                                        <p:tav tm="0">
                                          <p:val>
                                            <p:strVal val="#ppt_x"/>
                                          </p:val>
                                        </p:tav>
                                        <p:tav tm="100000">
                                          <p:val>
                                            <p:strVal val="#ppt_x"/>
                                          </p:val>
                                        </p:tav>
                                      </p:tavLst>
                                    </p:anim>
                                    <p:anim calcmode="lin" valueType="num">
                                      <p:cBhvr>
                                        <p:cTn id="45" dur="125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250"/>
                                        <p:tgtEl>
                                          <p:spTgt spid="8"/>
                                        </p:tgtEl>
                                      </p:cBhvr>
                                    </p:animEffect>
                                    <p:anim calcmode="lin" valueType="num">
                                      <p:cBhvr>
                                        <p:cTn id="51" dur="1250" fill="hold"/>
                                        <p:tgtEl>
                                          <p:spTgt spid="8"/>
                                        </p:tgtEl>
                                        <p:attrNameLst>
                                          <p:attrName>ppt_x</p:attrName>
                                        </p:attrNameLst>
                                      </p:cBhvr>
                                      <p:tavLst>
                                        <p:tav tm="0">
                                          <p:val>
                                            <p:strVal val="#ppt_x"/>
                                          </p:val>
                                        </p:tav>
                                        <p:tav tm="100000">
                                          <p:val>
                                            <p:strVal val="#ppt_x"/>
                                          </p:val>
                                        </p:tav>
                                      </p:tavLst>
                                    </p:anim>
                                    <p:anim calcmode="lin" valueType="num">
                                      <p:cBhvr>
                                        <p:cTn id="52" dur="1250" fill="hold"/>
                                        <p:tgtEl>
                                          <p:spTgt spid="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250"/>
                                        <p:tgtEl>
                                          <p:spTgt spid="9"/>
                                        </p:tgtEl>
                                      </p:cBhvr>
                                    </p:animEffect>
                                    <p:anim calcmode="lin" valueType="num">
                                      <p:cBhvr>
                                        <p:cTn id="56" dur="1250" fill="hold"/>
                                        <p:tgtEl>
                                          <p:spTgt spid="9"/>
                                        </p:tgtEl>
                                        <p:attrNameLst>
                                          <p:attrName>ppt_x</p:attrName>
                                        </p:attrNameLst>
                                      </p:cBhvr>
                                      <p:tavLst>
                                        <p:tav tm="0">
                                          <p:val>
                                            <p:strVal val="#ppt_x"/>
                                          </p:val>
                                        </p:tav>
                                        <p:tav tm="100000">
                                          <p:val>
                                            <p:strVal val="#ppt_x"/>
                                          </p:val>
                                        </p:tav>
                                      </p:tavLst>
                                    </p:anim>
                                    <p:anim calcmode="lin" valueType="num">
                                      <p:cBhvr>
                                        <p:cTn id="57" dur="1250" fill="hold"/>
                                        <p:tgtEl>
                                          <p:spTgt spid="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1250"/>
                                        <p:tgtEl>
                                          <p:spTgt spid="28"/>
                                        </p:tgtEl>
                                      </p:cBhvr>
                                    </p:animEffect>
                                    <p:anim calcmode="lin" valueType="num">
                                      <p:cBhvr>
                                        <p:cTn id="61" dur="1250" fill="hold"/>
                                        <p:tgtEl>
                                          <p:spTgt spid="28"/>
                                        </p:tgtEl>
                                        <p:attrNameLst>
                                          <p:attrName>ppt_x</p:attrName>
                                        </p:attrNameLst>
                                      </p:cBhvr>
                                      <p:tavLst>
                                        <p:tav tm="0">
                                          <p:val>
                                            <p:strVal val="#ppt_x"/>
                                          </p:val>
                                        </p:tav>
                                        <p:tav tm="100000">
                                          <p:val>
                                            <p:strVal val="#ppt_x"/>
                                          </p:val>
                                        </p:tav>
                                      </p:tavLst>
                                    </p:anim>
                                    <p:anim calcmode="lin" valueType="num">
                                      <p:cBhvr>
                                        <p:cTn id="62" dur="125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250"/>
                                        <p:tgtEl>
                                          <p:spTgt spid="10"/>
                                        </p:tgtEl>
                                      </p:cBhvr>
                                    </p:animEffect>
                                    <p:anim calcmode="lin" valueType="num">
                                      <p:cBhvr>
                                        <p:cTn id="68" dur="1250" fill="hold"/>
                                        <p:tgtEl>
                                          <p:spTgt spid="10"/>
                                        </p:tgtEl>
                                        <p:attrNameLst>
                                          <p:attrName>ppt_x</p:attrName>
                                        </p:attrNameLst>
                                      </p:cBhvr>
                                      <p:tavLst>
                                        <p:tav tm="0">
                                          <p:val>
                                            <p:strVal val="#ppt_x"/>
                                          </p:val>
                                        </p:tav>
                                        <p:tav tm="100000">
                                          <p:val>
                                            <p:strVal val="#ppt_x"/>
                                          </p:val>
                                        </p:tav>
                                      </p:tavLst>
                                    </p:anim>
                                    <p:anim calcmode="lin" valueType="num">
                                      <p:cBhvr>
                                        <p:cTn id="69" dur="1250" fill="hold"/>
                                        <p:tgtEl>
                                          <p:spTgt spid="1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250"/>
                                        <p:tgtEl>
                                          <p:spTgt spid="29"/>
                                        </p:tgtEl>
                                      </p:cBhvr>
                                    </p:animEffect>
                                    <p:anim calcmode="lin" valueType="num">
                                      <p:cBhvr>
                                        <p:cTn id="73" dur="1250" fill="hold"/>
                                        <p:tgtEl>
                                          <p:spTgt spid="29"/>
                                        </p:tgtEl>
                                        <p:attrNameLst>
                                          <p:attrName>ppt_x</p:attrName>
                                        </p:attrNameLst>
                                      </p:cBhvr>
                                      <p:tavLst>
                                        <p:tav tm="0">
                                          <p:val>
                                            <p:strVal val="#ppt_x"/>
                                          </p:val>
                                        </p:tav>
                                        <p:tav tm="100000">
                                          <p:val>
                                            <p:strVal val="#ppt_x"/>
                                          </p:val>
                                        </p:tav>
                                      </p:tavLst>
                                    </p:anim>
                                    <p:anim calcmode="lin" valueType="num">
                                      <p:cBhvr>
                                        <p:cTn id="74" dur="12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2.   DAUDZVEIDĪGA  IZMANTOŠANA</a:t>
            </a:r>
          </a:p>
          <a:p>
            <a:pPr algn="ctr">
              <a:buFontTx/>
              <a:buNone/>
            </a:pPr>
            <a:r>
              <a:rPr lang="lv-LV" sz="1800" dirty="0"/>
              <a:t>(FLEXIBILITY  IN  USE)</a:t>
            </a:r>
            <a:endParaRPr lang="lv-LV" dirty="0"/>
          </a:p>
        </p:txBody>
      </p:sp>
      <p:sp>
        <p:nvSpPr>
          <p:cNvPr id="5126" name="Text Box 6"/>
          <p:cNvSpPr txBox="1">
            <a:spLocks noChangeArrowheads="1"/>
          </p:cNvSpPr>
          <p:nvPr/>
        </p:nvSpPr>
        <p:spPr bwMode="auto">
          <a:xfrm>
            <a:off x="179512" y="2636912"/>
            <a:ext cx="8640000"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lgn="just">
              <a:spcBef>
                <a:spcPct val="50000"/>
              </a:spcBef>
              <a:buFont typeface="Arial" pitchFamily="34" charset="0"/>
              <a:buChar char="•"/>
            </a:pPr>
            <a:r>
              <a:rPr lang="lv-LV" sz="2800" dirty="0"/>
              <a:t>Vannas istaba ir ikvienam ērti izmantojama, ja dušas augstums ir regulējams. </a:t>
            </a:r>
          </a:p>
          <a:p>
            <a:pPr marL="342900" indent="-342900" algn="just">
              <a:spcBef>
                <a:spcPct val="50000"/>
              </a:spcBef>
              <a:buFont typeface="Arial" pitchFamily="34" charset="0"/>
              <a:buChar char="•"/>
            </a:pPr>
            <a:r>
              <a:rPr lang="lv-LV" sz="2800" dirty="0"/>
              <a:t>Lai iekāpšana un izkāpšana no vannas būtu ērta arī vecākiem cilvēkiem un tiem, kam ir kustību traucējumi, pie sienas atbilstošā augstumā piestiprināma marga. Savukārt, lai uz vannas malas varētu ērti apsēsties, tai jābūt no neslīdoša materiāla un pietiekami platai.</a:t>
            </a:r>
            <a:endParaRPr lang="lv-LV" sz="2800" dirty="0">
              <a:solidFill>
                <a:schemeClr val="tx1"/>
              </a:solidFill>
            </a:endParaRPr>
          </a:p>
        </p:txBody>
      </p:sp>
    </p:spTree>
    <p:extLst>
      <p:ext uri="{BB962C8B-B14F-4D97-AF65-F5344CB8AC3E}">
        <p14:creationId xmlns:p14="http://schemas.microsoft.com/office/powerpoint/2010/main" val="44970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126"/>
                                        </p:tgtEl>
                                        <p:attrNameLst>
                                          <p:attrName>ppt_w</p:attrName>
                                        </p:attrNameLst>
                                      </p:cBhvr>
                                      <p:tavLst>
                                        <p:tav tm="0">
                                          <p:val>
                                            <p:strVal val="ppt_w"/>
                                          </p:val>
                                        </p:tav>
                                        <p:tav tm="100000">
                                          <p:val>
                                            <p:fltVal val="0"/>
                                          </p:val>
                                        </p:tav>
                                      </p:tavLst>
                                    </p:anim>
                                    <p:anim calcmode="lin" valueType="num">
                                      <p:cBhvr>
                                        <p:cTn id="7" dur="500"/>
                                        <p:tgtEl>
                                          <p:spTgt spid="5126"/>
                                        </p:tgtEl>
                                        <p:attrNameLst>
                                          <p:attrName>ppt_h</p:attrName>
                                        </p:attrNameLst>
                                      </p:cBhvr>
                                      <p:tavLst>
                                        <p:tav tm="0">
                                          <p:val>
                                            <p:strVal val="ppt_h"/>
                                          </p:val>
                                        </p:tav>
                                        <p:tav tm="100000">
                                          <p:val>
                                            <p:fltVal val="0"/>
                                          </p:val>
                                        </p:tav>
                                      </p:tavLst>
                                    </p:anim>
                                    <p:animEffect transition="out" filter="fade">
                                      <p:cBhvr>
                                        <p:cTn id="8" dur="500"/>
                                        <p:tgtEl>
                                          <p:spTgt spid="5126"/>
                                        </p:tgtEl>
                                      </p:cBhvr>
                                    </p:animEffect>
                                    <p:set>
                                      <p:cBhvr>
                                        <p:cTn id="9" dur="1" fill="hold">
                                          <p:stCondLst>
                                            <p:cond delay="4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0" y="836712"/>
            <a:ext cx="9143999" cy="523220"/>
          </a:xfrm>
          <a:prstGeom prst="rect">
            <a:avLst/>
          </a:prstGeom>
        </p:spPr>
        <p:txBody>
          <a:bodyPr wrap="square">
            <a:spAutoFit/>
          </a:bodyPr>
          <a:lstStyle/>
          <a:p>
            <a:pPr lvl="1" algn="ctr"/>
            <a:r>
              <a:rPr lang="lv-LV" sz="2800" b="1" dirty="0"/>
              <a:t>PUBLISKIE  PARKI,  SKVĒRI  UN  LAUKUMI </a:t>
            </a:r>
          </a:p>
        </p:txBody>
      </p:sp>
      <p:sp>
        <p:nvSpPr>
          <p:cNvPr id="2" name="Rectangle 1"/>
          <p:cNvSpPr/>
          <p:nvPr/>
        </p:nvSpPr>
        <p:spPr>
          <a:xfrm>
            <a:off x="147123" y="2987660"/>
            <a:ext cx="3391682" cy="400110"/>
          </a:xfrm>
          <a:prstGeom prst="rect">
            <a:avLst/>
          </a:prstGeom>
        </p:spPr>
        <p:txBody>
          <a:bodyPr wrap="square">
            <a:spAutoFit/>
          </a:bodyPr>
          <a:lstStyle/>
          <a:p>
            <a:pPr marL="285750" indent="-285750">
              <a:buFont typeface="Arial" pitchFamily="34" charset="0"/>
              <a:buChar char="•"/>
            </a:pPr>
            <a:r>
              <a:rPr lang="lv-LV" sz="2000" dirty="0"/>
              <a:t>Dzeramās   strūklakas</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1509" y="2417824"/>
            <a:ext cx="4200525" cy="1552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33" y="3865041"/>
            <a:ext cx="2781300" cy="255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7418" y="4581128"/>
            <a:ext cx="3267075" cy="1933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47123" y="1532615"/>
            <a:ext cx="5724128" cy="400110"/>
          </a:xfrm>
          <a:prstGeom prst="rect">
            <a:avLst/>
          </a:prstGeom>
        </p:spPr>
        <p:txBody>
          <a:bodyPr wrap="square">
            <a:spAutoFit/>
          </a:bodyPr>
          <a:lstStyle/>
          <a:p>
            <a:pPr marL="285750" indent="-285750">
              <a:buFont typeface="Arial" pitchFamily="34" charset="0"/>
              <a:buChar char="•"/>
            </a:pPr>
            <a:r>
              <a:rPr lang="lv-LV" sz="2000" dirty="0"/>
              <a:t>Publisko   parku   projektēšanas   principi</a:t>
            </a:r>
          </a:p>
        </p:txBody>
      </p:sp>
      <p:sp>
        <p:nvSpPr>
          <p:cNvPr id="5" name="Rectangle 4"/>
          <p:cNvSpPr/>
          <p:nvPr/>
        </p:nvSpPr>
        <p:spPr>
          <a:xfrm>
            <a:off x="147123" y="1884466"/>
            <a:ext cx="2596288" cy="400110"/>
          </a:xfrm>
          <a:prstGeom prst="rect">
            <a:avLst/>
          </a:prstGeom>
        </p:spPr>
        <p:txBody>
          <a:bodyPr wrap="none">
            <a:spAutoFit/>
          </a:bodyPr>
          <a:lstStyle/>
          <a:p>
            <a:pPr marL="285750" indent="-285750">
              <a:buFont typeface="Arial" pitchFamily="34" charset="0"/>
              <a:buChar char="•"/>
            </a:pPr>
            <a:r>
              <a:rPr lang="lv-LV" sz="2000" dirty="0"/>
              <a:t>Atkritumu</a:t>
            </a:r>
            <a:r>
              <a:rPr lang="lv-LV" dirty="0"/>
              <a:t>   </a:t>
            </a:r>
            <a:r>
              <a:rPr lang="lv-LV" sz="2000" dirty="0"/>
              <a:t>tvertnes</a:t>
            </a:r>
            <a:endParaRPr lang="lv-LV" dirty="0"/>
          </a:p>
        </p:txBody>
      </p:sp>
      <p:sp>
        <p:nvSpPr>
          <p:cNvPr id="6" name="Rectangle 5"/>
          <p:cNvSpPr/>
          <p:nvPr/>
        </p:nvSpPr>
        <p:spPr>
          <a:xfrm>
            <a:off x="147123" y="2233158"/>
            <a:ext cx="3225563" cy="400110"/>
          </a:xfrm>
          <a:prstGeom prst="rect">
            <a:avLst/>
          </a:prstGeom>
        </p:spPr>
        <p:txBody>
          <a:bodyPr wrap="none">
            <a:spAutoFit/>
          </a:bodyPr>
          <a:lstStyle/>
          <a:p>
            <a:pPr marL="285750" indent="-285750">
              <a:buFont typeface="Arial" pitchFamily="34" charset="0"/>
              <a:buChar char="•"/>
            </a:pPr>
            <a:r>
              <a:rPr lang="lv-LV" sz="2000" dirty="0"/>
              <a:t>Soli   un   citas   sēdvietas </a:t>
            </a:r>
          </a:p>
        </p:txBody>
      </p:sp>
      <p:sp>
        <p:nvSpPr>
          <p:cNvPr id="7" name="Rectangle 6"/>
          <p:cNvSpPr/>
          <p:nvPr/>
        </p:nvSpPr>
        <p:spPr>
          <a:xfrm>
            <a:off x="147123" y="2596340"/>
            <a:ext cx="2862064" cy="400110"/>
          </a:xfrm>
          <a:prstGeom prst="rect">
            <a:avLst/>
          </a:prstGeom>
        </p:spPr>
        <p:txBody>
          <a:bodyPr wrap="square">
            <a:spAutoFit/>
          </a:bodyPr>
          <a:lstStyle/>
          <a:p>
            <a:pPr marL="285750" indent="-285750">
              <a:buFont typeface="Arial" pitchFamily="34" charset="0"/>
              <a:buChar char="•"/>
            </a:pPr>
            <a:r>
              <a:rPr lang="lv-LV" sz="2000" dirty="0"/>
              <a:t>Velosipēdu   statīvi</a:t>
            </a:r>
          </a:p>
        </p:txBody>
      </p:sp>
    </p:spTree>
    <p:extLst>
      <p:ext uri="{BB962C8B-B14F-4D97-AF65-F5344CB8AC3E}">
        <p14:creationId xmlns:p14="http://schemas.microsoft.com/office/powerpoint/2010/main" val="241562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250"/>
                                        <p:tgtEl>
                                          <p:spTgt spid="5"/>
                                        </p:tgtEl>
                                      </p:cBhvr>
                                    </p:animEffect>
                                    <p:anim calcmode="lin" valueType="num">
                                      <p:cBhvr>
                                        <p:cTn id="8" dur="1250" fill="hold"/>
                                        <p:tgtEl>
                                          <p:spTgt spid="5"/>
                                        </p:tgtEl>
                                        <p:attrNameLst>
                                          <p:attrName>ppt_x</p:attrName>
                                        </p:attrNameLst>
                                      </p:cBhvr>
                                      <p:tavLst>
                                        <p:tav tm="0">
                                          <p:val>
                                            <p:strVal val="#ppt_x"/>
                                          </p:val>
                                        </p:tav>
                                        <p:tav tm="100000">
                                          <p:val>
                                            <p:strVal val="#ppt_x"/>
                                          </p:val>
                                        </p:tav>
                                      </p:tavLst>
                                    </p:anim>
                                    <p:anim calcmode="lin" valueType="num">
                                      <p:cBhvr>
                                        <p:cTn id="9" dur="12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250"/>
                                        <p:tgtEl>
                                          <p:spTgt spid="3"/>
                                        </p:tgtEl>
                                      </p:cBhvr>
                                    </p:animEffect>
                                    <p:anim calcmode="lin" valueType="num">
                                      <p:cBhvr>
                                        <p:cTn id="13" dur="1250" fill="hold"/>
                                        <p:tgtEl>
                                          <p:spTgt spid="3"/>
                                        </p:tgtEl>
                                        <p:attrNameLst>
                                          <p:attrName>ppt_x</p:attrName>
                                        </p:attrNameLst>
                                      </p:cBhvr>
                                      <p:tavLst>
                                        <p:tav tm="0">
                                          <p:val>
                                            <p:strVal val="#ppt_x"/>
                                          </p:val>
                                        </p:tav>
                                        <p:tav tm="100000">
                                          <p:val>
                                            <p:strVal val="#ppt_x"/>
                                          </p:val>
                                        </p:tav>
                                      </p:tavLst>
                                    </p:anim>
                                    <p:anim calcmode="lin" valueType="num">
                                      <p:cBhvr>
                                        <p:cTn id="14" dur="125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fade">
                                      <p:cBhvr>
                                        <p:cTn id="17" dur="1250"/>
                                        <p:tgtEl>
                                          <p:spTgt spid="13314"/>
                                        </p:tgtEl>
                                      </p:cBhvr>
                                    </p:animEffect>
                                    <p:anim calcmode="lin" valueType="num">
                                      <p:cBhvr>
                                        <p:cTn id="18" dur="1250" fill="hold"/>
                                        <p:tgtEl>
                                          <p:spTgt spid="13314"/>
                                        </p:tgtEl>
                                        <p:attrNameLst>
                                          <p:attrName>ppt_x</p:attrName>
                                        </p:attrNameLst>
                                      </p:cBhvr>
                                      <p:tavLst>
                                        <p:tav tm="0">
                                          <p:val>
                                            <p:strVal val="#ppt_x"/>
                                          </p:val>
                                        </p:tav>
                                        <p:tav tm="100000">
                                          <p:val>
                                            <p:strVal val="#ppt_x"/>
                                          </p:val>
                                        </p:tav>
                                      </p:tavLst>
                                    </p:anim>
                                    <p:anim calcmode="lin" valueType="num">
                                      <p:cBhvr>
                                        <p:cTn id="19" dur="125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250"/>
                                        <p:tgtEl>
                                          <p:spTgt spid="6"/>
                                        </p:tgtEl>
                                      </p:cBhvr>
                                    </p:animEffect>
                                    <p:anim calcmode="lin" valueType="num">
                                      <p:cBhvr>
                                        <p:cTn id="25" dur="1250" fill="hold"/>
                                        <p:tgtEl>
                                          <p:spTgt spid="6"/>
                                        </p:tgtEl>
                                        <p:attrNameLst>
                                          <p:attrName>ppt_x</p:attrName>
                                        </p:attrNameLst>
                                      </p:cBhvr>
                                      <p:tavLst>
                                        <p:tav tm="0">
                                          <p:val>
                                            <p:strVal val="#ppt_x"/>
                                          </p:val>
                                        </p:tav>
                                        <p:tav tm="100000">
                                          <p:val>
                                            <p:strVal val="#ppt_x"/>
                                          </p:val>
                                        </p:tav>
                                      </p:tavLst>
                                    </p:anim>
                                    <p:anim calcmode="lin" valueType="num">
                                      <p:cBhvr>
                                        <p:cTn id="26" dur="125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250"/>
                                        <p:tgtEl>
                                          <p:spTgt spid="7"/>
                                        </p:tgtEl>
                                      </p:cBhvr>
                                    </p:animEffect>
                                    <p:anim calcmode="lin" valueType="num">
                                      <p:cBhvr>
                                        <p:cTn id="30" dur="1250" fill="hold"/>
                                        <p:tgtEl>
                                          <p:spTgt spid="7"/>
                                        </p:tgtEl>
                                        <p:attrNameLst>
                                          <p:attrName>ppt_x</p:attrName>
                                        </p:attrNameLst>
                                      </p:cBhvr>
                                      <p:tavLst>
                                        <p:tav tm="0">
                                          <p:val>
                                            <p:strVal val="#ppt_x"/>
                                          </p:val>
                                        </p:tav>
                                        <p:tav tm="100000">
                                          <p:val>
                                            <p:strVal val="#ppt_x"/>
                                          </p:val>
                                        </p:tav>
                                      </p:tavLst>
                                    </p:anim>
                                    <p:anim calcmode="lin" valueType="num">
                                      <p:cBhvr>
                                        <p:cTn id="31" dur="125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315"/>
                                        </p:tgtEl>
                                        <p:attrNameLst>
                                          <p:attrName>style.visibility</p:attrName>
                                        </p:attrNameLst>
                                      </p:cBhvr>
                                      <p:to>
                                        <p:strVal val="visible"/>
                                      </p:to>
                                    </p:set>
                                    <p:animEffect transition="in" filter="fade">
                                      <p:cBhvr>
                                        <p:cTn id="34" dur="1250"/>
                                        <p:tgtEl>
                                          <p:spTgt spid="13315"/>
                                        </p:tgtEl>
                                      </p:cBhvr>
                                    </p:animEffect>
                                    <p:anim calcmode="lin" valueType="num">
                                      <p:cBhvr>
                                        <p:cTn id="35" dur="1250" fill="hold"/>
                                        <p:tgtEl>
                                          <p:spTgt spid="13315"/>
                                        </p:tgtEl>
                                        <p:attrNameLst>
                                          <p:attrName>ppt_x</p:attrName>
                                        </p:attrNameLst>
                                      </p:cBhvr>
                                      <p:tavLst>
                                        <p:tav tm="0">
                                          <p:val>
                                            <p:strVal val="#ppt_x"/>
                                          </p:val>
                                        </p:tav>
                                        <p:tav tm="100000">
                                          <p:val>
                                            <p:strVal val="#ppt_x"/>
                                          </p:val>
                                        </p:tav>
                                      </p:tavLst>
                                    </p:anim>
                                    <p:anim calcmode="lin" valueType="num">
                                      <p:cBhvr>
                                        <p:cTn id="36" dur="1250" fill="hold"/>
                                        <p:tgtEl>
                                          <p:spTgt spid="133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250"/>
                                        <p:tgtEl>
                                          <p:spTgt spid="2"/>
                                        </p:tgtEl>
                                      </p:cBhvr>
                                    </p:animEffect>
                                    <p:anim calcmode="lin" valueType="num">
                                      <p:cBhvr>
                                        <p:cTn id="42" dur="1250" fill="hold"/>
                                        <p:tgtEl>
                                          <p:spTgt spid="2"/>
                                        </p:tgtEl>
                                        <p:attrNameLst>
                                          <p:attrName>ppt_x</p:attrName>
                                        </p:attrNameLst>
                                      </p:cBhvr>
                                      <p:tavLst>
                                        <p:tav tm="0">
                                          <p:val>
                                            <p:strVal val="#ppt_x"/>
                                          </p:val>
                                        </p:tav>
                                        <p:tav tm="100000">
                                          <p:val>
                                            <p:strVal val="#ppt_x"/>
                                          </p:val>
                                        </p:tav>
                                      </p:tavLst>
                                    </p:anim>
                                    <p:anim calcmode="lin" valueType="num">
                                      <p:cBhvr>
                                        <p:cTn id="43" dur="1250" fill="hold"/>
                                        <p:tgtEl>
                                          <p:spTgt spid="2"/>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316"/>
                                        </p:tgtEl>
                                        <p:attrNameLst>
                                          <p:attrName>style.visibility</p:attrName>
                                        </p:attrNameLst>
                                      </p:cBhvr>
                                      <p:to>
                                        <p:strVal val="visible"/>
                                      </p:to>
                                    </p:set>
                                    <p:animEffect transition="in" filter="fade">
                                      <p:cBhvr>
                                        <p:cTn id="46" dur="1250"/>
                                        <p:tgtEl>
                                          <p:spTgt spid="13316"/>
                                        </p:tgtEl>
                                      </p:cBhvr>
                                    </p:animEffect>
                                    <p:anim calcmode="lin" valueType="num">
                                      <p:cBhvr>
                                        <p:cTn id="47" dur="1250" fill="hold"/>
                                        <p:tgtEl>
                                          <p:spTgt spid="13316"/>
                                        </p:tgtEl>
                                        <p:attrNameLst>
                                          <p:attrName>ppt_x</p:attrName>
                                        </p:attrNameLst>
                                      </p:cBhvr>
                                      <p:tavLst>
                                        <p:tav tm="0">
                                          <p:val>
                                            <p:strVal val="#ppt_x"/>
                                          </p:val>
                                        </p:tav>
                                        <p:tav tm="100000">
                                          <p:val>
                                            <p:strVal val="#ppt_x"/>
                                          </p:val>
                                        </p:tav>
                                      </p:tavLst>
                                    </p:anim>
                                    <p:anim calcmode="lin" valueType="num">
                                      <p:cBhvr>
                                        <p:cTn id="48" dur="1250" fill="hold"/>
                                        <p:tgtEl>
                                          <p:spTgt spid="13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0" y="836712"/>
            <a:ext cx="9143999" cy="523220"/>
          </a:xfrm>
          <a:prstGeom prst="rect">
            <a:avLst/>
          </a:prstGeom>
        </p:spPr>
        <p:txBody>
          <a:bodyPr wrap="square">
            <a:spAutoFit/>
          </a:bodyPr>
          <a:lstStyle/>
          <a:p>
            <a:pPr lvl="1" algn="ctr"/>
            <a:r>
              <a:rPr lang="lv-LV" sz="2800" b="1" dirty="0"/>
              <a:t>CEĻA  REMONTDARBI  UN  BŪVDARBI</a:t>
            </a:r>
          </a:p>
        </p:txBody>
      </p:sp>
      <p:sp>
        <p:nvSpPr>
          <p:cNvPr id="3" name="Rectangle 2"/>
          <p:cNvSpPr/>
          <p:nvPr/>
        </p:nvSpPr>
        <p:spPr>
          <a:xfrm>
            <a:off x="144016" y="1412776"/>
            <a:ext cx="5004048" cy="5324535"/>
          </a:xfrm>
          <a:prstGeom prst="rect">
            <a:avLst/>
          </a:prstGeom>
        </p:spPr>
        <p:txBody>
          <a:bodyPr wrap="square">
            <a:spAutoFit/>
          </a:bodyPr>
          <a:lstStyle/>
          <a:p>
            <a:pPr marL="285750" indent="-285750" algn="just">
              <a:buFont typeface="Arial" pitchFamily="34" charset="0"/>
              <a:buChar char="•"/>
            </a:pPr>
            <a:r>
              <a:rPr lang="lv-LV" sz="2000" dirty="0"/>
              <a:t>Būvniecības vietās, cilvēku drošībai, jāizveido drošības tuneļi, kas mazinātu apdraudējumu cilvēkiem ar funkcionāliem traucējumiem. Tajos  ir </a:t>
            </a:r>
            <a:r>
              <a:rPr lang="lv-LV" sz="2000" dirty="0" err="1"/>
              <a:t>jānodrošināta</a:t>
            </a:r>
            <a:r>
              <a:rPr lang="lv-LV" sz="2000" dirty="0"/>
              <a:t>  vide bez straujām līmeņa maiņām un pakāpieniem.</a:t>
            </a:r>
          </a:p>
          <a:p>
            <a:pPr marL="285750" indent="-285750" algn="just">
              <a:buFont typeface="Arial" pitchFamily="34" charset="0"/>
              <a:buChar char="•"/>
            </a:pPr>
            <a:r>
              <a:rPr lang="lv-LV" sz="2000" dirty="0"/>
              <a:t>Cilvēkiem ar redzes traucējumiem, kuri izmanto balto spieķi, pārvietošanās ceļā būvniecības vietās visiem šķēršļiem un priekšmetiem jābūt sasniedzamiem ar balto spieķi. </a:t>
            </a:r>
          </a:p>
          <a:p>
            <a:pPr marL="285750" indent="-285750">
              <a:buFont typeface="Arial" pitchFamily="34" charset="0"/>
              <a:buChar char="•"/>
            </a:pPr>
            <a:r>
              <a:rPr lang="lv-LV" sz="2000" dirty="0"/>
              <a:t>Drošības tuneļos pārvietošanās platums ir vismaz 1,40 m, un augstums 2,20 m. </a:t>
            </a:r>
          </a:p>
          <a:p>
            <a:pPr marL="285750" indent="-285750" algn="just">
              <a:buFont typeface="Arial" pitchFamily="34" charset="0"/>
              <a:buChar char="•"/>
            </a:pPr>
            <a:r>
              <a:rPr lang="lv-LV" sz="2000" dirty="0"/>
              <a:t>Tuneļi, pagaidu objekta konstrukcijas, ir aprīkotas ar kontrastējošām margām, pārvietošanās drošībai cilvēkam ar redzes traucējumiem </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276872"/>
            <a:ext cx="3096344" cy="31010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93917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p:cTn id="12" dur="1250" fill="hold"/>
                                        <p:tgtEl>
                                          <p:spTgt spid="14338"/>
                                        </p:tgtEl>
                                        <p:attrNameLst>
                                          <p:attrName>ppt_w</p:attrName>
                                        </p:attrNameLst>
                                      </p:cBhvr>
                                      <p:tavLst>
                                        <p:tav tm="0">
                                          <p:val>
                                            <p:fltVal val="0"/>
                                          </p:val>
                                        </p:tav>
                                        <p:tav tm="100000">
                                          <p:val>
                                            <p:strVal val="#ppt_w"/>
                                          </p:val>
                                        </p:tav>
                                      </p:tavLst>
                                    </p:anim>
                                    <p:anim calcmode="lin" valueType="num">
                                      <p:cBhvr>
                                        <p:cTn id="13" dur="1250" fill="hold"/>
                                        <p:tgtEl>
                                          <p:spTgt spid="14338"/>
                                        </p:tgtEl>
                                        <p:attrNameLst>
                                          <p:attrName>ppt_h</p:attrName>
                                        </p:attrNameLst>
                                      </p:cBhvr>
                                      <p:tavLst>
                                        <p:tav tm="0">
                                          <p:val>
                                            <p:fltVal val="0"/>
                                          </p:val>
                                        </p:tav>
                                        <p:tav tm="100000">
                                          <p:val>
                                            <p:strVal val="#ppt_h"/>
                                          </p:val>
                                        </p:tav>
                                      </p:tavLst>
                                    </p:anim>
                                    <p:animEffect transition="in" filter="fade">
                                      <p:cBhvr>
                                        <p:cTn id="14" dur="125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1" y="836711"/>
            <a:ext cx="9143999" cy="1384995"/>
          </a:xfrm>
          <a:prstGeom prst="rect">
            <a:avLst/>
          </a:prstGeom>
        </p:spPr>
        <p:txBody>
          <a:bodyPr wrap="square">
            <a:spAutoFit/>
          </a:bodyPr>
          <a:lstStyle/>
          <a:p>
            <a:pPr lvl="1" algn="ctr"/>
            <a:r>
              <a:rPr lang="lv-LV" sz="2800" b="1" dirty="0"/>
              <a:t>SABIEDRISKIE   TRANSPORTLĪDZEKĻI - AUTOBUSS,   TRAMVAJS,   TROLEJBUSS   UN VILCIENS</a:t>
            </a:r>
          </a:p>
        </p:txBody>
      </p:sp>
      <p:sp>
        <p:nvSpPr>
          <p:cNvPr id="3" name="Rectangle 2"/>
          <p:cNvSpPr/>
          <p:nvPr/>
        </p:nvSpPr>
        <p:spPr>
          <a:xfrm>
            <a:off x="251518" y="2451032"/>
            <a:ext cx="2448274" cy="400110"/>
          </a:xfrm>
          <a:prstGeom prst="rect">
            <a:avLst/>
          </a:prstGeom>
        </p:spPr>
        <p:txBody>
          <a:bodyPr wrap="square">
            <a:spAutoFit/>
          </a:bodyPr>
          <a:lstStyle/>
          <a:p>
            <a:pPr marL="285750" indent="-285750" algn="just">
              <a:buFont typeface="Arial" pitchFamily="34" charset="0"/>
              <a:buChar char="•"/>
            </a:pPr>
            <a:r>
              <a:rPr lang="lv-LV" sz="2000" dirty="0"/>
              <a:t>Zemās  grīdas </a:t>
            </a:r>
          </a:p>
        </p:txBody>
      </p:sp>
      <p:sp>
        <p:nvSpPr>
          <p:cNvPr id="5" name="Rectangle 4"/>
          <p:cNvSpPr/>
          <p:nvPr/>
        </p:nvSpPr>
        <p:spPr>
          <a:xfrm>
            <a:off x="251518" y="2851142"/>
            <a:ext cx="3672410" cy="707886"/>
          </a:xfrm>
          <a:prstGeom prst="rect">
            <a:avLst/>
          </a:prstGeom>
        </p:spPr>
        <p:txBody>
          <a:bodyPr wrap="square">
            <a:spAutoFit/>
          </a:bodyPr>
          <a:lstStyle/>
          <a:p>
            <a:pPr marL="285750" indent="-285750" algn="just">
              <a:buFont typeface="Arial" pitchFamily="34" charset="0"/>
              <a:buChar char="•"/>
            </a:pPr>
            <a:r>
              <a:rPr lang="lv-LV" sz="2000" dirty="0"/>
              <a:t>Transportlīdzekļa  iekšpusē  nosauc  pieturas</a:t>
            </a:r>
          </a:p>
        </p:txBody>
      </p:sp>
      <p:sp>
        <p:nvSpPr>
          <p:cNvPr id="6" name="Rectangle 5"/>
          <p:cNvSpPr/>
          <p:nvPr/>
        </p:nvSpPr>
        <p:spPr>
          <a:xfrm>
            <a:off x="251518" y="3559028"/>
            <a:ext cx="3672410" cy="707886"/>
          </a:xfrm>
          <a:prstGeom prst="rect">
            <a:avLst/>
          </a:prstGeom>
        </p:spPr>
        <p:txBody>
          <a:bodyPr wrap="square">
            <a:spAutoFit/>
          </a:bodyPr>
          <a:lstStyle/>
          <a:p>
            <a:pPr marL="285750" indent="-285750" algn="just">
              <a:buFont typeface="Arial" pitchFamily="34" charset="0"/>
              <a:buChar char="•"/>
            </a:pPr>
            <a:r>
              <a:rPr lang="lv-LV" sz="2000" dirty="0"/>
              <a:t>Transportlīdzekļa  iekšpusē uz tablo  parāda  pieturas</a:t>
            </a:r>
          </a:p>
        </p:txBody>
      </p:sp>
      <p:sp>
        <p:nvSpPr>
          <p:cNvPr id="7" name="Rectangle 6"/>
          <p:cNvSpPr/>
          <p:nvPr/>
        </p:nvSpPr>
        <p:spPr>
          <a:xfrm>
            <a:off x="251518" y="4297739"/>
            <a:ext cx="3672410" cy="707886"/>
          </a:xfrm>
          <a:prstGeom prst="rect">
            <a:avLst/>
          </a:prstGeom>
        </p:spPr>
        <p:txBody>
          <a:bodyPr wrap="square">
            <a:spAutoFit/>
          </a:bodyPr>
          <a:lstStyle/>
          <a:p>
            <a:pPr marL="285750" indent="-285750" algn="just">
              <a:buFont typeface="Arial" pitchFamily="34" charset="0"/>
              <a:buChar char="•"/>
            </a:pPr>
            <a:r>
              <a:rPr lang="lv-LV" sz="2000" dirty="0"/>
              <a:t>Transportlīdzekļa  ārpusē  nosauc  maršruta  numuru </a:t>
            </a:r>
          </a:p>
        </p:txBody>
      </p:sp>
      <p:sp>
        <p:nvSpPr>
          <p:cNvPr id="8" name="Rectangle 7"/>
          <p:cNvSpPr/>
          <p:nvPr/>
        </p:nvSpPr>
        <p:spPr>
          <a:xfrm>
            <a:off x="243950" y="5005625"/>
            <a:ext cx="3679978" cy="1015663"/>
          </a:xfrm>
          <a:prstGeom prst="rect">
            <a:avLst/>
          </a:prstGeom>
        </p:spPr>
        <p:txBody>
          <a:bodyPr wrap="square">
            <a:spAutoFit/>
          </a:bodyPr>
          <a:lstStyle/>
          <a:p>
            <a:pPr marL="285750" indent="-285750" algn="just">
              <a:buFont typeface="Arial" pitchFamily="34" charset="0"/>
              <a:buChar char="•"/>
            </a:pPr>
            <a:r>
              <a:rPr lang="lv-LV" sz="2000" dirty="0"/>
              <a:t>Lielie  maršruta  numuri  (pamatne ne mazāka kā 200x300)  priekšējā  logā </a:t>
            </a:r>
          </a:p>
        </p:txBody>
      </p:sp>
      <p:pic>
        <p:nvPicPr>
          <p:cNvPr id="11268" name="Picture 4" descr="D:\Documents\Vides pieejamiba\Vides pieejamiba bildes\Pieejamiba Brisele\Picture 1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2758662"/>
            <a:ext cx="4176464" cy="3132349"/>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D:\Documents\Vides pieejamiba\Vides pieejamiba bildes\Pieejamiba Itālija Austrija\Roma\DSC_01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2743233"/>
            <a:ext cx="4269783" cy="31477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3" descr="D:\Documents\Vides pieejamiba\Vides pieejamiba bildes\Sabiedriskais transports\DSC0253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5" y="2759728"/>
            <a:ext cx="4269783" cy="3132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3" y="2743234"/>
            <a:ext cx="4269786" cy="314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2577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268"/>
                                        </p:tgtEl>
                                        <p:attrNameLst>
                                          <p:attrName>style.visibility</p:attrName>
                                        </p:attrNameLst>
                                      </p:cBhvr>
                                      <p:to>
                                        <p:strVal val="visible"/>
                                      </p:to>
                                    </p:set>
                                    <p:animEffect transition="in" filter="fade">
                                      <p:cBhvr>
                                        <p:cTn id="12" dur="1250"/>
                                        <p:tgtEl>
                                          <p:spTgt spid="11268"/>
                                        </p:tgtEl>
                                      </p:cBhvr>
                                    </p:animEffect>
                                    <p:anim calcmode="lin" valueType="num">
                                      <p:cBhvr>
                                        <p:cTn id="13" dur="1250" fill="hold"/>
                                        <p:tgtEl>
                                          <p:spTgt spid="11268"/>
                                        </p:tgtEl>
                                        <p:attrNameLst>
                                          <p:attrName>ppt_x</p:attrName>
                                        </p:attrNameLst>
                                      </p:cBhvr>
                                      <p:tavLst>
                                        <p:tav tm="0">
                                          <p:val>
                                            <p:strVal val="#ppt_x"/>
                                          </p:val>
                                        </p:tav>
                                        <p:tav tm="100000">
                                          <p:val>
                                            <p:strVal val="#ppt_x"/>
                                          </p:val>
                                        </p:tav>
                                      </p:tavLst>
                                    </p:anim>
                                    <p:anim calcmode="lin" valueType="num">
                                      <p:cBhvr>
                                        <p:cTn id="14" dur="125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269"/>
                                        </p:tgtEl>
                                        <p:attrNameLst>
                                          <p:attrName>style.visibility</p:attrName>
                                        </p:attrNameLst>
                                      </p:cBhvr>
                                      <p:to>
                                        <p:strVal val="visible"/>
                                      </p:to>
                                    </p:set>
                                    <p:animEffect transition="in" filter="fade">
                                      <p:cBhvr>
                                        <p:cTn id="19" dur="1250"/>
                                        <p:tgtEl>
                                          <p:spTgt spid="11269"/>
                                        </p:tgtEl>
                                      </p:cBhvr>
                                    </p:animEffect>
                                    <p:anim calcmode="lin" valueType="num">
                                      <p:cBhvr>
                                        <p:cTn id="20" dur="1250" fill="hold"/>
                                        <p:tgtEl>
                                          <p:spTgt spid="11269"/>
                                        </p:tgtEl>
                                        <p:attrNameLst>
                                          <p:attrName>ppt_x</p:attrName>
                                        </p:attrNameLst>
                                      </p:cBhvr>
                                      <p:tavLst>
                                        <p:tav tm="0">
                                          <p:val>
                                            <p:strVal val="#ppt_x"/>
                                          </p:val>
                                        </p:tav>
                                        <p:tav tm="100000">
                                          <p:val>
                                            <p:strVal val="#ppt_x"/>
                                          </p:val>
                                        </p:tav>
                                      </p:tavLst>
                                    </p:anim>
                                    <p:anim calcmode="lin" valueType="num">
                                      <p:cBhvr>
                                        <p:cTn id="21" dur="1250" fill="hold"/>
                                        <p:tgtEl>
                                          <p:spTgt spid="1126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250"/>
                                        <p:tgtEl>
                                          <p:spTgt spid="5"/>
                                        </p:tgtEl>
                                      </p:cBhvr>
                                    </p:animEffect>
                                    <p:anim calcmode="lin" valueType="num">
                                      <p:cBhvr>
                                        <p:cTn id="25" dur="1250" fill="hold"/>
                                        <p:tgtEl>
                                          <p:spTgt spid="5"/>
                                        </p:tgtEl>
                                        <p:attrNameLst>
                                          <p:attrName>ppt_x</p:attrName>
                                        </p:attrNameLst>
                                      </p:cBhvr>
                                      <p:tavLst>
                                        <p:tav tm="0">
                                          <p:val>
                                            <p:strVal val="#ppt_x"/>
                                          </p:val>
                                        </p:tav>
                                        <p:tav tm="100000">
                                          <p:val>
                                            <p:strVal val="#ppt_x"/>
                                          </p:val>
                                        </p:tav>
                                      </p:tavLst>
                                    </p:anim>
                                    <p:anim calcmode="lin" valueType="num">
                                      <p:cBhvr>
                                        <p:cTn id="26" dur="125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250"/>
                                        <p:tgtEl>
                                          <p:spTgt spid="6"/>
                                        </p:tgtEl>
                                      </p:cBhvr>
                                    </p:animEffect>
                                    <p:anim calcmode="lin" valueType="num">
                                      <p:cBhvr>
                                        <p:cTn id="30" dur="1250" fill="hold"/>
                                        <p:tgtEl>
                                          <p:spTgt spid="6"/>
                                        </p:tgtEl>
                                        <p:attrNameLst>
                                          <p:attrName>ppt_x</p:attrName>
                                        </p:attrNameLst>
                                      </p:cBhvr>
                                      <p:tavLst>
                                        <p:tav tm="0">
                                          <p:val>
                                            <p:strVal val="#ppt_x"/>
                                          </p:val>
                                        </p:tav>
                                        <p:tav tm="100000">
                                          <p:val>
                                            <p:strVal val="#ppt_x"/>
                                          </p:val>
                                        </p:tav>
                                      </p:tavLst>
                                    </p:anim>
                                    <p:anim calcmode="lin" valueType="num">
                                      <p:cBhvr>
                                        <p:cTn id="31" dur="1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250"/>
                                        <p:tgtEl>
                                          <p:spTgt spid="7"/>
                                        </p:tgtEl>
                                      </p:cBhvr>
                                    </p:animEffect>
                                    <p:anim calcmode="lin" valueType="num">
                                      <p:cBhvr>
                                        <p:cTn id="37" dur="1250" fill="hold"/>
                                        <p:tgtEl>
                                          <p:spTgt spid="7"/>
                                        </p:tgtEl>
                                        <p:attrNameLst>
                                          <p:attrName>ppt_x</p:attrName>
                                        </p:attrNameLst>
                                      </p:cBhvr>
                                      <p:tavLst>
                                        <p:tav tm="0">
                                          <p:val>
                                            <p:strVal val="#ppt_x"/>
                                          </p:val>
                                        </p:tav>
                                        <p:tav tm="100000">
                                          <p:val>
                                            <p:strVal val="#ppt_x"/>
                                          </p:val>
                                        </p:tav>
                                      </p:tavLst>
                                    </p:anim>
                                    <p:anim calcmode="lin" valueType="num">
                                      <p:cBhvr>
                                        <p:cTn id="38" dur="125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250"/>
                                        <p:tgtEl>
                                          <p:spTgt spid="20"/>
                                        </p:tgtEl>
                                      </p:cBhvr>
                                    </p:animEffect>
                                    <p:anim calcmode="lin" valueType="num">
                                      <p:cBhvr>
                                        <p:cTn id="42" dur="1250" fill="hold"/>
                                        <p:tgtEl>
                                          <p:spTgt spid="20"/>
                                        </p:tgtEl>
                                        <p:attrNameLst>
                                          <p:attrName>ppt_x</p:attrName>
                                        </p:attrNameLst>
                                      </p:cBhvr>
                                      <p:tavLst>
                                        <p:tav tm="0">
                                          <p:val>
                                            <p:strVal val="#ppt_x"/>
                                          </p:val>
                                        </p:tav>
                                        <p:tav tm="100000">
                                          <p:val>
                                            <p:strVal val="#ppt_x"/>
                                          </p:val>
                                        </p:tav>
                                      </p:tavLst>
                                    </p:anim>
                                    <p:anim calcmode="lin" valueType="num">
                                      <p:cBhvr>
                                        <p:cTn id="43"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250"/>
                                        <p:tgtEl>
                                          <p:spTgt spid="8"/>
                                        </p:tgtEl>
                                      </p:cBhvr>
                                    </p:animEffect>
                                    <p:anim calcmode="lin" valueType="num">
                                      <p:cBhvr>
                                        <p:cTn id="49" dur="1250" fill="hold"/>
                                        <p:tgtEl>
                                          <p:spTgt spid="8"/>
                                        </p:tgtEl>
                                        <p:attrNameLst>
                                          <p:attrName>ppt_x</p:attrName>
                                        </p:attrNameLst>
                                      </p:cBhvr>
                                      <p:tavLst>
                                        <p:tav tm="0">
                                          <p:val>
                                            <p:strVal val="#ppt_x"/>
                                          </p:val>
                                        </p:tav>
                                        <p:tav tm="100000">
                                          <p:val>
                                            <p:strVal val="#ppt_x"/>
                                          </p:val>
                                        </p:tav>
                                      </p:tavLst>
                                    </p:anim>
                                    <p:anim calcmode="lin" valueType="num">
                                      <p:cBhvr>
                                        <p:cTn id="50" dur="1250" fill="hold"/>
                                        <p:tgtEl>
                                          <p:spTgt spid="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250"/>
                                        <p:tgtEl>
                                          <p:spTgt spid="21"/>
                                        </p:tgtEl>
                                      </p:cBhvr>
                                    </p:animEffect>
                                    <p:anim calcmode="lin" valueType="num">
                                      <p:cBhvr>
                                        <p:cTn id="54" dur="1250" fill="hold"/>
                                        <p:tgtEl>
                                          <p:spTgt spid="21"/>
                                        </p:tgtEl>
                                        <p:attrNameLst>
                                          <p:attrName>ppt_x</p:attrName>
                                        </p:attrNameLst>
                                      </p:cBhvr>
                                      <p:tavLst>
                                        <p:tav tm="0">
                                          <p:val>
                                            <p:strVal val="#ppt_x"/>
                                          </p:val>
                                        </p:tav>
                                        <p:tav tm="100000">
                                          <p:val>
                                            <p:strVal val="#ppt_x"/>
                                          </p:val>
                                        </p:tav>
                                      </p:tavLst>
                                    </p:anim>
                                    <p:anim calcmode="lin" valueType="num">
                                      <p:cBhvr>
                                        <p:cTn id="55" dur="1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ĀRĒJĀ  VIDE</a:t>
            </a:r>
          </a:p>
        </p:txBody>
      </p:sp>
      <p:sp>
        <p:nvSpPr>
          <p:cNvPr id="4" name="Rectangle 3"/>
          <p:cNvSpPr/>
          <p:nvPr/>
        </p:nvSpPr>
        <p:spPr>
          <a:xfrm>
            <a:off x="0" y="836712"/>
            <a:ext cx="9143999" cy="1384995"/>
          </a:xfrm>
          <a:prstGeom prst="rect">
            <a:avLst/>
          </a:prstGeom>
        </p:spPr>
        <p:txBody>
          <a:bodyPr wrap="square">
            <a:spAutoFit/>
          </a:bodyPr>
          <a:lstStyle/>
          <a:p>
            <a:pPr lvl="1" algn="ctr"/>
            <a:r>
              <a:rPr lang="lv-LV" sz="2800" b="1" dirty="0"/>
              <a:t>SABIEDRISKIE   TRANSPORTLĪDZEKĻI - AUTOBUSS,   TRAMVAJS,   TROLEJBUSS   UN VILCIENS</a:t>
            </a:r>
          </a:p>
        </p:txBody>
      </p:sp>
      <p:sp>
        <p:nvSpPr>
          <p:cNvPr id="2" name="Rectangle 1"/>
          <p:cNvSpPr/>
          <p:nvPr/>
        </p:nvSpPr>
        <p:spPr>
          <a:xfrm>
            <a:off x="331335" y="5684853"/>
            <a:ext cx="4896544" cy="707886"/>
          </a:xfrm>
          <a:prstGeom prst="rect">
            <a:avLst/>
          </a:prstGeom>
        </p:spPr>
        <p:txBody>
          <a:bodyPr wrap="square">
            <a:spAutoFit/>
          </a:bodyPr>
          <a:lstStyle/>
          <a:p>
            <a:pPr marL="285750" indent="-285750" algn="just">
              <a:buFont typeface="Arial" pitchFamily="34" charset="0"/>
              <a:buChar char="•"/>
            </a:pPr>
            <a:r>
              <a:rPr lang="lv-LV" sz="2000" dirty="0"/>
              <a:t>Riteņkrēslos  sēdošajiem  drošības  jostas  stiprinājumi</a:t>
            </a:r>
          </a:p>
        </p:txBody>
      </p:sp>
      <p:pic>
        <p:nvPicPr>
          <p:cNvPr id="10242" name="Picture 2" descr="D:\Documents\Vides pieejamiba\Vides pieejamiba bildes\Vide Liepaja\Vide Liepaja\DSC006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1029" y="2456006"/>
            <a:ext cx="2687093" cy="35827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3" name="Picture 3" descr="D:\Downloads\drošības jost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423" y="2410468"/>
            <a:ext cx="2711699" cy="4097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2294482"/>
            <a:ext cx="4896544" cy="3477875"/>
          </a:xfrm>
          <a:prstGeom prst="rect">
            <a:avLst/>
          </a:prstGeom>
        </p:spPr>
        <p:txBody>
          <a:bodyPr wrap="square">
            <a:spAutoFit/>
          </a:bodyPr>
          <a:lstStyle/>
          <a:p>
            <a:pPr marL="285750" indent="-285750" algn="just">
              <a:buFont typeface="Arial" pitchFamily="34" charset="0"/>
              <a:buChar char="•"/>
            </a:pPr>
            <a:r>
              <a:rPr lang="lv-LV" sz="2000" dirty="0"/>
              <a:t>Rokturi,  turēšanās  margas  kontrastējošā  krāsā (ieteicams – dzeltenā)</a:t>
            </a:r>
          </a:p>
          <a:p>
            <a:pPr marL="285750" indent="-285750" algn="just">
              <a:buFont typeface="Arial" pitchFamily="34" charset="0"/>
              <a:buChar char="•"/>
            </a:pPr>
            <a:r>
              <a:rPr lang="lv-LV" sz="2000" dirty="0"/>
              <a:t>Līmeņa  maiņa  un  pakāpieni  transporta  iekšpusē  –  marķēti  kontrastējošā  dzeltenā  krāsā  (platumā  ne  šaurāk  kā  5 cm) </a:t>
            </a:r>
          </a:p>
          <a:p>
            <a:pPr marL="285750" indent="-285750" algn="just">
              <a:buFont typeface="Arial" pitchFamily="34" charset="0"/>
              <a:buChar char="•"/>
            </a:pPr>
            <a:r>
              <a:rPr lang="lv-LV" sz="2000" dirty="0"/>
              <a:t>Pasažieru  izkāpšanas  „stop”  poga  ir  ar  skaņas  signālu,  kontrastē  uz  turēšanās  stangas</a:t>
            </a:r>
          </a:p>
          <a:p>
            <a:pPr marL="285750" indent="-285750" algn="just">
              <a:buFont typeface="Arial" pitchFamily="34" charset="0"/>
              <a:buChar char="•"/>
            </a:pPr>
            <a:r>
              <a:rPr lang="lv-LV" sz="2000" dirty="0"/>
              <a:t>Kompostieri  kontrastē  uz  turēšanās  stangas</a:t>
            </a:r>
          </a:p>
        </p:txBody>
      </p:sp>
    </p:spTree>
    <p:extLst>
      <p:ext uri="{BB962C8B-B14F-4D97-AF65-F5344CB8AC3E}">
        <p14:creationId xmlns:p14="http://schemas.microsoft.com/office/powerpoint/2010/main" val="4053032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250"/>
                                        <p:tgtEl>
                                          <p:spTgt spid="2"/>
                                        </p:tgtEl>
                                      </p:cBhvr>
                                    </p:animEffect>
                                    <p:anim calcmode="lin" valueType="num">
                                      <p:cBhvr>
                                        <p:cTn id="8" dur="1250" fill="hold"/>
                                        <p:tgtEl>
                                          <p:spTgt spid="2"/>
                                        </p:tgtEl>
                                        <p:attrNameLst>
                                          <p:attrName>ppt_x</p:attrName>
                                        </p:attrNameLst>
                                      </p:cBhvr>
                                      <p:tavLst>
                                        <p:tav tm="0">
                                          <p:val>
                                            <p:strVal val="#ppt_x"/>
                                          </p:val>
                                        </p:tav>
                                        <p:tav tm="100000">
                                          <p:val>
                                            <p:strVal val="#ppt_x"/>
                                          </p:val>
                                        </p:tav>
                                      </p:tavLst>
                                    </p:anim>
                                    <p:anim calcmode="lin" valueType="num">
                                      <p:cBhvr>
                                        <p:cTn id="9" dur="12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1250"/>
                                        <p:tgtEl>
                                          <p:spTgt spid="10243"/>
                                        </p:tgtEl>
                                      </p:cBhvr>
                                    </p:animEffect>
                                    <p:anim calcmode="lin" valueType="num">
                                      <p:cBhvr>
                                        <p:cTn id="13" dur="1250" fill="hold"/>
                                        <p:tgtEl>
                                          <p:spTgt spid="10243"/>
                                        </p:tgtEl>
                                        <p:attrNameLst>
                                          <p:attrName>ppt_x</p:attrName>
                                        </p:attrNameLst>
                                      </p:cBhvr>
                                      <p:tavLst>
                                        <p:tav tm="0">
                                          <p:val>
                                            <p:strVal val="#ppt_x"/>
                                          </p:val>
                                        </p:tav>
                                        <p:tav tm="100000">
                                          <p:val>
                                            <p:strVal val="#ppt_x"/>
                                          </p:val>
                                        </p:tav>
                                      </p:tavLst>
                                    </p:anim>
                                    <p:anim calcmode="lin" valueType="num">
                                      <p:cBhvr>
                                        <p:cTn id="14" dur="1250" fill="hold"/>
                                        <p:tgtEl>
                                          <p:spTgt spid="10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ERGONOMIKA</a:t>
            </a:r>
          </a:p>
        </p:txBody>
      </p:sp>
      <p:pic>
        <p:nvPicPr>
          <p:cNvPr id="18434" name="Picture 2" descr="D:\Documents\Vides pieejamiba\Prezentacijas\Prezentācijas\LATGALE\Bildes\ergonomika 2 riteņkrēsl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879286"/>
            <a:ext cx="1654068"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5" name="Picture 3" descr="D:\Documents\Vides pieejamiba\Prezentacijas\Prezentācijas\LATGALE\Bildes\ergonomika ar kruķie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029" y="4797152"/>
            <a:ext cx="1708763"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6" name="Picture 4" descr="D:\Documents\Vides pieejamiba\Prezentacijas\Prezentācijas\LATGALE\Bildes\ergonomika neredzīgais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762969" y="4797152"/>
            <a:ext cx="819074"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7" name="Picture 5" descr="D:\Documents\Vides pieejamiba\Prezentacijas\Prezentācijas\LATGALE\Bildes\ergonomika riteņkrēsls ar asistentu.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879286"/>
            <a:ext cx="1331737"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8" name="Picture 6" descr="D:\Documents\Vides pieejamiba\Prezentacijas\Prezentācijas\LATGALE\Bildes\ergonomika riteņkrēsls ar cilvēk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9738" y="879286"/>
            <a:ext cx="1265629"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39" name="Picture 7" descr="D:\Documents\Vides pieejamiba\Prezentacijas\Prezentācijas\LATGALE\Bildes\ergonomika riteņkrēsls uz augšu.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61751" y="2780928"/>
            <a:ext cx="1410755"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0" name="Picture 8" descr="D:\Documents\Vides pieejamiba\Prezentacijas\Prezentācijas\LATGALE\Bildes\ergonomika riteņkrēsls uz leju.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0989" y="2780928"/>
            <a:ext cx="1350083"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1" name="Picture 9" descr="D:\Documents\Vides pieejamiba\Prezentacijas\Prezentācijas\LATGALE\Bildes\ergonomika sun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4328" y="4797152"/>
            <a:ext cx="1193658"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2" name="Picture 10" descr="D:\Documents\Vides pieejamiba\Prezentacijas\Prezentācijas\LATGALE\Bildes\ergonomika rotacija.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52295" y="879286"/>
            <a:ext cx="1765555"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3" name="Picture 11" descr="D:\Documents\Vides pieejamiba\Prezentacijas\Prezentācijas\LATGALE\Bildes\ergonomika riteņkrēsls uz priekšu.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82579" y="2780928"/>
            <a:ext cx="1092697"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4" name="Picture 12" descr="D:\Documents\Vides pieejamiba\Prezentacijas\Prezentācijas\LATGALE\Bildes\ergonomika neredzīgais.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55776" y="4797152"/>
            <a:ext cx="1619591"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445" name="Picture 13" descr="D:\Documents\Vides pieejamiba\Prezentacijas\Prezentācijas\LATGALE\Bildes\ergonomika staiguļi.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44287" y="4797152"/>
            <a:ext cx="816017" cy="144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7261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8434"/>
                                        </p:tgtEl>
                                      </p:cBhvr>
                                    </p:animEffect>
                                    <p:animScale>
                                      <p:cBhvr>
                                        <p:cTn id="7" dur="250" autoRev="1" fill="hold"/>
                                        <p:tgtEl>
                                          <p:spTgt spid="18434"/>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8438"/>
                                        </p:tgtEl>
                                      </p:cBhvr>
                                    </p:animEffect>
                                    <p:animScale>
                                      <p:cBhvr>
                                        <p:cTn id="10" dur="250" autoRev="1" fill="hold"/>
                                        <p:tgtEl>
                                          <p:spTgt spid="18438"/>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8437"/>
                                        </p:tgtEl>
                                      </p:cBhvr>
                                    </p:animEffect>
                                    <p:animScale>
                                      <p:cBhvr>
                                        <p:cTn id="13" dur="250" autoRev="1" fill="hold"/>
                                        <p:tgtEl>
                                          <p:spTgt spid="18437"/>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8442"/>
                                        </p:tgtEl>
                                      </p:cBhvr>
                                    </p:animEffect>
                                    <p:animScale>
                                      <p:cBhvr>
                                        <p:cTn id="16" dur="250" autoRev="1" fill="hold"/>
                                        <p:tgtEl>
                                          <p:spTgt spid="18442"/>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18440"/>
                                        </p:tgtEl>
                                      </p:cBhvr>
                                    </p:animEffect>
                                    <p:animScale>
                                      <p:cBhvr>
                                        <p:cTn id="19" dur="250" autoRev="1" fill="hold"/>
                                        <p:tgtEl>
                                          <p:spTgt spid="18440"/>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18439"/>
                                        </p:tgtEl>
                                      </p:cBhvr>
                                    </p:animEffect>
                                    <p:animScale>
                                      <p:cBhvr>
                                        <p:cTn id="22" dur="250" autoRev="1" fill="hold"/>
                                        <p:tgtEl>
                                          <p:spTgt spid="18439"/>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8443"/>
                                        </p:tgtEl>
                                      </p:cBhvr>
                                    </p:animEffect>
                                    <p:animScale>
                                      <p:cBhvr>
                                        <p:cTn id="25" dur="250" autoRev="1" fill="hold"/>
                                        <p:tgtEl>
                                          <p:spTgt spid="18443"/>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18435"/>
                                        </p:tgtEl>
                                      </p:cBhvr>
                                    </p:animEffect>
                                    <p:animScale>
                                      <p:cBhvr>
                                        <p:cTn id="28" dur="250" autoRev="1" fill="hold"/>
                                        <p:tgtEl>
                                          <p:spTgt spid="18435"/>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18444"/>
                                        </p:tgtEl>
                                      </p:cBhvr>
                                    </p:animEffect>
                                    <p:animScale>
                                      <p:cBhvr>
                                        <p:cTn id="31" dur="250" autoRev="1" fill="hold"/>
                                        <p:tgtEl>
                                          <p:spTgt spid="18444"/>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18436"/>
                                        </p:tgtEl>
                                      </p:cBhvr>
                                    </p:animEffect>
                                    <p:animScale>
                                      <p:cBhvr>
                                        <p:cTn id="34" dur="250" autoRev="1" fill="hold"/>
                                        <p:tgtEl>
                                          <p:spTgt spid="18436"/>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18445"/>
                                        </p:tgtEl>
                                      </p:cBhvr>
                                    </p:animEffect>
                                    <p:animScale>
                                      <p:cBhvr>
                                        <p:cTn id="37" dur="250" autoRev="1" fill="hold"/>
                                        <p:tgtEl>
                                          <p:spTgt spid="18445"/>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18441"/>
                                        </p:tgtEl>
                                      </p:cBhvr>
                                    </p:animEffect>
                                    <p:animScale>
                                      <p:cBhvr>
                                        <p:cTn id="40" dur="250" autoRev="1" fill="hold"/>
                                        <p:tgtEl>
                                          <p:spTgt spid="184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IEKŠĒJĀ  VIDE</a:t>
            </a:r>
          </a:p>
        </p:txBody>
      </p:sp>
      <p:sp>
        <p:nvSpPr>
          <p:cNvPr id="4" name="Rectangle 3"/>
          <p:cNvSpPr/>
          <p:nvPr/>
        </p:nvSpPr>
        <p:spPr>
          <a:xfrm>
            <a:off x="-180528" y="836712"/>
            <a:ext cx="9324527" cy="523220"/>
          </a:xfrm>
          <a:prstGeom prst="rect">
            <a:avLst/>
          </a:prstGeom>
        </p:spPr>
        <p:txBody>
          <a:bodyPr wrap="square">
            <a:spAutoFit/>
          </a:bodyPr>
          <a:lstStyle/>
          <a:p>
            <a:pPr lvl="1"/>
            <a:r>
              <a:rPr lang="lv-LV" sz="2800" b="1" dirty="0"/>
              <a:t>TELPU  LABIEKĀRTOJUMS   UN   APRĪKOJUMS</a:t>
            </a:r>
          </a:p>
        </p:txBody>
      </p:sp>
      <p:sp>
        <p:nvSpPr>
          <p:cNvPr id="8" name="Rectangle 7"/>
          <p:cNvSpPr/>
          <p:nvPr/>
        </p:nvSpPr>
        <p:spPr>
          <a:xfrm>
            <a:off x="392902" y="4931876"/>
            <a:ext cx="3384376" cy="400110"/>
          </a:xfrm>
          <a:prstGeom prst="rect">
            <a:avLst/>
          </a:prstGeom>
        </p:spPr>
        <p:txBody>
          <a:bodyPr wrap="square">
            <a:spAutoFit/>
          </a:bodyPr>
          <a:lstStyle/>
          <a:p>
            <a:pPr marL="285750" indent="-285750">
              <a:buFont typeface="Arial" pitchFamily="34" charset="0"/>
              <a:buChar char="•"/>
            </a:pPr>
            <a:r>
              <a:rPr lang="lv-LV" sz="2000" dirty="0"/>
              <a:t>Iekārtas  un  mēbeles </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7796" y="2582686"/>
            <a:ext cx="2283204" cy="2948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09139" y="3491392"/>
            <a:ext cx="1962653" cy="400110"/>
          </a:xfrm>
          <a:prstGeom prst="rect">
            <a:avLst/>
          </a:prstGeom>
        </p:spPr>
        <p:txBody>
          <a:bodyPr wrap="none">
            <a:spAutoFit/>
          </a:bodyPr>
          <a:lstStyle/>
          <a:p>
            <a:pPr marL="285750" indent="-285750">
              <a:buFont typeface="Arial" pitchFamily="34" charset="0"/>
              <a:buChar char="•"/>
            </a:pPr>
            <a:r>
              <a:rPr lang="lv-LV" sz="2000" dirty="0"/>
              <a:t>Gaismas  avoti</a:t>
            </a:r>
          </a:p>
        </p:txBody>
      </p:sp>
      <p:sp>
        <p:nvSpPr>
          <p:cNvPr id="3" name="Rectangle 2"/>
          <p:cNvSpPr/>
          <p:nvPr/>
        </p:nvSpPr>
        <p:spPr>
          <a:xfrm>
            <a:off x="392902" y="3823880"/>
            <a:ext cx="904415" cy="400110"/>
          </a:xfrm>
          <a:prstGeom prst="rect">
            <a:avLst/>
          </a:prstGeom>
        </p:spPr>
        <p:txBody>
          <a:bodyPr wrap="none">
            <a:spAutoFit/>
          </a:bodyPr>
          <a:lstStyle/>
          <a:p>
            <a:pPr marL="285750" indent="-285750">
              <a:buFont typeface="Arial" pitchFamily="34" charset="0"/>
              <a:buChar char="•"/>
            </a:pPr>
            <a:r>
              <a:rPr lang="lv-LV" sz="2000" dirty="0"/>
              <a:t>Logi</a:t>
            </a:r>
          </a:p>
        </p:txBody>
      </p:sp>
      <p:sp>
        <p:nvSpPr>
          <p:cNvPr id="5" name="Rectangle 4"/>
          <p:cNvSpPr/>
          <p:nvPr/>
        </p:nvSpPr>
        <p:spPr>
          <a:xfrm>
            <a:off x="416428" y="2752728"/>
            <a:ext cx="1300036" cy="400110"/>
          </a:xfrm>
          <a:prstGeom prst="rect">
            <a:avLst/>
          </a:prstGeom>
        </p:spPr>
        <p:txBody>
          <a:bodyPr wrap="none">
            <a:spAutoFit/>
          </a:bodyPr>
          <a:lstStyle/>
          <a:p>
            <a:pPr marL="285750" indent="-285750">
              <a:buFont typeface="Arial" pitchFamily="34" charset="0"/>
              <a:buChar char="•"/>
            </a:pPr>
            <a:r>
              <a:rPr lang="lv-LV" sz="2000" dirty="0"/>
              <a:t>Vējtveri</a:t>
            </a:r>
          </a:p>
        </p:txBody>
      </p:sp>
      <p:sp>
        <p:nvSpPr>
          <p:cNvPr id="6" name="Rectangle 5"/>
          <p:cNvSpPr/>
          <p:nvPr/>
        </p:nvSpPr>
        <p:spPr>
          <a:xfrm>
            <a:off x="416428" y="3122060"/>
            <a:ext cx="2881302" cy="400110"/>
          </a:xfrm>
          <a:prstGeom prst="rect">
            <a:avLst/>
          </a:prstGeom>
        </p:spPr>
        <p:txBody>
          <a:bodyPr wrap="none">
            <a:spAutoFit/>
          </a:bodyPr>
          <a:lstStyle/>
          <a:p>
            <a:pPr marL="285750" indent="-285750">
              <a:buFont typeface="Arial" pitchFamily="34" charset="0"/>
              <a:buChar char="•"/>
            </a:pPr>
            <a:r>
              <a:rPr lang="lv-LV" sz="2000" dirty="0"/>
              <a:t>Krāsas,  kontrasti,  toņi</a:t>
            </a:r>
          </a:p>
        </p:txBody>
      </p:sp>
      <p:sp>
        <p:nvSpPr>
          <p:cNvPr id="7" name="Rectangle 6"/>
          <p:cNvSpPr/>
          <p:nvPr/>
        </p:nvSpPr>
        <p:spPr>
          <a:xfrm>
            <a:off x="392902" y="4193212"/>
            <a:ext cx="2308645" cy="400110"/>
          </a:xfrm>
          <a:prstGeom prst="rect">
            <a:avLst/>
          </a:prstGeom>
        </p:spPr>
        <p:txBody>
          <a:bodyPr wrap="none">
            <a:spAutoFit/>
          </a:bodyPr>
          <a:lstStyle/>
          <a:p>
            <a:pPr marL="285750" indent="-285750">
              <a:buFont typeface="Arial" pitchFamily="34" charset="0"/>
              <a:buChar char="•"/>
            </a:pPr>
            <a:r>
              <a:rPr lang="lv-LV" sz="2000" dirty="0"/>
              <a:t>Sienas  un  gaiteņi</a:t>
            </a:r>
          </a:p>
        </p:txBody>
      </p:sp>
      <p:sp>
        <p:nvSpPr>
          <p:cNvPr id="9" name="Rectangle 8"/>
          <p:cNvSpPr/>
          <p:nvPr/>
        </p:nvSpPr>
        <p:spPr>
          <a:xfrm>
            <a:off x="400191" y="4562544"/>
            <a:ext cx="2089033" cy="400110"/>
          </a:xfrm>
          <a:prstGeom prst="rect">
            <a:avLst/>
          </a:prstGeom>
        </p:spPr>
        <p:txBody>
          <a:bodyPr wrap="none">
            <a:spAutoFit/>
          </a:bodyPr>
          <a:lstStyle/>
          <a:p>
            <a:pPr marL="285750" indent="-285750">
              <a:buFont typeface="Arial" pitchFamily="34" charset="0"/>
              <a:buChar char="•"/>
            </a:pPr>
            <a:r>
              <a:rPr lang="lv-LV" sz="2000" dirty="0"/>
              <a:t>Grīdas  virsmas</a:t>
            </a:r>
          </a:p>
        </p:txBody>
      </p:sp>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271" y="2582686"/>
            <a:ext cx="4458013" cy="2924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8"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33271" y="2582687"/>
            <a:ext cx="4458013" cy="2924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3270" y="2582687"/>
            <a:ext cx="4458013" cy="29249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descr="D:\Documents\Vides pieejamiba\Vides pieejamiba bildes\Pozitivie_piemeri\Koridors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6374" y="2582687"/>
            <a:ext cx="4458012" cy="2948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6373" y="2582686"/>
            <a:ext cx="4526253" cy="2948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149799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1"/>
                                        </p:tgtEl>
                                        <p:attrNameLst>
                                          <p:attrName>style.visibility</p:attrName>
                                        </p:attrNameLst>
                                      </p:cBhvr>
                                      <p:to>
                                        <p:strVal val="visible"/>
                                      </p:to>
                                    </p:set>
                                    <p:animEffect transition="in" filter="fade">
                                      <p:cBhvr>
                                        <p:cTn id="12" dur="1000"/>
                                        <p:tgtEl>
                                          <p:spTgt spid="4101"/>
                                        </p:tgtEl>
                                      </p:cBhvr>
                                    </p:animEffect>
                                    <p:anim calcmode="lin" valueType="num">
                                      <p:cBhvr>
                                        <p:cTn id="13" dur="1000" fill="hold"/>
                                        <p:tgtEl>
                                          <p:spTgt spid="4101"/>
                                        </p:tgtEl>
                                        <p:attrNameLst>
                                          <p:attrName>ppt_x</p:attrName>
                                        </p:attrNameLst>
                                      </p:cBhvr>
                                      <p:tavLst>
                                        <p:tav tm="0">
                                          <p:val>
                                            <p:strVal val="#ppt_x"/>
                                          </p:val>
                                        </p:tav>
                                        <p:tav tm="100000">
                                          <p:val>
                                            <p:strVal val="#ppt_x"/>
                                          </p:val>
                                        </p:tav>
                                      </p:tavLst>
                                    </p:anim>
                                    <p:anim calcmode="lin" valueType="num">
                                      <p:cBhvr>
                                        <p:cTn id="14" dur="1000" fill="hold"/>
                                        <p:tgtEl>
                                          <p:spTgt spid="410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250"/>
                                        <p:tgtEl>
                                          <p:spTgt spid="6"/>
                                        </p:tgtEl>
                                      </p:cBhvr>
                                    </p:animEffect>
                                    <p:anim calcmode="lin" valueType="num">
                                      <p:cBhvr>
                                        <p:cTn id="20" dur="1250" fill="hold"/>
                                        <p:tgtEl>
                                          <p:spTgt spid="6"/>
                                        </p:tgtEl>
                                        <p:attrNameLst>
                                          <p:attrName>ppt_x</p:attrName>
                                        </p:attrNameLst>
                                      </p:cBhvr>
                                      <p:tavLst>
                                        <p:tav tm="0">
                                          <p:val>
                                            <p:strVal val="#ppt_x"/>
                                          </p:val>
                                        </p:tav>
                                        <p:tav tm="100000">
                                          <p:val>
                                            <p:strVal val="#ppt_x"/>
                                          </p:val>
                                        </p:tav>
                                      </p:tavLst>
                                    </p:anim>
                                    <p:anim calcmode="lin" valueType="num">
                                      <p:cBhvr>
                                        <p:cTn id="21" dur="125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250"/>
                                        <p:tgtEl>
                                          <p:spTgt spid="2"/>
                                        </p:tgtEl>
                                      </p:cBhvr>
                                    </p:animEffect>
                                    <p:anim calcmode="lin" valueType="num">
                                      <p:cBhvr>
                                        <p:cTn id="25" dur="1250" fill="hold"/>
                                        <p:tgtEl>
                                          <p:spTgt spid="2"/>
                                        </p:tgtEl>
                                        <p:attrNameLst>
                                          <p:attrName>ppt_x</p:attrName>
                                        </p:attrNameLst>
                                      </p:cBhvr>
                                      <p:tavLst>
                                        <p:tav tm="0">
                                          <p:val>
                                            <p:strVal val="#ppt_x"/>
                                          </p:val>
                                        </p:tav>
                                        <p:tav tm="100000">
                                          <p:val>
                                            <p:strVal val="#ppt_x"/>
                                          </p:val>
                                        </p:tav>
                                      </p:tavLst>
                                    </p:anim>
                                    <p:anim calcmode="lin" valueType="num">
                                      <p:cBhvr>
                                        <p:cTn id="26" dur="125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250"/>
                                        <p:tgtEl>
                                          <p:spTgt spid="17"/>
                                        </p:tgtEl>
                                      </p:cBhvr>
                                    </p:animEffect>
                                    <p:anim calcmode="lin" valueType="num">
                                      <p:cBhvr>
                                        <p:cTn id="30" dur="1250" fill="hold"/>
                                        <p:tgtEl>
                                          <p:spTgt spid="17"/>
                                        </p:tgtEl>
                                        <p:attrNameLst>
                                          <p:attrName>ppt_x</p:attrName>
                                        </p:attrNameLst>
                                      </p:cBhvr>
                                      <p:tavLst>
                                        <p:tav tm="0">
                                          <p:val>
                                            <p:strVal val="#ppt_x"/>
                                          </p:val>
                                        </p:tav>
                                        <p:tav tm="100000">
                                          <p:val>
                                            <p:strVal val="#ppt_x"/>
                                          </p:val>
                                        </p:tav>
                                      </p:tavLst>
                                    </p:anim>
                                    <p:anim calcmode="lin" valueType="num">
                                      <p:cBhvr>
                                        <p:cTn id="31" dur="1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250"/>
                                        <p:tgtEl>
                                          <p:spTgt spid="3"/>
                                        </p:tgtEl>
                                      </p:cBhvr>
                                    </p:animEffect>
                                    <p:anim calcmode="lin" valueType="num">
                                      <p:cBhvr>
                                        <p:cTn id="37" dur="1250" fill="hold"/>
                                        <p:tgtEl>
                                          <p:spTgt spid="3"/>
                                        </p:tgtEl>
                                        <p:attrNameLst>
                                          <p:attrName>ppt_x</p:attrName>
                                        </p:attrNameLst>
                                      </p:cBhvr>
                                      <p:tavLst>
                                        <p:tav tm="0">
                                          <p:val>
                                            <p:strVal val="#ppt_x"/>
                                          </p:val>
                                        </p:tav>
                                        <p:tav tm="100000">
                                          <p:val>
                                            <p:strVal val="#ppt_x"/>
                                          </p:val>
                                        </p:tav>
                                      </p:tavLst>
                                    </p:anim>
                                    <p:anim calcmode="lin" valueType="num">
                                      <p:cBhvr>
                                        <p:cTn id="38" dur="125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250"/>
                                        <p:tgtEl>
                                          <p:spTgt spid="18"/>
                                        </p:tgtEl>
                                      </p:cBhvr>
                                    </p:animEffect>
                                    <p:anim calcmode="lin" valueType="num">
                                      <p:cBhvr>
                                        <p:cTn id="42" dur="1250" fill="hold"/>
                                        <p:tgtEl>
                                          <p:spTgt spid="18"/>
                                        </p:tgtEl>
                                        <p:attrNameLst>
                                          <p:attrName>ppt_x</p:attrName>
                                        </p:attrNameLst>
                                      </p:cBhvr>
                                      <p:tavLst>
                                        <p:tav tm="0">
                                          <p:val>
                                            <p:strVal val="#ppt_x"/>
                                          </p:val>
                                        </p:tav>
                                        <p:tav tm="100000">
                                          <p:val>
                                            <p:strVal val="#ppt_x"/>
                                          </p:val>
                                        </p:tav>
                                      </p:tavLst>
                                    </p:anim>
                                    <p:anim calcmode="lin" valueType="num">
                                      <p:cBhvr>
                                        <p:cTn id="43" dur="1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250"/>
                                        <p:tgtEl>
                                          <p:spTgt spid="7"/>
                                        </p:tgtEl>
                                      </p:cBhvr>
                                    </p:animEffect>
                                    <p:anim calcmode="lin" valueType="num">
                                      <p:cBhvr>
                                        <p:cTn id="49" dur="1250" fill="hold"/>
                                        <p:tgtEl>
                                          <p:spTgt spid="7"/>
                                        </p:tgtEl>
                                        <p:attrNameLst>
                                          <p:attrName>ppt_x</p:attrName>
                                        </p:attrNameLst>
                                      </p:cBhvr>
                                      <p:tavLst>
                                        <p:tav tm="0">
                                          <p:val>
                                            <p:strVal val="#ppt_x"/>
                                          </p:val>
                                        </p:tav>
                                        <p:tav tm="100000">
                                          <p:val>
                                            <p:strVal val="#ppt_x"/>
                                          </p:val>
                                        </p:tav>
                                      </p:tavLst>
                                    </p:anim>
                                    <p:anim calcmode="lin" valueType="num">
                                      <p:cBhvr>
                                        <p:cTn id="50" dur="1250" fill="hold"/>
                                        <p:tgtEl>
                                          <p:spTgt spid="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2290"/>
                                        </p:tgtEl>
                                        <p:attrNameLst>
                                          <p:attrName>style.visibility</p:attrName>
                                        </p:attrNameLst>
                                      </p:cBhvr>
                                      <p:to>
                                        <p:strVal val="visible"/>
                                      </p:to>
                                    </p:set>
                                    <p:animEffect transition="in" filter="fade">
                                      <p:cBhvr>
                                        <p:cTn id="53" dur="1250"/>
                                        <p:tgtEl>
                                          <p:spTgt spid="12290"/>
                                        </p:tgtEl>
                                      </p:cBhvr>
                                    </p:animEffect>
                                    <p:anim calcmode="lin" valueType="num">
                                      <p:cBhvr>
                                        <p:cTn id="54" dur="1250" fill="hold"/>
                                        <p:tgtEl>
                                          <p:spTgt spid="12290"/>
                                        </p:tgtEl>
                                        <p:attrNameLst>
                                          <p:attrName>ppt_x</p:attrName>
                                        </p:attrNameLst>
                                      </p:cBhvr>
                                      <p:tavLst>
                                        <p:tav tm="0">
                                          <p:val>
                                            <p:strVal val="#ppt_x"/>
                                          </p:val>
                                        </p:tav>
                                        <p:tav tm="100000">
                                          <p:val>
                                            <p:strVal val="#ppt_x"/>
                                          </p:val>
                                        </p:tav>
                                      </p:tavLst>
                                    </p:anim>
                                    <p:anim calcmode="lin" valueType="num">
                                      <p:cBhvr>
                                        <p:cTn id="55" dur="125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250"/>
                                        <p:tgtEl>
                                          <p:spTgt spid="9"/>
                                        </p:tgtEl>
                                      </p:cBhvr>
                                    </p:animEffect>
                                    <p:anim calcmode="lin" valueType="num">
                                      <p:cBhvr>
                                        <p:cTn id="61" dur="1250" fill="hold"/>
                                        <p:tgtEl>
                                          <p:spTgt spid="9"/>
                                        </p:tgtEl>
                                        <p:attrNameLst>
                                          <p:attrName>ppt_x</p:attrName>
                                        </p:attrNameLst>
                                      </p:cBhvr>
                                      <p:tavLst>
                                        <p:tav tm="0">
                                          <p:val>
                                            <p:strVal val="#ppt_x"/>
                                          </p:val>
                                        </p:tav>
                                        <p:tav tm="100000">
                                          <p:val>
                                            <p:strVal val="#ppt_x"/>
                                          </p:val>
                                        </p:tav>
                                      </p:tavLst>
                                    </p:anim>
                                    <p:anim calcmode="lin" valueType="num">
                                      <p:cBhvr>
                                        <p:cTn id="62" dur="1250" fill="hold"/>
                                        <p:tgtEl>
                                          <p:spTgt spid="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12291"/>
                                        </p:tgtEl>
                                        <p:attrNameLst>
                                          <p:attrName>style.visibility</p:attrName>
                                        </p:attrNameLst>
                                      </p:cBhvr>
                                      <p:to>
                                        <p:strVal val="visible"/>
                                      </p:to>
                                    </p:set>
                                    <p:animEffect transition="in" filter="fade">
                                      <p:cBhvr>
                                        <p:cTn id="65" dur="1250"/>
                                        <p:tgtEl>
                                          <p:spTgt spid="12291"/>
                                        </p:tgtEl>
                                      </p:cBhvr>
                                    </p:animEffect>
                                    <p:anim calcmode="lin" valueType="num">
                                      <p:cBhvr>
                                        <p:cTn id="66" dur="1250" fill="hold"/>
                                        <p:tgtEl>
                                          <p:spTgt spid="12291"/>
                                        </p:tgtEl>
                                        <p:attrNameLst>
                                          <p:attrName>ppt_x</p:attrName>
                                        </p:attrNameLst>
                                      </p:cBhvr>
                                      <p:tavLst>
                                        <p:tav tm="0">
                                          <p:val>
                                            <p:strVal val="#ppt_x"/>
                                          </p:val>
                                        </p:tav>
                                        <p:tav tm="100000">
                                          <p:val>
                                            <p:strVal val="#ppt_x"/>
                                          </p:val>
                                        </p:tav>
                                      </p:tavLst>
                                    </p:anim>
                                    <p:anim calcmode="lin" valueType="num">
                                      <p:cBhvr>
                                        <p:cTn id="67" dur="1250" fill="hold"/>
                                        <p:tgtEl>
                                          <p:spTgt spid="1229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1250"/>
                                        <p:tgtEl>
                                          <p:spTgt spid="8"/>
                                        </p:tgtEl>
                                      </p:cBhvr>
                                    </p:animEffect>
                                    <p:anim calcmode="lin" valueType="num">
                                      <p:cBhvr>
                                        <p:cTn id="73" dur="1250" fill="hold"/>
                                        <p:tgtEl>
                                          <p:spTgt spid="8"/>
                                        </p:tgtEl>
                                        <p:attrNameLst>
                                          <p:attrName>ppt_x</p:attrName>
                                        </p:attrNameLst>
                                      </p:cBhvr>
                                      <p:tavLst>
                                        <p:tav tm="0">
                                          <p:val>
                                            <p:strVal val="#ppt_x"/>
                                          </p:val>
                                        </p:tav>
                                        <p:tav tm="100000">
                                          <p:val>
                                            <p:strVal val="#ppt_x"/>
                                          </p:val>
                                        </p:tav>
                                      </p:tavLst>
                                    </p:anim>
                                    <p:anim calcmode="lin" valueType="num">
                                      <p:cBhvr>
                                        <p:cTn id="74" dur="1250" fill="hold"/>
                                        <p:tgtEl>
                                          <p:spTgt spid="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1250"/>
                                        <p:tgtEl>
                                          <p:spTgt spid="21"/>
                                        </p:tgtEl>
                                      </p:cBhvr>
                                    </p:animEffect>
                                    <p:anim calcmode="lin" valueType="num">
                                      <p:cBhvr>
                                        <p:cTn id="78" dur="1250" fill="hold"/>
                                        <p:tgtEl>
                                          <p:spTgt spid="21"/>
                                        </p:tgtEl>
                                        <p:attrNameLst>
                                          <p:attrName>ppt_x</p:attrName>
                                        </p:attrNameLst>
                                      </p:cBhvr>
                                      <p:tavLst>
                                        <p:tav tm="0">
                                          <p:val>
                                            <p:strVal val="#ppt_x"/>
                                          </p:val>
                                        </p:tav>
                                        <p:tav tm="100000">
                                          <p:val>
                                            <p:strVal val="#ppt_x"/>
                                          </p:val>
                                        </p:tav>
                                      </p:tavLst>
                                    </p:anim>
                                    <p:anim calcmode="lin" valueType="num">
                                      <p:cBhvr>
                                        <p:cTn id="79" dur="125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5" grpId="0"/>
      <p:bldP spid="6" grpId="0"/>
      <p:bldP spid="7"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IEKŠĒJĀ  VIDE</a:t>
            </a:r>
          </a:p>
        </p:txBody>
      </p:sp>
      <p:sp>
        <p:nvSpPr>
          <p:cNvPr id="4" name="Rectangle 3"/>
          <p:cNvSpPr/>
          <p:nvPr/>
        </p:nvSpPr>
        <p:spPr>
          <a:xfrm>
            <a:off x="-180528" y="836712"/>
            <a:ext cx="9324527" cy="523220"/>
          </a:xfrm>
          <a:prstGeom prst="rect">
            <a:avLst/>
          </a:prstGeom>
        </p:spPr>
        <p:txBody>
          <a:bodyPr wrap="square">
            <a:spAutoFit/>
          </a:bodyPr>
          <a:lstStyle/>
          <a:p>
            <a:pPr lvl="1" algn="ctr"/>
            <a:r>
              <a:rPr lang="lv-LV" sz="2800" b="1" dirty="0"/>
              <a:t>DURVIS  UN  STIKLOTĀS  SIENAS</a:t>
            </a:r>
          </a:p>
        </p:txBody>
      </p:sp>
      <p:sp>
        <p:nvSpPr>
          <p:cNvPr id="2" name="Rectangle 1"/>
          <p:cNvSpPr/>
          <p:nvPr/>
        </p:nvSpPr>
        <p:spPr>
          <a:xfrm>
            <a:off x="28082" y="1534428"/>
            <a:ext cx="5191990" cy="5062924"/>
          </a:xfrm>
          <a:prstGeom prst="rect">
            <a:avLst/>
          </a:prstGeom>
        </p:spPr>
        <p:txBody>
          <a:bodyPr wrap="square">
            <a:spAutoFit/>
          </a:bodyPr>
          <a:lstStyle/>
          <a:p>
            <a:pPr marL="285750" indent="-285750" algn="just">
              <a:buFont typeface="Arial" pitchFamily="34" charset="0"/>
              <a:buChar char="•"/>
            </a:pPr>
            <a:r>
              <a:rPr lang="lv-LV" sz="1900" dirty="0"/>
              <a:t>Visām stiklotajām norobežojošajām konstrukcijām, stikla sienām un durvju virsmām, jābūt izgatavotām no rūdīta vai </a:t>
            </a:r>
            <a:r>
              <a:rPr lang="lv-LV" sz="1900" dirty="0" err="1"/>
              <a:t>armēta</a:t>
            </a:r>
            <a:r>
              <a:rPr lang="lv-LV" sz="1900" dirty="0"/>
              <a:t> </a:t>
            </a:r>
            <a:r>
              <a:rPr lang="lv-LV" sz="1900" dirty="0" err="1"/>
              <a:t>stikla.Tās</a:t>
            </a:r>
            <a:r>
              <a:rPr lang="lv-LV" sz="1900" dirty="0"/>
              <a:t> ir marķētas kontrastējošā (ieteicams spilgti dzeltenā, oranžā, salātu zaļā) krāsā. Marķējuma augšējās malas no grīdas līmeņa ir 1,60 m, 1,40 m un 0,35 m. Katrs kontrastējošais marķējums ir 0,10 m platā joslā.</a:t>
            </a:r>
          </a:p>
          <a:p>
            <a:pPr marL="285750" indent="-285750" algn="just">
              <a:buFont typeface="Arial" pitchFamily="34" charset="0"/>
              <a:buChar char="•"/>
            </a:pPr>
            <a:r>
              <a:rPr lang="lv-LV" sz="1900" dirty="0"/>
              <a:t>Iekštelpās sliekšņi nav pieļaujami, lai nodrošinātu brīvu pārvietošanos cilvēkiem ar funkcionāliem traucējumiem. </a:t>
            </a:r>
          </a:p>
          <a:p>
            <a:pPr marL="285750" lvl="0" indent="-285750" algn="just">
              <a:buFont typeface="Arial" pitchFamily="34" charset="0"/>
              <a:buChar char="•"/>
            </a:pPr>
            <a:r>
              <a:rPr lang="lv-LV" sz="1900" dirty="0"/>
              <a:t>Stikla sienās, kurās ir stikla durvis bez  redzama durvju rāmja, stikla durvis un durvju rāmi marķē, krāso vai aplīmē kontrastējošā krāsā atbilstoši telpas dizainam. </a:t>
            </a:r>
          </a:p>
          <a:p>
            <a:pPr marL="285750" lvl="0" indent="-285750" algn="just">
              <a:buFont typeface="Arial" pitchFamily="34" charset="0"/>
              <a:buChar char="•"/>
            </a:pPr>
            <a:r>
              <a:rPr lang="lv-LV" sz="1900" dirty="0"/>
              <a:t>Durvīm, rokturiem un durvju aplodām jākontrastē ar sienām un grīdu.</a:t>
            </a:r>
          </a:p>
        </p:txBody>
      </p:sp>
      <p:pic>
        <p:nvPicPr>
          <p:cNvPr id="5122" name="Picture 2" descr="D:\Documents\Vides pieejamiba\Prezentacijas\Prezentācijas\LATGALE\Bildes\durvju platum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2976" y="1854669"/>
            <a:ext cx="3529972" cy="9906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7502" y="3107373"/>
            <a:ext cx="2600921" cy="34524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191931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1250" fill="hold"/>
                                        <p:tgtEl>
                                          <p:spTgt spid="5122"/>
                                        </p:tgtEl>
                                        <p:attrNameLst>
                                          <p:attrName>ppt_w</p:attrName>
                                        </p:attrNameLst>
                                      </p:cBhvr>
                                      <p:tavLst>
                                        <p:tav tm="0">
                                          <p:val>
                                            <p:fltVal val="0"/>
                                          </p:val>
                                        </p:tav>
                                        <p:tav tm="100000">
                                          <p:val>
                                            <p:strVal val="#ppt_w"/>
                                          </p:val>
                                        </p:tav>
                                      </p:tavLst>
                                    </p:anim>
                                    <p:anim calcmode="lin" valueType="num">
                                      <p:cBhvr>
                                        <p:cTn id="13" dur="1250" fill="hold"/>
                                        <p:tgtEl>
                                          <p:spTgt spid="5122"/>
                                        </p:tgtEl>
                                        <p:attrNameLst>
                                          <p:attrName>ppt_h</p:attrName>
                                        </p:attrNameLst>
                                      </p:cBhvr>
                                      <p:tavLst>
                                        <p:tav tm="0">
                                          <p:val>
                                            <p:fltVal val="0"/>
                                          </p:val>
                                        </p:tav>
                                        <p:tav tm="100000">
                                          <p:val>
                                            <p:strVal val="#ppt_h"/>
                                          </p:val>
                                        </p:tav>
                                      </p:tavLst>
                                    </p:anim>
                                    <p:animEffect transition="in" filter="fade">
                                      <p:cBhvr>
                                        <p:cTn id="14" dur="125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 calcmode="lin" valueType="num">
                                      <p:cBhvr additive="base">
                                        <p:cTn id="19" dur="1250" fill="hold"/>
                                        <p:tgtEl>
                                          <p:spTgt spid="5124"/>
                                        </p:tgtEl>
                                        <p:attrNameLst>
                                          <p:attrName>ppt_x</p:attrName>
                                        </p:attrNameLst>
                                      </p:cBhvr>
                                      <p:tavLst>
                                        <p:tav tm="0">
                                          <p:val>
                                            <p:strVal val="#ppt_x"/>
                                          </p:val>
                                        </p:tav>
                                        <p:tav tm="100000">
                                          <p:val>
                                            <p:strVal val="#ppt_x"/>
                                          </p:val>
                                        </p:tav>
                                      </p:tavLst>
                                    </p:anim>
                                    <p:anim calcmode="lin" valueType="num">
                                      <p:cBhvr additive="base">
                                        <p:cTn id="20" dur="125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528" y="836712"/>
            <a:ext cx="9324527" cy="523220"/>
          </a:xfrm>
          <a:prstGeom prst="rect">
            <a:avLst/>
          </a:prstGeom>
        </p:spPr>
        <p:txBody>
          <a:bodyPr wrap="square">
            <a:spAutoFit/>
          </a:bodyPr>
          <a:lstStyle/>
          <a:p>
            <a:pPr lvl="1" algn="ctr"/>
            <a:r>
              <a:rPr lang="lv-LV" sz="2800" b="1" dirty="0"/>
              <a:t>DURVIS  UN  STIKLOTĀS  SIENAS</a:t>
            </a:r>
          </a:p>
        </p:txBody>
      </p:sp>
      <p:pic>
        <p:nvPicPr>
          <p:cNvPr id="8" name="People_Walking_into_Glass_Doors.wmv">
            <a:hlinkClick r:id="" action="ppaction://media"/>
          </p:cNvPr>
          <p:cNvPicPr>
            <a:picLocks noGrp="1" noChangeAspect="1"/>
          </p:cNvPicPr>
          <p:nvPr>
            <p:ph idx="1"/>
            <a:videoFile r:link="rId1"/>
            <p:extLst>
              <p:ext uri="{DAA4B4D4-6D71-4841-9C94-3DE7FCFB9230}">
                <p14:media xmlns:p14="http://schemas.microsoft.com/office/powerpoint/2010/main" r:embed="rId2">
                  <p14:trim st="3640" end="56200"/>
                  <p14:bmkLst>
                    <p14:bmk name="Bookmark 1" time="18457.1723"/>
                  </p14:bmkLst>
                </p14:media>
              </p:ext>
            </p:extLst>
          </p:nvPr>
        </p:nvPicPr>
        <p:blipFill>
          <a:blip r:embed="rId4"/>
          <a:stretch>
            <a:fillRect/>
          </a:stretch>
        </p:blipFill>
        <p:spPr>
          <a:xfrm>
            <a:off x="1621896" y="1772816"/>
            <a:ext cx="5900208" cy="3945889"/>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4608000" y="5473800"/>
              <a:ext cx="360" cy="360"/>
            </p14:xfrm>
          </p:contentPart>
        </mc:Choice>
        <mc:Fallback xmlns="">
          <p:pic>
            <p:nvPicPr>
              <p:cNvPr id="9" name="Ink 8"/>
              <p:cNvPicPr/>
              <p:nvPr/>
            </p:nvPicPr>
            <p:blipFill>
              <a:blip r:embed="rId6"/>
              <a:stretch>
                <a:fillRect/>
              </a:stretch>
            </p:blipFill>
            <p:spPr>
              <a:xfrm>
                <a:off x="4598640" y="5464440"/>
                <a:ext cx="19080" cy="19080"/>
              </a:xfrm>
              <a:prstGeom prst="rect">
                <a:avLst/>
              </a:prstGeom>
            </p:spPr>
          </p:pic>
        </mc:Fallback>
      </mc:AlternateContent>
      <p:sp>
        <p:nvSpPr>
          <p:cNvPr id="14" name="Rectangle 3"/>
          <p:cNvSpPr txBox="1">
            <a:spLocks noChangeArrowheads="1"/>
          </p:cNvSpPr>
          <p:nvPr/>
        </p:nvSpPr>
        <p:spPr>
          <a:xfrm>
            <a:off x="0" y="0"/>
            <a:ext cx="9144000" cy="836712"/>
          </a:xfrm>
          <a:prstGeom prst="rect">
            <a:avLst/>
          </a:prstGeom>
        </p:spPr>
        <p:txBody>
          <a:bodyPr vert="horz" anchor="ctr">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gn="ctr">
              <a:buFontTx/>
              <a:buNone/>
            </a:pPr>
            <a:r>
              <a:rPr lang="lv-LV" b="1" i="1">
                <a:solidFill>
                  <a:srgbClr val="FFFF00"/>
                </a:solidFill>
              </a:rPr>
              <a:t>IEKŠĒJĀ  VIDE</a:t>
            </a:r>
            <a:endParaRPr lang="lv-LV" b="1" i="1" dirty="0">
              <a:solidFill>
                <a:srgbClr val="FFFF00"/>
              </a:solidFill>
            </a:endParaRPr>
          </a:p>
        </p:txBody>
      </p:sp>
      <p:sp>
        <p:nvSpPr>
          <p:cNvPr id="10" name="Rectangle 9"/>
          <p:cNvSpPr/>
          <p:nvPr/>
        </p:nvSpPr>
        <p:spPr>
          <a:xfrm>
            <a:off x="6660232" y="5877272"/>
            <a:ext cx="2160240" cy="646331"/>
          </a:xfrm>
          <a:prstGeom prst="rect">
            <a:avLst/>
          </a:prstGeom>
        </p:spPr>
        <p:txBody>
          <a:bodyPr wrap="square">
            <a:spAutoFit/>
          </a:bodyPr>
          <a:lstStyle/>
          <a:p>
            <a:pPr lvl="1" algn="ctr"/>
            <a:r>
              <a:rPr lang="lv-LV" sz="3600" b="1" dirty="0"/>
              <a:t>video</a:t>
            </a:r>
          </a:p>
        </p:txBody>
      </p:sp>
    </p:spTree>
    <p:extLst>
      <p:ext uri="{BB962C8B-B14F-4D97-AF65-F5344CB8AC3E}">
        <p14:creationId xmlns:p14="http://schemas.microsoft.com/office/powerpoint/2010/main" val="17332700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8"/>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712"/>
          </a:xfrm>
        </p:spPr>
        <p:txBody>
          <a:bodyPr anchor="ctr">
            <a:normAutofit/>
          </a:bodyPr>
          <a:lstStyle/>
          <a:p>
            <a:pPr algn="ctr">
              <a:buFontTx/>
              <a:buNone/>
            </a:pPr>
            <a:r>
              <a:rPr lang="lv-LV" b="1" i="1" dirty="0">
                <a:solidFill>
                  <a:srgbClr val="FFFF00"/>
                </a:solidFill>
              </a:rPr>
              <a:t>IEKŠĒJĀ  VIDE</a:t>
            </a:r>
          </a:p>
        </p:txBody>
      </p:sp>
      <p:sp>
        <p:nvSpPr>
          <p:cNvPr id="4" name="Rectangle 3"/>
          <p:cNvSpPr/>
          <p:nvPr/>
        </p:nvSpPr>
        <p:spPr>
          <a:xfrm>
            <a:off x="-180528" y="836712"/>
            <a:ext cx="9324527" cy="523220"/>
          </a:xfrm>
          <a:prstGeom prst="rect">
            <a:avLst/>
          </a:prstGeom>
        </p:spPr>
        <p:txBody>
          <a:bodyPr wrap="square">
            <a:spAutoFit/>
          </a:bodyPr>
          <a:lstStyle/>
          <a:p>
            <a:pPr lvl="1" algn="ctr"/>
            <a:r>
              <a:rPr lang="lv-LV" sz="2800" b="1" dirty="0"/>
              <a:t>INFORMĀCIJAS  PIEEJAMĪBA</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2972" y="1472851"/>
            <a:ext cx="3377499" cy="22131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321" y="3873476"/>
            <a:ext cx="1828800" cy="2752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Rectangle 2"/>
          <p:cNvSpPr/>
          <p:nvPr/>
        </p:nvSpPr>
        <p:spPr>
          <a:xfrm>
            <a:off x="252536" y="1440393"/>
            <a:ext cx="4895528" cy="5078313"/>
          </a:xfrm>
          <a:prstGeom prst="rect">
            <a:avLst/>
          </a:prstGeom>
        </p:spPr>
        <p:txBody>
          <a:bodyPr wrap="square">
            <a:spAutoFit/>
          </a:bodyPr>
          <a:lstStyle/>
          <a:p>
            <a:pPr marL="285750" indent="-285750" algn="just">
              <a:buFont typeface="Arial" pitchFamily="34" charset="0"/>
              <a:buChar char="•"/>
            </a:pPr>
            <a:r>
              <a:rPr lang="lv-LV" dirty="0"/>
              <a:t>Uz informatīvajām plāksnēm informācija ir redzīgo,  Braila rakstā, un piktogrammas veidā.</a:t>
            </a:r>
          </a:p>
          <a:p>
            <a:pPr marL="285750" indent="-285750" algn="just">
              <a:buFont typeface="Arial" pitchFamily="34" charset="0"/>
              <a:buChar char="•"/>
            </a:pPr>
            <a:r>
              <a:rPr lang="lv-LV" dirty="0"/>
              <a:t>Informatīvās uzrakstu plāksnes jānovieto 1,30 – 1,60 m augstumā no grīdas līmeņa, blakus durvīm, roktura pusē.</a:t>
            </a:r>
          </a:p>
          <a:p>
            <a:pPr marL="285750" indent="-285750" algn="just">
              <a:buFont typeface="Arial" pitchFamily="34" charset="0"/>
              <a:buChar char="•"/>
            </a:pPr>
            <a:r>
              <a:rPr lang="lv-LV" dirty="0"/>
              <a:t>Burti, cipari kontrastē ar pamatni.</a:t>
            </a:r>
          </a:p>
          <a:p>
            <a:pPr marL="285750" indent="-285750" algn="just">
              <a:buFont typeface="Arial" pitchFamily="34" charset="0"/>
              <a:buChar char="•"/>
            </a:pPr>
            <a:r>
              <a:rPr lang="lv-LV" dirty="0"/>
              <a:t>Burtu lielums ne mazāks par 2,0 cm, bet cipari ne mazāki par 4,0 cm</a:t>
            </a:r>
          </a:p>
          <a:p>
            <a:pPr marL="285750" indent="-285750" algn="just">
              <a:buFont typeface="Arial" pitchFamily="34" charset="0"/>
              <a:buChar char="•"/>
            </a:pPr>
            <a:r>
              <a:rPr lang="lv-LV" dirty="0"/>
              <a:t>Burtiem un cipariem jābūt treknrakstā, ne mazāk par 3mm, tie jāveido simetriski burtu liekumam. </a:t>
            </a:r>
          </a:p>
          <a:p>
            <a:pPr marL="285750" indent="-285750" algn="just">
              <a:buFont typeface="Arial" pitchFamily="34" charset="0"/>
              <a:buChar char="•"/>
            </a:pPr>
            <a:r>
              <a:rPr lang="lv-LV" dirty="0"/>
              <a:t>Burti un cipari ir veidoti reljefā (sataustāms, izvirzīts uz āru) ne mazāk par 1 mm.</a:t>
            </a:r>
          </a:p>
          <a:p>
            <a:pPr marL="285750" indent="-285750" algn="just">
              <a:buFont typeface="Arial" pitchFamily="34" charset="0"/>
              <a:buChar char="•"/>
            </a:pPr>
            <a:r>
              <a:rPr lang="lv-LV" dirty="0"/>
              <a:t>Uz informatīvās plāksnes zem uzraksta redzīgo rakstā, atrodas tas pats teksts Braila rakstā, kas cilvēkam ar redzes traucējumiem  ir ērti sataustāms  ar  „</a:t>
            </a:r>
            <a:r>
              <a:rPr lang="lv-LV" dirty="0" err="1"/>
              <a:t>pusmēnestiņa</a:t>
            </a:r>
            <a:r>
              <a:rPr lang="lv-LV" dirty="0"/>
              <a:t>” apzīmējumu, kas atrodas informatīvās plāksnes sānos. </a:t>
            </a:r>
          </a:p>
        </p:txBody>
      </p:sp>
    </p:spTree>
    <p:extLst>
      <p:ext uri="{BB962C8B-B14F-4D97-AF65-F5344CB8AC3E}">
        <p14:creationId xmlns:p14="http://schemas.microsoft.com/office/powerpoint/2010/main" val="35472330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7171"/>
                                        </p:tgtEl>
                                        <p:attrNameLst>
                                          <p:attrName>style.visibility</p:attrName>
                                        </p:attrNameLst>
                                      </p:cBhvr>
                                      <p:to>
                                        <p:strVal val="visible"/>
                                      </p:to>
                                    </p:set>
                                    <p:anim calcmode="lin" valueType="num">
                                      <p:cBhvr>
                                        <p:cTn id="12" dur="1250" fill="hold"/>
                                        <p:tgtEl>
                                          <p:spTgt spid="7171"/>
                                        </p:tgtEl>
                                        <p:attrNameLst>
                                          <p:attrName>ppt_w</p:attrName>
                                        </p:attrNameLst>
                                      </p:cBhvr>
                                      <p:tavLst>
                                        <p:tav tm="0">
                                          <p:val>
                                            <p:fltVal val="0"/>
                                          </p:val>
                                        </p:tav>
                                        <p:tav tm="100000">
                                          <p:val>
                                            <p:strVal val="#ppt_w"/>
                                          </p:val>
                                        </p:tav>
                                      </p:tavLst>
                                    </p:anim>
                                    <p:anim calcmode="lin" valueType="num">
                                      <p:cBhvr>
                                        <p:cTn id="13" dur="1250" fill="hold"/>
                                        <p:tgtEl>
                                          <p:spTgt spid="7171"/>
                                        </p:tgtEl>
                                        <p:attrNameLst>
                                          <p:attrName>ppt_h</p:attrName>
                                        </p:attrNameLst>
                                      </p:cBhvr>
                                      <p:tavLst>
                                        <p:tav tm="0">
                                          <p:val>
                                            <p:fltVal val="0"/>
                                          </p:val>
                                        </p:tav>
                                        <p:tav tm="100000">
                                          <p:val>
                                            <p:strVal val="#ppt_h"/>
                                          </p:val>
                                        </p:tav>
                                      </p:tavLst>
                                    </p:anim>
                                    <p:animEffect transition="in" filter="fade">
                                      <p:cBhvr>
                                        <p:cTn id="14" dur="1250"/>
                                        <p:tgtEl>
                                          <p:spTgt spid="7171"/>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250" fill="hold"/>
                                        <p:tgtEl>
                                          <p:spTgt spid="10"/>
                                        </p:tgtEl>
                                        <p:attrNameLst>
                                          <p:attrName>ppt_w</p:attrName>
                                        </p:attrNameLst>
                                      </p:cBhvr>
                                      <p:tavLst>
                                        <p:tav tm="0">
                                          <p:val>
                                            <p:fltVal val="0"/>
                                          </p:val>
                                        </p:tav>
                                        <p:tav tm="100000">
                                          <p:val>
                                            <p:strVal val="#ppt_w"/>
                                          </p:val>
                                        </p:tav>
                                      </p:tavLst>
                                    </p:anim>
                                    <p:anim calcmode="lin" valueType="num">
                                      <p:cBhvr>
                                        <p:cTn id="18" dur="1250" fill="hold"/>
                                        <p:tgtEl>
                                          <p:spTgt spid="10"/>
                                        </p:tgtEl>
                                        <p:attrNameLst>
                                          <p:attrName>ppt_h</p:attrName>
                                        </p:attrNameLst>
                                      </p:cBhvr>
                                      <p:tavLst>
                                        <p:tav tm="0">
                                          <p:val>
                                            <p:fltVal val="0"/>
                                          </p:val>
                                        </p:tav>
                                        <p:tav tm="100000">
                                          <p:val>
                                            <p:strVal val="#ppt_h"/>
                                          </p:val>
                                        </p:tav>
                                      </p:tavLst>
                                    </p:anim>
                                    <p:animEffect transition="in" filter="fade">
                                      <p:cBhvr>
                                        <p:cTn id="19"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613"/>
          </a:xfrm>
        </p:spPr>
        <p:txBody>
          <a:bodyPr anchor="ctr">
            <a:normAutofit/>
          </a:bodyPr>
          <a:lstStyle/>
          <a:p>
            <a:pPr algn="ctr">
              <a:buFontTx/>
              <a:buNone/>
            </a:pPr>
            <a:r>
              <a:rPr lang="lv-LV" b="1" i="1" dirty="0">
                <a:solidFill>
                  <a:srgbClr val="FFFF00"/>
                </a:solidFill>
              </a:rPr>
              <a:t>IEKŠĒJĀ  VIDE</a:t>
            </a:r>
          </a:p>
        </p:txBody>
      </p:sp>
      <p:sp>
        <p:nvSpPr>
          <p:cNvPr id="4" name="Rectangle 3"/>
          <p:cNvSpPr/>
          <p:nvPr/>
        </p:nvSpPr>
        <p:spPr>
          <a:xfrm>
            <a:off x="-180528" y="836712"/>
            <a:ext cx="9324527" cy="523220"/>
          </a:xfrm>
          <a:prstGeom prst="rect">
            <a:avLst/>
          </a:prstGeom>
        </p:spPr>
        <p:txBody>
          <a:bodyPr wrap="square">
            <a:spAutoFit/>
          </a:bodyPr>
          <a:lstStyle/>
          <a:p>
            <a:pPr lvl="1" algn="ctr"/>
            <a:r>
              <a:rPr lang="lv-LV" sz="2800" b="1" dirty="0"/>
              <a:t>INFORMĀCIJAS  PIEEJAMĪBA</a:t>
            </a:r>
          </a:p>
        </p:txBody>
      </p:sp>
      <p:sp>
        <p:nvSpPr>
          <p:cNvPr id="2" name="Rectangle 1"/>
          <p:cNvSpPr/>
          <p:nvPr/>
        </p:nvSpPr>
        <p:spPr>
          <a:xfrm>
            <a:off x="3533643" y="1469618"/>
            <a:ext cx="5634401" cy="2523768"/>
          </a:xfrm>
          <a:prstGeom prst="rect">
            <a:avLst/>
          </a:prstGeom>
        </p:spPr>
        <p:txBody>
          <a:bodyPr wrap="square">
            <a:spAutoFit/>
          </a:bodyPr>
          <a:lstStyle/>
          <a:p>
            <a:r>
              <a:rPr lang="lv-LV" sz="2000" b="1" dirty="0">
                <a:solidFill>
                  <a:srgbClr val="92D050"/>
                </a:solidFill>
              </a:rPr>
              <a:t>INFORMĀCIJAS  PIEEJMĪBA  CILVĒKIEM  AR  DZIRDES  TRAUCĒJUMIEM</a:t>
            </a:r>
            <a:endParaRPr lang="lv-LV" sz="1400" b="1" dirty="0">
              <a:solidFill>
                <a:srgbClr val="92D050"/>
              </a:solidFill>
            </a:endParaRPr>
          </a:p>
          <a:p>
            <a:endParaRPr lang="lv-LV" sz="1200" dirty="0"/>
          </a:p>
          <a:p>
            <a:pPr marL="285750" indent="-285750">
              <a:buFont typeface="Arial" pitchFamily="34" charset="0"/>
              <a:buChar char="•"/>
            </a:pPr>
            <a:r>
              <a:rPr lang="lv-LV" sz="2000" dirty="0"/>
              <a:t>Visa audio informācija, kura tiek sniegta no dažādiem skaņas avotiem, sinhroni ir nodrošināta vizuālajā informācijā cilvēkiem ar dzirdes traucējumiem (piemēram: informatīvie tablo, </a:t>
            </a:r>
            <a:r>
              <a:rPr lang="lv-LV" sz="2000" dirty="0" err="1"/>
              <a:t>surdotulks</a:t>
            </a:r>
            <a:r>
              <a:rPr lang="lv-LV" sz="2000" dirty="0"/>
              <a:t>, teleteksts vai bezvadu sistēma (FM).</a:t>
            </a:r>
          </a:p>
        </p:txBody>
      </p:sp>
      <p:sp>
        <p:nvSpPr>
          <p:cNvPr id="5" name="Rectangle 4"/>
          <p:cNvSpPr/>
          <p:nvPr/>
        </p:nvSpPr>
        <p:spPr>
          <a:xfrm>
            <a:off x="161733" y="4415002"/>
            <a:ext cx="5778417" cy="1815882"/>
          </a:xfrm>
          <a:prstGeom prst="rect">
            <a:avLst/>
          </a:prstGeom>
        </p:spPr>
        <p:txBody>
          <a:bodyPr wrap="square">
            <a:spAutoFit/>
          </a:bodyPr>
          <a:lstStyle/>
          <a:p>
            <a:r>
              <a:rPr lang="lv-LV" sz="2000" b="1" dirty="0">
                <a:solidFill>
                  <a:srgbClr val="92D050"/>
                </a:solidFill>
              </a:rPr>
              <a:t>INFORMĀCIJAS  PIEEJMĪBA  CILVĒKIEM  AR GARĪGA  RAKSTURA  TRAUCĒJUMIEM</a:t>
            </a:r>
            <a:endParaRPr lang="lv-LV" sz="1400" b="1" dirty="0">
              <a:solidFill>
                <a:srgbClr val="92D050"/>
              </a:solidFill>
            </a:endParaRPr>
          </a:p>
          <a:p>
            <a:endParaRPr lang="lv-LV" sz="1200" dirty="0"/>
          </a:p>
          <a:p>
            <a:pPr marL="285750" indent="-285750">
              <a:buFont typeface="Arial" pitchFamily="34" charset="0"/>
              <a:buChar char="•"/>
            </a:pPr>
            <a:r>
              <a:rPr lang="lv-LV" sz="2000" dirty="0"/>
              <a:t>Cilvēkiem ar garīga rakstura traucējumiem nepieciešams sagatavot informāciju VIEGLĀ VALODĀ, kā arī izmantojot piktogrammas.</a:t>
            </a:r>
          </a:p>
        </p:txBody>
      </p:sp>
      <p:pic>
        <p:nvPicPr>
          <p:cNvPr id="8195" name="Picture 3" descr="D:\Documents\Vides pieejamiba\Vides pieejamiba bildes\Vide pasaule www\Piktogrammas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4040491"/>
            <a:ext cx="2503042" cy="256490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35893"/>
            <a:ext cx="2908960" cy="19143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795917"/>
            <a:ext cx="2992766" cy="22445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87295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1250" fill="hold"/>
                                        <p:tgtEl>
                                          <p:spTgt spid="8196"/>
                                        </p:tgtEl>
                                        <p:attrNameLst>
                                          <p:attrName>ppt_w</p:attrName>
                                        </p:attrNameLst>
                                      </p:cBhvr>
                                      <p:tavLst>
                                        <p:tav tm="0">
                                          <p:val>
                                            <p:fltVal val="0"/>
                                          </p:val>
                                        </p:tav>
                                        <p:tav tm="100000">
                                          <p:val>
                                            <p:strVal val="#ppt_w"/>
                                          </p:val>
                                        </p:tav>
                                      </p:tavLst>
                                    </p:anim>
                                    <p:anim calcmode="lin" valueType="num">
                                      <p:cBhvr>
                                        <p:cTn id="8" dur="1250" fill="hold"/>
                                        <p:tgtEl>
                                          <p:spTgt spid="8196"/>
                                        </p:tgtEl>
                                        <p:attrNameLst>
                                          <p:attrName>ppt_h</p:attrName>
                                        </p:attrNameLst>
                                      </p:cBhvr>
                                      <p:tavLst>
                                        <p:tav tm="0">
                                          <p:val>
                                            <p:fltVal val="0"/>
                                          </p:val>
                                        </p:tav>
                                        <p:tav tm="100000">
                                          <p:val>
                                            <p:strVal val="#ppt_h"/>
                                          </p:val>
                                        </p:tav>
                                      </p:tavLst>
                                    </p:anim>
                                    <p:animEffect transition="in" filter="fade">
                                      <p:cBhvr>
                                        <p:cTn id="9" dur="1250"/>
                                        <p:tgtEl>
                                          <p:spTgt spid="819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250" fill="hold"/>
                                        <p:tgtEl>
                                          <p:spTgt spid="2"/>
                                        </p:tgtEl>
                                        <p:attrNameLst>
                                          <p:attrName>ppt_w</p:attrName>
                                        </p:attrNameLst>
                                      </p:cBhvr>
                                      <p:tavLst>
                                        <p:tav tm="0">
                                          <p:val>
                                            <p:fltVal val="0"/>
                                          </p:val>
                                        </p:tav>
                                        <p:tav tm="100000">
                                          <p:val>
                                            <p:strVal val="#ppt_w"/>
                                          </p:val>
                                        </p:tav>
                                      </p:tavLst>
                                    </p:anim>
                                    <p:anim calcmode="lin" valueType="num">
                                      <p:cBhvr>
                                        <p:cTn id="13" dur="1250" fill="hold"/>
                                        <p:tgtEl>
                                          <p:spTgt spid="2"/>
                                        </p:tgtEl>
                                        <p:attrNameLst>
                                          <p:attrName>ppt_h</p:attrName>
                                        </p:attrNameLst>
                                      </p:cBhvr>
                                      <p:tavLst>
                                        <p:tav tm="0">
                                          <p:val>
                                            <p:fltVal val="0"/>
                                          </p:val>
                                        </p:tav>
                                        <p:tav tm="100000">
                                          <p:val>
                                            <p:strVal val="#ppt_h"/>
                                          </p:val>
                                        </p:tav>
                                      </p:tavLst>
                                    </p:anim>
                                    <p:animEffect transition="in" filter="fade">
                                      <p:cBhvr>
                                        <p:cTn id="14" dur="125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197"/>
                                        </p:tgtEl>
                                        <p:attrNameLst>
                                          <p:attrName>style.visibility</p:attrName>
                                        </p:attrNameLst>
                                      </p:cBhvr>
                                      <p:to>
                                        <p:strVal val="visible"/>
                                      </p:to>
                                    </p:set>
                                    <p:animEffect transition="in" filter="fade">
                                      <p:cBhvr>
                                        <p:cTn id="19" dur="1250"/>
                                        <p:tgtEl>
                                          <p:spTgt spid="8197"/>
                                        </p:tgtEl>
                                      </p:cBhvr>
                                    </p:animEffect>
                                    <p:anim calcmode="lin" valueType="num">
                                      <p:cBhvr>
                                        <p:cTn id="20" dur="1250" fill="hold"/>
                                        <p:tgtEl>
                                          <p:spTgt spid="8197"/>
                                        </p:tgtEl>
                                        <p:attrNameLst>
                                          <p:attrName>ppt_x</p:attrName>
                                        </p:attrNameLst>
                                      </p:cBhvr>
                                      <p:tavLst>
                                        <p:tav tm="0">
                                          <p:val>
                                            <p:strVal val="#ppt_x"/>
                                          </p:val>
                                        </p:tav>
                                        <p:tav tm="100000">
                                          <p:val>
                                            <p:strVal val="#ppt_x"/>
                                          </p:val>
                                        </p:tav>
                                      </p:tavLst>
                                    </p:anim>
                                    <p:anim calcmode="lin" valueType="num">
                                      <p:cBhvr>
                                        <p:cTn id="21" dur="125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250"/>
                                        <p:tgtEl>
                                          <p:spTgt spid="5"/>
                                        </p:tgtEl>
                                      </p:cBhvr>
                                    </p:animEffect>
                                    <p:anim calcmode="lin" valueType="num">
                                      <p:cBhvr>
                                        <p:cTn id="27" dur="1250" fill="hold"/>
                                        <p:tgtEl>
                                          <p:spTgt spid="5"/>
                                        </p:tgtEl>
                                        <p:attrNameLst>
                                          <p:attrName>ppt_x</p:attrName>
                                        </p:attrNameLst>
                                      </p:cBhvr>
                                      <p:tavLst>
                                        <p:tav tm="0">
                                          <p:val>
                                            <p:strVal val="#ppt_x"/>
                                          </p:val>
                                        </p:tav>
                                        <p:tav tm="100000">
                                          <p:val>
                                            <p:strVal val="#ppt_x"/>
                                          </p:val>
                                        </p:tav>
                                      </p:tavLst>
                                    </p:anim>
                                    <p:anim calcmode="lin" valueType="num">
                                      <p:cBhvr>
                                        <p:cTn id="28" dur="125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195"/>
                                        </p:tgtEl>
                                        <p:attrNameLst>
                                          <p:attrName>style.visibility</p:attrName>
                                        </p:attrNameLst>
                                      </p:cBhvr>
                                      <p:to>
                                        <p:strVal val="visible"/>
                                      </p:to>
                                    </p:set>
                                    <p:animEffect transition="in" filter="fade">
                                      <p:cBhvr>
                                        <p:cTn id="31" dur="1250"/>
                                        <p:tgtEl>
                                          <p:spTgt spid="8195"/>
                                        </p:tgtEl>
                                      </p:cBhvr>
                                    </p:animEffect>
                                    <p:anim calcmode="lin" valueType="num">
                                      <p:cBhvr>
                                        <p:cTn id="32" dur="1250" fill="hold"/>
                                        <p:tgtEl>
                                          <p:spTgt spid="8195"/>
                                        </p:tgtEl>
                                        <p:attrNameLst>
                                          <p:attrName>ppt_x</p:attrName>
                                        </p:attrNameLst>
                                      </p:cBhvr>
                                      <p:tavLst>
                                        <p:tav tm="0">
                                          <p:val>
                                            <p:strVal val="#ppt_x"/>
                                          </p:val>
                                        </p:tav>
                                        <p:tav tm="100000">
                                          <p:val>
                                            <p:strVal val="#ppt_x"/>
                                          </p:val>
                                        </p:tav>
                                      </p:tavLst>
                                    </p:anim>
                                    <p:anim calcmode="lin" valueType="num">
                                      <p:cBhvr>
                                        <p:cTn id="33" dur="1250" fill="hold"/>
                                        <p:tgtEl>
                                          <p:spTgt spid="8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2.   DAUDZVEIDĪGA  IZMANTOŠANA</a:t>
            </a:r>
          </a:p>
          <a:p>
            <a:pPr algn="ctr">
              <a:buFontTx/>
              <a:buNone/>
            </a:pPr>
            <a:r>
              <a:rPr lang="lv-LV" sz="1800" dirty="0"/>
              <a:t>(FLEXIBILITY  IN  USE)</a:t>
            </a:r>
            <a:endParaRPr lang="lv-LV"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2691828"/>
            <a:ext cx="4044675" cy="28617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447593"/>
            <a:ext cx="2592288" cy="33502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93125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1250" fill="hold"/>
                                        <p:tgtEl>
                                          <p:spTgt spid="10242"/>
                                        </p:tgtEl>
                                        <p:attrNameLst>
                                          <p:attrName>ppt_x</p:attrName>
                                        </p:attrNameLst>
                                      </p:cBhvr>
                                      <p:tavLst>
                                        <p:tav tm="0">
                                          <p:val>
                                            <p:strVal val="#ppt_x"/>
                                          </p:val>
                                        </p:tav>
                                        <p:tav tm="100000">
                                          <p:val>
                                            <p:strVal val="#ppt_x"/>
                                          </p:val>
                                        </p:tav>
                                      </p:tavLst>
                                    </p:anim>
                                    <p:anim calcmode="lin" valueType="num">
                                      <p:cBhvr additive="base">
                                        <p:cTn id="8" dur="1250" fill="hold"/>
                                        <p:tgtEl>
                                          <p:spTgt spid="10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1000" fill="hold"/>
                                        <p:tgtEl>
                                          <p:spTgt spid="1027"/>
                                        </p:tgtEl>
                                        <p:attrNameLst>
                                          <p:attrName>ppt_x</p:attrName>
                                        </p:attrNameLst>
                                      </p:cBhvr>
                                      <p:tavLst>
                                        <p:tav tm="0">
                                          <p:val>
                                            <p:strVal val="#ppt_x"/>
                                          </p:val>
                                        </p:tav>
                                        <p:tav tm="100000">
                                          <p:val>
                                            <p:strVal val="#ppt_x"/>
                                          </p:val>
                                        </p:tav>
                                      </p:tavLst>
                                    </p:anim>
                                    <p:anim calcmode="lin" valueType="num">
                                      <p:cBhvr additive="base">
                                        <p:cTn id="14" dur="10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613"/>
          </a:xfrm>
        </p:spPr>
        <p:txBody>
          <a:bodyPr anchor="ctr">
            <a:normAutofit/>
          </a:bodyPr>
          <a:lstStyle/>
          <a:p>
            <a:pPr algn="ctr">
              <a:buFontTx/>
              <a:buNone/>
            </a:pPr>
            <a:r>
              <a:rPr lang="lv-LV" b="1" i="1" dirty="0">
                <a:solidFill>
                  <a:srgbClr val="FFFF00"/>
                </a:solidFill>
              </a:rPr>
              <a:t>IEKŠĒJĀ  VIDE</a:t>
            </a:r>
          </a:p>
        </p:txBody>
      </p:sp>
      <p:sp>
        <p:nvSpPr>
          <p:cNvPr id="4" name="Rectangle 3"/>
          <p:cNvSpPr/>
          <p:nvPr/>
        </p:nvSpPr>
        <p:spPr>
          <a:xfrm>
            <a:off x="-180528" y="836712"/>
            <a:ext cx="9324527" cy="523220"/>
          </a:xfrm>
          <a:prstGeom prst="rect">
            <a:avLst/>
          </a:prstGeom>
        </p:spPr>
        <p:txBody>
          <a:bodyPr wrap="square">
            <a:spAutoFit/>
          </a:bodyPr>
          <a:lstStyle/>
          <a:p>
            <a:pPr lvl="1" algn="ctr"/>
            <a:r>
              <a:rPr lang="lv-LV" sz="2800" b="1" dirty="0"/>
              <a:t>LABIERĪCĪBAS</a:t>
            </a:r>
          </a:p>
        </p:txBody>
      </p:sp>
      <p:sp>
        <p:nvSpPr>
          <p:cNvPr id="3" name="Rectangle 2"/>
          <p:cNvSpPr/>
          <p:nvPr/>
        </p:nvSpPr>
        <p:spPr>
          <a:xfrm>
            <a:off x="179512" y="3660125"/>
            <a:ext cx="4536504" cy="923330"/>
          </a:xfrm>
          <a:prstGeom prst="rect">
            <a:avLst/>
          </a:prstGeom>
        </p:spPr>
        <p:txBody>
          <a:bodyPr wrap="square">
            <a:spAutoFit/>
          </a:bodyPr>
          <a:lstStyle/>
          <a:p>
            <a:pPr marL="285750" indent="-285750">
              <a:buFont typeface="Arial" pitchFamily="34" charset="0"/>
              <a:buChar char="•"/>
            </a:pPr>
            <a:r>
              <a:rPr lang="lv-LV" dirty="0"/>
              <a:t>KLOZETPODS</a:t>
            </a:r>
          </a:p>
          <a:p>
            <a:pPr marL="285750" indent="-285750">
              <a:buFont typeface="Arial" pitchFamily="34" charset="0"/>
              <a:buChar char="•"/>
            </a:pPr>
            <a:r>
              <a:rPr lang="lv-LV" dirty="0"/>
              <a:t>ROKU BALSTI  UN  ATBALSTA  MARGAS</a:t>
            </a:r>
          </a:p>
          <a:p>
            <a:pPr marL="285750" indent="-285750">
              <a:buFont typeface="Arial" pitchFamily="34" charset="0"/>
              <a:buChar char="•"/>
            </a:pPr>
            <a:r>
              <a:rPr lang="lv-LV" dirty="0"/>
              <a:t>APRĪKOJUMS</a:t>
            </a: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1741894"/>
            <a:ext cx="2388865" cy="18729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17816" y="1484784"/>
            <a:ext cx="5290288" cy="2215991"/>
          </a:xfrm>
          <a:prstGeom prst="rect">
            <a:avLst/>
          </a:prstGeom>
        </p:spPr>
        <p:txBody>
          <a:bodyPr wrap="square">
            <a:spAutoFit/>
          </a:bodyPr>
          <a:lstStyle/>
          <a:p>
            <a:pPr marL="285750" indent="-285750" algn="just">
              <a:buFont typeface="Arial" pitchFamily="34" charset="0"/>
              <a:buChar char="•"/>
            </a:pPr>
            <a:r>
              <a:rPr lang="lv-LV" dirty="0"/>
              <a:t>TUALETES  TELPA</a:t>
            </a:r>
          </a:p>
          <a:p>
            <a:pPr marL="285750" indent="-285750" algn="just">
              <a:buFont typeface="Wingdings" pitchFamily="2" charset="2"/>
              <a:buChar char="ü"/>
            </a:pPr>
            <a:r>
              <a:rPr lang="lv-LV" sz="2000" dirty="0"/>
              <a:t>Minimālie tualetes izmēri ir 1,60 x 2,20 m, lai pie klozetpoda varētu piebraukt riteņkrēslā sēdošais cilvēks no vienas puses. </a:t>
            </a:r>
          </a:p>
          <a:p>
            <a:pPr marL="285750" indent="-285750" algn="just">
              <a:buFont typeface="Wingdings" pitchFamily="2" charset="2"/>
              <a:buChar char="ü"/>
            </a:pPr>
            <a:r>
              <a:rPr lang="lv-LV" sz="2000" dirty="0"/>
              <a:t>Minimālie tualetes izmēri ir 2,20 x 2,30 m, lai pie klozetpoda varētu piebraukt riteņkrēslā sēdošais cilvēks no abām pusēm.</a:t>
            </a:r>
          </a:p>
        </p:txBody>
      </p:sp>
      <p:pic>
        <p:nvPicPr>
          <p:cNvPr id="9220" name="Picture 4" descr="D:\Documents\Vides pieejamiba\Standarti vides pieejamībā - Darba\Bildes\pārsēšanās un pod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75" y="4725144"/>
            <a:ext cx="7834858" cy="1903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2" name="Picture 2" descr="D:\Documents\Vides pieejamiba\Vides pieejamiba bildes\Pozitivie_piemeri\DSC037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1654496"/>
            <a:ext cx="3057198" cy="2047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1650348"/>
            <a:ext cx="3081242" cy="2050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890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Effect transition="in" filter="fade">
                                      <p:cBhvr>
                                        <p:cTn id="9" dur="125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219"/>
                                        </p:tgtEl>
                                        <p:attrNameLst>
                                          <p:attrName>style.visibility</p:attrName>
                                        </p:attrNameLst>
                                      </p:cBhvr>
                                      <p:to>
                                        <p:strVal val="visible"/>
                                      </p:to>
                                    </p:set>
                                    <p:anim calcmode="lin" valueType="num">
                                      <p:cBhvr>
                                        <p:cTn id="12" dur="1250" fill="hold"/>
                                        <p:tgtEl>
                                          <p:spTgt spid="9219"/>
                                        </p:tgtEl>
                                        <p:attrNameLst>
                                          <p:attrName>ppt_w</p:attrName>
                                        </p:attrNameLst>
                                      </p:cBhvr>
                                      <p:tavLst>
                                        <p:tav tm="0">
                                          <p:val>
                                            <p:fltVal val="0"/>
                                          </p:val>
                                        </p:tav>
                                        <p:tav tm="100000">
                                          <p:val>
                                            <p:strVal val="#ppt_w"/>
                                          </p:val>
                                        </p:tav>
                                      </p:tavLst>
                                    </p:anim>
                                    <p:anim calcmode="lin" valueType="num">
                                      <p:cBhvr>
                                        <p:cTn id="13" dur="1250" fill="hold"/>
                                        <p:tgtEl>
                                          <p:spTgt spid="9219"/>
                                        </p:tgtEl>
                                        <p:attrNameLst>
                                          <p:attrName>ppt_h</p:attrName>
                                        </p:attrNameLst>
                                      </p:cBhvr>
                                      <p:tavLst>
                                        <p:tav tm="0">
                                          <p:val>
                                            <p:fltVal val="0"/>
                                          </p:val>
                                        </p:tav>
                                        <p:tav tm="100000">
                                          <p:val>
                                            <p:strVal val="#ppt_h"/>
                                          </p:val>
                                        </p:tav>
                                      </p:tavLst>
                                    </p:anim>
                                    <p:animEffect transition="in" filter="fade">
                                      <p:cBhvr>
                                        <p:cTn id="14" dur="1250"/>
                                        <p:tgtEl>
                                          <p:spTgt spid="921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1000"/>
                                        <p:tgtEl>
                                          <p:spTgt spid="15362"/>
                                        </p:tgtEl>
                                      </p:cBhvr>
                                    </p:animEffect>
                                    <p:anim calcmode="lin" valueType="num">
                                      <p:cBhvr>
                                        <p:cTn id="20" dur="1000" fill="hold"/>
                                        <p:tgtEl>
                                          <p:spTgt spid="15362"/>
                                        </p:tgtEl>
                                        <p:attrNameLst>
                                          <p:attrName>ppt_x</p:attrName>
                                        </p:attrNameLst>
                                      </p:cBhvr>
                                      <p:tavLst>
                                        <p:tav tm="0">
                                          <p:val>
                                            <p:strVal val="#ppt_x"/>
                                          </p:val>
                                        </p:tav>
                                        <p:tav tm="100000">
                                          <p:val>
                                            <p:strVal val="#ppt_x"/>
                                          </p:val>
                                        </p:tav>
                                      </p:tavLst>
                                    </p:anim>
                                    <p:anim calcmode="lin" valueType="num">
                                      <p:cBhvr>
                                        <p:cTn id="21"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220"/>
                                        </p:tgtEl>
                                        <p:attrNameLst>
                                          <p:attrName>style.visibility</p:attrName>
                                        </p:attrNameLst>
                                      </p:cBhvr>
                                      <p:to>
                                        <p:strVal val="visible"/>
                                      </p:to>
                                    </p:set>
                                    <p:animEffect transition="in" filter="fade">
                                      <p:cBhvr>
                                        <p:cTn id="26" dur="1250"/>
                                        <p:tgtEl>
                                          <p:spTgt spid="9220"/>
                                        </p:tgtEl>
                                      </p:cBhvr>
                                    </p:animEffect>
                                    <p:anim calcmode="lin" valueType="num">
                                      <p:cBhvr>
                                        <p:cTn id="27" dur="1250" fill="hold"/>
                                        <p:tgtEl>
                                          <p:spTgt spid="9220"/>
                                        </p:tgtEl>
                                        <p:attrNameLst>
                                          <p:attrName>ppt_x</p:attrName>
                                        </p:attrNameLst>
                                      </p:cBhvr>
                                      <p:tavLst>
                                        <p:tav tm="0">
                                          <p:val>
                                            <p:strVal val="#ppt_x"/>
                                          </p:val>
                                        </p:tav>
                                        <p:tav tm="100000">
                                          <p:val>
                                            <p:strVal val="#ppt_x"/>
                                          </p:val>
                                        </p:tav>
                                      </p:tavLst>
                                    </p:anim>
                                    <p:anim calcmode="lin" valueType="num">
                                      <p:cBhvr>
                                        <p:cTn id="28" dur="1250" fill="hold"/>
                                        <p:tgtEl>
                                          <p:spTgt spid="92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fade">
                                      <p:cBhvr>
                                        <p:cTn id="33" dur="1250"/>
                                        <p:tgtEl>
                                          <p:spTgt spid="4098"/>
                                        </p:tgtEl>
                                      </p:cBhvr>
                                    </p:animEffect>
                                    <p:anim calcmode="lin" valueType="num">
                                      <p:cBhvr>
                                        <p:cTn id="34" dur="1250" fill="hold"/>
                                        <p:tgtEl>
                                          <p:spTgt spid="4098"/>
                                        </p:tgtEl>
                                        <p:attrNameLst>
                                          <p:attrName>ppt_x</p:attrName>
                                        </p:attrNameLst>
                                      </p:cBhvr>
                                      <p:tavLst>
                                        <p:tav tm="0">
                                          <p:val>
                                            <p:strVal val="#ppt_x"/>
                                          </p:val>
                                        </p:tav>
                                        <p:tav tm="100000">
                                          <p:val>
                                            <p:strVal val="#ppt_x"/>
                                          </p:val>
                                        </p:tav>
                                      </p:tavLst>
                                    </p:anim>
                                    <p:anim calcmode="lin" valueType="num">
                                      <p:cBhvr>
                                        <p:cTn id="35" dur="1250" fill="hold"/>
                                        <p:tgtEl>
                                          <p:spTgt spid="409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250"/>
                                        <p:tgtEl>
                                          <p:spTgt spid="3"/>
                                        </p:tgtEl>
                                      </p:cBhvr>
                                    </p:animEffect>
                                    <p:anim calcmode="lin" valueType="num">
                                      <p:cBhvr>
                                        <p:cTn id="39" dur="1250" fill="hold"/>
                                        <p:tgtEl>
                                          <p:spTgt spid="3"/>
                                        </p:tgtEl>
                                        <p:attrNameLst>
                                          <p:attrName>ppt_x</p:attrName>
                                        </p:attrNameLst>
                                      </p:cBhvr>
                                      <p:tavLst>
                                        <p:tav tm="0">
                                          <p:val>
                                            <p:strVal val="#ppt_x"/>
                                          </p:val>
                                        </p:tav>
                                        <p:tav tm="100000">
                                          <p:val>
                                            <p:strVal val="#ppt_x"/>
                                          </p:val>
                                        </p:tav>
                                      </p:tavLst>
                                    </p:anim>
                                    <p:anim calcmode="lin" valueType="num">
                                      <p:cBhvr>
                                        <p:cTn id="40" dur="1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613"/>
          </a:xfrm>
        </p:spPr>
        <p:txBody>
          <a:bodyPr anchor="ctr">
            <a:normAutofit/>
          </a:bodyPr>
          <a:lstStyle/>
          <a:p>
            <a:pPr algn="ctr">
              <a:buFontTx/>
              <a:buNone/>
            </a:pPr>
            <a:r>
              <a:rPr lang="lv-LV" b="1" i="1" dirty="0">
                <a:solidFill>
                  <a:srgbClr val="FFFF00"/>
                </a:solidFill>
              </a:rPr>
              <a:t>IEKŠĒJĀ  VIDE</a:t>
            </a:r>
          </a:p>
        </p:txBody>
      </p:sp>
      <p:sp>
        <p:nvSpPr>
          <p:cNvPr id="4" name="Rectangle 3"/>
          <p:cNvSpPr/>
          <p:nvPr/>
        </p:nvSpPr>
        <p:spPr>
          <a:xfrm>
            <a:off x="-180529" y="836712"/>
            <a:ext cx="9324527" cy="523220"/>
          </a:xfrm>
          <a:prstGeom prst="rect">
            <a:avLst/>
          </a:prstGeom>
        </p:spPr>
        <p:txBody>
          <a:bodyPr wrap="square">
            <a:spAutoFit/>
          </a:bodyPr>
          <a:lstStyle/>
          <a:p>
            <a:pPr lvl="1" algn="ctr"/>
            <a:r>
              <a:rPr lang="lv-LV" sz="2800" b="1" dirty="0"/>
              <a:t>LIFTI</a:t>
            </a:r>
          </a:p>
        </p:txBody>
      </p:sp>
      <p:sp>
        <p:nvSpPr>
          <p:cNvPr id="2" name="Rectangle 1"/>
          <p:cNvSpPr/>
          <p:nvPr/>
        </p:nvSpPr>
        <p:spPr>
          <a:xfrm>
            <a:off x="144016" y="1455167"/>
            <a:ext cx="5436096" cy="461665"/>
          </a:xfrm>
          <a:prstGeom prst="rect">
            <a:avLst/>
          </a:prstGeom>
        </p:spPr>
        <p:txBody>
          <a:bodyPr wrap="square">
            <a:spAutoFit/>
          </a:bodyPr>
          <a:lstStyle/>
          <a:p>
            <a:r>
              <a:rPr lang="lv-LV" sz="2400" b="1" dirty="0"/>
              <a:t>VADĪBAS PANELIS</a:t>
            </a: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2327" y="2532791"/>
            <a:ext cx="2511508" cy="3528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14863" y="1942338"/>
            <a:ext cx="5869305" cy="4708981"/>
          </a:xfrm>
          <a:prstGeom prst="rect">
            <a:avLst/>
          </a:prstGeom>
        </p:spPr>
        <p:txBody>
          <a:bodyPr wrap="square">
            <a:spAutoFit/>
          </a:bodyPr>
          <a:lstStyle/>
          <a:p>
            <a:pPr marL="285750" indent="-285750" algn="just">
              <a:buFont typeface="Arial" pitchFamily="34" charset="0"/>
              <a:buChar char="•"/>
            </a:pPr>
            <a:r>
              <a:rPr lang="lv-LV" sz="2000" dirty="0"/>
              <a:t>Lifta pogas ir pietiekamā lielumā (2 cm) un ar sataustāmiem cipariem (</a:t>
            </a:r>
            <a:r>
              <a:rPr lang="lv-LV" sz="2000" dirty="0" err="1"/>
              <a:t>taktiliem</a:t>
            </a:r>
            <a:r>
              <a:rPr lang="lv-LV" sz="2000" dirty="0"/>
              <a:t>), augstumā ne mazākiem par 0,5 mm). Blakus cipara vai citas informācijas pogām – cipars vai informācija ir Braila rakstā.</a:t>
            </a:r>
          </a:p>
          <a:p>
            <a:pPr marL="285750" indent="-285750" algn="just">
              <a:buFont typeface="Arial" pitchFamily="34" charset="0"/>
              <a:buChar char="•"/>
            </a:pPr>
            <a:r>
              <a:rPr lang="lv-LV" sz="2000" dirty="0"/>
              <a:t>Lai cilvēki ar redzes traucējumiem varētu izmantot liftu, un zinātu kurā stāvā lifts ir apstājies, lifta kabīnē ir </a:t>
            </a:r>
            <a:r>
              <a:rPr lang="lv-LV" sz="2000" dirty="0" err="1"/>
              <a:t>nodršināta</a:t>
            </a:r>
            <a:r>
              <a:rPr lang="lv-LV" sz="2000" dirty="0"/>
              <a:t> audio informācija. </a:t>
            </a:r>
          </a:p>
          <a:p>
            <a:pPr marL="285750" indent="-285750" algn="just">
              <a:buFont typeface="Arial" pitchFamily="34" charset="0"/>
              <a:buChar char="•"/>
            </a:pPr>
            <a:r>
              <a:rPr lang="lv-LV" sz="2000" dirty="0"/>
              <a:t>Lai cilvēki ar dzirdes traucējumiem varētu izmantot liftu, un zinātu kurā stāvā lifts ir apstājies, lifta kabīnē ir nodrošināta vizuālās informācijas tablo. </a:t>
            </a:r>
          </a:p>
          <a:p>
            <a:pPr marL="285750" indent="-285750" algn="just">
              <a:buFont typeface="Arial" pitchFamily="34" charset="0"/>
              <a:buChar char="•"/>
            </a:pPr>
            <a:r>
              <a:rPr lang="lv-LV" sz="2000" dirty="0"/>
              <a:t>Lifta vadības paneli nedrīkst aprīkot ar skārienjūtīgām pogām, kas padara liftu nepieejamu cilvēkiem ar funkcionāliem, īpaši ar redzes traucējumiem. </a:t>
            </a:r>
          </a:p>
        </p:txBody>
      </p:sp>
    </p:spTree>
    <p:extLst>
      <p:ext uri="{BB962C8B-B14F-4D97-AF65-F5344CB8AC3E}">
        <p14:creationId xmlns:p14="http://schemas.microsoft.com/office/powerpoint/2010/main" val="1431675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animEffect transition="in" filter="fade">
                                      <p:cBhvr>
                                        <p:cTn id="9" dur="125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250" fill="hold"/>
                                        <p:tgtEl>
                                          <p:spTgt spid="2"/>
                                        </p:tgtEl>
                                        <p:attrNameLst>
                                          <p:attrName>ppt_w</p:attrName>
                                        </p:attrNameLst>
                                      </p:cBhvr>
                                      <p:tavLst>
                                        <p:tav tm="0">
                                          <p:val>
                                            <p:fltVal val="0"/>
                                          </p:val>
                                        </p:tav>
                                        <p:tav tm="100000">
                                          <p:val>
                                            <p:strVal val="#ppt_w"/>
                                          </p:val>
                                        </p:tav>
                                      </p:tavLst>
                                    </p:anim>
                                    <p:anim calcmode="lin" valueType="num">
                                      <p:cBhvr>
                                        <p:cTn id="13" dur="1250" fill="hold"/>
                                        <p:tgtEl>
                                          <p:spTgt spid="2"/>
                                        </p:tgtEl>
                                        <p:attrNameLst>
                                          <p:attrName>ppt_h</p:attrName>
                                        </p:attrNameLst>
                                      </p:cBhvr>
                                      <p:tavLst>
                                        <p:tav tm="0">
                                          <p:val>
                                            <p:fltVal val="0"/>
                                          </p:val>
                                        </p:tav>
                                        <p:tav tm="100000">
                                          <p:val>
                                            <p:strVal val="#ppt_h"/>
                                          </p:val>
                                        </p:tav>
                                      </p:tavLst>
                                    </p:anim>
                                    <p:animEffect transition="in" filter="fade">
                                      <p:cBhvr>
                                        <p:cTn id="14" dur="125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11268"/>
                                        </p:tgtEl>
                                        <p:attrNameLst>
                                          <p:attrName>style.visibility</p:attrName>
                                        </p:attrNameLst>
                                      </p:cBhvr>
                                      <p:to>
                                        <p:strVal val="visible"/>
                                      </p:to>
                                    </p:set>
                                    <p:anim calcmode="lin" valueType="num">
                                      <p:cBhvr>
                                        <p:cTn id="17" dur="1250" fill="hold"/>
                                        <p:tgtEl>
                                          <p:spTgt spid="11268"/>
                                        </p:tgtEl>
                                        <p:attrNameLst>
                                          <p:attrName>ppt_w</p:attrName>
                                        </p:attrNameLst>
                                      </p:cBhvr>
                                      <p:tavLst>
                                        <p:tav tm="0">
                                          <p:val>
                                            <p:fltVal val="0"/>
                                          </p:val>
                                        </p:tav>
                                        <p:tav tm="100000">
                                          <p:val>
                                            <p:strVal val="#ppt_w"/>
                                          </p:val>
                                        </p:tav>
                                      </p:tavLst>
                                    </p:anim>
                                    <p:anim calcmode="lin" valueType="num">
                                      <p:cBhvr>
                                        <p:cTn id="18" dur="1250" fill="hold"/>
                                        <p:tgtEl>
                                          <p:spTgt spid="11268"/>
                                        </p:tgtEl>
                                        <p:attrNameLst>
                                          <p:attrName>ppt_h</p:attrName>
                                        </p:attrNameLst>
                                      </p:cBhvr>
                                      <p:tavLst>
                                        <p:tav tm="0">
                                          <p:val>
                                            <p:fltVal val="0"/>
                                          </p:val>
                                        </p:tav>
                                        <p:tav tm="100000">
                                          <p:val>
                                            <p:strVal val="#ppt_h"/>
                                          </p:val>
                                        </p:tav>
                                      </p:tavLst>
                                    </p:anim>
                                    <p:animEffect transition="in" filter="fade">
                                      <p:cBhvr>
                                        <p:cTn id="19" dur="125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613"/>
          </a:xfrm>
        </p:spPr>
        <p:txBody>
          <a:bodyPr anchor="ctr">
            <a:normAutofit/>
          </a:bodyPr>
          <a:lstStyle/>
          <a:p>
            <a:pPr algn="ctr">
              <a:buFontTx/>
              <a:buNone/>
            </a:pPr>
            <a:r>
              <a:rPr lang="lv-LV" b="1" i="1" dirty="0">
                <a:solidFill>
                  <a:srgbClr val="FFFF00"/>
                </a:solidFill>
              </a:rPr>
              <a:t>IEKŠĒJĀ  VIDE</a:t>
            </a:r>
          </a:p>
        </p:txBody>
      </p:sp>
      <p:sp>
        <p:nvSpPr>
          <p:cNvPr id="4" name="Rectangle 3"/>
          <p:cNvSpPr/>
          <p:nvPr/>
        </p:nvSpPr>
        <p:spPr>
          <a:xfrm>
            <a:off x="-180529" y="836712"/>
            <a:ext cx="9324527" cy="523220"/>
          </a:xfrm>
          <a:prstGeom prst="rect">
            <a:avLst/>
          </a:prstGeom>
        </p:spPr>
        <p:txBody>
          <a:bodyPr wrap="square">
            <a:spAutoFit/>
          </a:bodyPr>
          <a:lstStyle/>
          <a:p>
            <a:pPr lvl="1" algn="ctr"/>
            <a:r>
              <a:rPr lang="lv-LV" sz="2800" b="1" dirty="0"/>
              <a:t>PACĒLĀJI,  ESKALATORI</a:t>
            </a:r>
          </a:p>
        </p:txBody>
      </p:sp>
      <p:sp>
        <p:nvSpPr>
          <p:cNvPr id="5" name="Rectangle 4"/>
          <p:cNvSpPr/>
          <p:nvPr/>
        </p:nvSpPr>
        <p:spPr>
          <a:xfrm>
            <a:off x="251520" y="1556792"/>
            <a:ext cx="5112568" cy="3631763"/>
          </a:xfrm>
          <a:prstGeom prst="rect">
            <a:avLst/>
          </a:prstGeom>
        </p:spPr>
        <p:txBody>
          <a:bodyPr wrap="square">
            <a:spAutoFit/>
          </a:bodyPr>
          <a:lstStyle/>
          <a:p>
            <a:pPr marL="285750" indent="-285750" algn="just">
              <a:buFont typeface="Arial" pitchFamily="34" charset="0"/>
              <a:buChar char="•"/>
            </a:pPr>
            <a:r>
              <a:rPr lang="lv-LV" sz="2000" b="1" dirty="0">
                <a:solidFill>
                  <a:srgbClr val="FFFF00"/>
                </a:solidFill>
              </a:rPr>
              <a:t>Pacēlājiem</a:t>
            </a:r>
            <a:r>
              <a:rPr lang="lv-LV" sz="2000" dirty="0"/>
              <a:t> jābūt nelielai maliņai (uzbrauktuvītei), lai uz tā varētu uzbraukt cilvēks ar riteņkrēslu, kas nedrīkst būt pārāk stāva. </a:t>
            </a:r>
          </a:p>
          <a:p>
            <a:pPr marL="285750" indent="-285750" algn="just">
              <a:buFont typeface="Arial" pitchFamily="34" charset="0"/>
              <a:buChar char="•"/>
            </a:pPr>
            <a:endParaRPr lang="lv-LV" sz="1200" dirty="0"/>
          </a:p>
          <a:p>
            <a:pPr marL="285750" indent="-285750" algn="just">
              <a:buFont typeface="Arial" pitchFamily="34" charset="0"/>
              <a:buChar char="•"/>
            </a:pPr>
            <a:r>
              <a:rPr lang="lv-LV" sz="2000" dirty="0"/>
              <a:t>Pacēlāja platforma nedrīkst būt šaurāka par 0,90 m un īsāka par 1,00  m. </a:t>
            </a:r>
          </a:p>
          <a:p>
            <a:pPr marL="285750" indent="-285750" algn="just">
              <a:buFont typeface="Arial" pitchFamily="34" charset="0"/>
              <a:buChar char="•"/>
            </a:pPr>
            <a:endParaRPr lang="lv-LV" sz="1200" dirty="0"/>
          </a:p>
          <a:p>
            <a:pPr marL="285750" indent="-285750" algn="just">
              <a:buFont typeface="Arial" pitchFamily="34" charset="0"/>
              <a:buChar char="•"/>
            </a:pPr>
            <a:r>
              <a:rPr lang="lv-LV" sz="2000" dirty="0"/>
              <a:t>Pacēlājs ir aprīkots ar margām (piemēram: dzeltenas kontrastējošas), lai kustības laikā būtu kur pieturēties, tas ir nepieciešams drošībai.</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580014"/>
            <a:ext cx="2333625" cy="2419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247626" y="5085184"/>
            <a:ext cx="5112568" cy="1323439"/>
          </a:xfrm>
          <a:prstGeom prst="rect">
            <a:avLst/>
          </a:prstGeom>
        </p:spPr>
        <p:txBody>
          <a:bodyPr wrap="square">
            <a:spAutoFit/>
          </a:bodyPr>
          <a:lstStyle/>
          <a:p>
            <a:pPr marL="285750" indent="-285750" algn="just">
              <a:buFont typeface="Arial" pitchFamily="34" charset="0"/>
              <a:buChar char="•"/>
            </a:pPr>
            <a:r>
              <a:rPr lang="lv-LV" sz="2000" dirty="0">
                <a:solidFill>
                  <a:srgbClr val="FFFF00"/>
                </a:solidFill>
              </a:rPr>
              <a:t>Eskalatoros</a:t>
            </a:r>
            <a:r>
              <a:rPr lang="lv-LV" sz="2000" dirty="0"/>
              <a:t> jāparedz poga, kas nodrošina, ka eskalatora pakāpieni izveido platformu, kuru var izmantot cilvēks riteņkrēslā. Platformas minimālais garums ir 1,20  m. </a:t>
            </a:r>
          </a:p>
        </p:txBody>
      </p:sp>
      <p:pic>
        <p:nvPicPr>
          <p:cNvPr id="13314" name="Picture 2" descr="D:\Documents\Vides pieejamiba\Standarti vides pieejamībā - Darba\Bildes\eskalatori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611" y="4221089"/>
            <a:ext cx="2090738" cy="2271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5" name="Picture 3" descr="D:\Documents\Vides pieejamiba\Standarti vides pieejamībā - Darba\Bildes\eskalators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5755" y="4221089"/>
            <a:ext cx="2970449" cy="22713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2930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250" fill="hold"/>
                                        <p:tgtEl>
                                          <p:spTgt spid="5"/>
                                        </p:tgtEl>
                                        <p:attrNameLst>
                                          <p:attrName>ppt_w</p:attrName>
                                        </p:attrNameLst>
                                      </p:cBhvr>
                                      <p:tavLst>
                                        <p:tav tm="0">
                                          <p:val>
                                            <p:fltVal val="0"/>
                                          </p:val>
                                        </p:tav>
                                        <p:tav tm="100000">
                                          <p:val>
                                            <p:strVal val="#ppt_w"/>
                                          </p:val>
                                        </p:tav>
                                      </p:tavLst>
                                    </p:anim>
                                    <p:anim calcmode="lin" valueType="num">
                                      <p:cBhvr>
                                        <p:cTn id="8" dur="1250" fill="hold"/>
                                        <p:tgtEl>
                                          <p:spTgt spid="5"/>
                                        </p:tgtEl>
                                        <p:attrNameLst>
                                          <p:attrName>ppt_h</p:attrName>
                                        </p:attrNameLst>
                                      </p:cBhvr>
                                      <p:tavLst>
                                        <p:tav tm="0">
                                          <p:val>
                                            <p:fltVal val="0"/>
                                          </p:val>
                                        </p:tav>
                                        <p:tav tm="100000">
                                          <p:val>
                                            <p:strVal val="#ppt_h"/>
                                          </p:val>
                                        </p:tav>
                                      </p:tavLst>
                                    </p:anim>
                                    <p:animEffect transition="in" filter="fade">
                                      <p:cBhvr>
                                        <p:cTn id="9" dur="125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1250" fill="hold"/>
                                        <p:tgtEl>
                                          <p:spTgt spid="2050"/>
                                        </p:tgtEl>
                                        <p:attrNameLst>
                                          <p:attrName>ppt_w</p:attrName>
                                        </p:attrNameLst>
                                      </p:cBhvr>
                                      <p:tavLst>
                                        <p:tav tm="0">
                                          <p:val>
                                            <p:fltVal val="0"/>
                                          </p:val>
                                        </p:tav>
                                        <p:tav tm="100000">
                                          <p:val>
                                            <p:strVal val="#ppt_w"/>
                                          </p:val>
                                        </p:tav>
                                      </p:tavLst>
                                    </p:anim>
                                    <p:anim calcmode="lin" valueType="num">
                                      <p:cBhvr>
                                        <p:cTn id="13" dur="1250" fill="hold"/>
                                        <p:tgtEl>
                                          <p:spTgt spid="2050"/>
                                        </p:tgtEl>
                                        <p:attrNameLst>
                                          <p:attrName>ppt_h</p:attrName>
                                        </p:attrNameLst>
                                      </p:cBhvr>
                                      <p:tavLst>
                                        <p:tav tm="0">
                                          <p:val>
                                            <p:fltVal val="0"/>
                                          </p:val>
                                        </p:tav>
                                        <p:tav tm="100000">
                                          <p:val>
                                            <p:strVal val="#ppt_h"/>
                                          </p:val>
                                        </p:tav>
                                      </p:tavLst>
                                    </p:anim>
                                    <p:animEffect transition="in" filter="fade">
                                      <p:cBhvr>
                                        <p:cTn id="14" dur="125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250"/>
                                        <p:tgtEl>
                                          <p:spTgt spid="6"/>
                                        </p:tgtEl>
                                      </p:cBhvr>
                                    </p:animEffect>
                                    <p:anim calcmode="lin" valueType="num">
                                      <p:cBhvr>
                                        <p:cTn id="20" dur="1250" fill="hold"/>
                                        <p:tgtEl>
                                          <p:spTgt spid="6"/>
                                        </p:tgtEl>
                                        <p:attrNameLst>
                                          <p:attrName>ppt_x</p:attrName>
                                        </p:attrNameLst>
                                      </p:cBhvr>
                                      <p:tavLst>
                                        <p:tav tm="0">
                                          <p:val>
                                            <p:strVal val="#ppt_x"/>
                                          </p:val>
                                        </p:tav>
                                        <p:tav tm="100000">
                                          <p:val>
                                            <p:strVal val="#ppt_x"/>
                                          </p:val>
                                        </p:tav>
                                      </p:tavLst>
                                    </p:anim>
                                    <p:anim calcmode="lin" valueType="num">
                                      <p:cBhvr>
                                        <p:cTn id="21" dur="125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314"/>
                                        </p:tgtEl>
                                        <p:attrNameLst>
                                          <p:attrName>style.visibility</p:attrName>
                                        </p:attrNameLst>
                                      </p:cBhvr>
                                      <p:to>
                                        <p:strVal val="visible"/>
                                      </p:to>
                                    </p:set>
                                    <p:animEffect transition="in" filter="fade">
                                      <p:cBhvr>
                                        <p:cTn id="24" dur="1250"/>
                                        <p:tgtEl>
                                          <p:spTgt spid="13314"/>
                                        </p:tgtEl>
                                      </p:cBhvr>
                                    </p:animEffect>
                                    <p:anim calcmode="lin" valueType="num">
                                      <p:cBhvr>
                                        <p:cTn id="25" dur="1250" fill="hold"/>
                                        <p:tgtEl>
                                          <p:spTgt spid="13314"/>
                                        </p:tgtEl>
                                        <p:attrNameLst>
                                          <p:attrName>ppt_x</p:attrName>
                                        </p:attrNameLst>
                                      </p:cBhvr>
                                      <p:tavLst>
                                        <p:tav tm="0">
                                          <p:val>
                                            <p:strVal val="#ppt_x"/>
                                          </p:val>
                                        </p:tav>
                                        <p:tav tm="100000">
                                          <p:val>
                                            <p:strVal val="#ppt_x"/>
                                          </p:val>
                                        </p:tav>
                                      </p:tavLst>
                                    </p:anim>
                                    <p:anim calcmode="lin" valueType="num">
                                      <p:cBhvr>
                                        <p:cTn id="26" dur="1250" fill="hold"/>
                                        <p:tgtEl>
                                          <p:spTgt spid="133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315"/>
                                        </p:tgtEl>
                                        <p:attrNameLst>
                                          <p:attrName>style.visibility</p:attrName>
                                        </p:attrNameLst>
                                      </p:cBhvr>
                                      <p:to>
                                        <p:strVal val="visible"/>
                                      </p:to>
                                    </p:set>
                                    <p:animEffect transition="in" filter="fade">
                                      <p:cBhvr>
                                        <p:cTn id="31" dur="1250"/>
                                        <p:tgtEl>
                                          <p:spTgt spid="13315"/>
                                        </p:tgtEl>
                                      </p:cBhvr>
                                    </p:animEffect>
                                    <p:anim calcmode="lin" valueType="num">
                                      <p:cBhvr>
                                        <p:cTn id="32" dur="1250" fill="hold"/>
                                        <p:tgtEl>
                                          <p:spTgt spid="13315"/>
                                        </p:tgtEl>
                                        <p:attrNameLst>
                                          <p:attrName>ppt_x</p:attrName>
                                        </p:attrNameLst>
                                      </p:cBhvr>
                                      <p:tavLst>
                                        <p:tav tm="0">
                                          <p:val>
                                            <p:strVal val="#ppt_x"/>
                                          </p:val>
                                        </p:tav>
                                        <p:tav tm="100000">
                                          <p:val>
                                            <p:strVal val="#ppt_x"/>
                                          </p:val>
                                        </p:tav>
                                      </p:tavLst>
                                    </p:anim>
                                    <p:anim calcmode="lin" valueType="num">
                                      <p:cBhvr>
                                        <p:cTn id="33" dur="1250" fill="hold"/>
                                        <p:tgtEl>
                                          <p:spTgt spid="133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613"/>
          </a:xfrm>
        </p:spPr>
        <p:txBody>
          <a:bodyPr anchor="ctr">
            <a:normAutofit/>
          </a:bodyPr>
          <a:lstStyle/>
          <a:p>
            <a:pPr algn="ctr">
              <a:buFontTx/>
              <a:buNone/>
            </a:pPr>
            <a:r>
              <a:rPr lang="lv-LV" b="1" i="1" dirty="0">
                <a:solidFill>
                  <a:srgbClr val="FFFF00"/>
                </a:solidFill>
              </a:rPr>
              <a:t>IEKŠĒJĀ  VIDE</a:t>
            </a:r>
          </a:p>
        </p:txBody>
      </p:sp>
      <p:sp>
        <p:nvSpPr>
          <p:cNvPr id="4" name="Rectangle 3"/>
          <p:cNvSpPr/>
          <p:nvPr/>
        </p:nvSpPr>
        <p:spPr>
          <a:xfrm>
            <a:off x="-180529" y="836712"/>
            <a:ext cx="9324527" cy="523220"/>
          </a:xfrm>
          <a:prstGeom prst="rect">
            <a:avLst/>
          </a:prstGeom>
        </p:spPr>
        <p:txBody>
          <a:bodyPr wrap="square">
            <a:spAutoFit/>
          </a:bodyPr>
          <a:lstStyle/>
          <a:p>
            <a:pPr lvl="1" algn="ctr"/>
            <a:r>
              <a:rPr lang="lv-LV" sz="2800" b="1" dirty="0"/>
              <a:t>KĀPNES</a:t>
            </a:r>
          </a:p>
        </p:txBody>
      </p:sp>
      <p:sp>
        <p:nvSpPr>
          <p:cNvPr id="2" name="Rectangle 1"/>
          <p:cNvSpPr/>
          <p:nvPr/>
        </p:nvSpPr>
        <p:spPr>
          <a:xfrm>
            <a:off x="251520" y="5653697"/>
            <a:ext cx="4968552" cy="1015663"/>
          </a:xfrm>
          <a:prstGeom prst="rect">
            <a:avLst/>
          </a:prstGeom>
        </p:spPr>
        <p:txBody>
          <a:bodyPr wrap="square">
            <a:spAutoFit/>
          </a:bodyPr>
          <a:lstStyle/>
          <a:p>
            <a:pPr marL="285750" indent="-285750" algn="just">
              <a:buFont typeface="Arial" pitchFamily="34" charset="0"/>
              <a:buChar char="•"/>
            </a:pPr>
            <a:r>
              <a:rPr lang="lv-LV" sz="2000" dirty="0"/>
              <a:t>Uz margu lenteriem ir </a:t>
            </a:r>
            <a:r>
              <a:rPr lang="lv-LV" sz="2000" dirty="0" err="1"/>
              <a:t>taktilas</a:t>
            </a:r>
            <a:r>
              <a:rPr lang="lv-LV" sz="2000" dirty="0"/>
              <a:t> (sataustāmas) cipara zīmes un cipariem Braila rakstā, kas norāda par ēkas stāvu. </a:t>
            </a:r>
          </a:p>
        </p:txBody>
      </p:sp>
      <p:pic>
        <p:nvPicPr>
          <p:cNvPr id="3074" name="Picture 2" descr="D:\Documents\Vides pieejamiba\Standarti vides pieejamībā - Darba\Bildes\tactile-indicato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1708" y="4684730"/>
            <a:ext cx="3161928" cy="18971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103" y="1651157"/>
            <a:ext cx="3277377" cy="2457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078" name="Picture 6" descr="D:\Documents\Vides pieejamiba\Vides pieejamiba bildes\Vide pasaule www\4+Reliefpl%E4ttch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451" y="4378018"/>
            <a:ext cx="3312442" cy="22038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38" name="Picture 2" descr="D:\Documents\Vides pieejamiba\Vides pieejamiba bildes\Vide Liepaja\Soc.dienests\PC0100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6881" y="1518587"/>
            <a:ext cx="3371583" cy="27113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1520" y="1484784"/>
            <a:ext cx="4968552" cy="2554545"/>
          </a:xfrm>
          <a:prstGeom prst="rect">
            <a:avLst/>
          </a:prstGeom>
        </p:spPr>
        <p:txBody>
          <a:bodyPr wrap="square">
            <a:spAutoFit/>
          </a:bodyPr>
          <a:lstStyle/>
          <a:p>
            <a:pPr marL="285750" indent="-285750" algn="just">
              <a:buFont typeface="Arial" pitchFamily="34" charset="0"/>
              <a:buChar char="•"/>
            </a:pPr>
            <a:r>
              <a:rPr lang="lv-LV" sz="2000" dirty="0"/>
              <a:t>Iekšējā un ārējā vidē visus pirmos un pēdējos pakāpienus, stāvos un </a:t>
            </a:r>
            <a:r>
              <a:rPr lang="lv-LV" sz="2000" dirty="0" err="1"/>
              <a:t>pusstāvos</a:t>
            </a:r>
            <a:r>
              <a:rPr lang="lv-LV" sz="2000" dirty="0"/>
              <a:t> marķē dzeltenā vai citā kontrastējošā krāsā (aizliegts marķēt divkrāsainu – dzeltens/melns). Pakāpiena horizontālās virsmas marķējums ir 0,10 m plats, bet vertikālās virsmas – 5 cm plats, visa pakāpiena platumā. </a:t>
            </a:r>
          </a:p>
        </p:txBody>
      </p:sp>
      <p:sp>
        <p:nvSpPr>
          <p:cNvPr id="6" name="Rectangle 5"/>
          <p:cNvSpPr/>
          <p:nvPr/>
        </p:nvSpPr>
        <p:spPr>
          <a:xfrm>
            <a:off x="251520" y="4077072"/>
            <a:ext cx="4968552" cy="1538883"/>
          </a:xfrm>
          <a:prstGeom prst="rect">
            <a:avLst/>
          </a:prstGeom>
        </p:spPr>
        <p:txBody>
          <a:bodyPr wrap="square">
            <a:spAutoFit/>
          </a:bodyPr>
          <a:lstStyle/>
          <a:p>
            <a:pPr marL="285750" indent="-285750">
              <a:buFont typeface="Arial" pitchFamily="34" charset="0"/>
              <a:buChar char="•"/>
            </a:pPr>
            <a:r>
              <a:rPr lang="lv-LV" sz="2000" dirty="0"/>
              <a:t>Margas ir kontrastējošā krāsā.</a:t>
            </a:r>
          </a:p>
          <a:p>
            <a:pPr marL="285750" indent="-285750">
              <a:buFont typeface="Arial" pitchFamily="34" charset="0"/>
              <a:buChar char="•"/>
            </a:pPr>
            <a:endParaRPr lang="lv-LV" sz="1200" dirty="0"/>
          </a:p>
          <a:p>
            <a:pPr marL="285750" indent="-285750" algn="just">
              <a:buFont typeface="Arial" pitchFamily="34" charset="0"/>
              <a:buChar char="•"/>
            </a:pPr>
            <a:r>
              <a:rPr lang="lv-LV" sz="2000" dirty="0"/>
              <a:t>Margu augstums ir 0,90 m no grīdas līmeņa un tām jāsniedzas vismaz 0,30 m pāri pirmajam un pēdējam pakāpienam.   </a:t>
            </a:r>
          </a:p>
        </p:txBody>
      </p:sp>
    </p:spTree>
    <p:extLst>
      <p:ext uri="{BB962C8B-B14F-4D97-AF65-F5344CB8AC3E}">
        <p14:creationId xmlns:p14="http://schemas.microsoft.com/office/powerpoint/2010/main" val="33742137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1250" fill="hold"/>
                                        <p:tgtEl>
                                          <p:spTgt spid="3076"/>
                                        </p:tgtEl>
                                        <p:attrNameLst>
                                          <p:attrName>ppt_w</p:attrName>
                                        </p:attrNameLst>
                                      </p:cBhvr>
                                      <p:tavLst>
                                        <p:tav tm="0">
                                          <p:val>
                                            <p:fltVal val="0"/>
                                          </p:val>
                                        </p:tav>
                                        <p:tav tm="100000">
                                          <p:val>
                                            <p:strVal val="#ppt_w"/>
                                          </p:val>
                                        </p:tav>
                                      </p:tavLst>
                                    </p:anim>
                                    <p:anim calcmode="lin" valueType="num">
                                      <p:cBhvr>
                                        <p:cTn id="8" dur="1250" fill="hold"/>
                                        <p:tgtEl>
                                          <p:spTgt spid="3076"/>
                                        </p:tgtEl>
                                        <p:attrNameLst>
                                          <p:attrName>ppt_h</p:attrName>
                                        </p:attrNameLst>
                                      </p:cBhvr>
                                      <p:tavLst>
                                        <p:tav tm="0">
                                          <p:val>
                                            <p:fltVal val="0"/>
                                          </p:val>
                                        </p:tav>
                                        <p:tav tm="100000">
                                          <p:val>
                                            <p:strVal val="#ppt_h"/>
                                          </p:val>
                                        </p:tav>
                                      </p:tavLst>
                                    </p:anim>
                                    <p:animEffect transition="in" filter="fade">
                                      <p:cBhvr>
                                        <p:cTn id="9" dur="1250"/>
                                        <p:tgtEl>
                                          <p:spTgt spid="307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250" fill="hold"/>
                                        <p:tgtEl>
                                          <p:spTgt spid="3"/>
                                        </p:tgtEl>
                                        <p:attrNameLst>
                                          <p:attrName>ppt_w</p:attrName>
                                        </p:attrNameLst>
                                      </p:cBhvr>
                                      <p:tavLst>
                                        <p:tav tm="0">
                                          <p:val>
                                            <p:fltVal val="0"/>
                                          </p:val>
                                        </p:tav>
                                        <p:tav tm="100000">
                                          <p:val>
                                            <p:strVal val="#ppt_w"/>
                                          </p:val>
                                        </p:tav>
                                      </p:tavLst>
                                    </p:anim>
                                    <p:anim calcmode="lin" valueType="num">
                                      <p:cBhvr>
                                        <p:cTn id="13" dur="1250" fill="hold"/>
                                        <p:tgtEl>
                                          <p:spTgt spid="3"/>
                                        </p:tgtEl>
                                        <p:attrNameLst>
                                          <p:attrName>ppt_h</p:attrName>
                                        </p:attrNameLst>
                                      </p:cBhvr>
                                      <p:tavLst>
                                        <p:tav tm="0">
                                          <p:val>
                                            <p:fltVal val="0"/>
                                          </p:val>
                                        </p:tav>
                                        <p:tav tm="100000">
                                          <p:val>
                                            <p:strVal val="#ppt_h"/>
                                          </p:val>
                                        </p:tav>
                                      </p:tavLst>
                                    </p:anim>
                                    <p:animEffect transition="in" filter="fade">
                                      <p:cBhvr>
                                        <p:cTn id="14" dur="12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338"/>
                                        </p:tgtEl>
                                        <p:attrNameLst>
                                          <p:attrName>style.visibility</p:attrName>
                                        </p:attrNameLst>
                                      </p:cBhvr>
                                      <p:to>
                                        <p:strVal val="visible"/>
                                      </p:to>
                                    </p:set>
                                    <p:animEffect transition="in" filter="fade">
                                      <p:cBhvr>
                                        <p:cTn id="19" dur="1250"/>
                                        <p:tgtEl>
                                          <p:spTgt spid="14338"/>
                                        </p:tgtEl>
                                      </p:cBhvr>
                                    </p:animEffect>
                                    <p:anim calcmode="lin" valueType="num">
                                      <p:cBhvr>
                                        <p:cTn id="20" dur="1250" fill="hold"/>
                                        <p:tgtEl>
                                          <p:spTgt spid="14338"/>
                                        </p:tgtEl>
                                        <p:attrNameLst>
                                          <p:attrName>ppt_x</p:attrName>
                                        </p:attrNameLst>
                                      </p:cBhvr>
                                      <p:tavLst>
                                        <p:tav tm="0">
                                          <p:val>
                                            <p:strVal val="#ppt_x"/>
                                          </p:val>
                                        </p:tav>
                                        <p:tav tm="100000">
                                          <p:val>
                                            <p:strVal val="#ppt_x"/>
                                          </p:val>
                                        </p:tav>
                                      </p:tavLst>
                                    </p:anim>
                                    <p:anim calcmode="lin" valueType="num">
                                      <p:cBhvr>
                                        <p:cTn id="21" dur="1250" fill="hold"/>
                                        <p:tgtEl>
                                          <p:spTgt spid="1433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250"/>
                                        <p:tgtEl>
                                          <p:spTgt spid="6"/>
                                        </p:tgtEl>
                                      </p:cBhvr>
                                    </p:animEffect>
                                    <p:anim calcmode="lin" valueType="num">
                                      <p:cBhvr>
                                        <p:cTn id="27" dur="1250" fill="hold"/>
                                        <p:tgtEl>
                                          <p:spTgt spid="6"/>
                                        </p:tgtEl>
                                        <p:attrNameLst>
                                          <p:attrName>ppt_x</p:attrName>
                                        </p:attrNameLst>
                                      </p:cBhvr>
                                      <p:tavLst>
                                        <p:tav tm="0">
                                          <p:val>
                                            <p:strVal val="#ppt_x"/>
                                          </p:val>
                                        </p:tav>
                                        <p:tav tm="100000">
                                          <p:val>
                                            <p:strVal val="#ppt_x"/>
                                          </p:val>
                                        </p:tav>
                                      </p:tavLst>
                                    </p:anim>
                                    <p:anim calcmode="lin" valueType="num">
                                      <p:cBhvr>
                                        <p:cTn id="28" dur="125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1250"/>
                                        <p:tgtEl>
                                          <p:spTgt spid="3074"/>
                                        </p:tgtEl>
                                      </p:cBhvr>
                                    </p:animEffect>
                                    <p:anim calcmode="lin" valueType="num">
                                      <p:cBhvr>
                                        <p:cTn id="32" dur="1250" fill="hold"/>
                                        <p:tgtEl>
                                          <p:spTgt spid="3074"/>
                                        </p:tgtEl>
                                        <p:attrNameLst>
                                          <p:attrName>ppt_x</p:attrName>
                                        </p:attrNameLst>
                                      </p:cBhvr>
                                      <p:tavLst>
                                        <p:tav tm="0">
                                          <p:val>
                                            <p:strVal val="#ppt_x"/>
                                          </p:val>
                                        </p:tav>
                                        <p:tav tm="100000">
                                          <p:val>
                                            <p:strVal val="#ppt_x"/>
                                          </p:val>
                                        </p:tav>
                                      </p:tavLst>
                                    </p:anim>
                                    <p:anim calcmode="lin" valueType="num">
                                      <p:cBhvr>
                                        <p:cTn id="33" dur="125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250"/>
                                        <p:tgtEl>
                                          <p:spTgt spid="2"/>
                                        </p:tgtEl>
                                      </p:cBhvr>
                                    </p:animEffect>
                                    <p:anim calcmode="lin" valueType="num">
                                      <p:cBhvr>
                                        <p:cTn id="39" dur="1250" fill="hold"/>
                                        <p:tgtEl>
                                          <p:spTgt spid="2"/>
                                        </p:tgtEl>
                                        <p:attrNameLst>
                                          <p:attrName>ppt_x</p:attrName>
                                        </p:attrNameLst>
                                      </p:cBhvr>
                                      <p:tavLst>
                                        <p:tav tm="0">
                                          <p:val>
                                            <p:strVal val="#ppt_x"/>
                                          </p:val>
                                        </p:tav>
                                        <p:tav tm="100000">
                                          <p:val>
                                            <p:strVal val="#ppt_x"/>
                                          </p:val>
                                        </p:tav>
                                      </p:tavLst>
                                    </p:anim>
                                    <p:anim calcmode="lin" valueType="num">
                                      <p:cBhvr>
                                        <p:cTn id="40" dur="1250" fill="hold"/>
                                        <p:tgtEl>
                                          <p:spTgt spid="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078"/>
                                        </p:tgtEl>
                                        <p:attrNameLst>
                                          <p:attrName>style.visibility</p:attrName>
                                        </p:attrNameLst>
                                      </p:cBhvr>
                                      <p:to>
                                        <p:strVal val="visible"/>
                                      </p:to>
                                    </p:set>
                                    <p:animEffect transition="in" filter="fade">
                                      <p:cBhvr>
                                        <p:cTn id="43" dur="1250"/>
                                        <p:tgtEl>
                                          <p:spTgt spid="3078"/>
                                        </p:tgtEl>
                                      </p:cBhvr>
                                    </p:animEffect>
                                    <p:anim calcmode="lin" valueType="num">
                                      <p:cBhvr>
                                        <p:cTn id="44" dur="1250" fill="hold"/>
                                        <p:tgtEl>
                                          <p:spTgt spid="3078"/>
                                        </p:tgtEl>
                                        <p:attrNameLst>
                                          <p:attrName>ppt_x</p:attrName>
                                        </p:attrNameLst>
                                      </p:cBhvr>
                                      <p:tavLst>
                                        <p:tav tm="0">
                                          <p:val>
                                            <p:strVal val="#ppt_x"/>
                                          </p:val>
                                        </p:tav>
                                        <p:tav tm="100000">
                                          <p:val>
                                            <p:strVal val="#ppt_x"/>
                                          </p:val>
                                        </p:tav>
                                      </p:tavLst>
                                    </p:anim>
                                    <p:anim calcmode="lin" valueType="num">
                                      <p:cBhvr>
                                        <p:cTn id="45" dur="125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613"/>
          </a:xfrm>
        </p:spPr>
        <p:txBody>
          <a:bodyPr anchor="ctr">
            <a:normAutofit/>
          </a:bodyPr>
          <a:lstStyle/>
          <a:p>
            <a:pPr algn="ctr">
              <a:buFontTx/>
              <a:buNone/>
            </a:pPr>
            <a:r>
              <a:rPr lang="lv-LV" b="1" i="1" dirty="0">
                <a:solidFill>
                  <a:srgbClr val="FFFF00"/>
                </a:solidFill>
              </a:rPr>
              <a:t>IEKŠĒJĀ  VIDE</a:t>
            </a:r>
          </a:p>
        </p:txBody>
      </p:sp>
      <p:sp>
        <p:nvSpPr>
          <p:cNvPr id="4" name="Rectangle 3"/>
          <p:cNvSpPr/>
          <p:nvPr/>
        </p:nvSpPr>
        <p:spPr>
          <a:xfrm>
            <a:off x="-180529" y="836712"/>
            <a:ext cx="9324527" cy="523220"/>
          </a:xfrm>
          <a:prstGeom prst="rect">
            <a:avLst/>
          </a:prstGeom>
        </p:spPr>
        <p:txBody>
          <a:bodyPr wrap="square">
            <a:spAutoFit/>
          </a:bodyPr>
          <a:lstStyle/>
          <a:p>
            <a:pPr lvl="1" algn="ctr"/>
            <a:r>
              <a:rPr lang="lv-LV" sz="2800" b="1" dirty="0"/>
              <a:t>KĀPNES</a:t>
            </a:r>
          </a:p>
        </p:txBody>
      </p:sp>
      <p:sp>
        <p:nvSpPr>
          <p:cNvPr id="2" name="Rectangle 1"/>
          <p:cNvSpPr/>
          <p:nvPr/>
        </p:nvSpPr>
        <p:spPr>
          <a:xfrm>
            <a:off x="252480" y="1407691"/>
            <a:ext cx="8640000" cy="2885405"/>
          </a:xfrm>
          <a:prstGeom prst="rect">
            <a:avLst/>
          </a:prstGeom>
        </p:spPr>
        <p:txBody>
          <a:bodyPr wrap="square">
            <a:spAutoFit/>
          </a:bodyPr>
          <a:lstStyle/>
          <a:p>
            <a:pPr marL="285750" indent="-285750" algn="just">
              <a:buFont typeface="Arial" pitchFamily="34" charset="0"/>
              <a:buChar char="•"/>
            </a:pPr>
            <a:r>
              <a:rPr lang="lv-LV" sz="2000" dirty="0"/>
              <a:t>Kāpnēm pie pirmā un pēdējā pakāpiena tiek iestrādāts reljefa (pumpiņas uz augšu)  un dzeltena krāsas brīdinājuma segums 0,60  m platumā.</a:t>
            </a:r>
            <a:r>
              <a:rPr lang="lv-LV" sz="2000" i="1" dirty="0"/>
              <a:t> </a:t>
            </a:r>
          </a:p>
          <a:p>
            <a:pPr marL="285750" indent="-285750" algn="just">
              <a:buFont typeface="Arial" pitchFamily="34" charset="0"/>
              <a:buChar char="•"/>
            </a:pPr>
            <a:endParaRPr lang="lv-LV" sz="1050" i="1" dirty="0"/>
          </a:p>
          <a:p>
            <a:pPr marL="285750" indent="-285750" algn="just">
              <a:buFont typeface="Arial" pitchFamily="34" charset="0"/>
              <a:buChar char="•"/>
            </a:pPr>
            <a:r>
              <a:rPr lang="lv-LV" sz="2000" dirty="0"/>
              <a:t>Virzienā no apakšas uz augšu: reljefa dzeltena kontrastējošā josla ir klāt pienākoša, pie pirmā pakāpiena (apakšējā) bez atstarpēm un norāda par kāpņu sākumu. Pēdējam pakāpienam (augšējam) no pakāpiena malas līdz reljefa dzeltenai kontrastējošai joslai ir 0,35 m drošības zona. </a:t>
            </a:r>
          </a:p>
          <a:p>
            <a:pPr marL="285750" indent="-285750" algn="just">
              <a:buFont typeface="Arial" pitchFamily="34" charset="0"/>
              <a:buChar char="•"/>
            </a:pPr>
            <a:endParaRPr lang="lv-LV" sz="1050" dirty="0"/>
          </a:p>
          <a:p>
            <a:pPr marL="285750" lvl="0" indent="-285750" algn="just">
              <a:buFont typeface="Arial" pitchFamily="34" charset="0"/>
              <a:buChar char="•"/>
            </a:pPr>
            <a:r>
              <a:rPr lang="lv-LV" sz="2000" dirty="0"/>
              <a:t>Ja kāpnēm ir tikai divi vai trīs pakāpieni, tad marķē katru pakāpienu dzeltenā (vai citā, atbilstoši dizainam un videi) kontrastējošā krāsā.</a:t>
            </a:r>
          </a:p>
        </p:txBody>
      </p:sp>
      <p:pic>
        <p:nvPicPr>
          <p:cNvPr id="4098" name="Picture 2" descr="D:\Documents\Vides pieejamiba\Standarti vides pieejamībā - Darba\Bildes\kāpnes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4023" y="4437352"/>
            <a:ext cx="3365969" cy="21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18" name="Picture 2" descr="D:\Documents\Vides pieejamiba\Vides pieejamiba bildes\Vide pasaule www\stair_escala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4437352"/>
            <a:ext cx="3231406" cy="216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846114"/>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836613"/>
          </a:xfrm>
        </p:spPr>
        <p:txBody>
          <a:bodyPr anchor="ctr">
            <a:normAutofit/>
          </a:bodyPr>
          <a:lstStyle/>
          <a:p>
            <a:pPr algn="ctr">
              <a:buFontTx/>
              <a:buNone/>
            </a:pPr>
            <a:r>
              <a:rPr lang="lv-LV" b="1" i="1" dirty="0">
                <a:solidFill>
                  <a:srgbClr val="FFFF00"/>
                </a:solidFill>
              </a:rPr>
              <a:t>IEKŠĒJĀ  VIDE</a:t>
            </a:r>
          </a:p>
        </p:txBody>
      </p:sp>
      <p:sp>
        <p:nvSpPr>
          <p:cNvPr id="4" name="Rectangle 3"/>
          <p:cNvSpPr/>
          <p:nvPr/>
        </p:nvSpPr>
        <p:spPr>
          <a:xfrm>
            <a:off x="-180529" y="836712"/>
            <a:ext cx="9324527" cy="523220"/>
          </a:xfrm>
          <a:prstGeom prst="rect">
            <a:avLst/>
          </a:prstGeom>
        </p:spPr>
        <p:txBody>
          <a:bodyPr wrap="square">
            <a:spAutoFit/>
          </a:bodyPr>
          <a:lstStyle/>
          <a:p>
            <a:pPr lvl="1" algn="ctr"/>
            <a:r>
              <a:rPr lang="lv-LV" sz="2800" b="1" dirty="0"/>
              <a:t>INTERNETVIDES   PIEEJAMĪBA</a:t>
            </a:r>
          </a:p>
        </p:txBody>
      </p:sp>
      <p:sp>
        <p:nvSpPr>
          <p:cNvPr id="2" name="Rectangle 1"/>
          <p:cNvSpPr/>
          <p:nvPr/>
        </p:nvSpPr>
        <p:spPr>
          <a:xfrm>
            <a:off x="252480" y="1412776"/>
            <a:ext cx="8640000" cy="5386090"/>
          </a:xfrm>
          <a:prstGeom prst="rect">
            <a:avLst/>
          </a:prstGeom>
        </p:spPr>
        <p:txBody>
          <a:bodyPr wrap="square">
            <a:spAutoFit/>
          </a:bodyPr>
          <a:lstStyle/>
          <a:p>
            <a:pPr marL="285750" lvl="0" indent="-285750" algn="just">
              <a:buFont typeface="Arial" pitchFamily="34" charset="0"/>
              <a:buChar char="•"/>
            </a:pPr>
            <a:r>
              <a:rPr lang="lv-LV" sz="2000" dirty="0" err="1"/>
              <a:t>Internetvides</a:t>
            </a:r>
            <a:r>
              <a:rPr lang="lv-LV" sz="2000" dirty="0"/>
              <a:t> mājas lapās esošajiem attēliem pievienoti paskaidrojoši teksti, kas šajā attēlā ir redzams. Bildes, zīmējumi, norādes (uzklikšķini šeit </a:t>
            </a:r>
            <a:r>
              <a:rPr lang="lv-LV" sz="2000" dirty="0" err="1"/>
              <a:t>u.c</a:t>
            </a:r>
            <a:r>
              <a:rPr lang="lv-LV" sz="2000" dirty="0"/>
              <a:t>.) ir aprakstītas ar vārdiem, lai JAWS programma to spēj nolasīt.</a:t>
            </a:r>
          </a:p>
          <a:p>
            <a:pPr marL="285750" lvl="0" indent="-285750" algn="just">
              <a:buFont typeface="Arial" pitchFamily="34" charset="0"/>
              <a:buChar char="•"/>
            </a:pPr>
            <a:endParaRPr lang="lv-LV" sz="1400" dirty="0"/>
          </a:p>
          <a:p>
            <a:pPr marL="285750" lvl="0" indent="-285750" algn="just">
              <a:buFont typeface="Arial" pitchFamily="34" charset="0"/>
              <a:buChar char="•"/>
            </a:pPr>
            <a:r>
              <a:rPr lang="lv-LV" sz="2000" dirty="0"/>
              <a:t>Veidojot mājas lapas, tās jāveido W3C vai AAA standartā, tādējādi nodrošinot informācijas pieejamību cilvēkiem ar redzes traucējumiem, izmantojot specializētās programmatūras.</a:t>
            </a:r>
          </a:p>
          <a:p>
            <a:pPr marL="285750" lvl="0" indent="-285750" algn="just">
              <a:buFont typeface="Arial" pitchFamily="34" charset="0"/>
              <a:buChar char="•"/>
            </a:pPr>
            <a:endParaRPr lang="lv-LV" sz="1400" dirty="0"/>
          </a:p>
          <a:p>
            <a:pPr marL="285750" indent="-285750" algn="just">
              <a:buFont typeface="Arial" pitchFamily="34" charset="0"/>
              <a:buChar char="•"/>
            </a:pPr>
            <a:r>
              <a:rPr lang="lv-LV" sz="2000" dirty="0"/>
              <a:t>Web lapa cilvēkiem ar redzes traucējumiem ir izmantojama specializētajās programmās „JAWS” – </a:t>
            </a:r>
          </a:p>
          <a:p>
            <a:pPr algn="just"/>
            <a:r>
              <a:rPr lang="lv-LV" sz="2000" dirty="0"/>
              <a:t>    uzrakstītais teksts tiek nolasīts </a:t>
            </a:r>
          </a:p>
          <a:p>
            <a:pPr algn="just"/>
            <a:r>
              <a:rPr lang="lv-LV" sz="2000" dirty="0"/>
              <a:t>    sadarbībā ar „TILDES   VISVARIS”,       </a:t>
            </a:r>
          </a:p>
          <a:p>
            <a:pPr algn="just"/>
            <a:r>
              <a:rPr lang="lv-LV" sz="2000" dirty="0"/>
              <a:t>    „ZOOM   TEXT” – tekstu </a:t>
            </a:r>
          </a:p>
          <a:p>
            <a:pPr algn="just"/>
            <a:r>
              <a:rPr lang="lv-LV" sz="2000" dirty="0"/>
              <a:t>    palielinoša programma, Braila rinda.</a:t>
            </a:r>
          </a:p>
          <a:p>
            <a:pPr marL="285750" indent="-285750" algn="just">
              <a:buFont typeface="Arial" pitchFamily="34" charset="0"/>
              <a:buChar char="•"/>
            </a:pPr>
            <a:endParaRPr lang="lv-LV" sz="1400" dirty="0"/>
          </a:p>
          <a:p>
            <a:pPr marL="285750" lvl="0" indent="-285750" algn="just">
              <a:buFont typeface="Arial" pitchFamily="34" charset="0"/>
              <a:buChar char="•"/>
            </a:pPr>
            <a:r>
              <a:rPr lang="lv-LV" sz="2000" dirty="0"/>
              <a:t>Video materiāliem ir nodrošināti </a:t>
            </a:r>
          </a:p>
          <a:p>
            <a:pPr lvl="0" algn="just"/>
            <a:r>
              <a:rPr lang="lv-LV" sz="2000" dirty="0"/>
              <a:t>    subtitri cilvēkiem </a:t>
            </a:r>
          </a:p>
          <a:p>
            <a:pPr lvl="0" algn="just"/>
            <a:r>
              <a:rPr lang="lv-LV" sz="2000" dirty="0"/>
              <a:t>    ar dzirdes traucējumiem.</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4434571"/>
            <a:ext cx="2824812" cy="2114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3" name="Picture 3" descr="D:\Documents\Vides pieejamiba\Vides pieejamiba bildes\Vide pie mums\DSC007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2484" y="4434571"/>
            <a:ext cx="1579996" cy="21066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469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p:cTn id="12" dur="1250" fill="hold"/>
                                        <p:tgtEl>
                                          <p:spTgt spid="5122"/>
                                        </p:tgtEl>
                                        <p:attrNameLst>
                                          <p:attrName>ppt_w</p:attrName>
                                        </p:attrNameLst>
                                      </p:cBhvr>
                                      <p:tavLst>
                                        <p:tav tm="0">
                                          <p:val>
                                            <p:fltVal val="0"/>
                                          </p:val>
                                        </p:tav>
                                        <p:tav tm="100000">
                                          <p:val>
                                            <p:strVal val="#ppt_w"/>
                                          </p:val>
                                        </p:tav>
                                      </p:tavLst>
                                    </p:anim>
                                    <p:anim calcmode="lin" valueType="num">
                                      <p:cBhvr>
                                        <p:cTn id="13" dur="1250" fill="hold"/>
                                        <p:tgtEl>
                                          <p:spTgt spid="5122"/>
                                        </p:tgtEl>
                                        <p:attrNameLst>
                                          <p:attrName>ppt_h</p:attrName>
                                        </p:attrNameLst>
                                      </p:cBhvr>
                                      <p:tavLst>
                                        <p:tav tm="0">
                                          <p:val>
                                            <p:fltVal val="0"/>
                                          </p:val>
                                        </p:tav>
                                        <p:tav tm="100000">
                                          <p:val>
                                            <p:strVal val="#ppt_h"/>
                                          </p:val>
                                        </p:tav>
                                      </p:tavLst>
                                    </p:anim>
                                    <p:animEffect transition="in" filter="fade">
                                      <p:cBhvr>
                                        <p:cTn id="14" dur="1250"/>
                                        <p:tgtEl>
                                          <p:spTgt spid="512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250" fill="hold"/>
                                        <p:tgtEl>
                                          <p:spTgt spid="3"/>
                                        </p:tgtEl>
                                        <p:attrNameLst>
                                          <p:attrName>ppt_w</p:attrName>
                                        </p:attrNameLst>
                                      </p:cBhvr>
                                      <p:tavLst>
                                        <p:tav tm="0">
                                          <p:val>
                                            <p:fltVal val="0"/>
                                          </p:val>
                                        </p:tav>
                                        <p:tav tm="100000">
                                          <p:val>
                                            <p:strVal val="#ppt_w"/>
                                          </p:val>
                                        </p:tav>
                                      </p:tavLst>
                                    </p:anim>
                                    <p:anim calcmode="lin" valueType="num">
                                      <p:cBhvr>
                                        <p:cTn id="18" dur="1250" fill="hold"/>
                                        <p:tgtEl>
                                          <p:spTgt spid="3"/>
                                        </p:tgtEl>
                                        <p:attrNameLst>
                                          <p:attrName>ppt_h</p:attrName>
                                        </p:attrNameLst>
                                      </p:cBhvr>
                                      <p:tavLst>
                                        <p:tav tm="0">
                                          <p:val>
                                            <p:fltVal val="0"/>
                                          </p:val>
                                        </p:tav>
                                        <p:tav tm="100000">
                                          <p:val>
                                            <p:strVal val="#ppt_h"/>
                                          </p:val>
                                        </p:tav>
                                      </p:tavLst>
                                    </p:anim>
                                    <p:animEffect transition="in" filter="fade">
                                      <p:cBhvr>
                                        <p:cTn id="19"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49048" y="476672"/>
            <a:ext cx="9144000" cy="980728"/>
          </a:xfrm>
        </p:spPr>
        <p:txBody>
          <a:bodyPr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buFontTx/>
              <a:buNone/>
            </a:pPr>
            <a:r>
              <a:rPr lang="lv-LV"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KĀDU</a:t>
            </a:r>
            <a:r>
              <a:rPr lang="lv-LV" sz="3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lv-LV"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SABIEDRĪBU</a:t>
            </a:r>
            <a:r>
              <a:rPr lang="lv-LV" sz="3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4" t="-3855"/>
          <a:stretch/>
        </p:blipFill>
        <p:spPr bwMode="auto">
          <a:xfrm>
            <a:off x="523540" y="1340768"/>
            <a:ext cx="3999412" cy="2825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19646" y="5144125"/>
            <a:ext cx="4457843"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lv-LV"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GRIBAM  REDZĒT ?</a:t>
            </a:r>
          </a:p>
        </p:txBody>
      </p:sp>
      <p:sp>
        <p:nvSpPr>
          <p:cNvPr id="6" name="Rectangle 5"/>
          <p:cNvSpPr/>
          <p:nvPr/>
        </p:nvSpPr>
        <p:spPr>
          <a:xfrm>
            <a:off x="6080781" y="1713582"/>
            <a:ext cx="1741182" cy="92333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lv-LV"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MĒS</a:t>
            </a:r>
            <a:r>
              <a:rPr lang="lv-LV"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pic>
        <p:nvPicPr>
          <p:cNvPr id="1026" name="Picture 2" descr="D:\Desktop\pieejams visiem logo 1 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8509" y="3163016"/>
            <a:ext cx="3245725" cy="3218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020488"/>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endParaRPr lang="lv-LV" sz="3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20" name="Dise_o_Universal_Dise_o_para_todos_Arquitectura_In.wmv">
            <a:hlinkClick r:id="" action="ppaction://media"/>
          </p:cNvPr>
          <p:cNvPicPr>
            <a:picLocks noGrp="1" noChangeAspect="1"/>
          </p:cNvPicPr>
          <p:nvPr>
            <p:ph idx="1"/>
            <a:videoFile r:link="rId1"/>
            <p:extLst>
              <p:ext uri="{DAA4B4D4-6D71-4841-9C94-3DE7FCFB9230}">
                <p14:media xmlns:p14="http://schemas.microsoft.com/office/powerpoint/2010/main" r:embed="rId2">
                  <p14:trim end="1200"/>
                  <p14:bmkLst>
                    <p14:bmk name="Bookmark 1" time="0"/>
                  </p14:bmkLst>
                </p14:media>
              </p:ext>
            </p:extLst>
          </p:nvPr>
        </p:nvPicPr>
        <p:blipFill>
          <a:blip r:embed="rId4"/>
          <a:stretch>
            <a:fillRect/>
          </a:stretch>
        </p:blipFill>
        <p:spPr>
          <a:xfrm>
            <a:off x="-36512" y="-61056"/>
            <a:ext cx="9262701" cy="6946440"/>
          </a:xfrm>
          <a:prstGeom prst="rect">
            <a:avLst/>
          </a:prstGeom>
          <a:noFill/>
          <a:ln>
            <a:noFill/>
          </a:ln>
        </p:spPr>
      </p:pic>
      <p:sp>
        <p:nvSpPr>
          <p:cNvPr id="21" name="Rectangle 20"/>
          <p:cNvSpPr/>
          <p:nvPr/>
        </p:nvSpPr>
        <p:spPr>
          <a:xfrm>
            <a:off x="899592" y="4509120"/>
            <a:ext cx="7632848" cy="12003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lv-LV"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MAINOT  DOMĀŠANU   </a:t>
            </a:r>
          </a:p>
          <a:p>
            <a:r>
              <a:rPr lang="lv-LV"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UN  PERSONĪGO  ATTIEKSMI – </a:t>
            </a:r>
          </a:p>
          <a:p>
            <a:r>
              <a:rPr lang="lv-LV"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SPĒSIM  RADĪT  VIDI  KOŠĀKU  UN  DROŠĀKU !</a:t>
            </a:r>
          </a:p>
        </p:txBody>
      </p:sp>
    </p:spTree>
    <p:extLst>
      <p:ext uri="{BB962C8B-B14F-4D97-AF65-F5344CB8AC3E}">
        <p14:creationId xmlns:p14="http://schemas.microsoft.com/office/powerpoint/2010/main" val="5640799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par>
                                <p:cTn id="7" presetID="53" presetClass="entr" presetSubtype="16" fill="hold" grpId="0" nodeType="withEffect">
                                  <p:stCondLst>
                                    <p:cond delay="39750"/>
                                  </p:stCondLst>
                                  <p:childTnLst>
                                    <p:set>
                                      <p:cBhvr>
                                        <p:cTn id="8" dur="1" fill="hold">
                                          <p:stCondLst>
                                            <p:cond delay="0"/>
                                          </p:stCondLst>
                                        </p:cTn>
                                        <p:tgtEl>
                                          <p:spTgt spid="21"/>
                                        </p:tgtEl>
                                        <p:attrNameLst>
                                          <p:attrName>style.visibility</p:attrName>
                                        </p:attrNameLst>
                                      </p:cBhvr>
                                      <p:to>
                                        <p:strVal val="visible"/>
                                      </p:to>
                                    </p:set>
                                    <p:anim calcmode="lin" valueType="num">
                                      <p:cBhvr>
                                        <p:cTn id="9" dur="1250" fill="hold"/>
                                        <p:tgtEl>
                                          <p:spTgt spid="21"/>
                                        </p:tgtEl>
                                        <p:attrNameLst>
                                          <p:attrName>ppt_w</p:attrName>
                                        </p:attrNameLst>
                                      </p:cBhvr>
                                      <p:tavLst>
                                        <p:tav tm="0">
                                          <p:val>
                                            <p:fltVal val="0"/>
                                          </p:val>
                                        </p:tav>
                                        <p:tav tm="100000">
                                          <p:val>
                                            <p:strVal val="#ppt_w"/>
                                          </p:val>
                                        </p:tav>
                                      </p:tavLst>
                                    </p:anim>
                                    <p:anim calcmode="lin" valueType="num">
                                      <p:cBhvr>
                                        <p:cTn id="10" dur="1250" fill="hold"/>
                                        <p:tgtEl>
                                          <p:spTgt spid="21"/>
                                        </p:tgtEl>
                                        <p:attrNameLst>
                                          <p:attrName>ppt_h</p:attrName>
                                        </p:attrNameLst>
                                      </p:cBhvr>
                                      <p:tavLst>
                                        <p:tav tm="0">
                                          <p:val>
                                            <p:fltVal val="0"/>
                                          </p:val>
                                        </p:tav>
                                        <p:tav tm="100000">
                                          <p:val>
                                            <p:strVal val="#ppt_h"/>
                                          </p:val>
                                        </p:tav>
                                      </p:tavLst>
                                    </p:anim>
                                    <p:animEffect transition="in" filter="fade">
                                      <p:cBhvr>
                                        <p:cTn id="11" dur="1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0"/>
                </p:tgtEl>
              </p:cMediaNode>
            </p:video>
          </p:childTnLst>
        </p:cTn>
      </p:par>
    </p:tnLst>
    <p:bldLst>
      <p:bldP spid="2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0579" y="548680"/>
            <a:ext cx="7704856" cy="304698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lv-LV" sz="3200" b="1" dirty="0">
                <a:ln w="11430"/>
                <a:effectLst>
                  <a:outerShdw blurRad="50800" dist="39000" dir="5460000" algn="tl">
                    <a:srgbClr val="000000">
                      <a:alpha val="38000"/>
                    </a:srgbClr>
                  </a:outerShdw>
                </a:effectLst>
              </a:rPr>
              <a:t>Plašāku  informāciju  par </a:t>
            </a:r>
          </a:p>
          <a:p>
            <a:pPr algn="ctr"/>
            <a:r>
              <a:rPr lang="lv-LV"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UNIVERSĀLO  DIZAINU</a:t>
            </a:r>
          </a:p>
          <a:p>
            <a:pPr algn="ctr"/>
            <a:r>
              <a:rPr lang="lv-LV" sz="3200" b="1" dirty="0">
                <a:ln w="11430"/>
                <a:effectLst>
                  <a:outerShdw blurRad="50800" dist="39000" dir="5460000" algn="tl">
                    <a:srgbClr val="000000">
                      <a:alpha val="38000"/>
                    </a:srgbClr>
                  </a:outerShdw>
                </a:effectLst>
              </a:rPr>
              <a:t>(vides,  produktu,  pakalpojumu  un informācijas  pieejamību</a:t>
            </a:r>
          </a:p>
          <a:p>
            <a:pPr algn="ctr"/>
            <a:r>
              <a:rPr lang="lv-LV" sz="3200" b="1" dirty="0">
                <a:ln w="11430"/>
                <a:effectLst>
                  <a:outerShdw blurRad="50800" dist="39000" dir="5460000" algn="tl">
                    <a:srgbClr val="000000">
                      <a:alpha val="38000"/>
                    </a:srgbClr>
                  </a:outerShdw>
                </a:effectLst>
              </a:rPr>
              <a:t>visiem  cilvēkiem)</a:t>
            </a:r>
          </a:p>
          <a:p>
            <a:pPr algn="ctr"/>
            <a:r>
              <a:rPr lang="lv-LV" sz="3200" b="1" dirty="0">
                <a:ln w="11430"/>
                <a:effectLst>
                  <a:outerShdw blurRad="50800" dist="39000" dir="5460000" algn="tl">
                    <a:srgbClr val="000000">
                      <a:alpha val="38000"/>
                    </a:srgbClr>
                  </a:outerShdw>
                </a:effectLst>
              </a:rPr>
              <a:t>skatīt: </a:t>
            </a:r>
          </a:p>
        </p:txBody>
      </p:sp>
      <p:sp>
        <p:nvSpPr>
          <p:cNvPr id="3" name="Rectangle 2"/>
          <p:cNvSpPr/>
          <p:nvPr/>
        </p:nvSpPr>
        <p:spPr>
          <a:xfrm>
            <a:off x="258541" y="3789040"/>
            <a:ext cx="8388932" cy="255454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lv-LV" sz="4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www.lm.gov.lv</a:t>
            </a:r>
            <a:endParaRPr lang="lv-LV"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lv-LV" sz="4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www.apeirons.lv</a:t>
            </a:r>
            <a:endParaRPr lang="lv-LV"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lv-LV" sz="4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www.videspieejamiba.lv</a:t>
            </a:r>
            <a:endParaRPr lang="lv-LV"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lv-LV" sz="4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www.redzigaismu.lv</a:t>
            </a:r>
            <a:endParaRPr lang="lv-LV"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248541451"/>
      </p:ext>
    </p:extLst>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061864"/>
            <a:ext cx="8229600" cy="1143000"/>
          </a:xfrm>
        </p:spPr>
        <p:txBody>
          <a:bodyPr>
            <a:noAutofit/>
          </a:bodyPr>
          <a:lstStyle/>
          <a:p>
            <a:r>
              <a:rPr lang="lv-LV" sz="3200" b="1" dirty="0">
                <a:solidFill>
                  <a:srgbClr val="FFFF00"/>
                </a:solidFill>
              </a:rPr>
              <a:t>Informatīvā pasākuma finansējums</a:t>
            </a:r>
          </a:p>
        </p:txBody>
      </p:sp>
      <p:sp>
        <p:nvSpPr>
          <p:cNvPr id="4099" name="Rectangle 3"/>
          <p:cNvSpPr>
            <a:spLocks noGrp="1" noChangeArrowheads="1"/>
          </p:cNvSpPr>
          <p:nvPr>
            <p:ph type="body" idx="1"/>
          </p:nvPr>
        </p:nvSpPr>
        <p:spPr>
          <a:xfrm>
            <a:off x="457200" y="2708920"/>
            <a:ext cx="8229600" cy="3600440"/>
          </a:xfrm>
        </p:spPr>
        <p:txBody>
          <a:bodyPr>
            <a:normAutofit/>
          </a:bodyPr>
          <a:lstStyle/>
          <a:p>
            <a:pPr marL="137160" indent="0">
              <a:buNone/>
            </a:pPr>
            <a:r>
              <a:rPr lang="lv-LV" sz="2400" dirty="0">
                <a:latin typeface="Arial Narrow" pitchFamily="34" charset="0"/>
              </a:rPr>
              <a:t>Eiropas Savienības fondu tehniskās palīdzības projekts „Eiropas Savienības fondu administrēšana Labklājības ministrijā 2007. – </a:t>
            </a:r>
            <a:r>
              <a:rPr lang="lv-LV" sz="2400" dirty="0" err="1">
                <a:latin typeface="Arial Narrow" pitchFamily="34" charset="0"/>
              </a:rPr>
              <a:t>2013.gada</a:t>
            </a:r>
            <a:r>
              <a:rPr lang="lv-LV" sz="2400" dirty="0">
                <a:latin typeface="Arial Narrow" pitchFamily="34" charset="0"/>
              </a:rPr>
              <a:t> plānošanas periodā (2012. – </a:t>
            </a:r>
            <a:r>
              <a:rPr lang="lv-LV" sz="2400" dirty="0" err="1">
                <a:latin typeface="Arial Narrow" pitchFamily="34" charset="0"/>
              </a:rPr>
              <a:t>2015.gads</a:t>
            </a:r>
            <a:r>
              <a:rPr lang="lv-LV" sz="2400" dirty="0">
                <a:latin typeface="Arial Narrow" pitchFamily="34" charset="0"/>
              </a:rPr>
              <a:t>)” 9.2. </a:t>
            </a:r>
            <a:r>
              <a:rPr lang="lv-LV" sz="2400" dirty="0" err="1">
                <a:latin typeface="Arial Narrow" pitchFamily="34" charset="0"/>
              </a:rPr>
              <a:t>apakšaktivitāte</a:t>
            </a:r>
            <a:r>
              <a:rPr lang="lv-LV" sz="2400" dirty="0">
                <a:latin typeface="Arial Narrow" pitchFamily="34" charset="0"/>
              </a:rPr>
              <a:t> „</a:t>
            </a:r>
            <a:r>
              <a:rPr lang="lv-LV" sz="2400" b="1" dirty="0">
                <a:latin typeface="Arial Narrow" pitchFamily="34" charset="0"/>
              </a:rPr>
              <a:t>Semināru un konsultāciju nodrošināšana par horizontālās politikas „Vienlīdzīgas iespējas” īstenošanu</a:t>
            </a:r>
            <a:r>
              <a:rPr lang="lv-LV" sz="2400" dirty="0">
                <a:latin typeface="Arial Narrow" pitchFamily="34" charset="0"/>
              </a:rPr>
              <a:t> </a:t>
            </a:r>
            <a:r>
              <a:rPr lang="lv-LV" sz="2400" b="1" dirty="0">
                <a:latin typeface="Arial Narrow" pitchFamily="34" charset="0"/>
              </a:rPr>
              <a:t>ES fondu projektos”</a:t>
            </a:r>
            <a:endParaRPr lang="lv-LV" sz="2400" dirty="0">
              <a:latin typeface="Arial Narrow" pitchFamily="34" charset="0"/>
            </a:endParaRPr>
          </a:p>
        </p:txBody>
      </p:sp>
    </p:spTree>
    <p:extLst>
      <p:ext uri="{BB962C8B-B14F-4D97-AF65-F5344CB8AC3E}">
        <p14:creationId xmlns:p14="http://schemas.microsoft.com/office/powerpoint/2010/main" val="384497030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3.   VIEGLI  IZPROTAMS  PIELIETOJUMS</a:t>
            </a:r>
          </a:p>
          <a:p>
            <a:pPr algn="ctr">
              <a:buFontTx/>
              <a:buNone/>
            </a:pPr>
            <a:r>
              <a:rPr lang="lv-LV" sz="1800" dirty="0"/>
              <a:t>(SIMPLE AND  INTUITIVE  USE)</a:t>
            </a:r>
            <a:endParaRPr lang="lv-LV" dirty="0"/>
          </a:p>
        </p:txBody>
      </p:sp>
      <p:sp>
        <p:nvSpPr>
          <p:cNvPr id="5126" name="Text Box 6"/>
          <p:cNvSpPr txBox="1">
            <a:spLocks noChangeArrowheads="1"/>
          </p:cNvSpPr>
          <p:nvPr/>
        </p:nvSpPr>
        <p:spPr bwMode="auto">
          <a:xfrm>
            <a:off x="396456" y="2780928"/>
            <a:ext cx="82800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800" dirty="0"/>
              <a:t>Objekta vai vides pielietojumam ir jābūt viegli izprotamam. </a:t>
            </a:r>
          </a:p>
          <a:p>
            <a:pPr algn="just">
              <a:spcBef>
                <a:spcPct val="50000"/>
              </a:spcBef>
            </a:pPr>
            <a:r>
              <a:rPr lang="lv-LV" sz="2800" dirty="0"/>
              <a:t>Piemēram, mēbeļu ražotājs pārdod mēbeles izjauktā veidā, bet instrukcijas mēbeļu salikšanai tiek attēlotas ar piktogrammas palīdzību. Iepakojumā ir iekļautas arī nepieciešamās skrūves, skavas un vajadzīgie instrumenti.</a:t>
            </a:r>
            <a:endParaRPr lang="lv-LV" sz="2800" dirty="0">
              <a:solidFill>
                <a:schemeClr val="tx1"/>
              </a:solidFill>
            </a:endParaRPr>
          </a:p>
        </p:txBody>
      </p:sp>
    </p:spTree>
    <p:extLst>
      <p:ext uri="{BB962C8B-B14F-4D97-AF65-F5344CB8AC3E}">
        <p14:creationId xmlns:p14="http://schemas.microsoft.com/office/powerpoint/2010/main" val="11599179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126"/>
                                        </p:tgtEl>
                                        <p:attrNameLst>
                                          <p:attrName>ppt_w</p:attrName>
                                        </p:attrNameLst>
                                      </p:cBhvr>
                                      <p:tavLst>
                                        <p:tav tm="0">
                                          <p:val>
                                            <p:strVal val="ppt_w"/>
                                          </p:val>
                                        </p:tav>
                                        <p:tav tm="100000">
                                          <p:val>
                                            <p:fltVal val="0"/>
                                          </p:val>
                                        </p:tav>
                                      </p:tavLst>
                                    </p:anim>
                                    <p:anim calcmode="lin" valueType="num">
                                      <p:cBhvr>
                                        <p:cTn id="7" dur="500"/>
                                        <p:tgtEl>
                                          <p:spTgt spid="5126"/>
                                        </p:tgtEl>
                                        <p:attrNameLst>
                                          <p:attrName>ppt_h</p:attrName>
                                        </p:attrNameLst>
                                      </p:cBhvr>
                                      <p:tavLst>
                                        <p:tav tm="0">
                                          <p:val>
                                            <p:strVal val="ppt_h"/>
                                          </p:val>
                                        </p:tav>
                                        <p:tav tm="100000">
                                          <p:val>
                                            <p:fltVal val="0"/>
                                          </p:val>
                                        </p:tav>
                                      </p:tavLst>
                                    </p:anim>
                                    <p:animEffect transition="out" filter="fade">
                                      <p:cBhvr>
                                        <p:cTn id="8" dur="500"/>
                                        <p:tgtEl>
                                          <p:spTgt spid="5126"/>
                                        </p:tgtEl>
                                      </p:cBhvr>
                                    </p:animEffect>
                                    <p:set>
                                      <p:cBhvr>
                                        <p:cTn id="9" dur="1" fill="hold">
                                          <p:stCondLst>
                                            <p:cond delay="4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6140" y="1196752"/>
            <a:ext cx="3744416" cy="452431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lv-LV"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PALDIES!</a:t>
            </a:r>
          </a:p>
          <a:p>
            <a:pPr algn="ctr"/>
            <a:endParaRPr lang="lv-LV"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lv-LV" sz="2800" b="1" dirty="0">
                <a:ln w="18415" cmpd="sng">
                  <a:solidFill>
                    <a:srgbClr val="FFFFFF"/>
                  </a:solidFill>
                  <a:prstDash val="solid"/>
                </a:ln>
                <a:solidFill>
                  <a:srgbClr val="FFFFFF"/>
                </a:solidFill>
              </a:rPr>
              <a:t>Liepājas Neredzīgo biedrība</a:t>
            </a:r>
          </a:p>
          <a:p>
            <a:pPr algn="ctr"/>
            <a:r>
              <a:rPr lang="lv-LV" sz="2800" b="1" dirty="0" err="1">
                <a:ln w="18415" cmpd="sng">
                  <a:solidFill>
                    <a:srgbClr val="FFFFFF"/>
                  </a:solidFill>
                  <a:prstDash val="solid"/>
                </a:ln>
                <a:solidFill>
                  <a:srgbClr val="FFFFFF"/>
                </a:solidFill>
              </a:rPr>
              <a:t>Tel</a:t>
            </a:r>
            <a:r>
              <a:rPr lang="lv-LV" sz="2800" b="1" dirty="0">
                <a:ln w="18415" cmpd="sng">
                  <a:solidFill>
                    <a:srgbClr val="FFFFFF"/>
                  </a:solidFill>
                  <a:prstDash val="solid"/>
                </a:ln>
                <a:solidFill>
                  <a:srgbClr val="FFFFFF"/>
                </a:solidFill>
              </a:rPr>
              <a:t>. 634 31535 </a:t>
            </a:r>
          </a:p>
          <a:p>
            <a:pPr algn="ctr"/>
            <a:r>
              <a:rPr lang="lv-LV" sz="2800" b="1" dirty="0" err="1">
                <a:ln w="18415" cmpd="sng">
                  <a:solidFill>
                    <a:srgbClr val="FFFFFF"/>
                  </a:solidFill>
                  <a:prstDash val="solid"/>
                </a:ln>
                <a:solidFill>
                  <a:srgbClr val="FFFFFF"/>
                </a:solidFill>
              </a:rPr>
              <a:t>Mob</a:t>
            </a:r>
            <a:r>
              <a:rPr lang="lv-LV" sz="2800" b="1" dirty="0">
                <a:ln w="18415" cmpd="sng">
                  <a:solidFill>
                    <a:srgbClr val="FFFFFF"/>
                  </a:solidFill>
                  <a:prstDash val="solid"/>
                </a:ln>
                <a:solidFill>
                  <a:srgbClr val="FFFFFF"/>
                </a:solidFill>
              </a:rPr>
              <a:t>. 26544442</a:t>
            </a:r>
          </a:p>
          <a:p>
            <a:pPr algn="ctr"/>
            <a:endParaRPr lang="lv-LV" sz="2800" b="1" dirty="0">
              <a:ln w="18415" cmpd="sng">
                <a:solidFill>
                  <a:srgbClr val="FFFFFF"/>
                </a:solidFill>
                <a:prstDash val="solid"/>
              </a:ln>
              <a:solidFill>
                <a:srgbClr val="FFFFFF"/>
              </a:solidFill>
            </a:endParaRPr>
          </a:p>
          <a:p>
            <a:pPr algn="ctr"/>
            <a:r>
              <a:rPr lang="lv-LV" sz="2800" b="1" dirty="0" err="1">
                <a:ln w="18415" cmpd="sng">
                  <a:solidFill>
                    <a:srgbClr val="FFFFFF"/>
                  </a:solidFill>
                  <a:prstDash val="solid"/>
                </a:ln>
                <a:solidFill>
                  <a:srgbClr val="FFFFFF"/>
                </a:solidFill>
              </a:rPr>
              <a:t>info@redzigaismu.lv</a:t>
            </a:r>
            <a:endParaRPr lang="lv-LV" sz="2800" b="1" dirty="0">
              <a:ln w="18415" cmpd="sng">
                <a:solidFill>
                  <a:srgbClr val="FFFFFF"/>
                </a:solidFill>
                <a:prstDash val="solid"/>
              </a:ln>
              <a:solidFill>
                <a:srgbClr val="FFFFFF"/>
              </a:solidFill>
            </a:endParaRPr>
          </a:p>
          <a:p>
            <a:pPr algn="ctr"/>
            <a:r>
              <a:rPr lang="lv-LV" sz="2800" b="1" dirty="0" err="1">
                <a:ln w="18415" cmpd="sng">
                  <a:solidFill>
                    <a:srgbClr val="FFFFFF"/>
                  </a:solidFill>
                  <a:prstDash val="solid"/>
                </a:ln>
                <a:solidFill>
                  <a:srgbClr val="FFFFFF"/>
                </a:solidFill>
              </a:rPr>
              <a:t>www.redzigaismu.lv</a:t>
            </a:r>
            <a:endParaRPr lang="lv-LV" sz="2800" b="1" dirty="0">
              <a:ln w="18415" cmpd="sng">
                <a:solidFill>
                  <a:srgbClr val="FFFFFF"/>
                </a:solidFill>
                <a:prstDash val="solid"/>
              </a:ln>
              <a:solidFill>
                <a:srgbClr val="FFFFFF"/>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395287"/>
            <a:ext cx="4249737" cy="60721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812254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3.   VIEGLI  IZPROTAMS  PIELIETOJUMS</a:t>
            </a:r>
          </a:p>
          <a:p>
            <a:pPr algn="ctr">
              <a:buFontTx/>
              <a:buNone/>
            </a:pPr>
            <a:r>
              <a:rPr lang="lv-LV" sz="1800" dirty="0"/>
              <a:t>(SIMPLE AND  INTUITIVE  USE)</a:t>
            </a:r>
            <a:endParaRPr lang="lv-LV"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420888"/>
            <a:ext cx="3024336" cy="40324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3" name="Picture 5" descr="D:\Desktop\G30070124-page-0012-791x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420888"/>
            <a:ext cx="3093385" cy="40324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2790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1000" fill="hold"/>
                                        <p:tgtEl>
                                          <p:spTgt spid="2052"/>
                                        </p:tgtEl>
                                        <p:attrNameLst>
                                          <p:attrName>ppt_x</p:attrName>
                                        </p:attrNameLst>
                                      </p:cBhvr>
                                      <p:tavLst>
                                        <p:tav tm="0">
                                          <p:val>
                                            <p:strVal val="#ppt_x"/>
                                          </p:val>
                                        </p:tav>
                                        <p:tav tm="100000">
                                          <p:val>
                                            <p:strVal val="#ppt_x"/>
                                          </p:val>
                                        </p:tav>
                                      </p:tavLst>
                                    </p:anim>
                                    <p:anim calcmode="lin" valueType="num">
                                      <p:cBhvr additive="base">
                                        <p:cTn id="8" dur="10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3"/>
                                        </p:tgtEl>
                                        <p:attrNameLst>
                                          <p:attrName>style.visibility</p:attrName>
                                        </p:attrNameLst>
                                      </p:cBhvr>
                                      <p:to>
                                        <p:strVal val="visible"/>
                                      </p:to>
                                    </p:set>
                                    <p:anim calcmode="lin" valueType="num">
                                      <p:cBhvr additive="base">
                                        <p:cTn id="13" dur="1000" fill="hold"/>
                                        <p:tgtEl>
                                          <p:spTgt spid="2053"/>
                                        </p:tgtEl>
                                        <p:attrNameLst>
                                          <p:attrName>ppt_x</p:attrName>
                                        </p:attrNameLst>
                                      </p:cBhvr>
                                      <p:tavLst>
                                        <p:tav tm="0">
                                          <p:val>
                                            <p:strVal val="#ppt_x"/>
                                          </p:val>
                                        </p:tav>
                                        <p:tav tm="100000">
                                          <p:val>
                                            <p:strVal val="#ppt_x"/>
                                          </p:val>
                                        </p:tav>
                                      </p:tavLst>
                                    </p:anim>
                                    <p:anim calcmode="lin" valueType="num">
                                      <p:cBhvr additive="base">
                                        <p:cTn id="14" dur="1000" fill="hold"/>
                                        <p:tgtEl>
                                          <p:spTgt spid="20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0"/>
            <a:ext cx="9144000" cy="2349500"/>
          </a:xfrm>
        </p:spPr>
        <p:txBody>
          <a:bodyPr anchor="ctr">
            <a:normAutofit/>
          </a:bodyPr>
          <a:lstStyle/>
          <a:p>
            <a:pPr algn="ctr">
              <a:buFontTx/>
              <a:buNone/>
            </a:pPr>
            <a:r>
              <a:rPr lang="lv-LV" b="1" i="1" dirty="0">
                <a:solidFill>
                  <a:srgbClr val="FFFF00"/>
                </a:solidFill>
              </a:rPr>
              <a:t>UNIVERSĀLĀ  DIZAINA  7  PRINCIPI:</a:t>
            </a:r>
          </a:p>
          <a:p>
            <a:pPr algn="ctr">
              <a:buFontTx/>
              <a:buNone/>
            </a:pPr>
            <a:endParaRPr lang="lv-LV" sz="1100" b="1" dirty="0"/>
          </a:p>
          <a:p>
            <a:pPr algn="ctr">
              <a:buFontTx/>
              <a:buNone/>
            </a:pPr>
            <a:r>
              <a:rPr lang="lv-LV" b="1" dirty="0"/>
              <a:t>4.   VIEGLI  UZTVERAMA  INFORMĀCIJA</a:t>
            </a:r>
          </a:p>
          <a:p>
            <a:pPr algn="ctr">
              <a:buFontTx/>
              <a:buNone/>
            </a:pPr>
            <a:r>
              <a:rPr lang="lv-LV" sz="1800" dirty="0"/>
              <a:t>(PERCEPTIBLE   INFORMATION)</a:t>
            </a:r>
            <a:endParaRPr lang="lv-LV" dirty="0"/>
          </a:p>
        </p:txBody>
      </p:sp>
      <p:sp>
        <p:nvSpPr>
          <p:cNvPr id="5126" name="Text Box 6"/>
          <p:cNvSpPr txBox="1">
            <a:spLocks noChangeArrowheads="1"/>
          </p:cNvSpPr>
          <p:nvPr/>
        </p:nvSpPr>
        <p:spPr bwMode="auto">
          <a:xfrm>
            <a:off x="467544" y="2564904"/>
            <a:ext cx="828000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lv-LV" sz="2800" dirty="0"/>
              <a:t>Informācija par attiecīgo objektu tiek sniegta ikvienam pieejamā veidā, neskatoties uz lietotāja uztveres spējām vai traucējumiem. Līdz ar to jebkura svarīga informācija ir pieejama visiem cilvēkiem. </a:t>
            </a:r>
          </a:p>
          <a:p>
            <a:pPr algn="just">
              <a:spcBef>
                <a:spcPct val="50000"/>
              </a:spcBef>
            </a:pPr>
            <a:r>
              <a:rPr lang="lv-LV" sz="2800" dirty="0"/>
              <a:t>Piemēram, informāciju par sabiedriskā transporta pienākšanas laikiem ir iespējams pasniegt vizuāli, audio un </a:t>
            </a:r>
            <a:r>
              <a:rPr lang="lv-LV" sz="2800" dirty="0" err="1"/>
              <a:t>taktilā</a:t>
            </a:r>
            <a:r>
              <a:rPr lang="lv-LV" sz="2800" dirty="0"/>
              <a:t> formā vai Braila rakstā.</a:t>
            </a:r>
            <a:endParaRPr lang="lv-LV" sz="2800" dirty="0">
              <a:solidFill>
                <a:schemeClr val="tx1"/>
              </a:solidFill>
            </a:endParaRPr>
          </a:p>
        </p:txBody>
      </p:sp>
    </p:spTree>
    <p:extLst>
      <p:ext uri="{BB962C8B-B14F-4D97-AF65-F5344CB8AC3E}">
        <p14:creationId xmlns:p14="http://schemas.microsoft.com/office/powerpoint/2010/main" val="3023784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126"/>
                                        </p:tgtEl>
                                        <p:attrNameLst>
                                          <p:attrName>ppt_w</p:attrName>
                                        </p:attrNameLst>
                                      </p:cBhvr>
                                      <p:tavLst>
                                        <p:tav tm="0">
                                          <p:val>
                                            <p:strVal val="ppt_w"/>
                                          </p:val>
                                        </p:tav>
                                        <p:tav tm="100000">
                                          <p:val>
                                            <p:fltVal val="0"/>
                                          </p:val>
                                        </p:tav>
                                      </p:tavLst>
                                    </p:anim>
                                    <p:anim calcmode="lin" valueType="num">
                                      <p:cBhvr>
                                        <p:cTn id="7" dur="500"/>
                                        <p:tgtEl>
                                          <p:spTgt spid="5126"/>
                                        </p:tgtEl>
                                        <p:attrNameLst>
                                          <p:attrName>ppt_h</p:attrName>
                                        </p:attrNameLst>
                                      </p:cBhvr>
                                      <p:tavLst>
                                        <p:tav tm="0">
                                          <p:val>
                                            <p:strVal val="ppt_h"/>
                                          </p:val>
                                        </p:tav>
                                        <p:tav tm="100000">
                                          <p:val>
                                            <p:fltVal val="0"/>
                                          </p:val>
                                        </p:tav>
                                      </p:tavLst>
                                    </p:anim>
                                    <p:animEffect transition="out" filter="fade">
                                      <p:cBhvr>
                                        <p:cTn id="8" dur="500"/>
                                        <p:tgtEl>
                                          <p:spTgt spid="5126"/>
                                        </p:tgtEl>
                                      </p:cBhvr>
                                    </p:animEffect>
                                    <p:set>
                                      <p:cBhvr>
                                        <p:cTn id="9" dur="1" fill="hold">
                                          <p:stCondLst>
                                            <p:cond delay="4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4">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3622</TotalTime>
  <Words>3087</Words>
  <Application>Microsoft Office PowerPoint</Application>
  <PresentationFormat>Slaidrāde ekrānā (4:3)</PresentationFormat>
  <Paragraphs>350</Paragraphs>
  <Slides>70</Slides>
  <Notes>0</Notes>
  <HiddenSlides>0</HiddenSlides>
  <MMClips>6</MMClips>
  <ScaleCrop>false</ScaleCrop>
  <HeadingPairs>
    <vt:vector size="6" baseType="variant">
      <vt:variant>
        <vt:lpstr>Lietotie fonti</vt:lpstr>
      </vt:variant>
      <vt:variant>
        <vt:i4>8</vt:i4>
      </vt:variant>
      <vt:variant>
        <vt:lpstr>Dizains</vt:lpstr>
      </vt:variant>
      <vt:variant>
        <vt:i4>1</vt:i4>
      </vt:variant>
      <vt:variant>
        <vt:lpstr>Slaidu virsraksti</vt:lpstr>
      </vt:variant>
      <vt:variant>
        <vt:i4>70</vt:i4>
      </vt:variant>
    </vt:vector>
  </HeadingPairs>
  <TitlesOfParts>
    <vt:vector size="79" baseType="lpstr">
      <vt:lpstr>Arial</vt:lpstr>
      <vt:lpstr>Arial Narrow</vt:lpstr>
      <vt:lpstr>Bookman Old Style</vt:lpstr>
      <vt:lpstr>Calibri</vt:lpstr>
      <vt:lpstr>Gill Sans MT</vt:lpstr>
      <vt:lpstr>Wingdings</vt:lpstr>
      <vt:lpstr>Wingdings 2</vt:lpstr>
      <vt:lpstr>Wingdings 3</vt:lpstr>
      <vt:lpstr>Apex</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Informatīvā pasākuma finansējums</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lietotajs</dc:creator>
  <cp:lastModifiedBy>Laura Homka</cp:lastModifiedBy>
  <cp:revision>224</cp:revision>
  <dcterms:created xsi:type="dcterms:W3CDTF">2010-11-05T08:38:54Z</dcterms:created>
  <dcterms:modified xsi:type="dcterms:W3CDTF">2019-02-28T10:51:37Z</dcterms:modified>
</cp:coreProperties>
</file>