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9" r:id="rId2"/>
    <p:sldId id="260" r:id="rId3"/>
    <p:sldId id="257" r:id="rId4"/>
    <p:sldId id="259" r:id="rId5"/>
    <p:sldId id="285" r:id="rId6"/>
    <p:sldId id="281" r:id="rId7"/>
    <p:sldId id="270" r:id="rId8"/>
    <p:sldId id="275" r:id="rId9"/>
    <p:sldId id="272" r:id="rId10"/>
    <p:sldId id="277" r:id="rId11"/>
    <p:sldId id="287" r:id="rId12"/>
    <p:sldId id="283" r:id="rId13"/>
    <p:sldId id="279" r:id="rId14"/>
    <p:sldId id="273" r:id="rId15"/>
    <p:sldId id="258" r:id="rId16"/>
    <p:sldId id="263" r:id="rId17"/>
    <p:sldId id="265" r:id="rId18"/>
    <p:sldId id="266" r:id="rId19"/>
    <p:sldId id="268" r:id="rId20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43AFF8-4F5C-45F2-BBF4-FC988BEC3E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00D212A-9FB2-4C74-9B40-C37C1B53B3A4}">
      <dgm:prSet phldrT="[Text]"/>
      <dgm:spPr/>
      <dgm:t>
        <a:bodyPr/>
        <a:lstStyle/>
        <a:p>
          <a:r>
            <a:rPr lang="lv-LV" dirty="0"/>
            <a:t>Makro-ietekmes rezultatīvie rādītāji (</a:t>
          </a:r>
          <a:r>
            <a:rPr lang="lv-LV" i="1" dirty="0" err="1"/>
            <a:t>impact</a:t>
          </a:r>
          <a:r>
            <a:rPr lang="lv-LV" dirty="0"/>
            <a:t>) –pamatrādītāji teritorijas attīstības novērtējumam</a:t>
          </a:r>
        </a:p>
      </dgm:t>
    </dgm:pt>
    <dgm:pt modelId="{7E62C36E-1FF6-4DD9-B3C1-38486B3F1146}" type="parTrans" cxnId="{AE166FCF-9373-42D1-8AC5-3BF481B9FE37}">
      <dgm:prSet/>
      <dgm:spPr/>
      <dgm:t>
        <a:bodyPr/>
        <a:lstStyle/>
        <a:p>
          <a:endParaRPr lang="lv-LV"/>
        </a:p>
      </dgm:t>
    </dgm:pt>
    <dgm:pt modelId="{3F515770-044C-4EBE-9CCB-41B556F7B059}" type="sibTrans" cxnId="{AE166FCF-9373-42D1-8AC5-3BF481B9FE37}">
      <dgm:prSet/>
      <dgm:spPr/>
      <dgm:t>
        <a:bodyPr/>
        <a:lstStyle/>
        <a:p>
          <a:endParaRPr lang="lv-LV"/>
        </a:p>
      </dgm:t>
    </dgm:pt>
    <dgm:pt modelId="{D7FDE4BE-DC30-4887-91DD-832C8D123AB5}">
      <dgm:prSet/>
      <dgm:spPr/>
      <dgm:t>
        <a:bodyPr/>
        <a:lstStyle/>
        <a:p>
          <a:r>
            <a:rPr lang="lv-LV" dirty="0"/>
            <a:t>Pārmaiņas sabiedrībā, ko ietekmē vairāki politikas rezultāti un ārējie vides faktori</a:t>
          </a:r>
        </a:p>
      </dgm:t>
    </dgm:pt>
    <dgm:pt modelId="{6C1CE5AD-2757-44B2-BA0E-2B7EFB811119}" type="sibTrans" cxnId="{6C72FFC1-A128-4A4E-88A1-5C45D45941B7}">
      <dgm:prSet/>
      <dgm:spPr/>
      <dgm:t>
        <a:bodyPr/>
        <a:lstStyle/>
        <a:p>
          <a:endParaRPr lang="lv-LV"/>
        </a:p>
      </dgm:t>
    </dgm:pt>
    <dgm:pt modelId="{B2FB65E2-DCBF-4C1E-9331-8787AF455E99}" type="parTrans" cxnId="{6C72FFC1-A128-4A4E-88A1-5C45D45941B7}">
      <dgm:prSet/>
      <dgm:spPr/>
      <dgm:t>
        <a:bodyPr/>
        <a:lstStyle/>
        <a:p>
          <a:endParaRPr lang="lv-LV"/>
        </a:p>
      </dgm:t>
    </dgm:pt>
    <dgm:pt modelId="{866C3637-C052-4EE6-BA73-B8DD86F5BB94}" type="pres">
      <dgm:prSet presAssocID="{2143AFF8-4F5C-45F2-BBF4-FC988BEC3E9C}" presName="linear" presStyleCnt="0">
        <dgm:presLayoutVars>
          <dgm:dir/>
          <dgm:animLvl val="lvl"/>
          <dgm:resizeHandles val="exact"/>
        </dgm:presLayoutVars>
      </dgm:prSet>
      <dgm:spPr/>
    </dgm:pt>
    <dgm:pt modelId="{290B3594-8728-4166-8CB9-C622FDE308AB}" type="pres">
      <dgm:prSet presAssocID="{E00D212A-9FB2-4C74-9B40-C37C1B53B3A4}" presName="parentLin" presStyleCnt="0"/>
      <dgm:spPr/>
    </dgm:pt>
    <dgm:pt modelId="{81D84DCD-D722-4CD4-8223-69D3CBF945BD}" type="pres">
      <dgm:prSet presAssocID="{E00D212A-9FB2-4C74-9B40-C37C1B53B3A4}" presName="parentLeftMargin" presStyleLbl="node1" presStyleIdx="0" presStyleCnt="1"/>
      <dgm:spPr/>
    </dgm:pt>
    <dgm:pt modelId="{9F3E7F84-75D6-411B-A5C4-C529D872EFDF}" type="pres">
      <dgm:prSet presAssocID="{E00D212A-9FB2-4C74-9B40-C37C1B53B3A4}" presName="parentText" presStyleLbl="node1" presStyleIdx="0" presStyleCnt="1" custLinFactY="-200000" custLinFactNeighborX="67997" custLinFactNeighborY="-253846">
        <dgm:presLayoutVars>
          <dgm:chMax val="0"/>
          <dgm:bulletEnabled val="1"/>
        </dgm:presLayoutVars>
      </dgm:prSet>
      <dgm:spPr/>
    </dgm:pt>
    <dgm:pt modelId="{8DA896B0-302C-4B42-94A4-8DA62A70BE6D}" type="pres">
      <dgm:prSet presAssocID="{E00D212A-9FB2-4C74-9B40-C37C1B53B3A4}" presName="negativeSpace" presStyleCnt="0"/>
      <dgm:spPr/>
    </dgm:pt>
    <dgm:pt modelId="{BE7EDBA5-7644-45CA-A81F-D9F0206D4881}" type="pres">
      <dgm:prSet presAssocID="{E00D212A-9FB2-4C74-9B40-C37C1B53B3A4}" presName="childText" presStyleLbl="conFgAcc1" presStyleIdx="0" presStyleCnt="1" custLinFactNeighborY="-90930">
        <dgm:presLayoutVars>
          <dgm:bulletEnabled val="1"/>
        </dgm:presLayoutVars>
      </dgm:prSet>
      <dgm:spPr/>
    </dgm:pt>
  </dgm:ptLst>
  <dgm:cxnLst>
    <dgm:cxn modelId="{3E583E18-2A38-4D40-9D84-ACF87FA5EDC3}" type="presOf" srcId="{2143AFF8-4F5C-45F2-BBF4-FC988BEC3E9C}" destId="{866C3637-C052-4EE6-BA73-B8DD86F5BB94}" srcOrd="0" destOrd="0" presId="urn:microsoft.com/office/officeart/2005/8/layout/list1"/>
    <dgm:cxn modelId="{9D00215F-256F-457A-ACA4-841F78EE70A7}" type="presOf" srcId="{E00D212A-9FB2-4C74-9B40-C37C1B53B3A4}" destId="{81D84DCD-D722-4CD4-8223-69D3CBF945BD}" srcOrd="0" destOrd="0" presId="urn:microsoft.com/office/officeart/2005/8/layout/list1"/>
    <dgm:cxn modelId="{E93E6043-E53F-4067-8D16-0614AEA97686}" type="presOf" srcId="{D7FDE4BE-DC30-4887-91DD-832C8D123AB5}" destId="{BE7EDBA5-7644-45CA-A81F-D9F0206D4881}" srcOrd="0" destOrd="0" presId="urn:microsoft.com/office/officeart/2005/8/layout/list1"/>
    <dgm:cxn modelId="{6C72FFC1-A128-4A4E-88A1-5C45D45941B7}" srcId="{E00D212A-9FB2-4C74-9B40-C37C1B53B3A4}" destId="{D7FDE4BE-DC30-4887-91DD-832C8D123AB5}" srcOrd="0" destOrd="0" parTransId="{B2FB65E2-DCBF-4C1E-9331-8787AF455E99}" sibTransId="{6C1CE5AD-2757-44B2-BA0E-2B7EFB811119}"/>
    <dgm:cxn modelId="{7C5CA4C2-A7BD-4D7F-B434-8FA36129D8DC}" type="presOf" srcId="{E00D212A-9FB2-4C74-9B40-C37C1B53B3A4}" destId="{9F3E7F84-75D6-411B-A5C4-C529D872EFDF}" srcOrd="1" destOrd="0" presId="urn:microsoft.com/office/officeart/2005/8/layout/list1"/>
    <dgm:cxn modelId="{AE166FCF-9373-42D1-8AC5-3BF481B9FE37}" srcId="{2143AFF8-4F5C-45F2-BBF4-FC988BEC3E9C}" destId="{E00D212A-9FB2-4C74-9B40-C37C1B53B3A4}" srcOrd="0" destOrd="0" parTransId="{7E62C36E-1FF6-4DD9-B3C1-38486B3F1146}" sibTransId="{3F515770-044C-4EBE-9CCB-41B556F7B059}"/>
    <dgm:cxn modelId="{462E3901-3C67-4803-B8D4-D11B02260317}" type="presParOf" srcId="{866C3637-C052-4EE6-BA73-B8DD86F5BB94}" destId="{290B3594-8728-4166-8CB9-C622FDE308AB}" srcOrd="0" destOrd="0" presId="urn:microsoft.com/office/officeart/2005/8/layout/list1"/>
    <dgm:cxn modelId="{953A856F-BC76-467C-ACA6-EC9956577D19}" type="presParOf" srcId="{290B3594-8728-4166-8CB9-C622FDE308AB}" destId="{81D84DCD-D722-4CD4-8223-69D3CBF945BD}" srcOrd="0" destOrd="0" presId="urn:microsoft.com/office/officeart/2005/8/layout/list1"/>
    <dgm:cxn modelId="{FF55A770-E884-40EF-BB30-F01891CF7499}" type="presParOf" srcId="{290B3594-8728-4166-8CB9-C622FDE308AB}" destId="{9F3E7F84-75D6-411B-A5C4-C529D872EFDF}" srcOrd="1" destOrd="0" presId="urn:microsoft.com/office/officeart/2005/8/layout/list1"/>
    <dgm:cxn modelId="{2976DAD0-DF03-4054-BAFA-B7F16EC9F90A}" type="presParOf" srcId="{866C3637-C052-4EE6-BA73-B8DD86F5BB94}" destId="{8DA896B0-302C-4B42-94A4-8DA62A70BE6D}" srcOrd="1" destOrd="0" presId="urn:microsoft.com/office/officeart/2005/8/layout/list1"/>
    <dgm:cxn modelId="{D650378C-8B9C-4B6E-AB9A-0A31D16118DB}" type="presParOf" srcId="{866C3637-C052-4EE6-BA73-B8DD86F5BB94}" destId="{BE7EDBA5-7644-45CA-A81F-D9F0206D488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43AFF8-4F5C-45F2-BBF4-FC988BEC3E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00D212A-9FB2-4C74-9B40-C37C1B53B3A4}">
      <dgm:prSet phldrT="[Text]"/>
      <dgm:spPr/>
      <dgm:t>
        <a:bodyPr/>
        <a:lstStyle/>
        <a:p>
          <a:r>
            <a:rPr lang="lv-LV" dirty="0"/>
            <a:t>Makro-ietekmes rezultatīvie rādītāji (</a:t>
          </a:r>
          <a:r>
            <a:rPr lang="lv-LV" i="1" dirty="0" err="1"/>
            <a:t>impact</a:t>
          </a:r>
          <a:r>
            <a:rPr lang="lv-LV" dirty="0"/>
            <a:t>) –pamatrādītāji teritorijas attīstības novērtējumam</a:t>
          </a:r>
        </a:p>
      </dgm:t>
    </dgm:pt>
    <dgm:pt modelId="{7E62C36E-1FF6-4DD9-B3C1-38486B3F1146}" type="parTrans" cxnId="{AE166FCF-9373-42D1-8AC5-3BF481B9FE37}">
      <dgm:prSet/>
      <dgm:spPr/>
      <dgm:t>
        <a:bodyPr/>
        <a:lstStyle/>
        <a:p>
          <a:endParaRPr lang="lv-LV"/>
        </a:p>
      </dgm:t>
    </dgm:pt>
    <dgm:pt modelId="{3F515770-044C-4EBE-9CCB-41B556F7B059}" type="sibTrans" cxnId="{AE166FCF-9373-42D1-8AC5-3BF481B9FE37}">
      <dgm:prSet/>
      <dgm:spPr/>
      <dgm:t>
        <a:bodyPr/>
        <a:lstStyle/>
        <a:p>
          <a:endParaRPr lang="lv-LV"/>
        </a:p>
      </dgm:t>
    </dgm:pt>
    <dgm:pt modelId="{D7FDE4BE-DC30-4887-91DD-832C8D123AB5}">
      <dgm:prSet/>
      <dgm:spPr/>
      <dgm:t>
        <a:bodyPr/>
        <a:lstStyle/>
        <a:p>
          <a:r>
            <a:rPr lang="lv-LV" dirty="0"/>
            <a:t>Pārmaiņas sabiedrībā, ko ietekmē vairāki politikas rezultāti un ārējie vides faktori</a:t>
          </a:r>
        </a:p>
      </dgm:t>
    </dgm:pt>
    <dgm:pt modelId="{6C1CE5AD-2757-44B2-BA0E-2B7EFB811119}" type="sibTrans" cxnId="{6C72FFC1-A128-4A4E-88A1-5C45D45941B7}">
      <dgm:prSet/>
      <dgm:spPr/>
      <dgm:t>
        <a:bodyPr/>
        <a:lstStyle/>
        <a:p>
          <a:endParaRPr lang="lv-LV"/>
        </a:p>
      </dgm:t>
    </dgm:pt>
    <dgm:pt modelId="{B2FB65E2-DCBF-4C1E-9331-8787AF455E99}" type="parTrans" cxnId="{6C72FFC1-A128-4A4E-88A1-5C45D45941B7}">
      <dgm:prSet/>
      <dgm:spPr/>
      <dgm:t>
        <a:bodyPr/>
        <a:lstStyle/>
        <a:p>
          <a:endParaRPr lang="lv-LV"/>
        </a:p>
      </dgm:t>
    </dgm:pt>
    <dgm:pt modelId="{866C3637-C052-4EE6-BA73-B8DD86F5BB94}" type="pres">
      <dgm:prSet presAssocID="{2143AFF8-4F5C-45F2-BBF4-FC988BEC3E9C}" presName="linear" presStyleCnt="0">
        <dgm:presLayoutVars>
          <dgm:dir/>
          <dgm:animLvl val="lvl"/>
          <dgm:resizeHandles val="exact"/>
        </dgm:presLayoutVars>
      </dgm:prSet>
      <dgm:spPr/>
    </dgm:pt>
    <dgm:pt modelId="{290B3594-8728-4166-8CB9-C622FDE308AB}" type="pres">
      <dgm:prSet presAssocID="{E00D212A-9FB2-4C74-9B40-C37C1B53B3A4}" presName="parentLin" presStyleCnt="0"/>
      <dgm:spPr/>
    </dgm:pt>
    <dgm:pt modelId="{81D84DCD-D722-4CD4-8223-69D3CBF945BD}" type="pres">
      <dgm:prSet presAssocID="{E00D212A-9FB2-4C74-9B40-C37C1B53B3A4}" presName="parentLeftMargin" presStyleLbl="node1" presStyleIdx="0" presStyleCnt="1"/>
      <dgm:spPr/>
    </dgm:pt>
    <dgm:pt modelId="{9F3E7F84-75D6-411B-A5C4-C529D872EFDF}" type="pres">
      <dgm:prSet presAssocID="{E00D212A-9FB2-4C74-9B40-C37C1B53B3A4}" presName="parentText" presStyleLbl="node1" presStyleIdx="0" presStyleCnt="1" custLinFactY="-200000" custLinFactNeighborX="67997" custLinFactNeighborY="-253846">
        <dgm:presLayoutVars>
          <dgm:chMax val="0"/>
          <dgm:bulletEnabled val="1"/>
        </dgm:presLayoutVars>
      </dgm:prSet>
      <dgm:spPr/>
    </dgm:pt>
    <dgm:pt modelId="{8DA896B0-302C-4B42-94A4-8DA62A70BE6D}" type="pres">
      <dgm:prSet presAssocID="{E00D212A-9FB2-4C74-9B40-C37C1B53B3A4}" presName="negativeSpace" presStyleCnt="0"/>
      <dgm:spPr/>
    </dgm:pt>
    <dgm:pt modelId="{BE7EDBA5-7644-45CA-A81F-D9F0206D4881}" type="pres">
      <dgm:prSet presAssocID="{E00D212A-9FB2-4C74-9B40-C37C1B53B3A4}" presName="childText" presStyleLbl="conFgAcc1" presStyleIdx="0" presStyleCnt="1" custLinFactNeighborY="-90930">
        <dgm:presLayoutVars>
          <dgm:bulletEnabled val="1"/>
        </dgm:presLayoutVars>
      </dgm:prSet>
      <dgm:spPr/>
    </dgm:pt>
  </dgm:ptLst>
  <dgm:cxnLst>
    <dgm:cxn modelId="{BAEA141F-0790-45C3-BD3E-619120A5F503}" type="presOf" srcId="{D7FDE4BE-DC30-4887-91DD-832C8D123AB5}" destId="{BE7EDBA5-7644-45CA-A81F-D9F0206D4881}" srcOrd="0" destOrd="0" presId="urn:microsoft.com/office/officeart/2005/8/layout/list1"/>
    <dgm:cxn modelId="{A1CC0188-CA2D-4DB5-8327-3F3A690A3D4A}" type="presOf" srcId="{E00D212A-9FB2-4C74-9B40-C37C1B53B3A4}" destId="{9F3E7F84-75D6-411B-A5C4-C529D872EFDF}" srcOrd="1" destOrd="0" presId="urn:microsoft.com/office/officeart/2005/8/layout/list1"/>
    <dgm:cxn modelId="{6B76E3AE-45BE-452E-B076-30B9E6E77021}" type="presOf" srcId="{2143AFF8-4F5C-45F2-BBF4-FC988BEC3E9C}" destId="{866C3637-C052-4EE6-BA73-B8DD86F5BB94}" srcOrd="0" destOrd="0" presId="urn:microsoft.com/office/officeart/2005/8/layout/list1"/>
    <dgm:cxn modelId="{473C1EC1-EFDD-4D3A-A3EC-8FEC8FDEBB0E}" type="presOf" srcId="{E00D212A-9FB2-4C74-9B40-C37C1B53B3A4}" destId="{81D84DCD-D722-4CD4-8223-69D3CBF945BD}" srcOrd="0" destOrd="0" presId="urn:microsoft.com/office/officeart/2005/8/layout/list1"/>
    <dgm:cxn modelId="{6C72FFC1-A128-4A4E-88A1-5C45D45941B7}" srcId="{E00D212A-9FB2-4C74-9B40-C37C1B53B3A4}" destId="{D7FDE4BE-DC30-4887-91DD-832C8D123AB5}" srcOrd="0" destOrd="0" parTransId="{B2FB65E2-DCBF-4C1E-9331-8787AF455E99}" sibTransId="{6C1CE5AD-2757-44B2-BA0E-2B7EFB811119}"/>
    <dgm:cxn modelId="{AE166FCF-9373-42D1-8AC5-3BF481B9FE37}" srcId="{2143AFF8-4F5C-45F2-BBF4-FC988BEC3E9C}" destId="{E00D212A-9FB2-4C74-9B40-C37C1B53B3A4}" srcOrd="0" destOrd="0" parTransId="{7E62C36E-1FF6-4DD9-B3C1-38486B3F1146}" sibTransId="{3F515770-044C-4EBE-9CCB-41B556F7B059}"/>
    <dgm:cxn modelId="{08DF2B12-0AAF-46BE-82D1-93ACEEBC58AF}" type="presParOf" srcId="{866C3637-C052-4EE6-BA73-B8DD86F5BB94}" destId="{290B3594-8728-4166-8CB9-C622FDE308AB}" srcOrd="0" destOrd="0" presId="urn:microsoft.com/office/officeart/2005/8/layout/list1"/>
    <dgm:cxn modelId="{96BC61A6-AF1C-4F3A-B413-C729F47A224D}" type="presParOf" srcId="{290B3594-8728-4166-8CB9-C622FDE308AB}" destId="{81D84DCD-D722-4CD4-8223-69D3CBF945BD}" srcOrd="0" destOrd="0" presId="urn:microsoft.com/office/officeart/2005/8/layout/list1"/>
    <dgm:cxn modelId="{B8036040-FBBE-42EF-8348-03A8284C4552}" type="presParOf" srcId="{290B3594-8728-4166-8CB9-C622FDE308AB}" destId="{9F3E7F84-75D6-411B-A5C4-C529D872EFDF}" srcOrd="1" destOrd="0" presId="urn:microsoft.com/office/officeart/2005/8/layout/list1"/>
    <dgm:cxn modelId="{6FFC0781-381E-46D8-A557-D9B8D6FE1CA6}" type="presParOf" srcId="{866C3637-C052-4EE6-BA73-B8DD86F5BB94}" destId="{8DA896B0-302C-4B42-94A4-8DA62A70BE6D}" srcOrd="1" destOrd="0" presId="urn:microsoft.com/office/officeart/2005/8/layout/list1"/>
    <dgm:cxn modelId="{D550272C-F8AF-4D8A-BB8A-58C741B3A3A8}" type="presParOf" srcId="{866C3637-C052-4EE6-BA73-B8DD86F5BB94}" destId="{BE7EDBA5-7644-45CA-A81F-D9F0206D488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43AFF8-4F5C-45F2-BBF4-FC988BEC3E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E00D212A-9FB2-4C74-9B40-C37C1B53B3A4}">
      <dgm:prSet phldrT="[Text]"/>
      <dgm:spPr/>
      <dgm:t>
        <a:bodyPr/>
        <a:lstStyle/>
        <a:p>
          <a:r>
            <a:rPr lang="lv-LV" dirty="0"/>
            <a:t>Makro-ietekmes rezultatīvie rādītāji (</a:t>
          </a:r>
          <a:r>
            <a:rPr lang="lv-LV" i="1" dirty="0" err="1"/>
            <a:t>impact</a:t>
          </a:r>
          <a:r>
            <a:rPr lang="lv-LV" dirty="0"/>
            <a:t>) –pamatrādītāji teritorijas attīstības novērtējumam</a:t>
          </a:r>
        </a:p>
      </dgm:t>
    </dgm:pt>
    <dgm:pt modelId="{7E62C36E-1FF6-4DD9-B3C1-38486B3F1146}" type="parTrans" cxnId="{AE166FCF-9373-42D1-8AC5-3BF481B9FE37}">
      <dgm:prSet/>
      <dgm:spPr/>
      <dgm:t>
        <a:bodyPr/>
        <a:lstStyle/>
        <a:p>
          <a:endParaRPr lang="lv-LV"/>
        </a:p>
      </dgm:t>
    </dgm:pt>
    <dgm:pt modelId="{3F515770-044C-4EBE-9CCB-41B556F7B059}" type="sibTrans" cxnId="{AE166FCF-9373-42D1-8AC5-3BF481B9FE37}">
      <dgm:prSet/>
      <dgm:spPr/>
      <dgm:t>
        <a:bodyPr/>
        <a:lstStyle/>
        <a:p>
          <a:endParaRPr lang="lv-LV"/>
        </a:p>
      </dgm:t>
    </dgm:pt>
    <dgm:pt modelId="{D7FDE4BE-DC30-4887-91DD-832C8D123AB5}">
      <dgm:prSet/>
      <dgm:spPr/>
      <dgm:t>
        <a:bodyPr/>
        <a:lstStyle/>
        <a:p>
          <a:r>
            <a:rPr lang="lv-LV" dirty="0"/>
            <a:t>Pārmaiņas sabiedrībā, ko ietekmē vairāki politikas rezultāti un ārējie vides faktori</a:t>
          </a:r>
        </a:p>
      </dgm:t>
    </dgm:pt>
    <dgm:pt modelId="{6C1CE5AD-2757-44B2-BA0E-2B7EFB811119}" type="sibTrans" cxnId="{6C72FFC1-A128-4A4E-88A1-5C45D45941B7}">
      <dgm:prSet/>
      <dgm:spPr/>
      <dgm:t>
        <a:bodyPr/>
        <a:lstStyle/>
        <a:p>
          <a:endParaRPr lang="lv-LV"/>
        </a:p>
      </dgm:t>
    </dgm:pt>
    <dgm:pt modelId="{B2FB65E2-DCBF-4C1E-9331-8787AF455E99}" type="parTrans" cxnId="{6C72FFC1-A128-4A4E-88A1-5C45D45941B7}">
      <dgm:prSet/>
      <dgm:spPr/>
      <dgm:t>
        <a:bodyPr/>
        <a:lstStyle/>
        <a:p>
          <a:endParaRPr lang="lv-LV"/>
        </a:p>
      </dgm:t>
    </dgm:pt>
    <dgm:pt modelId="{866C3637-C052-4EE6-BA73-B8DD86F5BB94}" type="pres">
      <dgm:prSet presAssocID="{2143AFF8-4F5C-45F2-BBF4-FC988BEC3E9C}" presName="linear" presStyleCnt="0">
        <dgm:presLayoutVars>
          <dgm:dir/>
          <dgm:animLvl val="lvl"/>
          <dgm:resizeHandles val="exact"/>
        </dgm:presLayoutVars>
      </dgm:prSet>
      <dgm:spPr/>
    </dgm:pt>
    <dgm:pt modelId="{290B3594-8728-4166-8CB9-C622FDE308AB}" type="pres">
      <dgm:prSet presAssocID="{E00D212A-9FB2-4C74-9B40-C37C1B53B3A4}" presName="parentLin" presStyleCnt="0"/>
      <dgm:spPr/>
    </dgm:pt>
    <dgm:pt modelId="{81D84DCD-D722-4CD4-8223-69D3CBF945BD}" type="pres">
      <dgm:prSet presAssocID="{E00D212A-9FB2-4C74-9B40-C37C1B53B3A4}" presName="parentLeftMargin" presStyleLbl="node1" presStyleIdx="0" presStyleCnt="1"/>
      <dgm:spPr/>
    </dgm:pt>
    <dgm:pt modelId="{9F3E7F84-75D6-411B-A5C4-C529D872EFDF}" type="pres">
      <dgm:prSet presAssocID="{E00D212A-9FB2-4C74-9B40-C37C1B53B3A4}" presName="parentText" presStyleLbl="node1" presStyleIdx="0" presStyleCnt="1" custLinFactY="-200000" custLinFactNeighborX="67997" custLinFactNeighborY="-253846">
        <dgm:presLayoutVars>
          <dgm:chMax val="0"/>
          <dgm:bulletEnabled val="1"/>
        </dgm:presLayoutVars>
      </dgm:prSet>
      <dgm:spPr/>
    </dgm:pt>
    <dgm:pt modelId="{8DA896B0-302C-4B42-94A4-8DA62A70BE6D}" type="pres">
      <dgm:prSet presAssocID="{E00D212A-9FB2-4C74-9B40-C37C1B53B3A4}" presName="negativeSpace" presStyleCnt="0"/>
      <dgm:spPr/>
    </dgm:pt>
    <dgm:pt modelId="{BE7EDBA5-7644-45CA-A81F-D9F0206D4881}" type="pres">
      <dgm:prSet presAssocID="{E00D212A-9FB2-4C74-9B40-C37C1B53B3A4}" presName="childText" presStyleLbl="conFgAcc1" presStyleIdx="0" presStyleCnt="1" custLinFactNeighborY="-90930">
        <dgm:presLayoutVars>
          <dgm:bulletEnabled val="1"/>
        </dgm:presLayoutVars>
      </dgm:prSet>
      <dgm:spPr/>
    </dgm:pt>
  </dgm:ptLst>
  <dgm:cxnLst>
    <dgm:cxn modelId="{7AC40F36-0BA4-4BC7-9452-39E208186C70}" type="presOf" srcId="{E00D212A-9FB2-4C74-9B40-C37C1B53B3A4}" destId="{9F3E7F84-75D6-411B-A5C4-C529D872EFDF}" srcOrd="1" destOrd="0" presId="urn:microsoft.com/office/officeart/2005/8/layout/list1"/>
    <dgm:cxn modelId="{DA242469-C358-4F36-993D-7E92E6BAD459}" type="presOf" srcId="{E00D212A-9FB2-4C74-9B40-C37C1B53B3A4}" destId="{81D84DCD-D722-4CD4-8223-69D3CBF945BD}" srcOrd="0" destOrd="0" presId="urn:microsoft.com/office/officeart/2005/8/layout/list1"/>
    <dgm:cxn modelId="{A70F68AB-E3B8-4166-A31C-6A738661D777}" type="presOf" srcId="{2143AFF8-4F5C-45F2-BBF4-FC988BEC3E9C}" destId="{866C3637-C052-4EE6-BA73-B8DD86F5BB94}" srcOrd="0" destOrd="0" presId="urn:microsoft.com/office/officeart/2005/8/layout/list1"/>
    <dgm:cxn modelId="{6C72FFC1-A128-4A4E-88A1-5C45D45941B7}" srcId="{E00D212A-9FB2-4C74-9B40-C37C1B53B3A4}" destId="{D7FDE4BE-DC30-4887-91DD-832C8D123AB5}" srcOrd="0" destOrd="0" parTransId="{B2FB65E2-DCBF-4C1E-9331-8787AF455E99}" sibTransId="{6C1CE5AD-2757-44B2-BA0E-2B7EFB811119}"/>
    <dgm:cxn modelId="{AE166FCF-9373-42D1-8AC5-3BF481B9FE37}" srcId="{2143AFF8-4F5C-45F2-BBF4-FC988BEC3E9C}" destId="{E00D212A-9FB2-4C74-9B40-C37C1B53B3A4}" srcOrd="0" destOrd="0" parTransId="{7E62C36E-1FF6-4DD9-B3C1-38486B3F1146}" sibTransId="{3F515770-044C-4EBE-9CCB-41B556F7B059}"/>
    <dgm:cxn modelId="{814816F6-1208-4D77-8D7F-24EA8F62639F}" type="presOf" srcId="{D7FDE4BE-DC30-4887-91DD-832C8D123AB5}" destId="{BE7EDBA5-7644-45CA-A81F-D9F0206D4881}" srcOrd="0" destOrd="0" presId="urn:microsoft.com/office/officeart/2005/8/layout/list1"/>
    <dgm:cxn modelId="{B94EC8B9-61CF-4578-A49C-B24E23FD67CD}" type="presParOf" srcId="{866C3637-C052-4EE6-BA73-B8DD86F5BB94}" destId="{290B3594-8728-4166-8CB9-C622FDE308AB}" srcOrd="0" destOrd="0" presId="urn:microsoft.com/office/officeart/2005/8/layout/list1"/>
    <dgm:cxn modelId="{A9108798-772A-4AF6-B578-3A17A65C5372}" type="presParOf" srcId="{290B3594-8728-4166-8CB9-C622FDE308AB}" destId="{81D84DCD-D722-4CD4-8223-69D3CBF945BD}" srcOrd="0" destOrd="0" presId="urn:microsoft.com/office/officeart/2005/8/layout/list1"/>
    <dgm:cxn modelId="{DDDB09CD-1AB8-41CF-97F4-8367B0CE4D66}" type="presParOf" srcId="{290B3594-8728-4166-8CB9-C622FDE308AB}" destId="{9F3E7F84-75D6-411B-A5C4-C529D872EFDF}" srcOrd="1" destOrd="0" presId="urn:microsoft.com/office/officeart/2005/8/layout/list1"/>
    <dgm:cxn modelId="{6053ABA5-1F8F-4431-8947-3FF76841A15A}" type="presParOf" srcId="{866C3637-C052-4EE6-BA73-B8DD86F5BB94}" destId="{8DA896B0-302C-4B42-94A4-8DA62A70BE6D}" srcOrd="1" destOrd="0" presId="urn:microsoft.com/office/officeart/2005/8/layout/list1"/>
    <dgm:cxn modelId="{B910F86F-5A8A-4FE5-A467-384E75E4360E}" type="presParOf" srcId="{866C3637-C052-4EE6-BA73-B8DD86F5BB94}" destId="{BE7EDBA5-7644-45CA-A81F-D9F0206D4881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43AFF8-4F5C-45F2-BBF4-FC988BEC3E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FC336C52-15F0-4DD4-B3A0-D85A013BFFE5}">
      <dgm:prSet phldrT="[Text]"/>
      <dgm:spPr/>
      <dgm:t>
        <a:bodyPr/>
        <a:lstStyle/>
        <a:p>
          <a:r>
            <a:rPr lang="lv-LV" dirty="0"/>
            <a:t>Darbības rezultātu rādītāji (</a:t>
          </a:r>
          <a:r>
            <a:rPr lang="lv-LV" i="1" dirty="0" err="1"/>
            <a:t>output</a:t>
          </a:r>
          <a:r>
            <a:rPr lang="lv-LV" dirty="0"/>
            <a:t>)  - uzdevumu / pasākumu uzraudzības rādītāji</a:t>
          </a:r>
        </a:p>
      </dgm:t>
    </dgm:pt>
    <dgm:pt modelId="{2045185F-3A35-40F5-9C3E-FAFBC88B9531}" type="parTrans" cxnId="{949CB33D-01FC-428F-83B2-4F999956D634}">
      <dgm:prSet/>
      <dgm:spPr/>
      <dgm:t>
        <a:bodyPr/>
        <a:lstStyle/>
        <a:p>
          <a:endParaRPr lang="lv-LV"/>
        </a:p>
      </dgm:t>
    </dgm:pt>
    <dgm:pt modelId="{C169E37C-3A0B-4C4B-BC74-D3FC7E188C1B}" type="sibTrans" cxnId="{949CB33D-01FC-428F-83B2-4F999956D634}">
      <dgm:prSet/>
      <dgm:spPr/>
      <dgm:t>
        <a:bodyPr/>
        <a:lstStyle/>
        <a:p>
          <a:endParaRPr lang="lv-LV"/>
        </a:p>
      </dgm:t>
    </dgm:pt>
    <dgm:pt modelId="{C9F83B58-2D28-4EFB-80B1-A11690F179DD}">
      <dgm:prSet custT="1"/>
      <dgm:spPr/>
      <dgm:t>
        <a:bodyPr/>
        <a:lstStyle/>
        <a:p>
          <a:r>
            <a:rPr lang="lv-LV" sz="1200" dirty="0"/>
            <a:t>Gala produkts –tā sasniegšanas pakāpe ir pilnā mērā atkarīga no politikas īstenotāja</a:t>
          </a:r>
        </a:p>
      </dgm:t>
    </dgm:pt>
    <dgm:pt modelId="{FA4C2EAC-0010-4C07-BF46-AD64626B433C}" type="parTrans" cxnId="{DF2ED05C-E0B4-4144-92A1-24F3271C5DF6}">
      <dgm:prSet/>
      <dgm:spPr/>
      <dgm:t>
        <a:bodyPr/>
        <a:lstStyle/>
        <a:p>
          <a:endParaRPr lang="lv-LV"/>
        </a:p>
      </dgm:t>
    </dgm:pt>
    <dgm:pt modelId="{491DE206-4F68-495F-BD6F-59F385AFF1D0}" type="sibTrans" cxnId="{DF2ED05C-E0B4-4144-92A1-24F3271C5DF6}">
      <dgm:prSet/>
      <dgm:spPr/>
      <dgm:t>
        <a:bodyPr/>
        <a:lstStyle/>
        <a:p>
          <a:endParaRPr lang="lv-LV"/>
        </a:p>
      </dgm:t>
    </dgm:pt>
    <dgm:pt modelId="{866C3637-C052-4EE6-BA73-B8DD86F5BB94}" type="pres">
      <dgm:prSet presAssocID="{2143AFF8-4F5C-45F2-BBF4-FC988BEC3E9C}" presName="linear" presStyleCnt="0">
        <dgm:presLayoutVars>
          <dgm:dir/>
          <dgm:animLvl val="lvl"/>
          <dgm:resizeHandles val="exact"/>
        </dgm:presLayoutVars>
      </dgm:prSet>
      <dgm:spPr/>
    </dgm:pt>
    <dgm:pt modelId="{3F9EDC39-18C3-4608-A28A-41B70E9F47BA}" type="pres">
      <dgm:prSet presAssocID="{FC336C52-15F0-4DD4-B3A0-D85A013BFFE5}" presName="parentLin" presStyleCnt="0"/>
      <dgm:spPr/>
    </dgm:pt>
    <dgm:pt modelId="{AD044C94-3DBA-4FE5-8249-FC04ECBC53BB}" type="pres">
      <dgm:prSet presAssocID="{FC336C52-15F0-4DD4-B3A0-D85A013BFFE5}" presName="parentLeftMargin" presStyleLbl="node1" presStyleIdx="0" presStyleCnt="1"/>
      <dgm:spPr/>
    </dgm:pt>
    <dgm:pt modelId="{E16F7911-6C1C-4C62-8FBE-9A03D76D8DEF}" type="pres">
      <dgm:prSet presAssocID="{FC336C52-15F0-4DD4-B3A0-D85A013BFFE5}" presName="parentText" presStyleLbl="node1" presStyleIdx="0" presStyleCnt="1" custLinFactNeighborX="-4002" custLinFactNeighborY="-67768">
        <dgm:presLayoutVars>
          <dgm:chMax val="0"/>
          <dgm:bulletEnabled val="1"/>
        </dgm:presLayoutVars>
      </dgm:prSet>
      <dgm:spPr/>
    </dgm:pt>
    <dgm:pt modelId="{634ADE36-38AF-4972-80DA-9612D1F09718}" type="pres">
      <dgm:prSet presAssocID="{FC336C52-15F0-4DD4-B3A0-D85A013BFFE5}" presName="negativeSpace" presStyleCnt="0"/>
      <dgm:spPr/>
    </dgm:pt>
    <dgm:pt modelId="{D96CD6FF-F5B0-48A7-9F56-52EB37E8225D}" type="pres">
      <dgm:prSet presAssocID="{FC336C52-15F0-4DD4-B3A0-D85A013BFFE5}" presName="childText" presStyleLbl="conFgAcc1" presStyleIdx="0" presStyleCnt="1" custScaleY="84353" custLinFactY="-5555" custLinFactNeighborY="-100000">
        <dgm:presLayoutVars>
          <dgm:bulletEnabled val="1"/>
        </dgm:presLayoutVars>
      </dgm:prSet>
      <dgm:spPr/>
    </dgm:pt>
  </dgm:ptLst>
  <dgm:cxnLst>
    <dgm:cxn modelId="{0310FB31-F897-4A56-B44A-BD0F01A94C38}" type="presOf" srcId="{2143AFF8-4F5C-45F2-BBF4-FC988BEC3E9C}" destId="{866C3637-C052-4EE6-BA73-B8DD86F5BB94}" srcOrd="0" destOrd="0" presId="urn:microsoft.com/office/officeart/2005/8/layout/list1"/>
    <dgm:cxn modelId="{949CB33D-01FC-428F-83B2-4F999956D634}" srcId="{2143AFF8-4F5C-45F2-BBF4-FC988BEC3E9C}" destId="{FC336C52-15F0-4DD4-B3A0-D85A013BFFE5}" srcOrd="0" destOrd="0" parTransId="{2045185F-3A35-40F5-9C3E-FAFBC88B9531}" sibTransId="{C169E37C-3A0B-4C4B-BC74-D3FC7E188C1B}"/>
    <dgm:cxn modelId="{DF2ED05C-E0B4-4144-92A1-24F3271C5DF6}" srcId="{FC336C52-15F0-4DD4-B3A0-D85A013BFFE5}" destId="{C9F83B58-2D28-4EFB-80B1-A11690F179DD}" srcOrd="0" destOrd="0" parTransId="{FA4C2EAC-0010-4C07-BF46-AD64626B433C}" sibTransId="{491DE206-4F68-495F-BD6F-59F385AFF1D0}"/>
    <dgm:cxn modelId="{4C3DED67-B2D1-4435-BC75-61B613B6BCF6}" type="presOf" srcId="{FC336C52-15F0-4DD4-B3A0-D85A013BFFE5}" destId="{AD044C94-3DBA-4FE5-8249-FC04ECBC53BB}" srcOrd="0" destOrd="0" presId="urn:microsoft.com/office/officeart/2005/8/layout/list1"/>
    <dgm:cxn modelId="{47BFCD6F-6C1D-4A0C-B264-A771E414F36B}" type="presOf" srcId="{C9F83B58-2D28-4EFB-80B1-A11690F179DD}" destId="{D96CD6FF-F5B0-48A7-9F56-52EB37E8225D}" srcOrd="0" destOrd="0" presId="urn:microsoft.com/office/officeart/2005/8/layout/list1"/>
    <dgm:cxn modelId="{178E729A-15D8-4D4B-8502-C6214EF7E28A}" type="presOf" srcId="{FC336C52-15F0-4DD4-B3A0-D85A013BFFE5}" destId="{E16F7911-6C1C-4C62-8FBE-9A03D76D8DEF}" srcOrd="1" destOrd="0" presId="urn:microsoft.com/office/officeart/2005/8/layout/list1"/>
    <dgm:cxn modelId="{53A73B66-DBCF-483B-A43A-71E0B385C724}" type="presParOf" srcId="{866C3637-C052-4EE6-BA73-B8DD86F5BB94}" destId="{3F9EDC39-18C3-4608-A28A-41B70E9F47BA}" srcOrd="0" destOrd="0" presId="urn:microsoft.com/office/officeart/2005/8/layout/list1"/>
    <dgm:cxn modelId="{1FA6E17F-E0C8-46F5-B5F6-F893440A797E}" type="presParOf" srcId="{3F9EDC39-18C3-4608-A28A-41B70E9F47BA}" destId="{AD044C94-3DBA-4FE5-8249-FC04ECBC53BB}" srcOrd="0" destOrd="0" presId="urn:microsoft.com/office/officeart/2005/8/layout/list1"/>
    <dgm:cxn modelId="{F71F4B48-FC93-44B8-A388-243CB7260CEC}" type="presParOf" srcId="{3F9EDC39-18C3-4608-A28A-41B70E9F47BA}" destId="{E16F7911-6C1C-4C62-8FBE-9A03D76D8DEF}" srcOrd="1" destOrd="0" presId="urn:microsoft.com/office/officeart/2005/8/layout/list1"/>
    <dgm:cxn modelId="{3CF00CB7-FE6B-4704-97AB-C6E36AFF6F88}" type="presParOf" srcId="{866C3637-C052-4EE6-BA73-B8DD86F5BB94}" destId="{634ADE36-38AF-4972-80DA-9612D1F09718}" srcOrd="1" destOrd="0" presId="urn:microsoft.com/office/officeart/2005/8/layout/list1"/>
    <dgm:cxn modelId="{9BB73735-6432-40A6-9BC1-26CA3F106291}" type="presParOf" srcId="{866C3637-C052-4EE6-BA73-B8DD86F5BB94}" destId="{D96CD6FF-F5B0-48A7-9F56-52EB37E8225D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43AFF8-4F5C-45F2-BBF4-FC988BEC3E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57FAC7FD-A79C-453D-96D1-6EE5164B64A5}">
      <dgm:prSet phldrT="[Text]"/>
      <dgm:spPr/>
      <dgm:t>
        <a:bodyPr/>
        <a:lstStyle/>
        <a:p>
          <a:r>
            <a:rPr lang="lv-LV" dirty="0"/>
            <a:t>Politikas rezultātu rādītāji(</a:t>
          </a:r>
          <a:r>
            <a:rPr lang="lv-LV" i="1" dirty="0" err="1"/>
            <a:t>outcome</a:t>
          </a:r>
          <a:r>
            <a:rPr lang="lv-LV" dirty="0"/>
            <a:t>) – prioritāšu uzraudzības rādītāji</a:t>
          </a:r>
        </a:p>
      </dgm:t>
    </dgm:pt>
    <dgm:pt modelId="{5DF349C7-D405-435D-A84F-7E361BCA0964}" type="parTrans" cxnId="{8631D06D-0611-4944-B31D-2B5FDED67ECE}">
      <dgm:prSet/>
      <dgm:spPr/>
      <dgm:t>
        <a:bodyPr/>
        <a:lstStyle/>
        <a:p>
          <a:endParaRPr lang="lv-LV"/>
        </a:p>
      </dgm:t>
    </dgm:pt>
    <dgm:pt modelId="{D7C35896-4DB0-441D-9838-9B19EAFC5DC8}" type="sibTrans" cxnId="{8631D06D-0611-4944-B31D-2B5FDED67ECE}">
      <dgm:prSet/>
      <dgm:spPr/>
      <dgm:t>
        <a:bodyPr/>
        <a:lstStyle/>
        <a:p>
          <a:endParaRPr lang="lv-LV"/>
        </a:p>
      </dgm:t>
    </dgm:pt>
    <dgm:pt modelId="{9C446D8A-AEF2-4ED2-B186-D919DCAE4E40}">
      <dgm:prSet/>
      <dgm:spPr/>
      <dgm:t>
        <a:bodyPr/>
        <a:lstStyle/>
        <a:p>
          <a:r>
            <a:rPr lang="lv-LV" dirty="0"/>
            <a:t>Pārmaiņas sabiedrībā (attiecīgajā politikas jomā), ko ietekmē vairāku darbības rezultātu sasniegšana, kā arī </a:t>
          </a:r>
          <a:r>
            <a:rPr lang="lv-LV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daļēji ārējie faktori </a:t>
          </a:r>
        </a:p>
      </dgm:t>
    </dgm:pt>
    <dgm:pt modelId="{5E86737B-54CF-4911-B60E-513A70A84133}" type="parTrans" cxnId="{C6A0C250-BD01-45A8-9B32-996A700728CA}">
      <dgm:prSet/>
      <dgm:spPr/>
      <dgm:t>
        <a:bodyPr/>
        <a:lstStyle/>
        <a:p>
          <a:endParaRPr lang="lv-LV"/>
        </a:p>
      </dgm:t>
    </dgm:pt>
    <dgm:pt modelId="{B1EEC782-1A49-42E5-B436-7260A894E8D9}" type="sibTrans" cxnId="{C6A0C250-BD01-45A8-9B32-996A700728CA}">
      <dgm:prSet/>
      <dgm:spPr/>
      <dgm:t>
        <a:bodyPr/>
        <a:lstStyle/>
        <a:p>
          <a:endParaRPr lang="lv-LV"/>
        </a:p>
      </dgm:t>
    </dgm:pt>
    <dgm:pt modelId="{866C3637-C052-4EE6-BA73-B8DD86F5BB94}" type="pres">
      <dgm:prSet presAssocID="{2143AFF8-4F5C-45F2-BBF4-FC988BEC3E9C}" presName="linear" presStyleCnt="0">
        <dgm:presLayoutVars>
          <dgm:dir/>
          <dgm:animLvl val="lvl"/>
          <dgm:resizeHandles val="exact"/>
        </dgm:presLayoutVars>
      </dgm:prSet>
      <dgm:spPr/>
    </dgm:pt>
    <dgm:pt modelId="{DF7CBE3A-AF7F-40DA-855A-83277ABF3CAE}" type="pres">
      <dgm:prSet presAssocID="{57FAC7FD-A79C-453D-96D1-6EE5164B64A5}" presName="parentLin" presStyleCnt="0"/>
      <dgm:spPr/>
    </dgm:pt>
    <dgm:pt modelId="{33933FC8-8567-4457-B276-0A750D5FA682}" type="pres">
      <dgm:prSet presAssocID="{57FAC7FD-A79C-453D-96D1-6EE5164B64A5}" presName="parentLeftMargin" presStyleLbl="node1" presStyleIdx="0" presStyleCnt="1"/>
      <dgm:spPr/>
    </dgm:pt>
    <dgm:pt modelId="{F51491EB-F7B7-47F5-A41E-B6D129517F5D}" type="pres">
      <dgm:prSet presAssocID="{57FAC7FD-A79C-453D-96D1-6EE5164B64A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E7FBD5E-C7EA-4AD6-B81C-F6F6A6655075}" type="pres">
      <dgm:prSet presAssocID="{57FAC7FD-A79C-453D-96D1-6EE5164B64A5}" presName="negativeSpace" presStyleCnt="0"/>
      <dgm:spPr/>
    </dgm:pt>
    <dgm:pt modelId="{AD6D5BD8-4635-436C-BBA9-1CAE75C164D6}" type="pres">
      <dgm:prSet presAssocID="{57FAC7FD-A79C-453D-96D1-6EE5164B64A5}" presName="childText" presStyleLbl="conFgAcc1" presStyleIdx="0" presStyleCnt="1" custScaleY="54106" custLinFactNeighborY="28724">
        <dgm:presLayoutVars>
          <dgm:bulletEnabled val="1"/>
        </dgm:presLayoutVars>
      </dgm:prSet>
      <dgm:spPr/>
    </dgm:pt>
  </dgm:ptLst>
  <dgm:cxnLst>
    <dgm:cxn modelId="{5A88C15B-BFB4-490B-A578-14155EBE4757}" type="presOf" srcId="{57FAC7FD-A79C-453D-96D1-6EE5164B64A5}" destId="{F51491EB-F7B7-47F5-A41E-B6D129517F5D}" srcOrd="1" destOrd="0" presId="urn:microsoft.com/office/officeart/2005/8/layout/list1"/>
    <dgm:cxn modelId="{244EDF42-27C7-4EBC-B2CE-D3B23E8F3061}" type="presOf" srcId="{9C446D8A-AEF2-4ED2-B186-D919DCAE4E40}" destId="{AD6D5BD8-4635-436C-BBA9-1CAE75C164D6}" srcOrd="0" destOrd="0" presId="urn:microsoft.com/office/officeart/2005/8/layout/list1"/>
    <dgm:cxn modelId="{8631D06D-0611-4944-B31D-2B5FDED67ECE}" srcId="{2143AFF8-4F5C-45F2-BBF4-FC988BEC3E9C}" destId="{57FAC7FD-A79C-453D-96D1-6EE5164B64A5}" srcOrd="0" destOrd="0" parTransId="{5DF349C7-D405-435D-A84F-7E361BCA0964}" sibTransId="{D7C35896-4DB0-441D-9838-9B19EAFC5DC8}"/>
    <dgm:cxn modelId="{C6A0C250-BD01-45A8-9B32-996A700728CA}" srcId="{57FAC7FD-A79C-453D-96D1-6EE5164B64A5}" destId="{9C446D8A-AEF2-4ED2-B186-D919DCAE4E40}" srcOrd="0" destOrd="0" parTransId="{5E86737B-54CF-4911-B60E-513A70A84133}" sibTransId="{B1EEC782-1A49-42E5-B436-7260A894E8D9}"/>
    <dgm:cxn modelId="{970DB472-40F6-4AEF-AA72-82808DA4F45F}" type="presOf" srcId="{57FAC7FD-A79C-453D-96D1-6EE5164B64A5}" destId="{33933FC8-8567-4457-B276-0A750D5FA682}" srcOrd="0" destOrd="0" presId="urn:microsoft.com/office/officeart/2005/8/layout/list1"/>
    <dgm:cxn modelId="{979153D3-B76A-4D32-8DF3-66CD857EBCC2}" type="presOf" srcId="{2143AFF8-4F5C-45F2-BBF4-FC988BEC3E9C}" destId="{866C3637-C052-4EE6-BA73-B8DD86F5BB94}" srcOrd="0" destOrd="0" presId="urn:microsoft.com/office/officeart/2005/8/layout/list1"/>
    <dgm:cxn modelId="{A7530473-984F-40D0-A56D-5C6EFBCEDA97}" type="presParOf" srcId="{866C3637-C052-4EE6-BA73-B8DD86F5BB94}" destId="{DF7CBE3A-AF7F-40DA-855A-83277ABF3CAE}" srcOrd="0" destOrd="0" presId="urn:microsoft.com/office/officeart/2005/8/layout/list1"/>
    <dgm:cxn modelId="{8EF6D115-80CD-483C-95FD-1498B3DD9917}" type="presParOf" srcId="{DF7CBE3A-AF7F-40DA-855A-83277ABF3CAE}" destId="{33933FC8-8567-4457-B276-0A750D5FA682}" srcOrd="0" destOrd="0" presId="urn:microsoft.com/office/officeart/2005/8/layout/list1"/>
    <dgm:cxn modelId="{B809628A-634F-463E-AC0A-E575BBE92237}" type="presParOf" srcId="{DF7CBE3A-AF7F-40DA-855A-83277ABF3CAE}" destId="{F51491EB-F7B7-47F5-A41E-B6D129517F5D}" srcOrd="1" destOrd="0" presId="urn:microsoft.com/office/officeart/2005/8/layout/list1"/>
    <dgm:cxn modelId="{ACCAE188-C0F8-47F8-AE86-0647DDD7A4DD}" type="presParOf" srcId="{866C3637-C052-4EE6-BA73-B8DD86F5BB94}" destId="{6E7FBD5E-C7EA-4AD6-B81C-F6F6A6655075}" srcOrd="1" destOrd="0" presId="urn:microsoft.com/office/officeart/2005/8/layout/list1"/>
    <dgm:cxn modelId="{CD23F138-D595-446C-92FC-67B5991D8203}" type="presParOf" srcId="{866C3637-C052-4EE6-BA73-B8DD86F5BB94}" destId="{AD6D5BD8-4635-436C-BBA9-1CAE75C164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43AFF8-4F5C-45F2-BBF4-FC988BEC3E9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lv-LV"/>
        </a:p>
      </dgm:t>
    </dgm:pt>
    <dgm:pt modelId="{57FAC7FD-A79C-453D-96D1-6EE5164B64A5}">
      <dgm:prSet phldrT="[Text]"/>
      <dgm:spPr/>
      <dgm:t>
        <a:bodyPr/>
        <a:lstStyle/>
        <a:p>
          <a:r>
            <a:rPr lang="lv-LV" dirty="0"/>
            <a:t>Politikas rezultātu rādītāji(</a:t>
          </a:r>
          <a:r>
            <a:rPr lang="lv-LV" i="1" dirty="0" err="1"/>
            <a:t>outcome</a:t>
          </a:r>
          <a:r>
            <a:rPr lang="lv-LV" dirty="0"/>
            <a:t>) – prioritāšu uzraudzības rādītāji</a:t>
          </a:r>
        </a:p>
      </dgm:t>
    </dgm:pt>
    <dgm:pt modelId="{5DF349C7-D405-435D-A84F-7E361BCA0964}" type="parTrans" cxnId="{8631D06D-0611-4944-B31D-2B5FDED67ECE}">
      <dgm:prSet/>
      <dgm:spPr/>
      <dgm:t>
        <a:bodyPr/>
        <a:lstStyle/>
        <a:p>
          <a:endParaRPr lang="lv-LV"/>
        </a:p>
      </dgm:t>
    </dgm:pt>
    <dgm:pt modelId="{D7C35896-4DB0-441D-9838-9B19EAFC5DC8}" type="sibTrans" cxnId="{8631D06D-0611-4944-B31D-2B5FDED67ECE}">
      <dgm:prSet/>
      <dgm:spPr/>
      <dgm:t>
        <a:bodyPr/>
        <a:lstStyle/>
        <a:p>
          <a:endParaRPr lang="lv-LV"/>
        </a:p>
      </dgm:t>
    </dgm:pt>
    <dgm:pt modelId="{9C446D8A-AEF2-4ED2-B186-D919DCAE4E40}">
      <dgm:prSet/>
      <dgm:spPr/>
      <dgm:t>
        <a:bodyPr/>
        <a:lstStyle/>
        <a:p>
          <a:r>
            <a:rPr lang="lv-LV" dirty="0"/>
            <a:t>Pārmaiņas sabiedrībā (attiecīgajā politikas jomā), ko ietekmē vairāku darbības rezultātu sasniegšana, kā arī </a:t>
          </a:r>
          <a:r>
            <a:rPr lang="lv-LV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daļēji ārējie faktori </a:t>
          </a:r>
        </a:p>
      </dgm:t>
    </dgm:pt>
    <dgm:pt modelId="{5E86737B-54CF-4911-B60E-513A70A84133}" type="parTrans" cxnId="{C6A0C250-BD01-45A8-9B32-996A700728CA}">
      <dgm:prSet/>
      <dgm:spPr/>
      <dgm:t>
        <a:bodyPr/>
        <a:lstStyle/>
        <a:p>
          <a:endParaRPr lang="lv-LV"/>
        </a:p>
      </dgm:t>
    </dgm:pt>
    <dgm:pt modelId="{B1EEC782-1A49-42E5-B436-7260A894E8D9}" type="sibTrans" cxnId="{C6A0C250-BD01-45A8-9B32-996A700728CA}">
      <dgm:prSet/>
      <dgm:spPr/>
      <dgm:t>
        <a:bodyPr/>
        <a:lstStyle/>
        <a:p>
          <a:endParaRPr lang="lv-LV"/>
        </a:p>
      </dgm:t>
    </dgm:pt>
    <dgm:pt modelId="{866C3637-C052-4EE6-BA73-B8DD86F5BB94}" type="pres">
      <dgm:prSet presAssocID="{2143AFF8-4F5C-45F2-BBF4-FC988BEC3E9C}" presName="linear" presStyleCnt="0">
        <dgm:presLayoutVars>
          <dgm:dir/>
          <dgm:animLvl val="lvl"/>
          <dgm:resizeHandles val="exact"/>
        </dgm:presLayoutVars>
      </dgm:prSet>
      <dgm:spPr/>
    </dgm:pt>
    <dgm:pt modelId="{DF7CBE3A-AF7F-40DA-855A-83277ABF3CAE}" type="pres">
      <dgm:prSet presAssocID="{57FAC7FD-A79C-453D-96D1-6EE5164B64A5}" presName="parentLin" presStyleCnt="0"/>
      <dgm:spPr/>
    </dgm:pt>
    <dgm:pt modelId="{33933FC8-8567-4457-B276-0A750D5FA682}" type="pres">
      <dgm:prSet presAssocID="{57FAC7FD-A79C-453D-96D1-6EE5164B64A5}" presName="parentLeftMargin" presStyleLbl="node1" presStyleIdx="0" presStyleCnt="1"/>
      <dgm:spPr/>
    </dgm:pt>
    <dgm:pt modelId="{F51491EB-F7B7-47F5-A41E-B6D129517F5D}" type="pres">
      <dgm:prSet presAssocID="{57FAC7FD-A79C-453D-96D1-6EE5164B64A5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6E7FBD5E-C7EA-4AD6-B81C-F6F6A6655075}" type="pres">
      <dgm:prSet presAssocID="{57FAC7FD-A79C-453D-96D1-6EE5164B64A5}" presName="negativeSpace" presStyleCnt="0"/>
      <dgm:spPr/>
    </dgm:pt>
    <dgm:pt modelId="{AD6D5BD8-4635-436C-BBA9-1CAE75C164D6}" type="pres">
      <dgm:prSet presAssocID="{57FAC7FD-A79C-453D-96D1-6EE5164B64A5}" presName="childText" presStyleLbl="conFgAcc1" presStyleIdx="0" presStyleCnt="1" custScaleY="54106" custLinFactNeighborY="28724">
        <dgm:presLayoutVars>
          <dgm:bulletEnabled val="1"/>
        </dgm:presLayoutVars>
      </dgm:prSet>
      <dgm:spPr/>
    </dgm:pt>
  </dgm:ptLst>
  <dgm:cxnLst>
    <dgm:cxn modelId="{47FBFB5F-2829-42B1-B797-B7BF4CA25E55}" type="presOf" srcId="{57FAC7FD-A79C-453D-96D1-6EE5164B64A5}" destId="{F51491EB-F7B7-47F5-A41E-B6D129517F5D}" srcOrd="1" destOrd="0" presId="urn:microsoft.com/office/officeart/2005/8/layout/list1"/>
    <dgm:cxn modelId="{8631D06D-0611-4944-B31D-2B5FDED67ECE}" srcId="{2143AFF8-4F5C-45F2-BBF4-FC988BEC3E9C}" destId="{57FAC7FD-A79C-453D-96D1-6EE5164B64A5}" srcOrd="0" destOrd="0" parTransId="{5DF349C7-D405-435D-A84F-7E361BCA0964}" sibTransId="{D7C35896-4DB0-441D-9838-9B19EAFC5DC8}"/>
    <dgm:cxn modelId="{C6A0C250-BD01-45A8-9B32-996A700728CA}" srcId="{57FAC7FD-A79C-453D-96D1-6EE5164B64A5}" destId="{9C446D8A-AEF2-4ED2-B186-D919DCAE4E40}" srcOrd="0" destOrd="0" parTransId="{5E86737B-54CF-4911-B60E-513A70A84133}" sibTransId="{B1EEC782-1A49-42E5-B436-7260A894E8D9}"/>
    <dgm:cxn modelId="{5BD62C52-502C-4F32-B6DB-63B9C682FF11}" type="presOf" srcId="{57FAC7FD-A79C-453D-96D1-6EE5164B64A5}" destId="{33933FC8-8567-4457-B276-0A750D5FA682}" srcOrd="0" destOrd="0" presId="urn:microsoft.com/office/officeart/2005/8/layout/list1"/>
    <dgm:cxn modelId="{2E7EEC85-6F66-43BF-8780-80641E07DB59}" type="presOf" srcId="{2143AFF8-4F5C-45F2-BBF4-FC988BEC3E9C}" destId="{866C3637-C052-4EE6-BA73-B8DD86F5BB94}" srcOrd="0" destOrd="0" presId="urn:microsoft.com/office/officeart/2005/8/layout/list1"/>
    <dgm:cxn modelId="{6ADD708E-8396-44C5-B072-CABAA69CCAB3}" type="presOf" srcId="{9C446D8A-AEF2-4ED2-B186-D919DCAE4E40}" destId="{AD6D5BD8-4635-436C-BBA9-1CAE75C164D6}" srcOrd="0" destOrd="0" presId="urn:microsoft.com/office/officeart/2005/8/layout/list1"/>
    <dgm:cxn modelId="{58CDCA96-7FD6-457D-A168-F9A568E1A54E}" type="presParOf" srcId="{866C3637-C052-4EE6-BA73-B8DD86F5BB94}" destId="{DF7CBE3A-AF7F-40DA-855A-83277ABF3CAE}" srcOrd="0" destOrd="0" presId="urn:microsoft.com/office/officeart/2005/8/layout/list1"/>
    <dgm:cxn modelId="{D6AAB3CB-812F-44CA-85D3-6A1C446EBAAE}" type="presParOf" srcId="{DF7CBE3A-AF7F-40DA-855A-83277ABF3CAE}" destId="{33933FC8-8567-4457-B276-0A750D5FA682}" srcOrd="0" destOrd="0" presId="urn:microsoft.com/office/officeart/2005/8/layout/list1"/>
    <dgm:cxn modelId="{04A34898-32C5-462C-858E-E8A48C81F849}" type="presParOf" srcId="{DF7CBE3A-AF7F-40DA-855A-83277ABF3CAE}" destId="{F51491EB-F7B7-47F5-A41E-B6D129517F5D}" srcOrd="1" destOrd="0" presId="urn:microsoft.com/office/officeart/2005/8/layout/list1"/>
    <dgm:cxn modelId="{A2C4F3FA-22BA-4AEE-8E5D-A292A2A2E775}" type="presParOf" srcId="{866C3637-C052-4EE6-BA73-B8DD86F5BB94}" destId="{6E7FBD5E-C7EA-4AD6-B81C-F6F6A6655075}" srcOrd="1" destOrd="0" presId="urn:microsoft.com/office/officeart/2005/8/layout/list1"/>
    <dgm:cxn modelId="{7CBA4C97-F114-45AF-95E1-BF469B517297}" type="presParOf" srcId="{866C3637-C052-4EE6-BA73-B8DD86F5BB94}" destId="{AD6D5BD8-4635-436C-BBA9-1CAE75C164D6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EDBA5-7644-45CA-A81F-D9F0206D4881}">
      <dsp:nvSpPr>
        <dsp:cNvPr id="0" name=""/>
        <dsp:cNvSpPr/>
      </dsp:nvSpPr>
      <dsp:spPr>
        <a:xfrm>
          <a:off x="0" y="144015"/>
          <a:ext cx="5976664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856" tIns="312420" rIns="46385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500" kern="1200" dirty="0"/>
            <a:t>Pārmaiņas sabiedrībā, ko ietekmē vairāki politikas rezultāti un ārējie vides faktori</a:t>
          </a:r>
        </a:p>
      </dsp:txBody>
      <dsp:txXfrm>
        <a:off x="0" y="144015"/>
        <a:ext cx="5976664" cy="826875"/>
      </dsp:txXfrm>
    </dsp:sp>
    <dsp:sp modelId="{9F3E7F84-75D6-411B-A5C4-C529D872EFDF}">
      <dsp:nvSpPr>
        <dsp:cNvPr id="0" name=""/>
        <dsp:cNvSpPr/>
      </dsp:nvSpPr>
      <dsp:spPr>
        <a:xfrm>
          <a:off x="502030" y="0"/>
          <a:ext cx="4183664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Makro-ietekmes rezultatīvie rādītāji (</a:t>
          </a:r>
          <a:r>
            <a:rPr lang="lv-LV" sz="1500" i="1" kern="1200" dirty="0" err="1"/>
            <a:t>impact</a:t>
          </a:r>
          <a:r>
            <a:rPr lang="lv-LV" sz="1500" kern="1200" dirty="0"/>
            <a:t>) –pamatrādītāji teritorijas attīstības novērtējumam</a:t>
          </a:r>
        </a:p>
      </dsp:txBody>
      <dsp:txXfrm>
        <a:off x="502030" y="0"/>
        <a:ext cx="4183664" cy="442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EDBA5-7644-45CA-A81F-D9F0206D4881}">
      <dsp:nvSpPr>
        <dsp:cNvPr id="0" name=""/>
        <dsp:cNvSpPr/>
      </dsp:nvSpPr>
      <dsp:spPr>
        <a:xfrm>
          <a:off x="0" y="144015"/>
          <a:ext cx="5976664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856" tIns="312420" rIns="46385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500" kern="1200" dirty="0"/>
            <a:t>Pārmaiņas sabiedrībā, ko ietekmē vairāki politikas rezultāti un ārējie vides faktori</a:t>
          </a:r>
        </a:p>
      </dsp:txBody>
      <dsp:txXfrm>
        <a:off x="0" y="144015"/>
        <a:ext cx="5976664" cy="826875"/>
      </dsp:txXfrm>
    </dsp:sp>
    <dsp:sp modelId="{9F3E7F84-75D6-411B-A5C4-C529D872EFDF}">
      <dsp:nvSpPr>
        <dsp:cNvPr id="0" name=""/>
        <dsp:cNvSpPr/>
      </dsp:nvSpPr>
      <dsp:spPr>
        <a:xfrm>
          <a:off x="502030" y="0"/>
          <a:ext cx="4183664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Makro-ietekmes rezultatīvie rādītāji (</a:t>
          </a:r>
          <a:r>
            <a:rPr lang="lv-LV" sz="1500" i="1" kern="1200" dirty="0" err="1"/>
            <a:t>impact</a:t>
          </a:r>
          <a:r>
            <a:rPr lang="lv-LV" sz="1500" kern="1200" dirty="0"/>
            <a:t>) –pamatrādītāji teritorijas attīstības novērtējumam</a:t>
          </a:r>
        </a:p>
      </dsp:txBody>
      <dsp:txXfrm>
        <a:off x="502030" y="0"/>
        <a:ext cx="4183664" cy="442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7EDBA5-7644-45CA-A81F-D9F0206D4881}">
      <dsp:nvSpPr>
        <dsp:cNvPr id="0" name=""/>
        <dsp:cNvSpPr/>
      </dsp:nvSpPr>
      <dsp:spPr>
        <a:xfrm>
          <a:off x="0" y="144015"/>
          <a:ext cx="5976664" cy="826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3856" tIns="312420" rIns="463856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500" kern="1200" dirty="0"/>
            <a:t>Pārmaiņas sabiedrībā, ko ietekmē vairāki politikas rezultāti un ārējie vides faktori</a:t>
          </a:r>
        </a:p>
      </dsp:txBody>
      <dsp:txXfrm>
        <a:off x="0" y="144015"/>
        <a:ext cx="5976664" cy="826875"/>
      </dsp:txXfrm>
    </dsp:sp>
    <dsp:sp modelId="{9F3E7F84-75D6-411B-A5C4-C529D872EFDF}">
      <dsp:nvSpPr>
        <dsp:cNvPr id="0" name=""/>
        <dsp:cNvSpPr/>
      </dsp:nvSpPr>
      <dsp:spPr>
        <a:xfrm>
          <a:off x="502030" y="0"/>
          <a:ext cx="4183664" cy="442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133" tIns="0" rIns="158133" bIns="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500" kern="1200" dirty="0"/>
            <a:t>Makro-ietekmes rezultatīvie rādītāji (</a:t>
          </a:r>
          <a:r>
            <a:rPr lang="lv-LV" sz="1500" i="1" kern="1200" dirty="0" err="1"/>
            <a:t>impact</a:t>
          </a:r>
          <a:r>
            <a:rPr lang="lv-LV" sz="1500" kern="1200" dirty="0"/>
            <a:t>) –pamatrādītāji teritorijas attīstības novērtējumam</a:t>
          </a:r>
        </a:p>
      </dsp:txBody>
      <dsp:txXfrm>
        <a:off x="523646" y="21616"/>
        <a:ext cx="4140432" cy="3995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CD6FF-F5B0-48A7-9F56-52EB37E8225D}">
      <dsp:nvSpPr>
        <dsp:cNvPr id="0" name=""/>
        <dsp:cNvSpPr/>
      </dsp:nvSpPr>
      <dsp:spPr>
        <a:xfrm>
          <a:off x="0" y="292419"/>
          <a:ext cx="6000792" cy="64368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5728" tIns="229108" rIns="465728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200" kern="1200" dirty="0"/>
            <a:t>Gala produkts –tā sasniegšanas pakāpe ir pilnā mērā atkarīga no politikas īstenotāja</a:t>
          </a:r>
        </a:p>
      </dsp:txBody>
      <dsp:txXfrm>
        <a:off x="0" y="292419"/>
        <a:ext cx="6000792" cy="643687"/>
      </dsp:txXfrm>
    </dsp:sp>
    <dsp:sp modelId="{E16F7911-6C1C-4C62-8FBE-9A03D76D8DEF}">
      <dsp:nvSpPr>
        <dsp:cNvPr id="0" name=""/>
        <dsp:cNvSpPr/>
      </dsp:nvSpPr>
      <dsp:spPr>
        <a:xfrm>
          <a:off x="288032" y="0"/>
          <a:ext cx="420055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100" kern="1200" dirty="0"/>
            <a:t>Darbības rezultātu rādītāji (</a:t>
          </a:r>
          <a:r>
            <a:rPr lang="lv-LV" sz="1100" i="1" kern="1200" dirty="0" err="1"/>
            <a:t>output</a:t>
          </a:r>
          <a:r>
            <a:rPr lang="lv-LV" sz="1100" kern="1200" dirty="0"/>
            <a:t>)  - uzdevumu / pasākumu uzraudzības rādītāji</a:t>
          </a:r>
        </a:p>
      </dsp:txBody>
      <dsp:txXfrm>
        <a:off x="312530" y="24498"/>
        <a:ext cx="4151558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D5BD8-4635-436C-BBA9-1CAE75C164D6}">
      <dsp:nvSpPr>
        <dsp:cNvPr id="0" name=""/>
        <dsp:cNvSpPr/>
      </dsp:nvSpPr>
      <dsp:spPr>
        <a:xfrm>
          <a:off x="0" y="720081"/>
          <a:ext cx="6000792" cy="7328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5728" tIns="270764" rIns="46572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/>
            <a:t>Pārmaiņas sabiedrībā (attiecīgajā politikas jomā), ko ietekmē vairāku darbības rezultātu sasniegšana, kā arī </a:t>
          </a:r>
          <a:r>
            <a:rPr lang="lv-LV" sz="1300" kern="1200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daļēji ārējie faktori </a:t>
          </a:r>
        </a:p>
      </dsp:txBody>
      <dsp:txXfrm>
        <a:off x="0" y="720081"/>
        <a:ext cx="6000792" cy="732865"/>
      </dsp:txXfrm>
    </dsp:sp>
    <dsp:sp modelId="{F51491EB-F7B7-47F5-A41E-B6D129517F5D}">
      <dsp:nvSpPr>
        <dsp:cNvPr id="0" name=""/>
        <dsp:cNvSpPr/>
      </dsp:nvSpPr>
      <dsp:spPr>
        <a:xfrm>
          <a:off x="300039" y="340088"/>
          <a:ext cx="420055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/>
            <a:t>Politikas rezultātu rādītāji(</a:t>
          </a:r>
          <a:r>
            <a:rPr lang="lv-LV" sz="1300" i="1" kern="1200" dirty="0" err="1"/>
            <a:t>outcome</a:t>
          </a:r>
          <a:r>
            <a:rPr lang="lv-LV" sz="1300" kern="1200" dirty="0"/>
            <a:t>) – prioritāšu uzraudzības rādītāji</a:t>
          </a:r>
        </a:p>
      </dsp:txBody>
      <dsp:txXfrm>
        <a:off x="328860" y="368909"/>
        <a:ext cx="4142912" cy="53275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D5BD8-4635-436C-BBA9-1CAE75C164D6}">
      <dsp:nvSpPr>
        <dsp:cNvPr id="0" name=""/>
        <dsp:cNvSpPr/>
      </dsp:nvSpPr>
      <dsp:spPr>
        <a:xfrm>
          <a:off x="0" y="720081"/>
          <a:ext cx="6000792" cy="7328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5728" tIns="270764" rIns="465728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1300" kern="1200" dirty="0"/>
            <a:t>Pārmaiņas sabiedrībā (attiecīgajā politikas jomā), ko ietekmē vairāku darbības rezultātu sasniegšana, kā arī </a:t>
          </a:r>
          <a:r>
            <a:rPr lang="lv-LV" sz="1300" kern="1200" dirty="0">
              <a:solidFill>
                <a:schemeClr val="dk1">
                  <a:hueOff val="0"/>
                  <a:satOff val="0"/>
                  <a:lumOff val="0"/>
                </a:schemeClr>
              </a:solidFill>
            </a:rPr>
            <a:t>daļēji ārējie faktori </a:t>
          </a:r>
        </a:p>
      </dsp:txBody>
      <dsp:txXfrm>
        <a:off x="0" y="720081"/>
        <a:ext cx="6000792" cy="732865"/>
      </dsp:txXfrm>
    </dsp:sp>
    <dsp:sp modelId="{F51491EB-F7B7-47F5-A41E-B6D129517F5D}">
      <dsp:nvSpPr>
        <dsp:cNvPr id="0" name=""/>
        <dsp:cNvSpPr/>
      </dsp:nvSpPr>
      <dsp:spPr>
        <a:xfrm>
          <a:off x="300039" y="340088"/>
          <a:ext cx="4200554" cy="590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71" tIns="0" rIns="158771" bIns="0" numCol="1" spcCol="1270" anchor="ctr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300" kern="1200" dirty="0"/>
            <a:t>Politikas rezultātu rādītāji(</a:t>
          </a:r>
          <a:r>
            <a:rPr lang="lv-LV" sz="1300" i="1" kern="1200" dirty="0" err="1"/>
            <a:t>outcome</a:t>
          </a:r>
          <a:r>
            <a:rPr lang="lv-LV" sz="1300" kern="1200" dirty="0"/>
            <a:t>) – prioritāšu uzraudzības rādītāji</a:t>
          </a:r>
        </a:p>
      </dsp:txBody>
      <dsp:txXfrm>
        <a:off x="328860" y="368909"/>
        <a:ext cx="4142912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0816D-25E8-4D3B-AC82-DD02B9AE28F5}" type="datetimeFigureOut">
              <a:rPr lang="lv-LV" smtClean="0"/>
              <a:pPr/>
              <a:t>20.02.2019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D56F1C-F842-4AEC-89B8-0CC31B354444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3061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32314-9209-4432-909A-7D079B8E0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A570-1110-4D3B-9964-A97288111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7469B3-BE89-425F-89A8-3956B7628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A3445-C5A3-4437-BD50-CE1A814D70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EE2A4-00EF-4FB5-B3D8-7E9B12872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481D4-87E3-49D4-B528-52A9505772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23C59-C9A3-43AD-8DFB-2439E1FC96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6CE04-7B9A-41BE-A1F2-7818F6498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E7DEE-8390-4A9A-95CB-85D31EDDA0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80F8BA-24ED-4241-AC32-C70B9CA48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lv-LV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E4CE5-706A-42BE-B360-64DA9F0B3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0A51928-1B2C-4528-9219-8E69291D36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slide" Target="slide4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slide" Target="slide4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prbm.eu/?q=node/1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4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slide" Target="slide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714375" y="1000125"/>
            <a:ext cx="7772400" cy="1470025"/>
          </a:xfrm>
        </p:spPr>
        <p:txBody>
          <a:bodyPr/>
          <a:lstStyle/>
          <a:p>
            <a:r>
              <a:rPr lang="lv-LV"/>
              <a:t>Rezultatīvo rādītāju izmantošana pašvaldību darbā </a:t>
            </a:r>
          </a:p>
        </p:txBody>
      </p:sp>
      <p:sp>
        <p:nvSpPr>
          <p:cNvPr id="205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357438" y="4000500"/>
            <a:ext cx="6400800" cy="1752600"/>
          </a:xfrm>
        </p:spPr>
        <p:txBody>
          <a:bodyPr/>
          <a:lstStyle/>
          <a:p>
            <a:pPr algn="r">
              <a:lnSpc>
                <a:spcPct val="80000"/>
              </a:lnSpc>
            </a:pPr>
            <a:r>
              <a:rPr lang="lv-LV" sz="2000" b="1" dirty="0">
                <a:solidFill>
                  <a:srgbClr val="808080"/>
                </a:solidFill>
                <a:cs typeface="Times New Roman" pitchFamily="18" charset="0"/>
              </a:rPr>
              <a:t>Vides aizsardzības un reģionālās attīstības ministrija</a:t>
            </a:r>
          </a:p>
          <a:p>
            <a:pPr algn="r">
              <a:lnSpc>
                <a:spcPct val="80000"/>
              </a:lnSpc>
            </a:pPr>
            <a:r>
              <a:rPr lang="lv-LV" sz="2000" b="1" dirty="0">
                <a:solidFill>
                  <a:srgbClr val="808080"/>
                </a:solidFill>
                <a:cs typeface="Times New Roman" pitchFamily="18" charset="0"/>
              </a:rPr>
              <a:t>Valsts attīstības plānošanas departaments</a:t>
            </a:r>
          </a:p>
          <a:p>
            <a:pPr algn="r">
              <a:lnSpc>
                <a:spcPct val="80000"/>
              </a:lnSpc>
            </a:pPr>
            <a:r>
              <a:rPr lang="lv-LV" sz="2000" b="1" dirty="0">
                <a:solidFill>
                  <a:srgbClr val="808080"/>
                </a:solidFill>
                <a:cs typeface="Times New Roman" pitchFamily="18" charset="0"/>
              </a:rPr>
              <a:t>Teritoriju attīstības novērtēšanas nodaļa</a:t>
            </a:r>
          </a:p>
          <a:p>
            <a:pPr algn="r">
              <a:lnSpc>
                <a:spcPct val="80000"/>
              </a:lnSpc>
            </a:pPr>
            <a:r>
              <a:rPr lang="lv-LV" sz="2000" b="1" dirty="0">
                <a:solidFill>
                  <a:srgbClr val="808080"/>
                </a:solidFill>
                <a:cs typeface="Times New Roman" pitchFamily="18" charset="0"/>
              </a:rPr>
              <a:t>Zintis Hermansons</a:t>
            </a:r>
          </a:p>
          <a:p>
            <a:endParaRPr lang="lv-LV" dirty="0"/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571875" y="5857875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dirty="0"/>
              <a:t> 2012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891483" cy="842518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Darbības rezultātu rādītāji</a:t>
            </a:r>
          </a:p>
        </p:txBody>
      </p:sp>
      <p:sp>
        <p:nvSpPr>
          <p:cNvPr id="7" name="Freeform 6"/>
          <p:cNvSpPr/>
          <p:nvPr/>
        </p:nvSpPr>
        <p:spPr>
          <a:xfrm>
            <a:off x="1730375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Dati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(Reģistrētā, uzskaitītā informācija)</a:t>
            </a:r>
          </a:p>
        </p:txBody>
      </p:sp>
      <p:sp>
        <p:nvSpPr>
          <p:cNvPr id="8" name="Freeform 7"/>
          <p:cNvSpPr/>
          <p:nvPr/>
        </p:nvSpPr>
        <p:spPr>
          <a:xfrm>
            <a:off x="4281488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Statistiskā informācija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(Iedzīvotāju skaits x pašvaldībā uz 01.01)  </a:t>
            </a:r>
          </a:p>
        </p:txBody>
      </p:sp>
      <p:sp>
        <p:nvSpPr>
          <p:cNvPr id="9" name="Freeform 8"/>
          <p:cNvSpPr/>
          <p:nvPr/>
        </p:nvSpPr>
        <p:spPr>
          <a:xfrm>
            <a:off x="1730375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Indikatori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(Bezdarba līmenis, %)</a:t>
            </a:r>
          </a:p>
        </p:txBody>
      </p:sp>
      <p:sp>
        <p:nvSpPr>
          <p:cNvPr id="10" name="Freeform 9"/>
          <p:cNvSpPr/>
          <p:nvPr/>
        </p:nvSpPr>
        <p:spPr>
          <a:xfrm>
            <a:off x="4281488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Indeksi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(Teritorijas attīstības indekss)</a:t>
            </a:r>
          </a:p>
        </p:txBody>
      </p:sp>
      <p:sp>
        <p:nvSpPr>
          <p:cNvPr id="11" name="Freeform 10"/>
          <p:cNvSpPr/>
          <p:nvPr/>
        </p:nvSpPr>
        <p:spPr>
          <a:xfrm>
            <a:off x="3005138" y="4749800"/>
            <a:ext cx="2319337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Rezultatīvie rādītāji</a:t>
            </a:r>
          </a:p>
        </p:txBody>
      </p:sp>
      <p:sp>
        <p:nvSpPr>
          <p:cNvPr id="11272" name="TextBox 11"/>
          <p:cNvSpPr txBox="1">
            <a:spLocks noChangeArrowheads="1"/>
          </p:cNvSpPr>
          <p:nvPr/>
        </p:nvSpPr>
        <p:spPr bwMode="auto">
          <a:xfrm>
            <a:off x="7308850" y="1630363"/>
            <a:ext cx="1584325" cy="646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/>
              <a:t>Metodoloģijas jautājumi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31913" y="1557338"/>
            <a:ext cx="0" cy="3743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331913" y="2276475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331913" y="3789363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31913" y="5300663"/>
            <a:ext cx="1511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48488" y="1484313"/>
            <a:ext cx="0" cy="38163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59563" y="3789363"/>
            <a:ext cx="2889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659563" y="2133600"/>
            <a:ext cx="28892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51500" y="5300663"/>
            <a:ext cx="12969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2484438" y="5229225"/>
            <a:ext cx="35877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41" name="Left Arrow 40"/>
          <p:cNvSpPr/>
          <p:nvPr/>
        </p:nvSpPr>
        <p:spPr>
          <a:xfrm>
            <a:off x="5508625" y="5229225"/>
            <a:ext cx="358775" cy="144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331913" y="2997200"/>
            <a:ext cx="56165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lv-LV" sz="3600"/>
              <a:t>Politikas rezultātu rādītāji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91680" y="620688"/>
          <a:ext cx="6000792" cy="1708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79512" y="2348881"/>
          <a:ext cx="8352928" cy="393963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2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1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51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2192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ād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īt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ā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js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Esošā</a:t>
                      </a:r>
                      <a:r>
                        <a:rPr lang="en-US" sz="1200" b="1" spc="-25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s</a:t>
                      </a:r>
                      <a:r>
                        <a:rPr lang="en-US" sz="1200" b="1" spc="-15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t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uāc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ija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30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200" b="1" spc="-5" dirty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1200" b="1" spc="5" dirty="0">
                          <a:solidFill>
                            <a:srgbClr val="C00000"/>
                          </a:solidFill>
                        </a:rPr>
                        <a:t>13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26390" marR="3511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200" b="1" spc="-5" dirty="0">
                          <a:solidFill>
                            <a:srgbClr val="C00000"/>
                          </a:solidFill>
                        </a:rPr>
                        <a:t>0</a:t>
                      </a:r>
                      <a:r>
                        <a:rPr lang="en-US" sz="1200" b="1" spc="5" dirty="0">
                          <a:solidFill>
                            <a:srgbClr val="C00000"/>
                          </a:solidFill>
                        </a:rPr>
                        <a:t>20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.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 err="1">
                          <a:solidFill>
                            <a:srgbClr val="C00000"/>
                          </a:solidFill>
                        </a:rPr>
                        <a:t>D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tu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voti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057"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200" b="1" dirty="0"/>
                    </a:p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 err="1"/>
                        <a:t>P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rasīj</a:t>
                      </a:r>
                      <a:r>
                        <a:rPr lang="en-US" sz="1200" b="1" spc="-15" dirty="0" err="1"/>
                        <a:t>u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dirty="0" err="1"/>
                        <a:t>a</a:t>
                      </a:r>
                      <a:r>
                        <a:rPr lang="en-US" sz="1200" b="1" spc="-25" dirty="0"/>
                        <a:t> 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spc="-10" dirty="0" err="1"/>
                        <a:t>ē</a:t>
                      </a:r>
                      <a:r>
                        <a:rPr lang="en-US" sz="1200" b="1" dirty="0" err="1"/>
                        <a:t>c</a:t>
                      </a:r>
                      <a:r>
                        <a:rPr lang="en-US" sz="1200" b="1" spc="35" dirty="0"/>
                        <a:t> 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spc="-15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t</a:t>
                      </a:r>
                      <a:r>
                        <a:rPr lang="en-US" sz="1200" b="1" spc="-15" dirty="0" err="1"/>
                        <a:t>ā</a:t>
                      </a:r>
                      <a:r>
                        <a:rPr lang="en-US" sz="1200" b="1" dirty="0" err="1"/>
                        <a:t>m</a:t>
                      </a:r>
                      <a:endParaRPr lang="lv-LV" sz="1200" b="1" dirty="0"/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ir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dirty="0" err="1"/>
                        <a:t>ss</a:t>
                      </a:r>
                      <a:r>
                        <a:rPr lang="en-US" sz="1200" b="1" spc="-10" dirty="0" err="1"/>
                        <a:t>k</a:t>
                      </a:r>
                      <a:r>
                        <a:rPr lang="en-US" sz="1200" b="1" spc="5" dirty="0" err="1"/>
                        <a:t>o</a:t>
                      </a:r>
                      <a:r>
                        <a:rPr lang="en-US" sz="1200" b="1" dirty="0" err="1"/>
                        <a:t>las</a:t>
                      </a:r>
                      <a:r>
                        <a:rPr lang="en-US" sz="1200" b="1" spc="15" dirty="0"/>
                        <a:t> 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zg</a:t>
                      </a:r>
                      <a:r>
                        <a:rPr lang="en-US" sz="1200" b="1" dirty="0" err="1"/>
                        <a:t>lītī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dirty="0" err="1"/>
                        <a:t>as</a:t>
                      </a:r>
                      <a:endParaRPr lang="lv-LV" sz="1200" b="1" dirty="0"/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stā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dirty="0" err="1"/>
                        <a:t>s</a:t>
                      </a:r>
                      <a:r>
                        <a:rPr lang="en-US" sz="1200" b="1" spc="-35" dirty="0"/>
                        <a:t> </a:t>
                      </a:r>
                      <a:r>
                        <a:rPr lang="en-US" sz="1200" b="1" dirty="0" err="1"/>
                        <a:t>a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spc="-15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ri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āj</a:t>
                      </a:r>
                      <a:r>
                        <a:rPr lang="en-US" sz="1200" b="1" spc="-5" dirty="0" err="1"/>
                        <a:t>u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dirty="0" err="1"/>
                        <a:t>s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200" b="1" dirty="0"/>
                    </a:p>
                    <a:p>
                      <a:pPr marL="2209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av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ri</a:t>
                      </a:r>
                      <a:r>
                        <a:rPr lang="en-US" sz="1200" b="1" spc="-5" dirty="0" err="1"/>
                        <a:t>nd</a:t>
                      </a:r>
                      <a:r>
                        <a:rPr lang="en-US" sz="1200" b="1" dirty="0" err="1"/>
                        <a:t>as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200" b="1"/>
                    </a:p>
                    <a:p>
                      <a:pPr marL="18796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av ri</a:t>
                      </a:r>
                      <a:r>
                        <a:rPr lang="en-US" sz="1200" b="1" spc="-5"/>
                        <a:t>nd</a:t>
                      </a:r>
                      <a:r>
                        <a:rPr lang="en-US" sz="1200" b="1"/>
                        <a:t>as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200" b="1"/>
                    </a:p>
                    <a:p>
                      <a:pPr marL="2095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av ri</a:t>
                      </a:r>
                      <a:r>
                        <a:rPr lang="en-US" sz="1200" b="1" spc="-5"/>
                        <a:t>nd</a:t>
                      </a:r>
                      <a:r>
                        <a:rPr lang="en-US" sz="1200" b="1"/>
                        <a:t>as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endParaRPr lang="en-US" sz="1200" b="1" dirty="0"/>
                    </a:p>
                    <a:p>
                      <a:pPr marL="2146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V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ts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ils</a:t>
                      </a:r>
                      <a:endParaRPr lang="lv-LV" sz="1200" b="1" dirty="0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zg</a:t>
                      </a:r>
                      <a:r>
                        <a:rPr lang="en-US" sz="1200" b="1" dirty="0" err="1"/>
                        <a:t>lītī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dirty="0" err="1"/>
                        <a:t>as</a:t>
                      </a:r>
                      <a:endParaRPr lang="lv-LV" sz="1200" b="1" dirty="0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ār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al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dirty="0" err="1"/>
                        <a:t>e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3584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/>
                        <a:t>9</a:t>
                      </a:r>
                      <a:r>
                        <a:rPr lang="en-US" sz="1200" b="1" spc="-5" dirty="0"/>
                        <a:t>.</a:t>
                      </a:r>
                      <a:r>
                        <a:rPr lang="en-US" sz="1200" b="1" spc="5" dirty="0"/>
                        <a:t>k</a:t>
                      </a:r>
                      <a:r>
                        <a:rPr lang="en-US" sz="1200" b="1" dirty="0"/>
                        <a:t>lašu</a:t>
                      </a:r>
                      <a:r>
                        <a:rPr lang="en-US" sz="1200" b="1" spc="-20" dirty="0"/>
                        <a:t> 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dz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dirty="0" err="1"/>
                        <a:t>ju</a:t>
                      </a:r>
                      <a:r>
                        <a:rPr lang="en-US" sz="1200" b="1" spc="-25" dirty="0"/>
                        <a:t> </a:t>
                      </a:r>
                      <a:r>
                        <a:rPr lang="en-US" sz="1200" b="1" dirty="0" err="1"/>
                        <a:t>ī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spc="-15" dirty="0" err="1"/>
                        <a:t>a</a:t>
                      </a:r>
                      <a:r>
                        <a:rPr lang="en-US" sz="1200" b="1" dirty="0" err="1"/>
                        <a:t>ts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a</a:t>
                      </a:r>
                      <a:r>
                        <a:rPr lang="en-US" sz="1200" b="1" spc="-10" dirty="0" err="1"/>
                        <a:t>r</a:t>
                      </a:r>
                      <a:r>
                        <a:rPr lang="en-US" sz="1200" b="1" dirty="0" err="1"/>
                        <a:t>s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/>
                        <a:t>2</a:t>
                      </a:r>
                      <a:r>
                        <a:rPr lang="en-US" sz="1200" b="1" spc="-5" dirty="0"/>
                        <a:t>0</a:t>
                      </a:r>
                      <a:r>
                        <a:rPr lang="en-US" sz="1200" b="1" spc="5" dirty="0"/>
                        <a:t>09</a:t>
                      </a:r>
                      <a:r>
                        <a:rPr lang="en-US" sz="1200" b="1" spc="-15" dirty="0"/>
                        <a:t>.</a:t>
                      </a:r>
                      <a:r>
                        <a:rPr lang="en-US" sz="1200" b="1" spc="5" dirty="0"/>
                        <a:t>/</a:t>
                      </a:r>
                      <a:r>
                        <a:rPr lang="en-US" sz="1200" b="1" spc="-5" dirty="0"/>
                        <a:t>2</a:t>
                      </a:r>
                      <a:r>
                        <a:rPr lang="en-US" sz="1200" b="1" spc="5" dirty="0"/>
                        <a:t>0</a:t>
                      </a:r>
                      <a:r>
                        <a:rPr lang="en-US" sz="1200" b="1" spc="-5" dirty="0"/>
                        <a:t>1</a:t>
                      </a:r>
                      <a:r>
                        <a:rPr lang="en-US" sz="1200" b="1" spc="5" dirty="0"/>
                        <a:t>0</a:t>
                      </a:r>
                      <a:r>
                        <a:rPr lang="en-US" sz="1200" b="1" dirty="0"/>
                        <a:t>.</a:t>
                      </a:r>
                      <a:endParaRPr lang="lv-LV" sz="1200" b="1" dirty="0"/>
                    </a:p>
                    <a:p>
                      <a:pPr marL="347345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5" dirty="0"/>
                        <a:t>96</a:t>
                      </a:r>
                      <a:r>
                        <a:rPr lang="en-US" sz="1200" b="1" spc="-10" dirty="0"/>
                        <a:t>,</a:t>
                      </a:r>
                      <a:r>
                        <a:rPr lang="en-US" sz="1200" b="1" spc="5" dirty="0"/>
                        <a:t>7</a:t>
                      </a:r>
                      <a:r>
                        <a:rPr lang="en-US" sz="1200" b="1" dirty="0"/>
                        <a:t>%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/>
                        <a:t>N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/>
                        <a:t>sa</a:t>
                      </a:r>
                      <a:r>
                        <a:rPr lang="en-US" sz="1200" b="1" spc="5"/>
                        <a:t>m</a:t>
                      </a:r>
                      <a:r>
                        <a:rPr lang="en-US" sz="1200" b="1"/>
                        <a:t>a</a:t>
                      </a:r>
                      <a:r>
                        <a:rPr lang="en-US" sz="1200" b="1" spc="-5"/>
                        <a:t>z</a:t>
                      </a: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ās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66395" marR="389890" algn="ctr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/>
                        <a:t>9</a:t>
                      </a:r>
                      <a:r>
                        <a:rPr lang="en-US" sz="1200" b="1" spc="-5"/>
                        <a:t>8</a:t>
                      </a:r>
                      <a:r>
                        <a:rPr lang="en-US" sz="1200" b="1"/>
                        <a:t>%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1463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V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ts</a:t>
                      </a:r>
                      <a:r>
                        <a:rPr lang="en-US" sz="1200" b="1" spc="-5"/>
                        <a:t>p</a:t>
                      </a:r>
                      <a:r>
                        <a:rPr lang="en-US" sz="1200" b="1"/>
                        <a:t>ils</a:t>
                      </a:r>
                      <a:endParaRPr lang="lv-LV" sz="1200" b="1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zg</a:t>
                      </a:r>
                      <a:r>
                        <a:rPr lang="en-US" sz="1200" b="1"/>
                        <a:t>lītī</a:t>
                      </a:r>
                      <a:r>
                        <a:rPr lang="en-US" sz="1200" b="1" spc="-5"/>
                        <a:t>b</a:t>
                      </a:r>
                      <a:r>
                        <a:rPr lang="en-US" sz="1200" b="1"/>
                        <a:t>as</a:t>
                      </a:r>
                      <a:endParaRPr lang="lv-LV" sz="1200" b="1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/>
                        <a:t>p</a:t>
                      </a:r>
                      <a:r>
                        <a:rPr lang="en-US" sz="1200" b="1"/>
                        <a:t>ār</a:t>
                      </a:r>
                      <a:r>
                        <a:rPr lang="en-US" sz="1200" b="1" spc="5"/>
                        <a:t>v</a:t>
                      </a:r>
                      <a:r>
                        <a:rPr lang="en-US" sz="1200" b="1"/>
                        <a:t>al</a:t>
                      </a:r>
                      <a:r>
                        <a:rPr lang="en-US" sz="1200" b="1" spc="-5"/>
                        <a:t>d</a:t>
                      </a:r>
                      <a:r>
                        <a:rPr lang="en-US" sz="1200" b="1"/>
                        <a:t>e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851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/>
                        <a:t>12</a:t>
                      </a:r>
                      <a:r>
                        <a:rPr lang="en-US" sz="1200" b="1" spc="-5" dirty="0"/>
                        <a:t>.</a:t>
                      </a:r>
                      <a:r>
                        <a:rPr lang="en-US" sz="1200" b="1" spc="5" dirty="0"/>
                        <a:t>k</a:t>
                      </a:r>
                      <a:r>
                        <a:rPr lang="en-US" sz="1200" b="1" dirty="0"/>
                        <a:t>lašu</a:t>
                      </a:r>
                      <a:r>
                        <a:rPr lang="en-US" sz="1200" b="1" spc="-30" dirty="0"/>
                        <a:t> 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dz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dirty="0" err="1"/>
                        <a:t>ju</a:t>
                      </a:r>
                      <a:r>
                        <a:rPr lang="en-US" sz="1200" b="1" spc="-25" dirty="0"/>
                        <a:t> </a:t>
                      </a:r>
                      <a:r>
                        <a:rPr lang="en-US" sz="1200" b="1" dirty="0" err="1"/>
                        <a:t>ī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at</a:t>
                      </a:r>
                      <a:r>
                        <a:rPr lang="en-US" sz="1200" b="1" spc="-10" dirty="0" err="1"/>
                        <a:t>s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ars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/>
                        <a:t>2</a:t>
                      </a:r>
                      <a:r>
                        <a:rPr lang="en-US" sz="1200" b="1" spc="-5" dirty="0"/>
                        <a:t>0</a:t>
                      </a:r>
                      <a:r>
                        <a:rPr lang="en-US" sz="1200" b="1" spc="5" dirty="0"/>
                        <a:t>09</a:t>
                      </a:r>
                      <a:r>
                        <a:rPr lang="en-US" sz="1200" b="1" spc="-15" dirty="0"/>
                        <a:t>.</a:t>
                      </a:r>
                      <a:r>
                        <a:rPr lang="en-US" sz="1200" b="1" spc="5" dirty="0"/>
                        <a:t>/</a:t>
                      </a:r>
                      <a:r>
                        <a:rPr lang="en-US" sz="1200" b="1" spc="-5" dirty="0"/>
                        <a:t>2</a:t>
                      </a:r>
                      <a:r>
                        <a:rPr lang="en-US" sz="1200" b="1" spc="5" dirty="0"/>
                        <a:t>0</a:t>
                      </a:r>
                      <a:r>
                        <a:rPr lang="en-US" sz="1200" b="1" spc="-5" dirty="0"/>
                        <a:t>1</a:t>
                      </a:r>
                      <a:r>
                        <a:rPr lang="en-US" sz="1200" b="1" spc="5" dirty="0"/>
                        <a:t>0</a:t>
                      </a:r>
                      <a:r>
                        <a:rPr lang="en-US" sz="1200" b="1" dirty="0"/>
                        <a:t>.</a:t>
                      </a:r>
                      <a:endParaRPr lang="lv-LV" sz="1200" b="1" dirty="0"/>
                    </a:p>
                    <a:p>
                      <a:pPr marL="347345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5" dirty="0"/>
                        <a:t>99</a:t>
                      </a:r>
                      <a:r>
                        <a:rPr lang="en-US" sz="1200" b="1" spc="-10" dirty="0"/>
                        <a:t>,</a:t>
                      </a:r>
                      <a:r>
                        <a:rPr lang="en-US" sz="1200" b="1" spc="5" dirty="0"/>
                        <a:t>4</a:t>
                      </a:r>
                      <a:r>
                        <a:rPr lang="en-US" sz="1200" b="1" dirty="0"/>
                        <a:t>%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1811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err="1"/>
                        <a:t>N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sa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dirty="0" err="1"/>
                        <a:t>a</a:t>
                      </a:r>
                      <a:r>
                        <a:rPr lang="en-US" sz="1200" b="1" spc="-5" dirty="0" err="1"/>
                        <a:t>z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ās</a:t>
                      </a:r>
                      <a:endParaRPr lang="lv-LV" sz="1200" b="1" dirty="0"/>
                    </a:p>
                    <a:p>
                      <a:pPr marL="18034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 dirty="0" err="1"/>
                        <a:t>z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m</a:t>
                      </a:r>
                      <a:r>
                        <a:rPr lang="en-US" sz="1200" b="1" spc="-5" dirty="0"/>
                        <a:t> </a:t>
                      </a:r>
                      <a:r>
                        <a:rPr lang="en-US" sz="1200" b="1" spc="5" dirty="0"/>
                        <a:t>99</a:t>
                      </a:r>
                      <a:r>
                        <a:rPr lang="en-US" sz="1200" b="1" spc="-10" dirty="0"/>
                        <a:t>,</a:t>
                      </a:r>
                      <a:r>
                        <a:rPr lang="en-US" sz="1200" b="1" spc="5" dirty="0"/>
                        <a:t>0</a:t>
                      </a:r>
                      <a:r>
                        <a:rPr lang="en-US" sz="1200" b="1" dirty="0"/>
                        <a:t>%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3779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/>
                        <a:t>N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/>
                        <a:t>sa</a:t>
                      </a:r>
                      <a:r>
                        <a:rPr lang="en-US" sz="1200" b="1" spc="5"/>
                        <a:t>m</a:t>
                      </a:r>
                      <a:r>
                        <a:rPr lang="en-US" sz="1200" b="1"/>
                        <a:t>a</a:t>
                      </a:r>
                      <a:r>
                        <a:rPr lang="en-US" sz="1200" b="1" spc="-5"/>
                        <a:t>z</a:t>
                      </a: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ās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1463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V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ts</a:t>
                      </a:r>
                      <a:r>
                        <a:rPr lang="en-US" sz="1200" b="1" spc="-5"/>
                        <a:t>p</a:t>
                      </a:r>
                      <a:r>
                        <a:rPr lang="en-US" sz="1200" b="1"/>
                        <a:t>ils</a:t>
                      </a:r>
                      <a:endParaRPr lang="lv-LV" sz="1200" b="1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zg</a:t>
                      </a:r>
                      <a:r>
                        <a:rPr lang="en-US" sz="1200" b="1"/>
                        <a:t>lītī</a:t>
                      </a:r>
                      <a:r>
                        <a:rPr lang="en-US" sz="1200" b="1" spc="-5"/>
                        <a:t>b</a:t>
                      </a:r>
                      <a:r>
                        <a:rPr lang="en-US" sz="1200" b="1"/>
                        <a:t>as</a:t>
                      </a:r>
                      <a:endParaRPr lang="lv-LV" sz="1200" b="1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/>
                        <a:t>p</a:t>
                      </a:r>
                      <a:r>
                        <a:rPr lang="en-US" sz="1200" b="1"/>
                        <a:t>ār</a:t>
                      </a:r>
                      <a:r>
                        <a:rPr lang="en-US" sz="1200" b="1" spc="5"/>
                        <a:t>v</a:t>
                      </a:r>
                      <a:r>
                        <a:rPr lang="en-US" sz="1200" b="1"/>
                        <a:t>al</a:t>
                      </a:r>
                      <a:r>
                        <a:rPr lang="en-US" sz="1200" b="1" spc="-5"/>
                        <a:t>d</a:t>
                      </a:r>
                      <a:r>
                        <a:rPr lang="en-US" sz="1200" b="1"/>
                        <a:t>e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851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C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trali</a:t>
                      </a:r>
                      <a:r>
                        <a:rPr lang="en-US" sz="1200" b="1" spc="-5" dirty="0" err="1"/>
                        <a:t>z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spc="-10" dirty="0" err="1"/>
                        <a:t>t</a:t>
                      </a:r>
                      <a:r>
                        <a:rPr lang="en-US" sz="1200" b="1" dirty="0" err="1"/>
                        <a:t>o</a:t>
                      </a:r>
                      <a:r>
                        <a:rPr lang="en-US" sz="1200" b="1" spc="-15" dirty="0"/>
                        <a:t> </a:t>
                      </a:r>
                      <a:r>
                        <a:rPr lang="en-US" sz="1200" b="1" spc="-10" dirty="0" err="1"/>
                        <a:t>e</a:t>
                      </a:r>
                      <a:r>
                        <a:rPr lang="en-US" sz="1200" b="1" spc="5" dirty="0" err="1"/>
                        <a:t>k</a:t>
                      </a:r>
                      <a:r>
                        <a:rPr lang="en-US" sz="1200" b="1" dirty="0" err="1"/>
                        <a:t>s</a:t>
                      </a:r>
                      <a:r>
                        <a:rPr lang="en-US" sz="1200" b="1" spc="-15" dirty="0" err="1"/>
                        <a:t>ā</a:t>
                      </a:r>
                      <a:r>
                        <a:rPr lang="en-US" sz="1200" b="1" spc="5" dirty="0" err="1"/>
                        <a:t>me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u</a:t>
                      </a:r>
                      <a:endParaRPr lang="lv-LV" sz="1200" b="1" dirty="0"/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/>
                        <a:t>r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zu</a:t>
                      </a:r>
                      <a:r>
                        <a:rPr lang="en-US" sz="1200" b="1" dirty="0" err="1"/>
                        <a:t>ltātu</a:t>
                      </a:r>
                      <a:r>
                        <a:rPr lang="en-US" sz="1200" b="1" spc="-25" dirty="0"/>
                        <a:t> </a:t>
                      </a:r>
                      <a:r>
                        <a:rPr lang="en-US" sz="1200" b="1" dirty="0" err="1"/>
                        <a:t>lī</a:t>
                      </a:r>
                      <a:r>
                        <a:rPr lang="en-US" sz="1200" b="1" spc="-5" dirty="0" err="1"/>
                        <a:t>m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is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6319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At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dirty="0" err="1"/>
                        <a:t>ilst</a:t>
                      </a:r>
                      <a:r>
                        <a:rPr lang="en-US" sz="1200" b="1" spc="-20" dirty="0"/>
                        <a:t> 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a</a:t>
                      </a:r>
                      <a:r>
                        <a:rPr lang="en-US" sz="1200" b="1" spc="-15" dirty="0" err="1"/>
                        <a:t>l</a:t>
                      </a:r>
                      <a:r>
                        <a:rPr lang="en-US" sz="1200" b="1" dirty="0" err="1"/>
                        <a:t>sts</a:t>
                      </a:r>
                      <a:endParaRPr lang="lv-LV" sz="1200" b="1" dirty="0"/>
                    </a:p>
                    <a:p>
                      <a:pPr marL="29591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dirty="0" err="1"/>
                        <a:t>j</a:t>
                      </a:r>
                      <a:r>
                        <a:rPr lang="en-US" sz="1200" b="1" spc="-15" dirty="0" err="1"/>
                        <a:t>a</a:t>
                      </a:r>
                      <a:r>
                        <a:rPr lang="en-US" sz="1200" b="1" dirty="0" err="1"/>
                        <a:t>m</a:t>
                      </a:r>
                      <a:endParaRPr lang="lv-LV" sz="1200" b="1" dirty="0"/>
                    </a:p>
                    <a:p>
                      <a:pPr marL="29083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/>
                        <a:t>lī</a:t>
                      </a:r>
                      <a:r>
                        <a:rPr lang="en-US" sz="1200" b="1" spc="5" dirty="0" err="1"/>
                        <a:t>me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spc="-15" dirty="0" err="1"/>
                        <a:t>i</a:t>
                      </a:r>
                      <a:r>
                        <a:rPr lang="en-US" sz="1200" b="1" dirty="0" err="1"/>
                        <a:t>m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1590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/>
                        <a:t>P</a:t>
                      </a:r>
                      <a:r>
                        <a:rPr lang="en-US" sz="1200" b="1"/>
                        <a:t>ārs</a:t>
                      </a: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i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 spc="-5"/>
                        <a:t>d</a:t>
                      </a:r>
                      <a:r>
                        <a:rPr lang="en-US" sz="1200" b="1"/>
                        <a:t>z</a:t>
                      </a:r>
                      <a:endParaRPr lang="lv-LV" sz="1200" b="1"/>
                    </a:p>
                    <a:p>
                      <a:pPr marL="14097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/>
                        <a:t>v</a:t>
                      </a:r>
                      <a:r>
                        <a:rPr lang="en-US" sz="1200" b="1"/>
                        <a:t>alsts</a:t>
                      </a:r>
                      <a:r>
                        <a:rPr lang="en-US" sz="1200" b="1" spc="-20"/>
                        <a:t> </a:t>
                      </a:r>
                      <a:r>
                        <a:rPr lang="en-US" sz="1200" b="1" spc="5"/>
                        <a:t>v</a:t>
                      </a: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d</a:t>
                      </a:r>
                      <a:r>
                        <a:rPr lang="en-US" sz="1200" b="1" spc="5"/>
                        <a:t>ē</a:t>
                      </a:r>
                      <a:r>
                        <a:rPr lang="en-US" sz="1200" b="1" spc="-15"/>
                        <a:t>j</a:t>
                      </a:r>
                      <a:r>
                        <a:rPr lang="en-US" sz="1200" b="1"/>
                        <a:t>o</a:t>
                      </a:r>
                      <a:endParaRPr lang="lv-LV" sz="1200" b="1"/>
                    </a:p>
                    <a:p>
                      <a:pPr marL="313055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/>
                        <a:t>lī</a:t>
                      </a:r>
                      <a:r>
                        <a:rPr lang="en-US" sz="1200" b="1" spc="5"/>
                        <a:t>me</a:t>
                      </a: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i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3558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 err="1"/>
                        <a:t>P</a:t>
                      </a:r>
                      <a:r>
                        <a:rPr lang="en-US" sz="1200" b="1" dirty="0" err="1"/>
                        <a:t>ārs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dirty="0" err="1"/>
                        <a:t>z</a:t>
                      </a:r>
                      <a:endParaRPr lang="lv-LV" sz="1200" b="1" dirty="0"/>
                    </a:p>
                    <a:p>
                      <a:pPr marL="160655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alsts</a:t>
                      </a:r>
                      <a:r>
                        <a:rPr lang="en-US" sz="1200" b="1" spc="-20" dirty="0"/>
                        <a:t> 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spc="-15" dirty="0" err="1"/>
                        <a:t>j</a:t>
                      </a:r>
                      <a:r>
                        <a:rPr lang="en-US" sz="1200" b="1" dirty="0" err="1"/>
                        <a:t>o</a:t>
                      </a:r>
                      <a:endParaRPr lang="lv-LV" sz="1200" b="1" dirty="0"/>
                    </a:p>
                    <a:p>
                      <a:pPr marL="334645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/>
                        <a:t>lī</a:t>
                      </a:r>
                      <a:r>
                        <a:rPr lang="en-US" sz="1200" b="1" spc="5" dirty="0" err="1"/>
                        <a:t>me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i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1463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V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ts</a:t>
                      </a:r>
                      <a:r>
                        <a:rPr lang="en-US" sz="1200" b="1" spc="-5"/>
                        <a:t>p</a:t>
                      </a:r>
                      <a:r>
                        <a:rPr lang="en-US" sz="1200" b="1"/>
                        <a:t>ils</a:t>
                      </a:r>
                      <a:endParaRPr lang="lv-LV" sz="1200" b="1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zg</a:t>
                      </a:r>
                      <a:r>
                        <a:rPr lang="en-US" sz="1200" b="1"/>
                        <a:t>lītī</a:t>
                      </a:r>
                      <a:r>
                        <a:rPr lang="en-US" sz="1200" b="1" spc="-5"/>
                        <a:t>b</a:t>
                      </a:r>
                      <a:r>
                        <a:rPr lang="en-US" sz="1200" b="1"/>
                        <a:t>as</a:t>
                      </a:r>
                      <a:endParaRPr lang="lv-LV" sz="1200" b="1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/>
                        <a:t>p</a:t>
                      </a:r>
                      <a:r>
                        <a:rPr lang="en-US" sz="1200" b="1"/>
                        <a:t>ār</a:t>
                      </a:r>
                      <a:r>
                        <a:rPr lang="en-US" sz="1200" b="1" spc="5"/>
                        <a:t>v</a:t>
                      </a:r>
                      <a:r>
                        <a:rPr lang="en-US" sz="1200" b="1"/>
                        <a:t>al</a:t>
                      </a:r>
                      <a:r>
                        <a:rPr lang="en-US" sz="1200" b="1" spc="-5"/>
                        <a:t>d</a:t>
                      </a:r>
                      <a:r>
                        <a:rPr lang="en-US" sz="1200" b="1"/>
                        <a:t>e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980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 dirty="0" err="1"/>
                        <a:t>S</a:t>
                      </a:r>
                      <a:r>
                        <a:rPr lang="en-US" sz="1200" b="1" dirty="0" err="1"/>
                        <a:t>as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gu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dirty="0" err="1"/>
                        <a:t>ar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dirty="0" err="1"/>
                        <a:t>ā</a:t>
                      </a:r>
                      <a:r>
                        <a:rPr lang="en-US" sz="1200" b="1" spc="90" dirty="0"/>
                        <a:t> </a:t>
                      </a:r>
                      <a:r>
                        <a:rPr lang="en-US" sz="1200" b="1" dirty="0" err="1"/>
                        <a:t>ar</a:t>
                      </a:r>
                      <a:endParaRPr lang="lv-LV" sz="1200" b="1" dirty="0"/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/>
                        <a:t>tala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tī</a:t>
                      </a:r>
                      <a:r>
                        <a:rPr lang="en-US" sz="1200" b="1" spc="-5" dirty="0" err="1"/>
                        <a:t>g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m</a:t>
                      </a:r>
                      <a:r>
                        <a:rPr lang="en-US" sz="1200" b="1" spc="-30" dirty="0"/>
                        <a:t> </a:t>
                      </a:r>
                      <a:r>
                        <a:rPr lang="en-US" sz="1200" b="1" dirty="0" err="1"/>
                        <a:t>ja</a:t>
                      </a:r>
                      <a:r>
                        <a:rPr lang="en-US" sz="1200" b="1" spc="-5" dirty="0" err="1"/>
                        <a:t>un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dirty="0" err="1"/>
                        <a:t>ši</a:t>
                      </a:r>
                      <a:r>
                        <a:rPr lang="en-US" sz="1200" b="1" spc="-10" dirty="0" err="1"/>
                        <a:t>e</a:t>
                      </a:r>
                      <a:r>
                        <a:rPr lang="en-US" sz="1200" b="1" dirty="0" err="1"/>
                        <a:t>m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1112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5"/>
                        <a:t>N</a:t>
                      </a:r>
                      <a:r>
                        <a:rPr lang="en-US" sz="1200" b="1"/>
                        <a:t>av i</a:t>
                      </a:r>
                      <a:r>
                        <a:rPr lang="en-US" sz="1200" b="1" spc="-5"/>
                        <a:t>zv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d</a:t>
                      </a:r>
                      <a:r>
                        <a:rPr lang="en-US" sz="1200" b="1" spc="5"/>
                        <a:t>o</a:t>
                      </a:r>
                      <a:r>
                        <a:rPr lang="en-US" sz="1200" b="1"/>
                        <a:t>tas</a:t>
                      </a:r>
                      <a:endParaRPr lang="lv-LV" sz="1200" b="1"/>
                    </a:p>
                    <a:p>
                      <a:pPr marL="27559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/>
                        <a:t>sist</a:t>
                      </a:r>
                      <a:r>
                        <a:rPr lang="en-US" sz="1200" b="1" spc="-10"/>
                        <a:t>ē</a:t>
                      </a:r>
                      <a:r>
                        <a:rPr lang="en-US" sz="1200" b="1" spc="5"/>
                        <a:t>m</a:t>
                      </a:r>
                      <a:r>
                        <a:rPr lang="en-US" sz="1200" b="1"/>
                        <a:t>as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3114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z</a:t>
                      </a:r>
                      <a:r>
                        <a:rPr lang="en-US" sz="1200" b="1" spc="5" dirty="0" err="1"/>
                        <a:t>ve</a:t>
                      </a: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spc="5" dirty="0" err="1"/>
                        <a:t>o</a:t>
                      </a:r>
                      <a:r>
                        <a:rPr lang="en-US" sz="1200" b="1" spc="-10" dirty="0" err="1"/>
                        <a:t>t</a:t>
                      </a:r>
                      <a:r>
                        <a:rPr lang="en-US" sz="1200" b="1" dirty="0" err="1"/>
                        <a:t>a</a:t>
                      </a:r>
                      <a:endParaRPr lang="lv-LV" sz="1200" b="1" dirty="0"/>
                    </a:p>
                    <a:p>
                      <a:pPr marL="27051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sist</a:t>
                      </a:r>
                      <a:r>
                        <a:rPr lang="en-US" sz="1200" b="1" spc="-10" dirty="0" err="1"/>
                        <a:t>ē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dirty="0" err="1"/>
                        <a:t>a</a:t>
                      </a:r>
                      <a:endParaRPr lang="lv-LV" sz="1200" b="1" dirty="0"/>
                    </a:p>
                    <a:p>
                      <a:pPr marL="13335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a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dirty="0" err="1"/>
                        <a:t>at</a:t>
                      </a:r>
                      <a:r>
                        <a:rPr lang="en-US" sz="1200" b="1" spc="-10" dirty="0" err="1"/>
                        <a:t>s</a:t>
                      </a:r>
                      <a:r>
                        <a:rPr lang="en-US" sz="1200" b="1" spc="5" dirty="0" err="1"/>
                        <a:t>ko</a:t>
                      </a:r>
                      <a:r>
                        <a:rPr lang="en-US" sz="1200" b="1" dirty="0" err="1"/>
                        <a:t>las</a:t>
                      </a:r>
                      <a:endParaRPr lang="lv-LV" sz="1200" b="1" dirty="0"/>
                    </a:p>
                    <a:p>
                      <a:pPr marL="243205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spc="5" dirty="0" err="1"/>
                        <a:t>o</a:t>
                      </a:r>
                      <a:r>
                        <a:rPr lang="en-US" sz="1200" b="1" dirty="0" err="1"/>
                        <a:t>s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spc="-15" dirty="0" err="1"/>
                        <a:t>a</a:t>
                      </a:r>
                      <a:r>
                        <a:rPr lang="en-US" sz="1200" b="1" dirty="0" err="1"/>
                        <a:t>m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4414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 dirty="0" err="1"/>
                        <a:t>D</a:t>
                      </a:r>
                      <a:r>
                        <a:rPr lang="en-US" sz="1200" b="1" dirty="0" err="1"/>
                        <a:t>ar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dirty="0" err="1"/>
                        <a:t>s</a:t>
                      </a:r>
                      <a:r>
                        <a:rPr lang="en-US" sz="1200" b="1" spc="-90" dirty="0"/>
                        <a:t> </a:t>
                      </a:r>
                      <a:r>
                        <a:rPr lang="en-US" sz="1200" b="1" dirty="0" err="1"/>
                        <a:t>a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spc="-10" dirty="0" err="1"/>
                        <a:t>t</a:t>
                      </a:r>
                      <a:r>
                        <a:rPr lang="en-US" sz="1200" b="1" spc="5" dirty="0" err="1"/>
                        <a:t>ve</a:t>
                      </a:r>
                      <a:r>
                        <a:rPr lang="en-US" sz="1200" b="1" dirty="0" err="1"/>
                        <a:t>r</a:t>
                      </a:r>
                      <a:endParaRPr lang="lv-LV" sz="1200" b="1" dirty="0"/>
                    </a:p>
                    <a:p>
                      <a:pPr marL="227965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is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ār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dirty="0" err="1"/>
                        <a:t>jās</a:t>
                      </a:r>
                      <a:endParaRPr lang="lv-LV" sz="1200" b="1" dirty="0"/>
                    </a:p>
                    <a:p>
                      <a:pPr marL="26416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zg</a:t>
                      </a:r>
                      <a:r>
                        <a:rPr lang="en-US" sz="1200" b="1" dirty="0" err="1"/>
                        <a:t>lītī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dirty="0" err="1"/>
                        <a:t>as</a:t>
                      </a:r>
                      <a:endParaRPr lang="lv-LV" sz="1200" b="1" dirty="0"/>
                    </a:p>
                    <a:p>
                      <a:pPr marL="288925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spc="5" dirty="0" err="1"/>
                        <a:t>o</a:t>
                      </a:r>
                      <a:r>
                        <a:rPr lang="en-US" sz="1200" b="1" dirty="0" err="1"/>
                        <a:t>s</a:t>
                      </a:r>
                      <a:r>
                        <a:rPr lang="en-US" sz="1200" b="1" spc="5" dirty="0" err="1"/>
                        <a:t>m</a:t>
                      </a:r>
                      <a:r>
                        <a:rPr lang="en-US" sz="1200" b="1" spc="-5" dirty="0" err="1"/>
                        <a:t>u</a:t>
                      </a:r>
                      <a:r>
                        <a:rPr lang="en-US" sz="1200" b="1" dirty="0" err="1"/>
                        <a:t>s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1463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V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n</a:t>
                      </a:r>
                      <a:r>
                        <a:rPr lang="en-US" sz="1200" b="1" dirty="0" err="1"/>
                        <a:t>ts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ils</a:t>
                      </a:r>
                      <a:endParaRPr lang="lv-LV" sz="1200" b="1" dirty="0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I</a:t>
                      </a:r>
                      <a:r>
                        <a:rPr lang="en-US" sz="1200" b="1" spc="-5" dirty="0" err="1"/>
                        <a:t>zg</a:t>
                      </a:r>
                      <a:r>
                        <a:rPr lang="en-US" sz="1200" b="1" dirty="0" err="1"/>
                        <a:t>lītī</a:t>
                      </a:r>
                      <a:r>
                        <a:rPr lang="en-US" sz="1200" b="1" spc="-5" dirty="0" err="1"/>
                        <a:t>b</a:t>
                      </a:r>
                      <a:r>
                        <a:rPr lang="en-US" sz="1200" b="1" dirty="0" err="1"/>
                        <a:t>as</a:t>
                      </a:r>
                      <a:endParaRPr lang="lv-LV" sz="1200" b="1" dirty="0"/>
                    </a:p>
                    <a:p>
                      <a:pPr marL="22733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ār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al</a:t>
                      </a:r>
                      <a:r>
                        <a:rPr lang="en-US" sz="1200" b="1" spc="-5" dirty="0" err="1"/>
                        <a:t>d</a:t>
                      </a:r>
                      <a:r>
                        <a:rPr lang="en-US" sz="1200" b="1" dirty="0" err="1"/>
                        <a:t>e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7916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I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 spc="-5"/>
                        <a:t>dz</a:t>
                      </a:r>
                      <a:r>
                        <a:rPr lang="en-US" sz="1200" b="1"/>
                        <a:t>ī</a:t>
                      </a:r>
                      <a:r>
                        <a:rPr lang="en-US" sz="1200" b="1" spc="5"/>
                        <a:t>vo</a:t>
                      </a:r>
                      <a:r>
                        <a:rPr lang="en-US" sz="1200" b="1" spc="-10"/>
                        <a:t>t</a:t>
                      </a:r>
                      <a:r>
                        <a:rPr lang="en-US" sz="1200" b="1"/>
                        <a:t>āju</a:t>
                      </a:r>
                      <a:r>
                        <a:rPr lang="en-US" sz="1200" b="1" spc="-25"/>
                        <a:t> </a:t>
                      </a:r>
                      <a:r>
                        <a:rPr lang="en-US" sz="1200" b="1" spc="-5"/>
                        <a:t>v</a:t>
                      </a:r>
                      <a:r>
                        <a:rPr lang="en-US" sz="1200" b="1" spc="5"/>
                        <a:t>ē</a:t>
                      </a:r>
                      <a:r>
                        <a:rPr lang="en-US" sz="1200" b="1"/>
                        <a:t>rt</a:t>
                      </a:r>
                      <a:r>
                        <a:rPr lang="en-US" sz="1200" b="1" spc="5"/>
                        <a:t>ē</a:t>
                      </a:r>
                      <a:r>
                        <a:rPr lang="en-US" sz="1200" b="1"/>
                        <a:t>j</a:t>
                      </a:r>
                      <a:r>
                        <a:rPr lang="en-US" sz="1200" b="1" spc="-15"/>
                        <a:t>u</a:t>
                      </a:r>
                      <a:r>
                        <a:rPr lang="en-US" sz="1200" b="1" spc="5"/>
                        <a:t>m</a:t>
                      </a:r>
                      <a:r>
                        <a:rPr lang="en-US" sz="1200" b="1"/>
                        <a:t>s</a:t>
                      </a:r>
                      <a:r>
                        <a:rPr lang="en-US" sz="1200" b="1" spc="115"/>
                        <a:t> </a:t>
                      </a:r>
                      <a:r>
                        <a:rPr lang="en-US" sz="1200" b="1" spc="-5"/>
                        <a:t>p</a:t>
                      </a:r>
                      <a:r>
                        <a:rPr lang="en-US" sz="1200" b="1"/>
                        <a:t>ar</a:t>
                      </a:r>
                      <a:endParaRPr lang="lv-LV" sz="1200" b="1"/>
                    </a:p>
                    <a:p>
                      <a:pPr marL="6858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/>
                        <a:t>i</a:t>
                      </a:r>
                      <a:r>
                        <a:rPr lang="en-US" sz="1200" b="1" spc="-5"/>
                        <a:t>zg</a:t>
                      </a:r>
                      <a:r>
                        <a:rPr lang="en-US" sz="1200" b="1"/>
                        <a:t>lītī</a:t>
                      </a:r>
                      <a:r>
                        <a:rPr lang="en-US" sz="1200" b="1" spc="-5"/>
                        <a:t>b</a:t>
                      </a:r>
                      <a:r>
                        <a:rPr lang="en-US" sz="1200" b="1"/>
                        <a:t>as</a:t>
                      </a:r>
                      <a:r>
                        <a:rPr lang="en-US" sz="1200" b="1" spc="-25"/>
                        <a:t> </a:t>
                      </a:r>
                      <a:r>
                        <a:rPr lang="en-US" sz="1200" b="1"/>
                        <a:t>i</a:t>
                      </a:r>
                      <a:r>
                        <a:rPr lang="en-US" sz="1200" b="1" spc="5"/>
                        <a:t>e</a:t>
                      </a:r>
                      <a:r>
                        <a:rPr lang="en-US" sz="1200" b="1"/>
                        <a:t>stā</a:t>
                      </a:r>
                      <a:r>
                        <a:rPr lang="en-US" sz="1200" b="1" spc="-5"/>
                        <a:t>ž</a:t>
                      </a:r>
                      <a:r>
                        <a:rPr lang="en-US" sz="1200" b="1"/>
                        <a:t>u</a:t>
                      </a:r>
                      <a:r>
                        <a:rPr lang="en-US" sz="1200" b="1" spc="-25"/>
                        <a:t> </a:t>
                      </a:r>
                      <a:r>
                        <a:rPr lang="en-US" sz="1200" b="1" spc="-5"/>
                        <a:t>uz</a:t>
                      </a:r>
                      <a:r>
                        <a:rPr lang="en-US" sz="1200" b="1"/>
                        <a:t>t</a:t>
                      </a:r>
                      <a:r>
                        <a:rPr lang="en-US" sz="1200" b="1" spc="-5"/>
                        <a:t>u</a:t>
                      </a:r>
                      <a:r>
                        <a:rPr lang="en-US" sz="1200" b="1"/>
                        <a:t>r</a:t>
                      </a:r>
                      <a:r>
                        <a:rPr lang="en-US" sz="1200" b="1" spc="5"/>
                        <a:t>ē</a:t>
                      </a:r>
                      <a:r>
                        <a:rPr lang="en-US" sz="1200" b="1"/>
                        <a:t>ša</a:t>
                      </a:r>
                      <a:r>
                        <a:rPr lang="en-US" sz="1200" b="1" spc="-15"/>
                        <a:t>n</a:t>
                      </a:r>
                      <a:r>
                        <a:rPr lang="en-US" sz="1200" b="1"/>
                        <a:t>u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6891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5"/>
                        <a:t>7</a:t>
                      </a:r>
                      <a:r>
                        <a:rPr lang="en-US" sz="1200" b="1" spc="-5"/>
                        <a:t>9</a:t>
                      </a:r>
                      <a:r>
                        <a:rPr lang="en-US" sz="1200" b="1"/>
                        <a:t>%</a:t>
                      </a:r>
                      <a:r>
                        <a:rPr lang="en-US" sz="1200" b="1" spc="-5"/>
                        <a:t> p</a:t>
                      </a:r>
                      <a:r>
                        <a:rPr lang="en-US" sz="1200" b="1" spc="5"/>
                        <a:t>o</a:t>
                      </a:r>
                      <a:r>
                        <a:rPr lang="en-US" sz="1200" b="1" spc="-5"/>
                        <a:t>z</a:t>
                      </a:r>
                      <a:r>
                        <a:rPr lang="en-US" sz="1200" b="1"/>
                        <a:t>it</a:t>
                      </a:r>
                      <a:r>
                        <a:rPr lang="en-US" sz="1200" b="1" spc="-15"/>
                        <a:t>ī</a:t>
                      </a:r>
                      <a:r>
                        <a:rPr lang="en-US" sz="1200" b="1" spc="5"/>
                        <a:t>v</a:t>
                      </a:r>
                      <a:r>
                        <a:rPr lang="en-US" sz="1200" b="1"/>
                        <a:t>s</a:t>
                      </a:r>
                      <a:endParaRPr lang="lv-LV" sz="1200" b="1"/>
                    </a:p>
                    <a:p>
                      <a:pPr marL="23622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5"/>
                        <a:t>vē</a:t>
                      </a:r>
                      <a:r>
                        <a:rPr lang="en-US" sz="1200" b="1"/>
                        <a:t>r</a:t>
                      </a:r>
                      <a:r>
                        <a:rPr lang="en-US" sz="1200" b="1" spc="-10"/>
                        <a:t>t</a:t>
                      </a:r>
                      <a:r>
                        <a:rPr lang="en-US" sz="1200" b="1" spc="5"/>
                        <a:t>ē</a:t>
                      </a:r>
                      <a:r>
                        <a:rPr lang="en-US" sz="1200" b="1"/>
                        <a:t>j</a:t>
                      </a:r>
                      <a:r>
                        <a:rPr lang="en-US" sz="1200" b="1" spc="-5"/>
                        <a:t>um</a:t>
                      </a:r>
                      <a:r>
                        <a:rPr lang="en-US" sz="1200" b="1"/>
                        <a:t>s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/>
                        <a:t>A</a:t>
                      </a:r>
                      <a:r>
                        <a:rPr lang="en-US" sz="1200" b="1" spc="-5"/>
                        <a:t>ug</a:t>
                      </a:r>
                      <a:r>
                        <a:rPr lang="en-US" sz="1200" b="1"/>
                        <a:t>sts</a:t>
                      </a:r>
                      <a:r>
                        <a:rPr lang="en-US" sz="1200" b="1" spc="-25"/>
                        <a:t> </a:t>
                      </a:r>
                      <a:r>
                        <a:rPr lang="en-US" sz="1200" b="1"/>
                        <a:t>(</a:t>
                      </a:r>
                      <a:r>
                        <a:rPr lang="en-US" sz="1200" b="1" spc="-5"/>
                        <a:t>7</a:t>
                      </a:r>
                      <a:r>
                        <a:rPr lang="en-US" sz="1200" b="1" spc="5"/>
                        <a:t>5%</a:t>
                      </a:r>
                      <a:r>
                        <a:rPr lang="en-US" sz="1200" b="1"/>
                        <a:t>)</a:t>
                      </a:r>
                      <a:endParaRPr lang="lv-LV" sz="1200" b="1"/>
                    </a:p>
                    <a:p>
                      <a:pPr marL="22352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/>
                        <a:t>p</a:t>
                      </a:r>
                      <a:r>
                        <a:rPr lang="en-US" sz="1200" b="1" spc="5"/>
                        <a:t>o</a:t>
                      </a:r>
                      <a:r>
                        <a:rPr lang="en-US" sz="1200" b="1" spc="-5"/>
                        <a:t>z</a:t>
                      </a:r>
                      <a:r>
                        <a:rPr lang="en-US" sz="1200" b="1"/>
                        <a:t>itī</a:t>
                      </a:r>
                      <a:r>
                        <a:rPr lang="en-US" sz="1200" b="1" spc="5"/>
                        <a:t>v</a:t>
                      </a:r>
                      <a:r>
                        <a:rPr lang="en-US" sz="1200" b="1"/>
                        <a:t>ais</a:t>
                      </a:r>
                      <a:endParaRPr lang="lv-LV" sz="1200" b="1"/>
                    </a:p>
                    <a:p>
                      <a:pPr marL="20320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5"/>
                        <a:t>vē</a:t>
                      </a:r>
                      <a:r>
                        <a:rPr lang="en-US" sz="1200" b="1"/>
                        <a:t>r</a:t>
                      </a:r>
                      <a:r>
                        <a:rPr lang="en-US" sz="1200" b="1" spc="-10"/>
                        <a:t>t</a:t>
                      </a:r>
                      <a:r>
                        <a:rPr lang="en-US" sz="1200" b="1" spc="5"/>
                        <a:t>ē</a:t>
                      </a:r>
                      <a:r>
                        <a:rPr lang="en-US" sz="1200" b="1"/>
                        <a:t>j</a:t>
                      </a:r>
                      <a:r>
                        <a:rPr lang="en-US" sz="1200" b="1" spc="-5"/>
                        <a:t>um</a:t>
                      </a:r>
                      <a:r>
                        <a:rPr lang="en-US" sz="1200" b="1"/>
                        <a:t>s</a:t>
                      </a:r>
                      <a:endParaRPr lang="lv-LV" sz="12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42240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A</a:t>
                      </a:r>
                      <a:r>
                        <a:rPr lang="en-US" sz="1200" b="1" spc="-5" dirty="0" err="1"/>
                        <a:t>ug</a:t>
                      </a:r>
                      <a:r>
                        <a:rPr lang="en-US" sz="1200" b="1" dirty="0" err="1"/>
                        <a:t>sts</a:t>
                      </a:r>
                      <a:r>
                        <a:rPr lang="en-US" sz="1200" b="1" spc="-25" dirty="0"/>
                        <a:t> </a:t>
                      </a:r>
                      <a:r>
                        <a:rPr lang="en-US" sz="1200" b="1" dirty="0"/>
                        <a:t>(</a:t>
                      </a:r>
                      <a:r>
                        <a:rPr lang="en-US" sz="1200" b="1" spc="-5" dirty="0"/>
                        <a:t>7</a:t>
                      </a:r>
                      <a:r>
                        <a:rPr lang="en-US" sz="1200" b="1" spc="5" dirty="0"/>
                        <a:t>5%</a:t>
                      </a:r>
                      <a:r>
                        <a:rPr lang="en-US" sz="1200" b="1" dirty="0"/>
                        <a:t>)</a:t>
                      </a:r>
                      <a:endParaRPr lang="lv-LV" sz="1200" b="1" dirty="0"/>
                    </a:p>
                    <a:p>
                      <a:pPr marL="244475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spc="5" dirty="0" err="1"/>
                        <a:t>o</a:t>
                      </a:r>
                      <a:r>
                        <a:rPr lang="en-US" sz="1200" b="1" spc="-5" dirty="0" err="1"/>
                        <a:t>z</a:t>
                      </a:r>
                      <a:r>
                        <a:rPr lang="en-US" sz="1200" b="1" dirty="0" err="1"/>
                        <a:t>itī</a:t>
                      </a:r>
                      <a:r>
                        <a:rPr lang="en-US" sz="1200" b="1" spc="5" dirty="0" err="1"/>
                        <a:t>v</a:t>
                      </a:r>
                      <a:r>
                        <a:rPr lang="en-US" sz="1200" b="1" dirty="0" err="1"/>
                        <a:t>ais</a:t>
                      </a:r>
                      <a:endParaRPr lang="lv-LV" sz="1200" b="1" dirty="0"/>
                    </a:p>
                    <a:p>
                      <a:pPr marL="22479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spc="5" dirty="0" err="1"/>
                        <a:t>vē</a:t>
                      </a:r>
                      <a:r>
                        <a:rPr lang="en-US" sz="1200" b="1" dirty="0" err="1"/>
                        <a:t>r</a:t>
                      </a:r>
                      <a:r>
                        <a:rPr lang="en-US" sz="1200" b="1" spc="-10" dirty="0" err="1"/>
                        <a:t>t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dirty="0" err="1"/>
                        <a:t>j</a:t>
                      </a:r>
                      <a:r>
                        <a:rPr lang="en-US" sz="1200" b="1" spc="-5" dirty="0" err="1"/>
                        <a:t>um</a:t>
                      </a:r>
                      <a:r>
                        <a:rPr lang="en-US" sz="1200" b="1" dirty="0" err="1"/>
                        <a:t>s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224155">
                        <a:lnSpc>
                          <a:spcPct val="11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R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gu</a:t>
                      </a:r>
                      <a:r>
                        <a:rPr lang="en-US" sz="1200" b="1" dirty="0" err="1"/>
                        <a:t>lāra</a:t>
                      </a:r>
                      <a:endParaRPr lang="lv-LV" sz="1200" b="1" dirty="0"/>
                    </a:p>
                    <a:p>
                      <a:pPr marL="257810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ils</a:t>
                      </a:r>
                      <a:r>
                        <a:rPr lang="en-US" sz="1200" b="1" spc="5" dirty="0" err="1"/>
                        <a:t>ē</a:t>
                      </a:r>
                      <a:r>
                        <a:rPr lang="en-US" sz="1200" b="1" dirty="0" err="1"/>
                        <a:t>tas</a:t>
                      </a:r>
                      <a:endParaRPr lang="lv-LV" sz="1200" b="1" dirty="0"/>
                    </a:p>
                    <a:p>
                      <a:pPr marL="163195">
                        <a:lnSpc>
                          <a:spcPts val="1185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/>
                        <a:t>i</a:t>
                      </a:r>
                      <a:r>
                        <a:rPr lang="en-US" sz="1200" b="1" spc="5" dirty="0" err="1"/>
                        <a:t>e</a:t>
                      </a:r>
                      <a:r>
                        <a:rPr lang="en-US" sz="1200" b="1" spc="-5" dirty="0" err="1"/>
                        <a:t>dz</a:t>
                      </a:r>
                      <a:r>
                        <a:rPr lang="en-US" sz="1200" b="1" dirty="0" err="1"/>
                        <a:t>ī</a:t>
                      </a:r>
                      <a:r>
                        <a:rPr lang="en-US" sz="1200" b="1" spc="5" dirty="0" err="1"/>
                        <a:t>vo</a:t>
                      </a:r>
                      <a:r>
                        <a:rPr lang="en-US" sz="1200" b="1" spc="-10" dirty="0" err="1"/>
                        <a:t>t</a:t>
                      </a:r>
                      <a:r>
                        <a:rPr lang="en-US" sz="1200" b="1" dirty="0" err="1"/>
                        <a:t>āju</a:t>
                      </a:r>
                      <a:endParaRPr lang="lv-LV" sz="1200" b="1" dirty="0"/>
                    </a:p>
                    <a:p>
                      <a:pPr marL="259080">
                        <a:lnSpc>
                          <a:spcPts val="1185"/>
                        </a:lnSpc>
                        <a:spcAft>
                          <a:spcPts val="1000"/>
                        </a:spcAft>
                      </a:pPr>
                      <a:r>
                        <a:rPr lang="en-US" sz="1200" b="1" dirty="0" err="1"/>
                        <a:t>a</a:t>
                      </a:r>
                      <a:r>
                        <a:rPr lang="en-US" sz="1200" b="1" spc="-5" dirty="0" err="1"/>
                        <a:t>p</a:t>
                      </a:r>
                      <a:r>
                        <a:rPr lang="en-US" sz="1200" b="1" dirty="0" err="1"/>
                        <a:t>ta</a:t>
                      </a:r>
                      <a:r>
                        <a:rPr lang="en-US" sz="1200" b="1" spc="-5" dirty="0" err="1"/>
                        <a:t>u</a:t>
                      </a:r>
                      <a:r>
                        <a:rPr lang="en-US" sz="1200" b="1" dirty="0" err="1"/>
                        <a:t>ja</a:t>
                      </a:r>
                      <a:endParaRPr lang="lv-LV" sz="12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550" y="1989138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b="1"/>
              <a:t>Ventspils pilsētas attīstības programma</a:t>
            </a:r>
          </a:p>
        </p:txBody>
      </p:sp>
      <p:sp>
        <p:nvSpPr>
          <p:cNvPr id="8" name="Oval 7"/>
          <p:cNvSpPr/>
          <p:nvPr/>
        </p:nvSpPr>
        <p:spPr>
          <a:xfrm>
            <a:off x="0" y="4724400"/>
            <a:ext cx="1979613" cy="7921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7" name="Action Button: Information 6">
            <a:hlinkClick r:id="rId7" action="ppaction://hlinksldjump" highlightClick="1"/>
          </p:cNvPr>
          <p:cNvSpPr/>
          <p:nvPr/>
        </p:nvSpPr>
        <p:spPr>
          <a:xfrm>
            <a:off x="7885113" y="1989138"/>
            <a:ext cx="574675" cy="215900"/>
          </a:xfrm>
          <a:prstGeom prst="actionButtonInform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lv-LV" sz="3600"/>
              <a:t>Politikas rezultātu rādītāji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691680" y="620688"/>
          <a:ext cx="6000792" cy="17082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95536" y="2348880"/>
          <a:ext cx="8352928" cy="4060734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528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60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5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07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15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5917">
                <a:tc>
                  <a:txBody>
                    <a:bodyPr/>
                    <a:lstStyle/>
                    <a:p>
                      <a:pPr marL="68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R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ād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īt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ā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js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0985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Bāzes</a:t>
                      </a:r>
                      <a:r>
                        <a:rPr lang="lv-LV" sz="1200" b="1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gads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302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spc="5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Rādītāja</a:t>
                      </a:r>
                      <a:r>
                        <a:rPr lang="lv-LV" sz="1200" b="1" spc="5" baseline="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vērtība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326390" marR="35115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200" b="1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Prognoze</a:t>
                      </a:r>
                      <a:r>
                        <a:rPr lang="lv-LV" sz="1200" b="1" baseline="0" dirty="0">
                          <a:solidFill>
                            <a:srgbClr val="C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2017.g.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765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spc="5" dirty="0" err="1">
                          <a:solidFill>
                            <a:srgbClr val="C00000"/>
                          </a:solidFill>
                        </a:rPr>
                        <a:t>D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tu</a:t>
                      </a:r>
                      <a:r>
                        <a:rPr lang="en-US" sz="1200" b="1" dirty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200" b="1" spc="-5" dirty="0" err="1">
                          <a:solidFill>
                            <a:srgbClr val="C00000"/>
                          </a:solidFill>
                        </a:rPr>
                        <a:t>a</a:t>
                      </a:r>
                      <a:r>
                        <a:rPr lang="en-US" sz="1200" b="1" dirty="0" err="1">
                          <a:solidFill>
                            <a:srgbClr val="C00000"/>
                          </a:solidFill>
                        </a:rPr>
                        <a:t>vot</a:t>
                      </a:r>
                      <a:r>
                        <a:rPr lang="lv-LV" sz="1200" b="1" dirty="0">
                          <a:solidFill>
                            <a:srgbClr val="C00000"/>
                          </a:solidFill>
                        </a:rPr>
                        <a:t>s</a:t>
                      </a:r>
                      <a:endParaRPr lang="lv-LV" sz="1200" b="1" dirty="0">
                        <a:solidFill>
                          <a:srgbClr val="C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PII skaits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2011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19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19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Rēzeknes novada pašvaldības Izglītības pārvalde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Bērnu skaits pirmskolas grupās pie skolām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2010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158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158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Rēzeknes novada pašvaldības Izglītības pārvalde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8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Pamatskolas absolventu īpatsvars, kas turpina izglītību Rēzeknes novada vispārējās un profesionālās izglītības iestādēs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2009./2010.m.g.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95%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96%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Rēzeknes novada pašvaldības Izglītības pārvalde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9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Vidusskolu absolventu īpatsvars, kas turpina izglītību Rēzeknes reģiona profesionālajās un augstākās izglītības iestādēs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lv-LV" sz="1150" b="1" dirty="0">
                        <a:solidFill>
                          <a:schemeClr val="accent4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2009./2010.m.g.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50%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53%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Rēzeknes novada pašvaldības Izglītības pārvalde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5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Interešu izglītībā iesaistījušos bērnu skaits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2010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1950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2250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150" b="1" dirty="0">
                          <a:solidFill>
                            <a:schemeClr val="accent4"/>
                          </a:solidFill>
                          <a:latin typeface="+mn-lt"/>
                          <a:ea typeface="Calibri"/>
                          <a:cs typeface="Calibri"/>
                        </a:rPr>
                        <a:t>Rēzeknes novada pašvaldības Izglītības pārvalde </a:t>
                      </a:r>
                    </a:p>
                  </a:txBody>
                  <a:tcPr marL="68580" marR="68580" marT="0" marB="0">
                    <a:gradFill flip="none" rotWithShape="1"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71550" y="1989138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b="1"/>
              <a:t>Rēzeknes novada attīstības programma</a:t>
            </a:r>
          </a:p>
        </p:txBody>
      </p:sp>
      <p:sp>
        <p:nvSpPr>
          <p:cNvPr id="7" name="Action Button: Information 6">
            <a:hlinkClick r:id="rId7" action="ppaction://hlinksldjump" highlightClick="1"/>
          </p:cNvPr>
          <p:cNvSpPr/>
          <p:nvPr/>
        </p:nvSpPr>
        <p:spPr>
          <a:xfrm>
            <a:off x="7885113" y="1989138"/>
            <a:ext cx="574675" cy="215900"/>
          </a:xfrm>
          <a:prstGeom prst="actionButtonInform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179388" y="4581525"/>
            <a:ext cx="2808287" cy="12239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Politikas rezultātu rādītāji</a:t>
            </a:r>
          </a:p>
        </p:txBody>
      </p:sp>
      <p:sp>
        <p:nvSpPr>
          <p:cNvPr id="7" name="Freeform 6"/>
          <p:cNvSpPr/>
          <p:nvPr/>
        </p:nvSpPr>
        <p:spPr>
          <a:xfrm>
            <a:off x="1730375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Dati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(Reģistrētā, uzskaitītā informācija)</a:t>
            </a:r>
          </a:p>
        </p:txBody>
      </p:sp>
      <p:sp>
        <p:nvSpPr>
          <p:cNvPr id="8" name="Freeform 7"/>
          <p:cNvSpPr/>
          <p:nvPr/>
        </p:nvSpPr>
        <p:spPr>
          <a:xfrm>
            <a:off x="4281488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Statistiskā informācija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(Iedzīvotāju skaits x pašvaldībā uz 01.01)  </a:t>
            </a:r>
          </a:p>
        </p:txBody>
      </p:sp>
      <p:sp>
        <p:nvSpPr>
          <p:cNvPr id="9" name="Freeform 8"/>
          <p:cNvSpPr/>
          <p:nvPr/>
        </p:nvSpPr>
        <p:spPr>
          <a:xfrm>
            <a:off x="1730375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Indikatori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(Bezdarba līmenis, %)</a:t>
            </a:r>
          </a:p>
        </p:txBody>
      </p:sp>
      <p:sp>
        <p:nvSpPr>
          <p:cNvPr id="10" name="Freeform 9"/>
          <p:cNvSpPr/>
          <p:nvPr/>
        </p:nvSpPr>
        <p:spPr>
          <a:xfrm>
            <a:off x="4281488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Indeksi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(Teritorijas attīstības indekss)</a:t>
            </a:r>
          </a:p>
        </p:txBody>
      </p:sp>
      <p:sp>
        <p:nvSpPr>
          <p:cNvPr id="11" name="Freeform 10"/>
          <p:cNvSpPr/>
          <p:nvPr/>
        </p:nvSpPr>
        <p:spPr>
          <a:xfrm>
            <a:off x="3005138" y="4749800"/>
            <a:ext cx="2319337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Rezultatīvie rādītāji</a:t>
            </a:r>
          </a:p>
        </p:txBody>
      </p:sp>
      <p:sp>
        <p:nvSpPr>
          <p:cNvPr id="15368" name="TextBox 11"/>
          <p:cNvSpPr txBox="1">
            <a:spLocks noChangeArrowheads="1"/>
          </p:cNvSpPr>
          <p:nvPr/>
        </p:nvSpPr>
        <p:spPr bwMode="auto">
          <a:xfrm>
            <a:off x="7308850" y="1630363"/>
            <a:ext cx="1584325" cy="646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/>
              <a:t>Metodoloģijas jautājumi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31913" y="1557338"/>
            <a:ext cx="0" cy="3743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331913" y="2276475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331913" y="3789363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31913" y="5300663"/>
            <a:ext cx="1511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48488" y="1484313"/>
            <a:ext cx="0" cy="38163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59563" y="3789363"/>
            <a:ext cx="2889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659563" y="2133600"/>
            <a:ext cx="28892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51500" y="5300663"/>
            <a:ext cx="12969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2484438" y="5229225"/>
            <a:ext cx="35877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41" name="Left Arrow 40"/>
          <p:cNvSpPr/>
          <p:nvPr/>
        </p:nvSpPr>
        <p:spPr>
          <a:xfrm>
            <a:off x="5508625" y="5229225"/>
            <a:ext cx="358775" cy="144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331913" y="2997200"/>
            <a:ext cx="56165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lv-LV" sz="3600"/>
              <a:t>Rādītāju hierarhija un saistība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8313" y="4652963"/>
          <a:ext cx="820891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04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1293">
                <a:tc gridSpan="2"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Investīciju plāns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1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>
                          <a:solidFill>
                            <a:schemeClr val="tx2"/>
                          </a:solidFill>
                        </a:rPr>
                        <a:t>Darbība (projekts)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>
                          <a:solidFill>
                            <a:schemeClr val="tx2"/>
                          </a:solidFill>
                        </a:rPr>
                        <a:t>Darbības rezultāts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998">
                <a:tc>
                  <a:txBody>
                    <a:bodyPr/>
                    <a:lstStyle/>
                    <a:p>
                      <a:r>
                        <a:rPr lang="lv-LV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Lazdu bibliotēkas - </a:t>
                      </a:r>
                      <a:r>
                        <a:rPr lang="lv-LV" sz="1400" b="1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kūltūrizglītības</a:t>
                      </a:r>
                      <a:r>
                        <a:rPr lang="lv-LV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centra Tumes pagasta Vecmokās - infrastruktūras attīstība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Izbūvētas kāpnes, uzbrauktuve, nojume un labiekārtots ceļš un stāvlaukums pie Lazdu bibliotēkas, Tumes pagastā.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998">
                <a:tc>
                  <a:txBody>
                    <a:bodyPr/>
                    <a:lstStyle/>
                    <a:p>
                      <a:r>
                        <a:rPr lang="lv-LV" sz="14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Aktivitāte: Nāc pie mums - spēlēsim kopā 	</a:t>
                      </a:r>
                    </a:p>
                    <a:p>
                      <a:endParaRPr lang="lv-LV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1200" b="1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Iegādāts 1 printeris un 1 skeneris, 1 galda spēļu komplekts, 1 lielformāta spēļu komplekts Pūres pagasta bibliotēkai INIC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68313" y="2997200"/>
          <a:ext cx="8136904" cy="1547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lv-LV" sz="1600" dirty="0"/>
                        <a:t>Rīcības plāns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>
                          <a:solidFill>
                            <a:schemeClr val="tx2"/>
                          </a:solidFill>
                        </a:rPr>
                        <a:t>Darbība (uzdevums)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600" dirty="0">
                          <a:solidFill>
                            <a:schemeClr val="tx2"/>
                          </a:solidFill>
                        </a:rPr>
                        <a:t>Darbības rezultāts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1200" b="1" dirty="0">
                          <a:latin typeface="+mn-lt"/>
                          <a:ea typeface="Calibri"/>
                          <a:cs typeface="TT351o00"/>
                        </a:rPr>
                        <a:t>Tukuma novada bibliotēku infrastruktūras uzlabošana </a:t>
                      </a:r>
                      <a:endParaRPr lang="lv-LV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Uzlabota bibliotēku infrastruktūras kvalitāte un pakalpojumu pieejamība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b="1" dirty="0">
                          <a:latin typeface="+mn-lt"/>
                          <a:ea typeface="Calibri"/>
                          <a:cs typeface="TT351o00"/>
                        </a:rPr>
                        <a:t>Tukuma novada bibliotēku materiāli tehniskās bāzes pilnveidošana </a:t>
                      </a:r>
                      <a:endParaRPr lang="lv-LV" sz="12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lv-LV" sz="12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Iegādāts aprīkojums, vairots materiāli tehniskais nodrošinājums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619250" y="2060575"/>
          <a:ext cx="6096000" cy="88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68494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Politikas</a:t>
                      </a:r>
                      <a:r>
                        <a:rPr lang="lv-LV" baseline="0" dirty="0"/>
                        <a:t> rezultāts rādītājs</a:t>
                      </a:r>
                      <a:endParaRPr lang="lv-LV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354">
                <a:tc>
                  <a:txBody>
                    <a:bodyPr/>
                    <a:lstStyle/>
                    <a:p>
                      <a:pPr algn="ctr"/>
                      <a:r>
                        <a:rPr lang="lv-LV" sz="14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Bibliotēku apmeklējumu skaits pieaugums (174 526 2011.g. līdz 180 000 2017.g.)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692275" y="90805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dirty="0"/>
                        <a:t>Makro-ietekmes rezultāts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Iedzīvotāju apmierinātības ar dzīvi novadā pieaugums salīdzinot ar 2010.g. </a:t>
                      </a:r>
                      <a:r>
                        <a:rPr lang="lv-LV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Up Arrow 12"/>
          <p:cNvSpPr/>
          <p:nvPr/>
        </p:nvSpPr>
        <p:spPr>
          <a:xfrm>
            <a:off x="4140200" y="1700213"/>
            <a:ext cx="719138" cy="360362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6436" name="TextBox 15"/>
          <p:cNvSpPr txBox="1">
            <a:spLocks noChangeArrowheads="1"/>
          </p:cNvSpPr>
          <p:nvPr/>
        </p:nvSpPr>
        <p:spPr bwMode="auto">
          <a:xfrm>
            <a:off x="6516688" y="1700213"/>
            <a:ext cx="251936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sz="1200">
                <a:solidFill>
                  <a:srgbClr val="C00000"/>
                </a:solidFill>
              </a:rPr>
              <a:t>Tukuma novada attīstības programma</a:t>
            </a:r>
          </a:p>
        </p:txBody>
      </p:sp>
      <p:sp>
        <p:nvSpPr>
          <p:cNvPr id="17" name="Up Arrow 16"/>
          <p:cNvSpPr/>
          <p:nvPr/>
        </p:nvSpPr>
        <p:spPr>
          <a:xfrm>
            <a:off x="8820150" y="4797425"/>
            <a:ext cx="73025" cy="12954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8" name="Up Arrow 17"/>
          <p:cNvSpPr/>
          <p:nvPr/>
        </p:nvSpPr>
        <p:spPr>
          <a:xfrm>
            <a:off x="250825" y="4868863"/>
            <a:ext cx="73025" cy="1296987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9" name="Up Arrow 18"/>
          <p:cNvSpPr/>
          <p:nvPr/>
        </p:nvSpPr>
        <p:spPr>
          <a:xfrm>
            <a:off x="8820150" y="3213100"/>
            <a:ext cx="73025" cy="12954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0" name="Up Arrow 19"/>
          <p:cNvSpPr/>
          <p:nvPr/>
        </p:nvSpPr>
        <p:spPr>
          <a:xfrm>
            <a:off x="250825" y="3284538"/>
            <a:ext cx="73025" cy="1296987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1" name="Up Arrow 20"/>
          <p:cNvSpPr/>
          <p:nvPr/>
        </p:nvSpPr>
        <p:spPr>
          <a:xfrm>
            <a:off x="8101013" y="2133600"/>
            <a:ext cx="71437" cy="719138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22" name="Up Arrow 21"/>
          <p:cNvSpPr/>
          <p:nvPr/>
        </p:nvSpPr>
        <p:spPr>
          <a:xfrm>
            <a:off x="1116013" y="1989138"/>
            <a:ext cx="71437" cy="863600"/>
          </a:xfrm>
          <a:prstGeom prst="up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/>
              <a:t>Praktiski jautājumi rezultatīvo rādītāju veidošanā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42938" y="1600200"/>
            <a:ext cx="8043862" cy="4525963"/>
          </a:xfrm>
        </p:spPr>
        <p:txBody>
          <a:bodyPr/>
          <a:lstStyle/>
          <a:p>
            <a:pPr>
              <a:buFontTx/>
              <a:buNone/>
            </a:pPr>
            <a:r>
              <a:rPr lang="lv-LV"/>
              <a:t>Rezultāts ≠ Rezultatīvais rādītājs</a:t>
            </a:r>
          </a:p>
          <a:p>
            <a:pPr>
              <a:buFontTx/>
              <a:buNone/>
            </a:pPr>
            <a:r>
              <a:rPr lang="lv-LV" sz="2400"/>
              <a:t>Attīstības programmā definētais rezultatīvais rādītājs (piemērs):</a:t>
            </a:r>
          </a:p>
          <a:p>
            <a:pPr>
              <a:buFontTx/>
              <a:buNone/>
            </a:pPr>
            <a:r>
              <a:rPr lang="lv-LV" sz="2800"/>
              <a:t>“Tiek nodrošināts profesionāls un kvalitatīvs pakalpojums klientiem, attīstot un pilnveidojot sociālo darbinieku profesionālo kompetenci: zināšanas, prasmes, attieksmes”</a:t>
            </a:r>
          </a:p>
        </p:txBody>
      </p:sp>
      <p:sp>
        <p:nvSpPr>
          <p:cNvPr id="4" name="Down Arrow 3"/>
          <p:cNvSpPr/>
          <p:nvPr/>
        </p:nvSpPr>
        <p:spPr>
          <a:xfrm>
            <a:off x="4143375" y="4500563"/>
            <a:ext cx="10715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>
            <a:off x="1071563" y="4929188"/>
            <a:ext cx="6786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endParaRPr lang="lv-LV"/>
          </a:p>
          <a:p>
            <a:pPr marL="342900" indent="-342900"/>
            <a:r>
              <a:rPr lang="lv-LV"/>
              <a:t>Nav definēts rezultatīvais rādītājs – kā izmērīt, ka rezultāts ir sasniegts?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684213" y="3573463"/>
            <a:ext cx="3671887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4356100" y="3068638"/>
            <a:ext cx="0" cy="504825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356100" y="3068638"/>
            <a:ext cx="295275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7308850" y="2708275"/>
            <a:ext cx="0" cy="360363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684213" y="2708275"/>
            <a:ext cx="6624637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84213" y="2708275"/>
            <a:ext cx="0" cy="86518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/>
              <a:t>Praktiski jautājumi rezultatīvo rādītāju veidošanā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v-LV"/>
              <a:t>Grūtības noteikt mērķa vērtības</a:t>
            </a:r>
          </a:p>
          <a:p>
            <a:pPr>
              <a:buFontTx/>
              <a:buNone/>
            </a:pPr>
            <a:r>
              <a:rPr lang="lv-LV" sz="2400"/>
              <a:t>Attīstības programmā definētais rezultatīvais rādītājs (piemērs):</a:t>
            </a:r>
          </a:p>
          <a:p>
            <a:pPr>
              <a:buFontTx/>
              <a:buNone/>
            </a:pPr>
            <a:r>
              <a:rPr lang="lv-LV"/>
              <a:t>“Rezultatīvi rādītāji valsts līmeņa olimpiādēs”</a:t>
            </a:r>
          </a:p>
        </p:txBody>
      </p:sp>
      <p:sp>
        <p:nvSpPr>
          <p:cNvPr id="4" name="Down Arrow 3"/>
          <p:cNvSpPr/>
          <p:nvPr/>
        </p:nvSpPr>
        <p:spPr>
          <a:xfrm>
            <a:off x="2000250" y="3286125"/>
            <a:ext cx="10715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3714750"/>
            <a:ext cx="40005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lv-LV"/>
              <a:t>Vai tas, ka tiek uzrādīts, “kā” tiks veikta uzraudzība, vai ar to ir pietiekami?</a:t>
            </a:r>
          </a:p>
          <a:p>
            <a:pPr marL="342900" indent="-342900">
              <a:buFontTx/>
              <a:buAutoNum type="arabicParenR"/>
            </a:pPr>
            <a:r>
              <a:rPr lang="lv-LV"/>
              <a:t>Kompromiss starp mērķa vērtību, kas atspoguļo vēlamo situāciju, vai rūpīgs aprēķins atbilstoši noteiktam algoritmam?</a:t>
            </a:r>
          </a:p>
        </p:txBody>
      </p:sp>
      <p:pic>
        <p:nvPicPr>
          <p:cNvPr id="18438" name="Picture 5" descr="uncomplexify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3" y="3286125"/>
            <a:ext cx="3033712" cy="238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/>
              <a:t>Praktiski jautājumi rezultatīvo rādītāju veidošanā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lv-LV"/>
              <a:t>Kvalitatīvu un kvantitatīvu datu izmantošana rezultatīvajos rādītājos</a:t>
            </a:r>
          </a:p>
          <a:p>
            <a:pPr>
              <a:buFontTx/>
              <a:buNone/>
            </a:pPr>
            <a:r>
              <a:rPr lang="lv-LV" sz="1800"/>
              <a:t>Attīstības programmā iekļautais skaidrojums (piemērs):</a:t>
            </a:r>
          </a:p>
          <a:p>
            <a:r>
              <a:rPr lang="lv-LV" sz="1800"/>
              <a:t>„Darbības rezultātu rādītāji – veikto darbību novērtējuma </a:t>
            </a:r>
            <a:r>
              <a:rPr lang="lv-LV" sz="1800" u="sng"/>
              <a:t>kvantitatīvie rādītāji</a:t>
            </a:r>
            <a:r>
              <a:rPr lang="lv-LV" sz="1800"/>
              <a:t>, saskaņā ar kuriem tiek mērīta pašvaldības administrācijas darbības efektivitāte attīstības programmas īstenošanā”</a:t>
            </a:r>
          </a:p>
          <a:p>
            <a:r>
              <a:rPr lang="lv-LV" sz="1800"/>
              <a:t>“Politikas rezultātu rādītāji – veikto darbību novērtējuma </a:t>
            </a:r>
            <a:r>
              <a:rPr lang="lv-LV" sz="1800" u="sng"/>
              <a:t>kvalitatīvie radītāji</a:t>
            </a:r>
            <a:r>
              <a:rPr lang="lv-LV" sz="1800"/>
              <a:t>, kas tiek iegūti, veicot iedzīvotāju un uzņēmēju aptauju, un saskaņā ar kuriem tiek novērtēta pašvaldības administrācijas efektivitāte attīstības programmas īstenošanā”</a:t>
            </a:r>
          </a:p>
          <a:p>
            <a:endParaRPr lang="lv-LV" sz="1800"/>
          </a:p>
          <a:p>
            <a:endParaRPr lang="lv-LV" sz="1800"/>
          </a:p>
          <a:p>
            <a:endParaRPr lang="lv-LV"/>
          </a:p>
          <a:p>
            <a:pPr>
              <a:buFontTx/>
              <a:buNone/>
            </a:pPr>
            <a:endParaRPr lang="lv-LV"/>
          </a:p>
        </p:txBody>
      </p:sp>
      <p:sp>
        <p:nvSpPr>
          <p:cNvPr id="4" name="Down Arrow 3"/>
          <p:cNvSpPr/>
          <p:nvPr/>
        </p:nvSpPr>
        <p:spPr>
          <a:xfrm>
            <a:off x="4429125" y="4786313"/>
            <a:ext cx="1071563" cy="4286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9461" name="TextBox 4"/>
          <p:cNvSpPr txBox="1">
            <a:spLocks noChangeArrowheads="1"/>
          </p:cNvSpPr>
          <p:nvPr/>
        </p:nvSpPr>
        <p:spPr bwMode="auto">
          <a:xfrm>
            <a:off x="1143000" y="5500688"/>
            <a:ext cx="67865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lv-LV"/>
              <a:t>Rezultatīvajiem rādītājiem ir jābūt kvantificējamiem – taču nav noteikts, ka jāizmanto tikai viena konkrēta metode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/>
              <a:t>Praktiski jautājumi rezultatīvo rādītāju veidošanā</a:t>
            </a:r>
          </a:p>
        </p:txBody>
      </p:sp>
      <p:sp>
        <p:nvSpPr>
          <p:cNvPr id="5" name="Freeform 4"/>
          <p:cNvSpPr/>
          <p:nvPr/>
        </p:nvSpPr>
        <p:spPr>
          <a:xfrm rot="21600000">
            <a:off x="1500188" y="1714500"/>
            <a:ext cx="3048000" cy="2032000"/>
          </a:xfrm>
          <a:custGeom>
            <a:avLst/>
            <a:gdLst>
              <a:gd name="connsiteX0" fmla="*/ 0 w 2032000"/>
              <a:gd name="connsiteY0" fmla="*/ 0 h 3048000"/>
              <a:gd name="connsiteX1" fmla="*/ 1693327 w 2032000"/>
              <a:gd name="connsiteY1" fmla="*/ 0 h 3048000"/>
              <a:gd name="connsiteX2" fmla="*/ 1932805 w 2032000"/>
              <a:gd name="connsiteY2" fmla="*/ 99195 h 3048000"/>
              <a:gd name="connsiteX3" fmla="*/ 2032000 w 2032000"/>
              <a:gd name="connsiteY3" fmla="*/ 338673 h 3048000"/>
              <a:gd name="connsiteX4" fmla="*/ 2032000 w 2032000"/>
              <a:gd name="connsiteY4" fmla="*/ 3048000 h 3048000"/>
              <a:gd name="connsiteX5" fmla="*/ 0 w 2032000"/>
              <a:gd name="connsiteY5" fmla="*/ 3048000 h 3048000"/>
              <a:gd name="connsiteX6" fmla="*/ 0 w 2032000"/>
              <a:gd name="connsiteY6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000" h="3048000">
                <a:moveTo>
                  <a:pt x="0" y="3048000"/>
                </a:moveTo>
                <a:lnTo>
                  <a:pt x="0" y="508009"/>
                </a:lnTo>
                <a:cubicBezTo>
                  <a:pt x="0" y="373276"/>
                  <a:pt x="23788" y="244063"/>
                  <a:pt x="66130" y="148792"/>
                </a:cubicBezTo>
                <a:cubicBezTo>
                  <a:pt x="108473" y="53523"/>
                  <a:pt x="165901" y="0"/>
                  <a:pt x="225782" y="0"/>
                </a:cubicBezTo>
                <a:lnTo>
                  <a:pt x="2032000" y="0"/>
                </a:lnTo>
                <a:lnTo>
                  <a:pt x="2032000" y="3048000"/>
                </a:lnTo>
                <a:lnTo>
                  <a:pt x="0" y="304800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7800" tIns="177799" rIns="177800" bIns="685801" spcCol="127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500" dirty="0"/>
              <a:t>Nav definēts bāzes gads</a:t>
            </a:r>
          </a:p>
        </p:txBody>
      </p:sp>
      <p:sp>
        <p:nvSpPr>
          <p:cNvPr id="6" name="Freeform 5"/>
          <p:cNvSpPr/>
          <p:nvPr/>
        </p:nvSpPr>
        <p:spPr>
          <a:xfrm>
            <a:off x="4548188" y="1714500"/>
            <a:ext cx="3048000" cy="2032000"/>
          </a:xfrm>
          <a:custGeom>
            <a:avLst/>
            <a:gdLst>
              <a:gd name="connsiteX0" fmla="*/ 0 w 3048000"/>
              <a:gd name="connsiteY0" fmla="*/ 0 h 2032000"/>
              <a:gd name="connsiteX1" fmla="*/ 2709327 w 3048000"/>
              <a:gd name="connsiteY1" fmla="*/ 0 h 2032000"/>
              <a:gd name="connsiteX2" fmla="*/ 2948805 w 3048000"/>
              <a:gd name="connsiteY2" fmla="*/ 99195 h 2032000"/>
              <a:gd name="connsiteX3" fmla="*/ 3048000 w 3048000"/>
              <a:gd name="connsiteY3" fmla="*/ 338673 h 2032000"/>
              <a:gd name="connsiteX4" fmla="*/ 3048000 w 3048000"/>
              <a:gd name="connsiteY4" fmla="*/ 2032000 h 2032000"/>
              <a:gd name="connsiteX5" fmla="*/ 0 w 3048000"/>
              <a:gd name="connsiteY5" fmla="*/ 2032000 h 2032000"/>
              <a:gd name="connsiteX6" fmla="*/ 0 w 3048000"/>
              <a:gd name="connsiteY6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000" h="2032000">
                <a:moveTo>
                  <a:pt x="0" y="0"/>
                </a:moveTo>
                <a:lnTo>
                  <a:pt x="2709327" y="0"/>
                </a:lnTo>
                <a:cubicBezTo>
                  <a:pt x="2799149" y="0"/>
                  <a:pt x="2885291" y="35682"/>
                  <a:pt x="2948805" y="99195"/>
                </a:cubicBezTo>
                <a:cubicBezTo>
                  <a:pt x="3012318" y="162709"/>
                  <a:pt x="3048000" y="248852"/>
                  <a:pt x="3048000" y="338673"/>
                </a:cubicBezTo>
                <a:lnTo>
                  <a:pt x="3048000" y="2032000"/>
                </a:lnTo>
                <a:lnTo>
                  <a:pt x="0" y="20320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7800" tIns="177800" rIns="177800" bIns="685800" spcCol="127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500" dirty="0"/>
              <a:t>Nav definēts informācijas iegūšanas avots</a:t>
            </a:r>
          </a:p>
        </p:txBody>
      </p:sp>
      <p:sp>
        <p:nvSpPr>
          <p:cNvPr id="8" name="Freeform 7"/>
          <p:cNvSpPr/>
          <p:nvPr/>
        </p:nvSpPr>
        <p:spPr>
          <a:xfrm rot="21600000">
            <a:off x="1500188" y="3746500"/>
            <a:ext cx="3048000" cy="2032000"/>
          </a:xfrm>
          <a:custGeom>
            <a:avLst/>
            <a:gdLst>
              <a:gd name="connsiteX0" fmla="*/ 0 w 3048000"/>
              <a:gd name="connsiteY0" fmla="*/ 0 h 2032000"/>
              <a:gd name="connsiteX1" fmla="*/ 2709327 w 3048000"/>
              <a:gd name="connsiteY1" fmla="*/ 0 h 2032000"/>
              <a:gd name="connsiteX2" fmla="*/ 2948805 w 3048000"/>
              <a:gd name="connsiteY2" fmla="*/ 99195 h 2032000"/>
              <a:gd name="connsiteX3" fmla="*/ 3048000 w 3048000"/>
              <a:gd name="connsiteY3" fmla="*/ 338673 h 2032000"/>
              <a:gd name="connsiteX4" fmla="*/ 3048000 w 3048000"/>
              <a:gd name="connsiteY4" fmla="*/ 2032000 h 2032000"/>
              <a:gd name="connsiteX5" fmla="*/ 0 w 3048000"/>
              <a:gd name="connsiteY5" fmla="*/ 2032000 h 2032000"/>
              <a:gd name="connsiteX6" fmla="*/ 0 w 3048000"/>
              <a:gd name="connsiteY6" fmla="*/ 0 h 20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48000" h="2032000">
                <a:moveTo>
                  <a:pt x="3048000" y="2031999"/>
                </a:moveTo>
                <a:lnTo>
                  <a:pt x="338673" y="2031999"/>
                </a:lnTo>
                <a:cubicBezTo>
                  <a:pt x="248851" y="2031999"/>
                  <a:pt x="162709" y="1996317"/>
                  <a:pt x="99195" y="1932804"/>
                </a:cubicBezTo>
                <a:cubicBezTo>
                  <a:pt x="35682" y="1869290"/>
                  <a:pt x="0" y="1783147"/>
                  <a:pt x="0" y="1693326"/>
                </a:cubicBezTo>
                <a:lnTo>
                  <a:pt x="0" y="1"/>
                </a:lnTo>
                <a:lnTo>
                  <a:pt x="3048000" y="1"/>
                </a:lnTo>
                <a:lnTo>
                  <a:pt x="3048000" y="203199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7799" tIns="685800" rIns="177800" bIns="177801" spcCol="127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500" dirty="0"/>
              <a:t>Nav definēta esošā vērtība</a:t>
            </a:r>
          </a:p>
        </p:txBody>
      </p:sp>
      <p:sp>
        <p:nvSpPr>
          <p:cNvPr id="9" name="Freeform 8"/>
          <p:cNvSpPr/>
          <p:nvPr/>
        </p:nvSpPr>
        <p:spPr>
          <a:xfrm>
            <a:off x="4548188" y="3746500"/>
            <a:ext cx="3048000" cy="2032000"/>
          </a:xfrm>
          <a:custGeom>
            <a:avLst/>
            <a:gdLst>
              <a:gd name="connsiteX0" fmla="*/ 0 w 2032000"/>
              <a:gd name="connsiteY0" fmla="*/ 0 h 3048000"/>
              <a:gd name="connsiteX1" fmla="*/ 1693327 w 2032000"/>
              <a:gd name="connsiteY1" fmla="*/ 0 h 3048000"/>
              <a:gd name="connsiteX2" fmla="*/ 1932805 w 2032000"/>
              <a:gd name="connsiteY2" fmla="*/ 99195 h 3048000"/>
              <a:gd name="connsiteX3" fmla="*/ 2032000 w 2032000"/>
              <a:gd name="connsiteY3" fmla="*/ 338673 h 3048000"/>
              <a:gd name="connsiteX4" fmla="*/ 2032000 w 2032000"/>
              <a:gd name="connsiteY4" fmla="*/ 3048000 h 3048000"/>
              <a:gd name="connsiteX5" fmla="*/ 0 w 2032000"/>
              <a:gd name="connsiteY5" fmla="*/ 3048000 h 3048000"/>
              <a:gd name="connsiteX6" fmla="*/ 0 w 2032000"/>
              <a:gd name="connsiteY6" fmla="*/ 0 h 304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32000" h="3048000">
                <a:moveTo>
                  <a:pt x="2032000" y="1"/>
                </a:moveTo>
                <a:lnTo>
                  <a:pt x="2032000" y="2539990"/>
                </a:lnTo>
                <a:cubicBezTo>
                  <a:pt x="2032000" y="2674723"/>
                  <a:pt x="2008212" y="2803936"/>
                  <a:pt x="1965870" y="2899207"/>
                </a:cubicBezTo>
                <a:cubicBezTo>
                  <a:pt x="1923527" y="2994476"/>
                  <a:pt x="1866099" y="3047999"/>
                  <a:pt x="1806218" y="3047999"/>
                </a:cubicBezTo>
                <a:lnTo>
                  <a:pt x="0" y="3047999"/>
                </a:lnTo>
                <a:lnTo>
                  <a:pt x="0" y="1"/>
                </a:lnTo>
                <a:lnTo>
                  <a:pt x="2032000" y="1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77800" tIns="685800" rIns="177800" bIns="177800" spcCol="127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500" dirty="0"/>
              <a:t>Pavirši definēti rādītāji (mērvienību trūkums u.tml.)</a:t>
            </a:r>
          </a:p>
        </p:txBody>
      </p:sp>
      <p:sp>
        <p:nvSpPr>
          <p:cNvPr id="10" name="Freeform 9"/>
          <p:cNvSpPr/>
          <p:nvPr/>
        </p:nvSpPr>
        <p:spPr>
          <a:xfrm>
            <a:off x="3633788" y="3238500"/>
            <a:ext cx="1828800" cy="1016000"/>
          </a:xfrm>
          <a:custGeom>
            <a:avLst/>
            <a:gdLst>
              <a:gd name="connsiteX0" fmla="*/ 0 w 1828800"/>
              <a:gd name="connsiteY0" fmla="*/ 169337 h 1016000"/>
              <a:gd name="connsiteX1" fmla="*/ 49598 w 1828800"/>
              <a:gd name="connsiteY1" fmla="*/ 49598 h 1016000"/>
              <a:gd name="connsiteX2" fmla="*/ 169337 w 1828800"/>
              <a:gd name="connsiteY2" fmla="*/ 1 h 1016000"/>
              <a:gd name="connsiteX3" fmla="*/ 1659463 w 1828800"/>
              <a:gd name="connsiteY3" fmla="*/ 0 h 1016000"/>
              <a:gd name="connsiteX4" fmla="*/ 1779202 w 1828800"/>
              <a:gd name="connsiteY4" fmla="*/ 49598 h 1016000"/>
              <a:gd name="connsiteX5" fmla="*/ 1828799 w 1828800"/>
              <a:gd name="connsiteY5" fmla="*/ 169337 h 1016000"/>
              <a:gd name="connsiteX6" fmla="*/ 1828800 w 1828800"/>
              <a:gd name="connsiteY6" fmla="*/ 846663 h 1016000"/>
              <a:gd name="connsiteX7" fmla="*/ 1779202 w 1828800"/>
              <a:gd name="connsiteY7" fmla="*/ 966402 h 1016000"/>
              <a:gd name="connsiteX8" fmla="*/ 1659463 w 1828800"/>
              <a:gd name="connsiteY8" fmla="*/ 1016000 h 1016000"/>
              <a:gd name="connsiteX9" fmla="*/ 169337 w 1828800"/>
              <a:gd name="connsiteY9" fmla="*/ 1016000 h 1016000"/>
              <a:gd name="connsiteX10" fmla="*/ 49598 w 1828800"/>
              <a:gd name="connsiteY10" fmla="*/ 966402 h 1016000"/>
              <a:gd name="connsiteX11" fmla="*/ 0 w 1828800"/>
              <a:gd name="connsiteY11" fmla="*/ 846663 h 1016000"/>
              <a:gd name="connsiteX12" fmla="*/ 0 w 1828800"/>
              <a:gd name="connsiteY12" fmla="*/ 169337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28800" h="1016000">
                <a:moveTo>
                  <a:pt x="0" y="169337"/>
                </a:moveTo>
                <a:cubicBezTo>
                  <a:pt x="0" y="124426"/>
                  <a:pt x="17841" y="81354"/>
                  <a:pt x="49598" y="49598"/>
                </a:cubicBezTo>
                <a:cubicBezTo>
                  <a:pt x="81355" y="17841"/>
                  <a:pt x="124426" y="0"/>
                  <a:pt x="169337" y="1"/>
                </a:cubicBezTo>
                <a:lnTo>
                  <a:pt x="1659463" y="0"/>
                </a:lnTo>
                <a:cubicBezTo>
                  <a:pt x="1704374" y="0"/>
                  <a:pt x="1747446" y="17841"/>
                  <a:pt x="1779202" y="49598"/>
                </a:cubicBezTo>
                <a:cubicBezTo>
                  <a:pt x="1810959" y="81355"/>
                  <a:pt x="1828800" y="124426"/>
                  <a:pt x="1828799" y="169337"/>
                </a:cubicBezTo>
                <a:cubicBezTo>
                  <a:pt x="1828799" y="395112"/>
                  <a:pt x="1828800" y="620888"/>
                  <a:pt x="1828800" y="846663"/>
                </a:cubicBezTo>
                <a:cubicBezTo>
                  <a:pt x="1828800" y="891574"/>
                  <a:pt x="1810959" y="934646"/>
                  <a:pt x="1779202" y="966402"/>
                </a:cubicBezTo>
                <a:cubicBezTo>
                  <a:pt x="1747445" y="998159"/>
                  <a:pt x="1704374" y="1016000"/>
                  <a:pt x="1659463" y="1016000"/>
                </a:cubicBezTo>
                <a:lnTo>
                  <a:pt x="169337" y="1016000"/>
                </a:lnTo>
                <a:cubicBezTo>
                  <a:pt x="124426" y="1016000"/>
                  <a:pt x="81354" y="998159"/>
                  <a:pt x="49598" y="966402"/>
                </a:cubicBezTo>
                <a:cubicBezTo>
                  <a:pt x="17841" y="934645"/>
                  <a:pt x="0" y="891574"/>
                  <a:pt x="0" y="846663"/>
                </a:cubicBezTo>
                <a:lnTo>
                  <a:pt x="0" y="169337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144847" tIns="144847" rIns="144847" bIns="144847" spcCol="1270" anchor="ctr"/>
          <a:lstStyle/>
          <a:p>
            <a:pPr algn="ctr" defTabSz="11112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500" dirty="0"/>
              <a:t>Rezultatīvie rādītāji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1500188" y="2928938"/>
            <a:ext cx="642937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sz="4000"/>
              <a:t>Paldies par uzmanību!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3600"/>
              <a:t>Rezultatīvo rādītāju nepieciešamība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043613" cy="4525963"/>
          </a:xfrm>
        </p:spPr>
        <p:txBody>
          <a:bodyPr/>
          <a:lstStyle/>
          <a:p>
            <a:r>
              <a:rPr lang="lv-LV" sz="2800"/>
              <a:t>Lai spētu novērtēt, vai politikas mērķi ir sasniegti</a:t>
            </a:r>
          </a:p>
          <a:p>
            <a:r>
              <a:rPr lang="lv-LV" sz="2800"/>
              <a:t>Lai spētu novērtēt, vai mērķi tiek sasniegti efektīvi </a:t>
            </a:r>
          </a:p>
          <a:p>
            <a:r>
              <a:rPr lang="lv-LV" sz="2800"/>
              <a:t>Lai spētu pilnveidot līdzšinējās rīcības</a:t>
            </a:r>
          </a:p>
          <a:p>
            <a:r>
              <a:rPr lang="lv-LV" sz="2800"/>
              <a:t>Lai sabiedrību informētu par iegūtajiem materiālajiem un nemateriālajiem labumiem, izmantojot budžeta līdzekļus</a:t>
            </a:r>
          </a:p>
          <a:p>
            <a:endParaRPr lang="lv-LV"/>
          </a:p>
        </p:txBody>
      </p:sp>
      <p:pic>
        <p:nvPicPr>
          <p:cNvPr id="3076" name="Picture 3" descr="Performance-indicato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38" y="1928813"/>
            <a:ext cx="2540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50"/>
          </a:xfrm>
        </p:spPr>
        <p:txBody>
          <a:bodyPr/>
          <a:lstStyle/>
          <a:p>
            <a:r>
              <a:rPr lang="lv-LV" sz="3600"/>
              <a:t>Tiesiskais ietvars rezultatīvo rādītāju sistēmai Latvijā</a:t>
            </a:r>
          </a:p>
        </p:txBody>
      </p:sp>
      <p:sp>
        <p:nvSpPr>
          <p:cNvPr id="8" name="Freeform 7"/>
          <p:cNvSpPr/>
          <p:nvPr/>
        </p:nvSpPr>
        <p:spPr>
          <a:xfrm>
            <a:off x="574675" y="1330325"/>
            <a:ext cx="2506663" cy="538163"/>
          </a:xfrm>
          <a:custGeom>
            <a:avLst/>
            <a:gdLst>
              <a:gd name="connsiteX0" fmla="*/ 0 w 2507456"/>
              <a:gd name="connsiteY0" fmla="*/ 0 h 539059"/>
              <a:gd name="connsiteX1" fmla="*/ 2507456 w 2507456"/>
              <a:gd name="connsiteY1" fmla="*/ 0 h 539059"/>
              <a:gd name="connsiteX2" fmla="*/ 2507456 w 2507456"/>
              <a:gd name="connsiteY2" fmla="*/ 539059 h 539059"/>
              <a:gd name="connsiteX3" fmla="*/ 0 w 2507456"/>
              <a:gd name="connsiteY3" fmla="*/ 539059 h 539059"/>
              <a:gd name="connsiteX4" fmla="*/ 0 w 2507456"/>
              <a:gd name="connsiteY4" fmla="*/ 0 h 53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539059">
                <a:moveTo>
                  <a:pt x="0" y="0"/>
                </a:moveTo>
                <a:lnTo>
                  <a:pt x="2507456" y="0"/>
                </a:lnTo>
                <a:lnTo>
                  <a:pt x="2507456" y="539059"/>
                </a:lnTo>
                <a:lnTo>
                  <a:pt x="0" y="5390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6680" tIns="60960" rIns="106680" bIns="6096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1500" dirty="0"/>
              <a:t>Likumi</a:t>
            </a:r>
          </a:p>
        </p:txBody>
      </p:sp>
      <p:sp>
        <p:nvSpPr>
          <p:cNvPr id="9" name="Freeform 8"/>
          <p:cNvSpPr/>
          <p:nvPr/>
        </p:nvSpPr>
        <p:spPr>
          <a:xfrm>
            <a:off x="574675" y="1868488"/>
            <a:ext cx="2506663" cy="2659062"/>
          </a:xfrm>
          <a:custGeom>
            <a:avLst/>
            <a:gdLst>
              <a:gd name="connsiteX0" fmla="*/ 0 w 2507456"/>
              <a:gd name="connsiteY0" fmla="*/ 0 h 2659647"/>
              <a:gd name="connsiteX1" fmla="*/ 2507456 w 2507456"/>
              <a:gd name="connsiteY1" fmla="*/ 0 h 2659647"/>
              <a:gd name="connsiteX2" fmla="*/ 2507456 w 2507456"/>
              <a:gd name="connsiteY2" fmla="*/ 2659647 h 2659647"/>
              <a:gd name="connsiteX3" fmla="*/ 0 w 2507456"/>
              <a:gd name="connsiteY3" fmla="*/ 2659647 h 2659647"/>
              <a:gd name="connsiteX4" fmla="*/ 0 w 2507456"/>
              <a:gd name="connsiteY4" fmla="*/ 0 h 265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659647">
                <a:moveTo>
                  <a:pt x="0" y="0"/>
                </a:moveTo>
                <a:lnTo>
                  <a:pt x="2507456" y="0"/>
                </a:lnTo>
                <a:lnTo>
                  <a:pt x="2507456" y="2659647"/>
                </a:lnTo>
                <a:lnTo>
                  <a:pt x="0" y="265964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0010" tIns="80010" rIns="106680" bIns="120015" spcCol="1270"/>
          <a:lstStyle/>
          <a:p>
            <a:pPr marL="0" lvl="1" fontAlgn="auto">
              <a:spcAft>
                <a:spcPts val="0"/>
              </a:spcAft>
              <a:buFontTx/>
              <a:buChar char="••"/>
              <a:defRPr/>
            </a:pPr>
            <a:endParaRPr lang="lv-LV" sz="1500" dirty="0"/>
          </a:p>
          <a:p>
            <a:pPr marL="0" lvl="1" fontAlgn="auto">
              <a:spcAft>
                <a:spcPts val="0"/>
              </a:spcAft>
              <a:buFontTx/>
              <a:buChar char="••"/>
              <a:defRPr/>
            </a:pPr>
            <a:r>
              <a:rPr lang="lv-LV" sz="1500" dirty="0"/>
              <a:t>Attīstības plānošanas sistēmas likums</a:t>
            </a:r>
          </a:p>
          <a:p>
            <a:pPr marL="0" lvl="1" fontAlgn="auto">
              <a:spcAft>
                <a:spcPts val="0"/>
              </a:spcAft>
              <a:buFontTx/>
              <a:buChar char="••"/>
              <a:defRPr/>
            </a:pPr>
            <a:r>
              <a:rPr lang="lv-LV" sz="1500" dirty="0"/>
              <a:t>Teritorijas attīstības plānošanas likums</a:t>
            </a:r>
          </a:p>
        </p:txBody>
      </p:sp>
      <p:sp>
        <p:nvSpPr>
          <p:cNvPr id="10" name="Freeform 9"/>
          <p:cNvSpPr/>
          <p:nvPr/>
        </p:nvSpPr>
        <p:spPr>
          <a:xfrm>
            <a:off x="3432175" y="1330325"/>
            <a:ext cx="2508250" cy="538163"/>
          </a:xfrm>
          <a:custGeom>
            <a:avLst/>
            <a:gdLst>
              <a:gd name="connsiteX0" fmla="*/ 0 w 2507456"/>
              <a:gd name="connsiteY0" fmla="*/ 0 h 539059"/>
              <a:gd name="connsiteX1" fmla="*/ 2507456 w 2507456"/>
              <a:gd name="connsiteY1" fmla="*/ 0 h 539059"/>
              <a:gd name="connsiteX2" fmla="*/ 2507456 w 2507456"/>
              <a:gd name="connsiteY2" fmla="*/ 539059 h 539059"/>
              <a:gd name="connsiteX3" fmla="*/ 0 w 2507456"/>
              <a:gd name="connsiteY3" fmla="*/ 539059 h 539059"/>
              <a:gd name="connsiteX4" fmla="*/ 0 w 2507456"/>
              <a:gd name="connsiteY4" fmla="*/ 0 h 53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539059">
                <a:moveTo>
                  <a:pt x="0" y="0"/>
                </a:moveTo>
                <a:lnTo>
                  <a:pt x="2507456" y="0"/>
                </a:lnTo>
                <a:lnTo>
                  <a:pt x="2507456" y="539059"/>
                </a:lnTo>
                <a:lnTo>
                  <a:pt x="0" y="5390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6680" tIns="60960" rIns="106680" bIns="60960" anchor="ctr"/>
          <a:lstStyle/>
          <a:p>
            <a:pPr algn="ctr"/>
            <a:r>
              <a:rPr lang="lv-LV" sz="1500">
                <a:solidFill>
                  <a:srgbClr val="FFFFFF"/>
                </a:solidFill>
              </a:rPr>
              <a:t>Ministru kabineta noteikumi</a:t>
            </a:r>
          </a:p>
          <a:p>
            <a:pPr algn="ctr">
              <a:lnSpc>
                <a:spcPct val="90000"/>
              </a:lnSpc>
              <a:spcAft>
                <a:spcPct val="35000"/>
              </a:spcAft>
            </a:pPr>
            <a:endParaRPr lang="lv-LV" sz="1500">
              <a:solidFill>
                <a:srgbClr val="FFFFFF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432175" y="1868488"/>
            <a:ext cx="2508250" cy="2659062"/>
          </a:xfrm>
          <a:custGeom>
            <a:avLst/>
            <a:gdLst>
              <a:gd name="connsiteX0" fmla="*/ 0 w 2507456"/>
              <a:gd name="connsiteY0" fmla="*/ 0 h 2659647"/>
              <a:gd name="connsiteX1" fmla="*/ 2507456 w 2507456"/>
              <a:gd name="connsiteY1" fmla="*/ 0 h 2659647"/>
              <a:gd name="connsiteX2" fmla="*/ 2507456 w 2507456"/>
              <a:gd name="connsiteY2" fmla="*/ 2659647 h 2659647"/>
              <a:gd name="connsiteX3" fmla="*/ 0 w 2507456"/>
              <a:gd name="connsiteY3" fmla="*/ 2659647 h 2659647"/>
              <a:gd name="connsiteX4" fmla="*/ 0 w 2507456"/>
              <a:gd name="connsiteY4" fmla="*/ 0 h 265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659647">
                <a:moveTo>
                  <a:pt x="0" y="0"/>
                </a:moveTo>
                <a:lnTo>
                  <a:pt x="2507456" y="0"/>
                </a:lnTo>
                <a:lnTo>
                  <a:pt x="2507456" y="2659647"/>
                </a:lnTo>
                <a:lnTo>
                  <a:pt x="0" y="265964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0010" tIns="80010" rIns="106680" bIns="120015" spcCol="1270"/>
          <a:lstStyle/>
          <a:p>
            <a:pPr marL="0" lvl="1" fontAlgn="auto">
              <a:spcAft>
                <a:spcPts val="0"/>
              </a:spcAft>
              <a:buFontTx/>
              <a:buChar char="••"/>
              <a:defRPr/>
            </a:pPr>
            <a:r>
              <a:rPr lang="lv-LV" sz="1500" dirty="0"/>
              <a:t>Rezultātu un rezultatīvo rādītāju sistēmas darbības kārtība (MK 01.09.2009 not.nr. 979)</a:t>
            </a:r>
          </a:p>
          <a:p>
            <a:pPr marL="0" lvl="1" fontAlgn="auto">
              <a:spcAft>
                <a:spcPts val="0"/>
              </a:spcAft>
              <a:buFontTx/>
              <a:buChar char="••"/>
              <a:defRPr/>
            </a:pPr>
            <a:r>
              <a:rPr lang="lv-LV" sz="1500" dirty="0"/>
              <a:t>Attīstības plānošanas dokumentu izstrādes un ietekmes izvērtēšanas noteikumi (MK.13.10.2009 not.nr. 1178)</a:t>
            </a:r>
          </a:p>
          <a:p>
            <a:pPr marL="0" lvl="1" fontAlgn="auto">
              <a:spcAft>
                <a:spcPts val="0"/>
              </a:spcAft>
              <a:buFontTx/>
              <a:buChar char="••"/>
              <a:defRPr/>
            </a:pPr>
            <a:endParaRPr lang="lv-LV" sz="1500" dirty="0"/>
          </a:p>
          <a:p>
            <a:pPr lvl="1">
              <a:buFontTx/>
              <a:buChar char="••"/>
              <a:defRPr/>
            </a:pPr>
            <a:endParaRPr lang="lv-LV" sz="1500" dirty="0"/>
          </a:p>
        </p:txBody>
      </p:sp>
      <p:sp>
        <p:nvSpPr>
          <p:cNvPr id="12" name="Freeform 11"/>
          <p:cNvSpPr/>
          <p:nvPr/>
        </p:nvSpPr>
        <p:spPr>
          <a:xfrm>
            <a:off x="6291263" y="1330325"/>
            <a:ext cx="2506662" cy="538163"/>
          </a:xfrm>
          <a:custGeom>
            <a:avLst/>
            <a:gdLst>
              <a:gd name="connsiteX0" fmla="*/ 0 w 2507456"/>
              <a:gd name="connsiteY0" fmla="*/ 0 h 539059"/>
              <a:gd name="connsiteX1" fmla="*/ 2507456 w 2507456"/>
              <a:gd name="connsiteY1" fmla="*/ 0 h 539059"/>
              <a:gd name="connsiteX2" fmla="*/ 2507456 w 2507456"/>
              <a:gd name="connsiteY2" fmla="*/ 539059 h 539059"/>
              <a:gd name="connsiteX3" fmla="*/ 0 w 2507456"/>
              <a:gd name="connsiteY3" fmla="*/ 539059 h 539059"/>
              <a:gd name="connsiteX4" fmla="*/ 0 w 2507456"/>
              <a:gd name="connsiteY4" fmla="*/ 0 h 539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539059">
                <a:moveTo>
                  <a:pt x="0" y="0"/>
                </a:moveTo>
                <a:lnTo>
                  <a:pt x="2507456" y="0"/>
                </a:lnTo>
                <a:lnTo>
                  <a:pt x="2507456" y="539059"/>
                </a:lnTo>
                <a:lnTo>
                  <a:pt x="0" y="539059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106680" tIns="60960" rIns="106680" bIns="6096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1500" dirty="0"/>
              <a:t>Instrukcijas un plānošanas dokumenti</a:t>
            </a:r>
          </a:p>
        </p:txBody>
      </p:sp>
      <p:sp>
        <p:nvSpPr>
          <p:cNvPr id="13" name="Freeform 12"/>
          <p:cNvSpPr/>
          <p:nvPr/>
        </p:nvSpPr>
        <p:spPr>
          <a:xfrm>
            <a:off x="6291263" y="1868488"/>
            <a:ext cx="2506662" cy="2659062"/>
          </a:xfrm>
          <a:custGeom>
            <a:avLst/>
            <a:gdLst>
              <a:gd name="connsiteX0" fmla="*/ 0 w 2507456"/>
              <a:gd name="connsiteY0" fmla="*/ 0 h 2659647"/>
              <a:gd name="connsiteX1" fmla="*/ 2507456 w 2507456"/>
              <a:gd name="connsiteY1" fmla="*/ 0 h 2659647"/>
              <a:gd name="connsiteX2" fmla="*/ 2507456 w 2507456"/>
              <a:gd name="connsiteY2" fmla="*/ 2659647 h 2659647"/>
              <a:gd name="connsiteX3" fmla="*/ 0 w 2507456"/>
              <a:gd name="connsiteY3" fmla="*/ 2659647 h 2659647"/>
              <a:gd name="connsiteX4" fmla="*/ 0 w 2507456"/>
              <a:gd name="connsiteY4" fmla="*/ 0 h 26596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7456" h="2659647">
                <a:moveTo>
                  <a:pt x="0" y="0"/>
                </a:moveTo>
                <a:lnTo>
                  <a:pt x="2507456" y="0"/>
                </a:lnTo>
                <a:lnTo>
                  <a:pt x="2507456" y="2659647"/>
                </a:lnTo>
                <a:lnTo>
                  <a:pt x="0" y="265964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80010" tIns="80010" rIns="106680" bIns="120015" spcCol="1270"/>
          <a:lstStyle/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lv-LV" sz="1500" dirty="0"/>
              <a:t>Ministriju un citu centrālo valsts iestāžu rezultātu un to rezultatīvo rādītāju izstrādes un novērtēšanas metodika (MK 17.11.2009 instrukcija nr. 16)</a:t>
            </a:r>
          </a:p>
          <a:p>
            <a:pPr marL="114300" lvl="1" indent="-114300" defTabSz="666750">
              <a:lnSpc>
                <a:spcPct val="90000"/>
              </a:lnSpc>
              <a:spcAft>
                <a:spcPct val="15000"/>
              </a:spcAft>
              <a:buFontTx/>
              <a:buChar char="••"/>
              <a:defRPr/>
            </a:pPr>
            <a:r>
              <a:rPr lang="lv-LV" sz="1500" dirty="0"/>
              <a:t>Rezultātu un rezultatīvo rādītāju sistēmas pamatnostādnes 2008.-2013.g.</a:t>
            </a:r>
          </a:p>
        </p:txBody>
      </p:sp>
      <p:sp>
        <p:nvSpPr>
          <p:cNvPr id="5" name="Down Arrow 4"/>
          <p:cNvSpPr/>
          <p:nvPr/>
        </p:nvSpPr>
        <p:spPr>
          <a:xfrm>
            <a:off x="4214813" y="4714875"/>
            <a:ext cx="928687" cy="3571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0" y="5143500"/>
            <a:ext cx="79295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/>
              <a:t>Nav  strikti noteikta rezultatīvo rādītāju izmantošana pašvaldībās: attīstības programmas, budžeta plānošana, publiskie pārskati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48263" y="5876925"/>
            <a:ext cx="3455987" cy="3698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lv-LV" dirty="0"/>
              <a:t>VARAM metodiskie ieteikumi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948488" y="6308725"/>
            <a:ext cx="1368425" cy="288925"/>
          </a:xfrm>
          <a:prstGeom prst="straightConnector1">
            <a:avLst/>
          </a:prstGeom>
          <a:ln w="349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68313" y="4724400"/>
            <a:ext cx="251936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>
                <a:solidFill>
                  <a:schemeClr val="tx2"/>
                </a:solidFill>
              </a:rPr>
              <a:t>Ārvalstu pieredze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5" grpId="0" animBg="1"/>
      <p:bldP spid="6" grpId="0"/>
      <p:bldP spid="14" grpId="0" animBg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r>
              <a:rPr lang="lv-LV" sz="3600"/>
              <a:t>Rezultatīvo rādītāju veidošana</a:t>
            </a:r>
          </a:p>
        </p:txBody>
      </p:sp>
      <p:sp>
        <p:nvSpPr>
          <p:cNvPr id="7" name="Freeform 6"/>
          <p:cNvSpPr/>
          <p:nvPr/>
        </p:nvSpPr>
        <p:spPr>
          <a:xfrm>
            <a:off x="1730375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Dati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(Reģistrētā, uzskaitītā informācija)</a:t>
            </a:r>
          </a:p>
        </p:txBody>
      </p:sp>
      <p:sp>
        <p:nvSpPr>
          <p:cNvPr id="8" name="Freeform 7"/>
          <p:cNvSpPr/>
          <p:nvPr/>
        </p:nvSpPr>
        <p:spPr>
          <a:xfrm>
            <a:off x="4281488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Statistiskā informācija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(Iedzīvotāju skaits x pašvaldībā uz 01.01)  </a:t>
            </a:r>
          </a:p>
        </p:txBody>
      </p:sp>
      <p:sp>
        <p:nvSpPr>
          <p:cNvPr id="9" name="Freeform 8"/>
          <p:cNvSpPr/>
          <p:nvPr/>
        </p:nvSpPr>
        <p:spPr>
          <a:xfrm>
            <a:off x="1730375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Indikatori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(Bezdarba līmenis, %)</a:t>
            </a:r>
          </a:p>
        </p:txBody>
      </p:sp>
      <p:sp>
        <p:nvSpPr>
          <p:cNvPr id="10" name="Freeform 9"/>
          <p:cNvSpPr/>
          <p:nvPr/>
        </p:nvSpPr>
        <p:spPr>
          <a:xfrm>
            <a:off x="4281488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Indeksi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(Teritorijas attīstības indekss)</a:t>
            </a:r>
          </a:p>
        </p:txBody>
      </p:sp>
      <p:sp>
        <p:nvSpPr>
          <p:cNvPr id="11" name="Freeform 10"/>
          <p:cNvSpPr/>
          <p:nvPr/>
        </p:nvSpPr>
        <p:spPr>
          <a:xfrm>
            <a:off x="3005138" y="4749800"/>
            <a:ext cx="2319337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Rezultatīvie rādītāji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308850" y="1630363"/>
            <a:ext cx="1584325" cy="646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/>
              <a:t>Metodoloģijas jautājumi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31913" y="1557338"/>
            <a:ext cx="0" cy="3743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331913" y="2276475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331913" y="3789363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31913" y="5300663"/>
            <a:ext cx="1511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48488" y="1484313"/>
            <a:ext cx="0" cy="38163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59563" y="3789363"/>
            <a:ext cx="2889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659563" y="2133600"/>
            <a:ext cx="28892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51500" y="5300663"/>
            <a:ext cx="12969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2484438" y="5229225"/>
            <a:ext cx="35877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41" name="Left Arrow 40"/>
          <p:cNvSpPr/>
          <p:nvPr/>
        </p:nvSpPr>
        <p:spPr>
          <a:xfrm>
            <a:off x="5508625" y="5229225"/>
            <a:ext cx="358775" cy="144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331913" y="2997200"/>
            <a:ext cx="56165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9388" y="908050"/>
            <a:ext cx="6624637" cy="461963"/>
          </a:xfrm>
          <a:prstGeom prst="rect">
            <a:avLst/>
          </a:prstGeom>
          <a:noFill/>
          <a:ln w="31750">
            <a:solidFill>
              <a:schemeClr val="accent6">
                <a:lumMod val="75000"/>
                <a:alpha val="59000"/>
              </a:schemeClr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lv-LV" sz="2400" b="1" dirty="0"/>
              <a:t>Statistikas datu iegūšanas iespējamība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2" grpId="1" animBg="1" autoUpdateAnimBg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lv-LV" sz="3600"/>
              <a:t>Makro-ietekmes rādītāji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331640" y="1268760"/>
          <a:ext cx="597666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188" y="2636838"/>
          <a:ext cx="7632700" cy="3527428"/>
        </p:xfrm>
        <a:graphic>
          <a:graphicData uri="http://schemas.openxmlformats.org/drawingml/2006/table">
            <a:tbl>
              <a:tblPr/>
              <a:tblGrid>
                <a:gridCol w="1790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4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31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07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Rādītājs</a:t>
                      </a:r>
                      <a:endParaRPr kumimoji="0" lang="lv-LV" sz="11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Esošā situācija</a:t>
                      </a:r>
                      <a:endParaRPr kumimoji="0" lang="lv-LV" sz="11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2013.</a:t>
                      </a:r>
                      <a:endParaRPr kumimoji="0" lang="lv-LV" sz="11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2020.</a:t>
                      </a:r>
                      <a:endParaRPr kumimoji="0" lang="lv-LV" sz="11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Datu avoti</a:t>
                      </a:r>
                      <a:endParaRPr kumimoji="0" lang="lv-LV" sz="1100" b="0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Iedzīvotāju skaits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2010.g.sāk.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42 734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42 500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43 000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CSP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Bezdarba līmenis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2010.gadā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12%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5%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CSP, NVA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Teritorijas attīstības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indekss,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vieta Latvijas pilsētu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grupā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2010.g.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pozitīvs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pozitīvs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pozitīvs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VRAA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Pašvaldības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jaunievedumi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(par ko pilsētnieki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lepojas)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Ginesa rekords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Jauna PII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Ir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Pašvaldības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kvalitatīvs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pašvērtējums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0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Iedzīvotāju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apmierinātība ar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pašvaldības darbību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kopumā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87% pozitīvs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vērtējums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Pozitīvais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vērtējums nav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zemāks par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80%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Pozitīvais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vērtējums nav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zemāks par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70%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Regulāra pilsētas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iedzīvotāju aptauja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0" y="2276475"/>
            <a:ext cx="6480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b="1"/>
              <a:t>Ventspils pilsētas attīstības programma</a:t>
            </a:r>
          </a:p>
        </p:txBody>
      </p:sp>
      <p:sp>
        <p:nvSpPr>
          <p:cNvPr id="8" name="Oval 7"/>
          <p:cNvSpPr/>
          <p:nvPr/>
        </p:nvSpPr>
        <p:spPr>
          <a:xfrm>
            <a:off x="684213" y="3500438"/>
            <a:ext cx="1584325" cy="1008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12" name="Action Button: Information 11">
            <a:hlinkClick r:id="rId7" action="ppaction://hlinksldjump" highlightClick="1"/>
          </p:cNvPr>
          <p:cNvSpPr/>
          <p:nvPr/>
        </p:nvSpPr>
        <p:spPr>
          <a:xfrm>
            <a:off x="7667625" y="2276475"/>
            <a:ext cx="576263" cy="215900"/>
          </a:xfrm>
          <a:prstGeom prst="actionButtonInform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lv-LV" sz="3600"/>
              <a:t>Makro-ietekmes rādītāji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331640" y="1268760"/>
          <a:ext cx="597666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188" y="2636838"/>
          <a:ext cx="7777162" cy="3530918"/>
        </p:xfrm>
        <a:graphic>
          <a:graphicData uri="http://schemas.openxmlformats.org/drawingml/2006/table">
            <a:tbl>
              <a:tblPr/>
              <a:tblGrid>
                <a:gridCol w="2224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Rādītājs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Vērtība 2010.g.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Vēlamās attīstības tendence 2017.g.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Datu avot</a:t>
                      </a: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Iedzīvotāju skaits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19 358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Palielināt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Pilsonības un migrācijas lietu pārvalde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Demogrāfiskā slodze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527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Samazināt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Centrālā statistikas pārvalde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Teritorijas attīstības indekss</a:t>
                      </a: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- 0,592</a:t>
                      </a: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Palielināt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VARAM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Bezdarba līmenis, %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16,5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Samazināt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Nodarbinātības valsts aģentūra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Iedzīvotāju ienākuma nodoklis uz 1 iedzīvotāju, LVL</a:t>
                      </a: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293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2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4572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Palielināt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Pašvaldības dati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0" y="2276475"/>
            <a:ext cx="6480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b="1"/>
              <a:t>Alūksnes novada attīstības programma</a:t>
            </a:r>
          </a:p>
        </p:txBody>
      </p:sp>
      <p:sp>
        <p:nvSpPr>
          <p:cNvPr id="12" name="Action Button: Information 11">
            <a:hlinkClick r:id="rId7" action="ppaction://hlinksldjump" highlightClick="1"/>
          </p:cNvPr>
          <p:cNvSpPr/>
          <p:nvPr/>
        </p:nvSpPr>
        <p:spPr>
          <a:xfrm>
            <a:off x="7667625" y="2276475"/>
            <a:ext cx="576263" cy="215900"/>
          </a:xfrm>
          <a:prstGeom prst="actionButtonInform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468313" y="3644900"/>
            <a:ext cx="2087562" cy="100806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lv-LV" sz="3600"/>
              <a:t>Makro-ietekmes rādītāji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331640" y="1052736"/>
          <a:ext cx="5976664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188" y="2492375"/>
          <a:ext cx="7777162" cy="3684461"/>
        </p:xfrm>
        <a:graphic>
          <a:graphicData uri="http://schemas.openxmlformats.org/drawingml/2006/table">
            <a:tbl>
              <a:tblPr/>
              <a:tblGrid>
                <a:gridCol w="22240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6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91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Rādītājs</a:t>
                      </a:r>
                      <a:endParaRPr kumimoji="0" lang="lv-LV" sz="1300" b="1" i="0" u="none" strike="noStrike" cap="none" normalizeH="0" baseline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Vērtība 2010.g.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Vēlamās attīstības tendence 2017.g.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Datu avot</a:t>
                      </a:r>
                      <a:r>
                        <a:rPr kumimoji="0" lang="lv-LV" sz="1300" b="1" i="0" u="none" strike="noStrike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Teritorijas attīstības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gada indeksa rangs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 vieta (starp 109 novadiem)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Valsts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reģionālās attīstības aģentūra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750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Iedzīvotāju skaits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38 944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Pilsonības un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migrācijas lietu pārvalde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ct val="87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Demogrāfiskā slodze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509,0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Centrālā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statistikas pārvalde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800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Bezdarba līmenis,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3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Nodarbinā -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tības valsts aģentūra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613"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Iedzīvotāju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ienākuma nodokļa ieņēmumi uz 1 iedzīvotāju, LVL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6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284 (2009.gada dati)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2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Ogres novada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pašvaldības dati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2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Iedzīvotāju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apmierinātība ar dzīvi novadā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95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Nav datu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63500" marR="0" lvl="0" indent="0" algn="l" defTabSz="914400" rtl="0" eaLnBrk="1" fontAlgn="base" latinLnBrk="0" hangingPunct="1">
                        <a:lnSpc>
                          <a:spcPts val="13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Ogres novada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63500" marR="0" lvl="0" indent="0" algn="l" defTabSz="914400" rtl="0" eaLnBrk="1" fontAlgn="base" latinLnBrk="0" hangingPunct="1">
                        <a:lnSpc>
                          <a:spcPct val="101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pašvaldības organizēta aptauja</a:t>
                      </a:r>
                      <a:endParaRPr kumimoji="0" lang="lv-LV" sz="1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971550" y="2133600"/>
            <a:ext cx="64801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lv-LV" b="1"/>
              <a:t>Ogres novada attīstības programma</a:t>
            </a:r>
          </a:p>
        </p:txBody>
      </p:sp>
      <p:sp>
        <p:nvSpPr>
          <p:cNvPr id="12" name="Action Button: Information 11">
            <a:hlinkClick r:id="rId7" action="ppaction://hlinksldjump" highlightClick="1"/>
          </p:cNvPr>
          <p:cNvSpPr/>
          <p:nvPr/>
        </p:nvSpPr>
        <p:spPr>
          <a:xfrm>
            <a:off x="7667625" y="2205038"/>
            <a:ext cx="576263" cy="215900"/>
          </a:xfrm>
          <a:prstGeom prst="actionButtonInform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9" name="Oval 8"/>
          <p:cNvSpPr/>
          <p:nvPr/>
        </p:nvSpPr>
        <p:spPr>
          <a:xfrm>
            <a:off x="468313" y="2708275"/>
            <a:ext cx="1871662" cy="7207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076825" y="4005263"/>
            <a:ext cx="719138" cy="215900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148263" y="4365625"/>
            <a:ext cx="719137" cy="215900"/>
          </a:xfrm>
          <a:prstGeom prst="straightConnector1">
            <a:avLst/>
          </a:prstGeom>
          <a:ln w="22225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76825" y="2997200"/>
            <a:ext cx="719138" cy="287338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076825" y="3500438"/>
            <a:ext cx="719138" cy="288925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076825" y="4941888"/>
            <a:ext cx="719138" cy="2873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148263" y="5805488"/>
            <a:ext cx="719137" cy="287337"/>
          </a:xfrm>
          <a:prstGeom prst="straightConnector1">
            <a:avLst/>
          </a:prstGeom>
          <a:ln w="2222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Makroietekmes rādītāji</a:t>
            </a:r>
          </a:p>
        </p:txBody>
      </p:sp>
      <p:sp>
        <p:nvSpPr>
          <p:cNvPr id="7" name="Freeform 6"/>
          <p:cNvSpPr/>
          <p:nvPr/>
        </p:nvSpPr>
        <p:spPr>
          <a:xfrm>
            <a:off x="1730375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hueOff val="0"/>
              <a:satOff val="0"/>
              <a:lumOff val="0"/>
            </a:schemeClr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Dati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(Reģistrētā, uzskaitītā informācija)</a:t>
            </a:r>
          </a:p>
        </p:txBody>
      </p:sp>
      <p:sp>
        <p:nvSpPr>
          <p:cNvPr id="8" name="Freeform 7"/>
          <p:cNvSpPr/>
          <p:nvPr/>
        </p:nvSpPr>
        <p:spPr>
          <a:xfrm>
            <a:off x="4281488" y="1503363"/>
            <a:ext cx="2317750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Statistiskā informācija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(Iedzīvotāju skaits x pašvaldībā uz 01.01)  </a:t>
            </a:r>
          </a:p>
        </p:txBody>
      </p:sp>
      <p:sp>
        <p:nvSpPr>
          <p:cNvPr id="9" name="Freeform 8"/>
          <p:cNvSpPr/>
          <p:nvPr/>
        </p:nvSpPr>
        <p:spPr>
          <a:xfrm>
            <a:off x="1730375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Indikatori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(Bezdarba līmenis, %)</a:t>
            </a:r>
          </a:p>
        </p:txBody>
      </p:sp>
      <p:sp>
        <p:nvSpPr>
          <p:cNvPr id="10" name="Freeform 9"/>
          <p:cNvSpPr/>
          <p:nvPr/>
        </p:nvSpPr>
        <p:spPr>
          <a:xfrm>
            <a:off x="4281488" y="3125788"/>
            <a:ext cx="2317750" cy="1392237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Indeksi</a:t>
            </a:r>
          </a:p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(Teritorijas attīstības indekss)</a:t>
            </a:r>
          </a:p>
        </p:txBody>
      </p:sp>
      <p:sp>
        <p:nvSpPr>
          <p:cNvPr id="11" name="Freeform 10"/>
          <p:cNvSpPr/>
          <p:nvPr/>
        </p:nvSpPr>
        <p:spPr>
          <a:xfrm>
            <a:off x="3005138" y="4749800"/>
            <a:ext cx="2319337" cy="1390650"/>
          </a:xfrm>
          <a:custGeom>
            <a:avLst/>
            <a:gdLst>
              <a:gd name="connsiteX0" fmla="*/ 0 w 2319102"/>
              <a:gd name="connsiteY0" fmla="*/ 0 h 1391461"/>
              <a:gd name="connsiteX1" fmla="*/ 2319102 w 2319102"/>
              <a:gd name="connsiteY1" fmla="*/ 0 h 1391461"/>
              <a:gd name="connsiteX2" fmla="*/ 2319102 w 2319102"/>
              <a:gd name="connsiteY2" fmla="*/ 1391461 h 1391461"/>
              <a:gd name="connsiteX3" fmla="*/ 0 w 2319102"/>
              <a:gd name="connsiteY3" fmla="*/ 1391461 h 1391461"/>
              <a:gd name="connsiteX4" fmla="*/ 0 w 2319102"/>
              <a:gd name="connsiteY4" fmla="*/ 0 h 1391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19102" h="1391461">
                <a:moveTo>
                  <a:pt x="0" y="0"/>
                </a:moveTo>
                <a:lnTo>
                  <a:pt x="2319102" y="0"/>
                </a:lnTo>
                <a:lnTo>
                  <a:pt x="2319102" y="1391461"/>
                </a:lnTo>
                <a:lnTo>
                  <a:pt x="0" y="1391461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path path="shape">
              <a:fillToRect l="50000" t="50000" r="50000" b="50000"/>
            </a:path>
            <a:tileRect/>
          </a:gra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76200" tIns="76200" rIns="76200" bIns="7620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lv-LV" sz="2000" dirty="0"/>
              <a:t>Rezultatīvie rādītāji</a:t>
            </a:r>
          </a:p>
        </p:txBody>
      </p:sp>
      <p:sp>
        <p:nvSpPr>
          <p:cNvPr id="9224" name="TextBox 11"/>
          <p:cNvSpPr txBox="1">
            <a:spLocks noChangeArrowheads="1"/>
          </p:cNvSpPr>
          <p:nvPr/>
        </p:nvSpPr>
        <p:spPr bwMode="auto">
          <a:xfrm>
            <a:off x="7308850" y="1630363"/>
            <a:ext cx="1584325" cy="6461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/>
              <a:t>Metodoloģijas jautājumi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31913" y="1557338"/>
            <a:ext cx="0" cy="374332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1331913" y="2276475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1331913" y="3789363"/>
            <a:ext cx="360362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331913" y="5300663"/>
            <a:ext cx="15113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948488" y="1484313"/>
            <a:ext cx="0" cy="38163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6659563" y="3789363"/>
            <a:ext cx="28892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H="1">
            <a:off x="6659563" y="2133600"/>
            <a:ext cx="288925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651500" y="5300663"/>
            <a:ext cx="129698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ight Arrow 39"/>
          <p:cNvSpPr/>
          <p:nvPr/>
        </p:nvSpPr>
        <p:spPr>
          <a:xfrm>
            <a:off x="2484438" y="5229225"/>
            <a:ext cx="358775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41" name="Left Arrow 40"/>
          <p:cNvSpPr/>
          <p:nvPr/>
        </p:nvSpPr>
        <p:spPr>
          <a:xfrm>
            <a:off x="5508625" y="5229225"/>
            <a:ext cx="358775" cy="1444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cxnSp>
        <p:nvCxnSpPr>
          <p:cNvPr id="22" name="Straight Connector 21"/>
          <p:cNvCxnSpPr/>
          <p:nvPr/>
        </p:nvCxnSpPr>
        <p:spPr>
          <a:xfrm flipH="1">
            <a:off x="1331913" y="2997200"/>
            <a:ext cx="56165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r>
              <a:rPr lang="lv-LV" sz="3600"/>
              <a:t>Darbības rezultātu rādītāji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835696" y="980728"/>
          <a:ext cx="6000792" cy="1564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23528" y="2348880"/>
          <a:ext cx="8424936" cy="3865912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1057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7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67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7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842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100" b="1" dirty="0">
                          <a:solidFill>
                            <a:srgbClr val="C00000"/>
                          </a:solidFill>
                        </a:rPr>
                        <a:t>Rīcības plāns</a:t>
                      </a:r>
                      <a:endParaRPr lang="lv-LV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1100" b="1" dirty="0">
                          <a:solidFill>
                            <a:srgbClr val="C00000"/>
                          </a:solidFill>
                        </a:rPr>
                        <a:t>Investīciju plāns</a:t>
                      </a:r>
                      <a:endParaRPr lang="lv-LV" sz="1100" b="1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4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b="1" dirty="0"/>
                        <a:t>Darbība (uzdevums)</a:t>
                      </a:r>
                      <a:endParaRPr lang="lv-LV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b="1" dirty="0"/>
                        <a:t>Rezultatīvais rādītājs</a:t>
                      </a:r>
                      <a:endParaRPr lang="lv-LV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b="1" dirty="0"/>
                        <a:t>Darbība (projekts)</a:t>
                      </a:r>
                      <a:endParaRPr lang="lv-LV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b="1" dirty="0"/>
                        <a:t>Rezultatīvais rādītājs</a:t>
                      </a:r>
                      <a:endParaRPr lang="lv-LV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Satiksmes drošības uzlabojumu ieviešana</a:t>
                      </a: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Satiksmes drošības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uzlabojumi</a:t>
                      </a: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8 guļošo policistu uzstādīšana pie izglītības iestādēm un ātrumu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ierobežojošo zīmju uzstādīšana, gājēju trotuāra izveidošana gar Rīgas ielu un norobežojošo barjeru demontāža, lai uzlabotu redzamību un satiksmes drošību, 3 apļveida krustojumu izbūve Grobiņas pilsētas un tai pieguļošajā teritorijā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lv-LV" sz="1100" dirty="0"/>
                    </a:p>
                  </a:txBody>
                  <a:tcPr marL="38664" marR="3866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6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Veloceliņu un gājēju celiņu sistēmas attīstība</a:t>
                      </a: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lv-LV" sz="11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Veloceliņu sistēmas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attīstība Grobiņas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novadā</a:t>
                      </a: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Izbūvēti veloceliņi 74.351 km garumā sekojošās trasēs 1) Liepāja-Grobiņa 7.8 km, 2) Liepāja- </a:t>
                      </a:r>
                      <a:r>
                        <a:rPr lang="lv-LV" sz="1100" dirty="0" err="1"/>
                        <a:t>Grīzupes-Ventspils</a:t>
                      </a:r>
                      <a:r>
                        <a:rPr lang="lv-LV" sz="1100" dirty="0"/>
                        <a:t> ceļš 2.65 km, 3) Liepāja-Šķēde 2.6 km, 4) Grobiņas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pilsētas teritorijā 2.5 km, 5)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1100" dirty="0"/>
                        <a:t>Grobiņa-Medze P111 16.216 km, 6) Grobiņa-Bārta P113 30.26 km, 7) Grobiņa-Vārtāja P106 12.325 km</a:t>
                      </a:r>
                      <a:endParaRPr lang="lv-LV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8664" marR="3866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484438" y="1989138"/>
            <a:ext cx="4103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b="1" i="1"/>
              <a:t>Grobiņas novada attīstības programma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700338" y="3284538"/>
            <a:ext cx="1655762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8" name="Right Arrow 7"/>
          <p:cNvSpPr/>
          <p:nvPr/>
        </p:nvSpPr>
        <p:spPr>
          <a:xfrm>
            <a:off x="2700338" y="5084763"/>
            <a:ext cx="1655762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  <p:sp>
        <p:nvSpPr>
          <p:cNvPr id="9" name="Action Button: Information 8">
            <a:hlinkClick r:id="rId7" action="ppaction://hlinksldjump" highlightClick="1"/>
          </p:cNvPr>
          <p:cNvSpPr/>
          <p:nvPr/>
        </p:nvSpPr>
        <p:spPr>
          <a:xfrm>
            <a:off x="8027988" y="1989138"/>
            <a:ext cx="576262" cy="215900"/>
          </a:xfrm>
          <a:prstGeom prst="actionButtonInformati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lv-LV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VARAM_prezentacija">
  <a:themeElements>
    <a:clrScheme name="Office Theme 14">
      <a:dk1>
        <a:srgbClr val="026227"/>
      </a:dk1>
      <a:lt1>
        <a:srgbClr val="FFFFFF"/>
      </a:lt1>
      <a:dk2>
        <a:srgbClr val="02529B"/>
      </a:dk2>
      <a:lt2>
        <a:srgbClr val="808080"/>
      </a:lt2>
      <a:accent1>
        <a:srgbClr val="78BF30"/>
      </a:accent1>
      <a:accent2>
        <a:srgbClr val="EFA003"/>
      </a:accent2>
      <a:accent3>
        <a:srgbClr val="FFFFFF"/>
      </a:accent3>
      <a:accent4>
        <a:srgbClr val="015320"/>
      </a:accent4>
      <a:accent5>
        <a:srgbClr val="BEDCAD"/>
      </a:accent5>
      <a:accent6>
        <a:srgbClr val="D99102"/>
      </a:accent6>
      <a:hlink>
        <a:srgbClr val="990000"/>
      </a:hlink>
      <a:folHlink>
        <a:srgbClr val="FFD80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529B"/>
        </a:dk1>
        <a:lt1>
          <a:srgbClr val="FFFFFF"/>
        </a:lt1>
        <a:dk2>
          <a:srgbClr val="026227"/>
        </a:dk2>
        <a:lt2>
          <a:srgbClr val="808080"/>
        </a:lt2>
        <a:accent1>
          <a:srgbClr val="80C5CA"/>
        </a:accent1>
        <a:accent2>
          <a:srgbClr val="00529B"/>
        </a:accent2>
        <a:accent3>
          <a:srgbClr val="FFFFFF"/>
        </a:accent3>
        <a:accent4>
          <a:srgbClr val="004584"/>
        </a:accent4>
        <a:accent5>
          <a:srgbClr val="C0DFE1"/>
        </a:accent5>
        <a:accent6>
          <a:srgbClr val="00498C"/>
        </a:accent6>
        <a:hlink>
          <a:srgbClr val="990000"/>
        </a:hlink>
        <a:folHlink>
          <a:srgbClr val="66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4">
        <a:dk1>
          <a:srgbClr val="026227"/>
        </a:dk1>
        <a:lt1>
          <a:srgbClr val="FFFFFF"/>
        </a:lt1>
        <a:dk2>
          <a:srgbClr val="02529B"/>
        </a:dk2>
        <a:lt2>
          <a:srgbClr val="808080"/>
        </a:lt2>
        <a:accent1>
          <a:srgbClr val="78BF30"/>
        </a:accent1>
        <a:accent2>
          <a:srgbClr val="EFA003"/>
        </a:accent2>
        <a:accent3>
          <a:srgbClr val="FFFFFF"/>
        </a:accent3>
        <a:accent4>
          <a:srgbClr val="015320"/>
        </a:accent4>
        <a:accent5>
          <a:srgbClr val="BEDCAD"/>
        </a:accent5>
        <a:accent6>
          <a:srgbClr val="D99102"/>
        </a:accent6>
        <a:hlink>
          <a:srgbClr val="990000"/>
        </a:hlink>
        <a:folHlink>
          <a:srgbClr val="FFD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VARAM_prezentacija</Template>
  <TotalTime>1526</TotalTime>
  <Words>1523</Words>
  <Application>Microsoft Office PowerPoint</Application>
  <PresentationFormat>Slaidrāde ekrānā (4:3)</PresentationFormat>
  <Paragraphs>392</Paragraphs>
  <Slides>19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2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19</vt:i4>
      </vt:variant>
    </vt:vector>
  </HeadingPairs>
  <TitlesOfParts>
    <vt:vector size="22" baseType="lpstr">
      <vt:lpstr>Calibri</vt:lpstr>
      <vt:lpstr>Times New Roman</vt:lpstr>
      <vt:lpstr>VARAM_prezentacija</vt:lpstr>
      <vt:lpstr>Rezultatīvo rādītāju izmantošana pašvaldību darbā </vt:lpstr>
      <vt:lpstr>Rezultatīvo rādītāju nepieciešamība</vt:lpstr>
      <vt:lpstr>Tiesiskais ietvars rezultatīvo rādītāju sistēmai Latvijā</vt:lpstr>
      <vt:lpstr>Rezultatīvo rādītāju veidošana</vt:lpstr>
      <vt:lpstr>Makro-ietekmes rādītāji</vt:lpstr>
      <vt:lpstr>Makro-ietekmes rādītāji</vt:lpstr>
      <vt:lpstr>Makro-ietekmes rādītāji</vt:lpstr>
      <vt:lpstr>Makroietekmes rādītāji</vt:lpstr>
      <vt:lpstr>Darbības rezultātu rādītāji</vt:lpstr>
      <vt:lpstr>Darbības rezultātu rādītāji</vt:lpstr>
      <vt:lpstr>Politikas rezultātu rādītāji</vt:lpstr>
      <vt:lpstr>Politikas rezultātu rādītāji</vt:lpstr>
      <vt:lpstr>Politikas rezultātu rādītāji</vt:lpstr>
      <vt:lpstr>Rādītāju hierarhija un saistība</vt:lpstr>
      <vt:lpstr>Praktiski jautājumi rezultatīvo rādītāju veidošanā</vt:lpstr>
      <vt:lpstr>Praktiski jautājumi rezultatīvo rādītāju veidošanā</vt:lpstr>
      <vt:lpstr>Praktiski jautājumi rezultatīvo rādītāju veidošanā</vt:lpstr>
      <vt:lpstr>Praktiski jautājumi rezultatīvo rādītāju veidošanā</vt:lpstr>
      <vt:lpstr>PowerPoint prezentācija</vt:lpstr>
    </vt:vector>
  </TitlesOfParts>
  <Company>OEMOrganization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OEMUser</dc:creator>
  <cp:lastModifiedBy>Laura Homka</cp:lastModifiedBy>
  <cp:revision>151</cp:revision>
  <cp:lastPrinted>2012-01-10T11:52:55Z</cp:lastPrinted>
  <dcterms:created xsi:type="dcterms:W3CDTF">2011-09-14T08:54:43Z</dcterms:created>
  <dcterms:modified xsi:type="dcterms:W3CDTF">2019-02-20T09:07:20Z</dcterms:modified>
</cp:coreProperties>
</file>