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1" r:id="rId2"/>
    <p:sldId id="281" r:id="rId3"/>
    <p:sldId id="270" r:id="rId4"/>
    <p:sldId id="277" r:id="rId5"/>
    <p:sldId id="278" r:id="rId6"/>
    <p:sldId id="279" r:id="rId7"/>
    <p:sldId id="280" r:id="rId8"/>
    <p:sldId id="273" r:id="rId9"/>
    <p:sldId id="274" r:id="rId10"/>
    <p:sldId id="275" r:id="rId11"/>
    <p:sldId id="272" r:id="rId12"/>
    <p:sldId id="27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9" autoAdjust="0"/>
    <p:restoredTop sz="89017" autoAdjust="0"/>
  </p:normalViewPr>
  <p:slideViewPr>
    <p:cSldViewPr snapToGrid="0">
      <p:cViewPr varScale="1">
        <p:scale>
          <a:sx n="78" d="100"/>
          <a:sy n="78" d="100"/>
        </p:scale>
        <p:origin x="648" y="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E8319D-5CEA-41A3-9414-FD533CCDD826}" type="datetimeFigureOut">
              <a:rPr lang="en-US" smtClean="0"/>
              <a:t>5/22/2019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FED01E-C255-43E9-9B0A-867554234F52}" type="slidenum">
              <a:rPr lang="en-US" smtClean="0"/>
              <a:t>‹#›</a:t>
            </a:fld>
            <a:endParaRPr lang="en-US"/>
          </a:p>
        </p:txBody>
      </p:sp>
    </p:spTree>
    <p:extLst>
      <p:ext uri="{BB962C8B-B14F-4D97-AF65-F5344CB8AC3E}">
        <p14:creationId xmlns:p14="http://schemas.microsoft.com/office/powerpoint/2010/main" val="3036044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B7FED01E-C255-43E9-9B0A-867554234F52}" type="slidenum">
              <a:rPr lang="en-US" smtClean="0"/>
              <a:t>1</a:t>
            </a:fld>
            <a:endParaRPr lang="en-US"/>
          </a:p>
        </p:txBody>
      </p:sp>
    </p:spTree>
    <p:extLst>
      <p:ext uri="{BB962C8B-B14F-4D97-AF65-F5344CB8AC3E}">
        <p14:creationId xmlns:p14="http://schemas.microsoft.com/office/powerpoint/2010/main" val="2660109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err="1"/>
              <a:t>Informal</a:t>
            </a:r>
            <a:r>
              <a:rPr lang="et-EE" dirty="0"/>
              <a:t> </a:t>
            </a:r>
            <a:r>
              <a:rPr lang="et-EE" dirty="0" err="1"/>
              <a:t>education</a:t>
            </a:r>
            <a:r>
              <a:rPr lang="et-EE" dirty="0"/>
              <a:t>, </a:t>
            </a:r>
            <a:r>
              <a:rPr lang="et-EE" dirty="0" err="1"/>
              <a:t>formal</a:t>
            </a:r>
            <a:r>
              <a:rPr lang="et-EE" dirty="0"/>
              <a:t> </a:t>
            </a:r>
            <a:r>
              <a:rPr lang="et-EE" dirty="0" err="1"/>
              <a:t>education</a:t>
            </a:r>
            <a:r>
              <a:rPr lang="et-EE" dirty="0"/>
              <a:t>, non </a:t>
            </a:r>
            <a:r>
              <a:rPr lang="et-EE" dirty="0" err="1"/>
              <a:t>formal</a:t>
            </a:r>
            <a:r>
              <a:rPr lang="et-EE" dirty="0"/>
              <a:t> </a:t>
            </a:r>
            <a:r>
              <a:rPr lang="et-EE" dirty="0" err="1"/>
              <a:t>education</a:t>
            </a:r>
            <a:endParaRPr lang="et-EE" dirty="0"/>
          </a:p>
        </p:txBody>
      </p:sp>
      <p:sp>
        <p:nvSpPr>
          <p:cNvPr id="4" name="Slaidinumbri kohatäide 3"/>
          <p:cNvSpPr>
            <a:spLocks noGrp="1"/>
          </p:cNvSpPr>
          <p:nvPr>
            <p:ph type="sldNum" sz="quarter" idx="10"/>
          </p:nvPr>
        </p:nvSpPr>
        <p:spPr/>
        <p:txBody>
          <a:bodyPr/>
          <a:lstStyle/>
          <a:p>
            <a:fld id="{B7FED01E-C255-43E9-9B0A-867554234F52}" type="slidenum">
              <a:rPr lang="en-US" smtClean="0"/>
              <a:t>2</a:t>
            </a:fld>
            <a:endParaRPr lang="en-US"/>
          </a:p>
        </p:txBody>
      </p:sp>
    </p:spTree>
    <p:extLst>
      <p:ext uri="{BB962C8B-B14F-4D97-AF65-F5344CB8AC3E}">
        <p14:creationId xmlns:p14="http://schemas.microsoft.com/office/powerpoint/2010/main" val="2168331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B7FED01E-C255-43E9-9B0A-867554234F52}" type="slidenum">
              <a:rPr lang="en-US" smtClean="0"/>
              <a:t>3</a:t>
            </a:fld>
            <a:endParaRPr lang="en-US"/>
          </a:p>
        </p:txBody>
      </p:sp>
    </p:spTree>
    <p:extLst>
      <p:ext uri="{BB962C8B-B14F-4D97-AF65-F5344CB8AC3E}">
        <p14:creationId xmlns:p14="http://schemas.microsoft.com/office/powerpoint/2010/main" val="141530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B7FED01E-C255-43E9-9B0A-867554234F52}" type="slidenum">
              <a:rPr lang="en-US" smtClean="0"/>
              <a:t>4</a:t>
            </a:fld>
            <a:endParaRPr lang="en-US"/>
          </a:p>
        </p:txBody>
      </p:sp>
    </p:spTree>
    <p:extLst>
      <p:ext uri="{BB962C8B-B14F-4D97-AF65-F5344CB8AC3E}">
        <p14:creationId xmlns:p14="http://schemas.microsoft.com/office/powerpoint/2010/main" val="2575512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EB has long experience in wokring out study</a:t>
            </a:r>
            <a:r>
              <a:rPr lang="lv-LV" baseline="0" dirty="0"/>
              <a:t> materials and mobile exhibitions. </a:t>
            </a:r>
            <a:endParaRPr lang="lv-LV" dirty="0"/>
          </a:p>
        </p:txBody>
      </p:sp>
      <p:sp>
        <p:nvSpPr>
          <p:cNvPr id="4" name="Slaida numura vietturis 3"/>
          <p:cNvSpPr>
            <a:spLocks noGrp="1"/>
          </p:cNvSpPr>
          <p:nvPr>
            <p:ph type="sldNum" sz="quarter" idx="10"/>
          </p:nvPr>
        </p:nvSpPr>
        <p:spPr/>
        <p:txBody>
          <a:bodyPr/>
          <a:lstStyle/>
          <a:p>
            <a:fld id="{B7FED01E-C255-43E9-9B0A-867554234F52}" type="slidenum">
              <a:rPr lang="en-US" smtClean="0"/>
              <a:t>8</a:t>
            </a:fld>
            <a:endParaRPr lang="en-US"/>
          </a:p>
        </p:txBody>
      </p:sp>
    </p:spTree>
    <p:extLst>
      <p:ext uri="{BB962C8B-B14F-4D97-AF65-F5344CB8AC3E}">
        <p14:creationId xmlns:p14="http://schemas.microsoft.com/office/powerpoint/2010/main" val="2061500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Meadows suitcase,</a:t>
            </a:r>
            <a:r>
              <a:rPr lang="lv-LV" baseline="0" dirty="0"/>
              <a:t> for learning indoors</a:t>
            </a:r>
          </a:p>
          <a:p>
            <a:endParaRPr lang="lv-LV" dirty="0"/>
          </a:p>
        </p:txBody>
      </p:sp>
      <p:sp>
        <p:nvSpPr>
          <p:cNvPr id="4" name="Slaida numura vietturis 3"/>
          <p:cNvSpPr>
            <a:spLocks noGrp="1"/>
          </p:cNvSpPr>
          <p:nvPr>
            <p:ph type="sldNum" sz="quarter" idx="10"/>
          </p:nvPr>
        </p:nvSpPr>
        <p:spPr/>
        <p:txBody>
          <a:bodyPr/>
          <a:lstStyle/>
          <a:p>
            <a:fld id="{B7FED01E-C255-43E9-9B0A-867554234F52}" type="slidenum">
              <a:rPr lang="en-US" smtClean="0"/>
              <a:t>9</a:t>
            </a:fld>
            <a:endParaRPr lang="en-US"/>
          </a:p>
        </p:txBody>
      </p:sp>
    </p:spTree>
    <p:extLst>
      <p:ext uri="{BB962C8B-B14F-4D97-AF65-F5344CB8AC3E}">
        <p14:creationId xmlns:p14="http://schemas.microsoft.com/office/powerpoint/2010/main" val="653833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Lotte nature game, quiestions and tasks about nature 2 levels, talking pencil, wellknown creatures</a:t>
            </a:r>
          </a:p>
        </p:txBody>
      </p:sp>
      <p:sp>
        <p:nvSpPr>
          <p:cNvPr id="4" name="Slaida numura vietturis 3"/>
          <p:cNvSpPr>
            <a:spLocks noGrp="1"/>
          </p:cNvSpPr>
          <p:nvPr>
            <p:ph type="sldNum" sz="quarter" idx="10"/>
          </p:nvPr>
        </p:nvSpPr>
        <p:spPr/>
        <p:txBody>
          <a:bodyPr/>
          <a:lstStyle/>
          <a:p>
            <a:fld id="{B7FED01E-C255-43E9-9B0A-867554234F52}" type="slidenum">
              <a:rPr lang="en-US" smtClean="0"/>
              <a:t>10</a:t>
            </a:fld>
            <a:endParaRPr lang="en-US"/>
          </a:p>
        </p:txBody>
      </p:sp>
    </p:spTree>
    <p:extLst>
      <p:ext uri="{BB962C8B-B14F-4D97-AF65-F5344CB8AC3E}">
        <p14:creationId xmlns:p14="http://schemas.microsoft.com/office/powerpoint/2010/main" val="2525796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EB , bus rental, catering, guides, </a:t>
            </a:r>
          </a:p>
        </p:txBody>
      </p:sp>
      <p:sp>
        <p:nvSpPr>
          <p:cNvPr id="4" name="Slaida numura vietturis 3"/>
          <p:cNvSpPr>
            <a:spLocks noGrp="1"/>
          </p:cNvSpPr>
          <p:nvPr>
            <p:ph type="sldNum" sz="quarter" idx="10"/>
          </p:nvPr>
        </p:nvSpPr>
        <p:spPr/>
        <p:txBody>
          <a:bodyPr/>
          <a:lstStyle/>
          <a:p>
            <a:fld id="{B7FED01E-C255-43E9-9B0A-867554234F52}" type="slidenum">
              <a:rPr lang="en-US" smtClean="0"/>
              <a:t>11</a:t>
            </a:fld>
            <a:endParaRPr lang="en-US"/>
          </a:p>
        </p:txBody>
      </p:sp>
    </p:spTree>
    <p:extLst>
      <p:ext uri="{BB962C8B-B14F-4D97-AF65-F5344CB8AC3E}">
        <p14:creationId xmlns:p14="http://schemas.microsoft.com/office/powerpoint/2010/main" val="945050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We have</a:t>
            </a:r>
            <a:r>
              <a:rPr lang="lv-LV" baseline="0" dirty="0"/>
              <a:t> had contcst with children wiht special educational needs and we undrestand that we need more soultions that give equal possibilities for studenst with special needs The materials will be universal and suitable in different sites.Metodolgy should support inclusive education. We have to focus on a target age level. The toolbox includes equipment and study materials about studying about nature and in nature. We would like to work out a pilot nature study program that is meant for a certain target group wiht study materials. First we have to find partnerts from Estonia who can hel</a:t>
            </a:r>
            <a:endParaRPr lang="lv-LV" dirty="0"/>
          </a:p>
        </p:txBody>
      </p:sp>
      <p:sp>
        <p:nvSpPr>
          <p:cNvPr id="4" name="Slaida numura vietturis 3"/>
          <p:cNvSpPr>
            <a:spLocks noGrp="1"/>
          </p:cNvSpPr>
          <p:nvPr>
            <p:ph type="sldNum" sz="quarter" idx="10"/>
          </p:nvPr>
        </p:nvSpPr>
        <p:spPr/>
        <p:txBody>
          <a:bodyPr/>
          <a:lstStyle/>
          <a:p>
            <a:fld id="{B7FED01E-C255-43E9-9B0A-867554234F52}" type="slidenum">
              <a:rPr lang="en-US" smtClean="0"/>
              <a:t>12</a:t>
            </a:fld>
            <a:endParaRPr lang="en-US"/>
          </a:p>
        </p:txBody>
      </p:sp>
    </p:spTree>
    <p:extLst>
      <p:ext uri="{BB962C8B-B14F-4D97-AF65-F5344CB8AC3E}">
        <p14:creationId xmlns:p14="http://schemas.microsoft.com/office/powerpoint/2010/main" val="3080335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B3B72D2-AE8D-4B11-8C9B-09C876A00997}" type="datetimeFigureOut">
              <a:rPr lang="en-US" smtClean="0"/>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DCE9B-E581-47BE-89D0-DC08D9672CAE}" type="slidenum">
              <a:rPr lang="en-US" smtClean="0"/>
              <a:t>‹#›</a:t>
            </a:fld>
            <a:endParaRPr lang="en-US"/>
          </a:p>
        </p:txBody>
      </p:sp>
    </p:spTree>
    <p:extLst>
      <p:ext uri="{BB962C8B-B14F-4D97-AF65-F5344CB8AC3E}">
        <p14:creationId xmlns:p14="http://schemas.microsoft.com/office/powerpoint/2010/main" val="3141651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3B72D2-AE8D-4B11-8C9B-09C876A00997}" type="datetimeFigureOut">
              <a:rPr lang="en-US" smtClean="0"/>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DCE9B-E581-47BE-89D0-DC08D9672CAE}" type="slidenum">
              <a:rPr lang="en-US" smtClean="0"/>
              <a:t>‹#›</a:t>
            </a:fld>
            <a:endParaRPr lang="en-US"/>
          </a:p>
        </p:txBody>
      </p:sp>
    </p:spTree>
    <p:extLst>
      <p:ext uri="{BB962C8B-B14F-4D97-AF65-F5344CB8AC3E}">
        <p14:creationId xmlns:p14="http://schemas.microsoft.com/office/powerpoint/2010/main" val="3170059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3B72D2-AE8D-4B11-8C9B-09C876A00997}" type="datetimeFigureOut">
              <a:rPr lang="en-US" smtClean="0"/>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DCE9B-E581-47BE-89D0-DC08D9672CAE}" type="slidenum">
              <a:rPr lang="en-US" smtClean="0"/>
              <a:t>‹#›</a:t>
            </a:fld>
            <a:endParaRPr lang="en-US"/>
          </a:p>
        </p:txBody>
      </p:sp>
    </p:spTree>
    <p:extLst>
      <p:ext uri="{BB962C8B-B14F-4D97-AF65-F5344CB8AC3E}">
        <p14:creationId xmlns:p14="http://schemas.microsoft.com/office/powerpoint/2010/main" val="390827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3B72D2-AE8D-4B11-8C9B-09C876A00997}" type="datetimeFigureOut">
              <a:rPr lang="en-US" smtClean="0"/>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DCE9B-E581-47BE-89D0-DC08D9672CAE}" type="slidenum">
              <a:rPr lang="en-US" smtClean="0"/>
              <a:t>‹#›</a:t>
            </a:fld>
            <a:endParaRPr lang="en-US"/>
          </a:p>
        </p:txBody>
      </p:sp>
    </p:spTree>
    <p:extLst>
      <p:ext uri="{BB962C8B-B14F-4D97-AF65-F5344CB8AC3E}">
        <p14:creationId xmlns:p14="http://schemas.microsoft.com/office/powerpoint/2010/main" val="548970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3B72D2-AE8D-4B11-8C9B-09C876A00997}" type="datetimeFigureOut">
              <a:rPr lang="en-US" smtClean="0"/>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DCE9B-E581-47BE-89D0-DC08D9672CAE}" type="slidenum">
              <a:rPr lang="en-US" smtClean="0"/>
              <a:t>‹#›</a:t>
            </a:fld>
            <a:endParaRPr lang="en-US"/>
          </a:p>
        </p:txBody>
      </p:sp>
    </p:spTree>
    <p:extLst>
      <p:ext uri="{BB962C8B-B14F-4D97-AF65-F5344CB8AC3E}">
        <p14:creationId xmlns:p14="http://schemas.microsoft.com/office/powerpoint/2010/main" val="229484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3B72D2-AE8D-4B11-8C9B-09C876A00997}" type="datetimeFigureOut">
              <a:rPr lang="en-US" smtClean="0"/>
              <a:t>5/22/2019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1DCE9B-E581-47BE-89D0-DC08D9672CAE}" type="slidenum">
              <a:rPr lang="en-US" smtClean="0"/>
              <a:t>‹#›</a:t>
            </a:fld>
            <a:endParaRPr lang="en-US"/>
          </a:p>
        </p:txBody>
      </p:sp>
    </p:spTree>
    <p:extLst>
      <p:ext uri="{BB962C8B-B14F-4D97-AF65-F5344CB8AC3E}">
        <p14:creationId xmlns:p14="http://schemas.microsoft.com/office/powerpoint/2010/main" val="2940511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3B72D2-AE8D-4B11-8C9B-09C876A00997}" type="datetimeFigureOut">
              <a:rPr lang="en-US" smtClean="0"/>
              <a:t>5/22/2019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1DCE9B-E581-47BE-89D0-DC08D9672CAE}" type="slidenum">
              <a:rPr lang="en-US" smtClean="0"/>
              <a:t>‹#›</a:t>
            </a:fld>
            <a:endParaRPr lang="en-US"/>
          </a:p>
        </p:txBody>
      </p:sp>
    </p:spTree>
    <p:extLst>
      <p:ext uri="{BB962C8B-B14F-4D97-AF65-F5344CB8AC3E}">
        <p14:creationId xmlns:p14="http://schemas.microsoft.com/office/powerpoint/2010/main" val="2580297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3B72D2-AE8D-4B11-8C9B-09C876A00997}" type="datetimeFigureOut">
              <a:rPr lang="en-US" smtClean="0"/>
              <a:t>5/22/2019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1DCE9B-E581-47BE-89D0-DC08D9672CAE}" type="slidenum">
              <a:rPr lang="en-US" smtClean="0"/>
              <a:t>‹#›</a:t>
            </a:fld>
            <a:endParaRPr lang="en-US"/>
          </a:p>
        </p:txBody>
      </p:sp>
    </p:spTree>
    <p:extLst>
      <p:ext uri="{BB962C8B-B14F-4D97-AF65-F5344CB8AC3E}">
        <p14:creationId xmlns:p14="http://schemas.microsoft.com/office/powerpoint/2010/main" val="128613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3B72D2-AE8D-4B11-8C9B-09C876A00997}" type="datetimeFigureOut">
              <a:rPr lang="en-US" smtClean="0"/>
              <a:t>5/22/2019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1DCE9B-E581-47BE-89D0-DC08D9672CAE}" type="slidenum">
              <a:rPr lang="en-US" smtClean="0"/>
              <a:t>‹#›</a:t>
            </a:fld>
            <a:endParaRPr lang="en-US"/>
          </a:p>
        </p:txBody>
      </p:sp>
    </p:spTree>
    <p:extLst>
      <p:ext uri="{BB962C8B-B14F-4D97-AF65-F5344CB8AC3E}">
        <p14:creationId xmlns:p14="http://schemas.microsoft.com/office/powerpoint/2010/main" val="2125886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3B72D2-AE8D-4B11-8C9B-09C876A00997}" type="datetimeFigureOut">
              <a:rPr lang="en-US" smtClean="0"/>
              <a:t>5/22/2019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1DCE9B-E581-47BE-89D0-DC08D9672CAE}" type="slidenum">
              <a:rPr lang="en-US" smtClean="0"/>
              <a:t>‹#›</a:t>
            </a:fld>
            <a:endParaRPr lang="en-US"/>
          </a:p>
        </p:txBody>
      </p:sp>
    </p:spTree>
    <p:extLst>
      <p:ext uri="{BB962C8B-B14F-4D97-AF65-F5344CB8AC3E}">
        <p14:creationId xmlns:p14="http://schemas.microsoft.com/office/powerpoint/2010/main" val="3949342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3B72D2-AE8D-4B11-8C9B-09C876A00997}" type="datetimeFigureOut">
              <a:rPr lang="en-US" smtClean="0"/>
              <a:t>5/22/2019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1DCE9B-E581-47BE-89D0-DC08D9672CAE}" type="slidenum">
              <a:rPr lang="en-US" smtClean="0"/>
              <a:t>‹#›</a:t>
            </a:fld>
            <a:endParaRPr lang="en-US"/>
          </a:p>
        </p:txBody>
      </p:sp>
    </p:spTree>
    <p:extLst>
      <p:ext uri="{BB962C8B-B14F-4D97-AF65-F5344CB8AC3E}">
        <p14:creationId xmlns:p14="http://schemas.microsoft.com/office/powerpoint/2010/main" val="3159527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3B72D2-AE8D-4B11-8C9B-09C876A00997}" type="datetimeFigureOut">
              <a:rPr lang="en-US" smtClean="0"/>
              <a:t>5/22/2019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1DCE9B-E581-47BE-89D0-DC08D9672CAE}" type="slidenum">
              <a:rPr lang="en-US" smtClean="0"/>
              <a:t>‹#›</a:t>
            </a:fld>
            <a:endParaRPr lang="en-US"/>
          </a:p>
        </p:txBody>
      </p:sp>
    </p:spTree>
    <p:extLst>
      <p:ext uri="{BB962C8B-B14F-4D97-AF65-F5344CB8AC3E}">
        <p14:creationId xmlns:p14="http://schemas.microsoft.com/office/powerpoint/2010/main" val="946925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keskkonnaamet.ee/en" TargetMode="External"/><Relationship Id="rId5" Type="http://schemas.openxmlformats.org/officeDocument/2006/relationships/hyperlink" Target="https://www.kaitsealad.ee/eng" TargetMode="Externa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26412" y="397019"/>
            <a:ext cx="9144000" cy="1655762"/>
          </a:xfrm>
        </p:spPr>
        <p:txBody>
          <a:bodyPr/>
          <a:lstStyle/>
          <a:p>
            <a:endParaRPr lang="lv-LV" dirty="0">
              <a:solidFill>
                <a:srgbClr val="98C222"/>
              </a:solidFill>
              <a:effectLst/>
              <a:latin typeface="Arial" panose="020B0604020202020204" pitchFamily="34" charset="0"/>
              <a:ea typeface="Calibri" panose="020F0502020204030204" pitchFamily="34" charset="0"/>
              <a:cs typeface="Times New Roman" panose="02020603050405020304" pitchFamily="18" charset="0"/>
            </a:endParaRPr>
          </a:p>
          <a:p>
            <a:r>
              <a:rPr lang="lv-LV" sz="3200" dirty="0">
                <a:solidFill>
                  <a:srgbClr val="98C222"/>
                </a:solidFill>
                <a:latin typeface="Arial" panose="020B0604020202020204" pitchFamily="34" charset="0"/>
                <a:ea typeface="Calibri" panose="020F0502020204030204" pitchFamily="34" charset="0"/>
                <a:cs typeface="Times New Roman" panose="02020603050405020304" pitchFamily="18" charset="0"/>
              </a:rPr>
              <a:t>CB786</a:t>
            </a:r>
            <a:r>
              <a:rPr lang="lv-LV" sz="3200" dirty="0">
                <a:solidFill>
                  <a:srgbClr val="98C222"/>
                </a:solidFill>
                <a:effectLst/>
                <a:latin typeface="Arial" panose="020B0604020202020204" pitchFamily="34" charset="0"/>
                <a:ea typeface="Calibri" panose="020F0502020204030204" pitchFamily="34" charset="0"/>
                <a:cs typeface="Times New Roman" panose="02020603050405020304" pitchFamily="18" charset="0"/>
              </a:rPr>
              <a:t> Nature </a:t>
            </a:r>
            <a:r>
              <a:rPr lang="lv-LV" sz="3200" dirty="0" err="1">
                <a:solidFill>
                  <a:srgbClr val="98C222"/>
                </a:solidFill>
                <a:effectLst/>
                <a:latin typeface="Arial" panose="020B0604020202020204" pitchFamily="34" charset="0"/>
                <a:ea typeface="Calibri" panose="020F0502020204030204" pitchFamily="34" charset="0"/>
                <a:cs typeface="Times New Roman" panose="02020603050405020304" pitchFamily="18" charset="0"/>
              </a:rPr>
              <a:t>access</a:t>
            </a:r>
            <a:r>
              <a:rPr lang="lv-LV" sz="3200" dirty="0">
                <a:solidFill>
                  <a:srgbClr val="98C222"/>
                </a:solidFill>
                <a:effectLst/>
                <a:latin typeface="Arial" panose="020B0604020202020204" pitchFamily="34" charset="0"/>
                <a:ea typeface="Calibri" panose="020F0502020204030204" pitchFamily="34" charset="0"/>
                <a:cs typeface="Times New Roman" panose="02020603050405020304" pitchFamily="18" charset="0"/>
              </a:rPr>
              <a:t> to </a:t>
            </a:r>
            <a:r>
              <a:rPr lang="lv-LV" sz="3200" dirty="0" err="1">
                <a:solidFill>
                  <a:srgbClr val="98C222"/>
                </a:solidFill>
                <a:effectLst/>
                <a:latin typeface="Arial" panose="020B0604020202020204" pitchFamily="34" charset="0"/>
                <a:ea typeface="Calibri" panose="020F0502020204030204" pitchFamily="34" charset="0"/>
                <a:cs typeface="Times New Roman" panose="02020603050405020304" pitchFamily="18" charset="0"/>
              </a:rPr>
              <a:t>all</a:t>
            </a:r>
            <a:r>
              <a:rPr lang="lv-LV" sz="3200" dirty="0">
                <a:solidFill>
                  <a:srgbClr val="98C222"/>
                </a:solidFill>
                <a:effectLst/>
                <a:latin typeface="Arial" panose="020B0604020202020204" pitchFamily="34" charset="0"/>
                <a:ea typeface="Calibri" panose="020F0502020204030204" pitchFamily="34" charset="0"/>
                <a:cs typeface="Times New Roman" panose="02020603050405020304" pitchFamily="18" charset="0"/>
              </a:rPr>
              <a:t> </a:t>
            </a:r>
            <a:br>
              <a:rPr lang="lv-LV" sz="3200" dirty="0">
                <a:solidFill>
                  <a:srgbClr val="98C222"/>
                </a:solidFill>
                <a:effectLst/>
                <a:latin typeface="Arial" panose="020B0604020202020204" pitchFamily="34" charset="0"/>
                <a:ea typeface="Calibri" panose="020F0502020204030204" pitchFamily="34" charset="0"/>
                <a:cs typeface="Times New Roman" panose="02020603050405020304" pitchFamily="18" charset="0"/>
              </a:rPr>
            </a:br>
            <a:r>
              <a:rPr lang="lv-LV" sz="3200" b="1" dirty="0" err="1">
                <a:solidFill>
                  <a:srgbClr val="98C222"/>
                </a:solidFill>
                <a:latin typeface="Arial" panose="020B0604020202020204" pitchFamily="34" charset="0"/>
                <a:ea typeface="Calibri" panose="020F0502020204030204" pitchFamily="34" charset="0"/>
                <a:cs typeface="Times New Roman" panose="02020603050405020304" pitchFamily="18" charset="0"/>
              </a:rPr>
              <a:t>NatAc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2"/>
          <p:cNvSpPr txBox="1">
            <a:spLocks noGrp="1" noChangeArrowheads="1"/>
          </p:cNvSpPr>
          <p:nvPr>
            <p:ph type="ctrTitle"/>
          </p:nvPr>
        </p:nvSpPr>
        <p:spPr bwMode="auto">
          <a:xfrm>
            <a:off x="1626412" y="2140567"/>
            <a:ext cx="9144000" cy="336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600"/>
              </a:spcAft>
            </a:pPr>
            <a:br>
              <a:rPr lang="lv-LV" sz="1100" dirty="0">
                <a:effectLst/>
                <a:latin typeface="Calibri" panose="020F0502020204030204" pitchFamily="34" charset="0"/>
                <a:ea typeface="Calibri" panose="020F0502020204030204" pitchFamily="34" charset="0"/>
                <a:cs typeface="Times New Roman" panose="02020603050405020304" pitchFamily="18" charset="0"/>
              </a:rPr>
            </a:br>
            <a:br>
              <a:rPr lang="lv-LV" sz="1100" dirty="0">
                <a:effectLst/>
                <a:latin typeface="Calibri" panose="020F0502020204030204" pitchFamily="34" charset="0"/>
                <a:ea typeface="Calibri" panose="020F0502020204030204" pitchFamily="34" charset="0"/>
                <a:cs typeface="Times New Roman" panose="02020603050405020304" pitchFamily="18" charset="0"/>
              </a:rPr>
            </a:br>
            <a:r>
              <a:rPr lang="lv-LV" sz="3200" dirty="0" err="1">
                <a:effectLst/>
                <a:latin typeface="Calibri" panose="020F0502020204030204" pitchFamily="34" charset="0"/>
                <a:ea typeface="Calibri" panose="020F0502020204030204" pitchFamily="34" charset="0"/>
                <a:cs typeface="Times New Roman" panose="02020603050405020304" pitchFamily="18" charset="0"/>
              </a:rPr>
              <a:t>Activities</a:t>
            </a:r>
            <a:r>
              <a:rPr lang="lv-LV" sz="3200" dirty="0">
                <a:effectLst/>
                <a:latin typeface="Calibri" panose="020F0502020204030204" pitchFamily="34" charset="0"/>
                <a:ea typeface="Calibri" panose="020F0502020204030204" pitchFamily="34" charset="0"/>
                <a:cs typeface="Times New Roman" panose="02020603050405020304" pitchFamily="18" charset="0"/>
              </a:rPr>
              <a:t> </a:t>
            </a:r>
            <a:r>
              <a:rPr lang="lv-LV" sz="3200" dirty="0" err="1">
                <a:effectLst/>
                <a:latin typeface="Calibri" panose="020F0502020204030204" pitchFamily="34" charset="0"/>
                <a:ea typeface="Calibri" panose="020F0502020204030204" pitchFamily="34" charset="0"/>
                <a:cs typeface="Times New Roman" panose="02020603050405020304" pitchFamily="18" charset="0"/>
              </a:rPr>
              <a:t>by</a:t>
            </a:r>
            <a:r>
              <a:rPr lang="lv-LV" sz="3200" dirty="0">
                <a:effectLst/>
                <a:latin typeface="Calibri" panose="020F0502020204030204" pitchFamily="34" charset="0"/>
                <a:ea typeface="Calibri" panose="020F0502020204030204" pitchFamily="34" charset="0"/>
                <a:cs typeface="Times New Roman" panose="02020603050405020304" pitchFamily="18" charset="0"/>
              </a:rPr>
              <a:t> Estonian </a:t>
            </a:r>
            <a:r>
              <a:rPr lang="lv-LV" sz="3200" dirty="0" err="1">
                <a:effectLst/>
                <a:latin typeface="Calibri" panose="020F0502020204030204" pitchFamily="34" charset="0"/>
                <a:ea typeface="Calibri" panose="020F0502020204030204" pitchFamily="34" charset="0"/>
                <a:cs typeface="Times New Roman" panose="02020603050405020304" pitchFamily="18" charset="0"/>
              </a:rPr>
              <a:t>Environmental</a:t>
            </a:r>
            <a:r>
              <a:rPr lang="lv-LV" sz="3200" dirty="0">
                <a:effectLst/>
                <a:latin typeface="Calibri" panose="020F0502020204030204" pitchFamily="34" charset="0"/>
                <a:ea typeface="Calibri" panose="020F0502020204030204" pitchFamily="34" charset="0"/>
                <a:cs typeface="Times New Roman" panose="02020603050405020304" pitchFamily="18" charset="0"/>
              </a:rPr>
              <a:t> </a:t>
            </a:r>
            <a:r>
              <a:rPr lang="lv-LV" sz="3200" dirty="0" err="1">
                <a:effectLst/>
                <a:latin typeface="Calibri" panose="020F0502020204030204" pitchFamily="34" charset="0"/>
                <a:ea typeface="Calibri" panose="020F0502020204030204" pitchFamily="34" charset="0"/>
                <a:cs typeface="Times New Roman" panose="02020603050405020304" pitchFamily="18" charset="0"/>
              </a:rPr>
              <a:t>Board</a:t>
            </a:r>
            <a:br>
              <a:rPr lang="lv-LV" sz="3200" dirty="0">
                <a:latin typeface="Calibri" panose="020F0502020204030204" pitchFamily="34" charset="0"/>
                <a:ea typeface="Calibri" panose="020F0502020204030204" pitchFamily="34" charset="0"/>
                <a:cs typeface="Times New Roman" panose="02020603050405020304" pitchFamily="18" charset="0"/>
              </a:rPr>
            </a:br>
            <a:r>
              <a:rPr lang="lv-LV" sz="3600" dirty="0">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640329146"/>
              </p:ext>
            </p:extLst>
          </p:nvPr>
        </p:nvGraphicFramePr>
        <p:xfrm>
          <a:off x="73152" y="6145161"/>
          <a:ext cx="12033504" cy="662977"/>
        </p:xfrm>
        <a:graphic>
          <a:graphicData uri="http://schemas.openxmlformats.org/drawingml/2006/table">
            <a:tbl>
              <a:tblPr firstRow="1" bandRow="1">
                <a:tableStyleId>{5C22544A-7EE6-4342-B048-85BDC9FD1C3A}</a:tableStyleId>
              </a:tblPr>
              <a:tblGrid>
                <a:gridCol w="12033504">
                  <a:extLst>
                    <a:ext uri="{9D8B030D-6E8A-4147-A177-3AD203B41FA5}">
                      <a16:colId xmlns:a16="http://schemas.microsoft.com/office/drawing/2014/main" val="20000"/>
                    </a:ext>
                  </a:extLst>
                </a:gridCol>
              </a:tblGrid>
              <a:tr h="6629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1" kern="1200" dirty="0">
                          <a:solidFill>
                            <a:schemeClr val="lt1"/>
                          </a:solidFill>
                          <a:effectLst/>
                          <a:latin typeface="+mn-lt"/>
                          <a:ea typeface="+mn-ea"/>
                          <a:cs typeface="+mn-cs"/>
                        </a:rPr>
                        <a:t>The project is co-financed </a:t>
                      </a:r>
                      <a:r>
                        <a:rPr lang="lv-LV" sz="1800" b="1" kern="1200" dirty="0" err="1">
                          <a:solidFill>
                            <a:schemeClr val="lt1"/>
                          </a:solidFill>
                          <a:effectLst/>
                          <a:latin typeface="+mn-lt"/>
                          <a:ea typeface="+mn-ea"/>
                          <a:cs typeface="+mn-cs"/>
                        </a:rPr>
                        <a:t>by</a:t>
                      </a:r>
                      <a:r>
                        <a:rPr lang="lv-LV" sz="1800" b="1" kern="1200" dirty="0">
                          <a:solidFill>
                            <a:schemeClr val="lt1"/>
                          </a:solidFill>
                          <a:effectLst/>
                          <a:latin typeface="+mn-lt"/>
                          <a:ea typeface="+mn-ea"/>
                          <a:cs typeface="+mn-cs"/>
                        </a:rPr>
                        <a:t> </a:t>
                      </a:r>
                      <a:r>
                        <a:rPr lang="lv-LV" sz="1800" b="1" kern="1200" dirty="0" err="1">
                          <a:solidFill>
                            <a:schemeClr val="lt1"/>
                          </a:solidFill>
                          <a:effectLst/>
                          <a:latin typeface="+mn-lt"/>
                          <a:ea typeface="+mn-ea"/>
                          <a:cs typeface="+mn-cs"/>
                        </a:rPr>
                        <a:t>the</a:t>
                      </a:r>
                      <a:r>
                        <a:rPr lang="lv-LV" sz="1800" b="1" kern="1200" dirty="0">
                          <a:solidFill>
                            <a:schemeClr val="lt1"/>
                          </a:solidFill>
                          <a:effectLst/>
                          <a:latin typeface="+mn-lt"/>
                          <a:ea typeface="+mn-ea"/>
                          <a:cs typeface="+mn-cs"/>
                        </a:rPr>
                        <a:t> </a:t>
                      </a:r>
                      <a:r>
                        <a:rPr lang="lv-LV" sz="1800" b="1" kern="1200" dirty="0" err="1">
                          <a:solidFill>
                            <a:schemeClr val="lt1"/>
                          </a:solidFill>
                          <a:effectLst/>
                          <a:latin typeface="+mn-lt"/>
                          <a:ea typeface="+mn-ea"/>
                          <a:cs typeface="+mn-cs"/>
                        </a:rPr>
                        <a:t>Central</a:t>
                      </a:r>
                      <a:r>
                        <a:rPr lang="lv-LV" sz="1800" b="1" kern="1200" dirty="0">
                          <a:solidFill>
                            <a:schemeClr val="lt1"/>
                          </a:solidFill>
                          <a:effectLst/>
                          <a:latin typeface="+mn-lt"/>
                          <a:ea typeface="+mn-ea"/>
                          <a:cs typeface="+mn-cs"/>
                        </a:rPr>
                        <a:t> </a:t>
                      </a:r>
                      <a:r>
                        <a:rPr lang="lv-LV" sz="1800" b="1" kern="1200" dirty="0" err="1">
                          <a:solidFill>
                            <a:schemeClr val="lt1"/>
                          </a:solidFill>
                          <a:effectLst/>
                          <a:latin typeface="+mn-lt"/>
                          <a:ea typeface="+mn-ea"/>
                          <a:cs typeface="+mn-cs"/>
                        </a:rPr>
                        <a:t>Baltic</a:t>
                      </a:r>
                      <a:r>
                        <a:rPr lang="lv-LV" sz="1800" b="1" kern="1200" dirty="0">
                          <a:solidFill>
                            <a:schemeClr val="lt1"/>
                          </a:solidFill>
                          <a:effectLst/>
                          <a:latin typeface="+mn-lt"/>
                          <a:ea typeface="+mn-ea"/>
                          <a:cs typeface="+mn-cs"/>
                        </a:rPr>
                        <a:t> </a:t>
                      </a:r>
                      <a:r>
                        <a:rPr lang="lv-LV" sz="1800" b="1" kern="1200" baseline="0" dirty="0" err="1">
                          <a:solidFill>
                            <a:schemeClr val="lt1"/>
                          </a:solidFill>
                          <a:effectLst/>
                          <a:latin typeface="+mn-lt"/>
                          <a:ea typeface="+mn-ea"/>
                          <a:cs typeface="+mn-cs"/>
                        </a:rPr>
                        <a:t>Pr</a:t>
                      </a:r>
                      <a:r>
                        <a:rPr lang="lv-LV" sz="1800" b="1" kern="1200" dirty="0" err="1">
                          <a:solidFill>
                            <a:schemeClr val="lt1"/>
                          </a:solidFill>
                          <a:effectLst/>
                          <a:latin typeface="+mn-lt"/>
                          <a:ea typeface="+mn-ea"/>
                          <a:cs typeface="+mn-cs"/>
                        </a:rPr>
                        <a:t>ogramme</a:t>
                      </a:r>
                      <a:r>
                        <a:rPr lang="lv-LV" sz="1800" b="1" kern="1200" baseline="0" dirty="0">
                          <a:solidFill>
                            <a:schemeClr val="lt1"/>
                          </a:solidFill>
                          <a:effectLst/>
                          <a:latin typeface="+mn-lt"/>
                          <a:ea typeface="+mn-ea"/>
                          <a:cs typeface="+mn-cs"/>
                        </a:rPr>
                        <a:t> </a:t>
                      </a:r>
                      <a:r>
                        <a:rPr lang="lv-LV" sz="1800" b="1" kern="1200" dirty="0">
                          <a:solidFill>
                            <a:schemeClr val="lt1"/>
                          </a:solidFill>
                          <a:effectLst/>
                          <a:latin typeface="+mn-lt"/>
                          <a:ea typeface="+mn-ea"/>
                          <a:cs typeface="+mn-cs"/>
                        </a:rPr>
                        <a:t>2014–2020</a:t>
                      </a:r>
                      <a:endParaRPr lang="en-US" sz="1800" b="1" kern="1200" dirty="0">
                        <a:solidFill>
                          <a:schemeClr val="lt1"/>
                        </a:solidFill>
                        <a:effectLst/>
                        <a:latin typeface="+mn-lt"/>
                        <a:ea typeface="+mn-ea"/>
                        <a:cs typeface="+mn-cs"/>
                      </a:endParaRPr>
                    </a:p>
                    <a:p>
                      <a:r>
                        <a:rPr lang="lv-LV" dirty="0"/>
                        <a:t>www.centralbaltic.eu</a:t>
                      </a:r>
                      <a:endParaRPr lang="en-US" dirty="0"/>
                    </a:p>
                  </a:txBody>
                  <a:tcPr>
                    <a:solidFill>
                      <a:srgbClr val="0070C0"/>
                    </a:solidFill>
                  </a:tcPr>
                </a:tc>
                <a:extLst>
                  <a:ext uri="{0D108BD9-81ED-4DB2-BD59-A6C34878D82A}">
                    <a16:rowId xmlns:a16="http://schemas.microsoft.com/office/drawing/2014/main" val="10000"/>
                  </a:ext>
                </a:extLst>
              </a:tr>
            </a:tbl>
          </a:graphicData>
        </a:graphic>
      </p:graphicFrame>
      <p:pic>
        <p:nvPicPr>
          <p:cNvPr id="1030" name="Picture 6" descr="http://centralbaltic.eu/sites/default/files/logo.png">
            <a:extLst>
              <a:ext uri="{FF2B5EF4-FFF2-40B4-BE49-F238E27FC236}">
                <a16:creationId xmlns:a16="http://schemas.microsoft.com/office/drawing/2014/main" id="{47CC441A-5F95-41A8-A4E6-DDDD1529F0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669" y="4317815"/>
            <a:ext cx="5312463" cy="119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http://centralbaltic.eu/sites/default/files/EU_flag_web.jpg">
            <a:extLst>
              <a:ext uri="{FF2B5EF4-FFF2-40B4-BE49-F238E27FC236}">
                <a16:creationId xmlns:a16="http://schemas.microsoft.com/office/drawing/2014/main" id="{68455E6E-6E46-475D-B33E-1FBBD8899E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2033" y="4256183"/>
            <a:ext cx="1202130" cy="13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9495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74" y="-153882"/>
            <a:ext cx="10515600" cy="1325563"/>
          </a:xfrm>
        </p:spPr>
        <p:txBody>
          <a:bodyPr>
            <a:normAutofit/>
          </a:bodyPr>
          <a:lstStyle/>
          <a:p>
            <a:r>
              <a:rPr lang="et-EE" sz="3200" b="1" dirty="0" err="1"/>
              <a:t>Mobile</a:t>
            </a:r>
            <a:r>
              <a:rPr lang="et-EE" sz="3200" b="1" dirty="0"/>
              <a:t> </a:t>
            </a:r>
            <a:r>
              <a:rPr lang="et-EE" sz="3200" b="1" dirty="0" err="1"/>
              <a:t>exhibitions</a:t>
            </a:r>
            <a:endParaRPr lang="en-US" sz="3200" b="1" dirty="0"/>
          </a:p>
        </p:txBody>
      </p:sp>
      <p:pic>
        <p:nvPicPr>
          <p:cNvPr id="2051" name="Picture 6" descr="http://centralbaltic.eu/sites/default/files/logo.png">
            <a:extLst>
              <a:ext uri="{FF2B5EF4-FFF2-40B4-BE49-F238E27FC236}">
                <a16:creationId xmlns:a16="http://schemas.microsoft.com/office/drawing/2014/main" id="{49E33E3E-D170-49E0-997B-5560BE88A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3009" y="250570"/>
            <a:ext cx="37417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8" descr="http://centralbaltic.eu/sites/default/files/EU_flag_web.jpg">
            <a:extLst>
              <a:ext uri="{FF2B5EF4-FFF2-40B4-BE49-F238E27FC236}">
                <a16:creationId xmlns:a16="http://schemas.microsoft.com/office/drawing/2014/main" id="{DFF72DC7-9BA4-4103-8B1A-AEF2672A89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3814" y="136270"/>
            <a:ext cx="952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394700" y="2044700"/>
            <a:ext cx="3276600" cy="523220"/>
          </a:xfrm>
          <a:prstGeom prst="rect">
            <a:avLst/>
          </a:prstGeom>
          <a:noFill/>
        </p:spPr>
        <p:txBody>
          <a:bodyPr wrap="square" rtlCol="0">
            <a:spAutoFit/>
          </a:bodyPr>
          <a:lstStyle/>
          <a:p>
            <a:r>
              <a:rPr lang="et-EE" sz="2800" dirty="0"/>
              <a:t>Lotte </a:t>
            </a:r>
            <a:r>
              <a:rPr lang="et-EE" sz="2800" dirty="0" err="1"/>
              <a:t>Nature</a:t>
            </a:r>
            <a:r>
              <a:rPr lang="et-EE" sz="2800" dirty="0"/>
              <a:t> </a:t>
            </a:r>
            <a:r>
              <a:rPr lang="et-EE" sz="2800" dirty="0" err="1"/>
              <a:t>Game</a:t>
            </a:r>
            <a:endParaRPr lang="et-EE" sz="2800" dirty="0"/>
          </a:p>
        </p:txBody>
      </p:sp>
      <p:pic>
        <p:nvPicPr>
          <p:cNvPr id="2052" name="Picture 4" descr="Kasutaja Otepää looduspark - Otepää Nature Park f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422" y="1825625"/>
            <a:ext cx="7969956" cy="448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167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74" y="-153882"/>
            <a:ext cx="10515600" cy="1325563"/>
          </a:xfrm>
        </p:spPr>
        <p:txBody>
          <a:bodyPr>
            <a:normAutofit/>
          </a:bodyPr>
          <a:lstStyle/>
          <a:p>
            <a:r>
              <a:rPr lang="et-EE" sz="3200" b="1" dirty="0" err="1"/>
              <a:t>Study-trip</a:t>
            </a:r>
            <a:r>
              <a:rPr lang="et-EE" sz="3200" b="1" dirty="0"/>
              <a:t> </a:t>
            </a:r>
            <a:r>
              <a:rPr lang="et-EE" sz="3200" b="1" dirty="0" err="1"/>
              <a:t>to</a:t>
            </a:r>
            <a:r>
              <a:rPr lang="et-EE" sz="3200" b="1" dirty="0"/>
              <a:t> </a:t>
            </a:r>
            <a:r>
              <a:rPr lang="et-EE" sz="3200" b="1" dirty="0" err="1"/>
              <a:t>Denmark</a:t>
            </a:r>
            <a:endParaRPr lang="en-US" sz="3200" b="1" dirty="0"/>
          </a:p>
        </p:txBody>
      </p:sp>
      <p:pic>
        <p:nvPicPr>
          <p:cNvPr id="2051" name="Picture 6" descr="http://centralbaltic.eu/sites/default/files/logo.png">
            <a:extLst>
              <a:ext uri="{FF2B5EF4-FFF2-40B4-BE49-F238E27FC236}">
                <a16:creationId xmlns:a16="http://schemas.microsoft.com/office/drawing/2014/main" id="{49E33E3E-D170-49E0-997B-5560BE88A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3009" y="250570"/>
            <a:ext cx="37417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8" descr="http://centralbaltic.eu/sites/default/files/EU_flag_web.jpg">
            <a:extLst>
              <a:ext uri="{FF2B5EF4-FFF2-40B4-BE49-F238E27FC236}">
                <a16:creationId xmlns:a16="http://schemas.microsoft.com/office/drawing/2014/main" id="{DFF72DC7-9BA4-4103-8B1A-AEF2672A89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3814" y="136270"/>
            <a:ext cx="952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atura vietturis 2">
            <a:extLst>
              <a:ext uri="{FF2B5EF4-FFF2-40B4-BE49-F238E27FC236}">
                <a16:creationId xmlns:a16="http://schemas.microsoft.com/office/drawing/2014/main" id="{F0787D7E-9114-4F7F-85E6-85C359761D7D}"/>
              </a:ext>
            </a:extLst>
          </p:cNvPr>
          <p:cNvSpPr>
            <a:spLocks noGrp="1"/>
          </p:cNvSpPr>
          <p:nvPr>
            <p:ph idx="1"/>
          </p:nvPr>
        </p:nvSpPr>
        <p:spPr/>
        <p:txBody>
          <a:bodyPr>
            <a:normAutofit/>
          </a:bodyPr>
          <a:lstStyle/>
          <a:p>
            <a:pPr marL="514350" indent="-514350">
              <a:buAutoNum type="arabicPeriod"/>
            </a:pPr>
            <a:r>
              <a:rPr lang="et-EE" dirty="0"/>
              <a:t>39th </a:t>
            </a:r>
            <a:r>
              <a:rPr lang="et-EE" dirty="0" err="1"/>
              <a:t>or</a:t>
            </a:r>
            <a:r>
              <a:rPr lang="et-EE" dirty="0"/>
              <a:t> 40th </a:t>
            </a:r>
            <a:r>
              <a:rPr lang="et-EE" dirty="0" err="1"/>
              <a:t>week</a:t>
            </a:r>
            <a:r>
              <a:rPr lang="et-EE" dirty="0"/>
              <a:t> 2019</a:t>
            </a:r>
          </a:p>
          <a:p>
            <a:pPr marL="514350" indent="-514350">
              <a:buAutoNum type="arabicPeriod"/>
            </a:pPr>
            <a:r>
              <a:rPr lang="et-EE" dirty="0" err="1"/>
              <a:t>Participants</a:t>
            </a:r>
            <a:r>
              <a:rPr lang="et-EE" dirty="0"/>
              <a:t>: 30- Estonia 17, </a:t>
            </a:r>
            <a:r>
              <a:rPr lang="et-EE" dirty="0" err="1"/>
              <a:t>Latvia</a:t>
            </a:r>
            <a:r>
              <a:rPr lang="et-EE" dirty="0"/>
              <a:t> 7, </a:t>
            </a:r>
            <a:r>
              <a:rPr lang="et-EE" dirty="0" err="1"/>
              <a:t>Finland</a:t>
            </a:r>
            <a:r>
              <a:rPr lang="et-EE" dirty="0"/>
              <a:t> 6 </a:t>
            </a:r>
          </a:p>
          <a:p>
            <a:pPr marL="514350" indent="-514350">
              <a:buAutoNum type="arabicPeriod"/>
            </a:pPr>
            <a:r>
              <a:rPr lang="et-EE" dirty="0"/>
              <a:t>4 </a:t>
            </a:r>
            <a:r>
              <a:rPr lang="et-EE" dirty="0" err="1"/>
              <a:t>days</a:t>
            </a:r>
            <a:r>
              <a:rPr lang="et-EE" dirty="0"/>
              <a:t>, 3 </a:t>
            </a:r>
            <a:r>
              <a:rPr lang="et-EE" dirty="0" err="1"/>
              <a:t>nights</a:t>
            </a:r>
            <a:r>
              <a:rPr lang="et-EE" dirty="0"/>
              <a:t>.</a:t>
            </a:r>
          </a:p>
          <a:p>
            <a:pPr marL="514350" indent="-514350">
              <a:buAutoNum type="arabicPeriod"/>
            </a:pPr>
            <a:r>
              <a:rPr lang="et-EE" dirty="0" err="1"/>
              <a:t>Interests</a:t>
            </a:r>
            <a:r>
              <a:rPr lang="et-EE" dirty="0"/>
              <a:t>: </a:t>
            </a:r>
          </a:p>
          <a:p>
            <a:pPr lvl="2"/>
            <a:r>
              <a:rPr lang="en-US" sz="2400" dirty="0"/>
              <a:t>database about infrastructure of nature trails/</a:t>
            </a:r>
            <a:r>
              <a:rPr lang="en-US" sz="2400" dirty="0" err="1"/>
              <a:t>centres</a:t>
            </a:r>
            <a:r>
              <a:rPr lang="en-US" sz="2400" dirty="0"/>
              <a:t> and other natural sights that are available for people with special needs.</a:t>
            </a:r>
            <a:endParaRPr lang="et-EE" sz="2400" dirty="0"/>
          </a:p>
          <a:p>
            <a:pPr lvl="2"/>
            <a:r>
              <a:rPr lang="et-EE" sz="2400" dirty="0"/>
              <a:t>V</a:t>
            </a:r>
            <a:r>
              <a:rPr lang="en-US" sz="2400" dirty="0" err="1"/>
              <a:t>isiting</a:t>
            </a:r>
            <a:r>
              <a:rPr lang="en-US" sz="2400" dirty="0"/>
              <a:t> sights (especially in nature) that are designed for people with special needs</a:t>
            </a:r>
            <a:r>
              <a:rPr lang="et-EE" sz="2400" dirty="0"/>
              <a:t>.</a:t>
            </a:r>
          </a:p>
          <a:p>
            <a:pPr lvl="2"/>
            <a:r>
              <a:rPr lang="et-EE" sz="2400" dirty="0"/>
              <a:t>S</a:t>
            </a:r>
            <a:r>
              <a:rPr lang="en-US" sz="2400" dirty="0" err="1"/>
              <a:t>tudy</a:t>
            </a:r>
            <a:r>
              <a:rPr lang="en-US" sz="2400" dirty="0"/>
              <a:t> materials/exhibitions about nature that are designed regarding people with special needs.</a:t>
            </a:r>
            <a:endParaRPr lang="et-EE" sz="2400" dirty="0"/>
          </a:p>
          <a:p>
            <a:pPr marL="514350" indent="-514350">
              <a:buAutoNum type="arabicPeriod"/>
            </a:pPr>
            <a:endParaRPr lang="en-US" dirty="0"/>
          </a:p>
          <a:p>
            <a:pPr marL="0" indent="0">
              <a:buNone/>
            </a:pPr>
            <a:endParaRPr lang="lv-LV" dirty="0"/>
          </a:p>
        </p:txBody>
      </p:sp>
    </p:spTree>
    <p:extLst>
      <p:ext uri="{BB962C8B-B14F-4D97-AF65-F5344CB8AC3E}">
        <p14:creationId xmlns:p14="http://schemas.microsoft.com/office/powerpoint/2010/main" val="2120315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74" y="-153882"/>
            <a:ext cx="10515600" cy="1325563"/>
          </a:xfrm>
        </p:spPr>
        <p:txBody>
          <a:bodyPr>
            <a:normAutofit/>
          </a:bodyPr>
          <a:lstStyle/>
          <a:p>
            <a:r>
              <a:rPr lang="et-EE" sz="3200" b="1" dirty="0" err="1"/>
              <a:t>Toolbox</a:t>
            </a:r>
            <a:r>
              <a:rPr lang="et-EE" sz="3200" b="1" dirty="0"/>
              <a:t> </a:t>
            </a:r>
            <a:r>
              <a:rPr lang="et-EE" sz="3200" b="1" dirty="0" err="1"/>
              <a:t>for</a:t>
            </a:r>
            <a:r>
              <a:rPr lang="et-EE" sz="3200" b="1" dirty="0"/>
              <a:t> </a:t>
            </a:r>
            <a:r>
              <a:rPr lang="et-EE" sz="3200" b="1" dirty="0" err="1"/>
              <a:t>people</a:t>
            </a:r>
            <a:r>
              <a:rPr lang="et-EE" sz="3200" b="1" dirty="0"/>
              <a:t> </a:t>
            </a:r>
            <a:r>
              <a:rPr lang="et-EE" sz="3200" b="1" dirty="0" err="1"/>
              <a:t>with</a:t>
            </a:r>
            <a:r>
              <a:rPr lang="et-EE" sz="3200" b="1" dirty="0"/>
              <a:t> </a:t>
            </a:r>
            <a:r>
              <a:rPr lang="et-EE" sz="3200" b="1" dirty="0" err="1"/>
              <a:t>special</a:t>
            </a:r>
            <a:r>
              <a:rPr lang="et-EE" sz="3200" b="1" dirty="0"/>
              <a:t> </a:t>
            </a:r>
            <a:r>
              <a:rPr lang="et-EE" sz="3200" b="1" dirty="0" err="1"/>
              <a:t>needs</a:t>
            </a:r>
            <a:endParaRPr lang="en-US" sz="3200" b="1" dirty="0"/>
          </a:p>
        </p:txBody>
      </p:sp>
      <p:pic>
        <p:nvPicPr>
          <p:cNvPr id="2051" name="Picture 6" descr="http://centralbaltic.eu/sites/default/files/logo.png">
            <a:extLst>
              <a:ext uri="{FF2B5EF4-FFF2-40B4-BE49-F238E27FC236}">
                <a16:creationId xmlns:a16="http://schemas.microsoft.com/office/drawing/2014/main" id="{49E33E3E-D170-49E0-997B-5560BE88A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3009" y="250570"/>
            <a:ext cx="37417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8" descr="http://centralbaltic.eu/sites/default/files/EU_flag_web.jpg">
            <a:extLst>
              <a:ext uri="{FF2B5EF4-FFF2-40B4-BE49-F238E27FC236}">
                <a16:creationId xmlns:a16="http://schemas.microsoft.com/office/drawing/2014/main" id="{DFF72DC7-9BA4-4103-8B1A-AEF2672A89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3814" y="136270"/>
            <a:ext cx="952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31674" y="1511300"/>
            <a:ext cx="10972140" cy="3970318"/>
          </a:xfrm>
          <a:prstGeom prst="rect">
            <a:avLst/>
          </a:prstGeom>
          <a:noFill/>
        </p:spPr>
        <p:txBody>
          <a:bodyPr wrap="square" rtlCol="0">
            <a:spAutoFit/>
          </a:bodyPr>
          <a:lstStyle/>
          <a:p>
            <a:pPr marL="457200" indent="-457200">
              <a:buFont typeface="Arial" panose="020B0604020202020204" pitchFamily="34" charset="0"/>
              <a:buChar char="•"/>
            </a:pPr>
            <a:r>
              <a:rPr lang="et-EE" sz="2800" dirty="0" err="1"/>
              <a:t>Nature</a:t>
            </a:r>
            <a:r>
              <a:rPr lang="et-EE" sz="2800" dirty="0"/>
              <a:t> </a:t>
            </a:r>
            <a:r>
              <a:rPr lang="et-EE" sz="2800" dirty="0" err="1"/>
              <a:t>interpretation</a:t>
            </a:r>
            <a:r>
              <a:rPr lang="et-EE" sz="2800" dirty="0"/>
              <a:t> </a:t>
            </a:r>
            <a:r>
              <a:rPr lang="et-EE" sz="2800" dirty="0" err="1"/>
              <a:t>materials</a:t>
            </a:r>
            <a:r>
              <a:rPr lang="et-EE" sz="2800" dirty="0"/>
              <a:t> </a:t>
            </a:r>
            <a:r>
              <a:rPr lang="et-EE" sz="2800" dirty="0" err="1"/>
              <a:t>for</a:t>
            </a:r>
            <a:r>
              <a:rPr lang="et-EE" sz="2800" dirty="0"/>
              <a:t> </a:t>
            </a:r>
            <a:r>
              <a:rPr lang="et-EE" sz="2800" dirty="0" err="1"/>
              <a:t>learning</a:t>
            </a:r>
            <a:r>
              <a:rPr lang="et-EE" sz="2800" dirty="0"/>
              <a:t> in </a:t>
            </a:r>
            <a:r>
              <a:rPr lang="et-EE" sz="2800" dirty="0" err="1"/>
              <a:t>nature</a:t>
            </a:r>
            <a:r>
              <a:rPr lang="et-EE" sz="2800" dirty="0"/>
              <a:t> and </a:t>
            </a:r>
            <a:r>
              <a:rPr lang="et-EE" sz="2800" dirty="0" err="1"/>
              <a:t>also</a:t>
            </a:r>
            <a:r>
              <a:rPr lang="et-EE" sz="2800" dirty="0"/>
              <a:t> </a:t>
            </a:r>
            <a:r>
              <a:rPr lang="et-EE" sz="2800" dirty="0" err="1"/>
              <a:t>indoors</a:t>
            </a:r>
            <a:r>
              <a:rPr lang="et-EE" sz="2800" dirty="0"/>
              <a:t> </a:t>
            </a:r>
            <a:r>
              <a:rPr lang="et-EE" sz="2800" dirty="0" err="1"/>
              <a:t>to</a:t>
            </a:r>
            <a:r>
              <a:rPr lang="et-EE" sz="2800" dirty="0"/>
              <a:t> feel and </a:t>
            </a:r>
            <a:r>
              <a:rPr lang="et-EE" sz="2800" dirty="0" err="1"/>
              <a:t>experience</a:t>
            </a:r>
            <a:r>
              <a:rPr lang="et-EE" sz="2800" dirty="0"/>
              <a:t> </a:t>
            </a:r>
            <a:r>
              <a:rPr lang="et-EE" sz="2800" dirty="0" err="1"/>
              <a:t>nature</a:t>
            </a:r>
            <a:r>
              <a:rPr lang="et-EE" sz="2800" dirty="0"/>
              <a:t> </a:t>
            </a:r>
            <a:r>
              <a:rPr lang="et-EE" sz="2800" dirty="0" err="1"/>
              <a:t>practically</a:t>
            </a:r>
            <a:r>
              <a:rPr lang="et-EE" sz="2800" dirty="0"/>
              <a:t>,  </a:t>
            </a:r>
            <a:r>
              <a:rPr lang="et-EE" sz="2800" dirty="0" err="1"/>
              <a:t>involving</a:t>
            </a:r>
            <a:r>
              <a:rPr lang="et-EE" sz="2800" dirty="0"/>
              <a:t> </a:t>
            </a:r>
            <a:r>
              <a:rPr lang="et-EE" sz="2800" dirty="0" err="1"/>
              <a:t>different</a:t>
            </a:r>
            <a:r>
              <a:rPr lang="et-EE" sz="2800" dirty="0"/>
              <a:t> </a:t>
            </a:r>
            <a:r>
              <a:rPr lang="et-EE" sz="2800" dirty="0" err="1"/>
              <a:t>senses</a:t>
            </a:r>
            <a:r>
              <a:rPr lang="et-EE" sz="2800" dirty="0"/>
              <a:t>. </a:t>
            </a:r>
          </a:p>
          <a:p>
            <a:pPr marL="457200" indent="-457200">
              <a:buFont typeface="Arial" panose="020B0604020202020204" pitchFamily="34" charset="0"/>
              <a:buChar char="•"/>
            </a:pPr>
            <a:r>
              <a:rPr lang="et-EE" sz="2800" dirty="0" err="1"/>
              <a:t>Materials</a:t>
            </a:r>
            <a:r>
              <a:rPr lang="et-EE" sz="2800" dirty="0"/>
              <a:t> </a:t>
            </a:r>
            <a:r>
              <a:rPr lang="et-EE" sz="2800" dirty="0" err="1"/>
              <a:t>will</a:t>
            </a:r>
            <a:r>
              <a:rPr lang="et-EE" sz="2800" dirty="0"/>
              <a:t> </a:t>
            </a:r>
            <a:r>
              <a:rPr lang="et-EE" sz="2800" dirty="0" err="1"/>
              <a:t>be</a:t>
            </a:r>
            <a:r>
              <a:rPr lang="et-EE" sz="2800" dirty="0"/>
              <a:t> </a:t>
            </a:r>
            <a:r>
              <a:rPr lang="et-EE" sz="2800" dirty="0" err="1"/>
              <a:t>translated</a:t>
            </a:r>
            <a:r>
              <a:rPr lang="et-EE" sz="2800" dirty="0"/>
              <a:t> in LAT and FIN</a:t>
            </a:r>
          </a:p>
          <a:p>
            <a:pPr marL="457200" indent="-457200">
              <a:buFont typeface="Arial" panose="020B0604020202020204" pitchFamily="34" charset="0"/>
              <a:buChar char="•"/>
            </a:pPr>
            <a:r>
              <a:rPr lang="et-EE" sz="2800" dirty="0"/>
              <a:t>10 </a:t>
            </a:r>
            <a:r>
              <a:rPr lang="et-EE" sz="2800" dirty="0" err="1"/>
              <a:t>toolboxes</a:t>
            </a:r>
            <a:r>
              <a:rPr lang="et-EE" sz="2800" dirty="0"/>
              <a:t> </a:t>
            </a:r>
            <a:r>
              <a:rPr lang="et-EE" sz="2800" dirty="0" err="1"/>
              <a:t>will</a:t>
            </a:r>
            <a:r>
              <a:rPr lang="et-EE" sz="2800" dirty="0"/>
              <a:t> </a:t>
            </a:r>
            <a:r>
              <a:rPr lang="et-EE" sz="2800" dirty="0" err="1"/>
              <a:t>be</a:t>
            </a:r>
            <a:r>
              <a:rPr lang="et-EE" sz="2800" dirty="0"/>
              <a:t> </a:t>
            </a:r>
            <a:r>
              <a:rPr lang="et-EE" sz="2800" dirty="0" err="1"/>
              <a:t>produced</a:t>
            </a:r>
            <a:r>
              <a:rPr lang="et-EE" sz="2800" dirty="0"/>
              <a:t> and </a:t>
            </a:r>
            <a:r>
              <a:rPr lang="et-EE" sz="2800" dirty="0" err="1"/>
              <a:t>delivered</a:t>
            </a:r>
            <a:r>
              <a:rPr lang="et-EE" sz="2800" dirty="0"/>
              <a:t> </a:t>
            </a:r>
            <a:r>
              <a:rPr lang="et-EE" sz="2800" dirty="0" err="1"/>
              <a:t>to</a:t>
            </a:r>
            <a:r>
              <a:rPr lang="et-EE" sz="2800" dirty="0"/>
              <a:t> </a:t>
            </a:r>
            <a:r>
              <a:rPr lang="et-EE" sz="2800" dirty="0" err="1"/>
              <a:t>nature</a:t>
            </a:r>
            <a:r>
              <a:rPr lang="et-EE" sz="2800" dirty="0"/>
              <a:t> </a:t>
            </a:r>
            <a:r>
              <a:rPr lang="et-EE" sz="2800" dirty="0" err="1"/>
              <a:t>centres</a:t>
            </a:r>
            <a:r>
              <a:rPr lang="et-EE" sz="2800" dirty="0"/>
              <a:t> in </a:t>
            </a:r>
            <a:r>
              <a:rPr lang="et-EE" sz="2800" dirty="0" err="1"/>
              <a:t>project</a:t>
            </a:r>
            <a:r>
              <a:rPr lang="et-EE" sz="2800" dirty="0"/>
              <a:t> </a:t>
            </a:r>
            <a:r>
              <a:rPr lang="et-EE" sz="2800" dirty="0" err="1"/>
              <a:t>area</a:t>
            </a:r>
            <a:r>
              <a:rPr lang="et-EE" sz="2800" dirty="0"/>
              <a:t> of Estonia</a:t>
            </a:r>
          </a:p>
          <a:p>
            <a:pPr marL="457200" indent="-457200">
              <a:buFont typeface="Arial" panose="020B0604020202020204" pitchFamily="34" charset="0"/>
              <a:buChar char="•"/>
            </a:pPr>
            <a:r>
              <a:rPr lang="et-EE" sz="2800" dirty="0" err="1"/>
              <a:t>Development</a:t>
            </a:r>
            <a:r>
              <a:rPr lang="et-EE" sz="2800" dirty="0"/>
              <a:t> </a:t>
            </a:r>
            <a:r>
              <a:rPr lang="et-EE" sz="2800" dirty="0" err="1"/>
              <a:t>methodology</a:t>
            </a:r>
            <a:r>
              <a:rPr lang="et-EE" sz="2800" dirty="0"/>
              <a:t> </a:t>
            </a:r>
            <a:r>
              <a:rPr lang="et-EE" sz="2800" dirty="0" err="1"/>
              <a:t>to</a:t>
            </a:r>
            <a:r>
              <a:rPr lang="et-EE" sz="2800" dirty="0"/>
              <a:t> </a:t>
            </a:r>
            <a:r>
              <a:rPr lang="et-EE" sz="2800" dirty="0" err="1"/>
              <a:t>support</a:t>
            </a:r>
            <a:r>
              <a:rPr lang="et-EE" sz="2800" dirty="0"/>
              <a:t> </a:t>
            </a:r>
            <a:r>
              <a:rPr lang="et-EE" sz="2800" dirty="0" err="1"/>
              <a:t>inclusive</a:t>
            </a:r>
            <a:r>
              <a:rPr lang="et-EE" sz="2800" dirty="0"/>
              <a:t> </a:t>
            </a:r>
            <a:r>
              <a:rPr lang="et-EE" sz="2800" dirty="0" err="1"/>
              <a:t>education</a:t>
            </a:r>
            <a:r>
              <a:rPr lang="et-EE" sz="2800" dirty="0"/>
              <a:t>.</a:t>
            </a:r>
          </a:p>
          <a:p>
            <a:pPr marL="457200" indent="-457200">
              <a:buFont typeface="Arial" panose="020B0604020202020204" pitchFamily="34" charset="0"/>
              <a:buChar char="•"/>
            </a:pPr>
            <a:endParaRPr lang="et-EE" sz="2800" dirty="0"/>
          </a:p>
          <a:p>
            <a:pPr marL="457200" indent="-457200">
              <a:buFont typeface="Arial" panose="020B0604020202020204" pitchFamily="34" charset="0"/>
              <a:buChar char="•"/>
            </a:pPr>
            <a:endParaRPr lang="et-EE" sz="2800" dirty="0"/>
          </a:p>
          <a:p>
            <a:endParaRPr lang="et-EE" sz="2800" dirty="0"/>
          </a:p>
        </p:txBody>
      </p:sp>
    </p:spTree>
    <p:extLst>
      <p:ext uri="{BB962C8B-B14F-4D97-AF65-F5344CB8AC3E}">
        <p14:creationId xmlns:p14="http://schemas.microsoft.com/office/powerpoint/2010/main" val="545976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063751" y="333376"/>
            <a:ext cx="8208963" cy="1419225"/>
          </a:xfrm>
        </p:spPr>
        <p:txBody>
          <a:bodyPr>
            <a:normAutofit/>
          </a:bodyPr>
          <a:lstStyle/>
          <a:p>
            <a:r>
              <a:rPr lang="et-EE" altLang="et-EE" sz="4000" dirty="0" err="1">
                <a:solidFill>
                  <a:srgbClr val="003300"/>
                </a:solidFill>
              </a:rPr>
              <a:t>Environmental</a:t>
            </a:r>
            <a:r>
              <a:rPr lang="et-EE" altLang="et-EE" sz="4000" dirty="0">
                <a:solidFill>
                  <a:srgbClr val="003300"/>
                </a:solidFill>
              </a:rPr>
              <a:t> </a:t>
            </a:r>
            <a:r>
              <a:rPr lang="et-EE" altLang="et-EE" sz="4000" dirty="0" err="1">
                <a:solidFill>
                  <a:srgbClr val="003300"/>
                </a:solidFill>
              </a:rPr>
              <a:t>Board</a:t>
            </a:r>
            <a:r>
              <a:rPr lang="et-EE" altLang="et-EE" sz="4000" dirty="0">
                <a:solidFill>
                  <a:srgbClr val="003300"/>
                </a:solidFill>
              </a:rPr>
              <a:t>- </a:t>
            </a:r>
            <a:r>
              <a:rPr lang="et-EE" altLang="et-EE" sz="4000" dirty="0" err="1">
                <a:solidFill>
                  <a:srgbClr val="003300"/>
                </a:solidFill>
              </a:rPr>
              <a:t>environmental</a:t>
            </a:r>
            <a:r>
              <a:rPr lang="et-EE" altLang="et-EE" sz="4000" dirty="0">
                <a:solidFill>
                  <a:srgbClr val="003300"/>
                </a:solidFill>
              </a:rPr>
              <a:t> </a:t>
            </a:r>
            <a:r>
              <a:rPr lang="et-EE" altLang="et-EE" sz="4000" dirty="0" err="1">
                <a:solidFill>
                  <a:srgbClr val="003300"/>
                </a:solidFill>
              </a:rPr>
              <a:t>education</a:t>
            </a:r>
            <a:r>
              <a:rPr lang="et-EE" altLang="et-EE" sz="4000" dirty="0">
                <a:solidFill>
                  <a:srgbClr val="003300"/>
                </a:solidFill>
              </a:rPr>
              <a:t> (</a:t>
            </a:r>
            <a:r>
              <a:rPr lang="et-EE" altLang="et-EE" sz="4000" dirty="0" err="1">
                <a:solidFill>
                  <a:srgbClr val="003300"/>
                </a:solidFill>
              </a:rPr>
              <a:t>nonformal</a:t>
            </a:r>
            <a:r>
              <a:rPr lang="et-EE" altLang="et-EE" sz="4000" dirty="0">
                <a:solidFill>
                  <a:srgbClr val="003300"/>
                </a:solidFill>
              </a:rPr>
              <a:t>)</a:t>
            </a:r>
            <a:endParaRPr lang="et-EE" altLang="et-EE" sz="4000" dirty="0"/>
          </a:p>
        </p:txBody>
      </p:sp>
      <p:sp>
        <p:nvSpPr>
          <p:cNvPr id="15363" name="Content Placeholder 2"/>
          <p:cNvSpPr>
            <a:spLocks noGrp="1"/>
          </p:cNvSpPr>
          <p:nvPr>
            <p:ph idx="1"/>
          </p:nvPr>
        </p:nvSpPr>
        <p:spPr>
          <a:xfrm>
            <a:off x="2209800" y="1916114"/>
            <a:ext cx="7772400" cy="4537075"/>
          </a:xfrm>
        </p:spPr>
        <p:txBody>
          <a:bodyPr>
            <a:normAutofit lnSpcReduction="10000"/>
          </a:bodyPr>
          <a:lstStyle/>
          <a:p>
            <a:r>
              <a:rPr lang="et-EE" altLang="et-EE" dirty="0"/>
              <a:t>19 </a:t>
            </a:r>
            <a:r>
              <a:rPr lang="et-EE" altLang="et-EE" dirty="0" err="1"/>
              <a:t>specialists</a:t>
            </a:r>
            <a:r>
              <a:rPr lang="et-EE" altLang="et-EE" dirty="0"/>
              <a:t> in </a:t>
            </a:r>
            <a:r>
              <a:rPr lang="et-EE" altLang="et-EE" dirty="0" err="1"/>
              <a:t>regions</a:t>
            </a:r>
            <a:endParaRPr lang="et-EE" altLang="et-EE" dirty="0"/>
          </a:p>
          <a:p>
            <a:r>
              <a:rPr lang="et-EE" altLang="et-EE" dirty="0" err="1"/>
              <a:t>Environmental</a:t>
            </a:r>
            <a:r>
              <a:rPr lang="et-EE" altLang="et-EE" dirty="0"/>
              <a:t> programmes </a:t>
            </a:r>
            <a:r>
              <a:rPr lang="et-EE" altLang="et-EE" dirty="0" err="1"/>
              <a:t>for</a:t>
            </a:r>
            <a:r>
              <a:rPr lang="et-EE" altLang="et-EE" dirty="0"/>
              <a:t> </a:t>
            </a:r>
            <a:r>
              <a:rPr lang="et-EE" altLang="et-EE" dirty="0" err="1"/>
              <a:t>schools</a:t>
            </a:r>
            <a:r>
              <a:rPr lang="et-EE" altLang="et-EE" dirty="0"/>
              <a:t> and </a:t>
            </a:r>
            <a:r>
              <a:rPr lang="et-EE" altLang="et-EE" dirty="0" err="1"/>
              <a:t>kindergartens</a:t>
            </a:r>
            <a:r>
              <a:rPr lang="et-EE" altLang="et-EE" dirty="0"/>
              <a:t>- in 2018 </a:t>
            </a:r>
            <a:r>
              <a:rPr lang="et-EE" altLang="et-EE" dirty="0" err="1"/>
              <a:t>more</a:t>
            </a:r>
            <a:r>
              <a:rPr lang="et-EE" altLang="et-EE" dirty="0"/>
              <a:t> </a:t>
            </a:r>
            <a:r>
              <a:rPr lang="et-EE" altLang="et-EE" dirty="0" err="1"/>
              <a:t>than</a:t>
            </a:r>
            <a:r>
              <a:rPr lang="et-EE" altLang="et-EE" dirty="0"/>
              <a:t> 24 000 </a:t>
            </a:r>
            <a:r>
              <a:rPr lang="et-EE" altLang="et-EE" dirty="0" err="1"/>
              <a:t>students</a:t>
            </a:r>
            <a:r>
              <a:rPr lang="et-EE" altLang="et-EE" dirty="0"/>
              <a:t> </a:t>
            </a:r>
            <a:r>
              <a:rPr lang="et-EE" altLang="et-EE" dirty="0" err="1"/>
              <a:t>participated</a:t>
            </a:r>
            <a:endParaRPr lang="en-US" altLang="et-EE" dirty="0"/>
          </a:p>
          <a:p>
            <a:r>
              <a:rPr lang="et-EE" altLang="et-EE" dirty="0" err="1">
                <a:cs typeface="Arial" panose="020B0604020202020204" pitchFamily="34" charset="0"/>
              </a:rPr>
              <a:t>acitivities</a:t>
            </a:r>
            <a:r>
              <a:rPr lang="et-EE" altLang="et-EE" dirty="0">
                <a:cs typeface="Arial" panose="020B0604020202020204" pitchFamily="34" charset="0"/>
              </a:rPr>
              <a:t> </a:t>
            </a:r>
            <a:r>
              <a:rPr lang="et-EE" altLang="et-EE" dirty="0" err="1">
                <a:cs typeface="Arial" panose="020B0604020202020204" pitchFamily="34" charset="0"/>
              </a:rPr>
              <a:t>for</a:t>
            </a:r>
            <a:r>
              <a:rPr lang="et-EE" altLang="et-EE" dirty="0">
                <a:cs typeface="Arial" panose="020B0604020202020204" pitchFamily="34" charset="0"/>
              </a:rPr>
              <a:t> </a:t>
            </a:r>
            <a:r>
              <a:rPr lang="et-EE" altLang="et-EE" dirty="0" err="1">
                <a:cs typeface="Arial" panose="020B0604020202020204" pitchFamily="34" charset="0"/>
              </a:rPr>
              <a:t>different</a:t>
            </a:r>
            <a:r>
              <a:rPr lang="et-EE" altLang="et-EE" dirty="0">
                <a:cs typeface="Arial" panose="020B0604020202020204" pitchFamily="34" charset="0"/>
              </a:rPr>
              <a:t> </a:t>
            </a:r>
            <a:r>
              <a:rPr lang="et-EE" altLang="et-EE" dirty="0" err="1">
                <a:cs typeface="Arial" panose="020B0604020202020204" pitchFamily="34" charset="0"/>
              </a:rPr>
              <a:t>target</a:t>
            </a:r>
            <a:r>
              <a:rPr lang="et-EE" altLang="et-EE" dirty="0">
                <a:cs typeface="Arial" panose="020B0604020202020204" pitchFamily="34" charset="0"/>
              </a:rPr>
              <a:t> </a:t>
            </a:r>
            <a:r>
              <a:rPr lang="et-EE" altLang="et-EE" dirty="0" err="1">
                <a:cs typeface="Arial" panose="020B0604020202020204" pitchFamily="34" charset="0"/>
              </a:rPr>
              <a:t>groups</a:t>
            </a:r>
            <a:r>
              <a:rPr lang="et-EE" altLang="et-EE" dirty="0">
                <a:cs typeface="Arial" panose="020B0604020202020204" pitchFamily="34" charset="0"/>
              </a:rPr>
              <a:t>: </a:t>
            </a:r>
            <a:r>
              <a:rPr lang="et-EE" altLang="et-EE" dirty="0" err="1">
                <a:cs typeface="Arial" panose="020B0604020202020204" pitchFamily="34" charset="0"/>
              </a:rPr>
              <a:t>camps</a:t>
            </a:r>
            <a:r>
              <a:rPr lang="et-EE" altLang="et-EE" dirty="0">
                <a:cs typeface="Arial" panose="020B0604020202020204" pitchFamily="34" charset="0"/>
              </a:rPr>
              <a:t>, </a:t>
            </a:r>
            <a:r>
              <a:rPr lang="et-EE" altLang="et-EE" dirty="0" err="1">
                <a:cs typeface="Arial" panose="020B0604020202020204" pitchFamily="34" charset="0"/>
              </a:rPr>
              <a:t>conferences</a:t>
            </a:r>
            <a:r>
              <a:rPr lang="et-EE" altLang="et-EE" dirty="0">
                <a:cs typeface="Arial" panose="020B0604020202020204" pitchFamily="34" charset="0"/>
              </a:rPr>
              <a:t>, </a:t>
            </a:r>
            <a:r>
              <a:rPr lang="et-EE" altLang="et-EE" dirty="0" err="1">
                <a:cs typeface="Arial" panose="020B0604020202020204" pitchFamily="34" charset="0"/>
              </a:rPr>
              <a:t>hiking</a:t>
            </a:r>
            <a:r>
              <a:rPr lang="et-EE" altLang="et-EE" dirty="0">
                <a:cs typeface="Arial" panose="020B0604020202020204" pitchFamily="34" charset="0"/>
              </a:rPr>
              <a:t> </a:t>
            </a:r>
            <a:r>
              <a:rPr lang="et-EE" altLang="et-EE" dirty="0" err="1">
                <a:cs typeface="Arial" panose="020B0604020202020204" pitchFamily="34" charset="0"/>
              </a:rPr>
              <a:t>days</a:t>
            </a:r>
            <a:r>
              <a:rPr lang="et-EE" altLang="et-EE" dirty="0">
                <a:cs typeface="Arial" panose="020B0604020202020204" pitchFamily="34" charset="0"/>
              </a:rPr>
              <a:t>, </a:t>
            </a:r>
            <a:r>
              <a:rPr lang="et-EE" altLang="et-EE" dirty="0" err="1">
                <a:cs typeface="Arial" panose="020B0604020202020204" pitchFamily="34" charset="0"/>
              </a:rPr>
              <a:t>workshops</a:t>
            </a:r>
            <a:r>
              <a:rPr lang="et-EE" altLang="et-EE" dirty="0">
                <a:cs typeface="Arial" panose="020B0604020202020204" pitchFamily="34" charset="0"/>
              </a:rPr>
              <a:t> – 2018 </a:t>
            </a:r>
            <a:r>
              <a:rPr lang="et-EE" altLang="et-EE" dirty="0" err="1">
                <a:cs typeface="Arial" panose="020B0604020202020204" pitchFamily="34" charset="0"/>
              </a:rPr>
              <a:t>more</a:t>
            </a:r>
            <a:r>
              <a:rPr lang="et-EE" altLang="et-EE" dirty="0">
                <a:cs typeface="Arial" panose="020B0604020202020204" pitchFamily="34" charset="0"/>
              </a:rPr>
              <a:t> </a:t>
            </a:r>
            <a:r>
              <a:rPr lang="et-EE" altLang="et-EE" dirty="0" err="1">
                <a:cs typeface="Arial" panose="020B0604020202020204" pitchFamily="34" charset="0"/>
              </a:rPr>
              <a:t>than</a:t>
            </a:r>
            <a:r>
              <a:rPr lang="et-EE" altLang="et-EE" dirty="0">
                <a:cs typeface="Arial" panose="020B0604020202020204" pitchFamily="34" charset="0"/>
              </a:rPr>
              <a:t> 21000 </a:t>
            </a:r>
            <a:r>
              <a:rPr lang="et-EE" altLang="et-EE" dirty="0" err="1">
                <a:cs typeface="Arial" panose="020B0604020202020204" pitchFamily="34" charset="0"/>
              </a:rPr>
              <a:t>persons</a:t>
            </a:r>
            <a:r>
              <a:rPr lang="et-EE" altLang="et-EE" dirty="0">
                <a:cs typeface="Arial" panose="020B0604020202020204" pitchFamily="34" charset="0"/>
              </a:rPr>
              <a:t> </a:t>
            </a:r>
            <a:r>
              <a:rPr lang="et-EE" altLang="et-EE" dirty="0" err="1">
                <a:cs typeface="Arial" panose="020B0604020202020204" pitchFamily="34" charset="0"/>
              </a:rPr>
              <a:t>were</a:t>
            </a:r>
            <a:r>
              <a:rPr lang="et-EE" altLang="et-EE" dirty="0">
                <a:cs typeface="Arial" panose="020B0604020202020204" pitchFamily="34" charset="0"/>
              </a:rPr>
              <a:t> </a:t>
            </a:r>
            <a:r>
              <a:rPr lang="et-EE" altLang="et-EE" dirty="0" err="1">
                <a:cs typeface="Arial" panose="020B0604020202020204" pitchFamily="34" charset="0"/>
              </a:rPr>
              <a:t>involved</a:t>
            </a:r>
            <a:r>
              <a:rPr lang="et-EE" altLang="et-EE" dirty="0">
                <a:cs typeface="Arial" panose="020B0604020202020204" pitchFamily="34" charset="0"/>
              </a:rPr>
              <a:t>.</a:t>
            </a:r>
          </a:p>
          <a:p>
            <a:r>
              <a:rPr lang="et-EE" altLang="et-EE" dirty="0" err="1">
                <a:cs typeface="Arial" panose="020B0604020202020204" pitchFamily="34" charset="0"/>
              </a:rPr>
              <a:t>Working</a:t>
            </a:r>
            <a:r>
              <a:rPr lang="et-EE" altLang="et-EE" dirty="0">
                <a:cs typeface="Arial" panose="020B0604020202020204" pitchFamily="34" charset="0"/>
              </a:rPr>
              <a:t> </a:t>
            </a:r>
            <a:r>
              <a:rPr lang="et-EE" altLang="et-EE" dirty="0" err="1">
                <a:cs typeface="Arial" panose="020B0604020202020204" pitchFamily="34" charset="0"/>
              </a:rPr>
              <a:t>out</a:t>
            </a:r>
            <a:r>
              <a:rPr lang="et-EE" altLang="et-EE" dirty="0">
                <a:cs typeface="Arial" panose="020B0604020202020204" pitchFamily="34" charset="0"/>
              </a:rPr>
              <a:t> </a:t>
            </a:r>
            <a:r>
              <a:rPr lang="et-EE" altLang="et-EE" dirty="0" err="1">
                <a:cs typeface="Arial" panose="020B0604020202020204" pitchFamily="34" charset="0"/>
              </a:rPr>
              <a:t>study</a:t>
            </a:r>
            <a:r>
              <a:rPr lang="et-EE" altLang="et-EE" dirty="0">
                <a:cs typeface="Arial" panose="020B0604020202020204" pitchFamily="34" charset="0"/>
              </a:rPr>
              <a:t> </a:t>
            </a:r>
            <a:r>
              <a:rPr lang="et-EE" altLang="et-EE" dirty="0" err="1">
                <a:cs typeface="Arial" panose="020B0604020202020204" pitchFamily="34" charset="0"/>
              </a:rPr>
              <a:t>materials</a:t>
            </a:r>
            <a:r>
              <a:rPr lang="et-EE" altLang="et-EE" dirty="0">
                <a:cs typeface="Arial" panose="020B0604020202020204" pitchFamily="34" charset="0"/>
              </a:rPr>
              <a:t>, </a:t>
            </a:r>
            <a:r>
              <a:rPr lang="et-EE" altLang="et-EE" dirty="0" err="1">
                <a:cs typeface="Arial" panose="020B0604020202020204" pitchFamily="34" charset="0"/>
              </a:rPr>
              <a:t>information</a:t>
            </a:r>
            <a:r>
              <a:rPr lang="et-EE" altLang="et-EE" dirty="0">
                <a:cs typeface="Arial" panose="020B0604020202020204" pitchFamily="34" charset="0"/>
              </a:rPr>
              <a:t> </a:t>
            </a:r>
            <a:r>
              <a:rPr lang="et-EE" altLang="et-EE" dirty="0" err="1">
                <a:cs typeface="Arial" panose="020B0604020202020204" pitchFamily="34" charset="0"/>
              </a:rPr>
              <a:t>booklets</a:t>
            </a:r>
            <a:r>
              <a:rPr lang="et-EE" altLang="et-EE" dirty="0">
                <a:cs typeface="Arial" panose="020B0604020202020204" pitchFamily="34" charset="0"/>
              </a:rPr>
              <a:t> </a:t>
            </a:r>
            <a:r>
              <a:rPr lang="et-EE" altLang="et-EE" dirty="0" err="1">
                <a:cs typeface="Arial" panose="020B0604020202020204" pitchFamily="34" charset="0"/>
              </a:rPr>
              <a:t>about</a:t>
            </a:r>
            <a:r>
              <a:rPr lang="et-EE" altLang="et-EE" dirty="0">
                <a:cs typeface="Arial" panose="020B0604020202020204" pitchFamily="34" charset="0"/>
              </a:rPr>
              <a:t> </a:t>
            </a:r>
            <a:r>
              <a:rPr lang="et-EE" altLang="et-EE" dirty="0" err="1">
                <a:cs typeface="Arial" panose="020B0604020202020204" pitchFamily="34" charset="0"/>
              </a:rPr>
              <a:t>protected</a:t>
            </a:r>
            <a:r>
              <a:rPr lang="et-EE" altLang="et-EE" dirty="0">
                <a:cs typeface="Arial" panose="020B0604020202020204" pitchFamily="34" charset="0"/>
              </a:rPr>
              <a:t> </a:t>
            </a:r>
            <a:r>
              <a:rPr lang="et-EE" altLang="et-EE" dirty="0" err="1">
                <a:cs typeface="Arial" panose="020B0604020202020204" pitchFamily="34" charset="0"/>
              </a:rPr>
              <a:t>areas</a:t>
            </a:r>
            <a:endParaRPr lang="et-EE" altLang="et-EE" dirty="0">
              <a:cs typeface="Arial" panose="020B0604020202020204" pitchFamily="34" charset="0"/>
            </a:endParaRPr>
          </a:p>
          <a:p>
            <a:r>
              <a:rPr lang="et-EE" altLang="et-EE" dirty="0" err="1">
                <a:cs typeface="Arial" panose="020B0604020202020204" pitchFamily="34" charset="0"/>
              </a:rPr>
              <a:t>Managing</a:t>
            </a:r>
            <a:r>
              <a:rPr lang="et-EE" altLang="et-EE" dirty="0">
                <a:cs typeface="Arial" panose="020B0604020202020204" pitchFamily="34" charset="0"/>
              </a:rPr>
              <a:t> </a:t>
            </a:r>
            <a:r>
              <a:rPr lang="et-EE" altLang="et-EE" dirty="0" err="1">
                <a:cs typeface="Arial" panose="020B0604020202020204" pitchFamily="34" charset="0"/>
              </a:rPr>
              <a:t>portal</a:t>
            </a:r>
            <a:r>
              <a:rPr lang="et-EE" altLang="et-EE" dirty="0">
                <a:cs typeface="Arial" panose="020B0604020202020204" pitchFamily="34" charset="0"/>
              </a:rPr>
              <a:t> of </a:t>
            </a:r>
            <a:r>
              <a:rPr lang="et-EE" altLang="et-EE" dirty="0" err="1">
                <a:cs typeface="Arial" panose="020B0604020202020204" pitchFamily="34" charset="0"/>
              </a:rPr>
              <a:t>environmental</a:t>
            </a:r>
            <a:r>
              <a:rPr lang="et-EE" altLang="et-EE" dirty="0">
                <a:cs typeface="Arial" panose="020B0604020202020204" pitchFamily="34" charset="0"/>
              </a:rPr>
              <a:t> </a:t>
            </a:r>
            <a:r>
              <a:rPr lang="et-EE" altLang="et-EE" dirty="0" err="1">
                <a:cs typeface="Arial" panose="020B0604020202020204" pitchFamily="34" charset="0"/>
              </a:rPr>
              <a:t>education</a:t>
            </a:r>
            <a:r>
              <a:rPr lang="et-EE" altLang="et-EE" dirty="0">
                <a:cs typeface="Arial" panose="020B0604020202020204" pitchFamily="34" charset="0"/>
              </a:rPr>
              <a:t> www.keskkonnaharidus.ee</a:t>
            </a:r>
            <a:endParaRPr lang="en-US" altLang="et-EE" dirty="0">
              <a:cs typeface="Arial" panose="020B0604020202020204" pitchFamily="34" charset="0"/>
            </a:endParaRPr>
          </a:p>
          <a:p>
            <a:endParaRPr lang="et-EE" altLang="et-EE" dirty="0"/>
          </a:p>
        </p:txBody>
      </p:sp>
    </p:spTree>
    <p:extLst>
      <p:ext uri="{BB962C8B-B14F-4D97-AF65-F5344CB8AC3E}">
        <p14:creationId xmlns:p14="http://schemas.microsoft.com/office/powerpoint/2010/main" val="881846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6" descr="http://centralbaltic.eu/sites/default/files/logo.png">
            <a:extLst>
              <a:ext uri="{FF2B5EF4-FFF2-40B4-BE49-F238E27FC236}">
                <a16:creationId xmlns:a16="http://schemas.microsoft.com/office/drawing/2014/main" id="{49E33E3E-D170-49E0-997B-5560BE88A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3009" y="250570"/>
            <a:ext cx="37417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8" descr="http://centralbaltic.eu/sites/default/files/EU_flag_web.jpg">
            <a:extLst>
              <a:ext uri="{FF2B5EF4-FFF2-40B4-BE49-F238E27FC236}">
                <a16:creationId xmlns:a16="http://schemas.microsoft.com/office/drawing/2014/main" id="{DFF72DC7-9BA4-4103-8B1A-AEF2672A89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3814" y="136270"/>
            <a:ext cx="952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atura vietturis 2">
            <a:extLst>
              <a:ext uri="{FF2B5EF4-FFF2-40B4-BE49-F238E27FC236}">
                <a16:creationId xmlns:a16="http://schemas.microsoft.com/office/drawing/2014/main" id="{F0787D7E-9114-4F7F-85E6-85C359761D7D}"/>
              </a:ext>
            </a:extLst>
          </p:cNvPr>
          <p:cNvSpPr>
            <a:spLocks noGrp="1"/>
          </p:cNvSpPr>
          <p:nvPr>
            <p:ph idx="1"/>
          </p:nvPr>
        </p:nvSpPr>
        <p:spPr>
          <a:xfrm>
            <a:off x="388190" y="1627217"/>
            <a:ext cx="5581290" cy="4351338"/>
          </a:xfrm>
        </p:spPr>
        <p:txBody>
          <a:bodyPr>
            <a:normAutofit/>
          </a:bodyPr>
          <a:lstStyle/>
          <a:p>
            <a:pPr marL="0" indent="0">
              <a:buNone/>
            </a:pPr>
            <a:r>
              <a:rPr lang="lv-LV" dirty="0"/>
              <a:t>In West-Estonia:</a:t>
            </a:r>
          </a:p>
          <a:p>
            <a:r>
              <a:rPr lang="lv-LV" dirty="0"/>
              <a:t>Vilsandi National Park</a:t>
            </a:r>
          </a:p>
          <a:p>
            <a:r>
              <a:rPr lang="lv-LV" dirty="0"/>
              <a:t>Matsalu National Park</a:t>
            </a:r>
          </a:p>
          <a:p>
            <a:r>
              <a:rPr lang="et-EE" dirty="0"/>
              <a:t>Viidumäe </a:t>
            </a:r>
            <a:r>
              <a:rPr lang="et-EE" dirty="0" err="1"/>
              <a:t>Nature</a:t>
            </a:r>
            <a:r>
              <a:rPr lang="et-EE" dirty="0"/>
              <a:t> Reserve</a:t>
            </a:r>
          </a:p>
          <a:p>
            <a:r>
              <a:rPr lang="et-EE" dirty="0"/>
              <a:t>Kuressaare, Haapsalu, Pärnu </a:t>
            </a:r>
            <a:r>
              <a:rPr lang="et-EE" dirty="0" err="1"/>
              <a:t>offices</a:t>
            </a:r>
            <a:endParaRPr lang="et-EE" dirty="0"/>
          </a:p>
          <a:p>
            <a:r>
              <a:rPr lang="et-EE" dirty="0" err="1"/>
              <a:t>Environmental</a:t>
            </a:r>
            <a:r>
              <a:rPr lang="et-EE" dirty="0"/>
              <a:t> </a:t>
            </a:r>
            <a:r>
              <a:rPr lang="et-EE" dirty="0" err="1"/>
              <a:t>bus</a:t>
            </a:r>
            <a:endParaRPr lang="et-EE" dirty="0"/>
          </a:p>
          <a:p>
            <a:pPr marL="0" indent="0">
              <a:buNone/>
            </a:pPr>
            <a:r>
              <a:rPr lang="lv-LV" dirty="0">
                <a:hlinkClick r:id="rId5"/>
              </a:rPr>
              <a:t>https://www.kaitsealad.ee/eng</a:t>
            </a:r>
          </a:p>
          <a:p>
            <a:pPr marL="0" indent="0">
              <a:buNone/>
            </a:pPr>
            <a:r>
              <a:rPr lang="lv-LV" dirty="0">
                <a:hlinkClick r:id="rId6"/>
              </a:rPr>
              <a:t>https://www.keskkonnaamet.ee/en</a:t>
            </a:r>
            <a:endParaRPr lang="lv-LV" dirty="0"/>
          </a:p>
          <a:p>
            <a:pPr marL="0" indent="0">
              <a:buNone/>
            </a:pPr>
            <a:endParaRPr lang="lv-LV" dirty="0"/>
          </a:p>
        </p:txBody>
      </p:sp>
      <p:pic>
        <p:nvPicPr>
          <p:cNvPr id="4" name="Pilt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58540" y="1992702"/>
            <a:ext cx="5745452" cy="3830301"/>
          </a:xfrm>
          <a:prstGeom prst="rect">
            <a:avLst/>
          </a:prstGeom>
        </p:spPr>
      </p:pic>
    </p:spTree>
    <p:extLst>
      <p:ext uri="{BB962C8B-B14F-4D97-AF65-F5344CB8AC3E}">
        <p14:creationId xmlns:p14="http://schemas.microsoft.com/office/powerpoint/2010/main" val="1071688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p:cNvSpPr>
            <a:spLocks noChangeArrowheads="1"/>
          </p:cNvSpPr>
          <p:nvPr/>
        </p:nvSpPr>
        <p:spPr bwMode="auto">
          <a:xfrm>
            <a:off x="2930769" y="381004"/>
            <a:ext cx="6752492"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bg1"/>
                </a:solidFill>
                <a:latin typeface="Times New Roman" pitchFamily="18" charset="0"/>
                <a:ea typeface="ヒラギノ明朝 ProN W3" charset="0"/>
                <a:cs typeface="ヒラギノ明朝 ProN W3" charset="0"/>
              </a:defRPr>
            </a:lvl1pPr>
            <a:lvl2pPr marL="742950" indent="-285750">
              <a:defRPr sz="1200">
                <a:solidFill>
                  <a:schemeClr val="bg1"/>
                </a:solidFill>
                <a:latin typeface="Times New Roman" pitchFamily="18" charset="0"/>
                <a:ea typeface="ヒラギノ明朝 ProN W3" charset="0"/>
                <a:cs typeface="ヒラギノ明朝 ProN W3" charset="0"/>
              </a:defRPr>
            </a:lvl2pPr>
            <a:lvl3pPr marL="1143000" indent="-228600">
              <a:defRPr sz="1200">
                <a:solidFill>
                  <a:schemeClr val="bg1"/>
                </a:solidFill>
                <a:latin typeface="Times New Roman" pitchFamily="18" charset="0"/>
                <a:ea typeface="ヒラギノ明朝 ProN W3" charset="0"/>
                <a:cs typeface="ヒラギノ明朝 ProN W3" charset="0"/>
              </a:defRPr>
            </a:lvl3pPr>
            <a:lvl4pPr marL="1600200" indent="-228600">
              <a:defRPr sz="1200">
                <a:solidFill>
                  <a:schemeClr val="bg1"/>
                </a:solidFill>
                <a:latin typeface="Times New Roman" pitchFamily="18" charset="0"/>
                <a:ea typeface="ヒラギノ明朝 ProN W3" charset="0"/>
                <a:cs typeface="ヒラギノ明朝 ProN W3" charset="0"/>
              </a:defRPr>
            </a:lvl4pPr>
            <a:lvl5pPr marL="2057400" indent="-228600">
              <a:defRPr sz="1200">
                <a:solidFill>
                  <a:schemeClr val="bg1"/>
                </a:solidFill>
                <a:latin typeface="Times New Roman" pitchFamily="18" charset="0"/>
                <a:ea typeface="ヒラギノ明朝 ProN W3" charset="0"/>
                <a:cs typeface="ヒラギノ明朝 ProN W3" charset="0"/>
              </a:defRPr>
            </a:lvl5pPr>
            <a:lvl6pPr marL="2514600" indent="-228600" defTabSz="449263" eaLnBrk="0" fontAlgn="base" hangingPunct="0">
              <a:lnSpc>
                <a:spcPct val="83000"/>
              </a:lnSpc>
              <a:spcBef>
                <a:spcPct val="0"/>
              </a:spcBef>
              <a:spcAft>
                <a:spcPct val="0"/>
              </a:spcAft>
              <a:buClr>
                <a:srgbClr val="154A9D"/>
              </a:buClr>
              <a:buSzPct val="100000"/>
              <a:buFont typeface="Times New Roman" pitchFamily="18" charset="0"/>
              <a:defRPr sz="1200">
                <a:solidFill>
                  <a:schemeClr val="bg1"/>
                </a:solidFill>
                <a:latin typeface="Times New Roman" pitchFamily="18" charset="0"/>
                <a:ea typeface="ヒラギノ明朝 ProN W3" charset="0"/>
                <a:cs typeface="ヒラギノ明朝 ProN W3" charset="0"/>
              </a:defRPr>
            </a:lvl6pPr>
            <a:lvl7pPr marL="2971800" indent="-228600" defTabSz="449263" eaLnBrk="0" fontAlgn="base" hangingPunct="0">
              <a:lnSpc>
                <a:spcPct val="83000"/>
              </a:lnSpc>
              <a:spcBef>
                <a:spcPct val="0"/>
              </a:spcBef>
              <a:spcAft>
                <a:spcPct val="0"/>
              </a:spcAft>
              <a:buClr>
                <a:srgbClr val="154A9D"/>
              </a:buClr>
              <a:buSzPct val="100000"/>
              <a:buFont typeface="Times New Roman" pitchFamily="18" charset="0"/>
              <a:defRPr sz="1200">
                <a:solidFill>
                  <a:schemeClr val="bg1"/>
                </a:solidFill>
                <a:latin typeface="Times New Roman" pitchFamily="18" charset="0"/>
                <a:ea typeface="ヒラギノ明朝 ProN W3" charset="0"/>
                <a:cs typeface="ヒラギノ明朝 ProN W3" charset="0"/>
              </a:defRPr>
            </a:lvl7pPr>
            <a:lvl8pPr marL="3429000" indent="-228600" defTabSz="449263" eaLnBrk="0" fontAlgn="base" hangingPunct="0">
              <a:lnSpc>
                <a:spcPct val="83000"/>
              </a:lnSpc>
              <a:spcBef>
                <a:spcPct val="0"/>
              </a:spcBef>
              <a:spcAft>
                <a:spcPct val="0"/>
              </a:spcAft>
              <a:buClr>
                <a:srgbClr val="154A9D"/>
              </a:buClr>
              <a:buSzPct val="100000"/>
              <a:buFont typeface="Times New Roman" pitchFamily="18" charset="0"/>
              <a:defRPr sz="1200">
                <a:solidFill>
                  <a:schemeClr val="bg1"/>
                </a:solidFill>
                <a:latin typeface="Times New Roman" pitchFamily="18" charset="0"/>
                <a:ea typeface="ヒラギノ明朝 ProN W3" charset="0"/>
                <a:cs typeface="ヒラギノ明朝 ProN W3" charset="0"/>
              </a:defRPr>
            </a:lvl8pPr>
            <a:lvl9pPr marL="3886200" indent="-228600" defTabSz="449263" eaLnBrk="0" fontAlgn="base" hangingPunct="0">
              <a:lnSpc>
                <a:spcPct val="83000"/>
              </a:lnSpc>
              <a:spcBef>
                <a:spcPct val="0"/>
              </a:spcBef>
              <a:spcAft>
                <a:spcPct val="0"/>
              </a:spcAft>
              <a:buClr>
                <a:srgbClr val="154A9D"/>
              </a:buClr>
              <a:buSzPct val="100000"/>
              <a:buFont typeface="Times New Roman" pitchFamily="18" charset="0"/>
              <a:defRPr sz="1200">
                <a:solidFill>
                  <a:schemeClr val="bg1"/>
                </a:solidFill>
                <a:latin typeface="Times New Roman" pitchFamily="18" charset="0"/>
                <a:ea typeface="ヒラギノ明朝 ProN W3" charset="0"/>
                <a:cs typeface="ヒラギノ明朝 ProN W3" charset="0"/>
              </a:defRPr>
            </a:lvl9pPr>
          </a:lstStyle>
          <a:p>
            <a:pPr defTabSz="449263" fontAlgn="base" hangingPunct="0">
              <a:lnSpc>
                <a:spcPct val="93000"/>
              </a:lnSpc>
              <a:spcBef>
                <a:spcPct val="50000"/>
              </a:spcBef>
              <a:spcAft>
                <a:spcPts val="1425"/>
              </a:spcAft>
              <a:buClr>
                <a:srgbClr val="000000"/>
              </a:buClr>
              <a:buSzPct val="45000"/>
            </a:pPr>
            <a:endParaRPr lang="et-EE" altLang="et-EE" sz="2400">
              <a:solidFill>
                <a:srgbClr val="006600"/>
              </a:solidFill>
              <a:latin typeface="Arial" charset="0"/>
            </a:endParaRPr>
          </a:p>
        </p:txBody>
      </p:sp>
      <p:pic>
        <p:nvPicPr>
          <p:cNvPr id="2" name="Pil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1373" y="0"/>
            <a:ext cx="9069257" cy="6858000"/>
          </a:xfrm>
          <a:prstGeom prst="rect">
            <a:avLst/>
          </a:prstGeom>
        </p:spPr>
      </p:pic>
    </p:spTree>
    <p:extLst>
      <p:ext uri="{BB962C8B-B14F-4D97-AF65-F5344CB8AC3E}">
        <p14:creationId xmlns:p14="http://schemas.microsoft.com/office/powerpoint/2010/main" val="3693039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3" name="Pil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4" name="Pilt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5" name="Pilt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6" name="Pil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349619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Tree>
    <p:extLst>
      <p:ext uri="{BB962C8B-B14F-4D97-AF65-F5344CB8AC3E}">
        <p14:creationId xmlns:p14="http://schemas.microsoft.com/office/powerpoint/2010/main" val="2108636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674476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74" y="-153882"/>
            <a:ext cx="10515600" cy="1325563"/>
          </a:xfrm>
        </p:spPr>
        <p:txBody>
          <a:bodyPr>
            <a:normAutofit/>
          </a:bodyPr>
          <a:lstStyle/>
          <a:p>
            <a:r>
              <a:rPr lang="et-EE" sz="3200" b="1" dirty="0" err="1"/>
              <a:t>Mobile</a:t>
            </a:r>
            <a:r>
              <a:rPr lang="et-EE" sz="3200" b="1" dirty="0"/>
              <a:t> </a:t>
            </a:r>
            <a:r>
              <a:rPr lang="et-EE" sz="3200" b="1" dirty="0" err="1"/>
              <a:t>exhibitions</a:t>
            </a:r>
            <a:endParaRPr lang="en-US" sz="3200" b="1" dirty="0"/>
          </a:p>
        </p:txBody>
      </p:sp>
      <p:pic>
        <p:nvPicPr>
          <p:cNvPr id="2051" name="Picture 6" descr="http://centralbaltic.eu/sites/default/files/logo.png">
            <a:extLst>
              <a:ext uri="{FF2B5EF4-FFF2-40B4-BE49-F238E27FC236}">
                <a16:creationId xmlns:a16="http://schemas.microsoft.com/office/drawing/2014/main" id="{49E33E3E-D170-49E0-997B-5560BE88A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3009" y="250570"/>
            <a:ext cx="37417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8" descr="http://centralbaltic.eu/sites/default/files/EU_flag_web.jpg">
            <a:extLst>
              <a:ext uri="{FF2B5EF4-FFF2-40B4-BE49-F238E27FC236}">
                <a16:creationId xmlns:a16="http://schemas.microsoft.com/office/drawing/2014/main" id="{DFF72DC7-9BA4-4103-8B1A-AEF2672A89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3814" y="136270"/>
            <a:ext cx="952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isu kohatäide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24907" y="1088770"/>
            <a:ext cx="7438307" cy="5578730"/>
          </a:xfrm>
        </p:spPr>
      </p:pic>
      <p:sp>
        <p:nvSpPr>
          <p:cNvPr id="5" name="TextBox 4"/>
          <p:cNvSpPr txBox="1"/>
          <p:nvPr/>
        </p:nvSpPr>
        <p:spPr>
          <a:xfrm>
            <a:off x="8216900" y="1841500"/>
            <a:ext cx="3708400" cy="954107"/>
          </a:xfrm>
          <a:prstGeom prst="rect">
            <a:avLst/>
          </a:prstGeom>
          <a:noFill/>
        </p:spPr>
        <p:txBody>
          <a:bodyPr wrap="square" rtlCol="0">
            <a:spAutoFit/>
          </a:bodyPr>
          <a:lstStyle/>
          <a:p>
            <a:r>
              <a:rPr lang="et-EE" sz="2800" dirty="0" err="1"/>
              <a:t>Nature</a:t>
            </a:r>
            <a:r>
              <a:rPr lang="et-EE" sz="2800" dirty="0"/>
              <a:t> </a:t>
            </a:r>
            <a:r>
              <a:rPr lang="et-EE" sz="2800" dirty="0" err="1"/>
              <a:t>conservation</a:t>
            </a:r>
            <a:r>
              <a:rPr lang="et-EE" sz="2800" dirty="0"/>
              <a:t> in Estonia</a:t>
            </a:r>
          </a:p>
        </p:txBody>
      </p:sp>
    </p:spTree>
    <p:extLst>
      <p:ext uri="{BB962C8B-B14F-4D97-AF65-F5344CB8AC3E}">
        <p14:creationId xmlns:p14="http://schemas.microsoft.com/office/powerpoint/2010/main" val="146412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74" y="-153882"/>
            <a:ext cx="10515600" cy="1325563"/>
          </a:xfrm>
        </p:spPr>
        <p:txBody>
          <a:bodyPr>
            <a:normAutofit/>
          </a:bodyPr>
          <a:lstStyle/>
          <a:p>
            <a:r>
              <a:rPr lang="et-EE" sz="3200" b="1" dirty="0" err="1"/>
              <a:t>Mobile</a:t>
            </a:r>
            <a:r>
              <a:rPr lang="et-EE" sz="3200" b="1" dirty="0"/>
              <a:t> </a:t>
            </a:r>
            <a:r>
              <a:rPr lang="et-EE" sz="3200" b="1" dirty="0" err="1"/>
              <a:t>exhibitions</a:t>
            </a:r>
            <a:endParaRPr lang="en-US" sz="3200" b="1" dirty="0"/>
          </a:p>
        </p:txBody>
      </p:sp>
      <p:pic>
        <p:nvPicPr>
          <p:cNvPr id="2051" name="Picture 6" descr="http://centralbaltic.eu/sites/default/files/logo.png">
            <a:extLst>
              <a:ext uri="{FF2B5EF4-FFF2-40B4-BE49-F238E27FC236}">
                <a16:creationId xmlns:a16="http://schemas.microsoft.com/office/drawing/2014/main" id="{49E33E3E-D170-49E0-997B-5560BE88A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3009" y="250570"/>
            <a:ext cx="37417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8" descr="http://centralbaltic.eu/sites/default/files/EU_flag_web.jpg">
            <a:extLst>
              <a:ext uri="{FF2B5EF4-FFF2-40B4-BE49-F238E27FC236}">
                <a16:creationId xmlns:a16="http://schemas.microsoft.com/office/drawing/2014/main" id="{DFF72DC7-9BA4-4103-8B1A-AEF2672A89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3814" y="136270"/>
            <a:ext cx="952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594600" y="1943100"/>
            <a:ext cx="4076700" cy="523220"/>
          </a:xfrm>
          <a:prstGeom prst="rect">
            <a:avLst/>
          </a:prstGeom>
          <a:noFill/>
        </p:spPr>
        <p:txBody>
          <a:bodyPr wrap="square" rtlCol="0">
            <a:spAutoFit/>
          </a:bodyPr>
          <a:lstStyle/>
          <a:p>
            <a:r>
              <a:rPr lang="et-EE" sz="2800" dirty="0" err="1"/>
              <a:t>Coastal</a:t>
            </a:r>
            <a:r>
              <a:rPr lang="et-EE" sz="2800" dirty="0"/>
              <a:t> </a:t>
            </a:r>
            <a:r>
              <a:rPr lang="et-EE" sz="2800" dirty="0" err="1"/>
              <a:t>meadow</a:t>
            </a:r>
            <a:r>
              <a:rPr lang="et-EE" sz="2800" dirty="0"/>
              <a:t> </a:t>
            </a:r>
            <a:r>
              <a:rPr lang="et-EE" sz="2800" dirty="0" err="1"/>
              <a:t>box</a:t>
            </a:r>
            <a:endParaRPr lang="et-EE" sz="2800" dirty="0"/>
          </a:p>
        </p:txBody>
      </p:sp>
      <p:pic>
        <p:nvPicPr>
          <p:cNvPr id="1026" name="Picture 2" descr="http://www.keskkonnaharidus.ee/wp-content/uploads/2015/07/Fotod-kohvri-sisust-101.jpg"/>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251486" y="859357"/>
            <a:ext cx="6352513" cy="5691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697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1995</TotalTime>
  <Words>446</Words>
  <Application>Microsoft Office PowerPoint</Application>
  <PresentationFormat>Platekrāna</PresentationFormat>
  <Paragraphs>54</Paragraphs>
  <Slides>12</Slides>
  <Notes>9</Notes>
  <HiddenSlides>0</HiddenSlides>
  <MMClips>0</MMClips>
  <ScaleCrop>false</ScaleCrop>
  <HeadingPairs>
    <vt:vector size="6" baseType="variant">
      <vt:variant>
        <vt:lpstr>Lietotie fonti</vt:lpstr>
      </vt:variant>
      <vt:variant>
        <vt:i4>3</vt:i4>
      </vt:variant>
      <vt:variant>
        <vt:lpstr>Dizains</vt:lpstr>
      </vt:variant>
      <vt:variant>
        <vt:i4>1</vt:i4>
      </vt:variant>
      <vt:variant>
        <vt:lpstr>Slaidu virsraksti</vt:lpstr>
      </vt:variant>
      <vt:variant>
        <vt:i4>12</vt:i4>
      </vt:variant>
    </vt:vector>
  </HeadingPairs>
  <TitlesOfParts>
    <vt:vector size="16" baseType="lpstr">
      <vt:lpstr>Arial</vt:lpstr>
      <vt:lpstr>Calibri</vt:lpstr>
      <vt:lpstr>Calibri Light</vt:lpstr>
      <vt:lpstr>Office Theme</vt:lpstr>
      <vt:lpstr>  Activities by Estonian Environmental Board                                                                          </vt:lpstr>
      <vt:lpstr>Environmental Board- environmental education (nonformal)</vt:lpstr>
      <vt:lpstr>PowerPoint prezentācija</vt:lpstr>
      <vt:lpstr>PowerPoint prezentācija</vt:lpstr>
      <vt:lpstr>PowerPoint prezentācija</vt:lpstr>
      <vt:lpstr>PowerPoint prezentācija</vt:lpstr>
      <vt:lpstr>PowerPoint prezentācija</vt:lpstr>
      <vt:lpstr>Mobile exhibitions</vt:lpstr>
      <vt:lpstr>Mobile exhibitions</vt:lpstr>
      <vt:lpstr>Mobile exhibitions</vt:lpstr>
      <vt:lpstr>Study-trip to Denmark</vt:lpstr>
      <vt:lpstr>Toolbox for people with special needs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Imants Meiers Meiris</dc:creator>
  <cp:lastModifiedBy>Alise</cp:lastModifiedBy>
  <cp:revision>398</cp:revision>
  <dcterms:created xsi:type="dcterms:W3CDTF">2017-05-24T08:53:03Z</dcterms:created>
  <dcterms:modified xsi:type="dcterms:W3CDTF">2019-05-22T12:56:24Z</dcterms:modified>
</cp:coreProperties>
</file>