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6" r:id="rId2"/>
    <p:sldMasterId id="2147483699" r:id="rId3"/>
  </p:sldMasterIdLst>
  <p:notesMasterIdLst>
    <p:notesMasterId r:id="rId23"/>
  </p:notesMasterIdLst>
  <p:sldIdLst>
    <p:sldId id="399" r:id="rId4"/>
    <p:sldId id="515" r:id="rId5"/>
    <p:sldId id="512" r:id="rId6"/>
    <p:sldId id="514" r:id="rId7"/>
    <p:sldId id="497" r:id="rId8"/>
    <p:sldId id="520" r:id="rId9"/>
    <p:sldId id="518" r:id="rId10"/>
    <p:sldId id="522" r:id="rId11"/>
    <p:sldId id="526" r:id="rId12"/>
    <p:sldId id="527" r:id="rId13"/>
    <p:sldId id="532" r:id="rId14"/>
    <p:sldId id="529" r:id="rId15"/>
    <p:sldId id="531" r:id="rId16"/>
    <p:sldId id="510" r:id="rId17"/>
    <p:sldId id="498" r:id="rId18"/>
    <p:sldId id="507" r:id="rId19"/>
    <p:sldId id="499" r:id="rId20"/>
    <p:sldId id="506" r:id="rId21"/>
    <p:sldId id="517" r:id="rId22"/>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A01"/>
    <a:srgbClr val="A1B620"/>
    <a:srgbClr val="FED46C"/>
    <a:srgbClr val="956B01"/>
    <a:srgbClr val="D19601"/>
    <a:srgbClr val="FEC026"/>
    <a:srgbClr val="696868"/>
    <a:srgbClr val="FED05C"/>
    <a:srgbClr val="573E01"/>
    <a:srgbClr val="735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418" autoAdjust="0"/>
  </p:normalViewPr>
  <p:slideViewPr>
    <p:cSldViewPr>
      <p:cViewPr varScale="1">
        <p:scale>
          <a:sx n="98" d="100"/>
          <a:sy n="98" d="100"/>
        </p:scale>
        <p:origin x="201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20C11-4919-7C47-AC4D-2EA7BAE324BB}"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0A6F6807-42EA-1A4F-9DEA-13B9A5C12647}">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err="1"/>
            <a:t>Kapēc</a:t>
          </a:r>
          <a:r>
            <a:rPr lang="en-US" dirty="0"/>
            <a:t> </a:t>
          </a:r>
          <a:r>
            <a:rPr lang="en-US" dirty="0" err="1"/>
            <a:t>investē</a:t>
          </a:r>
          <a:r>
            <a:rPr lang="en-US" dirty="0"/>
            <a:t>?</a:t>
          </a:r>
        </a:p>
      </dgm:t>
    </dgm:pt>
    <dgm:pt modelId="{0F43CCA1-AE49-C242-A7F6-14283C2C589F}" type="parTrans" cxnId="{7D364865-08AC-0645-A5D5-6F1220261E3C}">
      <dgm:prSet/>
      <dgm:spPr/>
      <dgm:t>
        <a:bodyPr/>
        <a:lstStyle/>
        <a:p>
          <a:endParaRPr lang="en-US"/>
        </a:p>
      </dgm:t>
    </dgm:pt>
    <dgm:pt modelId="{992EB165-0032-0F4D-9127-2E356AE31519}" type="sibTrans" cxnId="{7D364865-08AC-0645-A5D5-6F1220261E3C}">
      <dgm:prSet/>
      <dgm:spPr/>
      <dgm:t>
        <a:bodyPr/>
        <a:lstStyle/>
        <a:p>
          <a:endParaRPr lang="en-US"/>
        </a:p>
      </dgm:t>
    </dgm:pt>
    <dgm:pt modelId="{019FF6E7-6577-D846-9CF0-787343D19F92}">
      <dgm:prSet phldrT="[Text]"/>
      <dgm:spPr>
        <a:solidFill>
          <a:srgbClr val="73BE1E"/>
        </a:solidFill>
      </dgm:spPr>
      <dgm:t>
        <a:bodyPr/>
        <a:lstStyle/>
        <a:p>
          <a:r>
            <a:rPr lang="en-US" dirty="0" err="1"/>
            <a:t>Resursi</a:t>
          </a:r>
          <a:endParaRPr lang="en-US" dirty="0"/>
        </a:p>
      </dgm:t>
    </dgm:pt>
    <dgm:pt modelId="{DB25C120-C8D2-0948-B0A1-CF80240D0DD2}" type="parTrans" cxnId="{91384754-D8E4-7446-ADDA-F46C6A08ADDB}">
      <dgm:prSet/>
      <dgm:spPr/>
      <dgm:t>
        <a:bodyPr/>
        <a:lstStyle/>
        <a:p>
          <a:endParaRPr lang="en-US"/>
        </a:p>
      </dgm:t>
    </dgm:pt>
    <dgm:pt modelId="{9C7BAB52-2554-3349-8A15-19BB323471BC}" type="sibTrans" cxnId="{91384754-D8E4-7446-ADDA-F46C6A08ADDB}">
      <dgm:prSet/>
      <dgm:spPr/>
      <dgm:t>
        <a:bodyPr/>
        <a:lstStyle/>
        <a:p>
          <a:endParaRPr lang="en-US"/>
        </a:p>
      </dgm:t>
    </dgm:pt>
    <dgm:pt modelId="{40C62C74-1866-3A4F-982E-1A89C3DE260D}">
      <dgm:prSet phldrT="[Text]"/>
      <dgm:spPr>
        <a:solidFill>
          <a:srgbClr val="73BE1E"/>
        </a:solidFill>
      </dgm:spPr>
      <dgm:t>
        <a:bodyPr/>
        <a:lstStyle/>
        <a:p>
          <a:r>
            <a:rPr lang="en-US" dirty="0" err="1"/>
            <a:t>Tirgus</a:t>
          </a:r>
          <a:endParaRPr lang="en-US" dirty="0"/>
        </a:p>
      </dgm:t>
    </dgm:pt>
    <dgm:pt modelId="{B18D6921-8F4D-C24E-BDA0-66FBBC0E5A54}" type="parTrans" cxnId="{DF31D693-CB31-A245-A422-1F2E8F50EBDE}">
      <dgm:prSet/>
      <dgm:spPr/>
      <dgm:t>
        <a:bodyPr/>
        <a:lstStyle/>
        <a:p>
          <a:endParaRPr lang="en-US"/>
        </a:p>
      </dgm:t>
    </dgm:pt>
    <dgm:pt modelId="{329C16A3-92A9-4F49-90AF-B6039E7EC145}" type="sibTrans" cxnId="{DF31D693-CB31-A245-A422-1F2E8F50EBDE}">
      <dgm:prSet/>
      <dgm:spPr/>
      <dgm:t>
        <a:bodyPr/>
        <a:lstStyle/>
        <a:p>
          <a:endParaRPr lang="en-US"/>
        </a:p>
      </dgm:t>
    </dgm:pt>
    <dgm:pt modelId="{961C03E2-FFAB-394A-8984-A3F97204065F}">
      <dgm:prSet phldrT="[Text]"/>
      <dgm:spPr>
        <a:solidFill>
          <a:srgbClr val="73BE1E"/>
        </a:solidFill>
      </dgm:spPr>
      <dgm:t>
        <a:bodyPr/>
        <a:lstStyle/>
        <a:p>
          <a:r>
            <a:rPr lang="en-US" dirty="0" err="1"/>
            <a:t>Inovācijas</a:t>
          </a:r>
          <a:endParaRPr lang="en-US" dirty="0"/>
        </a:p>
      </dgm:t>
    </dgm:pt>
    <dgm:pt modelId="{8EEA3FEA-497D-2845-A7A4-1C8BC67105A4}" type="parTrans" cxnId="{37396DAE-8B0D-9E45-90EE-33EAB793E292}">
      <dgm:prSet/>
      <dgm:spPr/>
      <dgm:t>
        <a:bodyPr/>
        <a:lstStyle/>
        <a:p>
          <a:endParaRPr lang="en-US"/>
        </a:p>
      </dgm:t>
    </dgm:pt>
    <dgm:pt modelId="{FCF7CBB4-5E44-A341-A736-08703BB8845E}" type="sibTrans" cxnId="{37396DAE-8B0D-9E45-90EE-33EAB793E292}">
      <dgm:prSet/>
      <dgm:spPr/>
      <dgm:t>
        <a:bodyPr/>
        <a:lstStyle/>
        <a:p>
          <a:endParaRPr lang="en-US"/>
        </a:p>
      </dgm:t>
    </dgm:pt>
    <dgm:pt modelId="{888A04CC-9057-EC42-82EA-84A4181EC148}" type="pres">
      <dgm:prSet presAssocID="{51A20C11-4919-7C47-AC4D-2EA7BAE324BB}" presName="cycle" presStyleCnt="0">
        <dgm:presLayoutVars>
          <dgm:chMax val="1"/>
          <dgm:dir/>
          <dgm:animLvl val="ctr"/>
          <dgm:resizeHandles val="exact"/>
        </dgm:presLayoutVars>
      </dgm:prSet>
      <dgm:spPr/>
    </dgm:pt>
    <dgm:pt modelId="{002826AF-9A86-6547-A816-B7A64327E693}" type="pres">
      <dgm:prSet presAssocID="{0A6F6807-42EA-1A4F-9DEA-13B9A5C12647}" presName="centerShape" presStyleLbl="node0" presStyleIdx="0" presStyleCnt="1"/>
      <dgm:spPr/>
    </dgm:pt>
    <dgm:pt modelId="{D6B930F1-EBB5-2348-A237-AC40C04BC5D9}" type="pres">
      <dgm:prSet presAssocID="{DB25C120-C8D2-0948-B0A1-CF80240D0DD2}" presName="Name9" presStyleLbl="parChTrans1D2" presStyleIdx="0" presStyleCnt="3"/>
      <dgm:spPr/>
    </dgm:pt>
    <dgm:pt modelId="{A2018166-37C6-9249-B79C-B6FC0245BB28}" type="pres">
      <dgm:prSet presAssocID="{DB25C120-C8D2-0948-B0A1-CF80240D0DD2}" presName="connTx" presStyleLbl="parChTrans1D2" presStyleIdx="0" presStyleCnt="3"/>
      <dgm:spPr/>
    </dgm:pt>
    <dgm:pt modelId="{D16E7B73-7295-BA49-A94E-383682C0B06A}" type="pres">
      <dgm:prSet presAssocID="{019FF6E7-6577-D846-9CF0-787343D19F92}" presName="node" presStyleLbl="node1" presStyleIdx="0" presStyleCnt="3">
        <dgm:presLayoutVars>
          <dgm:bulletEnabled val="1"/>
        </dgm:presLayoutVars>
      </dgm:prSet>
      <dgm:spPr/>
    </dgm:pt>
    <dgm:pt modelId="{68568057-D466-A047-9203-CBA3780D8A4A}" type="pres">
      <dgm:prSet presAssocID="{B18D6921-8F4D-C24E-BDA0-66FBBC0E5A54}" presName="Name9" presStyleLbl="parChTrans1D2" presStyleIdx="1" presStyleCnt="3"/>
      <dgm:spPr/>
    </dgm:pt>
    <dgm:pt modelId="{B60F8D18-2980-0949-A6C8-438FD524EC49}" type="pres">
      <dgm:prSet presAssocID="{B18D6921-8F4D-C24E-BDA0-66FBBC0E5A54}" presName="connTx" presStyleLbl="parChTrans1D2" presStyleIdx="1" presStyleCnt="3"/>
      <dgm:spPr/>
    </dgm:pt>
    <dgm:pt modelId="{56D4E08D-9F75-0249-8E18-4C335E9D8150}" type="pres">
      <dgm:prSet presAssocID="{40C62C74-1866-3A4F-982E-1A89C3DE260D}" presName="node" presStyleLbl="node1" presStyleIdx="1" presStyleCnt="3">
        <dgm:presLayoutVars>
          <dgm:bulletEnabled val="1"/>
        </dgm:presLayoutVars>
      </dgm:prSet>
      <dgm:spPr/>
    </dgm:pt>
    <dgm:pt modelId="{D004B37D-C1D4-A84C-A428-BB98A24D29F8}" type="pres">
      <dgm:prSet presAssocID="{8EEA3FEA-497D-2845-A7A4-1C8BC67105A4}" presName="Name9" presStyleLbl="parChTrans1D2" presStyleIdx="2" presStyleCnt="3"/>
      <dgm:spPr/>
    </dgm:pt>
    <dgm:pt modelId="{C43C7720-913F-824F-B77F-6B206A032D31}" type="pres">
      <dgm:prSet presAssocID="{8EEA3FEA-497D-2845-A7A4-1C8BC67105A4}" presName="connTx" presStyleLbl="parChTrans1D2" presStyleIdx="2" presStyleCnt="3"/>
      <dgm:spPr/>
    </dgm:pt>
    <dgm:pt modelId="{C99B8B0A-2C59-A947-B5E1-7B9E4E6A2362}" type="pres">
      <dgm:prSet presAssocID="{961C03E2-FFAB-394A-8984-A3F97204065F}" presName="node" presStyleLbl="node1" presStyleIdx="2" presStyleCnt="3">
        <dgm:presLayoutVars>
          <dgm:bulletEnabled val="1"/>
        </dgm:presLayoutVars>
      </dgm:prSet>
      <dgm:spPr/>
    </dgm:pt>
  </dgm:ptLst>
  <dgm:cxnLst>
    <dgm:cxn modelId="{52EC380D-41AC-4FEB-A831-E0066CE00E6E}" type="presOf" srcId="{DB25C120-C8D2-0948-B0A1-CF80240D0DD2}" destId="{D6B930F1-EBB5-2348-A237-AC40C04BC5D9}" srcOrd="0" destOrd="0" presId="urn:microsoft.com/office/officeart/2005/8/layout/radial1"/>
    <dgm:cxn modelId="{739B830F-EDAA-4F17-82F5-9ED0D2B9B22C}" type="presOf" srcId="{961C03E2-FFAB-394A-8984-A3F97204065F}" destId="{C99B8B0A-2C59-A947-B5E1-7B9E4E6A2362}" srcOrd="0" destOrd="0" presId="urn:microsoft.com/office/officeart/2005/8/layout/radial1"/>
    <dgm:cxn modelId="{25C9651A-B592-4EEF-9005-183E991A452C}" type="presOf" srcId="{B18D6921-8F4D-C24E-BDA0-66FBBC0E5A54}" destId="{B60F8D18-2980-0949-A6C8-438FD524EC49}" srcOrd="1" destOrd="0" presId="urn:microsoft.com/office/officeart/2005/8/layout/radial1"/>
    <dgm:cxn modelId="{6C87471F-A50B-47EE-9D3C-2352F5D7F6EC}" type="presOf" srcId="{B18D6921-8F4D-C24E-BDA0-66FBBC0E5A54}" destId="{68568057-D466-A047-9203-CBA3780D8A4A}" srcOrd="0" destOrd="0" presId="urn:microsoft.com/office/officeart/2005/8/layout/radial1"/>
    <dgm:cxn modelId="{B93E6823-3512-4219-874B-AEFC978CC761}" type="presOf" srcId="{40C62C74-1866-3A4F-982E-1A89C3DE260D}" destId="{56D4E08D-9F75-0249-8E18-4C335E9D8150}" srcOrd="0" destOrd="0" presId="urn:microsoft.com/office/officeart/2005/8/layout/radial1"/>
    <dgm:cxn modelId="{7D364865-08AC-0645-A5D5-6F1220261E3C}" srcId="{51A20C11-4919-7C47-AC4D-2EA7BAE324BB}" destId="{0A6F6807-42EA-1A4F-9DEA-13B9A5C12647}" srcOrd="0" destOrd="0" parTransId="{0F43CCA1-AE49-C242-A7F6-14283C2C589F}" sibTransId="{992EB165-0032-0F4D-9127-2E356AE31519}"/>
    <dgm:cxn modelId="{268EF04A-BB90-488D-BE9B-9769212E17EB}" type="presOf" srcId="{019FF6E7-6577-D846-9CF0-787343D19F92}" destId="{D16E7B73-7295-BA49-A94E-383682C0B06A}" srcOrd="0" destOrd="0" presId="urn:microsoft.com/office/officeart/2005/8/layout/radial1"/>
    <dgm:cxn modelId="{91384754-D8E4-7446-ADDA-F46C6A08ADDB}" srcId="{0A6F6807-42EA-1A4F-9DEA-13B9A5C12647}" destId="{019FF6E7-6577-D846-9CF0-787343D19F92}" srcOrd="0" destOrd="0" parTransId="{DB25C120-C8D2-0948-B0A1-CF80240D0DD2}" sibTransId="{9C7BAB52-2554-3349-8A15-19BB323471BC}"/>
    <dgm:cxn modelId="{DF31D693-CB31-A245-A422-1F2E8F50EBDE}" srcId="{0A6F6807-42EA-1A4F-9DEA-13B9A5C12647}" destId="{40C62C74-1866-3A4F-982E-1A89C3DE260D}" srcOrd="1" destOrd="0" parTransId="{B18D6921-8F4D-C24E-BDA0-66FBBC0E5A54}" sibTransId="{329C16A3-92A9-4F49-90AF-B6039E7EC145}"/>
    <dgm:cxn modelId="{20E00494-F351-439B-BAB2-B7BA590E0A6D}" type="presOf" srcId="{51A20C11-4919-7C47-AC4D-2EA7BAE324BB}" destId="{888A04CC-9057-EC42-82EA-84A4181EC148}" srcOrd="0" destOrd="0" presId="urn:microsoft.com/office/officeart/2005/8/layout/radial1"/>
    <dgm:cxn modelId="{32DB4BAB-FF58-42C6-896E-B19DE6BD1D8F}" type="presOf" srcId="{DB25C120-C8D2-0948-B0A1-CF80240D0DD2}" destId="{A2018166-37C6-9249-B79C-B6FC0245BB28}" srcOrd="1" destOrd="0" presId="urn:microsoft.com/office/officeart/2005/8/layout/radial1"/>
    <dgm:cxn modelId="{37396DAE-8B0D-9E45-90EE-33EAB793E292}" srcId="{0A6F6807-42EA-1A4F-9DEA-13B9A5C12647}" destId="{961C03E2-FFAB-394A-8984-A3F97204065F}" srcOrd="2" destOrd="0" parTransId="{8EEA3FEA-497D-2845-A7A4-1C8BC67105A4}" sibTransId="{FCF7CBB4-5E44-A341-A736-08703BB8845E}"/>
    <dgm:cxn modelId="{39D48CD2-DF74-4C93-8D38-719AF551E0CA}" type="presOf" srcId="{0A6F6807-42EA-1A4F-9DEA-13B9A5C12647}" destId="{002826AF-9A86-6547-A816-B7A64327E693}" srcOrd="0" destOrd="0" presId="urn:microsoft.com/office/officeart/2005/8/layout/radial1"/>
    <dgm:cxn modelId="{52FA57DE-A500-4AAF-9037-307597CDDEB8}" type="presOf" srcId="{8EEA3FEA-497D-2845-A7A4-1C8BC67105A4}" destId="{D004B37D-C1D4-A84C-A428-BB98A24D29F8}" srcOrd="0" destOrd="0" presId="urn:microsoft.com/office/officeart/2005/8/layout/radial1"/>
    <dgm:cxn modelId="{972E41EF-90F4-4AB0-B2B9-9ED610567075}" type="presOf" srcId="{8EEA3FEA-497D-2845-A7A4-1C8BC67105A4}" destId="{C43C7720-913F-824F-B77F-6B206A032D31}" srcOrd="1" destOrd="0" presId="urn:microsoft.com/office/officeart/2005/8/layout/radial1"/>
    <dgm:cxn modelId="{16A3F32A-C23B-42AF-A9E4-9CBF62CAA846}" type="presParOf" srcId="{888A04CC-9057-EC42-82EA-84A4181EC148}" destId="{002826AF-9A86-6547-A816-B7A64327E693}" srcOrd="0" destOrd="0" presId="urn:microsoft.com/office/officeart/2005/8/layout/radial1"/>
    <dgm:cxn modelId="{397C6322-1E95-423C-ADBC-42C0F003F3D5}" type="presParOf" srcId="{888A04CC-9057-EC42-82EA-84A4181EC148}" destId="{D6B930F1-EBB5-2348-A237-AC40C04BC5D9}" srcOrd="1" destOrd="0" presId="urn:microsoft.com/office/officeart/2005/8/layout/radial1"/>
    <dgm:cxn modelId="{58C64067-1747-4BD1-A101-648C00B3A436}" type="presParOf" srcId="{D6B930F1-EBB5-2348-A237-AC40C04BC5D9}" destId="{A2018166-37C6-9249-B79C-B6FC0245BB28}" srcOrd="0" destOrd="0" presId="urn:microsoft.com/office/officeart/2005/8/layout/radial1"/>
    <dgm:cxn modelId="{BB35F682-B776-49A1-94A4-852E96336282}" type="presParOf" srcId="{888A04CC-9057-EC42-82EA-84A4181EC148}" destId="{D16E7B73-7295-BA49-A94E-383682C0B06A}" srcOrd="2" destOrd="0" presId="urn:microsoft.com/office/officeart/2005/8/layout/radial1"/>
    <dgm:cxn modelId="{BE1B157A-2B51-48CF-AB8F-AEFCAE2DF7A8}" type="presParOf" srcId="{888A04CC-9057-EC42-82EA-84A4181EC148}" destId="{68568057-D466-A047-9203-CBA3780D8A4A}" srcOrd="3" destOrd="0" presId="urn:microsoft.com/office/officeart/2005/8/layout/radial1"/>
    <dgm:cxn modelId="{6C1B59F5-90B9-48E0-AC85-536751677DD0}" type="presParOf" srcId="{68568057-D466-A047-9203-CBA3780D8A4A}" destId="{B60F8D18-2980-0949-A6C8-438FD524EC49}" srcOrd="0" destOrd="0" presId="urn:microsoft.com/office/officeart/2005/8/layout/radial1"/>
    <dgm:cxn modelId="{400E8E8D-08F5-4811-9A1D-44600C540B42}" type="presParOf" srcId="{888A04CC-9057-EC42-82EA-84A4181EC148}" destId="{56D4E08D-9F75-0249-8E18-4C335E9D8150}" srcOrd="4" destOrd="0" presId="urn:microsoft.com/office/officeart/2005/8/layout/radial1"/>
    <dgm:cxn modelId="{0B0E9D82-9201-4AFC-B089-7A1C18FA3A4F}" type="presParOf" srcId="{888A04CC-9057-EC42-82EA-84A4181EC148}" destId="{D004B37D-C1D4-A84C-A428-BB98A24D29F8}" srcOrd="5" destOrd="0" presId="urn:microsoft.com/office/officeart/2005/8/layout/radial1"/>
    <dgm:cxn modelId="{13EAFEE7-31AF-4205-8EC6-748FA5508A10}" type="presParOf" srcId="{D004B37D-C1D4-A84C-A428-BB98A24D29F8}" destId="{C43C7720-913F-824F-B77F-6B206A032D31}" srcOrd="0" destOrd="0" presId="urn:microsoft.com/office/officeart/2005/8/layout/radial1"/>
    <dgm:cxn modelId="{91628EA0-63F1-4D6B-9704-42397B783E49}" type="presParOf" srcId="{888A04CC-9057-EC42-82EA-84A4181EC148}" destId="{C99B8B0A-2C59-A947-B5E1-7B9E4E6A2362}" srcOrd="6"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20C11-4919-7C47-AC4D-2EA7BAE324BB}"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0A6F6807-42EA-1A4F-9DEA-13B9A5C12647}">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err="1"/>
            <a:t>Kapēc</a:t>
          </a:r>
          <a:r>
            <a:rPr lang="en-US" dirty="0"/>
            <a:t> </a:t>
          </a:r>
          <a:r>
            <a:rPr lang="en-US" dirty="0" err="1"/>
            <a:t>investē</a:t>
          </a:r>
          <a:r>
            <a:rPr lang="en-US" dirty="0"/>
            <a:t>?</a:t>
          </a:r>
        </a:p>
      </dgm:t>
    </dgm:pt>
    <dgm:pt modelId="{0F43CCA1-AE49-C242-A7F6-14283C2C589F}" type="parTrans" cxnId="{7D364865-08AC-0645-A5D5-6F1220261E3C}">
      <dgm:prSet/>
      <dgm:spPr/>
      <dgm:t>
        <a:bodyPr/>
        <a:lstStyle/>
        <a:p>
          <a:endParaRPr lang="en-US"/>
        </a:p>
      </dgm:t>
    </dgm:pt>
    <dgm:pt modelId="{992EB165-0032-0F4D-9127-2E356AE31519}" type="sibTrans" cxnId="{7D364865-08AC-0645-A5D5-6F1220261E3C}">
      <dgm:prSet/>
      <dgm:spPr/>
      <dgm:t>
        <a:bodyPr/>
        <a:lstStyle/>
        <a:p>
          <a:endParaRPr lang="en-US"/>
        </a:p>
      </dgm:t>
    </dgm:pt>
    <dgm:pt modelId="{019FF6E7-6577-D846-9CF0-787343D19F92}">
      <dgm:prSet phldrT="[Text]"/>
      <dgm:spPr>
        <a:solidFill>
          <a:srgbClr val="73BE1E"/>
        </a:solidFill>
      </dgm:spPr>
      <dgm:t>
        <a:bodyPr/>
        <a:lstStyle/>
        <a:p>
          <a:r>
            <a:rPr lang="en-US" dirty="0" err="1"/>
            <a:t>Resursi</a:t>
          </a:r>
          <a:endParaRPr lang="en-US" dirty="0"/>
        </a:p>
      </dgm:t>
    </dgm:pt>
    <dgm:pt modelId="{DB25C120-C8D2-0948-B0A1-CF80240D0DD2}" type="parTrans" cxnId="{91384754-D8E4-7446-ADDA-F46C6A08ADDB}">
      <dgm:prSet/>
      <dgm:spPr/>
      <dgm:t>
        <a:bodyPr/>
        <a:lstStyle/>
        <a:p>
          <a:endParaRPr lang="en-US"/>
        </a:p>
      </dgm:t>
    </dgm:pt>
    <dgm:pt modelId="{9C7BAB52-2554-3349-8A15-19BB323471BC}" type="sibTrans" cxnId="{91384754-D8E4-7446-ADDA-F46C6A08ADDB}">
      <dgm:prSet/>
      <dgm:spPr/>
      <dgm:t>
        <a:bodyPr/>
        <a:lstStyle/>
        <a:p>
          <a:endParaRPr lang="en-US"/>
        </a:p>
      </dgm:t>
    </dgm:pt>
    <dgm:pt modelId="{40C62C74-1866-3A4F-982E-1A89C3DE260D}">
      <dgm:prSet phldrT="[Text]"/>
      <dgm:spPr>
        <a:solidFill>
          <a:srgbClr val="73BE1E"/>
        </a:solidFill>
      </dgm:spPr>
      <dgm:t>
        <a:bodyPr/>
        <a:lstStyle/>
        <a:p>
          <a:r>
            <a:rPr lang="en-US" dirty="0" err="1"/>
            <a:t>Tirgus</a:t>
          </a:r>
          <a:endParaRPr lang="en-US" dirty="0"/>
        </a:p>
      </dgm:t>
    </dgm:pt>
    <dgm:pt modelId="{B18D6921-8F4D-C24E-BDA0-66FBBC0E5A54}" type="parTrans" cxnId="{DF31D693-CB31-A245-A422-1F2E8F50EBDE}">
      <dgm:prSet/>
      <dgm:spPr/>
      <dgm:t>
        <a:bodyPr/>
        <a:lstStyle/>
        <a:p>
          <a:endParaRPr lang="en-US"/>
        </a:p>
      </dgm:t>
    </dgm:pt>
    <dgm:pt modelId="{329C16A3-92A9-4F49-90AF-B6039E7EC145}" type="sibTrans" cxnId="{DF31D693-CB31-A245-A422-1F2E8F50EBDE}">
      <dgm:prSet/>
      <dgm:spPr/>
      <dgm:t>
        <a:bodyPr/>
        <a:lstStyle/>
        <a:p>
          <a:endParaRPr lang="en-US"/>
        </a:p>
      </dgm:t>
    </dgm:pt>
    <dgm:pt modelId="{961C03E2-FFAB-394A-8984-A3F97204065F}">
      <dgm:prSet phldrT="[Text]"/>
      <dgm:spPr>
        <a:solidFill>
          <a:srgbClr val="73BE1E"/>
        </a:solidFill>
      </dgm:spPr>
      <dgm:t>
        <a:bodyPr/>
        <a:lstStyle/>
        <a:p>
          <a:r>
            <a:rPr lang="en-US" dirty="0" err="1"/>
            <a:t>Inovācijas</a:t>
          </a:r>
          <a:endParaRPr lang="en-US" dirty="0"/>
        </a:p>
      </dgm:t>
    </dgm:pt>
    <dgm:pt modelId="{8EEA3FEA-497D-2845-A7A4-1C8BC67105A4}" type="parTrans" cxnId="{37396DAE-8B0D-9E45-90EE-33EAB793E292}">
      <dgm:prSet/>
      <dgm:spPr/>
      <dgm:t>
        <a:bodyPr/>
        <a:lstStyle/>
        <a:p>
          <a:endParaRPr lang="en-US"/>
        </a:p>
      </dgm:t>
    </dgm:pt>
    <dgm:pt modelId="{FCF7CBB4-5E44-A341-A736-08703BB8845E}" type="sibTrans" cxnId="{37396DAE-8B0D-9E45-90EE-33EAB793E292}">
      <dgm:prSet/>
      <dgm:spPr/>
      <dgm:t>
        <a:bodyPr/>
        <a:lstStyle/>
        <a:p>
          <a:endParaRPr lang="en-US"/>
        </a:p>
      </dgm:t>
    </dgm:pt>
    <dgm:pt modelId="{888A04CC-9057-EC42-82EA-84A4181EC148}" type="pres">
      <dgm:prSet presAssocID="{51A20C11-4919-7C47-AC4D-2EA7BAE324BB}" presName="cycle" presStyleCnt="0">
        <dgm:presLayoutVars>
          <dgm:chMax val="1"/>
          <dgm:dir/>
          <dgm:animLvl val="ctr"/>
          <dgm:resizeHandles val="exact"/>
        </dgm:presLayoutVars>
      </dgm:prSet>
      <dgm:spPr/>
    </dgm:pt>
    <dgm:pt modelId="{002826AF-9A86-6547-A816-B7A64327E693}" type="pres">
      <dgm:prSet presAssocID="{0A6F6807-42EA-1A4F-9DEA-13B9A5C12647}" presName="centerShape" presStyleLbl="node0" presStyleIdx="0" presStyleCnt="1"/>
      <dgm:spPr/>
    </dgm:pt>
    <dgm:pt modelId="{D6B930F1-EBB5-2348-A237-AC40C04BC5D9}" type="pres">
      <dgm:prSet presAssocID="{DB25C120-C8D2-0948-B0A1-CF80240D0DD2}" presName="Name9" presStyleLbl="parChTrans1D2" presStyleIdx="0" presStyleCnt="3"/>
      <dgm:spPr/>
    </dgm:pt>
    <dgm:pt modelId="{A2018166-37C6-9249-B79C-B6FC0245BB28}" type="pres">
      <dgm:prSet presAssocID="{DB25C120-C8D2-0948-B0A1-CF80240D0DD2}" presName="connTx" presStyleLbl="parChTrans1D2" presStyleIdx="0" presStyleCnt="3"/>
      <dgm:spPr/>
    </dgm:pt>
    <dgm:pt modelId="{D16E7B73-7295-BA49-A94E-383682C0B06A}" type="pres">
      <dgm:prSet presAssocID="{019FF6E7-6577-D846-9CF0-787343D19F92}" presName="node" presStyleLbl="node1" presStyleIdx="0" presStyleCnt="3">
        <dgm:presLayoutVars>
          <dgm:bulletEnabled val="1"/>
        </dgm:presLayoutVars>
      </dgm:prSet>
      <dgm:spPr/>
    </dgm:pt>
    <dgm:pt modelId="{68568057-D466-A047-9203-CBA3780D8A4A}" type="pres">
      <dgm:prSet presAssocID="{B18D6921-8F4D-C24E-BDA0-66FBBC0E5A54}" presName="Name9" presStyleLbl="parChTrans1D2" presStyleIdx="1" presStyleCnt="3"/>
      <dgm:spPr/>
    </dgm:pt>
    <dgm:pt modelId="{B60F8D18-2980-0949-A6C8-438FD524EC49}" type="pres">
      <dgm:prSet presAssocID="{B18D6921-8F4D-C24E-BDA0-66FBBC0E5A54}" presName="connTx" presStyleLbl="parChTrans1D2" presStyleIdx="1" presStyleCnt="3"/>
      <dgm:spPr/>
    </dgm:pt>
    <dgm:pt modelId="{56D4E08D-9F75-0249-8E18-4C335E9D8150}" type="pres">
      <dgm:prSet presAssocID="{40C62C74-1866-3A4F-982E-1A89C3DE260D}" presName="node" presStyleLbl="node1" presStyleIdx="1" presStyleCnt="3">
        <dgm:presLayoutVars>
          <dgm:bulletEnabled val="1"/>
        </dgm:presLayoutVars>
      </dgm:prSet>
      <dgm:spPr/>
    </dgm:pt>
    <dgm:pt modelId="{D004B37D-C1D4-A84C-A428-BB98A24D29F8}" type="pres">
      <dgm:prSet presAssocID="{8EEA3FEA-497D-2845-A7A4-1C8BC67105A4}" presName="Name9" presStyleLbl="parChTrans1D2" presStyleIdx="2" presStyleCnt="3"/>
      <dgm:spPr/>
    </dgm:pt>
    <dgm:pt modelId="{C43C7720-913F-824F-B77F-6B206A032D31}" type="pres">
      <dgm:prSet presAssocID="{8EEA3FEA-497D-2845-A7A4-1C8BC67105A4}" presName="connTx" presStyleLbl="parChTrans1D2" presStyleIdx="2" presStyleCnt="3"/>
      <dgm:spPr/>
    </dgm:pt>
    <dgm:pt modelId="{C99B8B0A-2C59-A947-B5E1-7B9E4E6A2362}" type="pres">
      <dgm:prSet presAssocID="{961C03E2-FFAB-394A-8984-A3F97204065F}" presName="node" presStyleLbl="node1" presStyleIdx="2" presStyleCnt="3">
        <dgm:presLayoutVars>
          <dgm:bulletEnabled val="1"/>
        </dgm:presLayoutVars>
      </dgm:prSet>
      <dgm:spPr/>
    </dgm:pt>
  </dgm:ptLst>
  <dgm:cxnLst>
    <dgm:cxn modelId="{84666F42-70BA-4039-BAE6-00E175A6CF51}" type="presOf" srcId="{B18D6921-8F4D-C24E-BDA0-66FBBC0E5A54}" destId="{68568057-D466-A047-9203-CBA3780D8A4A}" srcOrd="0" destOrd="0" presId="urn:microsoft.com/office/officeart/2005/8/layout/radial1"/>
    <dgm:cxn modelId="{41D54143-461E-4A17-8E8E-510DD6784EDC}" type="presOf" srcId="{019FF6E7-6577-D846-9CF0-787343D19F92}" destId="{D16E7B73-7295-BA49-A94E-383682C0B06A}" srcOrd="0" destOrd="0" presId="urn:microsoft.com/office/officeart/2005/8/layout/radial1"/>
    <dgm:cxn modelId="{7D364865-08AC-0645-A5D5-6F1220261E3C}" srcId="{51A20C11-4919-7C47-AC4D-2EA7BAE324BB}" destId="{0A6F6807-42EA-1A4F-9DEA-13B9A5C12647}" srcOrd="0" destOrd="0" parTransId="{0F43CCA1-AE49-C242-A7F6-14283C2C589F}" sibTransId="{992EB165-0032-0F4D-9127-2E356AE31519}"/>
    <dgm:cxn modelId="{FD7FED4A-C9CC-4965-BA5B-1A62B035EB1D}" type="presOf" srcId="{DB25C120-C8D2-0948-B0A1-CF80240D0DD2}" destId="{D6B930F1-EBB5-2348-A237-AC40C04BC5D9}" srcOrd="0" destOrd="0" presId="urn:microsoft.com/office/officeart/2005/8/layout/radial1"/>
    <dgm:cxn modelId="{91384754-D8E4-7446-ADDA-F46C6A08ADDB}" srcId="{0A6F6807-42EA-1A4F-9DEA-13B9A5C12647}" destId="{019FF6E7-6577-D846-9CF0-787343D19F92}" srcOrd="0" destOrd="0" parTransId="{DB25C120-C8D2-0948-B0A1-CF80240D0DD2}" sibTransId="{9C7BAB52-2554-3349-8A15-19BB323471BC}"/>
    <dgm:cxn modelId="{5783FD75-353B-4DCE-A818-12B85D260087}" type="presOf" srcId="{B18D6921-8F4D-C24E-BDA0-66FBBC0E5A54}" destId="{B60F8D18-2980-0949-A6C8-438FD524EC49}" srcOrd="1" destOrd="0" presId="urn:microsoft.com/office/officeart/2005/8/layout/radial1"/>
    <dgm:cxn modelId="{ED851176-8577-4A7A-A544-827BC29809F4}" type="presOf" srcId="{51A20C11-4919-7C47-AC4D-2EA7BAE324BB}" destId="{888A04CC-9057-EC42-82EA-84A4181EC148}" srcOrd="0" destOrd="0" presId="urn:microsoft.com/office/officeart/2005/8/layout/radial1"/>
    <dgm:cxn modelId="{4153387A-194F-45A5-8EE5-34F8D1EE12C3}" type="presOf" srcId="{0A6F6807-42EA-1A4F-9DEA-13B9A5C12647}" destId="{002826AF-9A86-6547-A816-B7A64327E693}" srcOrd="0" destOrd="0" presId="urn:microsoft.com/office/officeart/2005/8/layout/radial1"/>
    <dgm:cxn modelId="{2A71B491-FEAD-4C15-A6FC-5EBB1AD66979}" type="presOf" srcId="{8EEA3FEA-497D-2845-A7A4-1C8BC67105A4}" destId="{C43C7720-913F-824F-B77F-6B206A032D31}" srcOrd="1" destOrd="0" presId="urn:microsoft.com/office/officeart/2005/8/layout/radial1"/>
    <dgm:cxn modelId="{DF31D693-CB31-A245-A422-1F2E8F50EBDE}" srcId="{0A6F6807-42EA-1A4F-9DEA-13B9A5C12647}" destId="{40C62C74-1866-3A4F-982E-1A89C3DE260D}" srcOrd="1" destOrd="0" parTransId="{B18D6921-8F4D-C24E-BDA0-66FBBC0E5A54}" sibTransId="{329C16A3-92A9-4F49-90AF-B6039E7EC145}"/>
    <dgm:cxn modelId="{40C01F99-5F14-48E6-98FE-0CEECB315D40}" type="presOf" srcId="{8EEA3FEA-497D-2845-A7A4-1C8BC67105A4}" destId="{D004B37D-C1D4-A84C-A428-BB98A24D29F8}" srcOrd="0" destOrd="0" presId="urn:microsoft.com/office/officeart/2005/8/layout/radial1"/>
    <dgm:cxn modelId="{B5C2D49D-DB2A-441B-92C3-265172EF00CD}" type="presOf" srcId="{40C62C74-1866-3A4F-982E-1A89C3DE260D}" destId="{56D4E08D-9F75-0249-8E18-4C335E9D8150}" srcOrd="0" destOrd="0" presId="urn:microsoft.com/office/officeart/2005/8/layout/radial1"/>
    <dgm:cxn modelId="{37396DAE-8B0D-9E45-90EE-33EAB793E292}" srcId="{0A6F6807-42EA-1A4F-9DEA-13B9A5C12647}" destId="{961C03E2-FFAB-394A-8984-A3F97204065F}" srcOrd="2" destOrd="0" parTransId="{8EEA3FEA-497D-2845-A7A4-1C8BC67105A4}" sibTransId="{FCF7CBB4-5E44-A341-A736-08703BB8845E}"/>
    <dgm:cxn modelId="{955513DE-5515-48F5-942F-D8F077E14B83}" type="presOf" srcId="{DB25C120-C8D2-0948-B0A1-CF80240D0DD2}" destId="{A2018166-37C6-9249-B79C-B6FC0245BB28}" srcOrd="1" destOrd="0" presId="urn:microsoft.com/office/officeart/2005/8/layout/radial1"/>
    <dgm:cxn modelId="{4C9A9FEB-0D8F-4728-B242-57CDD02E3B1F}" type="presOf" srcId="{961C03E2-FFAB-394A-8984-A3F97204065F}" destId="{C99B8B0A-2C59-A947-B5E1-7B9E4E6A2362}" srcOrd="0" destOrd="0" presId="urn:microsoft.com/office/officeart/2005/8/layout/radial1"/>
    <dgm:cxn modelId="{52C8E725-894B-4737-8A05-93C7DF43DDE3}" type="presParOf" srcId="{888A04CC-9057-EC42-82EA-84A4181EC148}" destId="{002826AF-9A86-6547-A816-B7A64327E693}" srcOrd="0" destOrd="0" presId="urn:microsoft.com/office/officeart/2005/8/layout/radial1"/>
    <dgm:cxn modelId="{64EACA79-4933-43B5-8F70-A4A20FB0A290}" type="presParOf" srcId="{888A04CC-9057-EC42-82EA-84A4181EC148}" destId="{D6B930F1-EBB5-2348-A237-AC40C04BC5D9}" srcOrd="1" destOrd="0" presId="urn:microsoft.com/office/officeart/2005/8/layout/radial1"/>
    <dgm:cxn modelId="{127FD975-8A0C-4D76-971F-377569DA922D}" type="presParOf" srcId="{D6B930F1-EBB5-2348-A237-AC40C04BC5D9}" destId="{A2018166-37C6-9249-B79C-B6FC0245BB28}" srcOrd="0" destOrd="0" presId="urn:microsoft.com/office/officeart/2005/8/layout/radial1"/>
    <dgm:cxn modelId="{866220D2-EA4D-450F-A9D7-7FFAD01BE31A}" type="presParOf" srcId="{888A04CC-9057-EC42-82EA-84A4181EC148}" destId="{D16E7B73-7295-BA49-A94E-383682C0B06A}" srcOrd="2" destOrd="0" presId="urn:microsoft.com/office/officeart/2005/8/layout/radial1"/>
    <dgm:cxn modelId="{B8C0AE9A-DEAD-4E28-AEAD-192453CBB742}" type="presParOf" srcId="{888A04CC-9057-EC42-82EA-84A4181EC148}" destId="{68568057-D466-A047-9203-CBA3780D8A4A}" srcOrd="3" destOrd="0" presId="urn:microsoft.com/office/officeart/2005/8/layout/radial1"/>
    <dgm:cxn modelId="{454A5A36-BECA-4F95-B8EE-048CF5E65429}" type="presParOf" srcId="{68568057-D466-A047-9203-CBA3780D8A4A}" destId="{B60F8D18-2980-0949-A6C8-438FD524EC49}" srcOrd="0" destOrd="0" presId="urn:microsoft.com/office/officeart/2005/8/layout/radial1"/>
    <dgm:cxn modelId="{F9D8A82F-9E3D-453E-AC98-B8779170BF81}" type="presParOf" srcId="{888A04CC-9057-EC42-82EA-84A4181EC148}" destId="{56D4E08D-9F75-0249-8E18-4C335E9D8150}" srcOrd="4" destOrd="0" presId="urn:microsoft.com/office/officeart/2005/8/layout/radial1"/>
    <dgm:cxn modelId="{E4F53B87-CC1A-4057-8118-E82F7B57651B}" type="presParOf" srcId="{888A04CC-9057-EC42-82EA-84A4181EC148}" destId="{D004B37D-C1D4-A84C-A428-BB98A24D29F8}" srcOrd="5" destOrd="0" presId="urn:microsoft.com/office/officeart/2005/8/layout/radial1"/>
    <dgm:cxn modelId="{0510E652-33B3-4202-BFF9-FA6DAD1D0182}" type="presParOf" srcId="{D004B37D-C1D4-A84C-A428-BB98A24D29F8}" destId="{C43C7720-913F-824F-B77F-6B206A032D31}" srcOrd="0" destOrd="0" presId="urn:microsoft.com/office/officeart/2005/8/layout/radial1"/>
    <dgm:cxn modelId="{7D1915FB-2895-4983-9BD1-A446798E1968}" type="presParOf" srcId="{888A04CC-9057-EC42-82EA-84A4181EC148}" destId="{C99B8B0A-2C59-A947-B5E1-7B9E4E6A2362}" srcOrd="6"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4DD75-8172-8E4D-AE50-C27D2D668341}"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n-US"/>
        </a:p>
      </dgm:t>
    </dgm:pt>
    <dgm:pt modelId="{DA88528A-E97B-1748-BD0F-203C215105A6}">
      <dgm:prSet phldrT="[Text]" custT="1"/>
      <dgm:spPr>
        <a:solidFill>
          <a:schemeClr val="bg1">
            <a:lumMod val="75000"/>
          </a:schemeClr>
        </a:solidFill>
        <a:effectLst/>
      </dgm:spPr>
      <dgm:t>
        <a:bodyPr/>
        <a:lstStyle/>
        <a:p>
          <a:r>
            <a:rPr lang="lv-LV" sz="1400" noProof="0" dirty="0">
              <a:solidFill>
                <a:schemeClr val="bg1"/>
              </a:solidFill>
              <a:latin typeface="+mn-lt"/>
              <a:cs typeface="Tahoma"/>
            </a:rPr>
            <a:t>Šodienas situācijas analīze</a:t>
          </a:r>
          <a:endParaRPr lang="en-GB" sz="1400" noProof="0" dirty="0">
            <a:solidFill>
              <a:schemeClr val="bg1"/>
            </a:solidFill>
            <a:latin typeface="+mn-lt"/>
          </a:endParaRPr>
        </a:p>
      </dgm:t>
    </dgm:pt>
    <dgm:pt modelId="{90A74BE6-AD84-E54D-92B2-9BB841054D59}" type="parTrans" cxnId="{E5C601ED-C50A-DF49-B10C-4F423463EA18}">
      <dgm:prSet/>
      <dgm:spPr/>
      <dgm:t>
        <a:bodyPr/>
        <a:lstStyle/>
        <a:p>
          <a:endParaRPr lang="en-US"/>
        </a:p>
      </dgm:t>
    </dgm:pt>
    <dgm:pt modelId="{EF7BFD4A-3A04-3C46-B4A8-05045C9340A3}" type="sibTrans" cxnId="{E5C601ED-C50A-DF49-B10C-4F423463EA18}">
      <dgm:prSet/>
      <dgm:spPr>
        <a:solidFill>
          <a:srgbClr val="BFBFBF"/>
        </a:solidFill>
        <a:ln>
          <a:noFill/>
        </a:ln>
        <a:effectLst/>
      </dgm:spPr>
      <dgm:t>
        <a:bodyPr/>
        <a:lstStyle/>
        <a:p>
          <a:endParaRPr lang="en-US"/>
        </a:p>
      </dgm:t>
    </dgm:pt>
    <dgm:pt modelId="{6CF37E47-5715-3942-B8F6-19742C5653AB}">
      <dgm:prSet phldrT="[Text]" custT="1"/>
      <dgm:spPr>
        <a:solidFill>
          <a:schemeClr val="bg1">
            <a:lumMod val="75000"/>
          </a:schemeClr>
        </a:solidFill>
        <a:ln>
          <a:noFill/>
        </a:ln>
        <a:effectLst/>
      </dgm:spPr>
      <dgm:t>
        <a:bodyPr/>
        <a:lstStyle/>
        <a:p>
          <a:r>
            <a:rPr lang="lv-LV" sz="1400" noProof="0" dirty="0">
              <a:solidFill>
                <a:schemeClr val="bg1"/>
              </a:solidFill>
              <a:latin typeface="+mn-lt"/>
            </a:rPr>
            <a:t>Konkurētspējas stratēģisko jomu noteikšana</a:t>
          </a:r>
          <a:endParaRPr lang="en-GB" sz="1400" noProof="0" dirty="0">
            <a:solidFill>
              <a:schemeClr val="bg1"/>
            </a:solidFill>
            <a:latin typeface="+mn-lt"/>
          </a:endParaRPr>
        </a:p>
      </dgm:t>
    </dgm:pt>
    <dgm:pt modelId="{CDE9DB8C-9AE2-104D-947A-1843D74FFD66}" type="parTrans" cxnId="{694E4BDA-A5FA-EC4B-830E-EFFBAF87EFC1}">
      <dgm:prSet/>
      <dgm:spPr/>
      <dgm:t>
        <a:bodyPr/>
        <a:lstStyle/>
        <a:p>
          <a:endParaRPr lang="en-US"/>
        </a:p>
      </dgm:t>
    </dgm:pt>
    <dgm:pt modelId="{581F31B2-4188-324C-9953-550866A18F58}" type="sibTrans" cxnId="{694E4BDA-A5FA-EC4B-830E-EFFBAF87EFC1}">
      <dgm:prSet/>
      <dgm:spPr>
        <a:solidFill>
          <a:srgbClr val="BFBFBF"/>
        </a:solidFill>
        <a:effectLst/>
      </dgm:spPr>
      <dgm:t>
        <a:bodyPr/>
        <a:lstStyle/>
        <a:p>
          <a:endParaRPr lang="en-US"/>
        </a:p>
      </dgm:t>
    </dgm:pt>
    <dgm:pt modelId="{F69124B9-881D-B94D-A280-7D9D72138227}">
      <dgm:prSet phldrT="[Text]" custT="1"/>
      <dgm:spPr>
        <a:solidFill>
          <a:schemeClr val="bg1">
            <a:lumMod val="75000"/>
          </a:schemeClr>
        </a:solidFill>
        <a:effectLst/>
      </dgm:spPr>
      <dgm:t>
        <a:bodyPr/>
        <a:lstStyle/>
        <a:p>
          <a:r>
            <a:rPr lang="lv-LV" sz="1400" noProof="0" dirty="0">
              <a:solidFill>
                <a:schemeClr val="bg1"/>
              </a:solidFill>
              <a:latin typeface="+mn-lt"/>
              <a:cs typeface="Tahoma"/>
            </a:rPr>
            <a:t>Attīstības ideju ģenerēšana investoru piesaistei</a:t>
          </a:r>
          <a:endParaRPr lang="en-GB" sz="1400" noProof="0" dirty="0">
            <a:solidFill>
              <a:schemeClr val="bg1"/>
            </a:solidFill>
            <a:latin typeface="+mn-lt"/>
          </a:endParaRPr>
        </a:p>
      </dgm:t>
    </dgm:pt>
    <dgm:pt modelId="{79F359C7-59C9-324E-B6B4-8F45FC56256D}" type="parTrans" cxnId="{A78F00B2-63F1-AD4D-9F4A-81BA381EFE19}">
      <dgm:prSet/>
      <dgm:spPr/>
      <dgm:t>
        <a:bodyPr/>
        <a:lstStyle/>
        <a:p>
          <a:endParaRPr lang="en-US"/>
        </a:p>
      </dgm:t>
    </dgm:pt>
    <dgm:pt modelId="{B11BD061-08F7-8A4F-82B3-45FC944621CD}" type="sibTrans" cxnId="{A78F00B2-63F1-AD4D-9F4A-81BA381EFE19}">
      <dgm:prSet/>
      <dgm:spPr>
        <a:solidFill>
          <a:srgbClr val="BFBFBF"/>
        </a:solidFill>
        <a:effectLst/>
      </dgm:spPr>
      <dgm:t>
        <a:bodyPr/>
        <a:lstStyle/>
        <a:p>
          <a:endParaRPr lang="en-US"/>
        </a:p>
      </dgm:t>
    </dgm:pt>
    <dgm:pt modelId="{5B763AD0-516F-3B4B-A837-CB511F051112}">
      <dgm:prSet/>
      <dgm:spPr>
        <a:solidFill>
          <a:schemeClr val="bg1">
            <a:lumMod val="75000"/>
          </a:schemeClr>
        </a:solidFill>
        <a:effectLst/>
      </dgm:spPr>
      <dgm:t>
        <a:bodyPr/>
        <a:lstStyle/>
        <a:p>
          <a:endParaRPr lang="en-US"/>
        </a:p>
      </dgm:t>
    </dgm:pt>
    <dgm:pt modelId="{0606149A-9EA2-CB47-B48F-828DE7F766BF}" type="parTrans" cxnId="{B8CDEEA2-AB5E-5344-A7B4-A9444262B0A1}">
      <dgm:prSet/>
      <dgm:spPr/>
      <dgm:t>
        <a:bodyPr/>
        <a:lstStyle/>
        <a:p>
          <a:endParaRPr lang="en-US"/>
        </a:p>
      </dgm:t>
    </dgm:pt>
    <dgm:pt modelId="{0A2D4323-185B-4947-B82A-E0C596211A79}" type="sibTrans" cxnId="{B8CDEEA2-AB5E-5344-A7B4-A9444262B0A1}">
      <dgm:prSet/>
      <dgm:spPr>
        <a:solidFill>
          <a:srgbClr val="BFBFBF"/>
        </a:solidFill>
        <a:effectLst/>
      </dgm:spPr>
      <dgm:t>
        <a:bodyPr/>
        <a:lstStyle/>
        <a:p>
          <a:endParaRPr lang="en-US"/>
        </a:p>
      </dgm:t>
    </dgm:pt>
    <dgm:pt modelId="{33C67051-0678-B24E-BD2D-DCC1712455BB}">
      <dgm:prSet/>
      <dgm:spPr>
        <a:solidFill>
          <a:srgbClr val="73BE1D"/>
        </a:solidFill>
        <a:effectLst/>
      </dgm:spPr>
      <dgm:t>
        <a:bodyPr/>
        <a:lstStyle/>
        <a:p>
          <a:endParaRPr lang="en-US"/>
        </a:p>
      </dgm:t>
    </dgm:pt>
    <dgm:pt modelId="{4981E6C9-6C0F-6743-8B2D-6DB21D94FDFC}" type="parTrans" cxnId="{8EB6311A-C8E8-2D4E-9DE6-F8078216E6A9}">
      <dgm:prSet/>
      <dgm:spPr/>
      <dgm:t>
        <a:bodyPr/>
        <a:lstStyle/>
        <a:p>
          <a:endParaRPr lang="en-US"/>
        </a:p>
      </dgm:t>
    </dgm:pt>
    <dgm:pt modelId="{DD5AE5F6-6482-EC4C-84BC-264CDF3D7B69}" type="sibTrans" cxnId="{8EB6311A-C8E8-2D4E-9DE6-F8078216E6A9}">
      <dgm:prSet/>
      <dgm:spPr>
        <a:solidFill>
          <a:srgbClr val="BFBFBF"/>
        </a:solidFill>
        <a:effectLst/>
      </dgm:spPr>
      <dgm:t>
        <a:bodyPr/>
        <a:lstStyle/>
        <a:p>
          <a:endParaRPr lang="en-US"/>
        </a:p>
      </dgm:t>
    </dgm:pt>
    <dgm:pt modelId="{C07F048F-9E1F-AC4B-A100-DBF034DCFA26}">
      <dgm:prSet/>
      <dgm:spPr>
        <a:solidFill>
          <a:srgbClr val="73BE1D"/>
        </a:solidFill>
        <a:effectLst/>
      </dgm:spPr>
      <dgm:t>
        <a:bodyPr/>
        <a:lstStyle/>
        <a:p>
          <a:endParaRPr lang="en-US"/>
        </a:p>
      </dgm:t>
    </dgm:pt>
    <dgm:pt modelId="{91547FB9-D5F1-CA40-9CA7-424FF65B15C2}" type="parTrans" cxnId="{CDA1B3D8-42AF-C145-8609-C4CEDB56D647}">
      <dgm:prSet/>
      <dgm:spPr/>
      <dgm:t>
        <a:bodyPr/>
        <a:lstStyle/>
        <a:p>
          <a:endParaRPr lang="en-US"/>
        </a:p>
      </dgm:t>
    </dgm:pt>
    <dgm:pt modelId="{9D4BA499-EA68-7A41-BFE1-1CE178F6A436}" type="sibTrans" cxnId="{CDA1B3D8-42AF-C145-8609-C4CEDB56D647}">
      <dgm:prSet/>
      <dgm:spPr/>
      <dgm:t>
        <a:bodyPr/>
        <a:lstStyle/>
        <a:p>
          <a:endParaRPr lang="en-US"/>
        </a:p>
      </dgm:t>
    </dgm:pt>
    <dgm:pt modelId="{73130E43-737D-C849-81E8-B7E2AE4BF5BB}" type="pres">
      <dgm:prSet presAssocID="{2E64DD75-8172-8E4D-AE50-C27D2D668341}" presName="Name0" presStyleCnt="0">
        <dgm:presLayoutVars>
          <dgm:dir/>
          <dgm:resizeHandles val="exact"/>
        </dgm:presLayoutVars>
      </dgm:prSet>
      <dgm:spPr/>
    </dgm:pt>
    <dgm:pt modelId="{8B7060B0-DF2A-B24C-A0D2-EDEF5A2A3B83}" type="pres">
      <dgm:prSet presAssocID="{DA88528A-E97B-1748-BD0F-203C215105A6}" presName="node" presStyleLbl="node1" presStyleIdx="0" presStyleCnt="6">
        <dgm:presLayoutVars>
          <dgm:bulletEnabled val="1"/>
        </dgm:presLayoutVars>
      </dgm:prSet>
      <dgm:spPr/>
    </dgm:pt>
    <dgm:pt modelId="{B074810D-F5C5-FB41-8A0F-5B18CEAE8EDF}" type="pres">
      <dgm:prSet presAssocID="{EF7BFD4A-3A04-3C46-B4A8-05045C9340A3}" presName="sibTrans" presStyleLbl="sibTrans2D1" presStyleIdx="0" presStyleCnt="5"/>
      <dgm:spPr/>
    </dgm:pt>
    <dgm:pt modelId="{2F32EE35-9FFC-2746-B356-A17E2CE94853}" type="pres">
      <dgm:prSet presAssocID="{EF7BFD4A-3A04-3C46-B4A8-05045C9340A3}" presName="connectorText" presStyleLbl="sibTrans2D1" presStyleIdx="0" presStyleCnt="5"/>
      <dgm:spPr/>
    </dgm:pt>
    <dgm:pt modelId="{D91A20D5-531B-6848-9D6C-1F1E2C25A5B2}" type="pres">
      <dgm:prSet presAssocID="{6CF37E47-5715-3942-B8F6-19742C5653AB}" presName="node" presStyleLbl="node1" presStyleIdx="1" presStyleCnt="6">
        <dgm:presLayoutVars>
          <dgm:bulletEnabled val="1"/>
        </dgm:presLayoutVars>
      </dgm:prSet>
      <dgm:spPr/>
    </dgm:pt>
    <dgm:pt modelId="{1598FAB1-062C-F849-B5E1-43359820113B}" type="pres">
      <dgm:prSet presAssocID="{581F31B2-4188-324C-9953-550866A18F58}" presName="sibTrans" presStyleLbl="sibTrans2D1" presStyleIdx="1" presStyleCnt="5"/>
      <dgm:spPr/>
    </dgm:pt>
    <dgm:pt modelId="{B3D8BF64-0059-2B4E-A4A5-B7FE43AFDE70}" type="pres">
      <dgm:prSet presAssocID="{581F31B2-4188-324C-9953-550866A18F58}" presName="connectorText" presStyleLbl="sibTrans2D1" presStyleIdx="1" presStyleCnt="5"/>
      <dgm:spPr/>
    </dgm:pt>
    <dgm:pt modelId="{1CEFACE1-C324-DA44-93FB-E4C23CEC64A7}" type="pres">
      <dgm:prSet presAssocID="{F69124B9-881D-B94D-A280-7D9D72138227}" presName="node" presStyleLbl="node1" presStyleIdx="2" presStyleCnt="6">
        <dgm:presLayoutVars>
          <dgm:bulletEnabled val="1"/>
        </dgm:presLayoutVars>
      </dgm:prSet>
      <dgm:spPr/>
    </dgm:pt>
    <dgm:pt modelId="{A3D6437C-7982-EA47-8009-A593924B8BB6}" type="pres">
      <dgm:prSet presAssocID="{B11BD061-08F7-8A4F-82B3-45FC944621CD}" presName="sibTrans" presStyleLbl="sibTrans2D1" presStyleIdx="2" presStyleCnt="5"/>
      <dgm:spPr/>
    </dgm:pt>
    <dgm:pt modelId="{A160878F-7B80-CB49-A9CC-229C03321389}" type="pres">
      <dgm:prSet presAssocID="{B11BD061-08F7-8A4F-82B3-45FC944621CD}" presName="connectorText" presStyleLbl="sibTrans2D1" presStyleIdx="2" presStyleCnt="5"/>
      <dgm:spPr/>
    </dgm:pt>
    <dgm:pt modelId="{B5433153-7999-BB44-AA41-432A7B9B7039}" type="pres">
      <dgm:prSet presAssocID="{5B763AD0-516F-3B4B-A837-CB511F051112}" presName="node" presStyleLbl="node1" presStyleIdx="3" presStyleCnt="6">
        <dgm:presLayoutVars>
          <dgm:bulletEnabled val="1"/>
        </dgm:presLayoutVars>
      </dgm:prSet>
      <dgm:spPr/>
    </dgm:pt>
    <dgm:pt modelId="{1ED53997-4C86-3346-9728-825568E49581}" type="pres">
      <dgm:prSet presAssocID="{0A2D4323-185B-4947-B82A-E0C596211A79}" presName="sibTrans" presStyleLbl="sibTrans2D1" presStyleIdx="3" presStyleCnt="5"/>
      <dgm:spPr/>
    </dgm:pt>
    <dgm:pt modelId="{3729FFE4-52DB-DF4D-B13D-9A31725F662D}" type="pres">
      <dgm:prSet presAssocID="{0A2D4323-185B-4947-B82A-E0C596211A79}" presName="connectorText" presStyleLbl="sibTrans2D1" presStyleIdx="3" presStyleCnt="5"/>
      <dgm:spPr/>
    </dgm:pt>
    <dgm:pt modelId="{93D8A7BE-237E-7B4C-B68B-9A29586495F5}" type="pres">
      <dgm:prSet presAssocID="{33C67051-0678-B24E-BD2D-DCC1712455BB}" presName="node" presStyleLbl="node1" presStyleIdx="4" presStyleCnt="6">
        <dgm:presLayoutVars>
          <dgm:bulletEnabled val="1"/>
        </dgm:presLayoutVars>
      </dgm:prSet>
      <dgm:spPr/>
    </dgm:pt>
    <dgm:pt modelId="{AF8B435C-DA80-574D-BA2F-98ED2AEC98AC}" type="pres">
      <dgm:prSet presAssocID="{DD5AE5F6-6482-EC4C-84BC-264CDF3D7B69}" presName="sibTrans" presStyleLbl="sibTrans2D1" presStyleIdx="4" presStyleCnt="5"/>
      <dgm:spPr/>
    </dgm:pt>
    <dgm:pt modelId="{9A7D0070-5328-3C4F-AA10-D67E642B7892}" type="pres">
      <dgm:prSet presAssocID="{DD5AE5F6-6482-EC4C-84BC-264CDF3D7B69}" presName="connectorText" presStyleLbl="sibTrans2D1" presStyleIdx="4" presStyleCnt="5"/>
      <dgm:spPr/>
    </dgm:pt>
    <dgm:pt modelId="{9E90B323-77CA-AA4B-B190-1E14C5939829}" type="pres">
      <dgm:prSet presAssocID="{C07F048F-9E1F-AC4B-A100-DBF034DCFA26}" presName="node" presStyleLbl="node1" presStyleIdx="5" presStyleCnt="6">
        <dgm:presLayoutVars>
          <dgm:bulletEnabled val="1"/>
        </dgm:presLayoutVars>
      </dgm:prSet>
      <dgm:spPr/>
    </dgm:pt>
  </dgm:ptLst>
  <dgm:cxnLst>
    <dgm:cxn modelId="{D1DB3503-B41F-406C-AC89-C2451698DD8F}" type="presOf" srcId="{33C67051-0678-B24E-BD2D-DCC1712455BB}" destId="{93D8A7BE-237E-7B4C-B68B-9A29586495F5}" srcOrd="0" destOrd="0" presId="urn:microsoft.com/office/officeart/2005/8/layout/process1"/>
    <dgm:cxn modelId="{C07F4908-0D24-420D-A403-CE4C880201FA}" type="presOf" srcId="{0A2D4323-185B-4947-B82A-E0C596211A79}" destId="{1ED53997-4C86-3346-9728-825568E49581}" srcOrd="0" destOrd="0" presId="urn:microsoft.com/office/officeart/2005/8/layout/process1"/>
    <dgm:cxn modelId="{8EB6311A-C8E8-2D4E-9DE6-F8078216E6A9}" srcId="{2E64DD75-8172-8E4D-AE50-C27D2D668341}" destId="{33C67051-0678-B24E-BD2D-DCC1712455BB}" srcOrd="4" destOrd="0" parTransId="{4981E6C9-6C0F-6743-8B2D-6DB21D94FDFC}" sibTransId="{DD5AE5F6-6482-EC4C-84BC-264CDF3D7B69}"/>
    <dgm:cxn modelId="{06E2CD1B-3FD8-484B-8705-CF1339470C3B}" type="presOf" srcId="{0A2D4323-185B-4947-B82A-E0C596211A79}" destId="{3729FFE4-52DB-DF4D-B13D-9A31725F662D}" srcOrd="1" destOrd="0" presId="urn:microsoft.com/office/officeart/2005/8/layout/process1"/>
    <dgm:cxn modelId="{54FC4F24-E83D-44E8-B340-5BE97BB1C091}" type="presOf" srcId="{EF7BFD4A-3A04-3C46-B4A8-05045C9340A3}" destId="{B074810D-F5C5-FB41-8A0F-5B18CEAE8EDF}" srcOrd="0" destOrd="0" presId="urn:microsoft.com/office/officeart/2005/8/layout/process1"/>
    <dgm:cxn modelId="{800A5329-3088-4FEC-ADA8-B390794CBB8F}" type="presOf" srcId="{581F31B2-4188-324C-9953-550866A18F58}" destId="{B3D8BF64-0059-2B4E-A4A5-B7FE43AFDE70}" srcOrd="1" destOrd="0" presId="urn:microsoft.com/office/officeart/2005/8/layout/process1"/>
    <dgm:cxn modelId="{5A0AF02F-27CF-4F5B-9759-4DC8EBAE2BE6}" type="presOf" srcId="{EF7BFD4A-3A04-3C46-B4A8-05045C9340A3}" destId="{2F32EE35-9FFC-2746-B356-A17E2CE94853}" srcOrd="1" destOrd="0" presId="urn:microsoft.com/office/officeart/2005/8/layout/process1"/>
    <dgm:cxn modelId="{603BC25F-0294-49CF-BE39-E1A977377C88}" type="presOf" srcId="{DA88528A-E97B-1748-BD0F-203C215105A6}" destId="{8B7060B0-DF2A-B24C-A0D2-EDEF5A2A3B83}" srcOrd="0" destOrd="0" presId="urn:microsoft.com/office/officeart/2005/8/layout/process1"/>
    <dgm:cxn modelId="{E19F4B61-58A0-47E9-8268-3E9DD9221EB1}" type="presOf" srcId="{5B763AD0-516F-3B4B-A837-CB511F051112}" destId="{B5433153-7999-BB44-AA41-432A7B9B7039}" srcOrd="0" destOrd="0" presId="urn:microsoft.com/office/officeart/2005/8/layout/process1"/>
    <dgm:cxn modelId="{95889F42-CD47-41AA-936B-B7BF2659AFB9}" type="presOf" srcId="{581F31B2-4188-324C-9953-550866A18F58}" destId="{1598FAB1-062C-F849-B5E1-43359820113B}" srcOrd="0" destOrd="0" presId="urn:microsoft.com/office/officeart/2005/8/layout/process1"/>
    <dgm:cxn modelId="{C26AAA44-5EA4-4F43-ADDC-BCD45FFA22A9}" type="presOf" srcId="{F69124B9-881D-B94D-A280-7D9D72138227}" destId="{1CEFACE1-C324-DA44-93FB-E4C23CEC64A7}" srcOrd="0" destOrd="0" presId="urn:microsoft.com/office/officeart/2005/8/layout/process1"/>
    <dgm:cxn modelId="{28D14282-E8D0-42AD-88C3-17B14E6E07F4}" type="presOf" srcId="{B11BD061-08F7-8A4F-82B3-45FC944621CD}" destId="{A160878F-7B80-CB49-A9CC-229C03321389}" srcOrd="1" destOrd="0" presId="urn:microsoft.com/office/officeart/2005/8/layout/process1"/>
    <dgm:cxn modelId="{87D8139B-12ED-4D54-A4F7-8E08B7A90354}" type="presOf" srcId="{C07F048F-9E1F-AC4B-A100-DBF034DCFA26}" destId="{9E90B323-77CA-AA4B-B190-1E14C5939829}" srcOrd="0" destOrd="0" presId="urn:microsoft.com/office/officeart/2005/8/layout/process1"/>
    <dgm:cxn modelId="{B8CDEEA2-AB5E-5344-A7B4-A9444262B0A1}" srcId="{2E64DD75-8172-8E4D-AE50-C27D2D668341}" destId="{5B763AD0-516F-3B4B-A837-CB511F051112}" srcOrd="3" destOrd="0" parTransId="{0606149A-9EA2-CB47-B48F-828DE7F766BF}" sibTransId="{0A2D4323-185B-4947-B82A-E0C596211A79}"/>
    <dgm:cxn modelId="{6476B2A5-17E6-4CF2-94FA-AE4CC3CC83A7}" type="presOf" srcId="{6CF37E47-5715-3942-B8F6-19742C5653AB}" destId="{D91A20D5-531B-6848-9D6C-1F1E2C25A5B2}" srcOrd="0" destOrd="0" presId="urn:microsoft.com/office/officeart/2005/8/layout/process1"/>
    <dgm:cxn modelId="{779D55A9-1B46-4647-9DB5-A5390A2FFDF3}" type="presOf" srcId="{DD5AE5F6-6482-EC4C-84BC-264CDF3D7B69}" destId="{9A7D0070-5328-3C4F-AA10-D67E642B7892}" srcOrd="1" destOrd="0" presId="urn:microsoft.com/office/officeart/2005/8/layout/process1"/>
    <dgm:cxn modelId="{4E6912AE-FDFA-4000-8205-6B264EB14784}" type="presOf" srcId="{2E64DD75-8172-8E4D-AE50-C27D2D668341}" destId="{73130E43-737D-C849-81E8-B7E2AE4BF5BB}" srcOrd="0" destOrd="0" presId="urn:microsoft.com/office/officeart/2005/8/layout/process1"/>
    <dgm:cxn modelId="{A78F00B2-63F1-AD4D-9F4A-81BA381EFE19}" srcId="{2E64DD75-8172-8E4D-AE50-C27D2D668341}" destId="{F69124B9-881D-B94D-A280-7D9D72138227}" srcOrd="2" destOrd="0" parTransId="{79F359C7-59C9-324E-B6B4-8F45FC56256D}" sibTransId="{B11BD061-08F7-8A4F-82B3-45FC944621CD}"/>
    <dgm:cxn modelId="{CDA1B3D8-42AF-C145-8609-C4CEDB56D647}" srcId="{2E64DD75-8172-8E4D-AE50-C27D2D668341}" destId="{C07F048F-9E1F-AC4B-A100-DBF034DCFA26}" srcOrd="5" destOrd="0" parTransId="{91547FB9-D5F1-CA40-9CA7-424FF65B15C2}" sibTransId="{9D4BA499-EA68-7A41-BFE1-1CE178F6A436}"/>
    <dgm:cxn modelId="{694E4BDA-A5FA-EC4B-830E-EFFBAF87EFC1}" srcId="{2E64DD75-8172-8E4D-AE50-C27D2D668341}" destId="{6CF37E47-5715-3942-B8F6-19742C5653AB}" srcOrd="1" destOrd="0" parTransId="{CDE9DB8C-9AE2-104D-947A-1843D74FFD66}" sibTransId="{581F31B2-4188-324C-9953-550866A18F58}"/>
    <dgm:cxn modelId="{E56DAADB-2C0B-40DF-B785-3E8BFBD2543D}" type="presOf" srcId="{DD5AE5F6-6482-EC4C-84BC-264CDF3D7B69}" destId="{AF8B435C-DA80-574D-BA2F-98ED2AEC98AC}" srcOrd="0" destOrd="0" presId="urn:microsoft.com/office/officeart/2005/8/layout/process1"/>
    <dgm:cxn modelId="{E5C601ED-C50A-DF49-B10C-4F423463EA18}" srcId="{2E64DD75-8172-8E4D-AE50-C27D2D668341}" destId="{DA88528A-E97B-1748-BD0F-203C215105A6}" srcOrd="0" destOrd="0" parTransId="{90A74BE6-AD84-E54D-92B2-9BB841054D59}" sibTransId="{EF7BFD4A-3A04-3C46-B4A8-05045C9340A3}"/>
    <dgm:cxn modelId="{2F0B63FB-595C-49CB-9361-8CA38EE2CF60}" type="presOf" srcId="{B11BD061-08F7-8A4F-82B3-45FC944621CD}" destId="{A3D6437C-7982-EA47-8009-A593924B8BB6}" srcOrd="0" destOrd="0" presId="urn:microsoft.com/office/officeart/2005/8/layout/process1"/>
    <dgm:cxn modelId="{4FDDEC55-F6B1-44A2-BE08-FE0A6245316E}" type="presParOf" srcId="{73130E43-737D-C849-81E8-B7E2AE4BF5BB}" destId="{8B7060B0-DF2A-B24C-A0D2-EDEF5A2A3B83}" srcOrd="0" destOrd="0" presId="urn:microsoft.com/office/officeart/2005/8/layout/process1"/>
    <dgm:cxn modelId="{34F73DC8-991E-44BD-B65D-A0115681D9DA}" type="presParOf" srcId="{73130E43-737D-C849-81E8-B7E2AE4BF5BB}" destId="{B074810D-F5C5-FB41-8A0F-5B18CEAE8EDF}" srcOrd="1" destOrd="0" presId="urn:microsoft.com/office/officeart/2005/8/layout/process1"/>
    <dgm:cxn modelId="{20E48F44-8B45-4FF8-8FD1-87759F6A44FB}" type="presParOf" srcId="{B074810D-F5C5-FB41-8A0F-5B18CEAE8EDF}" destId="{2F32EE35-9FFC-2746-B356-A17E2CE94853}" srcOrd="0" destOrd="0" presId="urn:microsoft.com/office/officeart/2005/8/layout/process1"/>
    <dgm:cxn modelId="{49EFCADA-8587-407D-A338-182982178CC2}" type="presParOf" srcId="{73130E43-737D-C849-81E8-B7E2AE4BF5BB}" destId="{D91A20D5-531B-6848-9D6C-1F1E2C25A5B2}" srcOrd="2" destOrd="0" presId="urn:microsoft.com/office/officeart/2005/8/layout/process1"/>
    <dgm:cxn modelId="{654118B2-A60B-4D26-BB15-6786561C5E17}" type="presParOf" srcId="{73130E43-737D-C849-81E8-B7E2AE4BF5BB}" destId="{1598FAB1-062C-F849-B5E1-43359820113B}" srcOrd="3" destOrd="0" presId="urn:microsoft.com/office/officeart/2005/8/layout/process1"/>
    <dgm:cxn modelId="{F2D162E1-BDD5-4D8D-BEA1-B532D62F6982}" type="presParOf" srcId="{1598FAB1-062C-F849-B5E1-43359820113B}" destId="{B3D8BF64-0059-2B4E-A4A5-B7FE43AFDE70}" srcOrd="0" destOrd="0" presId="urn:microsoft.com/office/officeart/2005/8/layout/process1"/>
    <dgm:cxn modelId="{582AEE6D-B5D4-4119-AE28-BFBEAC476DEC}" type="presParOf" srcId="{73130E43-737D-C849-81E8-B7E2AE4BF5BB}" destId="{1CEFACE1-C324-DA44-93FB-E4C23CEC64A7}" srcOrd="4" destOrd="0" presId="urn:microsoft.com/office/officeart/2005/8/layout/process1"/>
    <dgm:cxn modelId="{7B755EB5-9D99-4BD6-9C59-9CEE85C77A9D}" type="presParOf" srcId="{73130E43-737D-C849-81E8-B7E2AE4BF5BB}" destId="{A3D6437C-7982-EA47-8009-A593924B8BB6}" srcOrd="5" destOrd="0" presId="urn:microsoft.com/office/officeart/2005/8/layout/process1"/>
    <dgm:cxn modelId="{6EB37150-E9D4-4CE6-B003-849C2D779011}" type="presParOf" srcId="{A3D6437C-7982-EA47-8009-A593924B8BB6}" destId="{A160878F-7B80-CB49-A9CC-229C03321389}" srcOrd="0" destOrd="0" presId="urn:microsoft.com/office/officeart/2005/8/layout/process1"/>
    <dgm:cxn modelId="{65C2C91E-02CC-481F-9285-D6E7F98DAC8C}" type="presParOf" srcId="{73130E43-737D-C849-81E8-B7E2AE4BF5BB}" destId="{B5433153-7999-BB44-AA41-432A7B9B7039}" srcOrd="6" destOrd="0" presId="urn:microsoft.com/office/officeart/2005/8/layout/process1"/>
    <dgm:cxn modelId="{DC206984-F490-47EE-86AF-C7D9D1798449}" type="presParOf" srcId="{73130E43-737D-C849-81E8-B7E2AE4BF5BB}" destId="{1ED53997-4C86-3346-9728-825568E49581}" srcOrd="7" destOrd="0" presId="urn:microsoft.com/office/officeart/2005/8/layout/process1"/>
    <dgm:cxn modelId="{E16DCE11-5597-42EB-BD49-D522DE022FB9}" type="presParOf" srcId="{1ED53997-4C86-3346-9728-825568E49581}" destId="{3729FFE4-52DB-DF4D-B13D-9A31725F662D}" srcOrd="0" destOrd="0" presId="urn:microsoft.com/office/officeart/2005/8/layout/process1"/>
    <dgm:cxn modelId="{9F54B204-D4C4-413D-B78B-6FB2008616DB}" type="presParOf" srcId="{73130E43-737D-C849-81E8-B7E2AE4BF5BB}" destId="{93D8A7BE-237E-7B4C-B68B-9A29586495F5}" srcOrd="8" destOrd="0" presId="urn:microsoft.com/office/officeart/2005/8/layout/process1"/>
    <dgm:cxn modelId="{AF1496FE-0A0F-4A35-A6FD-6587F690C622}" type="presParOf" srcId="{73130E43-737D-C849-81E8-B7E2AE4BF5BB}" destId="{AF8B435C-DA80-574D-BA2F-98ED2AEC98AC}" srcOrd="9" destOrd="0" presId="urn:microsoft.com/office/officeart/2005/8/layout/process1"/>
    <dgm:cxn modelId="{8982729F-093B-4CFD-9F15-151BE431C172}" type="presParOf" srcId="{AF8B435C-DA80-574D-BA2F-98ED2AEC98AC}" destId="{9A7D0070-5328-3C4F-AA10-D67E642B7892}" srcOrd="0" destOrd="0" presId="urn:microsoft.com/office/officeart/2005/8/layout/process1"/>
    <dgm:cxn modelId="{ED647CA4-2267-4916-BF21-23D04BA247E9}" type="presParOf" srcId="{73130E43-737D-C849-81E8-B7E2AE4BF5BB}" destId="{9E90B323-77CA-AA4B-B190-1E14C5939829}"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826AF-9A86-6547-A816-B7A64327E693}">
      <dsp:nvSpPr>
        <dsp:cNvPr id="0" name=""/>
        <dsp:cNvSpPr/>
      </dsp:nvSpPr>
      <dsp:spPr>
        <a:xfrm>
          <a:off x="2360414" y="1791746"/>
          <a:ext cx="1375171" cy="1375171"/>
        </a:xfrm>
        <a:prstGeom prst="ellipse">
          <a:avLst/>
        </a:prstGeom>
        <a:solidFill>
          <a:schemeClr val="accent6">
            <a:shade val="80000"/>
            <a:satMod val="150000"/>
          </a:schemeClr>
        </a:solidFill>
        <a:ln w="9525" cap="flat" cmpd="sng" algn="ctr">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Kapēc</a:t>
          </a:r>
          <a:r>
            <a:rPr lang="en-US" sz="2000" kern="1200" dirty="0"/>
            <a:t> </a:t>
          </a:r>
          <a:r>
            <a:rPr lang="en-US" sz="2000" kern="1200" dirty="0" err="1"/>
            <a:t>investē</a:t>
          </a:r>
          <a:r>
            <a:rPr lang="en-US" sz="2000" kern="1200" dirty="0"/>
            <a:t>?</a:t>
          </a:r>
        </a:p>
      </dsp:txBody>
      <dsp:txXfrm>
        <a:off x="2561803" y="1993135"/>
        <a:ext cx="972393" cy="972393"/>
      </dsp:txXfrm>
    </dsp:sp>
    <dsp:sp modelId="{D6B930F1-EBB5-2348-A237-AC40C04BC5D9}">
      <dsp:nvSpPr>
        <dsp:cNvPr id="0" name=""/>
        <dsp:cNvSpPr/>
      </dsp:nvSpPr>
      <dsp:spPr>
        <a:xfrm rot="16200000">
          <a:off x="2840920" y="1564364"/>
          <a:ext cx="414159" cy="40605"/>
        </a:xfrm>
        <a:custGeom>
          <a:avLst/>
          <a:gdLst/>
          <a:ahLst/>
          <a:cxnLst/>
          <a:rect l="0" t="0" r="0" b="0"/>
          <a:pathLst>
            <a:path>
              <a:moveTo>
                <a:pt x="0" y="20302"/>
              </a:moveTo>
              <a:lnTo>
                <a:pt x="414159" y="203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7646" y="1574313"/>
        <a:ext cx="20707" cy="20707"/>
      </dsp:txXfrm>
    </dsp:sp>
    <dsp:sp modelId="{D16E7B73-7295-BA49-A94E-383682C0B06A}">
      <dsp:nvSpPr>
        <dsp:cNvPr id="0" name=""/>
        <dsp:cNvSpPr/>
      </dsp:nvSpPr>
      <dsp:spPr>
        <a:xfrm>
          <a:off x="2360414" y="2415"/>
          <a:ext cx="1375171" cy="1375171"/>
        </a:xfrm>
        <a:prstGeom prst="ellipse">
          <a:avLst/>
        </a:prstGeom>
        <a:solidFill>
          <a:srgbClr val="73BE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Resursi</a:t>
          </a:r>
          <a:endParaRPr lang="en-US" sz="1600" kern="1200" dirty="0"/>
        </a:p>
      </dsp:txBody>
      <dsp:txXfrm>
        <a:off x="2561803" y="203804"/>
        <a:ext cx="972393" cy="972393"/>
      </dsp:txXfrm>
    </dsp:sp>
    <dsp:sp modelId="{68568057-D466-A047-9203-CBA3780D8A4A}">
      <dsp:nvSpPr>
        <dsp:cNvPr id="0" name=""/>
        <dsp:cNvSpPr/>
      </dsp:nvSpPr>
      <dsp:spPr>
        <a:xfrm rot="1800000">
          <a:off x="3615723" y="2906362"/>
          <a:ext cx="414159" cy="40605"/>
        </a:xfrm>
        <a:custGeom>
          <a:avLst/>
          <a:gdLst/>
          <a:ahLst/>
          <a:cxnLst/>
          <a:rect l="0" t="0" r="0" b="0"/>
          <a:pathLst>
            <a:path>
              <a:moveTo>
                <a:pt x="0" y="20302"/>
              </a:moveTo>
              <a:lnTo>
                <a:pt x="414159" y="203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12449" y="2916311"/>
        <a:ext cx="20707" cy="20707"/>
      </dsp:txXfrm>
    </dsp:sp>
    <dsp:sp modelId="{56D4E08D-9F75-0249-8E18-4C335E9D8150}">
      <dsp:nvSpPr>
        <dsp:cNvPr id="0" name=""/>
        <dsp:cNvSpPr/>
      </dsp:nvSpPr>
      <dsp:spPr>
        <a:xfrm>
          <a:off x="3910020" y="2686412"/>
          <a:ext cx="1375171" cy="1375171"/>
        </a:xfrm>
        <a:prstGeom prst="ellipse">
          <a:avLst/>
        </a:prstGeom>
        <a:solidFill>
          <a:srgbClr val="73BE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Tirgus</a:t>
          </a:r>
          <a:endParaRPr lang="en-US" sz="1600" kern="1200" dirty="0"/>
        </a:p>
      </dsp:txBody>
      <dsp:txXfrm>
        <a:off x="4111409" y="2887801"/>
        <a:ext cx="972393" cy="972393"/>
      </dsp:txXfrm>
    </dsp:sp>
    <dsp:sp modelId="{D004B37D-C1D4-A84C-A428-BB98A24D29F8}">
      <dsp:nvSpPr>
        <dsp:cNvPr id="0" name=""/>
        <dsp:cNvSpPr/>
      </dsp:nvSpPr>
      <dsp:spPr>
        <a:xfrm rot="9000000">
          <a:off x="2066117" y="2906362"/>
          <a:ext cx="414159" cy="40605"/>
        </a:xfrm>
        <a:custGeom>
          <a:avLst/>
          <a:gdLst/>
          <a:ahLst/>
          <a:cxnLst/>
          <a:rect l="0" t="0" r="0" b="0"/>
          <a:pathLst>
            <a:path>
              <a:moveTo>
                <a:pt x="0" y="20302"/>
              </a:moveTo>
              <a:lnTo>
                <a:pt x="414159" y="203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62843" y="2916311"/>
        <a:ext cx="20707" cy="20707"/>
      </dsp:txXfrm>
    </dsp:sp>
    <dsp:sp modelId="{C99B8B0A-2C59-A947-B5E1-7B9E4E6A2362}">
      <dsp:nvSpPr>
        <dsp:cNvPr id="0" name=""/>
        <dsp:cNvSpPr/>
      </dsp:nvSpPr>
      <dsp:spPr>
        <a:xfrm>
          <a:off x="810808" y="2686412"/>
          <a:ext cx="1375171" cy="1375171"/>
        </a:xfrm>
        <a:prstGeom prst="ellipse">
          <a:avLst/>
        </a:prstGeom>
        <a:solidFill>
          <a:srgbClr val="73BE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Inovācijas</a:t>
          </a:r>
          <a:endParaRPr lang="en-US" sz="1600" kern="1200" dirty="0"/>
        </a:p>
      </dsp:txBody>
      <dsp:txXfrm>
        <a:off x="1012197" y="2887801"/>
        <a:ext cx="972393" cy="972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826AF-9A86-6547-A816-B7A64327E693}">
      <dsp:nvSpPr>
        <dsp:cNvPr id="0" name=""/>
        <dsp:cNvSpPr/>
      </dsp:nvSpPr>
      <dsp:spPr>
        <a:xfrm>
          <a:off x="1084945" y="797928"/>
          <a:ext cx="612787" cy="612787"/>
        </a:xfrm>
        <a:prstGeom prst="ellipse">
          <a:avLst/>
        </a:prstGeom>
        <a:solidFill>
          <a:schemeClr val="accent6">
            <a:shade val="80000"/>
            <a:satMod val="150000"/>
          </a:schemeClr>
        </a:solidFill>
        <a:ln w="9525" cap="flat" cmpd="sng" algn="ctr">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err="1"/>
            <a:t>Kapēc</a:t>
          </a:r>
          <a:r>
            <a:rPr lang="en-US" sz="800" kern="1200" dirty="0"/>
            <a:t> </a:t>
          </a:r>
          <a:r>
            <a:rPr lang="en-US" sz="800" kern="1200" dirty="0" err="1"/>
            <a:t>investē</a:t>
          </a:r>
          <a:r>
            <a:rPr lang="en-US" sz="800" kern="1200" dirty="0"/>
            <a:t>?</a:t>
          </a:r>
        </a:p>
      </dsp:txBody>
      <dsp:txXfrm>
        <a:off x="1174686" y="887669"/>
        <a:ext cx="433305" cy="433305"/>
      </dsp:txXfrm>
    </dsp:sp>
    <dsp:sp modelId="{D6B930F1-EBB5-2348-A237-AC40C04BC5D9}">
      <dsp:nvSpPr>
        <dsp:cNvPr id="0" name=""/>
        <dsp:cNvSpPr/>
      </dsp:nvSpPr>
      <dsp:spPr>
        <a:xfrm rot="16200000">
          <a:off x="1299103" y="685872"/>
          <a:ext cx="184472" cy="39638"/>
        </a:xfrm>
        <a:custGeom>
          <a:avLst/>
          <a:gdLst/>
          <a:ahLst/>
          <a:cxnLst/>
          <a:rect l="0" t="0" r="0" b="0"/>
          <a:pathLst>
            <a:path>
              <a:moveTo>
                <a:pt x="0" y="19819"/>
              </a:moveTo>
              <a:lnTo>
                <a:pt x="184472" y="1981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86727" y="701080"/>
        <a:ext cx="9223" cy="9223"/>
      </dsp:txXfrm>
    </dsp:sp>
    <dsp:sp modelId="{D16E7B73-7295-BA49-A94E-383682C0B06A}">
      <dsp:nvSpPr>
        <dsp:cNvPr id="0" name=""/>
        <dsp:cNvSpPr/>
      </dsp:nvSpPr>
      <dsp:spPr>
        <a:xfrm>
          <a:off x="1084945" y="668"/>
          <a:ext cx="612787" cy="612787"/>
        </a:xfrm>
        <a:prstGeom prst="ellipse">
          <a:avLst/>
        </a:prstGeom>
        <a:solidFill>
          <a:srgbClr val="73BE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err="1"/>
            <a:t>Resursi</a:t>
          </a:r>
          <a:endParaRPr lang="en-US" sz="700" kern="1200" dirty="0"/>
        </a:p>
      </dsp:txBody>
      <dsp:txXfrm>
        <a:off x="1174686" y="90409"/>
        <a:ext cx="433305" cy="433305"/>
      </dsp:txXfrm>
    </dsp:sp>
    <dsp:sp modelId="{68568057-D466-A047-9203-CBA3780D8A4A}">
      <dsp:nvSpPr>
        <dsp:cNvPr id="0" name=""/>
        <dsp:cNvSpPr/>
      </dsp:nvSpPr>
      <dsp:spPr>
        <a:xfrm rot="1800000">
          <a:off x="1644326" y="1283817"/>
          <a:ext cx="184472" cy="39638"/>
        </a:xfrm>
        <a:custGeom>
          <a:avLst/>
          <a:gdLst/>
          <a:ahLst/>
          <a:cxnLst/>
          <a:rect l="0" t="0" r="0" b="0"/>
          <a:pathLst>
            <a:path>
              <a:moveTo>
                <a:pt x="0" y="19819"/>
              </a:moveTo>
              <a:lnTo>
                <a:pt x="184472" y="1981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31951" y="1299024"/>
        <a:ext cx="9223" cy="9223"/>
      </dsp:txXfrm>
    </dsp:sp>
    <dsp:sp modelId="{56D4E08D-9F75-0249-8E18-4C335E9D8150}">
      <dsp:nvSpPr>
        <dsp:cNvPr id="0" name=""/>
        <dsp:cNvSpPr/>
      </dsp:nvSpPr>
      <dsp:spPr>
        <a:xfrm>
          <a:off x="1775392" y="1196557"/>
          <a:ext cx="612787" cy="612787"/>
        </a:xfrm>
        <a:prstGeom prst="ellipse">
          <a:avLst/>
        </a:prstGeom>
        <a:solidFill>
          <a:srgbClr val="73BE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err="1"/>
            <a:t>Tirgus</a:t>
          </a:r>
          <a:endParaRPr lang="en-US" sz="700" kern="1200" dirty="0"/>
        </a:p>
      </dsp:txBody>
      <dsp:txXfrm>
        <a:off x="1865133" y="1286298"/>
        <a:ext cx="433305" cy="433305"/>
      </dsp:txXfrm>
    </dsp:sp>
    <dsp:sp modelId="{D004B37D-C1D4-A84C-A428-BB98A24D29F8}">
      <dsp:nvSpPr>
        <dsp:cNvPr id="0" name=""/>
        <dsp:cNvSpPr/>
      </dsp:nvSpPr>
      <dsp:spPr>
        <a:xfrm rot="9000000">
          <a:off x="953879" y="1283817"/>
          <a:ext cx="184472" cy="39638"/>
        </a:xfrm>
        <a:custGeom>
          <a:avLst/>
          <a:gdLst/>
          <a:ahLst/>
          <a:cxnLst/>
          <a:rect l="0" t="0" r="0" b="0"/>
          <a:pathLst>
            <a:path>
              <a:moveTo>
                <a:pt x="0" y="19819"/>
              </a:moveTo>
              <a:lnTo>
                <a:pt x="184472" y="1981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041504" y="1299024"/>
        <a:ext cx="9223" cy="9223"/>
      </dsp:txXfrm>
    </dsp:sp>
    <dsp:sp modelId="{C99B8B0A-2C59-A947-B5E1-7B9E4E6A2362}">
      <dsp:nvSpPr>
        <dsp:cNvPr id="0" name=""/>
        <dsp:cNvSpPr/>
      </dsp:nvSpPr>
      <dsp:spPr>
        <a:xfrm>
          <a:off x="394499" y="1196557"/>
          <a:ext cx="612787" cy="612787"/>
        </a:xfrm>
        <a:prstGeom prst="ellipse">
          <a:avLst/>
        </a:prstGeom>
        <a:solidFill>
          <a:srgbClr val="73BE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err="1"/>
            <a:t>Inovācijas</a:t>
          </a:r>
          <a:endParaRPr lang="en-US" sz="700" kern="1200" dirty="0"/>
        </a:p>
      </dsp:txBody>
      <dsp:txXfrm>
        <a:off x="484240" y="1286298"/>
        <a:ext cx="433305" cy="433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60B0-DF2A-B24C-A0D2-EDEF5A2A3B83}">
      <dsp:nvSpPr>
        <dsp:cNvPr id="0" name=""/>
        <dsp:cNvSpPr/>
      </dsp:nvSpPr>
      <dsp:spPr>
        <a:xfrm>
          <a:off x="4184" y="0"/>
          <a:ext cx="1070072" cy="1080120"/>
        </a:xfrm>
        <a:prstGeom prst="roundRect">
          <a:avLst>
            <a:gd name="adj" fmla="val 1000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noProof="0" dirty="0">
              <a:solidFill>
                <a:schemeClr val="bg1"/>
              </a:solidFill>
              <a:latin typeface="+mn-lt"/>
              <a:cs typeface="Tahoma"/>
            </a:rPr>
            <a:t>Šodienas situācijas analīze</a:t>
          </a:r>
          <a:endParaRPr lang="en-GB" sz="1400" kern="1200" noProof="0" dirty="0">
            <a:solidFill>
              <a:schemeClr val="bg1"/>
            </a:solidFill>
            <a:latin typeface="+mn-lt"/>
          </a:endParaRPr>
        </a:p>
      </dsp:txBody>
      <dsp:txXfrm>
        <a:off x="35525" y="31341"/>
        <a:ext cx="1007390" cy="1017438"/>
      </dsp:txXfrm>
    </dsp:sp>
    <dsp:sp modelId="{B074810D-F5C5-FB41-8A0F-5B18CEAE8EDF}">
      <dsp:nvSpPr>
        <dsp:cNvPr id="0" name=""/>
        <dsp:cNvSpPr/>
      </dsp:nvSpPr>
      <dsp:spPr>
        <a:xfrm>
          <a:off x="1181264" y="407370"/>
          <a:ext cx="226855" cy="265378"/>
        </a:xfrm>
        <a:prstGeom prst="rightArrow">
          <a:avLst>
            <a:gd name="adj1" fmla="val 60000"/>
            <a:gd name="adj2" fmla="val 50000"/>
          </a:avLst>
        </a:prstGeom>
        <a:solidFill>
          <a:srgbClr val="BFBFB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181264" y="460446"/>
        <a:ext cx="158799" cy="159226"/>
      </dsp:txXfrm>
    </dsp:sp>
    <dsp:sp modelId="{D91A20D5-531B-6848-9D6C-1F1E2C25A5B2}">
      <dsp:nvSpPr>
        <dsp:cNvPr id="0" name=""/>
        <dsp:cNvSpPr/>
      </dsp:nvSpPr>
      <dsp:spPr>
        <a:xfrm>
          <a:off x="1502286" y="0"/>
          <a:ext cx="1070072" cy="1080120"/>
        </a:xfrm>
        <a:prstGeom prst="roundRect">
          <a:avLst>
            <a:gd name="adj" fmla="val 1000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noProof="0" dirty="0">
              <a:solidFill>
                <a:schemeClr val="bg1"/>
              </a:solidFill>
              <a:latin typeface="+mn-lt"/>
            </a:rPr>
            <a:t>Konkurētspējas stratēģisko jomu noteikšana</a:t>
          </a:r>
          <a:endParaRPr lang="en-GB" sz="1400" kern="1200" noProof="0" dirty="0">
            <a:solidFill>
              <a:schemeClr val="bg1"/>
            </a:solidFill>
            <a:latin typeface="+mn-lt"/>
          </a:endParaRPr>
        </a:p>
      </dsp:txBody>
      <dsp:txXfrm>
        <a:off x="1533627" y="31341"/>
        <a:ext cx="1007390" cy="1017438"/>
      </dsp:txXfrm>
    </dsp:sp>
    <dsp:sp modelId="{1598FAB1-062C-F849-B5E1-43359820113B}">
      <dsp:nvSpPr>
        <dsp:cNvPr id="0" name=""/>
        <dsp:cNvSpPr/>
      </dsp:nvSpPr>
      <dsp:spPr>
        <a:xfrm>
          <a:off x="2679366" y="407370"/>
          <a:ext cx="226855" cy="265378"/>
        </a:xfrm>
        <a:prstGeom prst="rightArrow">
          <a:avLst>
            <a:gd name="adj1" fmla="val 60000"/>
            <a:gd name="adj2" fmla="val 50000"/>
          </a:avLst>
        </a:prstGeom>
        <a:solidFill>
          <a:srgbClr val="BFBFB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679366" y="460446"/>
        <a:ext cx="158799" cy="159226"/>
      </dsp:txXfrm>
    </dsp:sp>
    <dsp:sp modelId="{1CEFACE1-C324-DA44-93FB-E4C23CEC64A7}">
      <dsp:nvSpPr>
        <dsp:cNvPr id="0" name=""/>
        <dsp:cNvSpPr/>
      </dsp:nvSpPr>
      <dsp:spPr>
        <a:xfrm>
          <a:off x="3000388" y="0"/>
          <a:ext cx="1070072" cy="1080120"/>
        </a:xfrm>
        <a:prstGeom prst="roundRect">
          <a:avLst>
            <a:gd name="adj" fmla="val 1000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noProof="0" dirty="0">
              <a:solidFill>
                <a:schemeClr val="bg1"/>
              </a:solidFill>
              <a:latin typeface="+mn-lt"/>
              <a:cs typeface="Tahoma"/>
            </a:rPr>
            <a:t>Attīstības ideju ģenerēšana investoru piesaistei</a:t>
          </a:r>
          <a:endParaRPr lang="en-GB" sz="1400" kern="1200" noProof="0" dirty="0">
            <a:solidFill>
              <a:schemeClr val="bg1"/>
            </a:solidFill>
            <a:latin typeface="+mn-lt"/>
          </a:endParaRPr>
        </a:p>
      </dsp:txBody>
      <dsp:txXfrm>
        <a:off x="3031729" y="31341"/>
        <a:ext cx="1007390" cy="1017438"/>
      </dsp:txXfrm>
    </dsp:sp>
    <dsp:sp modelId="{A3D6437C-7982-EA47-8009-A593924B8BB6}">
      <dsp:nvSpPr>
        <dsp:cNvPr id="0" name=""/>
        <dsp:cNvSpPr/>
      </dsp:nvSpPr>
      <dsp:spPr>
        <a:xfrm>
          <a:off x="4177468" y="407370"/>
          <a:ext cx="226855" cy="265378"/>
        </a:xfrm>
        <a:prstGeom prst="rightArrow">
          <a:avLst>
            <a:gd name="adj1" fmla="val 60000"/>
            <a:gd name="adj2" fmla="val 50000"/>
          </a:avLst>
        </a:prstGeom>
        <a:solidFill>
          <a:srgbClr val="BFBFB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177468" y="460446"/>
        <a:ext cx="158799" cy="159226"/>
      </dsp:txXfrm>
    </dsp:sp>
    <dsp:sp modelId="{B5433153-7999-BB44-AA41-432A7B9B7039}">
      <dsp:nvSpPr>
        <dsp:cNvPr id="0" name=""/>
        <dsp:cNvSpPr/>
      </dsp:nvSpPr>
      <dsp:spPr>
        <a:xfrm>
          <a:off x="4498490" y="0"/>
          <a:ext cx="1070072" cy="1080120"/>
        </a:xfrm>
        <a:prstGeom prst="roundRect">
          <a:avLst>
            <a:gd name="adj" fmla="val 1000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4529831" y="31341"/>
        <a:ext cx="1007390" cy="1017438"/>
      </dsp:txXfrm>
    </dsp:sp>
    <dsp:sp modelId="{1ED53997-4C86-3346-9728-825568E49581}">
      <dsp:nvSpPr>
        <dsp:cNvPr id="0" name=""/>
        <dsp:cNvSpPr/>
      </dsp:nvSpPr>
      <dsp:spPr>
        <a:xfrm>
          <a:off x="5675570" y="407370"/>
          <a:ext cx="226855" cy="265378"/>
        </a:xfrm>
        <a:prstGeom prst="rightArrow">
          <a:avLst>
            <a:gd name="adj1" fmla="val 60000"/>
            <a:gd name="adj2" fmla="val 50000"/>
          </a:avLst>
        </a:prstGeom>
        <a:solidFill>
          <a:srgbClr val="BFBFB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675570" y="460446"/>
        <a:ext cx="158799" cy="159226"/>
      </dsp:txXfrm>
    </dsp:sp>
    <dsp:sp modelId="{93D8A7BE-237E-7B4C-B68B-9A29586495F5}">
      <dsp:nvSpPr>
        <dsp:cNvPr id="0" name=""/>
        <dsp:cNvSpPr/>
      </dsp:nvSpPr>
      <dsp:spPr>
        <a:xfrm>
          <a:off x="5996592" y="0"/>
          <a:ext cx="1070072" cy="1080120"/>
        </a:xfrm>
        <a:prstGeom prst="roundRect">
          <a:avLst>
            <a:gd name="adj" fmla="val 10000"/>
          </a:avLst>
        </a:prstGeom>
        <a:solidFill>
          <a:srgbClr val="73BE1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6027933" y="31341"/>
        <a:ext cx="1007390" cy="1017438"/>
      </dsp:txXfrm>
    </dsp:sp>
    <dsp:sp modelId="{AF8B435C-DA80-574D-BA2F-98ED2AEC98AC}">
      <dsp:nvSpPr>
        <dsp:cNvPr id="0" name=""/>
        <dsp:cNvSpPr/>
      </dsp:nvSpPr>
      <dsp:spPr>
        <a:xfrm>
          <a:off x="7173673" y="407370"/>
          <a:ext cx="226855" cy="265378"/>
        </a:xfrm>
        <a:prstGeom prst="rightArrow">
          <a:avLst>
            <a:gd name="adj1" fmla="val 60000"/>
            <a:gd name="adj2" fmla="val 50000"/>
          </a:avLst>
        </a:prstGeom>
        <a:solidFill>
          <a:srgbClr val="BFBFB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173673" y="460446"/>
        <a:ext cx="158799" cy="159226"/>
      </dsp:txXfrm>
    </dsp:sp>
    <dsp:sp modelId="{9E90B323-77CA-AA4B-B190-1E14C5939829}">
      <dsp:nvSpPr>
        <dsp:cNvPr id="0" name=""/>
        <dsp:cNvSpPr/>
      </dsp:nvSpPr>
      <dsp:spPr>
        <a:xfrm>
          <a:off x="7494694" y="0"/>
          <a:ext cx="1070072" cy="1080120"/>
        </a:xfrm>
        <a:prstGeom prst="roundRect">
          <a:avLst>
            <a:gd name="adj" fmla="val 10000"/>
          </a:avLst>
        </a:prstGeom>
        <a:solidFill>
          <a:srgbClr val="73BE1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7526035" y="31341"/>
        <a:ext cx="1007390" cy="101743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7428D-D49B-4915-AFA0-A69AA8E8E9F6}" type="datetimeFigureOut">
              <a:rPr lang="lv-LV" smtClean="0"/>
              <a:pPr/>
              <a:t>08.05.2019</a:t>
            </a:fld>
            <a:endParaRPr lang="lv-LV"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A5854E-8048-4089-8A39-9620FE3A8C1A}" type="slidenum">
              <a:rPr lang="lv-LV" smtClean="0"/>
              <a:pPr/>
              <a:t>‹#›</a:t>
            </a:fld>
            <a:endParaRPr lang="lv-LV" dirty="0"/>
          </a:p>
        </p:txBody>
      </p:sp>
    </p:spTree>
    <p:extLst>
      <p:ext uri="{BB962C8B-B14F-4D97-AF65-F5344CB8AC3E}">
        <p14:creationId xmlns:p14="http://schemas.microsoft.com/office/powerpoint/2010/main" val="1442755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9941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B6F20AB-74CE-463D-A5E1-40C1A36ADEEC}" type="slidenum">
              <a:rPr lang="lv-LV" altLang="lv-LV" smtClean="0">
                <a:latin typeface="Calibri" panose="020F0502020204030204" pitchFamily="34" charset="0"/>
                <a:ea typeface="MS PGothic" panose="020B0600070205080204" pitchFamily="34" charset="-128"/>
              </a:rPr>
              <a:pPr>
                <a:spcBef>
                  <a:spcPct val="0"/>
                </a:spcBef>
                <a:buClrTx/>
                <a:buFontTx/>
                <a:buNone/>
              </a:pPr>
              <a:t>5</a:t>
            </a:fld>
            <a:endParaRPr lang="lv-LV" altLang="lv-LV">
              <a:latin typeface="Calibri" panose="020F0502020204030204" pitchFamily="34" charset="0"/>
              <a:ea typeface="MS PGothic" panose="020B0600070205080204" pitchFamily="34" charset="-128"/>
            </a:endParaRPr>
          </a:p>
        </p:txBody>
      </p:sp>
      <p:sp>
        <p:nvSpPr>
          <p:cNvPr id="61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148"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lv-LV" altLang="lv-LV">
                <a:latin typeface="Calibri" panose="020F0502020204030204" pitchFamily="34" charset="0"/>
                <a:ea typeface="Microsoft YaHei" panose="020B0503020204020204" pitchFamily="34" charset="-122"/>
              </a:rPr>
              <a:t>March- May 2012</a:t>
            </a:r>
            <a:endParaRPr lang="en-US" altLang="lv-LV">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1285399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7C2450C9-8BCD-4C7B-A0DB-92A87E802B14}" type="slidenum">
              <a:rPr lang="lv-LV" altLang="lv-LV">
                <a:solidFill>
                  <a:prstClr val="black"/>
                </a:solidFill>
                <a:latin typeface="Calibri" pitchFamily="34" charset="0"/>
              </a:rPr>
              <a:pPr/>
              <a:t>14</a:t>
            </a:fld>
            <a:endParaRPr lang="lv-LV" altLang="lv-LV">
              <a:solidFill>
                <a:prstClr val="black"/>
              </a:solidFill>
              <a:latin typeface="Calibri" pitchFamily="34" charset="0"/>
            </a:endParaRPr>
          </a:p>
        </p:txBody>
      </p:sp>
    </p:spTree>
    <p:extLst>
      <p:ext uri="{BB962C8B-B14F-4D97-AF65-F5344CB8AC3E}">
        <p14:creationId xmlns:p14="http://schemas.microsoft.com/office/powerpoint/2010/main" val="275137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lv-LV"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lv-LV" dirty="0"/>
          </a:p>
        </p:txBody>
      </p:sp>
      <p:sp>
        <p:nvSpPr>
          <p:cNvPr id="4" name="Date Placeholder 3"/>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11"/>
          </p:nvPr>
        </p:nvSpPr>
        <p:spPr/>
        <p:txBody>
          <a:bodyPr/>
          <a:lstStyle/>
          <a:p>
            <a:endParaRPr lang="lv-LV" dirty="0">
              <a:solidFill>
                <a:srgbClr val="696868">
                  <a:tint val="75000"/>
                </a:srgbClr>
              </a:solidFill>
            </a:endParaRPr>
          </a:p>
        </p:txBody>
      </p:sp>
      <p:sp>
        <p:nvSpPr>
          <p:cNvPr id="6" name="Slide Number Placeholder 5"/>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283227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11"/>
          </p:nvPr>
        </p:nvSpPr>
        <p:spPr/>
        <p:txBody>
          <a:bodyPr/>
          <a:lstStyle/>
          <a:p>
            <a:endParaRPr lang="lv-LV" dirty="0">
              <a:solidFill>
                <a:srgbClr val="696868">
                  <a:tint val="75000"/>
                </a:srgbClr>
              </a:solidFill>
            </a:endParaRPr>
          </a:p>
        </p:txBody>
      </p:sp>
      <p:sp>
        <p:nvSpPr>
          <p:cNvPr id="6" name="Slide Number Placeholder 5"/>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61278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11"/>
          </p:nvPr>
        </p:nvSpPr>
        <p:spPr/>
        <p:txBody>
          <a:bodyPr/>
          <a:lstStyle/>
          <a:p>
            <a:endParaRPr lang="lv-LV" dirty="0">
              <a:solidFill>
                <a:srgbClr val="696868">
                  <a:tint val="75000"/>
                </a:srgbClr>
              </a:solidFill>
            </a:endParaRPr>
          </a:p>
        </p:txBody>
      </p:sp>
      <p:sp>
        <p:nvSpPr>
          <p:cNvPr id="6" name="Slide Number Placeholder 5"/>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3520590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 Title and Content">
    <p:spTree>
      <p:nvGrpSpPr>
        <p:cNvPr id="1" name=""/>
        <p:cNvGrpSpPr/>
        <p:nvPr/>
      </p:nvGrpSpPr>
      <p:grpSpPr>
        <a:xfrm>
          <a:off x="0" y="0"/>
          <a:ext cx="0" cy="0"/>
          <a:chOff x="0" y="0"/>
          <a:chExt cx="0" cy="0"/>
        </a:xfrm>
      </p:grpSpPr>
      <p:sp>
        <p:nvSpPr>
          <p:cNvPr id="22" name="Shape 22"/>
          <p:cNvSpPr>
            <a:spLocks noGrp="1"/>
          </p:cNvSpPr>
          <p:nvPr>
            <p:ph type="title"/>
          </p:nvPr>
        </p:nvSpPr>
        <p:spPr>
          <a:xfrm>
            <a:off x="2679700" y="274637"/>
            <a:ext cx="6007100" cy="762001"/>
          </a:xfrm>
          <a:prstGeom prst="rect">
            <a:avLst/>
          </a:prstGeom>
          <a:ln>
            <a:round/>
          </a:ln>
        </p:spPr>
        <p:txBody>
          <a:bodyPr anchor="b"/>
          <a:lstStyle>
            <a:lvl1pPr algn="r">
              <a:defRPr sz="2800" b="1" spc="112">
                <a:solidFill>
                  <a:srgbClr val="5B5B5B"/>
                </a:solidFill>
                <a:latin typeface="+mj-lt"/>
                <a:ea typeface="+mj-ea"/>
                <a:cs typeface="+mj-cs"/>
                <a:sym typeface="Arial"/>
              </a:defRPr>
            </a:lvl1pPr>
          </a:lstStyle>
          <a:p>
            <a:r>
              <a:t>Title Text</a:t>
            </a:r>
          </a:p>
        </p:txBody>
      </p:sp>
      <p:sp>
        <p:nvSpPr>
          <p:cNvPr id="23" name="Shape 23"/>
          <p:cNvSpPr>
            <a:spLocks noGrp="1"/>
          </p:cNvSpPr>
          <p:nvPr>
            <p:ph type="body" idx="1"/>
          </p:nvPr>
        </p:nvSpPr>
        <p:spPr>
          <a:xfrm>
            <a:off x="457200" y="1600199"/>
            <a:ext cx="8229600" cy="4525964"/>
          </a:xfrm>
          <a:prstGeom prst="rect">
            <a:avLst/>
          </a:prstGeom>
          <a:ln>
            <a:round/>
          </a:ln>
        </p:spPr>
        <p:txBody>
          <a:bodyPr/>
          <a:lstStyle>
            <a:lvl1pPr>
              <a:buClrTx/>
              <a:buFontTx/>
              <a:defRPr>
                <a:solidFill>
                  <a:srgbClr val="5B5B5B"/>
                </a:solidFill>
                <a:latin typeface="+mn-lt"/>
                <a:ea typeface="+mn-ea"/>
                <a:cs typeface="+mn-cs"/>
                <a:sym typeface="Avenir Medium"/>
              </a:defRPr>
            </a:lvl1pPr>
            <a:lvl2pPr>
              <a:buClrTx/>
              <a:buFontTx/>
              <a:defRPr>
                <a:solidFill>
                  <a:srgbClr val="5B5B5B"/>
                </a:solidFill>
                <a:latin typeface="+mn-lt"/>
                <a:ea typeface="+mn-ea"/>
                <a:cs typeface="+mn-cs"/>
                <a:sym typeface="Avenir Medium"/>
              </a:defRPr>
            </a:lvl2pPr>
            <a:lvl3pPr>
              <a:buClrTx/>
              <a:buFontTx/>
              <a:defRPr>
                <a:solidFill>
                  <a:srgbClr val="5B5B5B"/>
                </a:solidFill>
                <a:latin typeface="+mn-lt"/>
                <a:ea typeface="+mn-ea"/>
                <a:cs typeface="+mn-cs"/>
                <a:sym typeface="Avenir Medium"/>
              </a:defRPr>
            </a:lvl3pPr>
            <a:lvl4pPr>
              <a:buClrTx/>
              <a:buFontTx/>
              <a:defRPr>
                <a:solidFill>
                  <a:srgbClr val="5B5B5B"/>
                </a:solidFill>
                <a:latin typeface="+mn-lt"/>
                <a:ea typeface="+mn-ea"/>
                <a:cs typeface="+mn-cs"/>
                <a:sym typeface="Avenir Medium"/>
              </a:defRPr>
            </a:lvl4pPr>
            <a:lvl5pPr>
              <a:buClrTx/>
              <a:buFontTx/>
              <a:defRPr>
                <a:solidFill>
                  <a:srgbClr val="5B5B5B"/>
                </a:solidFill>
                <a:latin typeface="+mn-lt"/>
                <a:ea typeface="+mn-ea"/>
                <a:cs typeface="+mn-cs"/>
                <a:sym typeface="Avenir Medium"/>
              </a:defRPr>
            </a:lvl5p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rPr>
                <a:solidFill>
                  <a:srgbClr val="696868">
                    <a:tint val="75000"/>
                  </a:srgbClr>
                </a:solidFill>
              </a:rPr>
              <a:pPr/>
              <a:t>‹#›</a:t>
            </a:fld>
            <a:endParaRPr>
              <a:solidFill>
                <a:srgbClr val="696868">
                  <a:tint val="75000"/>
                </a:srgbClr>
              </a:solidFill>
            </a:endParaRPr>
          </a:p>
        </p:txBody>
      </p:sp>
    </p:spTree>
    <p:extLst>
      <p:ext uri="{BB962C8B-B14F-4D97-AF65-F5344CB8AC3E}">
        <p14:creationId xmlns:p14="http://schemas.microsoft.com/office/powerpoint/2010/main" val="269984802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lv-LV"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lv-LV" dirty="0"/>
          </a:p>
        </p:txBody>
      </p:sp>
      <p:sp>
        <p:nvSpPr>
          <p:cNvPr id="4" name="Date Placeholder 3"/>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11"/>
          </p:nvPr>
        </p:nvSpPr>
        <p:spPr/>
        <p:txBody>
          <a:bodyPr/>
          <a:lstStyle/>
          <a:p>
            <a:endParaRPr lang="lv-LV" dirty="0">
              <a:solidFill>
                <a:srgbClr val="696868">
                  <a:tint val="75000"/>
                </a:srgbClr>
              </a:solidFill>
            </a:endParaRPr>
          </a:p>
        </p:txBody>
      </p:sp>
      <p:sp>
        <p:nvSpPr>
          <p:cNvPr id="6" name="Slide Number Placeholder 5"/>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3894436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lvl1pPr>
              <a:buFont typeface="Arial Black" pitchFamily="34" charset="0"/>
              <a:buChar cha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11"/>
          </p:nvPr>
        </p:nvSpPr>
        <p:spPr/>
        <p:txBody>
          <a:bodyPr/>
          <a:lstStyle/>
          <a:p>
            <a:endParaRPr lang="lv-LV" dirty="0">
              <a:solidFill>
                <a:srgbClr val="696868">
                  <a:tint val="75000"/>
                </a:srgbClr>
              </a:solidFill>
            </a:endParaRPr>
          </a:p>
        </p:txBody>
      </p:sp>
      <p:sp>
        <p:nvSpPr>
          <p:cNvPr id="6" name="Slide Number Placeholder 5"/>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4140996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lv-LV"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11"/>
          </p:nvPr>
        </p:nvSpPr>
        <p:spPr/>
        <p:txBody>
          <a:bodyPr/>
          <a:lstStyle/>
          <a:p>
            <a:endParaRPr lang="lv-LV" dirty="0">
              <a:solidFill>
                <a:srgbClr val="696868">
                  <a:tint val="75000"/>
                </a:srgbClr>
              </a:solidFill>
            </a:endParaRPr>
          </a:p>
        </p:txBody>
      </p:sp>
      <p:sp>
        <p:nvSpPr>
          <p:cNvPr id="6" name="Slide Number Placeholder 5"/>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1741168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Date Placeholder 4"/>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6" name="Footer Placeholder 5"/>
          <p:cNvSpPr>
            <a:spLocks noGrp="1"/>
          </p:cNvSpPr>
          <p:nvPr>
            <p:ph type="ftr" sz="quarter" idx="11"/>
          </p:nvPr>
        </p:nvSpPr>
        <p:spPr/>
        <p:txBody>
          <a:bodyPr/>
          <a:lstStyle/>
          <a:p>
            <a:endParaRPr lang="lv-LV" dirty="0">
              <a:solidFill>
                <a:srgbClr val="696868">
                  <a:tint val="75000"/>
                </a:srgbClr>
              </a:solidFill>
            </a:endParaRPr>
          </a:p>
        </p:txBody>
      </p:sp>
      <p:sp>
        <p:nvSpPr>
          <p:cNvPr id="7" name="Slide Number Placeholder 6"/>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1999640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99A1B"/>
                </a:solidFill>
              </a:defRPr>
            </a:lvl1pPr>
          </a:lstStyle>
          <a:p>
            <a:r>
              <a:rPr lang="en-US" dirty="0"/>
              <a:t>Click to edit Master title style</a:t>
            </a:r>
            <a:endParaRPr lang="lv-LV"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8" name="Footer Placeholder 7"/>
          <p:cNvSpPr>
            <a:spLocks noGrp="1"/>
          </p:cNvSpPr>
          <p:nvPr>
            <p:ph type="ftr" sz="quarter" idx="11"/>
          </p:nvPr>
        </p:nvSpPr>
        <p:spPr/>
        <p:txBody>
          <a:bodyPr/>
          <a:lstStyle/>
          <a:p>
            <a:endParaRPr lang="lv-LV" dirty="0">
              <a:solidFill>
                <a:srgbClr val="696868">
                  <a:tint val="75000"/>
                </a:srgbClr>
              </a:solidFill>
            </a:endParaRPr>
          </a:p>
        </p:txBody>
      </p:sp>
      <p:sp>
        <p:nvSpPr>
          <p:cNvPr id="9" name="Slide Number Placeholder 8"/>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429755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99A1B"/>
                </a:solidFill>
              </a:defRPr>
            </a:lvl1pPr>
          </a:lstStyle>
          <a:p>
            <a:r>
              <a:rPr lang="en-US" dirty="0"/>
              <a:t>Click to edit Master title style</a:t>
            </a:r>
            <a:endParaRPr lang="lv-LV" dirty="0"/>
          </a:p>
        </p:txBody>
      </p:sp>
      <p:sp>
        <p:nvSpPr>
          <p:cNvPr id="3" name="Date Placeholder 2"/>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4" name="Footer Placeholder 3"/>
          <p:cNvSpPr>
            <a:spLocks noGrp="1"/>
          </p:cNvSpPr>
          <p:nvPr>
            <p:ph type="ftr" sz="quarter" idx="11"/>
          </p:nvPr>
        </p:nvSpPr>
        <p:spPr/>
        <p:txBody>
          <a:bodyPr/>
          <a:lstStyle/>
          <a:p>
            <a:endParaRPr lang="lv-LV" dirty="0">
              <a:solidFill>
                <a:srgbClr val="696868">
                  <a:tint val="75000"/>
                </a:srgbClr>
              </a:solidFill>
            </a:endParaRPr>
          </a:p>
        </p:txBody>
      </p:sp>
      <p:sp>
        <p:nvSpPr>
          <p:cNvPr id="5" name="Slide Number Placeholder 4"/>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162184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3" name="Footer Placeholder 2"/>
          <p:cNvSpPr>
            <a:spLocks noGrp="1"/>
          </p:cNvSpPr>
          <p:nvPr>
            <p:ph type="ftr" sz="quarter" idx="11"/>
          </p:nvPr>
        </p:nvSpPr>
        <p:spPr/>
        <p:txBody>
          <a:bodyPr/>
          <a:lstStyle/>
          <a:p>
            <a:endParaRPr lang="lv-LV" dirty="0">
              <a:solidFill>
                <a:srgbClr val="696868">
                  <a:tint val="75000"/>
                </a:srgbClr>
              </a:solidFill>
            </a:endParaRPr>
          </a:p>
        </p:txBody>
      </p:sp>
      <p:sp>
        <p:nvSpPr>
          <p:cNvPr id="4" name="Slide Number Placeholder 3"/>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21529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lvl1pPr>
              <a:buFont typeface="Arial Black" pitchFamily="34" charset="0"/>
              <a:buChar cha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11"/>
          </p:nvPr>
        </p:nvSpPr>
        <p:spPr/>
        <p:txBody>
          <a:bodyPr/>
          <a:lstStyle/>
          <a:p>
            <a:endParaRPr lang="lv-LV" dirty="0">
              <a:solidFill>
                <a:srgbClr val="696868">
                  <a:tint val="75000"/>
                </a:srgbClr>
              </a:solidFill>
            </a:endParaRPr>
          </a:p>
        </p:txBody>
      </p:sp>
      <p:sp>
        <p:nvSpPr>
          <p:cNvPr id="6" name="Slide Number Placeholder 5"/>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2407576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6" name="Footer Placeholder 5"/>
          <p:cNvSpPr>
            <a:spLocks noGrp="1"/>
          </p:cNvSpPr>
          <p:nvPr>
            <p:ph type="ftr" sz="quarter" idx="11"/>
          </p:nvPr>
        </p:nvSpPr>
        <p:spPr/>
        <p:txBody>
          <a:bodyPr/>
          <a:lstStyle/>
          <a:p>
            <a:endParaRPr lang="lv-LV" dirty="0">
              <a:solidFill>
                <a:srgbClr val="696868">
                  <a:tint val="75000"/>
                </a:srgbClr>
              </a:solidFill>
            </a:endParaRPr>
          </a:p>
        </p:txBody>
      </p:sp>
      <p:sp>
        <p:nvSpPr>
          <p:cNvPr id="7" name="Slide Number Placeholder 6"/>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2629010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6" name="Footer Placeholder 5"/>
          <p:cNvSpPr>
            <a:spLocks noGrp="1"/>
          </p:cNvSpPr>
          <p:nvPr>
            <p:ph type="ftr" sz="quarter" idx="11"/>
          </p:nvPr>
        </p:nvSpPr>
        <p:spPr/>
        <p:txBody>
          <a:bodyPr/>
          <a:lstStyle/>
          <a:p>
            <a:endParaRPr lang="lv-LV" dirty="0">
              <a:solidFill>
                <a:srgbClr val="696868">
                  <a:tint val="75000"/>
                </a:srgbClr>
              </a:solidFill>
            </a:endParaRPr>
          </a:p>
        </p:txBody>
      </p:sp>
      <p:sp>
        <p:nvSpPr>
          <p:cNvPr id="7" name="Slide Number Placeholder 6"/>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1117161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11"/>
          </p:nvPr>
        </p:nvSpPr>
        <p:spPr/>
        <p:txBody>
          <a:bodyPr/>
          <a:lstStyle/>
          <a:p>
            <a:endParaRPr lang="lv-LV" dirty="0">
              <a:solidFill>
                <a:srgbClr val="696868">
                  <a:tint val="75000"/>
                </a:srgbClr>
              </a:solidFill>
            </a:endParaRPr>
          </a:p>
        </p:txBody>
      </p:sp>
      <p:sp>
        <p:nvSpPr>
          <p:cNvPr id="6" name="Slide Number Placeholder 5"/>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3701538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11"/>
          </p:nvPr>
        </p:nvSpPr>
        <p:spPr/>
        <p:txBody>
          <a:bodyPr/>
          <a:lstStyle/>
          <a:p>
            <a:endParaRPr lang="lv-LV" dirty="0">
              <a:solidFill>
                <a:srgbClr val="696868">
                  <a:tint val="75000"/>
                </a:srgbClr>
              </a:solidFill>
            </a:endParaRPr>
          </a:p>
        </p:txBody>
      </p:sp>
      <p:sp>
        <p:nvSpPr>
          <p:cNvPr id="6" name="Slide Number Placeholder 5"/>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266720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Default - Title and Content">
    <p:spTree>
      <p:nvGrpSpPr>
        <p:cNvPr id="1" name=""/>
        <p:cNvGrpSpPr/>
        <p:nvPr/>
      </p:nvGrpSpPr>
      <p:grpSpPr>
        <a:xfrm>
          <a:off x="0" y="0"/>
          <a:ext cx="0" cy="0"/>
          <a:chOff x="0" y="0"/>
          <a:chExt cx="0" cy="0"/>
        </a:xfrm>
      </p:grpSpPr>
      <p:sp>
        <p:nvSpPr>
          <p:cNvPr id="22" name="Shape 22"/>
          <p:cNvSpPr>
            <a:spLocks noGrp="1"/>
          </p:cNvSpPr>
          <p:nvPr>
            <p:ph type="title"/>
          </p:nvPr>
        </p:nvSpPr>
        <p:spPr>
          <a:xfrm>
            <a:off x="2679700" y="274637"/>
            <a:ext cx="6007100" cy="762001"/>
          </a:xfrm>
          <a:prstGeom prst="rect">
            <a:avLst/>
          </a:prstGeom>
          <a:ln>
            <a:round/>
          </a:ln>
        </p:spPr>
        <p:txBody>
          <a:bodyPr anchor="b"/>
          <a:lstStyle>
            <a:lvl1pPr algn="r">
              <a:defRPr sz="2800" b="1" spc="112">
                <a:solidFill>
                  <a:srgbClr val="5B5B5B"/>
                </a:solidFill>
                <a:latin typeface="+mj-lt"/>
                <a:ea typeface="+mj-ea"/>
                <a:cs typeface="+mj-cs"/>
                <a:sym typeface="Arial"/>
              </a:defRPr>
            </a:lvl1pPr>
          </a:lstStyle>
          <a:p>
            <a:r>
              <a:t>Title Text</a:t>
            </a:r>
          </a:p>
        </p:txBody>
      </p:sp>
      <p:sp>
        <p:nvSpPr>
          <p:cNvPr id="23" name="Shape 23"/>
          <p:cNvSpPr>
            <a:spLocks noGrp="1"/>
          </p:cNvSpPr>
          <p:nvPr>
            <p:ph type="body" idx="1"/>
          </p:nvPr>
        </p:nvSpPr>
        <p:spPr>
          <a:xfrm>
            <a:off x="457200" y="1600199"/>
            <a:ext cx="8229600" cy="4525964"/>
          </a:xfrm>
          <a:prstGeom prst="rect">
            <a:avLst/>
          </a:prstGeom>
          <a:ln>
            <a:round/>
          </a:ln>
        </p:spPr>
        <p:txBody>
          <a:bodyPr/>
          <a:lstStyle>
            <a:lvl1pPr>
              <a:buClrTx/>
              <a:buFontTx/>
              <a:defRPr>
                <a:solidFill>
                  <a:srgbClr val="5B5B5B"/>
                </a:solidFill>
                <a:latin typeface="+mn-lt"/>
                <a:ea typeface="+mn-ea"/>
                <a:cs typeface="+mn-cs"/>
                <a:sym typeface="Avenir Medium"/>
              </a:defRPr>
            </a:lvl1pPr>
            <a:lvl2pPr>
              <a:buClrTx/>
              <a:buFontTx/>
              <a:defRPr>
                <a:solidFill>
                  <a:srgbClr val="5B5B5B"/>
                </a:solidFill>
                <a:latin typeface="+mn-lt"/>
                <a:ea typeface="+mn-ea"/>
                <a:cs typeface="+mn-cs"/>
                <a:sym typeface="Avenir Medium"/>
              </a:defRPr>
            </a:lvl2pPr>
            <a:lvl3pPr>
              <a:buClrTx/>
              <a:buFontTx/>
              <a:defRPr>
                <a:solidFill>
                  <a:srgbClr val="5B5B5B"/>
                </a:solidFill>
                <a:latin typeface="+mn-lt"/>
                <a:ea typeface="+mn-ea"/>
                <a:cs typeface="+mn-cs"/>
                <a:sym typeface="Avenir Medium"/>
              </a:defRPr>
            </a:lvl3pPr>
            <a:lvl4pPr>
              <a:buClrTx/>
              <a:buFontTx/>
              <a:defRPr>
                <a:solidFill>
                  <a:srgbClr val="5B5B5B"/>
                </a:solidFill>
                <a:latin typeface="+mn-lt"/>
                <a:ea typeface="+mn-ea"/>
                <a:cs typeface="+mn-cs"/>
                <a:sym typeface="Avenir Medium"/>
              </a:defRPr>
            </a:lvl4pPr>
            <a:lvl5pPr>
              <a:buClrTx/>
              <a:buFontTx/>
              <a:defRPr>
                <a:solidFill>
                  <a:srgbClr val="5B5B5B"/>
                </a:solidFill>
                <a:latin typeface="+mn-lt"/>
                <a:ea typeface="+mn-ea"/>
                <a:cs typeface="+mn-cs"/>
                <a:sym typeface="Avenir Medium"/>
              </a:defRPr>
            </a:lvl5p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rPr>
                <a:solidFill>
                  <a:srgbClr val="696868">
                    <a:tint val="75000"/>
                  </a:srgbClr>
                </a:solidFill>
              </a:rPr>
              <a:pPr/>
              <a:t>‹#›</a:t>
            </a:fld>
            <a:endParaRPr>
              <a:solidFill>
                <a:srgbClr val="696868">
                  <a:tint val="75000"/>
                </a:srgbClr>
              </a:solidFill>
            </a:endParaRPr>
          </a:p>
        </p:txBody>
      </p:sp>
    </p:spTree>
    <p:extLst>
      <p:ext uri="{BB962C8B-B14F-4D97-AF65-F5344CB8AC3E}">
        <p14:creationId xmlns:p14="http://schemas.microsoft.com/office/powerpoint/2010/main" val="257825656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lv-LV"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lv-LV" dirty="0"/>
          </a:p>
        </p:txBody>
      </p:sp>
      <p:sp>
        <p:nvSpPr>
          <p:cNvPr id="4" name="Date Placeholder 3"/>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11"/>
          </p:nvPr>
        </p:nvSpPr>
        <p:spPr/>
        <p:txBody>
          <a:bodyPr/>
          <a:lstStyle/>
          <a:p>
            <a:endParaRPr lang="lv-LV" dirty="0">
              <a:solidFill>
                <a:srgbClr val="696868">
                  <a:tint val="75000"/>
                </a:srgbClr>
              </a:solidFill>
            </a:endParaRPr>
          </a:p>
        </p:txBody>
      </p:sp>
      <p:sp>
        <p:nvSpPr>
          <p:cNvPr id="6" name="Slide Number Placeholder 5"/>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680230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lvl1pPr>
              <a:buFont typeface="Arial Black" pitchFamily="34" charset="0"/>
              <a:buChar cha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11"/>
          </p:nvPr>
        </p:nvSpPr>
        <p:spPr/>
        <p:txBody>
          <a:bodyPr/>
          <a:lstStyle/>
          <a:p>
            <a:endParaRPr lang="lv-LV" dirty="0">
              <a:solidFill>
                <a:srgbClr val="696868">
                  <a:tint val="75000"/>
                </a:srgbClr>
              </a:solidFill>
            </a:endParaRPr>
          </a:p>
        </p:txBody>
      </p:sp>
      <p:sp>
        <p:nvSpPr>
          <p:cNvPr id="6" name="Slide Number Placeholder 5"/>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1192641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lv-LV"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11"/>
          </p:nvPr>
        </p:nvSpPr>
        <p:spPr/>
        <p:txBody>
          <a:bodyPr/>
          <a:lstStyle/>
          <a:p>
            <a:endParaRPr lang="lv-LV" dirty="0">
              <a:solidFill>
                <a:srgbClr val="696868">
                  <a:tint val="75000"/>
                </a:srgbClr>
              </a:solidFill>
            </a:endParaRPr>
          </a:p>
        </p:txBody>
      </p:sp>
      <p:sp>
        <p:nvSpPr>
          <p:cNvPr id="6" name="Slide Number Placeholder 5"/>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2971616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Date Placeholder 4"/>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6" name="Footer Placeholder 5"/>
          <p:cNvSpPr>
            <a:spLocks noGrp="1"/>
          </p:cNvSpPr>
          <p:nvPr>
            <p:ph type="ftr" sz="quarter" idx="11"/>
          </p:nvPr>
        </p:nvSpPr>
        <p:spPr/>
        <p:txBody>
          <a:bodyPr/>
          <a:lstStyle/>
          <a:p>
            <a:endParaRPr lang="lv-LV" dirty="0">
              <a:solidFill>
                <a:srgbClr val="696868">
                  <a:tint val="75000"/>
                </a:srgbClr>
              </a:solidFill>
            </a:endParaRPr>
          </a:p>
        </p:txBody>
      </p:sp>
      <p:sp>
        <p:nvSpPr>
          <p:cNvPr id="7" name="Slide Number Placeholder 6"/>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2154062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99A1B"/>
                </a:solidFill>
              </a:defRPr>
            </a:lvl1pPr>
          </a:lstStyle>
          <a:p>
            <a:r>
              <a:rPr lang="en-US" dirty="0"/>
              <a:t>Click to edit Master title style</a:t>
            </a:r>
            <a:endParaRPr lang="lv-LV"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8" name="Footer Placeholder 7"/>
          <p:cNvSpPr>
            <a:spLocks noGrp="1"/>
          </p:cNvSpPr>
          <p:nvPr>
            <p:ph type="ftr" sz="quarter" idx="11"/>
          </p:nvPr>
        </p:nvSpPr>
        <p:spPr/>
        <p:txBody>
          <a:bodyPr/>
          <a:lstStyle/>
          <a:p>
            <a:endParaRPr lang="lv-LV" dirty="0">
              <a:solidFill>
                <a:srgbClr val="696868">
                  <a:tint val="75000"/>
                </a:srgbClr>
              </a:solidFill>
            </a:endParaRPr>
          </a:p>
        </p:txBody>
      </p:sp>
      <p:sp>
        <p:nvSpPr>
          <p:cNvPr id="9" name="Slide Number Placeholder 8"/>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280421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lv-LV"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11"/>
          </p:nvPr>
        </p:nvSpPr>
        <p:spPr/>
        <p:txBody>
          <a:bodyPr/>
          <a:lstStyle/>
          <a:p>
            <a:endParaRPr lang="lv-LV" dirty="0">
              <a:solidFill>
                <a:srgbClr val="696868">
                  <a:tint val="75000"/>
                </a:srgbClr>
              </a:solidFill>
            </a:endParaRPr>
          </a:p>
        </p:txBody>
      </p:sp>
      <p:sp>
        <p:nvSpPr>
          <p:cNvPr id="6" name="Slide Number Placeholder 5"/>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2195669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99A1B"/>
                </a:solidFill>
              </a:defRPr>
            </a:lvl1pPr>
          </a:lstStyle>
          <a:p>
            <a:r>
              <a:rPr lang="en-US" dirty="0"/>
              <a:t>Click to edit Master title style</a:t>
            </a:r>
            <a:endParaRPr lang="lv-LV" dirty="0"/>
          </a:p>
        </p:txBody>
      </p:sp>
      <p:sp>
        <p:nvSpPr>
          <p:cNvPr id="3" name="Date Placeholder 2"/>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4" name="Footer Placeholder 3"/>
          <p:cNvSpPr>
            <a:spLocks noGrp="1"/>
          </p:cNvSpPr>
          <p:nvPr>
            <p:ph type="ftr" sz="quarter" idx="11"/>
          </p:nvPr>
        </p:nvSpPr>
        <p:spPr/>
        <p:txBody>
          <a:bodyPr/>
          <a:lstStyle/>
          <a:p>
            <a:endParaRPr lang="lv-LV" dirty="0">
              <a:solidFill>
                <a:srgbClr val="696868">
                  <a:tint val="75000"/>
                </a:srgbClr>
              </a:solidFill>
            </a:endParaRPr>
          </a:p>
        </p:txBody>
      </p:sp>
      <p:sp>
        <p:nvSpPr>
          <p:cNvPr id="5" name="Slide Number Placeholder 4"/>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3213547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3" name="Footer Placeholder 2"/>
          <p:cNvSpPr>
            <a:spLocks noGrp="1"/>
          </p:cNvSpPr>
          <p:nvPr>
            <p:ph type="ftr" sz="quarter" idx="11"/>
          </p:nvPr>
        </p:nvSpPr>
        <p:spPr/>
        <p:txBody>
          <a:bodyPr/>
          <a:lstStyle/>
          <a:p>
            <a:endParaRPr lang="lv-LV" dirty="0">
              <a:solidFill>
                <a:srgbClr val="696868">
                  <a:tint val="75000"/>
                </a:srgbClr>
              </a:solidFill>
            </a:endParaRPr>
          </a:p>
        </p:txBody>
      </p:sp>
      <p:sp>
        <p:nvSpPr>
          <p:cNvPr id="4" name="Slide Number Placeholder 3"/>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1204911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6" name="Footer Placeholder 5"/>
          <p:cNvSpPr>
            <a:spLocks noGrp="1"/>
          </p:cNvSpPr>
          <p:nvPr>
            <p:ph type="ftr" sz="quarter" idx="11"/>
          </p:nvPr>
        </p:nvSpPr>
        <p:spPr/>
        <p:txBody>
          <a:bodyPr/>
          <a:lstStyle/>
          <a:p>
            <a:endParaRPr lang="lv-LV" dirty="0">
              <a:solidFill>
                <a:srgbClr val="696868">
                  <a:tint val="75000"/>
                </a:srgbClr>
              </a:solidFill>
            </a:endParaRPr>
          </a:p>
        </p:txBody>
      </p:sp>
      <p:sp>
        <p:nvSpPr>
          <p:cNvPr id="7" name="Slide Number Placeholder 6"/>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3745452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6" name="Footer Placeholder 5"/>
          <p:cNvSpPr>
            <a:spLocks noGrp="1"/>
          </p:cNvSpPr>
          <p:nvPr>
            <p:ph type="ftr" sz="quarter" idx="11"/>
          </p:nvPr>
        </p:nvSpPr>
        <p:spPr/>
        <p:txBody>
          <a:bodyPr/>
          <a:lstStyle/>
          <a:p>
            <a:endParaRPr lang="lv-LV" dirty="0">
              <a:solidFill>
                <a:srgbClr val="696868">
                  <a:tint val="75000"/>
                </a:srgbClr>
              </a:solidFill>
            </a:endParaRPr>
          </a:p>
        </p:txBody>
      </p:sp>
      <p:sp>
        <p:nvSpPr>
          <p:cNvPr id="7" name="Slide Number Placeholder 6"/>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3527363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11"/>
          </p:nvPr>
        </p:nvSpPr>
        <p:spPr/>
        <p:txBody>
          <a:bodyPr/>
          <a:lstStyle/>
          <a:p>
            <a:endParaRPr lang="lv-LV" dirty="0">
              <a:solidFill>
                <a:srgbClr val="696868">
                  <a:tint val="75000"/>
                </a:srgbClr>
              </a:solidFill>
            </a:endParaRPr>
          </a:p>
        </p:txBody>
      </p:sp>
      <p:sp>
        <p:nvSpPr>
          <p:cNvPr id="6" name="Slide Number Placeholder 5"/>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3162200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11"/>
          </p:nvPr>
        </p:nvSpPr>
        <p:spPr/>
        <p:txBody>
          <a:bodyPr/>
          <a:lstStyle/>
          <a:p>
            <a:endParaRPr lang="lv-LV" dirty="0">
              <a:solidFill>
                <a:srgbClr val="696868">
                  <a:tint val="75000"/>
                </a:srgbClr>
              </a:solidFill>
            </a:endParaRPr>
          </a:p>
        </p:txBody>
      </p:sp>
      <p:sp>
        <p:nvSpPr>
          <p:cNvPr id="6" name="Slide Number Placeholder 5"/>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2783914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1912512_850442878312371_76120039689841504_o.jp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130000"/>
                    </a14:imgEffect>
                  </a14:imgLayer>
                </a14:imgProps>
              </a:ext>
            </a:extLst>
          </a:blip>
          <a:srcRect l="6329" t="918" r="7018" b="1129"/>
          <a:stretch/>
        </p:blipFill>
        <p:spPr>
          <a:xfrm>
            <a:off x="0" y="0"/>
            <a:ext cx="9158796" cy="6888896"/>
          </a:xfrm>
          <a:prstGeom prst="rect">
            <a:avLst/>
          </a:prstGeom>
        </p:spPr>
      </p:pic>
      <p:sp>
        <p:nvSpPr>
          <p:cNvPr id="8" name="Rectangle 7"/>
          <p:cNvSpPr/>
          <p:nvPr userDrawn="1"/>
        </p:nvSpPr>
        <p:spPr>
          <a:xfrm>
            <a:off x="683568" y="1052736"/>
            <a:ext cx="8064896" cy="3672408"/>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544" y="5738713"/>
            <a:ext cx="2304256" cy="802876"/>
          </a:xfrm>
          <a:prstGeom prst="rect">
            <a:avLst/>
          </a:prstGeom>
        </p:spPr>
      </p:pic>
    </p:spTree>
    <p:extLst>
      <p:ext uri="{BB962C8B-B14F-4D97-AF65-F5344CB8AC3E}">
        <p14:creationId xmlns:p14="http://schemas.microsoft.com/office/powerpoint/2010/main" val="364422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Date Placeholder 4"/>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6" name="Footer Placeholder 5"/>
          <p:cNvSpPr>
            <a:spLocks noGrp="1"/>
          </p:cNvSpPr>
          <p:nvPr>
            <p:ph type="ftr" sz="quarter" idx="11"/>
          </p:nvPr>
        </p:nvSpPr>
        <p:spPr/>
        <p:txBody>
          <a:bodyPr/>
          <a:lstStyle/>
          <a:p>
            <a:endParaRPr lang="lv-LV" dirty="0">
              <a:solidFill>
                <a:srgbClr val="696868">
                  <a:tint val="75000"/>
                </a:srgbClr>
              </a:solidFill>
            </a:endParaRPr>
          </a:p>
        </p:txBody>
      </p:sp>
      <p:sp>
        <p:nvSpPr>
          <p:cNvPr id="7" name="Slide Number Placeholder 6"/>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33771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99A1B"/>
                </a:solidFill>
              </a:defRPr>
            </a:lvl1pPr>
          </a:lstStyle>
          <a:p>
            <a:r>
              <a:rPr lang="en-US" dirty="0"/>
              <a:t>Click to edit Master title style</a:t>
            </a:r>
            <a:endParaRPr lang="lv-LV"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8" name="Footer Placeholder 7"/>
          <p:cNvSpPr>
            <a:spLocks noGrp="1"/>
          </p:cNvSpPr>
          <p:nvPr>
            <p:ph type="ftr" sz="quarter" idx="11"/>
          </p:nvPr>
        </p:nvSpPr>
        <p:spPr/>
        <p:txBody>
          <a:bodyPr/>
          <a:lstStyle/>
          <a:p>
            <a:endParaRPr lang="lv-LV" dirty="0">
              <a:solidFill>
                <a:srgbClr val="696868">
                  <a:tint val="75000"/>
                </a:srgbClr>
              </a:solidFill>
            </a:endParaRPr>
          </a:p>
        </p:txBody>
      </p:sp>
      <p:sp>
        <p:nvSpPr>
          <p:cNvPr id="9" name="Slide Number Placeholder 8"/>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191732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99A1B"/>
                </a:solidFill>
              </a:defRPr>
            </a:lvl1pPr>
          </a:lstStyle>
          <a:p>
            <a:r>
              <a:rPr lang="en-US" dirty="0"/>
              <a:t>Click to edit Master title style</a:t>
            </a:r>
            <a:endParaRPr lang="lv-LV" dirty="0"/>
          </a:p>
        </p:txBody>
      </p:sp>
      <p:sp>
        <p:nvSpPr>
          <p:cNvPr id="3" name="Date Placeholder 2"/>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4" name="Footer Placeholder 3"/>
          <p:cNvSpPr>
            <a:spLocks noGrp="1"/>
          </p:cNvSpPr>
          <p:nvPr>
            <p:ph type="ftr" sz="quarter" idx="11"/>
          </p:nvPr>
        </p:nvSpPr>
        <p:spPr/>
        <p:txBody>
          <a:bodyPr/>
          <a:lstStyle/>
          <a:p>
            <a:endParaRPr lang="lv-LV" dirty="0">
              <a:solidFill>
                <a:srgbClr val="696868">
                  <a:tint val="75000"/>
                </a:srgbClr>
              </a:solidFill>
            </a:endParaRPr>
          </a:p>
        </p:txBody>
      </p:sp>
      <p:sp>
        <p:nvSpPr>
          <p:cNvPr id="5" name="Slide Number Placeholder 4"/>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140432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3" name="Footer Placeholder 2"/>
          <p:cNvSpPr>
            <a:spLocks noGrp="1"/>
          </p:cNvSpPr>
          <p:nvPr>
            <p:ph type="ftr" sz="quarter" idx="11"/>
          </p:nvPr>
        </p:nvSpPr>
        <p:spPr/>
        <p:txBody>
          <a:bodyPr/>
          <a:lstStyle/>
          <a:p>
            <a:endParaRPr lang="lv-LV" dirty="0">
              <a:solidFill>
                <a:srgbClr val="696868">
                  <a:tint val="75000"/>
                </a:srgbClr>
              </a:solidFill>
            </a:endParaRPr>
          </a:p>
        </p:txBody>
      </p:sp>
      <p:sp>
        <p:nvSpPr>
          <p:cNvPr id="4" name="Slide Number Placeholder 3"/>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90172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6" name="Footer Placeholder 5"/>
          <p:cNvSpPr>
            <a:spLocks noGrp="1"/>
          </p:cNvSpPr>
          <p:nvPr>
            <p:ph type="ftr" sz="quarter" idx="11"/>
          </p:nvPr>
        </p:nvSpPr>
        <p:spPr/>
        <p:txBody>
          <a:bodyPr/>
          <a:lstStyle/>
          <a:p>
            <a:endParaRPr lang="lv-LV" dirty="0">
              <a:solidFill>
                <a:srgbClr val="696868">
                  <a:tint val="75000"/>
                </a:srgbClr>
              </a:solidFill>
            </a:endParaRPr>
          </a:p>
        </p:txBody>
      </p:sp>
      <p:sp>
        <p:nvSpPr>
          <p:cNvPr id="7" name="Slide Number Placeholder 6"/>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2184339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6" name="Footer Placeholder 5"/>
          <p:cNvSpPr>
            <a:spLocks noGrp="1"/>
          </p:cNvSpPr>
          <p:nvPr>
            <p:ph type="ftr" sz="quarter" idx="11"/>
          </p:nvPr>
        </p:nvSpPr>
        <p:spPr/>
        <p:txBody>
          <a:bodyPr/>
          <a:lstStyle/>
          <a:p>
            <a:endParaRPr lang="lv-LV" dirty="0">
              <a:solidFill>
                <a:srgbClr val="696868">
                  <a:tint val="75000"/>
                </a:srgbClr>
              </a:solidFill>
            </a:endParaRPr>
          </a:p>
        </p:txBody>
      </p:sp>
      <p:sp>
        <p:nvSpPr>
          <p:cNvPr id="7" name="Slide Number Placeholder 6"/>
          <p:cNvSpPr>
            <a:spLocks noGrp="1"/>
          </p:cNvSpPr>
          <p:nvPr>
            <p:ph type="sldNum" sz="quarter" idx="12"/>
          </p:nvPr>
        </p:nvSpPr>
        <p:spPr/>
        <p:txBody>
          <a:body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Tree>
    <p:extLst>
      <p:ext uri="{BB962C8B-B14F-4D97-AF65-F5344CB8AC3E}">
        <p14:creationId xmlns:p14="http://schemas.microsoft.com/office/powerpoint/2010/main" val="157336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96752"/>
            <a:ext cx="8229600" cy="436910"/>
          </a:xfrm>
          <a:prstGeom prst="rect">
            <a:avLst/>
          </a:prstGeom>
        </p:spPr>
        <p:txBody>
          <a:bodyPr vert="horz" lIns="91440" tIns="45720" rIns="91440" bIns="45720" rtlCol="0" anchor="ctr">
            <a:noAutofit/>
          </a:bodyPr>
          <a:lstStyle/>
          <a:p>
            <a:r>
              <a:rPr lang="en-US" dirty="0"/>
              <a:t>Click to edit Master title style</a:t>
            </a:r>
            <a:endParaRPr lang="lv-LV" dirty="0"/>
          </a:p>
        </p:txBody>
      </p:sp>
      <p:sp>
        <p:nvSpPr>
          <p:cNvPr id="3" name="Text Placeholder 2"/>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dirty="0">
              <a:solidFill>
                <a:srgbClr val="696868">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pic>
        <p:nvPicPr>
          <p:cNvPr id="7" name="Picture 6" descr="Gateway and partners-FB-green.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172400" y="6246440"/>
            <a:ext cx="611560" cy="611560"/>
          </a:xfrm>
          <a:prstGeom prst="rect">
            <a:avLst/>
          </a:prstGeom>
        </p:spPr>
      </p:pic>
      <p:pic>
        <p:nvPicPr>
          <p:cNvPr id="8" name="Picture 7"/>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868277" y="188640"/>
            <a:ext cx="2064437" cy="670942"/>
          </a:xfrm>
          <a:prstGeom prst="rect">
            <a:avLst/>
          </a:prstGeom>
        </p:spPr>
      </p:pic>
    </p:spTree>
    <p:extLst>
      <p:ext uri="{BB962C8B-B14F-4D97-AF65-F5344CB8AC3E}">
        <p14:creationId xmlns:p14="http://schemas.microsoft.com/office/powerpoint/2010/main" val="13816972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3600" b="0" kern="1200" cap="small" baseline="0">
          <a:solidFill>
            <a:srgbClr val="8AB818"/>
          </a:solidFill>
          <a:latin typeface="Arial" pitchFamily="34" charset="0"/>
          <a:ea typeface="Arial Unicode MS" pitchFamily="34" charset="-128"/>
          <a:cs typeface="Arial" pitchFamily="34" charset="0"/>
        </a:defRPr>
      </a:lvl1pPr>
    </p:titleStyle>
    <p:bodyStyle>
      <a:lvl1pPr marL="342900" indent="-342900" algn="l" defTabSz="914400" rtl="0" eaLnBrk="1" latinLnBrk="0" hangingPunct="1">
        <a:spcBef>
          <a:spcPct val="20000"/>
        </a:spcBef>
        <a:buClr>
          <a:srgbClr val="899A1B"/>
        </a:buClr>
        <a:buFont typeface="Wingdings" pitchFamily="2" charset="2"/>
        <a:buChar char="§"/>
        <a:defRPr sz="2400" kern="1200">
          <a:solidFill>
            <a:schemeClr val="tx1"/>
          </a:solidFill>
          <a:latin typeface="Arial Unicode MS" pitchFamily="34" charset="-128"/>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Unicode MS" pitchFamily="34" charset="-128"/>
          <a:ea typeface="Arial Unicode MS" pitchFamily="34" charset="-128"/>
          <a:cs typeface="Arial Unicode MS" pitchFamily="34" charset="-128"/>
        </a:defRPr>
      </a:lvl2pPr>
      <a:lvl3pPr marL="1143000" indent="-228600" algn="l" defTabSz="914400" rtl="0" eaLnBrk="1" latinLnBrk="0" hangingPunct="1">
        <a:spcBef>
          <a:spcPct val="20000"/>
        </a:spcBef>
        <a:buClr>
          <a:srgbClr val="899A1B"/>
        </a:buClr>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Unicode MS" pitchFamily="34" charset="-128"/>
          <a:ea typeface="Arial Unicode MS" pitchFamily="34" charset="-128"/>
          <a:cs typeface="Arial Unicode MS" pitchFamily="34" charset="-128"/>
        </a:defRPr>
      </a:lvl4pPr>
      <a:lvl5pPr marL="2057400" indent="-228600" algn="l" defTabSz="914400" rtl="0" eaLnBrk="1" latinLnBrk="0" hangingPunct="1">
        <a:spcBef>
          <a:spcPct val="20000"/>
        </a:spcBef>
        <a:buClr>
          <a:srgbClr val="899A1B"/>
        </a:buClr>
        <a:buFont typeface="Arial" pitchFamily="34" charset="0"/>
        <a:buChar char="»"/>
        <a:defRPr sz="1600" kern="1200">
          <a:solidFill>
            <a:schemeClr val="tx1"/>
          </a:solidFill>
          <a:latin typeface="Arial Unicode MS" pitchFamily="34" charset="-128"/>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96752"/>
            <a:ext cx="8229600" cy="436910"/>
          </a:xfrm>
          <a:prstGeom prst="rect">
            <a:avLst/>
          </a:prstGeom>
        </p:spPr>
        <p:txBody>
          <a:bodyPr vert="horz" lIns="91440" tIns="45720" rIns="91440" bIns="45720" rtlCol="0" anchor="ctr">
            <a:noAutofit/>
          </a:bodyPr>
          <a:lstStyle/>
          <a:p>
            <a:r>
              <a:rPr lang="en-US" dirty="0"/>
              <a:t>Click to edit Master title style</a:t>
            </a:r>
            <a:endParaRPr lang="lv-LV" dirty="0"/>
          </a:p>
        </p:txBody>
      </p:sp>
      <p:sp>
        <p:nvSpPr>
          <p:cNvPr id="3" name="Text Placeholder 2"/>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dirty="0">
              <a:solidFill>
                <a:srgbClr val="696868">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pic>
        <p:nvPicPr>
          <p:cNvPr id="7" name="Picture 6" descr="Gateway and partners-FB-green.jpg"/>
          <p:cNvPicPr>
            <a:picLocks noChangeAspect="1"/>
          </p:cNvPicPr>
          <p:nvPr userDrawn="1"/>
        </p:nvPicPr>
        <p:blipFill>
          <a:blip r:embed="rId14" cstate="print"/>
          <a:stretch>
            <a:fillRect/>
          </a:stretch>
        </p:blipFill>
        <p:spPr>
          <a:xfrm>
            <a:off x="8172400" y="6246440"/>
            <a:ext cx="611560" cy="611560"/>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68277" y="188640"/>
            <a:ext cx="2064437" cy="670942"/>
          </a:xfrm>
          <a:prstGeom prst="rect">
            <a:avLst/>
          </a:prstGeom>
        </p:spPr>
      </p:pic>
    </p:spTree>
    <p:extLst>
      <p:ext uri="{BB962C8B-B14F-4D97-AF65-F5344CB8AC3E}">
        <p14:creationId xmlns:p14="http://schemas.microsoft.com/office/powerpoint/2010/main" val="12367035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spcBef>
          <a:spcPct val="0"/>
        </a:spcBef>
        <a:buNone/>
        <a:defRPr sz="3600" b="0" kern="1200" cap="small" baseline="0">
          <a:solidFill>
            <a:srgbClr val="8AB818"/>
          </a:solidFill>
          <a:latin typeface="Arial" pitchFamily="34" charset="0"/>
          <a:ea typeface="Arial Unicode MS" pitchFamily="34" charset="-128"/>
          <a:cs typeface="Arial" pitchFamily="34" charset="0"/>
        </a:defRPr>
      </a:lvl1pPr>
    </p:titleStyle>
    <p:bodyStyle>
      <a:lvl1pPr marL="342900" indent="-342900" algn="l" defTabSz="914400" rtl="0" eaLnBrk="1" latinLnBrk="0" hangingPunct="1">
        <a:spcBef>
          <a:spcPct val="20000"/>
        </a:spcBef>
        <a:buClr>
          <a:srgbClr val="899A1B"/>
        </a:buClr>
        <a:buFont typeface="Wingdings" pitchFamily="2" charset="2"/>
        <a:buChar char="§"/>
        <a:defRPr sz="2400" kern="1200">
          <a:solidFill>
            <a:schemeClr val="tx1"/>
          </a:solidFill>
          <a:latin typeface="Arial Unicode MS" pitchFamily="34" charset="-128"/>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Unicode MS" pitchFamily="34" charset="-128"/>
          <a:ea typeface="Arial Unicode MS" pitchFamily="34" charset="-128"/>
          <a:cs typeface="Arial Unicode MS" pitchFamily="34" charset="-128"/>
        </a:defRPr>
      </a:lvl2pPr>
      <a:lvl3pPr marL="1143000" indent="-228600" algn="l" defTabSz="914400" rtl="0" eaLnBrk="1" latinLnBrk="0" hangingPunct="1">
        <a:spcBef>
          <a:spcPct val="20000"/>
        </a:spcBef>
        <a:buClr>
          <a:srgbClr val="899A1B"/>
        </a:buClr>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Unicode MS" pitchFamily="34" charset="-128"/>
          <a:ea typeface="Arial Unicode MS" pitchFamily="34" charset="-128"/>
          <a:cs typeface="Arial Unicode MS" pitchFamily="34" charset="-128"/>
        </a:defRPr>
      </a:lvl4pPr>
      <a:lvl5pPr marL="2057400" indent="-228600" algn="l" defTabSz="914400" rtl="0" eaLnBrk="1" latinLnBrk="0" hangingPunct="1">
        <a:spcBef>
          <a:spcPct val="20000"/>
        </a:spcBef>
        <a:buClr>
          <a:srgbClr val="899A1B"/>
        </a:buClr>
        <a:buFont typeface="Arial" pitchFamily="34" charset="0"/>
        <a:buChar char="»"/>
        <a:defRPr sz="1600" kern="1200">
          <a:solidFill>
            <a:schemeClr val="tx1"/>
          </a:solidFill>
          <a:latin typeface="Arial Unicode MS" pitchFamily="34" charset="-128"/>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96752"/>
            <a:ext cx="8229600" cy="436910"/>
          </a:xfrm>
          <a:prstGeom prst="rect">
            <a:avLst/>
          </a:prstGeom>
        </p:spPr>
        <p:txBody>
          <a:bodyPr vert="horz" lIns="91440" tIns="45720" rIns="91440" bIns="45720" rtlCol="0" anchor="ctr">
            <a:noAutofit/>
          </a:bodyPr>
          <a:lstStyle/>
          <a:p>
            <a:r>
              <a:rPr lang="en-US" dirty="0"/>
              <a:t>Click to edit Master title style</a:t>
            </a:r>
            <a:endParaRPr lang="lv-LV" dirty="0"/>
          </a:p>
        </p:txBody>
      </p:sp>
      <p:sp>
        <p:nvSpPr>
          <p:cNvPr id="3" name="Text Placeholder 2"/>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49A56-805C-4481-85C2-40943D2C2D41}" type="datetimeFigureOut">
              <a:rPr lang="lv-LV" smtClean="0">
                <a:solidFill>
                  <a:srgbClr val="696868">
                    <a:tint val="75000"/>
                  </a:srgbClr>
                </a:solidFill>
              </a:rPr>
              <a:pPr/>
              <a:t>08.05.2019</a:t>
            </a:fld>
            <a:endParaRPr lang="lv-LV" dirty="0">
              <a:solidFill>
                <a:srgbClr val="696868">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dirty="0">
              <a:solidFill>
                <a:srgbClr val="696868">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EFFE4-D703-4761-9BF7-A6D94D6066C6}" type="slidenum">
              <a:rPr lang="lv-LV" smtClean="0">
                <a:solidFill>
                  <a:srgbClr val="696868">
                    <a:tint val="75000"/>
                  </a:srgbClr>
                </a:solidFill>
              </a:rPr>
              <a:pPr/>
              <a:t>‹#›</a:t>
            </a:fld>
            <a:endParaRPr lang="lv-LV" dirty="0">
              <a:solidFill>
                <a:srgbClr val="696868">
                  <a:tint val="75000"/>
                </a:srgbClr>
              </a:solidFill>
            </a:endParaRPr>
          </a:p>
        </p:txBody>
      </p:sp>
      <p:sp>
        <p:nvSpPr>
          <p:cNvPr id="9" name="Rectangle 8"/>
          <p:cNvSpPr/>
          <p:nvPr userDrawn="1"/>
        </p:nvSpPr>
        <p:spPr>
          <a:xfrm>
            <a:off x="-1" y="6125166"/>
            <a:ext cx="9143121" cy="7328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72400" y="6281936"/>
            <a:ext cx="576064" cy="576064"/>
          </a:xfrm>
          <a:prstGeom prst="rect">
            <a:avLst/>
          </a:prstGeom>
        </p:spPr>
      </p:pic>
      <p:sp>
        <p:nvSpPr>
          <p:cNvPr id="11" name="TextBox 10"/>
          <p:cNvSpPr txBox="1"/>
          <p:nvPr userDrawn="1"/>
        </p:nvSpPr>
        <p:spPr>
          <a:xfrm>
            <a:off x="2882588" y="3212976"/>
            <a:ext cx="2608343" cy="307777"/>
          </a:xfrm>
          <a:prstGeom prst="rect">
            <a:avLst/>
          </a:prstGeom>
          <a:noFill/>
        </p:spPr>
        <p:txBody>
          <a:bodyPr wrap="square" rtlCol="0">
            <a:spAutoFit/>
          </a:bodyPr>
          <a:lstStyle/>
          <a:p>
            <a:pPr>
              <a:spcAft>
                <a:spcPts val="800"/>
              </a:spcAft>
              <a:defRPr/>
            </a:pPr>
            <a:r>
              <a:rPr lang="lv-LV" sz="1400" b="1" dirty="0">
                <a:solidFill>
                  <a:srgbClr val="899A1B"/>
                </a:solidFill>
              </a:rPr>
              <a:t>PARTNER ATTRACTION</a:t>
            </a:r>
            <a:endParaRPr lang="en-US" sz="1200" dirty="0">
              <a:solidFill>
                <a:srgbClr val="696868"/>
              </a:solidFill>
            </a:endParaRPr>
          </a:p>
        </p:txBody>
      </p:sp>
      <p:sp>
        <p:nvSpPr>
          <p:cNvPr id="12" name="Rectangle 11"/>
          <p:cNvSpPr/>
          <p:nvPr userDrawn="1"/>
        </p:nvSpPr>
        <p:spPr>
          <a:xfrm>
            <a:off x="5980342" y="3212976"/>
            <a:ext cx="889474" cy="307777"/>
          </a:xfrm>
          <a:prstGeom prst="rect">
            <a:avLst/>
          </a:prstGeom>
        </p:spPr>
        <p:txBody>
          <a:bodyPr wrap="none">
            <a:spAutoFit/>
          </a:bodyPr>
          <a:lstStyle/>
          <a:p>
            <a:r>
              <a:rPr lang="lv-LV" sz="1400" b="1" dirty="0">
                <a:solidFill>
                  <a:srgbClr val="899A1B"/>
                </a:solidFill>
              </a:rPr>
              <a:t>RESULT</a:t>
            </a:r>
            <a:endParaRPr lang="en-US" sz="1400" b="1" dirty="0">
              <a:solidFill>
                <a:srgbClr val="899A1B"/>
              </a:solidFill>
            </a:endParaRPr>
          </a:p>
        </p:txBody>
      </p:sp>
      <p:sp>
        <p:nvSpPr>
          <p:cNvPr id="13" name="Rectangle 12"/>
          <p:cNvSpPr/>
          <p:nvPr userDrawn="1"/>
        </p:nvSpPr>
        <p:spPr>
          <a:xfrm>
            <a:off x="366158" y="3212976"/>
            <a:ext cx="660245" cy="307777"/>
          </a:xfrm>
          <a:prstGeom prst="rect">
            <a:avLst/>
          </a:prstGeom>
        </p:spPr>
        <p:txBody>
          <a:bodyPr wrap="none">
            <a:spAutoFit/>
          </a:bodyPr>
          <a:lstStyle/>
          <a:p>
            <a:pPr>
              <a:spcAft>
                <a:spcPts val="800"/>
              </a:spcAft>
              <a:defRPr/>
            </a:pPr>
            <a:r>
              <a:rPr lang="en-US" sz="1400" b="1" dirty="0">
                <a:solidFill>
                  <a:srgbClr val="899A1B"/>
                </a:solidFill>
              </a:rPr>
              <a:t>TASK</a:t>
            </a:r>
            <a:endParaRPr lang="lv-LV" sz="1400" b="1" dirty="0">
              <a:solidFill>
                <a:srgbClr val="899A1B"/>
              </a:solidFill>
            </a:endParaRPr>
          </a:p>
        </p:txBody>
      </p:sp>
      <p:sp>
        <p:nvSpPr>
          <p:cNvPr id="14" name="Rectangle 13"/>
          <p:cNvSpPr/>
          <p:nvPr userDrawn="1"/>
        </p:nvSpPr>
        <p:spPr>
          <a:xfrm>
            <a:off x="366158" y="4033386"/>
            <a:ext cx="1160382" cy="307777"/>
          </a:xfrm>
          <a:prstGeom prst="rect">
            <a:avLst/>
          </a:prstGeom>
        </p:spPr>
        <p:txBody>
          <a:bodyPr wrap="none">
            <a:spAutoFit/>
          </a:bodyPr>
          <a:lstStyle/>
          <a:p>
            <a:pPr>
              <a:spcAft>
                <a:spcPts val="800"/>
              </a:spcAft>
              <a:defRPr/>
            </a:pPr>
            <a:r>
              <a:rPr lang="lv-LV" sz="1400" b="1" dirty="0">
                <a:solidFill>
                  <a:srgbClr val="899A1B"/>
                </a:solidFill>
              </a:rPr>
              <a:t>PARTNERS</a:t>
            </a:r>
          </a:p>
        </p:txBody>
      </p:sp>
      <p:cxnSp>
        <p:nvCxnSpPr>
          <p:cNvPr id="15" name="Straight Connector 14"/>
          <p:cNvCxnSpPr/>
          <p:nvPr userDrawn="1"/>
        </p:nvCxnSpPr>
        <p:spPr>
          <a:xfrm>
            <a:off x="5796136" y="3172589"/>
            <a:ext cx="0" cy="2754573"/>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699792" y="3172589"/>
            <a:ext cx="0" cy="2754573"/>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99988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spcBef>
          <a:spcPct val="0"/>
        </a:spcBef>
        <a:buNone/>
        <a:defRPr sz="3600" b="0" kern="1200" cap="small" baseline="0">
          <a:solidFill>
            <a:srgbClr val="8AB818"/>
          </a:solidFill>
          <a:latin typeface="Arial" pitchFamily="34" charset="0"/>
          <a:ea typeface="Arial Unicode MS" pitchFamily="34" charset="-128"/>
          <a:cs typeface="Arial" pitchFamily="34" charset="0"/>
        </a:defRPr>
      </a:lvl1pPr>
    </p:titleStyle>
    <p:bodyStyle>
      <a:lvl1pPr marL="342900" indent="-342900" algn="l" defTabSz="914400" rtl="0" eaLnBrk="1" latinLnBrk="0" hangingPunct="1">
        <a:spcBef>
          <a:spcPct val="20000"/>
        </a:spcBef>
        <a:buClr>
          <a:srgbClr val="899A1B"/>
        </a:buClr>
        <a:buFont typeface="Wingdings" pitchFamily="2" charset="2"/>
        <a:buChar char="§"/>
        <a:defRPr sz="2400" kern="1200">
          <a:solidFill>
            <a:schemeClr val="tx1"/>
          </a:solidFill>
          <a:latin typeface="Arial Unicode MS" pitchFamily="34" charset="-128"/>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Unicode MS" pitchFamily="34" charset="-128"/>
          <a:ea typeface="Arial Unicode MS" pitchFamily="34" charset="-128"/>
          <a:cs typeface="Arial Unicode MS" pitchFamily="34" charset="-128"/>
        </a:defRPr>
      </a:lvl2pPr>
      <a:lvl3pPr marL="1143000" indent="-228600" algn="l" defTabSz="914400" rtl="0" eaLnBrk="1" latinLnBrk="0" hangingPunct="1">
        <a:spcBef>
          <a:spcPct val="20000"/>
        </a:spcBef>
        <a:buClr>
          <a:srgbClr val="899A1B"/>
        </a:buClr>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Unicode MS" pitchFamily="34" charset="-128"/>
          <a:ea typeface="Arial Unicode MS" pitchFamily="34" charset="-128"/>
          <a:cs typeface="Arial Unicode MS" pitchFamily="34" charset="-128"/>
        </a:defRPr>
      </a:lvl4pPr>
      <a:lvl5pPr marL="2057400" indent="-228600" algn="l" defTabSz="914400" rtl="0" eaLnBrk="1" latinLnBrk="0" hangingPunct="1">
        <a:spcBef>
          <a:spcPct val="20000"/>
        </a:spcBef>
        <a:buClr>
          <a:srgbClr val="899A1B"/>
        </a:buClr>
        <a:buFont typeface="Arial" pitchFamily="34" charset="0"/>
        <a:buChar char="»"/>
        <a:defRPr sz="1600" kern="1200">
          <a:solidFill>
            <a:schemeClr val="tx1"/>
          </a:solidFill>
          <a:latin typeface="Arial Unicode MS" pitchFamily="34" charset="-128"/>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jpeg"/></Relationships>
</file>

<file path=ppt/slides/_rels/slide1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8.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jpeg"/><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image" Target="../media/image21.jpeg"/></Relationships>
</file>

<file path=ppt/slides/_rels/slide4.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jpeg"/><Relationship Id="rId26" Type="http://schemas.openxmlformats.org/officeDocument/2006/relationships/image" Target="../media/image44.jpeg"/><Relationship Id="rId39" Type="http://schemas.openxmlformats.org/officeDocument/2006/relationships/image" Target="cid:image001.gif@01CF4F59.2257B250" TargetMode="External"/><Relationship Id="rId21" Type="http://schemas.openxmlformats.org/officeDocument/2006/relationships/image" Target="../media/image39.png"/><Relationship Id="rId34" Type="http://schemas.openxmlformats.org/officeDocument/2006/relationships/image" Target="http://www.lesjoforsab.com/technical-information/jpeg%20logo_id1364.bmp" TargetMode="External"/><Relationship Id="rId42" Type="http://schemas.openxmlformats.org/officeDocument/2006/relationships/image" Target="../media/image57.png"/><Relationship Id="rId47" Type="http://schemas.openxmlformats.org/officeDocument/2006/relationships/image" Target="../media/image62.png"/><Relationship Id="rId50" Type="http://schemas.openxmlformats.org/officeDocument/2006/relationships/image" Target="../media/image65.jpeg"/><Relationship Id="rId7" Type="http://schemas.openxmlformats.org/officeDocument/2006/relationships/image" Target="../media/image25.png"/><Relationship Id="rId2" Type="http://schemas.openxmlformats.org/officeDocument/2006/relationships/tags" Target="../tags/tag6.xml"/><Relationship Id="rId16" Type="http://schemas.openxmlformats.org/officeDocument/2006/relationships/image" Target="../media/image34.png"/><Relationship Id="rId29" Type="http://schemas.openxmlformats.org/officeDocument/2006/relationships/image" Target="../media/image46.png"/><Relationship Id="rId11" Type="http://schemas.openxmlformats.org/officeDocument/2006/relationships/image" Target="../media/image29.png"/><Relationship Id="rId24" Type="http://schemas.openxmlformats.org/officeDocument/2006/relationships/image" Target="../media/image42.jpeg"/><Relationship Id="rId32" Type="http://schemas.openxmlformats.org/officeDocument/2006/relationships/image" Target="../media/image49.png"/><Relationship Id="rId37" Type="http://schemas.openxmlformats.org/officeDocument/2006/relationships/image" Target="../media/image53.png"/><Relationship Id="rId40" Type="http://schemas.openxmlformats.org/officeDocument/2006/relationships/image" Target="../media/image55.png"/><Relationship Id="rId45" Type="http://schemas.openxmlformats.org/officeDocument/2006/relationships/image" Target="../media/image60.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5.png"/><Relationship Id="rId36" Type="http://schemas.openxmlformats.org/officeDocument/2006/relationships/image" Target="../media/image52.png"/><Relationship Id="rId49" Type="http://schemas.openxmlformats.org/officeDocument/2006/relationships/image" Target="../media/image64.png"/><Relationship Id="rId10" Type="http://schemas.openxmlformats.org/officeDocument/2006/relationships/image" Target="../media/image28.png"/><Relationship Id="rId19" Type="http://schemas.openxmlformats.org/officeDocument/2006/relationships/image" Target="../media/image37.jpeg"/><Relationship Id="rId31" Type="http://schemas.openxmlformats.org/officeDocument/2006/relationships/image" Target="../media/image48.png"/><Relationship Id="rId44" Type="http://schemas.openxmlformats.org/officeDocument/2006/relationships/image" Target="../media/image59.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jpeg"/><Relationship Id="rId22" Type="http://schemas.openxmlformats.org/officeDocument/2006/relationships/image" Target="../media/image40.png"/><Relationship Id="rId27" Type="http://schemas.openxmlformats.org/officeDocument/2006/relationships/image" Target="http://www.elmemetall.ee/components/com_fpss/images/EM_logo_slideshow.jpg" TargetMode="External"/><Relationship Id="rId30" Type="http://schemas.openxmlformats.org/officeDocument/2006/relationships/image" Target="../media/image47.jpeg"/><Relationship Id="rId35" Type="http://schemas.openxmlformats.org/officeDocument/2006/relationships/image" Target="../media/image51.png"/><Relationship Id="rId43" Type="http://schemas.openxmlformats.org/officeDocument/2006/relationships/image" Target="../media/image58.png"/><Relationship Id="rId48" Type="http://schemas.openxmlformats.org/officeDocument/2006/relationships/image" Target="../media/image63.jpeg"/><Relationship Id="rId8" Type="http://schemas.openxmlformats.org/officeDocument/2006/relationships/image" Target="../media/image26.png"/><Relationship Id="rId51" Type="http://schemas.microsoft.com/office/2007/relationships/hdphoto" Target="../media/hdphoto2.wdp"/><Relationship Id="rId3" Type="http://schemas.openxmlformats.org/officeDocument/2006/relationships/slideLayout" Target="../slideLayouts/slideLayout14.xml"/><Relationship Id="rId12" Type="http://schemas.openxmlformats.org/officeDocument/2006/relationships/image" Target="../media/image30.png"/><Relationship Id="rId17" Type="http://schemas.openxmlformats.org/officeDocument/2006/relationships/image" Target="../media/image35.jpeg"/><Relationship Id="rId25" Type="http://schemas.openxmlformats.org/officeDocument/2006/relationships/image" Target="../media/image43.jpeg"/><Relationship Id="rId33" Type="http://schemas.openxmlformats.org/officeDocument/2006/relationships/image" Target="../media/image50.png"/><Relationship Id="rId38" Type="http://schemas.openxmlformats.org/officeDocument/2006/relationships/image" Target="../media/image54.gif"/><Relationship Id="rId46" Type="http://schemas.openxmlformats.org/officeDocument/2006/relationships/image" Target="../media/image61.png"/><Relationship Id="rId20" Type="http://schemas.openxmlformats.org/officeDocument/2006/relationships/image" Target="../media/image38.png"/><Relationship Id="rId41" Type="http://schemas.openxmlformats.org/officeDocument/2006/relationships/image" Target="../media/image56.tiff"/><Relationship Id="rId1" Type="http://schemas.openxmlformats.org/officeDocument/2006/relationships/tags" Target="../tags/tag5.xml"/><Relationship Id="rId6"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3" name="Shape 63"/>
          <p:cNvSpPr>
            <a:spLocks noGrp="1"/>
          </p:cNvSpPr>
          <p:nvPr>
            <p:ph type="sldNum" sz="quarter" idx="2"/>
          </p:nvPr>
        </p:nvSpPr>
        <p:spPr>
          <a:xfrm>
            <a:off x="8430840" y="6454775"/>
            <a:ext cx="255960" cy="2667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rgbClr val="696868">
                    <a:tint val="75000"/>
                  </a:srgbClr>
                </a:solidFill>
              </a:rPr>
              <a:pPr/>
              <a:t>1</a:t>
            </a:fld>
            <a:endParaRPr>
              <a:solidFill>
                <a:srgbClr val="696868">
                  <a:tint val="75000"/>
                </a:srgbClr>
              </a:solidFill>
            </a:endParaRPr>
          </a:p>
        </p:txBody>
      </p:sp>
      <p:sp>
        <p:nvSpPr>
          <p:cNvPr id="11" name="Rectangle 10"/>
          <p:cNvSpPr/>
          <p:nvPr/>
        </p:nvSpPr>
        <p:spPr>
          <a:xfrm>
            <a:off x="0" y="1700808"/>
            <a:ext cx="9144000" cy="3240360"/>
          </a:xfrm>
          <a:prstGeom prst="rect">
            <a:avLst/>
          </a:prstGeom>
          <a:solidFill>
            <a:schemeClr val="tx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itle 1"/>
          <p:cNvSpPr>
            <a:spLocks noGrp="1"/>
          </p:cNvSpPr>
          <p:nvPr>
            <p:ph type="title"/>
          </p:nvPr>
        </p:nvSpPr>
        <p:spPr>
          <a:xfrm>
            <a:off x="648385" y="2276872"/>
            <a:ext cx="8068131" cy="2391542"/>
          </a:xfrm>
        </p:spPr>
        <p:txBody>
          <a:bodyPr anchor="ctr"/>
          <a:lstStyle/>
          <a:p>
            <a:pPr algn="ctr">
              <a:lnSpc>
                <a:spcPts val="6380"/>
              </a:lnSpc>
            </a:pPr>
            <a:r>
              <a:rPr lang="lv-LV" sz="6000" dirty="0">
                <a:solidFill>
                  <a:schemeClr val="bg1"/>
                </a:solidFill>
              </a:rPr>
              <a:t>Investīciju spēkstacija</a:t>
            </a:r>
            <a:br>
              <a:rPr lang="lv-LV" sz="6600" dirty="0">
                <a:solidFill>
                  <a:schemeClr val="bg1"/>
                </a:solidFill>
              </a:rPr>
            </a:br>
            <a:endParaRPr lang="en-US" sz="3600" dirty="0">
              <a:solidFill>
                <a:schemeClr val="bg1"/>
              </a:solidFill>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603" y="4964753"/>
            <a:ext cx="2412269" cy="840511"/>
          </a:xfrm>
          <a:prstGeom prst="rect">
            <a:avLst/>
          </a:prstGeom>
        </p:spPr>
      </p:pic>
      <p:sp>
        <p:nvSpPr>
          <p:cNvPr id="2" name="TextBox 1"/>
          <p:cNvSpPr txBox="1"/>
          <p:nvPr/>
        </p:nvSpPr>
        <p:spPr>
          <a:xfrm>
            <a:off x="1079612" y="5805264"/>
            <a:ext cx="2232248" cy="369332"/>
          </a:xfrm>
          <a:prstGeom prst="rect">
            <a:avLst/>
          </a:prstGeom>
          <a:noFill/>
        </p:spPr>
        <p:txBody>
          <a:bodyPr wrap="square" rtlCol="0">
            <a:spAutoFit/>
          </a:bodyPr>
          <a:lstStyle/>
          <a:p>
            <a:r>
              <a:rPr lang="lv-LV" cap="small" dirty="0">
                <a:solidFill>
                  <a:schemeClr val="bg1"/>
                </a:solidFill>
                <a:latin typeface="+mj-lt"/>
              </a:rPr>
              <a:t>Maijs</a:t>
            </a:r>
            <a:r>
              <a:rPr lang="en-GB" cap="small" dirty="0">
                <a:solidFill>
                  <a:schemeClr val="bg1"/>
                </a:solidFill>
                <a:latin typeface="+mj-lt"/>
              </a:rPr>
              <a:t>, 201</a:t>
            </a:r>
            <a:r>
              <a:rPr lang="lv-LV" cap="small" dirty="0">
                <a:solidFill>
                  <a:schemeClr val="bg1"/>
                </a:solidFill>
                <a:latin typeface="+mj-lt"/>
              </a:rPr>
              <a:t>9</a:t>
            </a:r>
            <a:endParaRPr lang="en-GB" cap="small" dirty="0">
              <a:solidFill>
                <a:schemeClr val="bg1"/>
              </a:solidFill>
              <a:latin typeface="+mj-lt"/>
            </a:endParaRPr>
          </a:p>
        </p:txBody>
      </p:sp>
    </p:spTree>
    <p:extLst>
      <p:ext uri="{BB962C8B-B14F-4D97-AF65-F5344CB8AC3E}">
        <p14:creationId xmlns:p14="http://schemas.microsoft.com/office/powerpoint/2010/main" val="333830550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sldNum" sz="quarter" idx="2"/>
          </p:nvPr>
        </p:nvSpPr>
        <p:spPr>
          <a:xfrm>
            <a:off x="8430840" y="6454775"/>
            <a:ext cx="255960" cy="2667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rgbClr val="696868">
                    <a:tint val="75000"/>
                  </a:srgbClr>
                </a:solidFill>
              </a:rPr>
              <a:pPr/>
              <a:t>10</a:t>
            </a:fld>
            <a:endParaRPr>
              <a:solidFill>
                <a:srgbClr val="696868">
                  <a:tint val="75000"/>
                </a:srgbClr>
              </a:solidFill>
            </a:endParaRPr>
          </a:p>
        </p:txBody>
      </p:sp>
      <p:pic>
        <p:nvPicPr>
          <p:cNvPr id="3" name="Picture 2"/>
          <p:cNvPicPr>
            <a:picLocks noChangeAspect="1"/>
          </p:cNvPicPr>
          <p:nvPr/>
        </p:nvPicPr>
        <p:blipFill>
          <a:blip r:embed="rId2"/>
          <a:stretch>
            <a:fillRect/>
          </a:stretch>
        </p:blipFill>
        <p:spPr>
          <a:xfrm>
            <a:off x="701446" y="0"/>
            <a:ext cx="7741107" cy="6858000"/>
          </a:xfrm>
          <a:prstGeom prst="rect">
            <a:avLst/>
          </a:prstGeom>
        </p:spPr>
      </p:pic>
    </p:spTree>
    <p:extLst>
      <p:ext uri="{BB962C8B-B14F-4D97-AF65-F5344CB8AC3E}">
        <p14:creationId xmlns:p14="http://schemas.microsoft.com/office/powerpoint/2010/main" val="14460283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sldNum" sz="quarter" idx="2"/>
          </p:nvPr>
        </p:nvSpPr>
        <p:spPr>
          <a:xfrm>
            <a:off x="8430840" y="6454775"/>
            <a:ext cx="255960" cy="2667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rgbClr val="696868">
                    <a:tint val="75000"/>
                  </a:srgbClr>
                </a:solidFill>
              </a:rPr>
              <a:pPr/>
              <a:t>11</a:t>
            </a:fld>
            <a:endParaRPr>
              <a:solidFill>
                <a:srgbClr val="696868">
                  <a:tint val="75000"/>
                </a:srgbClr>
              </a:solidFill>
            </a:endParaRPr>
          </a:p>
        </p:txBody>
      </p:sp>
      <p:pic>
        <p:nvPicPr>
          <p:cNvPr id="3" name="Picture 2">
            <a:extLst>
              <a:ext uri="{FF2B5EF4-FFF2-40B4-BE49-F238E27FC236}">
                <a16:creationId xmlns:a16="http://schemas.microsoft.com/office/drawing/2014/main" id="{ADABA780-0198-4129-A473-B07ABE9DE577}"/>
              </a:ext>
            </a:extLst>
          </p:cNvPr>
          <p:cNvPicPr>
            <a:picLocks noChangeAspect="1"/>
          </p:cNvPicPr>
          <p:nvPr/>
        </p:nvPicPr>
        <p:blipFill>
          <a:blip r:embed="rId2"/>
          <a:stretch>
            <a:fillRect/>
          </a:stretch>
        </p:blipFill>
        <p:spPr>
          <a:xfrm>
            <a:off x="0" y="1060442"/>
            <a:ext cx="9144000" cy="4737116"/>
          </a:xfrm>
          <a:prstGeom prst="rect">
            <a:avLst/>
          </a:prstGeom>
        </p:spPr>
      </p:pic>
    </p:spTree>
    <p:extLst>
      <p:ext uri="{BB962C8B-B14F-4D97-AF65-F5344CB8AC3E}">
        <p14:creationId xmlns:p14="http://schemas.microsoft.com/office/powerpoint/2010/main" val="26297313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3" name="Shape 63"/>
          <p:cNvSpPr>
            <a:spLocks noGrp="1"/>
          </p:cNvSpPr>
          <p:nvPr>
            <p:ph type="sldNum" sz="quarter" idx="2"/>
          </p:nvPr>
        </p:nvSpPr>
        <p:spPr>
          <a:xfrm>
            <a:off x="8430840" y="6454775"/>
            <a:ext cx="255960" cy="2667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rgbClr val="696868">
                    <a:tint val="75000"/>
                  </a:srgbClr>
                </a:solidFill>
              </a:rPr>
              <a:pPr/>
              <a:t>12</a:t>
            </a:fld>
            <a:endParaRPr>
              <a:solidFill>
                <a:srgbClr val="696868">
                  <a:tint val="75000"/>
                </a:srgbClr>
              </a:solidFill>
            </a:endParaRPr>
          </a:p>
        </p:txBody>
      </p:sp>
      <p:sp>
        <p:nvSpPr>
          <p:cNvPr id="11" name="Rectangle 10"/>
          <p:cNvSpPr/>
          <p:nvPr/>
        </p:nvSpPr>
        <p:spPr>
          <a:xfrm>
            <a:off x="22417" y="404664"/>
            <a:ext cx="9144000" cy="5760640"/>
          </a:xfrm>
          <a:prstGeom prst="rect">
            <a:avLst/>
          </a:prstGeom>
          <a:solidFill>
            <a:schemeClr val="tx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itle 1"/>
          <p:cNvSpPr>
            <a:spLocks noGrp="1"/>
          </p:cNvSpPr>
          <p:nvPr>
            <p:ph type="title"/>
          </p:nvPr>
        </p:nvSpPr>
        <p:spPr>
          <a:xfrm>
            <a:off x="0" y="-9268"/>
            <a:ext cx="3960440" cy="1080120"/>
          </a:xfrm>
        </p:spPr>
        <p:txBody>
          <a:bodyPr anchor="ctr"/>
          <a:lstStyle/>
          <a:p>
            <a:pPr algn="ctr">
              <a:lnSpc>
                <a:spcPts val="6380"/>
              </a:lnSpc>
            </a:pPr>
            <a:r>
              <a:rPr lang="lv-LV" sz="2400" dirty="0">
                <a:solidFill>
                  <a:schemeClr val="bg1"/>
                </a:solidFill>
              </a:rPr>
              <a:t>SOĻI, KAS DARĀMS</a:t>
            </a:r>
            <a:endParaRPr lang="en-US" sz="3600" dirty="0">
              <a:solidFill>
                <a:schemeClr val="bg1"/>
              </a:solidFill>
            </a:endParaRPr>
          </a:p>
        </p:txBody>
      </p:sp>
      <p:graphicFrame>
        <p:nvGraphicFramePr>
          <p:cNvPr id="5" name="Diagram 4"/>
          <p:cNvGraphicFramePr/>
          <p:nvPr>
            <p:extLst>
              <p:ext uri="{D42A27DB-BD31-4B8C-83A1-F6EECF244321}">
                <p14:modId xmlns:p14="http://schemas.microsoft.com/office/powerpoint/2010/main" val="394411440"/>
              </p:ext>
            </p:extLst>
          </p:nvPr>
        </p:nvGraphicFramePr>
        <p:xfrm>
          <a:off x="6247477" y="601364"/>
          <a:ext cx="2782679" cy="1810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152165" y="1363074"/>
            <a:ext cx="6285797" cy="1080120"/>
          </a:xfrm>
          <a:prstGeom prst="rect">
            <a:avLst/>
          </a:prstGeom>
          <a:ln>
            <a:round/>
          </a:ln>
        </p:spPr>
        <p:txBody>
          <a:bodyPr vert="horz" lIns="91440" tIns="45720" rIns="91440" bIns="45720" rtlCol="0" anchor="ctr">
            <a:noAutofit/>
          </a:bodyPr>
          <a:lstStyle>
            <a:lvl1pPr algn="r" defTabSz="914400" rtl="0" eaLnBrk="1" latinLnBrk="0" hangingPunct="1">
              <a:spcBef>
                <a:spcPct val="0"/>
              </a:spcBef>
              <a:buNone/>
              <a:defRPr sz="2800" b="1" kern="1200" cap="small" spc="112" baseline="0">
                <a:solidFill>
                  <a:srgbClr val="5B5B5B"/>
                </a:solidFill>
                <a:latin typeface="+mj-lt"/>
                <a:ea typeface="+mj-ea"/>
                <a:cs typeface="+mj-cs"/>
                <a:sym typeface="Arial"/>
              </a:defRPr>
            </a:lvl1pPr>
          </a:lstStyle>
          <a:p>
            <a:pPr algn="ctr">
              <a:lnSpc>
                <a:spcPts val="6380"/>
              </a:lnSpc>
            </a:pPr>
            <a:r>
              <a:rPr lang="lv-LV" sz="2000" dirty="0">
                <a:solidFill>
                  <a:schemeClr val="bg1"/>
                </a:solidFill>
              </a:rPr>
              <a:t>1. JĀNOVĒRTĒ SEVI (PRIEKŠIZPĒTE) </a:t>
            </a:r>
            <a:endParaRPr lang="en-US" sz="3200" dirty="0">
              <a:solidFill>
                <a:schemeClr val="bg1"/>
              </a:solidFill>
            </a:endParaRPr>
          </a:p>
        </p:txBody>
      </p:sp>
      <p:sp>
        <p:nvSpPr>
          <p:cNvPr id="7" name="Title 1"/>
          <p:cNvSpPr txBox="1">
            <a:spLocks/>
          </p:cNvSpPr>
          <p:nvPr/>
        </p:nvSpPr>
        <p:spPr>
          <a:xfrm>
            <a:off x="-468560" y="2868276"/>
            <a:ext cx="9972600" cy="1080120"/>
          </a:xfrm>
          <a:prstGeom prst="rect">
            <a:avLst/>
          </a:prstGeom>
          <a:ln>
            <a:round/>
          </a:ln>
        </p:spPr>
        <p:txBody>
          <a:bodyPr vert="horz" lIns="91440" tIns="45720" rIns="91440" bIns="45720" rtlCol="0" anchor="ctr">
            <a:noAutofit/>
          </a:bodyPr>
          <a:lstStyle>
            <a:lvl1pPr algn="r" defTabSz="914400" rtl="0" eaLnBrk="1" latinLnBrk="0" hangingPunct="1">
              <a:spcBef>
                <a:spcPct val="0"/>
              </a:spcBef>
              <a:buNone/>
              <a:defRPr sz="2800" b="1" kern="1200" cap="small" spc="112" baseline="0">
                <a:solidFill>
                  <a:srgbClr val="5B5B5B"/>
                </a:solidFill>
                <a:latin typeface="+mj-lt"/>
                <a:ea typeface="+mj-ea"/>
                <a:cs typeface="+mj-cs"/>
                <a:sym typeface="Arial"/>
              </a:defRPr>
            </a:lvl1pPr>
          </a:lstStyle>
          <a:p>
            <a:pPr algn="ctr"/>
            <a:r>
              <a:rPr lang="lv-LV" sz="2400" dirty="0">
                <a:solidFill>
                  <a:schemeClr val="bg1"/>
                </a:solidFill>
              </a:rPr>
              <a:t>2</a:t>
            </a:r>
            <a:r>
              <a:rPr lang="lv-LV" sz="2000" dirty="0">
                <a:solidFill>
                  <a:schemeClr val="bg1"/>
                </a:solidFill>
              </a:rPr>
              <a:t>. JĀNOSAKA PRIORITĀTES- JĀNOFROMULĒ PIEDĀVĀJUMS</a:t>
            </a:r>
          </a:p>
          <a:p>
            <a:pPr algn="ctr"/>
            <a:r>
              <a:rPr lang="lv-LV" sz="2000" dirty="0">
                <a:solidFill>
                  <a:schemeClr val="bg1"/>
                </a:solidFill>
              </a:rPr>
              <a:t>(STRATĒĢIJA)</a:t>
            </a:r>
            <a:endParaRPr lang="en-US" sz="3600" dirty="0">
              <a:solidFill>
                <a:schemeClr val="bg1"/>
              </a:solidFill>
            </a:endParaRPr>
          </a:p>
        </p:txBody>
      </p:sp>
      <p:sp>
        <p:nvSpPr>
          <p:cNvPr id="8" name="Title 1"/>
          <p:cNvSpPr txBox="1">
            <a:spLocks/>
          </p:cNvSpPr>
          <p:nvPr/>
        </p:nvSpPr>
        <p:spPr>
          <a:xfrm>
            <a:off x="222897" y="4360216"/>
            <a:ext cx="8589685" cy="1393267"/>
          </a:xfrm>
          <a:prstGeom prst="rect">
            <a:avLst/>
          </a:prstGeom>
          <a:ln>
            <a:round/>
          </a:ln>
        </p:spPr>
        <p:txBody>
          <a:bodyPr vert="horz" lIns="91440" tIns="45720" rIns="91440" bIns="45720" rtlCol="0" anchor="ctr">
            <a:noAutofit/>
          </a:bodyPr>
          <a:lstStyle>
            <a:lvl1pPr algn="r" defTabSz="914400" rtl="0" eaLnBrk="1" latinLnBrk="0" hangingPunct="1">
              <a:spcBef>
                <a:spcPct val="0"/>
              </a:spcBef>
              <a:buNone/>
              <a:defRPr sz="2800" b="1" kern="1200" cap="small" spc="112" baseline="0">
                <a:solidFill>
                  <a:srgbClr val="5B5B5B"/>
                </a:solidFill>
                <a:latin typeface="+mj-lt"/>
                <a:ea typeface="+mj-ea"/>
                <a:cs typeface="+mj-cs"/>
                <a:sym typeface="Arial"/>
              </a:defRPr>
            </a:lvl1pPr>
          </a:lstStyle>
          <a:p>
            <a:pPr algn="ctr"/>
            <a:r>
              <a:rPr lang="lv-LV" sz="2000" dirty="0">
                <a:solidFill>
                  <a:schemeClr val="bg1"/>
                </a:solidFill>
              </a:rPr>
              <a:t>3. JĀRĪKOJAS JĀINFORMĒ MĒRĶA KLIENTS PAR IESPĒJĀM (DARBĪBA) </a:t>
            </a:r>
            <a:endParaRPr lang="en-US" sz="3200" dirty="0">
              <a:solidFill>
                <a:schemeClr val="bg1"/>
              </a:solidFill>
            </a:endParaRPr>
          </a:p>
        </p:txBody>
      </p:sp>
    </p:spTree>
    <p:extLst>
      <p:ext uri="{BB962C8B-B14F-4D97-AF65-F5344CB8AC3E}">
        <p14:creationId xmlns:p14="http://schemas.microsoft.com/office/powerpoint/2010/main" val="35766107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3" name="Shape 63"/>
          <p:cNvSpPr>
            <a:spLocks noGrp="1"/>
          </p:cNvSpPr>
          <p:nvPr>
            <p:ph type="sldNum" sz="quarter" idx="2"/>
          </p:nvPr>
        </p:nvSpPr>
        <p:spPr>
          <a:xfrm>
            <a:off x="8430840" y="6454775"/>
            <a:ext cx="255960" cy="2667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rgbClr val="696868">
                    <a:tint val="75000"/>
                  </a:srgbClr>
                </a:solidFill>
              </a:rPr>
              <a:pPr/>
              <a:t>13</a:t>
            </a:fld>
            <a:endParaRPr>
              <a:solidFill>
                <a:srgbClr val="696868">
                  <a:tint val="75000"/>
                </a:srgbClr>
              </a:solidFill>
            </a:endParaRPr>
          </a:p>
        </p:txBody>
      </p:sp>
      <p:sp>
        <p:nvSpPr>
          <p:cNvPr id="11" name="Rectangle 10"/>
          <p:cNvSpPr/>
          <p:nvPr/>
        </p:nvSpPr>
        <p:spPr>
          <a:xfrm>
            <a:off x="-18911" y="908720"/>
            <a:ext cx="9144000" cy="5472608"/>
          </a:xfrm>
          <a:prstGeom prst="rect">
            <a:avLst/>
          </a:prstGeom>
          <a:solidFill>
            <a:schemeClr val="tx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itle 1"/>
          <p:cNvSpPr>
            <a:spLocks noGrp="1"/>
          </p:cNvSpPr>
          <p:nvPr>
            <p:ph type="title"/>
          </p:nvPr>
        </p:nvSpPr>
        <p:spPr>
          <a:xfrm>
            <a:off x="0" y="710944"/>
            <a:ext cx="5292080" cy="1080120"/>
          </a:xfrm>
        </p:spPr>
        <p:txBody>
          <a:bodyPr anchor="ctr"/>
          <a:lstStyle/>
          <a:p>
            <a:pPr algn="ctr">
              <a:lnSpc>
                <a:spcPts val="6380"/>
              </a:lnSpc>
            </a:pPr>
            <a:r>
              <a:rPr lang="lv-LV" sz="2400" dirty="0">
                <a:solidFill>
                  <a:schemeClr val="bg1"/>
                </a:solidFill>
              </a:rPr>
              <a:t>DALĪBA INVESTĪCIJU IZSTĀDĒ</a:t>
            </a:r>
            <a:endParaRPr lang="en-US" sz="3600" dirty="0">
              <a:solidFill>
                <a:schemeClr val="bg1"/>
              </a:solidFill>
            </a:endParaRPr>
          </a:p>
        </p:txBody>
      </p:sp>
      <p:sp>
        <p:nvSpPr>
          <p:cNvPr id="6" name="Title 1"/>
          <p:cNvSpPr txBox="1">
            <a:spLocks/>
          </p:cNvSpPr>
          <p:nvPr/>
        </p:nvSpPr>
        <p:spPr>
          <a:xfrm>
            <a:off x="4729668" y="1415672"/>
            <a:ext cx="3960440" cy="1076079"/>
          </a:xfrm>
          <a:prstGeom prst="rect">
            <a:avLst/>
          </a:prstGeom>
          <a:ln>
            <a:round/>
          </a:ln>
        </p:spPr>
        <p:txBody>
          <a:bodyPr vert="horz" lIns="91440" tIns="45720" rIns="91440" bIns="45720" rtlCol="0" anchor="ctr">
            <a:noAutofit/>
          </a:bodyPr>
          <a:lstStyle>
            <a:lvl1pPr algn="r" defTabSz="914400" rtl="0" eaLnBrk="1" latinLnBrk="0" hangingPunct="1">
              <a:spcBef>
                <a:spcPct val="0"/>
              </a:spcBef>
              <a:buNone/>
              <a:defRPr sz="2800" b="1" kern="1200" cap="small" spc="112" baseline="0">
                <a:solidFill>
                  <a:srgbClr val="5B5B5B"/>
                </a:solidFill>
                <a:latin typeface="+mj-lt"/>
                <a:ea typeface="+mj-ea"/>
                <a:cs typeface="+mj-cs"/>
                <a:sym typeface="Arial"/>
              </a:defRPr>
            </a:lvl1pPr>
          </a:lstStyle>
          <a:p>
            <a:pPr algn="ctr">
              <a:lnSpc>
                <a:spcPts val="6380"/>
              </a:lnSpc>
            </a:pPr>
            <a:r>
              <a:rPr lang="lv-LV" sz="2400" dirty="0">
                <a:solidFill>
                  <a:prstClr val="white"/>
                </a:solidFill>
              </a:rPr>
              <a:t>REKLĀMRAKSTI</a:t>
            </a:r>
            <a:endParaRPr lang="en-US" sz="3600" dirty="0">
              <a:solidFill>
                <a:prstClr val="white"/>
              </a:solidFill>
            </a:endParaRPr>
          </a:p>
        </p:txBody>
      </p:sp>
      <p:sp>
        <p:nvSpPr>
          <p:cNvPr id="7" name="Title 1"/>
          <p:cNvSpPr txBox="1">
            <a:spLocks/>
          </p:cNvSpPr>
          <p:nvPr/>
        </p:nvSpPr>
        <p:spPr>
          <a:xfrm>
            <a:off x="395536" y="2208933"/>
            <a:ext cx="6235169" cy="1006879"/>
          </a:xfrm>
          <a:prstGeom prst="rect">
            <a:avLst/>
          </a:prstGeom>
          <a:ln>
            <a:round/>
          </a:ln>
        </p:spPr>
        <p:txBody>
          <a:bodyPr vert="horz" lIns="91440" tIns="45720" rIns="91440" bIns="45720" rtlCol="0" anchor="ctr">
            <a:noAutofit/>
          </a:bodyPr>
          <a:lstStyle>
            <a:lvl1pPr algn="r" defTabSz="914400" rtl="0" eaLnBrk="1" latinLnBrk="0" hangingPunct="1">
              <a:spcBef>
                <a:spcPct val="0"/>
              </a:spcBef>
              <a:buNone/>
              <a:defRPr sz="2800" b="1" kern="1200" cap="small" spc="112" baseline="0">
                <a:solidFill>
                  <a:srgbClr val="5B5B5B"/>
                </a:solidFill>
                <a:latin typeface="+mj-lt"/>
                <a:ea typeface="+mj-ea"/>
                <a:cs typeface="+mj-cs"/>
                <a:sym typeface="Arial"/>
              </a:defRPr>
            </a:lvl1pPr>
          </a:lstStyle>
          <a:p>
            <a:pPr algn="ctr">
              <a:lnSpc>
                <a:spcPts val="6380"/>
              </a:lnSpc>
            </a:pPr>
            <a:r>
              <a:rPr lang="lv-LV" sz="2000" dirty="0">
                <a:solidFill>
                  <a:prstClr val="white"/>
                </a:solidFill>
              </a:rPr>
              <a:t>MĀJAS LAPA _ INFORMĀCIJAS PIEEJAMĪBA</a:t>
            </a:r>
            <a:endParaRPr lang="en-US" sz="3200" dirty="0">
              <a:solidFill>
                <a:prstClr val="white"/>
              </a:solidFill>
            </a:endParaRPr>
          </a:p>
        </p:txBody>
      </p:sp>
      <p:sp>
        <p:nvSpPr>
          <p:cNvPr id="8" name="Title 1"/>
          <p:cNvSpPr txBox="1">
            <a:spLocks/>
          </p:cNvSpPr>
          <p:nvPr/>
        </p:nvSpPr>
        <p:spPr>
          <a:xfrm>
            <a:off x="419493" y="3413588"/>
            <a:ext cx="4320480" cy="641866"/>
          </a:xfrm>
          <a:prstGeom prst="rect">
            <a:avLst/>
          </a:prstGeom>
          <a:ln>
            <a:round/>
          </a:ln>
        </p:spPr>
        <p:txBody>
          <a:bodyPr vert="horz" lIns="91440" tIns="45720" rIns="91440" bIns="45720" rtlCol="0" anchor="ctr">
            <a:noAutofit/>
          </a:bodyPr>
          <a:lstStyle>
            <a:lvl1pPr algn="r" defTabSz="914400" rtl="0" eaLnBrk="1" latinLnBrk="0" hangingPunct="1">
              <a:spcBef>
                <a:spcPct val="0"/>
              </a:spcBef>
              <a:buNone/>
              <a:defRPr sz="2800" b="1" kern="1200" cap="small" spc="112" baseline="0">
                <a:solidFill>
                  <a:srgbClr val="5B5B5B"/>
                </a:solidFill>
                <a:latin typeface="+mj-lt"/>
                <a:ea typeface="+mj-ea"/>
                <a:cs typeface="+mj-cs"/>
                <a:sym typeface="Arial"/>
              </a:defRPr>
            </a:lvl1pPr>
          </a:lstStyle>
          <a:p>
            <a:pPr algn="ctr">
              <a:lnSpc>
                <a:spcPts val="6380"/>
              </a:lnSpc>
            </a:pPr>
            <a:r>
              <a:rPr lang="lv-LV" sz="2400" dirty="0">
                <a:solidFill>
                  <a:prstClr val="white"/>
                </a:solidFill>
              </a:rPr>
              <a:t>FORUMS</a:t>
            </a:r>
            <a:endParaRPr lang="en-US" sz="3600" dirty="0">
              <a:solidFill>
                <a:prstClr val="white"/>
              </a:solidFill>
            </a:endParaRPr>
          </a:p>
        </p:txBody>
      </p:sp>
      <p:sp>
        <p:nvSpPr>
          <p:cNvPr id="9" name="Title 1"/>
          <p:cNvSpPr txBox="1">
            <a:spLocks/>
          </p:cNvSpPr>
          <p:nvPr/>
        </p:nvSpPr>
        <p:spPr>
          <a:xfrm>
            <a:off x="3707904" y="3935466"/>
            <a:ext cx="4320480" cy="641866"/>
          </a:xfrm>
          <a:prstGeom prst="rect">
            <a:avLst/>
          </a:prstGeom>
          <a:ln>
            <a:round/>
          </a:ln>
        </p:spPr>
        <p:txBody>
          <a:bodyPr vert="horz" lIns="91440" tIns="45720" rIns="91440" bIns="45720" rtlCol="0" anchor="ctr">
            <a:noAutofit/>
          </a:bodyPr>
          <a:lstStyle>
            <a:lvl1pPr algn="r" defTabSz="914400" rtl="0" eaLnBrk="1" latinLnBrk="0" hangingPunct="1">
              <a:spcBef>
                <a:spcPct val="0"/>
              </a:spcBef>
              <a:buNone/>
              <a:defRPr sz="2800" b="1" kern="1200" cap="small" spc="112" baseline="0">
                <a:solidFill>
                  <a:srgbClr val="5B5B5B"/>
                </a:solidFill>
                <a:latin typeface="+mj-lt"/>
                <a:ea typeface="+mj-ea"/>
                <a:cs typeface="+mj-cs"/>
                <a:sym typeface="Arial"/>
              </a:defRPr>
            </a:lvl1pPr>
          </a:lstStyle>
          <a:p>
            <a:pPr algn="ctr">
              <a:lnSpc>
                <a:spcPts val="6380"/>
              </a:lnSpc>
            </a:pPr>
            <a:endParaRPr lang="en-US" sz="3600" dirty="0">
              <a:solidFill>
                <a:prstClr val="white"/>
              </a:solidFill>
            </a:endParaRPr>
          </a:p>
        </p:txBody>
      </p:sp>
      <p:sp>
        <p:nvSpPr>
          <p:cNvPr id="10" name="Title 1"/>
          <p:cNvSpPr txBox="1">
            <a:spLocks/>
          </p:cNvSpPr>
          <p:nvPr/>
        </p:nvSpPr>
        <p:spPr>
          <a:xfrm>
            <a:off x="3851920" y="3448115"/>
            <a:ext cx="4320480" cy="641866"/>
          </a:xfrm>
          <a:prstGeom prst="rect">
            <a:avLst/>
          </a:prstGeom>
          <a:ln>
            <a:round/>
          </a:ln>
        </p:spPr>
        <p:txBody>
          <a:bodyPr vert="horz" lIns="91440" tIns="45720" rIns="91440" bIns="45720" rtlCol="0" anchor="ctr">
            <a:noAutofit/>
          </a:bodyPr>
          <a:lstStyle>
            <a:lvl1pPr algn="r" defTabSz="914400" rtl="0" eaLnBrk="1" latinLnBrk="0" hangingPunct="1">
              <a:spcBef>
                <a:spcPct val="0"/>
              </a:spcBef>
              <a:buNone/>
              <a:defRPr sz="2800" b="1" kern="1200" cap="small" spc="112" baseline="0">
                <a:solidFill>
                  <a:srgbClr val="5B5B5B"/>
                </a:solidFill>
                <a:latin typeface="+mj-lt"/>
                <a:ea typeface="+mj-ea"/>
                <a:cs typeface="+mj-cs"/>
                <a:sym typeface="Arial"/>
              </a:defRPr>
            </a:lvl1pPr>
          </a:lstStyle>
          <a:p>
            <a:pPr algn="ctr">
              <a:lnSpc>
                <a:spcPts val="6380"/>
              </a:lnSpc>
            </a:pPr>
            <a:endParaRPr lang="en-US" sz="3600" dirty="0">
              <a:solidFill>
                <a:prstClr val="white"/>
              </a:solidFill>
            </a:endParaRPr>
          </a:p>
        </p:txBody>
      </p:sp>
      <p:sp>
        <p:nvSpPr>
          <p:cNvPr id="13" name="Title 1"/>
          <p:cNvSpPr txBox="1">
            <a:spLocks/>
          </p:cNvSpPr>
          <p:nvPr/>
        </p:nvSpPr>
        <p:spPr>
          <a:xfrm>
            <a:off x="-18911" y="5219195"/>
            <a:ext cx="8945576" cy="641866"/>
          </a:xfrm>
          <a:prstGeom prst="rect">
            <a:avLst/>
          </a:prstGeom>
          <a:ln>
            <a:round/>
          </a:ln>
        </p:spPr>
        <p:txBody>
          <a:bodyPr vert="horz" lIns="91440" tIns="45720" rIns="91440" bIns="45720" rtlCol="0" anchor="ctr">
            <a:noAutofit/>
          </a:bodyPr>
          <a:lstStyle>
            <a:lvl1pPr algn="r" defTabSz="914400" rtl="0" eaLnBrk="1" latinLnBrk="0" hangingPunct="1">
              <a:spcBef>
                <a:spcPct val="0"/>
              </a:spcBef>
              <a:buNone/>
              <a:defRPr sz="2800" b="1" kern="1200" cap="small" spc="112" baseline="0">
                <a:solidFill>
                  <a:srgbClr val="5B5B5B"/>
                </a:solidFill>
                <a:latin typeface="+mj-lt"/>
                <a:ea typeface="+mj-ea"/>
                <a:cs typeface="+mj-cs"/>
                <a:sym typeface="Arial"/>
              </a:defRPr>
            </a:lvl1pPr>
          </a:lstStyle>
          <a:p>
            <a:pPr algn="ctr"/>
            <a:r>
              <a:rPr lang="lv-LV" sz="2400" dirty="0">
                <a:solidFill>
                  <a:prstClr val="white"/>
                </a:solidFill>
              </a:rPr>
              <a:t>TIEŠĀ KOMUNIKĀCIJA un VIZĪŽU ORGANIZĒŠANA PIE INVESTORA</a:t>
            </a:r>
            <a:endParaRPr lang="en-US" sz="3600" dirty="0">
              <a:solidFill>
                <a:prstClr val="white"/>
              </a:solidFill>
            </a:endParaRPr>
          </a:p>
        </p:txBody>
      </p:sp>
      <p:sp>
        <p:nvSpPr>
          <p:cNvPr id="14" name="Title 1"/>
          <p:cNvSpPr txBox="1">
            <a:spLocks/>
          </p:cNvSpPr>
          <p:nvPr/>
        </p:nvSpPr>
        <p:spPr>
          <a:xfrm>
            <a:off x="3707904" y="3334495"/>
            <a:ext cx="4320480" cy="641866"/>
          </a:xfrm>
          <a:prstGeom prst="rect">
            <a:avLst/>
          </a:prstGeom>
          <a:ln>
            <a:round/>
          </a:ln>
        </p:spPr>
        <p:txBody>
          <a:bodyPr vert="horz" lIns="91440" tIns="45720" rIns="91440" bIns="45720" rtlCol="0" anchor="ctr">
            <a:noAutofit/>
          </a:bodyPr>
          <a:lstStyle>
            <a:lvl1pPr algn="r" defTabSz="914400" rtl="0" eaLnBrk="1" latinLnBrk="0" hangingPunct="1">
              <a:spcBef>
                <a:spcPct val="0"/>
              </a:spcBef>
              <a:buNone/>
              <a:defRPr sz="2800" b="1" kern="1200" cap="small" spc="112" baseline="0">
                <a:solidFill>
                  <a:srgbClr val="5B5B5B"/>
                </a:solidFill>
                <a:latin typeface="+mj-lt"/>
                <a:ea typeface="+mj-ea"/>
                <a:cs typeface="+mj-cs"/>
                <a:sym typeface="Arial"/>
              </a:defRPr>
            </a:lvl1pPr>
          </a:lstStyle>
          <a:p>
            <a:pPr algn="ctr">
              <a:lnSpc>
                <a:spcPts val="6380"/>
              </a:lnSpc>
            </a:pPr>
            <a:r>
              <a:rPr lang="lv-LV" sz="2400" dirty="0">
                <a:solidFill>
                  <a:prstClr val="white"/>
                </a:solidFill>
              </a:rPr>
              <a:t>SEMINĀRI</a:t>
            </a:r>
            <a:endParaRPr lang="en-US" sz="3600" dirty="0">
              <a:solidFill>
                <a:prstClr val="white"/>
              </a:solidFill>
            </a:endParaRPr>
          </a:p>
        </p:txBody>
      </p:sp>
      <p:sp>
        <p:nvSpPr>
          <p:cNvPr id="15" name="Title 1"/>
          <p:cNvSpPr txBox="1">
            <a:spLocks/>
          </p:cNvSpPr>
          <p:nvPr/>
        </p:nvSpPr>
        <p:spPr>
          <a:xfrm>
            <a:off x="2389408" y="4055518"/>
            <a:ext cx="6041432" cy="641866"/>
          </a:xfrm>
          <a:prstGeom prst="rect">
            <a:avLst/>
          </a:prstGeom>
          <a:ln>
            <a:round/>
          </a:ln>
        </p:spPr>
        <p:txBody>
          <a:bodyPr vert="horz" lIns="91440" tIns="45720" rIns="91440" bIns="45720" rtlCol="0" anchor="ctr">
            <a:noAutofit/>
          </a:bodyPr>
          <a:lstStyle>
            <a:lvl1pPr algn="r" defTabSz="914400" rtl="0" eaLnBrk="1" latinLnBrk="0" hangingPunct="1">
              <a:spcBef>
                <a:spcPct val="0"/>
              </a:spcBef>
              <a:buNone/>
              <a:defRPr sz="2800" b="1" kern="1200" cap="small" spc="112" baseline="0">
                <a:solidFill>
                  <a:srgbClr val="5B5B5B"/>
                </a:solidFill>
                <a:latin typeface="+mj-lt"/>
                <a:ea typeface="+mj-ea"/>
                <a:cs typeface="+mj-cs"/>
                <a:sym typeface="Arial"/>
              </a:defRPr>
            </a:lvl1pPr>
          </a:lstStyle>
          <a:p>
            <a:pPr algn="ctr">
              <a:lnSpc>
                <a:spcPts val="6380"/>
              </a:lnSpc>
            </a:pPr>
            <a:r>
              <a:rPr lang="lv-LV" sz="2400" dirty="0">
                <a:solidFill>
                  <a:prstClr val="white"/>
                </a:solidFill>
              </a:rPr>
              <a:t>IENĀKOŠO VIZĪŽU ORGANIZĒŠANA</a:t>
            </a:r>
            <a:endParaRPr lang="en-US" sz="3600" dirty="0">
              <a:solidFill>
                <a:prstClr val="white"/>
              </a:solidFill>
            </a:endParaRPr>
          </a:p>
        </p:txBody>
      </p:sp>
    </p:spTree>
    <p:extLst>
      <p:ext uri="{BB962C8B-B14F-4D97-AF65-F5344CB8AC3E}">
        <p14:creationId xmlns:p14="http://schemas.microsoft.com/office/powerpoint/2010/main" val="63253646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3160713" y="5726113"/>
            <a:ext cx="2779712" cy="407987"/>
          </a:xfrm>
          <a:prstGeom prst="rect">
            <a:avLst/>
          </a:pr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52" name="Rectangle 51"/>
          <p:cNvSpPr/>
          <p:nvPr/>
        </p:nvSpPr>
        <p:spPr>
          <a:xfrm>
            <a:off x="179388" y="5726113"/>
            <a:ext cx="2736850" cy="407987"/>
          </a:xfrm>
          <a:prstGeom prst="rect">
            <a:avLst/>
          </a:pr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51" name="Rectangle 50"/>
          <p:cNvSpPr/>
          <p:nvPr/>
        </p:nvSpPr>
        <p:spPr>
          <a:xfrm>
            <a:off x="6100763" y="3054350"/>
            <a:ext cx="2647950" cy="2546350"/>
          </a:xfrm>
          <a:prstGeom prst="rect">
            <a:avLst/>
          </a:prstGeom>
          <a:solidFill>
            <a:schemeClr val="accent1">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50" name="Rectangle 49"/>
          <p:cNvSpPr/>
          <p:nvPr/>
        </p:nvSpPr>
        <p:spPr>
          <a:xfrm>
            <a:off x="3160713" y="3054350"/>
            <a:ext cx="2779712" cy="2546350"/>
          </a:xfrm>
          <a:prstGeom prst="rect">
            <a:avLst/>
          </a:prstGeom>
          <a:solidFill>
            <a:srgbClr val="BFBFB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49" name="Rectangle 48"/>
          <p:cNvSpPr/>
          <p:nvPr/>
        </p:nvSpPr>
        <p:spPr>
          <a:xfrm>
            <a:off x="179388" y="3054350"/>
            <a:ext cx="2736850" cy="2546350"/>
          </a:xfrm>
          <a:prstGeom prst="rect">
            <a:avLst/>
          </a:prstGeom>
          <a:solidFill>
            <a:srgbClr val="BFBFB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4" name="Rectangle 3"/>
          <p:cNvSpPr/>
          <p:nvPr/>
        </p:nvSpPr>
        <p:spPr>
          <a:xfrm>
            <a:off x="0" y="188913"/>
            <a:ext cx="6372225" cy="792162"/>
          </a:xfrm>
          <a:prstGeom prst="rect">
            <a:avLst/>
          </a:prstGeom>
          <a:solidFill>
            <a:srgbClr val="5299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6" name="Title 1"/>
          <p:cNvSpPr>
            <a:spLocks noGrp="1"/>
          </p:cNvSpPr>
          <p:nvPr>
            <p:ph type="title"/>
          </p:nvPr>
        </p:nvSpPr>
        <p:spPr>
          <a:xfrm>
            <a:off x="107950" y="231775"/>
            <a:ext cx="7416800" cy="706438"/>
          </a:xfrm>
        </p:spPr>
        <p:txBody>
          <a:bodyPr/>
          <a:lstStyle/>
          <a:p>
            <a:pPr algn="l">
              <a:defRPr/>
            </a:pPr>
            <a:r>
              <a:rPr lang="lv-LV" altLang="lv-LV" sz="2800" b="1" dirty="0">
                <a:solidFill>
                  <a:schemeClr val="bg1"/>
                </a:solidFill>
                <a:latin typeface="+mn-lt"/>
              </a:rPr>
              <a:t>Investīciju piesaistes piedāvājums</a:t>
            </a:r>
            <a:endParaRPr lang="en-US" altLang="lv-LV" sz="2800" b="1" dirty="0">
              <a:solidFill>
                <a:schemeClr val="bg1"/>
              </a:solidFill>
              <a:latin typeface="+mn-lt"/>
            </a:endParaRPr>
          </a:p>
        </p:txBody>
      </p:sp>
      <p:graphicFrame>
        <p:nvGraphicFramePr>
          <p:cNvPr id="8" name="Diagram 7"/>
          <p:cNvGraphicFramePr/>
          <p:nvPr>
            <p:extLst>
              <p:ext uri="{D42A27DB-BD31-4B8C-83A1-F6EECF244321}">
                <p14:modId xmlns:p14="http://schemas.microsoft.com/office/powerpoint/2010/main" val="2709167151"/>
              </p:ext>
            </p:extLst>
          </p:nvPr>
        </p:nvGraphicFramePr>
        <p:xfrm>
          <a:off x="179512" y="1816549"/>
          <a:ext cx="8568952"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4572000" y="1852372"/>
            <a:ext cx="1223963" cy="954107"/>
          </a:xfrm>
          <a:prstGeom prst="rect">
            <a:avLst/>
          </a:prstGeom>
          <a:noFill/>
        </p:spPr>
        <p:txBody>
          <a:bodyPr wrap="square">
            <a:spAutoFit/>
          </a:bodyPr>
          <a:lstStyle/>
          <a:p>
            <a:pPr algn="ctr" eaLnBrk="0" fontAlgn="base" hangingPunct="0">
              <a:spcBef>
                <a:spcPct val="0"/>
              </a:spcBef>
              <a:spcAft>
                <a:spcPct val="0"/>
              </a:spcAft>
              <a:defRPr/>
            </a:pPr>
            <a:r>
              <a:rPr lang="lv-LV" sz="1400" dirty="0">
                <a:solidFill>
                  <a:prstClr val="white"/>
                </a:solidFill>
                <a:ea typeface="MS PGothic" charset="-128"/>
                <a:cs typeface="Tahoma"/>
              </a:rPr>
              <a:t>Investoru piedāvājuma izveide un stratēģija</a:t>
            </a:r>
            <a:endParaRPr lang="en-GB" sz="1400" dirty="0">
              <a:solidFill>
                <a:prstClr val="white"/>
              </a:solidFill>
              <a:ea typeface="MS PGothic" charset="-128"/>
              <a:cs typeface="Tahoma"/>
            </a:endParaRPr>
          </a:p>
        </p:txBody>
      </p:sp>
      <p:sp>
        <p:nvSpPr>
          <p:cNvPr id="13" name="TextBox 12"/>
          <p:cNvSpPr txBox="1"/>
          <p:nvPr/>
        </p:nvSpPr>
        <p:spPr>
          <a:xfrm>
            <a:off x="6119813" y="1858963"/>
            <a:ext cx="1152525" cy="954107"/>
          </a:xfrm>
          <a:prstGeom prst="rect">
            <a:avLst/>
          </a:prstGeom>
          <a:noFill/>
        </p:spPr>
        <p:txBody>
          <a:bodyPr>
            <a:spAutoFit/>
          </a:bodyPr>
          <a:lstStyle/>
          <a:p>
            <a:pPr algn="ctr" eaLnBrk="0" fontAlgn="base" hangingPunct="0">
              <a:spcBef>
                <a:spcPct val="0"/>
              </a:spcBef>
              <a:spcAft>
                <a:spcPct val="0"/>
              </a:spcAft>
              <a:defRPr/>
            </a:pPr>
            <a:r>
              <a:rPr lang="lv-LV" sz="1400" dirty="0">
                <a:solidFill>
                  <a:prstClr val="white"/>
                </a:solidFill>
                <a:ea typeface="MS PGothic" charset="-128"/>
                <a:cs typeface="Tahoma"/>
              </a:rPr>
              <a:t>Investīciju piesaistes procesa organizācija</a:t>
            </a:r>
            <a:endParaRPr lang="en-GB" sz="1400" dirty="0">
              <a:solidFill>
                <a:prstClr val="white"/>
              </a:solidFill>
              <a:ea typeface="MS PGothic" charset="-128"/>
              <a:cs typeface="Tahoma"/>
            </a:endParaRPr>
          </a:p>
        </p:txBody>
      </p:sp>
      <p:sp>
        <p:nvSpPr>
          <p:cNvPr id="14" name="TextBox 13"/>
          <p:cNvSpPr txBox="1"/>
          <p:nvPr/>
        </p:nvSpPr>
        <p:spPr>
          <a:xfrm>
            <a:off x="7610475" y="2095500"/>
            <a:ext cx="1152525" cy="523220"/>
          </a:xfrm>
          <a:prstGeom prst="rect">
            <a:avLst/>
          </a:prstGeom>
          <a:noFill/>
        </p:spPr>
        <p:txBody>
          <a:bodyPr>
            <a:spAutoFit/>
          </a:bodyPr>
          <a:lstStyle/>
          <a:p>
            <a:pPr algn="ctr" eaLnBrk="0" fontAlgn="base" hangingPunct="0">
              <a:spcBef>
                <a:spcPct val="0"/>
              </a:spcBef>
              <a:spcAft>
                <a:spcPct val="0"/>
              </a:spcAft>
              <a:defRPr/>
            </a:pPr>
            <a:r>
              <a:rPr lang="lv-LV" sz="1400" dirty="0">
                <a:solidFill>
                  <a:prstClr val="white"/>
                </a:solidFill>
                <a:ea typeface="MS PGothic" charset="-128"/>
                <a:cs typeface="Tahoma"/>
              </a:rPr>
              <a:t>Darbs ar investoriem</a:t>
            </a:r>
            <a:endParaRPr lang="en-GB" sz="1400" dirty="0">
              <a:solidFill>
                <a:prstClr val="white"/>
              </a:solidFill>
              <a:ea typeface="MS PGothic" charset="-128"/>
              <a:cs typeface="Tahoma"/>
            </a:endParaRPr>
          </a:p>
        </p:txBody>
      </p:sp>
      <p:sp>
        <p:nvSpPr>
          <p:cNvPr id="16" name="TextBox 15"/>
          <p:cNvSpPr txBox="1"/>
          <p:nvPr/>
        </p:nvSpPr>
        <p:spPr>
          <a:xfrm>
            <a:off x="179388" y="1196975"/>
            <a:ext cx="8785225" cy="461963"/>
          </a:xfrm>
          <a:prstGeom prst="rect">
            <a:avLst/>
          </a:prstGeom>
          <a:noFill/>
        </p:spPr>
        <p:txBody>
          <a:bodyPr>
            <a:spAutoFit/>
          </a:bodyPr>
          <a:lstStyle/>
          <a:p>
            <a:pPr eaLnBrk="0" fontAlgn="base" hangingPunct="0">
              <a:spcBef>
                <a:spcPct val="0"/>
              </a:spcBef>
              <a:spcAft>
                <a:spcPct val="0"/>
              </a:spcAft>
              <a:defRPr/>
            </a:pPr>
            <a:r>
              <a:rPr lang="en-US" sz="2400" dirty="0">
                <a:solidFill>
                  <a:prstClr val="black"/>
                </a:solidFill>
                <a:ea typeface="MS PGothic" charset="-128"/>
              </a:rPr>
              <a:t>6 </a:t>
            </a:r>
            <a:r>
              <a:rPr lang="lv-LV" sz="2400" dirty="0">
                <a:solidFill>
                  <a:prstClr val="black"/>
                </a:solidFill>
                <a:ea typeface="MS PGothic" charset="-128"/>
              </a:rPr>
              <a:t>soļi, kā mērķtiecīgi strādājot, tiek piesaistīti investori</a:t>
            </a:r>
            <a:endParaRPr lang="en-US" sz="2400" dirty="0">
              <a:solidFill>
                <a:prstClr val="black"/>
              </a:solidFill>
              <a:ea typeface="MS PGothic" charset="-128"/>
            </a:endParaRPr>
          </a:p>
        </p:txBody>
      </p:sp>
      <p:grpSp>
        <p:nvGrpSpPr>
          <p:cNvPr id="16397" name="Group 21"/>
          <p:cNvGrpSpPr>
            <a:grpSpLocks/>
          </p:cNvGrpSpPr>
          <p:nvPr/>
        </p:nvGrpSpPr>
        <p:grpSpPr bwMode="auto">
          <a:xfrm>
            <a:off x="132906" y="3114715"/>
            <a:ext cx="8634412" cy="3019386"/>
            <a:chOff x="363772" y="2775169"/>
            <a:chExt cx="8634770" cy="3018385"/>
          </a:xfrm>
        </p:grpSpPr>
        <p:sp>
          <p:nvSpPr>
            <p:cNvPr id="18" name="TextBox 8"/>
            <p:cNvSpPr txBox="1">
              <a:spLocks noChangeArrowheads="1"/>
            </p:cNvSpPr>
            <p:nvPr/>
          </p:nvSpPr>
          <p:spPr bwMode="auto">
            <a:xfrm>
              <a:off x="363772" y="2775169"/>
              <a:ext cx="1358956" cy="186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0"/>
                </a:spcBef>
                <a:buNone/>
              </a:pPr>
              <a:r>
                <a:rPr lang="en-US" altLang="lv-LV" sz="1000" b="1" dirty="0" err="1">
                  <a:solidFill>
                    <a:schemeClr val="bg1">
                      <a:lumMod val="65000"/>
                    </a:schemeClr>
                  </a:solidFill>
                  <a:latin typeface="Calibri" pitchFamily="34" charset="0"/>
                  <a:ea typeface="MS PGothic" pitchFamily="34" charset="-128"/>
                </a:rPr>
                <a:t>Šodienas</a:t>
              </a:r>
              <a:r>
                <a:rPr lang="en-US" altLang="lv-LV" sz="1000" b="1" dirty="0">
                  <a:solidFill>
                    <a:schemeClr val="bg1">
                      <a:lumMod val="65000"/>
                    </a:schemeClr>
                  </a:solidFill>
                  <a:latin typeface="Calibri" pitchFamily="34" charset="0"/>
                  <a:ea typeface="MS PGothic" pitchFamily="34" charset="-128"/>
                </a:rPr>
                <a:t> </a:t>
              </a:r>
              <a:r>
                <a:rPr lang="en-US" altLang="lv-LV" sz="1000" b="1" dirty="0" err="1">
                  <a:solidFill>
                    <a:schemeClr val="bg1">
                      <a:lumMod val="65000"/>
                    </a:schemeClr>
                  </a:solidFill>
                  <a:latin typeface="Calibri" pitchFamily="34" charset="0"/>
                  <a:ea typeface="MS PGothic" pitchFamily="34" charset="-128"/>
                </a:rPr>
                <a:t>situācijas</a:t>
              </a:r>
              <a:r>
                <a:rPr lang="en-US" altLang="lv-LV" sz="1000" b="1" dirty="0">
                  <a:solidFill>
                    <a:schemeClr val="bg1">
                      <a:lumMod val="65000"/>
                    </a:schemeClr>
                  </a:solidFill>
                  <a:latin typeface="Calibri" pitchFamily="34" charset="0"/>
                  <a:ea typeface="MS PGothic" pitchFamily="34" charset="-128"/>
                </a:rPr>
                <a:t> </a:t>
              </a:r>
              <a:r>
                <a:rPr lang="en-US" altLang="lv-LV" sz="1000" b="1" dirty="0" err="1">
                  <a:solidFill>
                    <a:schemeClr val="bg1">
                      <a:lumMod val="65000"/>
                    </a:schemeClr>
                  </a:solidFill>
                  <a:latin typeface="Calibri" pitchFamily="34" charset="0"/>
                  <a:ea typeface="MS PGothic" pitchFamily="34" charset="-128"/>
                </a:rPr>
                <a:t>analīze</a:t>
              </a:r>
              <a:r>
                <a:rPr lang="en-US" altLang="lv-LV" sz="1000" b="1" dirty="0">
                  <a:solidFill>
                    <a:schemeClr val="bg1">
                      <a:lumMod val="65000"/>
                    </a:schemeClr>
                  </a:solidFill>
                  <a:latin typeface="Calibri" pitchFamily="34" charset="0"/>
                  <a:ea typeface="MS PGothic" pitchFamily="34" charset="-128"/>
                </a:rPr>
                <a:t>:</a:t>
              </a:r>
            </a:p>
            <a:p>
              <a:pPr marL="171450" indent="-171450">
                <a:spcBef>
                  <a:spcPts val="0"/>
                </a:spcBef>
                <a:spcAft>
                  <a:spcPts val="600"/>
                </a:spcAft>
              </a:pPr>
              <a:r>
                <a:rPr lang="en-US" altLang="lv-LV" sz="1000" dirty="0" err="1">
                  <a:solidFill>
                    <a:schemeClr val="bg1">
                      <a:lumMod val="65000"/>
                    </a:schemeClr>
                  </a:solidFill>
                  <a:latin typeface="Calibri" pitchFamily="34" charset="0"/>
                  <a:ea typeface="MS PGothic" pitchFamily="34" charset="-128"/>
                </a:rPr>
                <a:t>Ekonomiskā</a:t>
              </a:r>
              <a:r>
                <a:rPr lang="en-US" altLang="lv-LV" sz="1000" dirty="0">
                  <a:solidFill>
                    <a:schemeClr val="bg1">
                      <a:lumMod val="65000"/>
                    </a:schemeClr>
                  </a:solidFill>
                  <a:latin typeface="Calibri" pitchFamily="34" charset="0"/>
                  <a:ea typeface="MS PGothic" pitchFamily="34" charset="-128"/>
                </a:rPr>
                <a:t> un </a:t>
              </a:r>
              <a:r>
                <a:rPr lang="en-US" altLang="lv-LV" sz="1000" dirty="0" err="1">
                  <a:solidFill>
                    <a:schemeClr val="bg1">
                      <a:lumMod val="65000"/>
                    </a:schemeClr>
                  </a:solidFill>
                  <a:latin typeface="Calibri" pitchFamily="34" charset="0"/>
                  <a:ea typeface="MS PGothic" pitchFamily="34" charset="-128"/>
                </a:rPr>
                <a:t>industriju</a:t>
              </a:r>
              <a:r>
                <a:rPr lang="en-US" altLang="lv-LV" sz="1000" dirty="0">
                  <a:solidFill>
                    <a:schemeClr val="bg1">
                      <a:lumMod val="65000"/>
                    </a:schemeClr>
                  </a:solidFill>
                  <a:latin typeface="Calibri" pitchFamily="34" charset="0"/>
                  <a:ea typeface="MS PGothic" pitchFamily="34" charset="-128"/>
                </a:rPr>
                <a:t> </a:t>
              </a:r>
              <a:r>
                <a:rPr lang="en-US" altLang="lv-LV" sz="1000" dirty="0" err="1">
                  <a:solidFill>
                    <a:schemeClr val="bg1">
                      <a:lumMod val="65000"/>
                    </a:schemeClr>
                  </a:solidFill>
                  <a:latin typeface="Calibri" pitchFamily="34" charset="0"/>
                  <a:ea typeface="MS PGothic" pitchFamily="34" charset="-128"/>
                </a:rPr>
                <a:t>analīze</a:t>
              </a:r>
              <a:endParaRPr lang="en-US" altLang="lv-LV" sz="1000" dirty="0">
                <a:solidFill>
                  <a:schemeClr val="bg1">
                    <a:lumMod val="65000"/>
                  </a:schemeClr>
                </a:solidFill>
                <a:latin typeface="Calibri" pitchFamily="34" charset="0"/>
                <a:ea typeface="MS PGothic" pitchFamily="34" charset="-128"/>
              </a:endParaRPr>
            </a:p>
            <a:p>
              <a:pPr marL="171450" indent="-171450">
                <a:spcBef>
                  <a:spcPts val="0"/>
                </a:spcBef>
                <a:spcAft>
                  <a:spcPts val="600"/>
                </a:spcAft>
              </a:pPr>
              <a:r>
                <a:rPr lang="en-US" altLang="lv-LV" sz="1000" dirty="0" err="1">
                  <a:solidFill>
                    <a:schemeClr val="bg1">
                      <a:lumMod val="65000"/>
                    </a:schemeClr>
                  </a:solidFill>
                  <a:latin typeface="Calibri" pitchFamily="34" charset="0"/>
                  <a:ea typeface="MS PGothic" pitchFamily="34" charset="-128"/>
                </a:rPr>
                <a:t>Vēsturiskās</a:t>
              </a:r>
              <a:r>
                <a:rPr lang="en-US" altLang="lv-LV" sz="1000" dirty="0">
                  <a:solidFill>
                    <a:schemeClr val="bg1">
                      <a:lumMod val="65000"/>
                    </a:schemeClr>
                  </a:solidFill>
                  <a:latin typeface="Calibri" pitchFamily="34" charset="0"/>
                  <a:ea typeface="MS PGothic" pitchFamily="34" charset="-128"/>
                </a:rPr>
                <a:t> </a:t>
              </a:r>
              <a:r>
                <a:rPr lang="en-US" altLang="lv-LV" sz="1000" dirty="0" err="1">
                  <a:solidFill>
                    <a:schemeClr val="bg1">
                      <a:lumMod val="65000"/>
                    </a:schemeClr>
                  </a:solidFill>
                  <a:latin typeface="Calibri" pitchFamily="34" charset="0"/>
                  <a:ea typeface="MS PGothic" pitchFamily="34" charset="-128"/>
                </a:rPr>
                <a:t>iestrādnes</a:t>
              </a:r>
              <a:endParaRPr lang="en-US" altLang="lv-LV" sz="1000" dirty="0">
                <a:solidFill>
                  <a:schemeClr val="bg1">
                    <a:lumMod val="65000"/>
                  </a:schemeClr>
                </a:solidFill>
                <a:latin typeface="Calibri" pitchFamily="34" charset="0"/>
                <a:ea typeface="MS PGothic" pitchFamily="34" charset="-128"/>
              </a:endParaRPr>
            </a:p>
            <a:p>
              <a:pPr marL="171450" indent="-171450">
                <a:spcBef>
                  <a:spcPts val="0"/>
                </a:spcBef>
                <a:spcAft>
                  <a:spcPts val="600"/>
                </a:spcAft>
              </a:pPr>
              <a:r>
                <a:rPr lang="en-US" altLang="lv-LV" sz="1000" dirty="0">
                  <a:solidFill>
                    <a:schemeClr val="bg1">
                      <a:lumMod val="65000"/>
                    </a:schemeClr>
                  </a:solidFill>
                  <a:latin typeface="Calibri" pitchFamily="34" charset="0"/>
                  <a:ea typeface="MS PGothic" pitchFamily="34" charset="-128"/>
                </a:rPr>
                <a:t>SWOT </a:t>
              </a:r>
              <a:r>
                <a:rPr lang="en-US" altLang="lv-LV" sz="1000" dirty="0" err="1">
                  <a:solidFill>
                    <a:schemeClr val="bg1">
                      <a:lumMod val="65000"/>
                    </a:schemeClr>
                  </a:solidFill>
                  <a:latin typeface="Calibri" pitchFamily="34" charset="0"/>
                  <a:ea typeface="MS PGothic" pitchFamily="34" charset="-128"/>
                </a:rPr>
                <a:t>analīze</a:t>
              </a:r>
              <a:endParaRPr lang="en-US" altLang="lv-LV" sz="1000" dirty="0">
                <a:solidFill>
                  <a:schemeClr val="bg1">
                    <a:lumMod val="65000"/>
                  </a:schemeClr>
                </a:solidFill>
                <a:latin typeface="Calibri" pitchFamily="34" charset="0"/>
                <a:ea typeface="MS PGothic" pitchFamily="34" charset="-128"/>
              </a:endParaRPr>
            </a:p>
            <a:p>
              <a:pPr marL="171450" indent="-171450">
                <a:spcBef>
                  <a:spcPts val="0"/>
                </a:spcBef>
                <a:spcAft>
                  <a:spcPts val="600"/>
                </a:spcAft>
              </a:pPr>
              <a:r>
                <a:rPr lang="en-US" altLang="lv-LV" sz="1000" dirty="0" err="1">
                  <a:solidFill>
                    <a:schemeClr val="bg1">
                      <a:lumMod val="65000"/>
                    </a:schemeClr>
                  </a:solidFill>
                  <a:latin typeface="Calibri" pitchFamily="34" charset="0"/>
                  <a:ea typeface="MS PGothic" pitchFamily="34" charset="-128"/>
                </a:rPr>
                <a:t>Kādas</a:t>
              </a:r>
              <a:r>
                <a:rPr lang="en-US" altLang="lv-LV" sz="1000" dirty="0">
                  <a:solidFill>
                    <a:schemeClr val="bg1">
                      <a:lumMod val="65000"/>
                    </a:schemeClr>
                  </a:solidFill>
                  <a:latin typeface="Calibri" pitchFamily="34" charset="0"/>
                  <a:ea typeface="MS PGothic" pitchFamily="34" charset="-128"/>
                </a:rPr>
                <a:t> </a:t>
              </a:r>
              <a:r>
                <a:rPr lang="en-US" altLang="lv-LV" sz="1000" dirty="0" err="1">
                  <a:solidFill>
                    <a:schemeClr val="bg1">
                      <a:lumMod val="65000"/>
                    </a:schemeClr>
                  </a:solidFill>
                  <a:latin typeface="Calibri" pitchFamily="34" charset="0"/>
                  <a:ea typeface="MS PGothic" pitchFamily="34" charset="-128"/>
                </a:rPr>
                <a:t>aktivitātes</a:t>
              </a:r>
              <a:r>
                <a:rPr lang="en-US" altLang="lv-LV" sz="1000" dirty="0">
                  <a:solidFill>
                    <a:schemeClr val="bg1">
                      <a:lumMod val="65000"/>
                    </a:schemeClr>
                  </a:solidFill>
                  <a:latin typeface="Calibri" pitchFamily="34" charset="0"/>
                  <a:ea typeface="MS PGothic" pitchFamily="34" charset="-128"/>
                </a:rPr>
                <a:t> </a:t>
              </a:r>
              <a:r>
                <a:rPr lang="en-US" altLang="lv-LV" sz="1000" dirty="0" err="1">
                  <a:solidFill>
                    <a:schemeClr val="bg1">
                      <a:lumMod val="65000"/>
                    </a:schemeClr>
                  </a:solidFill>
                  <a:latin typeface="Calibri" pitchFamily="34" charset="0"/>
                  <a:ea typeface="MS PGothic" pitchFamily="34" charset="-128"/>
                </a:rPr>
                <a:t>ir</a:t>
              </a:r>
              <a:r>
                <a:rPr lang="en-US" altLang="lv-LV" sz="1000" dirty="0">
                  <a:solidFill>
                    <a:schemeClr val="bg1">
                      <a:lumMod val="65000"/>
                    </a:schemeClr>
                  </a:solidFill>
                  <a:latin typeface="Calibri" pitchFamily="34" charset="0"/>
                  <a:ea typeface="MS PGothic" pitchFamily="34" charset="-128"/>
                </a:rPr>
                <a:t> </a:t>
              </a:r>
              <a:r>
                <a:rPr lang="en-US" altLang="lv-LV" sz="1000" dirty="0" err="1">
                  <a:solidFill>
                    <a:schemeClr val="bg1">
                      <a:lumMod val="65000"/>
                    </a:schemeClr>
                  </a:solidFill>
                  <a:latin typeface="Calibri" pitchFamily="34" charset="0"/>
                  <a:ea typeface="MS PGothic" pitchFamily="34" charset="-128"/>
                </a:rPr>
                <a:t>veiktas</a:t>
              </a:r>
              <a:r>
                <a:rPr lang="en-US" altLang="lv-LV" sz="1000" dirty="0">
                  <a:solidFill>
                    <a:schemeClr val="bg1">
                      <a:lumMod val="65000"/>
                    </a:schemeClr>
                  </a:solidFill>
                  <a:latin typeface="Calibri" pitchFamily="34" charset="0"/>
                  <a:ea typeface="MS PGothic" pitchFamily="34" charset="-128"/>
                </a:rPr>
                <a:t>? </a:t>
              </a:r>
              <a:r>
                <a:rPr lang="en-US" altLang="lv-LV" sz="1000" dirty="0" err="1">
                  <a:solidFill>
                    <a:schemeClr val="bg1">
                      <a:lumMod val="65000"/>
                    </a:schemeClr>
                  </a:solidFill>
                  <a:latin typeface="Calibri" pitchFamily="34" charset="0"/>
                  <a:ea typeface="MS PGothic" pitchFamily="34" charset="-128"/>
                </a:rPr>
                <a:t>Izvērtējums</a:t>
              </a:r>
              <a:r>
                <a:rPr lang="en-US" altLang="lv-LV" sz="1000" dirty="0">
                  <a:solidFill>
                    <a:schemeClr val="bg1">
                      <a:lumMod val="65000"/>
                    </a:schemeClr>
                  </a:solidFill>
                  <a:latin typeface="Calibri" pitchFamily="34" charset="0"/>
                  <a:ea typeface="MS PGothic" pitchFamily="34" charset="-128"/>
                </a:rPr>
                <a:t>?</a:t>
              </a:r>
            </a:p>
          </p:txBody>
        </p:sp>
        <p:sp>
          <p:nvSpPr>
            <p:cNvPr id="19" name="TextBox 9"/>
            <p:cNvSpPr txBox="1">
              <a:spLocks noChangeArrowheads="1"/>
            </p:cNvSpPr>
            <p:nvPr/>
          </p:nvSpPr>
          <p:spPr bwMode="auto">
            <a:xfrm>
              <a:off x="1729079" y="2781517"/>
              <a:ext cx="1401820" cy="216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None/>
              </a:pPr>
              <a:r>
                <a:rPr lang="en-US" altLang="lv-LV" sz="1000" b="1" dirty="0" err="1">
                  <a:solidFill>
                    <a:schemeClr val="bg1">
                      <a:lumMod val="65000"/>
                    </a:schemeClr>
                  </a:solidFill>
                </a:rPr>
                <a:t>Kādā</a:t>
              </a:r>
              <a:r>
                <a:rPr lang="en-US" altLang="lv-LV" sz="1000" b="1" dirty="0">
                  <a:solidFill>
                    <a:schemeClr val="bg1">
                      <a:lumMod val="65000"/>
                    </a:schemeClr>
                  </a:solidFill>
                </a:rPr>
                <a:t> </a:t>
              </a:r>
              <a:r>
                <a:rPr lang="en-US" altLang="lv-LV" sz="1000" b="1" dirty="0" err="1">
                  <a:solidFill>
                    <a:schemeClr val="bg1">
                      <a:lumMod val="65000"/>
                    </a:schemeClr>
                  </a:solidFill>
                </a:rPr>
                <a:t>virzienā</a:t>
              </a:r>
              <a:r>
                <a:rPr lang="en-US" altLang="lv-LV" sz="1000" b="1" dirty="0">
                  <a:solidFill>
                    <a:schemeClr val="bg1">
                      <a:lumMod val="65000"/>
                    </a:schemeClr>
                  </a:solidFill>
                </a:rPr>
                <a:t> </a:t>
              </a:r>
              <a:r>
                <a:rPr lang="en-US" altLang="lv-LV" sz="1000" b="1" dirty="0" err="1">
                  <a:solidFill>
                    <a:schemeClr val="bg1">
                      <a:lumMod val="65000"/>
                    </a:schemeClr>
                  </a:solidFill>
                </a:rPr>
                <a:t>attīstīsimies</a:t>
              </a:r>
              <a:r>
                <a:rPr lang="en-US" altLang="lv-LV" sz="1000" b="1" dirty="0">
                  <a:solidFill>
                    <a:schemeClr val="bg1">
                      <a:lumMod val="65000"/>
                    </a:schemeClr>
                  </a:solidFill>
                </a:rPr>
                <a:t>: </a:t>
              </a:r>
            </a:p>
            <a:p>
              <a:pPr marL="171450" indent="-171450">
                <a:spcBef>
                  <a:spcPct val="0"/>
                </a:spcBef>
                <a:spcAft>
                  <a:spcPts val="600"/>
                </a:spcAft>
              </a:pPr>
              <a:r>
                <a:rPr lang="en-US" altLang="lv-LV" sz="1000" dirty="0" err="1">
                  <a:solidFill>
                    <a:schemeClr val="bg1">
                      <a:lumMod val="65000"/>
                    </a:schemeClr>
                  </a:solidFill>
                </a:rPr>
                <a:t>Kādas</a:t>
              </a:r>
              <a:r>
                <a:rPr lang="en-US" altLang="lv-LV" sz="1000" dirty="0">
                  <a:solidFill>
                    <a:schemeClr val="bg1">
                      <a:lumMod val="65000"/>
                    </a:schemeClr>
                  </a:solidFill>
                </a:rPr>
                <a:t> </a:t>
              </a:r>
              <a:r>
                <a:rPr lang="en-US" altLang="lv-LV" sz="1000" dirty="0" err="1">
                  <a:solidFill>
                    <a:schemeClr val="bg1">
                      <a:lumMod val="65000"/>
                    </a:schemeClr>
                  </a:solidFill>
                </a:rPr>
                <a:t>ir</a:t>
              </a:r>
              <a:r>
                <a:rPr lang="en-US" altLang="lv-LV" sz="1000" dirty="0">
                  <a:solidFill>
                    <a:schemeClr val="bg1">
                      <a:lumMod val="65000"/>
                    </a:schemeClr>
                  </a:solidFill>
                </a:rPr>
                <a:t> </a:t>
              </a:r>
              <a:r>
                <a:rPr lang="en-US" altLang="lv-LV" sz="1000" dirty="0" err="1">
                  <a:solidFill>
                    <a:schemeClr val="bg1">
                      <a:lumMod val="65000"/>
                    </a:schemeClr>
                  </a:solidFill>
                </a:rPr>
                <a:t>tendences</a:t>
              </a:r>
              <a:r>
                <a:rPr lang="en-US" altLang="lv-LV" sz="1000" dirty="0">
                  <a:solidFill>
                    <a:schemeClr val="bg1">
                      <a:lumMod val="65000"/>
                    </a:schemeClr>
                  </a:solidFill>
                </a:rPr>
                <a:t> </a:t>
              </a:r>
              <a:r>
                <a:rPr lang="en-US" altLang="lv-LV" sz="1000" dirty="0" err="1">
                  <a:solidFill>
                    <a:schemeClr val="bg1">
                      <a:lumMod val="65000"/>
                    </a:schemeClr>
                  </a:solidFill>
                </a:rPr>
                <a:t>pasaulē</a:t>
              </a:r>
              <a:r>
                <a:rPr lang="en-US" altLang="lv-LV" sz="1000" dirty="0">
                  <a:solidFill>
                    <a:schemeClr val="bg1">
                      <a:lumMod val="65000"/>
                    </a:schemeClr>
                  </a:solidFill>
                </a:rPr>
                <a:t>?</a:t>
              </a:r>
            </a:p>
            <a:p>
              <a:pPr marL="171450" indent="-171450">
                <a:spcBef>
                  <a:spcPct val="0"/>
                </a:spcBef>
                <a:spcAft>
                  <a:spcPts val="600"/>
                </a:spcAft>
              </a:pPr>
              <a:r>
                <a:rPr lang="en-US" altLang="lv-LV" sz="1000" dirty="0" err="1">
                  <a:solidFill>
                    <a:schemeClr val="bg1">
                      <a:lumMod val="65000"/>
                    </a:schemeClr>
                  </a:solidFill>
                </a:rPr>
                <a:t>Stratēģisko</a:t>
              </a:r>
              <a:r>
                <a:rPr lang="en-US" altLang="lv-LV" sz="1000" dirty="0">
                  <a:solidFill>
                    <a:schemeClr val="bg1">
                      <a:lumMod val="65000"/>
                    </a:schemeClr>
                  </a:solidFill>
                </a:rPr>
                <a:t> </a:t>
              </a:r>
              <a:r>
                <a:rPr lang="en-US" altLang="lv-LV" sz="1000" dirty="0" err="1">
                  <a:solidFill>
                    <a:schemeClr val="bg1">
                      <a:lumMod val="65000"/>
                    </a:schemeClr>
                  </a:solidFill>
                </a:rPr>
                <a:t>industriju</a:t>
              </a:r>
              <a:r>
                <a:rPr lang="en-US" altLang="lv-LV" sz="1000" dirty="0">
                  <a:solidFill>
                    <a:schemeClr val="bg1">
                      <a:lumMod val="65000"/>
                    </a:schemeClr>
                  </a:solidFill>
                </a:rPr>
                <a:t> </a:t>
              </a:r>
              <a:r>
                <a:rPr lang="en-US" altLang="lv-LV" sz="1000" dirty="0" err="1">
                  <a:solidFill>
                    <a:schemeClr val="bg1">
                      <a:lumMod val="65000"/>
                    </a:schemeClr>
                  </a:solidFill>
                </a:rPr>
                <a:t>noteikšana</a:t>
              </a:r>
              <a:endParaRPr lang="en-US" altLang="lv-LV" sz="1000" dirty="0">
                <a:solidFill>
                  <a:schemeClr val="bg1">
                    <a:lumMod val="65000"/>
                  </a:schemeClr>
                </a:solidFill>
              </a:endParaRPr>
            </a:p>
            <a:p>
              <a:pPr marL="171450" indent="-171450">
                <a:spcBef>
                  <a:spcPct val="0"/>
                </a:spcBef>
                <a:spcAft>
                  <a:spcPts val="600"/>
                </a:spcAft>
              </a:pPr>
              <a:r>
                <a:rPr lang="en-US" altLang="lv-LV" sz="1000" dirty="0" err="1">
                  <a:solidFill>
                    <a:schemeClr val="bg1">
                      <a:lumMod val="65000"/>
                    </a:schemeClr>
                  </a:solidFill>
                </a:rPr>
                <a:t>Labās</a:t>
              </a:r>
              <a:r>
                <a:rPr lang="en-US" altLang="lv-LV" sz="1000" dirty="0">
                  <a:solidFill>
                    <a:schemeClr val="bg1">
                      <a:lumMod val="65000"/>
                    </a:schemeClr>
                  </a:solidFill>
                </a:rPr>
                <a:t> </a:t>
              </a:r>
              <a:r>
                <a:rPr lang="en-US" altLang="lv-LV" sz="1000" dirty="0" err="1">
                  <a:solidFill>
                    <a:schemeClr val="bg1">
                      <a:lumMod val="65000"/>
                    </a:schemeClr>
                  </a:solidFill>
                </a:rPr>
                <a:t>prakses</a:t>
              </a:r>
              <a:r>
                <a:rPr lang="en-US" altLang="lv-LV" sz="1000" dirty="0">
                  <a:solidFill>
                    <a:schemeClr val="bg1">
                      <a:lumMod val="65000"/>
                    </a:schemeClr>
                  </a:solidFill>
                </a:rPr>
                <a:t> </a:t>
              </a:r>
              <a:r>
                <a:rPr lang="en-US" altLang="lv-LV" sz="1000" dirty="0" err="1">
                  <a:solidFill>
                    <a:schemeClr val="bg1">
                      <a:lumMod val="65000"/>
                    </a:schemeClr>
                  </a:solidFill>
                </a:rPr>
                <a:t>piemēri</a:t>
              </a:r>
              <a:r>
                <a:rPr lang="en-US" altLang="lv-LV" sz="1000" dirty="0">
                  <a:solidFill>
                    <a:schemeClr val="bg1">
                      <a:lumMod val="65000"/>
                    </a:schemeClr>
                  </a:solidFill>
                </a:rPr>
                <a:t> </a:t>
              </a:r>
              <a:r>
                <a:rPr lang="en-US" altLang="lv-LV" sz="1000" dirty="0" err="1">
                  <a:solidFill>
                    <a:schemeClr val="bg1">
                      <a:lumMod val="65000"/>
                    </a:schemeClr>
                  </a:solidFill>
                </a:rPr>
                <a:t>investoru</a:t>
              </a:r>
              <a:r>
                <a:rPr lang="en-US" altLang="lv-LV" sz="1000" dirty="0">
                  <a:solidFill>
                    <a:schemeClr val="bg1">
                      <a:lumMod val="65000"/>
                    </a:schemeClr>
                  </a:solidFill>
                </a:rPr>
                <a:t> </a:t>
              </a:r>
              <a:r>
                <a:rPr lang="en-US" altLang="lv-LV" sz="1000" dirty="0" err="1">
                  <a:solidFill>
                    <a:schemeClr val="bg1">
                      <a:lumMod val="65000"/>
                    </a:schemeClr>
                  </a:solidFill>
                </a:rPr>
                <a:t>piesaistei</a:t>
              </a:r>
              <a:r>
                <a:rPr lang="en-US" altLang="lv-LV" sz="1000" dirty="0">
                  <a:solidFill>
                    <a:schemeClr val="bg1">
                      <a:lumMod val="65000"/>
                    </a:schemeClr>
                  </a:solidFill>
                </a:rPr>
                <a:t> </a:t>
              </a:r>
              <a:r>
                <a:rPr lang="en-US" altLang="lv-LV" sz="1000" dirty="0" err="1">
                  <a:solidFill>
                    <a:schemeClr val="bg1">
                      <a:lumMod val="65000"/>
                    </a:schemeClr>
                  </a:solidFill>
                </a:rPr>
                <a:t>šajās</a:t>
              </a:r>
              <a:r>
                <a:rPr lang="en-US" altLang="lv-LV" sz="1000" dirty="0">
                  <a:solidFill>
                    <a:schemeClr val="bg1">
                      <a:lumMod val="65000"/>
                    </a:schemeClr>
                  </a:solidFill>
                </a:rPr>
                <a:t> </a:t>
              </a:r>
              <a:r>
                <a:rPr lang="en-US" altLang="lv-LV" sz="1000" dirty="0" err="1">
                  <a:solidFill>
                    <a:schemeClr val="bg1">
                      <a:lumMod val="65000"/>
                    </a:schemeClr>
                  </a:solidFill>
                </a:rPr>
                <a:t>industrijās</a:t>
              </a:r>
              <a:r>
                <a:rPr lang="en-US" altLang="lv-LV" sz="1000" dirty="0">
                  <a:solidFill>
                    <a:schemeClr val="bg1">
                      <a:lumMod val="65000"/>
                    </a:schemeClr>
                  </a:solidFill>
                </a:rPr>
                <a:t>?</a:t>
              </a:r>
            </a:p>
            <a:p>
              <a:pPr>
                <a:spcBef>
                  <a:spcPct val="0"/>
                </a:spcBef>
                <a:buFontTx/>
                <a:buChar char="-"/>
              </a:pPr>
              <a:endParaRPr lang="en-US" altLang="lv-LV" sz="1000" dirty="0">
                <a:solidFill>
                  <a:schemeClr val="bg1">
                    <a:lumMod val="65000"/>
                  </a:schemeClr>
                </a:solidFill>
                <a:latin typeface="Arial" charset="0"/>
              </a:endParaRPr>
            </a:p>
          </p:txBody>
        </p:sp>
        <p:sp>
          <p:nvSpPr>
            <p:cNvPr id="20" name="TextBox 10"/>
            <p:cNvSpPr txBox="1">
              <a:spLocks noChangeArrowheads="1"/>
            </p:cNvSpPr>
            <p:nvPr/>
          </p:nvSpPr>
          <p:spPr bwMode="auto">
            <a:xfrm>
              <a:off x="3348396" y="2778342"/>
              <a:ext cx="1583944" cy="186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438150" indent="-1714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None/>
              </a:pPr>
              <a:r>
                <a:rPr lang="en-US" altLang="lv-LV" sz="1000" b="1" dirty="0" err="1">
                  <a:solidFill>
                    <a:schemeClr val="bg1">
                      <a:lumMod val="65000"/>
                    </a:schemeClr>
                  </a:solidFill>
                </a:rPr>
                <a:t>Kāds</a:t>
              </a:r>
              <a:r>
                <a:rPr lang="en-US" altLang="lv-LV" sz="1000" b="1" dirty="0">
                  <a:solidFill>
                    <a:schemeClr val="bg1">
                      <a:lumMod val="65000"/>
                    </a:schemeClr>
                  </a:solidFill>
                </a:rPr>
                <a:t> </a:t>
              </a:r>
              <a:r>
                <a:rPr lang="en-US" altLang="lv-LV" sz="1000" b="1" dirty="0" err="1">
                  <a:solidFill>
                    <a:schemeClr val="bg1">
                      <a:lumMod val="65000"/>
                    </a:schemeClr>
                  </a:solidFill>
                </a:rPr>
                <a:t>būs</a:t>
              </a:r>
              <a:r>
                <a:rPr lang="en-US" altLang="lv-LV" sz="1000" b="1" dirty="0">
                  <a:solidFill>
                    <a:schemeClr val="bg1">
                      <a:lumMod val="65000"/>
                    </a:schemeClr>
                  </a:solidFill>
                </a:rPr>
                <a:t> </a:t>
              </a:r>
              <a:r>
                <a:rPr lang="en-US" altLang="lv-LV" sz="1000" b="1" dirty="0" err="1">
                  <a:solidFill>
                    <a:schemeClr val="bg1">
                      <a:lumMod val="65000"/>
                    </a:schemeClr>
                  </a:solidFill>
                </a:rPr>
                <a:t>mūsu</a:t>
              </a:r>
              <a:r>
                <a:rPr lang="en-US" altLang="lv-LV" sz="1000" b="1" dirty="0">
                  <a:solidFill>
                    <a:schemeClr val="bg1">
                      <a:lumMod val="65000"/>
                    </a:schemeClr>
                  </a:solidFill>
                </a:rPr>
                <a:t> </a:t>
              </a:r>
              <a:r>
                <a:rPr lang="en-US" altLang="lv-LV" sz="1000" b="1" dirty="0" err="1">
                  <a:solidFill>
                    <a:schemeClr val="bg1">
                      <a:lumMod val="65000"/>
                    </a:schemeClr>
                  </a:solidFill>
                </a:rPr>
                <a:t>piedāvājums</a:t>
              </a:r>
              <a:r>
                <a:rPr lang="en-US" altLang="lv-LV" sz="1000" b="1" dirty="0">
                  <a:solidFill>
                    <a:schemeClr val="bg1">
                      <a:lumMod val="65000"/>
                    </a:schemeClr>
                  </a:solidFill>
                </a:rPr>
                <a:t> </a:t>
              </a:r>
              <a:r>
                <a:rPr lang="en-US" altLang="lv-LV" sz="1000" b="1" dirty="0" err="1">
                  <a:solidFill>
                    <a:schemeClr val="bg1">
                      <a:lumMod val="65000"/>
                    </a:schemeClr>
                  </a:solidFill>
                </a:rPr>
                <a:t>investoram</a:t>
              </a:r>
              <a:r>
                <a:rPr lang="en-US" altLang="lv-LV" sz="1000" b="1" dirty="0">
                  <a:solidFill>
                    <a:schemeClr val="bg1">
                      <a:lumMod val="65000"/>
                    </a:schemeClr>
                  </a:solidFill>
                </a:rPr>
                <a:t>:</a:t>
              </a:r>
            </a:p>
            <a:p>
              <a:pPr lvl="1">
                <a:spcBef>
                  <a:spcPct val="0"/>
                </a:spcBef>
                <a:spcAft>
                  <a:spcPts val="600"/>
                </a:spcAft>
                <a:buFont typeface="Arial" charset="0"/>
                <a:buChar char="•"/>
              </a:pPr>
              <a:r>
                <a:rPr lang="en-US" altLang="lv-LV" sz="1000" dirty="0" err="1">
                  <a:solidFill>
                    <a:schemeClr val="bg1">
                      <a:lumMod val="65000"/>
                    </a:schemeClr>
                  </a:solidFill>
                </a:rPr>
                <a:t>Resursi</a:t>
              </a:r>
              <a:r>
                <a:rPr lang="en-US" altLang="lv-LV" sz="1000" dirty="0">
                  <a:solidFill>
                    <a:schemeClr val="bg1">
                      <a:lumMod val="65000"/>
                    </a:schemeClr>
                  </a:solidFill>
                </a:rPr>
                <a:t> </a:t>
              </a:r>
            </a:p>
            <a:p>
              <a:pPr lvl="1">
                <a:spcBef>
                  <a:spcPct val="0"/>
                </a:spcBef>
                <a:spcAft>
                  <a:spcPts val="600"/>
                </a:spcAft>
                <a:buFont typeface="Arial" charset="0"/>
                <a:buChar char="•"/>
              </a:pPr>
              <a:r>
                <a:rPr lang="en-US" altLang="lv-LV" sz="1000" dirty="0" err="1">
                  <a:solidFill>
                    <a:schemeClr val="bg1">
                      <a:lumMod val="65000"/>
                    </a:schemeClr>
                  </a:solidFill>
                </a:rPr>
                <a:t>Tirgus</a:t>
              </a:r>
              <a:endParaRPr lang="en-US" altLang="lv-LV" sz="1000" dirty="0">
                <a:solidFill>
                  <a:schemeClr val="bg1">
                    <a:lumMod val="65000"/>
                  </a:schemeClr>
                </a:solidFill>
              </a:endParaRPr>
            </a:p>
            <a:p>
              <a:pPr lvl="1">
                <a:spcBef>
                  <a:spcPct val="0"/>
                </a:spcBef>
                <a:spcAft>
                  <a:spcPts val="600"/>
                </a:spcAft>
                <a:buFont typeface="Arial" charset="0"/>
                <a:buChar char="•"/>
              </a:pPr>
              <a:r>
                <a:rPr lang="en-US" altLang="lv-LV" sz="1000" dirty="0" err="1">
                  <a:solidFill>
                    <a:schemeClr val="bg1">
                      <a:lumMod val="65000"/>
                    </a:schemeClr>
                  </a:solidFill>
                </a:rPr>
                <a:t>Inovācijas</a:t>
              </a:r>
              <a:endParaRPr lang="en-US" altLang="lv-LV" sz="1000" dirty="0">
                <a:solidFill>
                  <a:schemeClr val="bg1">
                    <a:lumMod val="65000"/>
                  </a:schemeClr>
                </a:solidFill>
              </a:endParaRPr>
            </a:p>
            <a:p>
              <a:pPr marL="171450" indent="-171450">
                <a:spcBef>
                  <a:spcPct val="0"/>
                </a:spcBef>
                <a:spcAft>
                  <a:spcPts val="600"/>
                </a:spcAft>
              </a:pPr>
              <a:r>
                <a:rPr lang="en-US" altLang="lv-LV" sz="1000" dirty="0" err="1">
                  <a:solidFill>
                    <a:schemeClr val="bg1">
                      <a:lumMod val="65000"/>
                    </a:schemeClr>
                  </a:solidFill>
                </a:rPr>
                <a:t>Kā</a:t>
              </a:r>
              <a:r>
                <a:rPr lang="en-US" altLang="lv-LV" sz="1000" dirty="0">
                  <a:solidFill>
                    <a:schemeClr val="bg1">
                      <a:lumMod val="65000"/>
                    </a:schemeClr>
                  </a:solidFill>
                </a:rPr>
                <a:t> </a:t>
              </a:r>
              <a:r>
                <a:rPr lang="en-US" altLang="lv-LV" sz="1000" dirty="0" err="1">
                  <a:solidFill>
                    <a:schemeClr val="bg1">
                      <a:lumMod val="65000"/>
                    </a:schemeClr>
                  </a:solidFill>
                </a:rPr>
                <a:t>redzam</a:t>
              </a:r>
              <a:r>
                <a:rPr lang="en-US" altLang="lv-LV" sz="1000" dirty="0">
                  <a:solidFill>
                    <a:schemeClr val="bg1">
                      <a:lumMod val="65000"/>
                    </a:schemeClr>
                  </a:solidFill>
                </a:rPr>
                <a:t> </a:t>
              </a:r>
              <a:r>
                <a:rPr lang="en-US" altLang="lv-LV" sz="1000" dirty="0" err="1">
                  <a:solidFill>
                    <a:schemeClr val="bg1">
                      <a:lumMod val="65000"/>
                    </a:schemeClr>
                  </a:solidFill>
                </a:rPr>
                <a:t>reģiona</a:t>
              </a:r>
              <a:r>
                <a:rPr lang="en-US" altLang="lv-LV" sz="1000" dirty="0">
                  <a:solidFill>
                    <a:schemeClr val="bg1">
                      <a:lumMod val="65000"/>
                    </a:schemeClr>
                  </a:solidFill>
                </a:rPr>
                <a:t> </a:t>
              </a:r>
              <a:r>
                <a:rPr lang="en-US" altLang="lv-LV" sz="1000" dirty="0" err="1">
                  <a:solidFill>
                    <a:schemeClr val="bg1">
                      <a:lumMod val="65000"/>
                    </a:schemeClr>
                  </a:solidFill>
                </a:rPr>
                <a:t>izaugsmi</a:t>
              </a:r>
              <a:r>
                <a:rPr lang="en-US" altLang="lv-LV" sz="1000" dirty="0">
                  <a:solidFill>
                    <a:schemeClr val="bg1">
                      <a:lumMod val="65000"/>
                    </a:schemeClr>
                  </a:solidFill>
                </a:rPr>
                <a:t>?</a:t>
              </a:r>
            </a:p>
            <a:p>
              <a:pPr marL="171450" indent="-171450">
                <a:spcBef>
                  <a:spcPct val="0"/>
                </a:spcBef>
                <a:spcAft>
                  <a:spcPts val="600"/>
                </a:spcAft>
              </a:pPr>
              <a:r>
                <a:rPr lang="lv-LV" altLang="lv-LV" sz="1000" dirty="0">
                  <a:solidFill>
                    <a:schemeClr val="bg1">
                      <a:lumMod val="65000"/>
                    </a:schemeClr>
                  </a:solidFill>
                </a:rPr>
                <a:t>K</a:t>
              </a:r>
              <a:r>
                <a:rPr lang="en-US" altLang="lv-LV" sz="1000" dirty="0">
                  <a:solidFill>
                    <a:schemeClr val="bg1">
                      <a:lumMod val="65000"/>
                    </a:schemeClr>
                  </a:solidFill>
                </a:rPr>
                <a:t>o </a:t>
              </a:r>
              <a:r>
                <a:rPr lang="en-US" altLang="lv-LV" sz="1000" dirty="0" err="1">
                  <a:solidFill>
                    <a:schemeClr val="bg1">
                      <a:lumMod val="65000"/>
                    </a:schemeClr>
                  </a:solidFill>
                </a:rPr>
                <a:t>varam</a:t>
              </a:r>
              <a:r>
                <a:rPr lang="en-US" altLang="lv-LV" sz="1000" dirty="0">
                  <a:solidFill>
                    <a:schemeClr val="bg1">
                      <a:lumMod val="65000"/>
                    </a:schemeClr>
                  </a:solidFill>
                </a:rPr>
                <a:t> </a:t>
              </a:r>
              <a:r>
                <a:rPr lang="en-US" altLang="lv-LV" sz="1000" dirty="0" err="1">
                  <a:solidFill>
                    <a:schemeClr val="bg1">
                      <a:lumMod val="65000"/>
                    </a:schemeClr>
                  </a:solidFill>
                </a:rPr>
                <a:t>piedāvāt</a:t>
              </a:r>
              <a:r>
                <a:rPr lang="en-US" altLang="lv-LV" sz="1000" dirty="0">
                  <a:solidFill>
                    <a:schemeClr val="bg1">
                      <a:lumMod val="65000"/>
                    </a:schemeClr>
                  </a:solidFill>
                </a:rPr>
                <a:t>?</a:t>
              </a:r>
            </a:p>
            <a:p>
              <a:pPr>
                <a:spcBef>
                  <a:spcPct val="0"/>
                </a:spcBef>
                <a:buFontTx/>
                <a:buChar char="-"/>
              </a:pPr>
              <a:endParaRPr lang="en-US" altLang="lv-LV" sz="1000" dirty="0">
                <a:solidFill>
                  <a:schemeClr val="bg1">
                    <a:lumMod val="65000"/>
                  </a:schemeClr>
                </a:solidFill>
              </a:endParaRPr>
            </a:p>
          </p:txBody>
        </p:sp>
        <p:sp>
          <p:nvSpPr>
            <p:cNvPr id="21" name="TextBox 11"/>
            <p:cNvSpPr txBox="1">
              <a:spLocks noChangeArrowheads="1"/>
            </p:cNvSpPr>
            <p:nvPr/>
          </p:nvSpPr>
          <p:spPr bwMode="auto">
            <a:xfrm>
              <a:off x="4864521" y="2775169"/>
              <a:ext cx="1365307" cy="27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None/>
              </a:pPr>
              <a:r>
                <a:rPr lang="en-US" altLang="lv-LV" sz="1000" b="1" dirty="0" err="1">
                  <a:solidFill>
                    <a:schemeClr val="bg1">
                      <a:lumMod val="65000"/>
                    </a:schemeClr>
                  </a:solidFill>
                </a:rPr>
                <a:t>Kā</a:t>
              </a:r>
              <a:r>
                <a:rPr lang="en-US" altLang="lv-LV" sz="1000" b="1" dirty="0">
                  <a:solidFill>
                    <a:schemeClr val="bg1">
                      <a:lumMod val="65000"/>
                    </a:schemeClr>
                  </a:solidFill>
                </a:rPr>
                <a:t> </a:t>
              </a:r>
              <a:r>
                <a:rPr lang="en-US" altLang="lv-LV" sz="1000" b="1" dirty="0" err="1">
                  <a:solidFill>
                    <a:schemeClr val="bg1">
                      <a:lumMod val="65000"/>
                    </a:schemeClr>
                  </a:solidFill>
                </a:rPr>
                <a:t>sasniegsim</a:t>
              </a:r>
              <a:r>
                <a:rPr lang="en-US" altLang="lv-LV" sz="1000" b="1" dirty="0">
                  <a:solidFill>
                    <a:schemeClr val="bg1">
                      <a:lumMod val="65000"/>
                    </a:schemeClr>
                  </a:solidFill>
                </a:rPr>
                <a:t> </a:t>
              </a:r>
              <a:r>
                <a:rPr lang="en-US" altLang="lv-LV" sz="1000" b="1" dirty="0" err="1">
                  <a:solidFill>
                    <a:schemeClr val="bg1">
                      <a:lumMod val="65000"/>
                    </a:schemeClr>
                  </a:solidFill>
                </a:rPr>
                <a:t>investoru</a:t>
              </a:r>
              <a:r>
                <a:rPr lang="en-US" altLang="lv-LV" sz="1000" b="1" dirty="0">
                  <a:solidFill>
                    <a:schemeClr val="bg1">
                      <a:lumMod val="65000"/>
                    </a:schemeClr>
                  </a:solidFill>
                </a:rPr>
                <a:t>?</a:t>
              </a:r>
            </a:p>
            <a:p>
              <a:pPr marL="171450" indent="-171450">
                <a:spcBef>
                  <a:spcPct val="0"/>
                </a:spcBef>
                <a:spcAft>
                  <a:spcPts val="600"/>
                </a:spcAft>
              </a:pPr>
              <a:r>
                <a:rPr lang="en-US" altLang="lv-LV" sz="1000" dirty="0" err="1">
                  <a:solidFill>
                    <a:schemeClr val="bg1">
                      <a:lumMod val="65000"/>
                    </a:schemeClr>
                  </a:solidFill>
                  <a:cs typeface="Calibri" panose="020F0502020204030204" pitchFamily="34" charset="0"/>
                </a:rPr>
                <a:t>Investīciju</a:t>
              </a:r>
              <a:r>
                <a:rPr lang="en-US" altLang="lv-LV" sz="1000" dirty="0">
                  <a:solidFill>
                    <a:schemeClr val="bg1">
                      <a:lumMod val="65000"/>
                    </a:schemeClr>
                  </a:solidFill>
                  <a:cs typeface="Calibri" panose="020F0502020204030204" pitchFamily="34" charset="0"/>
                </a:rPr>
                <a:t> </a:t>
              </a:r>
              <a:r>
                <a:rPr lang="en-US" altLang="lv-LV" sz="1000" dirty="0" err="1">
                  <a:solidFill>
                    <a:schemeClr val="bg1">
                      <a:lumMod val="65000"/>
                    </a:schemeClr>
                  </a:solidFill>
                  <a:cs typeface="Calibri" panose="020F0502020204030204" pitchFamily="34" charset="0"/>
                </a:rPr>
                <a:t>Piedāvājuma</a:t>
              </a:r>
              <a:r>
                <a:rPr lang="en-US" altLang="lv-LV" sz="1000" dirty="0">
                  <a:solidFill>
                    <a:schemeClr val="bg1">
                      <a:lumMod val="65000"/>
                    </a:schemeClr>
                  </a:solidFill>
                  <a:cs typeface="Calibri" panose="020F0502020204030204" pitchFamily="34" charset="0"/>
                </a:rPr>
                <a:t> </a:t>
              </a:r>
              <a:r>
                <a:rPr lang="en-US" altLang="lv-LV" sz="1000" dirty="0" err="1">
                  <a:solidFill>
                    <a:schemeClr val="bg1">
                      <a:lumMod val="65000"/>
                    </a:schemeClr>
                  </a:solidFill>
                  <a:cs typeface="Calibri" panose="020F0502020204030204" pitchFamily="34" charset="0"/>
                </a:rPr>
                <a:t>izveide</a:t>
              </a:r>
              <a:endParaRPr lang="en-US" altLang="lv-LV" sz="1000" dirty="0">
                <a:solidFill>
                  <a:schemeClr val="bg1">
                    <a:lumMod val="65000"/>
                  </a:schemeClr>
                </a:solidFill>
                <a:cs typeface="Calibri" panose="020F0502020204030204" pitchFamily="34" charset="0"/>
              </a:endParaRPr>
            </a:p>
            <a:p>
              <a:pPr marL="171450" indent="-171450">
                <a:spcBef>
                  <a:spcPct val="0"/>
                </a:spcBef>
                <a:spcAft>
                  <a:spcPts val="600"/>
                </a:spcAft>
              </a:pPr>
              <a:r>
                <a:rPr lang="en-US" altLang="lv-LV" sz="1000" dirty="0" err="1">
                  <a:solidFill>
                    <a:schemeClr val="bg1">
                      <a:lumMod val="65000"/>
                    </a:schemeClr>
                  </a:solidFill>
                  <a:cs typeface="Calibri" panose="020F0502020204030204" pitchFamily="34" charset="0"/>
                </a:rPr>
                <a:t>Investīciju</a:t>
              </a:r>
              <a:r>
                <a:rPr lang="en-US" altLang="lv-LV" sz="1000" dirty="0">
                  <a:solidFill>
                    <a:schemeClr val="bg1">
                      <a:lumMod val="65000"/>
                    </a:schemeClr>
                  </a:solidFill>
                  <a:cs typeface="Calibri" panose="020F0502020204030204" pitchFamily="34" charset="0"/>
                </a:rPr>
                <a:t> </a:t>
              </a:r>
              <a:r>
                <a:rPr lang="en-US" altLang="lv-LV" sz="1000" dirty="0" err="1">
                  <a:solidFill>
                    <a:schemeClr val="bg1">
                      <a:lumMod val="65000"/>
                    </a:schemeClr>
                  </a:solidFill>
                  <a:cs typeface="Calibri" panose="020F0502020204030204" pitchFamily="34" charset="0"/>
                </a:rPr>
                <a:t>Stratēģijas</a:t>
              </a:r>
              <a:r>
                <a:rPr lang="en-US" altLang="lv-LV" sz="1000" dirty="0">
                  <a:solidFill>
                    <a:schemeClr val="bg1">
                      <a:lumMod val="65000"/>
                    </a:schemeClr>
                  </a:solidFill>
                  <a:cs typeface="Calibri" panose="020F0502020204030204" pitchFamily="34" charset="0"/>
                </a:rPr>
                <a:t> </a:t>
              </a:r>
              <a:r>
                <a:rPr lang="en-US" altLang="lv-LV" sz="1000" dirty="0" err="1">
                  <a:solidFill>
                    <a:schemeClr val="bg1">
                      <a:lumMod val="65000"/>
                    </a:schemeClr>
                  </a:solidFill>
                  <a:cs typeface="Calibri" panose="020F0502020204030204" pitchFamily="34" charset="0"/>
                </a:rPr>
                <a:t>izveide</a:t>
              </a:r>
              <a:r>
                <a:rPr lang="en-US" altLang="lv-LV" sz="1000" dirty="0">
                  <a:solidFill>
                    <a:schemeClr val="bg1">
                      <a:lumMod val="65000"/>
                    </a:schemeClr>
                  </a:solidFill>
                  <a:cs typeface="Calibri" panose="020F0502020204030204" pitchFamily="34" charset="0"/>
                </a:rPr>
                <a:t> </a:t>
              </a:r>
            </a:p>
            <a:p>
              <a:pPr marL="171450" indent="-171450">
                <a:spcBef>
                  <a:spcPct val="0"/>
                </a:spcBef>
                <a:spcAft>
                  <a:spcPts val="600"/>
                </a:spcAft>
              </a:pPr>
              <a:r>
                <a:rPr lang="en-US" altLang="lv-LV" sz="1000" dirty="0" err="1">
                  <a:solidFill>
                    <a:schemeClr val="bg1">
                      <a:lumMod val="65000"/>
                    </a:schemeClr>
                  </a:solidFill>
                  <a:cs typeface="Calibri" panose="020F0502020204030204" pitchFamily="34" charset="0"/>
                </a:rPr>
                <a:t>Investīciju</a:t>
              </a:r>
              <a:r>
                <a:rPr lang="en-US" altLang="lv-LV" sz="1000" dirty="0">
                  <a:solidFill>
                    <a:schemeClr val="bg1">
                      <a:lumMod val="65000"/>
                    </a:schemeClr>
                  </a:solidFill>
                  <a:cs typeface="Calibri" panose="020F0502020204030204" pitchFamily="34" charset="0"/>
                </a:rPr>
                <a:t> </a:t>
              </a:r>
              <a:r>
                <a:rPr lang="en-US" altLang="lv-LV" sz="1000" dirty="0" err="1">
                  <a:solidFill>
                    <a:schemeClr val="bg1">
                      <a:lumMod val="65000"/>
                    </a:schemeClr>
                  </a:solidFill>
                  <a:cs typeface="Calibri" panose="020F0502020204030204" pitchFamily="34" charset="0"/>
                </a:rPr>
                <a:t>piesaistes</a:t>
              </a:r>
              <a:r>
                <a:rPr lang="en-US" altLang="lv-LV" sz="1000" dirty="0">
                  <a:solidFill>
                    <a:schemeClr val="bg1">
                      <a:lumMod val="65000"/>
                    </a:schemeClr>
                  </a:solidFill>
                  <a:cs typeface="Calibri" panose="020F0502020204030204" pitchFamily="34" charset="0"/>
                </a:rPr>
                <a:t> </a:t>
              </a:r>
              <a:r>
                <a:rPr lang="en-US" altLang="lv-LV" sz="1000" dirty="0" err="1">
                  <a:solidFill>
                    <a:schemeClr val="bg1">
                      <a:lumMod val="65000"/>
                    </a:schemeClr>
                  </a:solidFill>
                  <a:cs typeface="Calibri" panose="020F0502020204030204" pitchFamily="34" charset="0"/>
                </a:rPr>
                <a:t>plāna</a:t>
              </a:r>
              <a:r>
                <a:rPr lang="en-US" altLang="lv-LV" sz="1000" dirty="0">
                  <a:solidFill>
                    <a:schemeClr val="bg1">
                      <a:lumMod val="65000"/>
                    </a:schemeClr>
                  </a:solidFill>
                  <a:cs typeface="Calibri" panose="020F0502020204030204" pitchFamily="34" charset="0"/>
                </a:rPr>
                <a:t> </a:t>
              </a:r>
              <a:r>
                <a:rPr lang="en-US" altLang="lv-LV" sz="1000" dirty="0" err="1">
                  <a:solidFill>
                    <a:schemeClr val="bg1">
                      <a:lumMod val="65000"/>
                    </a:schemeClr>
                  </a:solidFill>
                  <a:cs typeface="Calibri" panose="020F0502020204030204" pitchFamily="34" charset="0"/>
                </a:rPr>
                <a:t>izveide</a:t>
              </a:r>
              <a:r>
                <a:rPr lang="en-US" altLang="lv-LV" sz="1000" dirty="0">
                  <a:solidFill>
                    <a:schemeClr val="bg1">
                      <a:lumMod val="65000"/>
                    </a:schemeClr>
                  </a:solidFill>
                  <a:cs typeface="Calibri" panose="020F0502020204030204" pitchFamily="34" charset="0"/>
                </a:rPr>
                <a:t> – </a:t>
              </a:r>
              <a:r>
                <a:rPr lang="en-US" altLang="lv-LV" sz="1000" dirty="0" err="1">
                  <a:solidFill>
                    <a:schemeClr val="bg1">
                      <a:lumMod val="65000"/>
                    </a:schemeClr>
                  </a:solidFill>
                  <a:cs typeface="Calibri" panose="020F0502020204030204" pitchFamily="34" charset="0"/>
                </a:rPr>
                <a:t>mērķiem</a:t>
              </a:r>
              <a:r>
                <a:rPr lang="en-US" altLang="lv-LV" sz="1000" dirty="0">
                  <a:solidFill>
                    <a:schemeClr val="bg1">
                      <a:lumMod val="65000"/>
                    </a:schemeClr>
                  </a:solidFill>
                  <a:cs typeface="Calibri" panose="020F0502020204030204" pitchFamily="34" charset="0"/>
                </a:rPr>
                <a:t>  un </a:t>
              </a:r>
              <a:r>
                <a:rPr lang="en-US" altLang="lv-LV" sz="1000" dirty="0" err="1">
                  <a:solidFill>
                    <a:schemeClr val="bg1">
                      <a:lumMod val="65000"/>
                    </a:schemeClr>
                  </a:solidFill>
                  <a:cs typeface="Calibri" panose="020F0502020204030204" pitchFamily="34" charset="0"/>
                </a:rPr>
                <a:t>aktivitātēm</a:t>
              </a:r>
              <a:endParaRPr lang="en-US" altLang="lv-LV" sz="1000" dirty="0">
                <a:solidFill>
                  <a:schemeClr val="bg1">
                    <a:lumMod val="65000"/>
                  </a:schemeClr>
                </a:solidFill>
                <a:cs typeface="Calibri" panose="020F0502020204030204" pitchFamily="34" charset="0"/>
              </a:endParaRPr>
            </a:p>
            <a:p>
              <a:pPr>
                <a:spcBef>
                  <a:spcPct val="0"/>
                </a:spcBef>
                <a:buFontTx/>
                <a:buChar char="-"/>
              </a:pPr>
              <a:endParaRPr lang="en-US" altLang="lv-LV" sz="1000" dirty="0">
                <a:solidFill>
                  <a:schemeClr val="bg1">
                    <a:lumMod val="65000"/>
                  </a:schemeClr>
                </a:solidFill>
                <a:latin typeface="Arial" charset="0"/>
              </a:endParaRPr>
            </a:p>
            <a:p>
              <a:pPr>
                <a:spcBef>
                  <a:spcPct val="0"/>
                </a:spcBef>
              </a:pPr>
              <a:endParaRPr lang="en-US" altLang="lv-LV" sz="1000" dirty="0">
                <a:solidFill>
                  <a:schemeClr val="bg1">
                    <a:lumMod val="65000"/>
                  </a:schemeClr>
                </a:solidFill>
                <a:latin typeface="Arial" charset="0"/>
              </a:endParaRPr>
            </a:p>
            <a:p>
              <a:pPr>
                <a:spcBef>
                  <a:spcPct val="0"/>
                </a:spcBef>
              </a:pPr>
              <a:endParaRPr lang="en-US" altLang="lv-LV" sz="1000" dirty="0">
                <a:solidFill>
                  <a:schemeClr val="bg1">
                    <a:lumMod val="65000"/>
                  </a:schemeClr>
                </a:solidFill>
                <a:latin typeface="Arial" charset="0"/>
              </a:endParaRPr>
            </a:p>
            <a:p>
              <a:pPr>
                <a:spcBef>
                  <a:spcPct val="0"/>
                </a:spcBef>
              </a:pPr>
              <a:endParaRPr lang="en-US" altLang="lv-LV" sz="1000" dirty="0">
                <a:solidFill>
                  <a:schemeClr val="bg1">
                    <a:lumMod val="65000"/>
                  </a:schemeClr>
                </a:solidFill>
                <a:latin typeface="Arial" charset="0"/>
              </a:endParaRPr>
            </a:p>
            <a:p>
              <a:pPr>
                <a:spcBef>
                  <a:spcPct val="0"/>
                </a:spcBef>
                <a:buFontTx/>
                <a:buChar char="-"/>
              </a:pPr>
              <a:endParaRPr lang="en-US" altLang="lv-LV" sz="1000" dirty="0">
                <a:solidFill>
                  <a:schemeClr val="bg1">
                    <a:lumMod val="65000"/>
                  </a:schemeClr>
                </a:solidFill>
                <a:latin typeface="Arial" charset="0"/>
              </a:endParaRPr>
            </a:p>
          </p:txBody>
        </p:sp>
        <p:sp>
          <p:nvSpPr>
            <p:cNvPr id="22" name="TextBox 12"/>
            <p:cNvSpPr txBox="1">
              <a:spLocks noChangeArrowheads="1"/>
            </p:cNvSpPr>
            <p:nvPr/>
          </p:nvSpPr>
          <p:spPr bwMode="auto">
            <a:xfrm>
              <a:off x="6334607" y="2778343"/>
              <a:ext cx="1547877" cy="301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None/>
              </a:pPr>
              <a:r>
                <a:rPr lang="en-US" altLang="lv-LV" sz="1000" b="1" dirty="0" err="1">
                  <a:solidFill>
                    <a:prstClr val="black"/>
                  </a:solidFill>
                </a:rPr>
                <a:t>Kā</a:t>
              </a:r>
              <a:r>
                <a:rPr lang="en-US" altLang="lv-LV" sz="1000" b="1" dirty="0">
                  <a:solidFill>
                    <a:prstClr val="black"/>
                  </a:solidFill>
                </a:rPr>
                <a:t> </a:t>
              </a:r>
              <a:r>
                <a:rPr lang="en-US" altLang="lv-LV" sz="1000" b="1" dirty="0" err="1">
                  <a:solidFill>
                    <a:prstClr val="black"/>
                  </a:solidFill>
                </a:rPr>
                <a:t>uzrunāt</a:t>
              </a:r>
              <a:r>
                <a:rPr lang="en-US" altLang="lv-LV" sz="1000" b="1" dirty="0">
                  <a:solidFill>
                    <a:prstClr val="black"/>
                  </a:solidFill>
                </a:rPr>
                <a:t> </a:t>
              </a:r>
              <a:r>
                <a:rPr lang="en-US" altLang="lv-LV" sz="1000" b="1" dirty="0" err="1">
                  <a:solidFill>
                    <a:prstClr val="black"/>
                  </a:solidFill>
                </a:rPr>
                <a:t>investoru</a:t>
              </a:r>
              <a:r>
                <a:rPr lang="en-US" altLang="lv-LV" sz="1000" b="1" dirty="0">
                  <a:solidFill>
                    <a:prstClr val="black"/>
                  </a:solidFill>
                </a:rPr>
                <a:t>?</a:t>
              </a:r>
            </a:p>
            <a:p>
              <a:pPr>
                <a:spcBef>
                  <a:spcPct val="0"/>
                </a:spcBef>
                <a:buNone/>
              </a:pPr>
              <a:endParaRPr lang="en-US" altLang="lv-LV" sz="1000" dirty="0">
                <a:latin typeface="Arial" charset="0"/>
              </a:endParaRPr>
            </a:p>
            <a:p>
              <a:pPr marL="171450" indent="-171450">
                <a:spcBef>
                  <a:spcPct val="0"/>
                </a:spcBef>
                <a:spcAft>
                  <a:spcPts val="600"/>
                </a:spcAft>
              </a:pPr>
              <a:r>
                <a:rPr lang="en-US" altLang="lv-LV" sz="1000" dirty="0" err="1">
                  <a:solidFill>
                    <a:schemeClr val="tx1">
                      <a:lumMod val="50000"/>
                    </a:schemeClr>
                  </a:solidFill>
                  <a:cs typeface="Calibri" panose="020F0502020204030204" pitchFamily="34" charset="0"/>
                </a:rPr>
                <a:t>Tiešā</a:t>
              </a:r>
              <a:r>
                <a:rPr lang="en-US" altLang="lv-LV" sz="1000" dirty="0">
                  <a:solidFill>
                    <a:schemeClr val="tx1">
                      <a:lumMod val="50000"/>
                    </a:schemeClr>
                  </a:solidFill>
                  <a:cs typeface="Calibri" panose="020F0502020204030204" pitchFamily="34" charset="0"/>
                </a:rPr>
                <a:t> </a:t>
              </a:r>
              <a:r>
                <a:rPr lang="en-US" altLang="lv-LV" sz="1000" dirty="0" err="1">
                  <a:solidFill>
                    <a:schemeClr val="tx1">
                      <a:lumMod val="50000"/>
                    </a:schemeClr>
                  </a:solidFill>
                  <a:cs typeface="Calibri" panose="020F0502020204030204" pitchFamily="34" charset="0"/>
                </a:rPr>
                <a:t>komunikācija</a:t>
              </a:r>
              <a:r>
                <a:rPr lang="en-US" altLang="lv-LV" sz="1000" dirty="0">
                  <a:solidFill>
                    <a:schemeClr val="tx1">
                      <a:lumMod val="50000"/>
                    </a:schemeClr>
                  </a:solidFill>
                  <a:cs typeface="Calibri" panose="020F0502020204030204" pitchFamily="34" charset="0"/>
                </a:rPr>
                <a:t>, </a:t>
              </a:r>
              <a:r>
                <a:rPr lang="en-US" altLang="lv-LV" sz="1000" dirty="0" err="1">
                  <a:solidFill>
                    <a:schemeClr val="tx1">
                      <a:lumMod val="50000"/>
                    </a:schemeClr>
                  </a:solidFill>
                  <a:cs typeface="Calibri" panose="020F0502020204030204" pitchFamily="34" charset="0"/>
                </a:rPr>
                <a:t>prezentējot</a:t>
              </a:r>
              <a:r>
                <a:rPr lang="en-US" altLang="lv-LV" sz="1000" dirty="0">
                  <a:solidFill>
                    <a:schemeClr val="tx1">
                      <a:lumMod val="50000"/>
                    </a:schemeClr>
                  </a:solidFill>
                  <a:cs typeface="Calibri" panose="020F0502020204030204" pitchFamily="34" charset="0"/>
                </a:rPr>
                <a:t> </a:t>
              </a:r>
              <a:r>
                <a:rPr lang="en-US" altLang="lv-LV" sz="1000" dirty="0" err="1">
                  <a:solidFill>
                    <a:schemeClr val="tx1">
                      <a:lumMod val="50000"/>
                    </a:schemeClr>
                  </a:solidFill>
                  <a:cs typeface="Calibri" panose="020F0502020204030204" pitchFamily="34" charset="0"/>
                </a:rPr>
                <a:t>iespējas</a:t>
              </a:r>
              <a:endParaRPr lang="en-US" altLang="lv-LV" sz="1000" dirty="0">
                <a:solidFill>
                  <a:schemeClr val="tx1">
                    <a:lumMod val="50000"/>
                  </a:schemeClr>
                </a:solidFill>
                <a:cs typeface="Calibri" panose="020F0502020204030204" pitchFamily="34" charset="0"/>
              </a:endParaRPr>
            </a:p>
            <a:p>
              <a:pPr marL="171450" indent="-171450">
                <a:spcBef>
                  <a:spcPct val="0"/>
                </a:spcBef>
                <a:spcAft>
                  <a:spcPts val="600"/>
                </a:spcAft>
              </a:pPr>
              <a:r>
                <a:rPr lang="en-US" altLang="lv-LV" sz="1000" dirty="0" err="1">
                  <a:solidFill>
                    <a:schemeClr val="tx1">
                      <a:lumMod val="50000"/>
                    </a:schemeClr>
                  </a:solidFill>
                  <a:cs typeface="Calibri" panose="020F0502020204030204" pitchFamily="34" charset="0"/>
                </a:rPr>
                <a:t>Semināru</a:t>
              </a:r>
              <a:r>
                <a:rPr lang="en-US" altLang="lv-LV" sz="1000" dirty="0">
                  <a:solidFill>
                    <a:schemeClr val="tx1">
                      <a:lumMod val="50000"/>
                    </a:schemeClr>
                  </a:solidFill>
                  <a:cs typeface="Calibri" panose="020F0502020204030204" pitchFamily="34" charset="0"/>
                </a:rPr>
                <a:t> </a:t>
              </a:r>
              <a:r>
                <a:rPr lang="en-US" altLang="lv-LV" sz="1000" dirty="0" err="1">
                  <a:solidFill>
                    <a:schemeClr val="tx1">
                      <a:lumMod val="50000"/>
                    </a:schemeClr>
                  </a:solidFill>
                  <a:cs typeface="Calibri" panose="020F0502020204030204" pitchFamily="34" charset="0"/>
                </a:rPr>
                <a:t>organizācija</a:t>
              </a:r>
              <a:r>
                <a:rPr lang="en-US" altLang="lv-LV" sz="1000" dirty="0">
                  <a:solidFill>
                    <a:schemeClr val="tx1">
                      <a:lumMod val="50000"/>
                    </a:schemeClr>
                  </a:solidFill>
                  <a:cs typeface="Calibri" panose="020F0502020204030204" pitchFamily="34" charset="0"/>
                </a:rPr>
                <a:t> </a:t>
              </a:r>
              <a:r>
                <a:rPr lang="en-US" altLang="lv-LV" sz="1000" dirty="0" err="1">
                  <a:solidFill>
                    <a:schemeClr val="tx1">
                      <a:lumMod val="50000"/>
                    </a:schemeClr>
                  </a:solidFill>
                  <a:cs typeface="Calibri" panose="020F0502020204030204" pitchFamily="34" charset="0"/>
                </a:rPr>
                <a:t>mērķa</a:t>
              </a:r>
              <a:r>
                <a:rPr lang="en-US" altLang="lv-LV" sz="1000" dirty="0">
                  <a:solidFill>
                    <a:schemeClr val="tx1">
                      <a:lumMod val="50000"/>
                    </a:schemeClr>
                  </a:solidFill>
                  <a:cs typeface="Calibri" panose="020F0502020204030204" pitchFamily="34" charset="0"/>
                </a:rPr>
                <a:t> </a:t>
              </a:r>
              <a:r>
                <a:rPr lang="en-US" altLang="lv-LV" sz="1000" dirty="0" err="1">
                  <a:solidFill>
                    <a:schemeClr val="tx1">
                      <a:lumMod val="50000"/>
                    </a:schemeClr>
                  </a:solidFill>
                  <a:cs typeface="Calibri" panose="020F0502020204030204" pitchFamily="34" charset="0"/>
                </a:rPr>
                <a:t>va</a:t>
              </a:r>
              <a:r>
                <a:rPr lang="lv-LV" altLang="lv-LV" sz="1000" dirty="0">
                  <a:solidFill>
                    <a:schemeClr val="tx1">
                      <a:lumMod val="50000"/>
                    </a:schemeClr>
                  </a:solidFill>
                  <a:cs typeface="Calibri" panose="020F0502020204030204" pitchFamily="34" charset="0"/>
                </a:rPr>
                <a:t>ls</a:t>
              </a:r>
              <a:r>
                <a:rPr lang="en-US" altLang="lv-LV" sz="1000" dirty="0" err="1">
                  <a:solidFill>
                    <a:schemeClr val="tx1">
                      <a:lumMod val="50000"/>
                    </a:schemeClr>
                  </a:solidFill>
                  <a:cs typeface="Calibri" panose="020F0502020204030204" pitchFamily="34" charset="0"/>
                </a:rPr>
                <a:t>tī</a:t>
              </a:r>
              <a:r>
                <a:rPr lang="lv-LV" altLang="lv-LV" sz="1000" dirty="0">
                  <a:solidFill>
                    <a:schemeClr val="tx1">
                      <a:lumMod val="50000"/>
                    </a:schemeClr>
                  </a:solidFill>
                  <a:cs typeface="Calibri" panose="020F0502020204030204" pitchFamily="34" charset="0"/>
                </a:rPr>
                <a:t>s</a:t>
              </a:r>
              <a:endParaRPr lang="en-US" altLang="lv-LV" sz="1000" dirty="0">
                <a:solidFill>
                  <a:schemeClr val="tx1">
                    <a:lumMod val="50000"/>
                  </a:schemeClr>
                </a:solidFill>
                <a:cs typeface="Calibri" panose="020F0502020204030204" pitchFamily="34" charset="0"/>
              </a:endParaRPr>
            </a:p>
            <a:p>
              <a:pPr marL="171450" indent="-171450">
                <a:spcBef>
                  <a:spcPct val="0"/>
                </a:spcBef>
                <a:spcAft>
                  <a:spcPts val="600"/>
                </a:spcAft>
              </a:pPr>
              <a:r>
                <a:rPr lang="en-US" altLang="lv-LV" sz="1000" dirty="0" err="1">
                  <a:solidFill>
                    <a:schemeClr val="tx1">
                      <a:lumMod val="50000"/>
                    </a:schemeClr>
                  </a:solidFill>
                  <a:cs typeface="Calibri" panose="020F0502020204030204" pitchFamily="34" charset="0"/>
                </a:rPr>
                <a:t>Tiešā</a:t>
              </a:r>
              <a:r>
                <a:rPr lang="en-US" altLang="lv-LV" sz="1000" dirty="0">
                  <a:solidFill>
                    <a:schemeClr val="tx1">
                      <a:lumMod val="50000"/>
                    </a:schemeClr>
                  </a:solidFill>
                  <a:cs typeface="Calibri" panose="020F0502020204030204" pitchFamily="34" charset="0"/>
                </a:rPr>
                <a:t> </a:t>
              </a:r>
              <a:r>
                <a:rPr lang="en-US" altLang="lv-LV" sz="1000" dirty="0" err="1">
                  <a:solidFill>
                    <a:schemeClr val="tx1">
                      <a:lumMod val="50000"/>
                    </a:schemeClr>
                  </a:solidFill>
                  <a:cs typeface="Calibri" panose="020F0502020204030204" pitchFamily="34" charset="0"/>
                </a:rPr>
                <a:t>uzrunāšana</a:t>
              </a:r>
              <a:r>
                <a:rPr lang="en-US" altLang="lv-LV" sz="1000" dirty="0">
                  <a:solidFill>
                    <a:schemeClr val="tx1">
                      <a:lumMod val="50000"/>
                    </a:schemeClr>
                  </a:solidFill>
                  <a:cs typeface="Calibri" panose="020F0502020204030204" pitchFamily="34" charset="0"/>
                </a:rPr>
                <a:t> un </a:t>
              </a:r>
              <a:r>
                <a:rPr lang="en-US" altLang="lv-LV" sz="1000" dirty="0" err="1">
                  <a:solidFill>
                    <a:schemeClr val="tx1">
                      <a:lumMod val="50000"/>
                    </a:schemeClr>
                  </a:solidFill>
                  <a:cs typeface="Calibri" panose="020F0502020204030204" pitchFamily="34" charset="0"/>
                </a:rPr>
                <a:t>vizīšu</a:t>
              </a:r>
              <a:r>
                <a:rPr lang="en-US" altLang="lv-LV" sz="1000" dirty="0">
                  <a:solidFill>
                    <a:schemeClr val="tx1">
                      <a:lumMod val="50000"/>
                    </a:schemeClr>
                  </a:solidFill>
                  <a:cs typeface="Calibri" panose="020F0502020204030204" pitchFamily="34" charset="0"/>
                </a:rPr>
                <a:t> </a:t>
              </a:r>
              <a:r>
                <a:rPr lang="en-US" altLang="lv-LV" sz="1000" dirty="0" err="1">
                  <a:solidFill>
                    <a:schemeClr val="tx1">
                      <a:lumMod val="50000"/>
                    </a:schemeClr>
                  </a:solidFill>
                  <a:cs typeface="Calibri" panose="020F0502020204030204" pitchFamily="34" charset="0"/>
                </a:rPr>
                <a:t>organizācija</a:t>
              </a:r>
              <a:endParaRPr lang="en-US" altLang="lv-LV" sz="1000" dirty="0">
                <a:solidFill>
                  <a:schemeClr val="tx1">
                    <a:lumMod val="50000"/>
                  </a:schemeClr>
                </a:solidFill>
                <a:cs typeface="Calibri" panose="020F0502020204030204" pitchFamily="34" charset="0"/>
              </a:endParaRPr>
            </a:p>
            <a:p>
              <a:pPr marL="171450" indent="-171450">
                <a:spcBef>
                  <a:spcPct val="0"/>
                </a:spcBef>
                <a:spcAft>
                  <a:spcPts val="600"/>
                </a:spcAft>
              </a:pPr>
              <a:r>
                <a:rPr lang="en-US" altLang="lv-LV" sz="1000" dirty="0">
                  <a:solidFill>
                    <a:schemeClr val="tx1">
                      <a:lumMod val="50000"/>
                    </a:schemeClr>
                  </a:solidFill>
                  <a:cs typeface="Calibri" panose="020F0502020204030204" pitchFamily="34" charset="0"/>
                </a:rPr>
                <a:t>Follow up </a:t>
              </a:r>
              <a:r>
                <a:rPr lang="en-US" altLang="lv-LV" sz="1000" dirty="0" err="1">
                  <a:solidFill>
                    <a:schemeClr val="tx1">
                      <a:lumMod val="50000"/>
                    </a:schemeClr>
                  </a:solidFill>
                  <a:cs typeface="Calibri" panose="020F0502020204030204" pitchFamily="34" charset="0"/>
                </a:rPr>
                <a:t>darbs</a:t>
              </a:r>
              <a:r>
                <a:rPr lang="en-US" altLang="lv-LV" sz="1000" dirty="0">
                  <a:solidFill>
                    <a:schemeClr val="tx1">
                      <a:lumMod val="50000"/>
                    </a:schemeClr>
                  </a:solidFill>
                  <a:cs typeface="Calibri" panose="020F0502020204030204" pitchFamily="34" charset="0"/>
                </a:rPr>
                <a:t> un </a:t>
              </a:r>
              <a:r>
                <a:rPr lang="en-US" altLang="lv-LV" sz="1000" dirty="0" err="1">
                  <a:solidFill>
                    <a:schemeClr val="tx1">
                      <a:lumMod val="50000"/>
                    </a:schemeClr>
                  </a:solidFill>
                  <a:cs typeface="Calibri" panose="020F0502020204030204" pitchFamily="34" charset="0"/>
                </a:rPr>
                <a:t>komunikācija</a:t>
              </a:r>
              <a:endParaRPr lang="en-US" altLang="lv-LV" sz="1000" dirty="0">
                <a:solidFill>
                  <a:schemeClr val="tx1">
                    <a:lumMod val="50000"/>
                  </a:schemeClr>
                </a:solidFill>
                <a:cs typeface="Calibri" panose="020F0502020204030204" pitchFamily="34" charset="0"/>
              </a:endParaRPr>
            </a:p>
            <a:p>
              <a:pPr>
                <a:spcBef>
                  <a:spcPct val="0"/>
                </a:spcBef>
                <a:buFontTx/>
                <a:buChar char="-"/>
              </a:pPr>
              <a:endParaRPr lang="en-US" altLang="lv-LV" sz="1000" dirty="0">
                <a:latin typeface="Arial" charset="0"/>
              </a:endParaRPr>
            </a:p>
            <a:p>
              <a:pPr>
                <a:spcBef>
                  <a:spcPct val="0"/>
                </a:spcBef>
                <a:buFontTx/>
                <a:buChar char="-"/>
              </a:pPr>
              <a:endParaRPr lang="en-US" altLang="lv-LV" sz="1000" dirty="0">
                <a:latin typeface="Arial" charset="0"/>
              </a:endParaRPr>
            </a:p>
            <a:p>
              <a:pPr>
                <a:spcBef>
                  <a:spcPct val="0"/>
                </a:spcBef>
                <a:buFontTx/>
                <a:buChar char="-"/>
              </a:pPr>
              <a:endParaRPr lang="en-US" altLang="lv-LV" sz="1000" dirty="0">
                <a:latin typeface="Arial" charset="0"/>
              </a:endParaRPr>
            </a:p>
            <a:p>
              <a:pPr>
                <a:spcBef>
                  <a:spcPct val="0"/>
                </a:spcBef>
              </a:pPr>
              <a:endParaRPr lang="en-US" altLang="lv-LV" sz="1000" dirty="0">
                <a:latin typeface="Arial" charset="0"/>
              </a:endParaRPr>
            </a:p>
            <a:p>
              <a:pPr>
                <a:spcBef>
                  <a:spcPct val="0"/>
                </a:spcBef>
              </a:pPr>
              <a:endParaRPr lang="en-US" altLang="lv-LV" sz="1000" dirty="0">
                <a:latin typeface="Arial" charset="0"/>
              </a:endParaRPr>
            </a:p>
            <a:p>
              <a:pPr>
                <a:spcBef>
                  <a:spcPct val="0"/>
                </a:spcBef>
              </a:pPr>
              <a:endParaRPr lang="en-US" altLang="lv-LV" sz="1000" dirty="0">
                <a:latin typeface="Arial" charset="0"/>
              </a:endParaRPr>
            </a:p>
            <a:p>
              <a:pPr>
                <a:spcBef>
                  <a:spcPct val="0"/>
                </a:spcBef>
                <a:buFontTx/>
                <a:buChar char="-"/>
              </a:pPr>
              <a:endParaRPr lang="en-US" altLang="lv-LV" sz="1000" dirty="0">
                <a:latin typeface="Arial" charset="0"/>
              </a:endParaRPr>
            </a:p>
          </p:txBody>
        </p:sp>
        <p:sp>
          <p:nvSpPr>
            <p:cNvPr id="23" name="TextBox 13"/>
            <p:cNvSpPr txBox="1">
              <a:spLocks noChangeArrowheads="1"/>
            </p:cNvSpPr>
            <p:nvPr/>
          </p:nvSpPr>
          <p:spPr bwMode="auto">
            <a:xfrm>
              <a:off x="7826918" y="2787865"/>
              <a:ext cx="1171624" cy="270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None/>
              </a:pPr>
              <a:r>
                <a:rPr lang="en-US" altLang="lv-LV" sz="1000" b="1" dirty="0" err="1">
                  <a:solidFill>
                    <a:prstClr val="black"/>
                  </a:solidFill>
                </a:rPr>
                <a:t>Investīciju</a:t>
              </a:r>
              <a:r>
                <a:rPr lang="en-US" altLang="lv-LV" sz="1000" b="1" dirty="0">
                  <a:solidFill>
                    <a:prstClr val="black"/>
                  </a:solidFill>
                </a:rPr>
                <a:t> process:</a:t>
              </a:r>
            </a:p>
            <a:p>
              <a:pPr>
                <a:spcBef>
                  <a:spcPct val="0"/>
                </a:spcBef>
              </a:pPr>
              <a:endParaRPr lang="en-US" altLang="lv-LV" sz="1000" dirty="0">
                <a:latin typeface="Arial" charset="0"/>
              </a:endParaRPr>
            </a:p>
            <a:p>
              <a:pPr marL="171450" indent="-171450">
                <a:spcBef>
                  <a:spcPct val="0"/>
                </a:spcBef>
                <a:spcAft>
                  <a:spcPts val="600"/>
                </a:spcAft>
              </a:pPr>
              <a:r>
                <a:rPr lang="en-US" altLang="lv-LV" sz="1000" dirty="0" err="1">
                  <a:solidFill>
                    <a:schemeClr val="tx1">
                      <a:lumMod val="50000"/>
                    </a:schemeClr>
                  </a:solidFill>
                  <a:cs typeface="Calibri" panose="020F0502020204030204" pitchFamily="34" charset="0"/>
                </a:rPr>
                <a:t>Lieliska</a:t>
              </a:r>
              <a:r>
                <a:rPr lang="en-US" altLang="lv-LV" sz="1000" dirty="0">
                  <a:solidFill>
                    <a:schemeClr val="tx1">
                      <a:lumMod val="50000"/>
                    </a:schemeClr>
                  </a:solidFill>
                  <a:cs typeface="Calibri" panose="020F0502020204030204" pitchFamily="34" charset="0"/>
                </a:rPr>
                <a:t> </a:t>
              </a:r>
              <a:r>
                <a:rPr lang="en-US" altLang="lv-LV" sz="1000" dirty="0" err="1">
                  <a:solidFill>
                    <a:schemeClr val="tx1">
                      <a:lumMod val="50000"/>
                    </a:schemeClr>
                  </a:solidFill>
                  <a:cs typeface="Calibri" panose="020F0502020204030204" pitchFamily="34" charset="0"/>
                </a:rPr>
                <a:t>pakalpojuma</a:t>
              </a:r>
              <a:r>
                <a:rPr lang="en-US" altLang="lv-LV" sz="1000" dirty="0">
                  <a:solidFill>
                    <a:schemeClr val="tx1">
                      <a:lumMod val="50000"/>
                    </a:schemeClr>
                  </a:solidFill>
                  <a:cs typeface="Calibri" panose="020F0502020204030204" pitchFamily="34" charset="0"/>
                </a:rPr>
                <a:t> </a:t>
              </a:r>
              <a:r>
                <a:rPr lang="en-US" altLang="lv-LV" sz="1000" dirty="0" err="1">
                  <a:solidFill>
                    <a:schemeClr val="tx1">
                      <a:lumMod val="50000"/>
                    </a:schemeClr>
                  </a:solidFill>
                  <a:cs typeface="Calibri" panose="020F0502020204030204" pitchFamily="34" charset="0"/>
                </a:rPr>
                <a:t>sniegšana</a:t>
              </a:r>
              <a:endParaRPr lang="en-US" altLang="lv-LV" sz="1000" dirty="0">
                <a:solidFill>
                  <a:schemeClr val="tx1">
                    <a:lumMod val="50000"/>
                  </a:schemeClr>
                </a:solidFill>
                <a:cs typeface="Calibri" panose="020F0502020204030204" pitchFamily="34" charset="0"/>
              </a:endParaRPr>
            </a:p>
            <a:p>
              <a:pPr marL="171450" indent="-171450">
                <a:spcBef>
                  <a:spcPct val="0"/>
                </a:spcBef>
                <a:spcAft>
                  <a:spcPts val="600"/>
                </a:spcAft>
              </a:pPr>
              <a:r>
                <a:rPr lang="lv-LV" altLang="lv-LV" sz="1000" dirty="0">
                  <a:solidFill>
                    <a:schemeClr val="tx1">
                      <a:lumMod val="50000"/>
                    </a:schemeClr>
                  </a:solidFill>
                  <a:cs typeface="Calibri" panose="020F0502020204030204" pitchFamily="34" charset="0"/>
                </a:rPr>
                <a:t>Investoru apkalpošana </a:t>
              </a:r>
              <a:endParaRPr lang="en-US" altLang="lv-LV" sz="1000" dirty="0">
                <a:solidFill>
                  <a:schemeClr val="tx1">
                    <a:lumMod val="50000"/>
                  </a:schemeClr>
                </a:solidFill>
                <a:cs typeface="Calibri" panose="020F0502020204030204" pitchFamily="34" charset="0"/>
              </a:endParaRPr>
            </a:p>
            <a:p>
              <a:pPr>
                <a:spcBef>
                  <a:spcPct val="0"/>
                </a:spcBef>
                <a:buFontTx/>
                <a:buChar char="-"/>
              </a:pPr>
              <a:endParaRPr lang="en-US" altLang="lv-LV" sz="1000" dirty="0">
                <a:latin typeface="Arial" charset="0"/>
              </a:endParaRPr>
            </a:p>
            <a:p>
              <a:pPr>
                <a:spcBef>
                  <a:spcPct val="0"/>
                </a:spcBef>
                <a:buFontTx/>
                <a:buChar char="-"/>
              </a:pPr>
              <a:endParaRPr lang="en-US" altLang="lv-LV" sz="1000" dirty="0">
                <a:latin typeface="Arial" charset="0"/>
              </a:endParaRPr>
            </a:p>
            <a:p>
              <a:pPr>
                <a:spcBef>
                  <a:spcPct val="0"/>
                </a:spcBef>
                <a:buFontTx/>
                <a:buChar char="-"/>
              </a:pPr>
              <a:endParaRPr lang="en-US" altLang="lv-LV" sz="1000" dirty="0">
                <a:latin typeface="Arial" charset="0"/>
              </a:endParaRPr>
            </a:p>
            <a:p>
              <a:pPr>
                <a:spcBef>
                  <a:spcPct val="0"/>
                </a:spcBef>
                <a:buFontTx/>
                <a:buChar char="-"/>
              </a:pPr>
              <a:endParaRPr lang="en-US" altLang="lv-LV" sz="1000" dirty="0">
                <a:latin typeface="Arial" charset="0"/>
              </a:endParaRPr>
            </a:p>
            <a:p>
              <a:pPr>
                <a:spcBef>
                  <a:spcPct val="0"/>
                </a:spcBef>
              </a:pPr>
              <a:endParaRPr lang="en-US" altLang="lv-LV" sz="1000" dirty="0">
                <a:latin typeface="Arial" charset="0"/>
              </a:endParaRPr>
            </a:p>
            <a:p>
              <a:pPr>
                <a:spcBef>
                  <a:spcPct val="0"/>
                </a:spcBef>
              </a:pPr>
              <a:endParaRPr lang="en-US" altLang="lv-LV" sz="1000" dirty="0">
                <a:latin typeface="Arial" charset="0"/>
              </a:endParaRPr>
            </a:p>
            <a:p>
              <a:pPr>
                <a:spcBef>
                  <a:spcPct val="0"/>
                </a:spcBef>
              </a:pPr>
              <a:endParaRPr lang="en-US" altLang="lv-LV" sz="1000" dirty="0">
                <a:latin typeface="Arial" charset="0"/>
              </a:endParaRPr>
            </a:p>
            <a:p>
              <a:pPr>
                <a:spcBef>
                  <a:spcPct val="0"/>
                </a:spcBef>
                <a:buFontTx/>
                <a:buChar char="-"/>
              </a:pPr>
              <a:endParaRPr lang="en-US" altLang="lv-LV" sz="1000" dirty="0">
                <a:latin typeface="Arial" charset="0"/>
              </a:endParaRPr>
            </a:p>
          </p:txBody>
        </p:sp>
      </p:grpSp>
      <p:sp>
        <p:nvSpPr>
          <p:cNvPr id="44" name="TextBox 2"/>
          <p:cNvSpPr txBox="1">
            <a:spLocks noChangeArrowheads="1"/>
          </p:cNvSpPr>
          <p:nvPr/>
        </p:nvSpPr>
        <p:spPr bwMode="auto">
          <a:xfrm>
            <a:off x="203200" y="5754688"/>
            <a:ext cx="2455863" cy="3079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fontAlgn="base">
              <a:spcBef>
                <a:spcPct val="0"/>
              </a:spcBef>
              <a:spcAft>
                <a:spcPct val="0"/>
              </a:spcAft>
              <a:buFontTx/>
              <a:buNone/>
              <a:defRPr/>
            </a:pPr>
            <a:r>
              <a:rPr lang="lv-LV" altLang="lv-LV" sz="1400" b="1" dirty="0">
                <a:solidFill>
                  <a:schemeClr val="bg1">
                    <a:lumMod val="65000"/>
                  </a:schemeClr>
                </a:solidFill>
                <a:latin typeface="Calibri"/>
              </a:rPr>
              <a:t>Izvērtēšana</a:t>
            </a:r>
            <a:r>
              <a:rPr lang="lv-LV" altLang="lv-LV" sz="1400" b="1" dirty="0">
                <a:solidFill>
                  <a:prstClr val="black"/>
                </a:solidFill>
                <a:latin typeface="Calibri"/>
              </a:rPr>
              <a:t>	</a:t>
            </a:r>
            <a:endParaRPr lang="en-GB" altLang="lv-LV" sz="1400" b="1" dirty="0">
              <a:solidFill>
                <a:prstClr val="black"/>
              </a:solidFill>
              <a:latin typeface="Calibri"/>
            </a:endParaRPr>
          </a:p>
        </p:txBody>
      </p:sp>
      <p:sp>
        <p:nvSpPr>
          <p:cNvPr id="45" name="TextBox 16"/>
          <p:cNvSpPr txBox="1">
            <a:spLocks noChangeArrowheads="1"/>
          </p:cNvSpPr>
          <p:nvPr/>
        </p:nvSpPr>
        <p:spPr bwMode="auto">
          <a:xfrm>
            <a:off x="3171825" y="5753100"/>
            <a:ext cx="2455863" cy="307975"/>
          </a:xfrm>
          <a:prstGeom prst="rect">
            <a:avLst/>
          </a:prstGeom>
          <a:noFill/>
          <a:ln w="9525">
            <a:noFill/>
            <a:miter lim="800000"/>
            <a:headEnd/>
            <a:tailEnd/>
          </a:ln>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fontAlgn="base">
              <a:spcBef>
                <a:spcPct val="0"/>
              </a:spcBef>
              <a:spcAft>
                <a:spcPct val="0"/>
              </a:spcAft>
              <a:buFontTx/>
              <a:buNone/>
              <a:defRPr/>
            </a:pPr>
            <a:r>
              <a:rPr lang="lv-LV" altLang="lv-LV" sz="1400" b="1" dirty="0">
                <a:solidFill>
                  <a:schemeClr val="bg1">
                    <a:lumMod val="65000"/>
                  </a:schemeClr>
                </a:solidFill>
                <a:latin typeface="Calibri"/>
              </a:rPr>
              <a:t>Stratēģija</a:t>
            </a:r>
            <a:r>
              <a:rPr lang="lv-LV" altLang="lv-LV" sz="1400" b="1" dirty="0">
                <a:solidFill>
                  <a:prstClr val="black"/>
                </a:solidFill>
                <a:latin typeface="Calibri"/>
              </a:rPr>
              <a:t>	</a:t>
            </a:r>
            <a:endParaRPr lang="en-GB" altLang="lv-LV" sz="1400" b="1" dirty="0">
              <a:solidFill>
                <a:prstClr val="black"/>
              </a:solidFill>
              <a:latin typeface="Calibri"/>
            </a:endParaRPr>
          </a:p>
        </p:txBody>
      </p:sp>
      <p:sp>
        <p:nvSpPr>
          <p:cNvPr id="54" name="Rectangle 53"/>
          <p:cNvSpPr/>
          <p:nvPr/>
        </p:nvSpPr>
        <p:spPr>
          <a:xfrm>
            <a:off x="6058081" y="5726113"/>
            <a:ext cx="2663825" cy="407988"/>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0" fontAlgn="base" hangingPunct="0">
              <a:spcBef>
                <a:spcPct val="0"/>
              </a:spcBef>
              <a:spcAft>
                <a:spcPct val="0"/>
              </a:spcAft>
            </a:pPr>
            <a:endParaRPr lang="en-US" altLang="en-US" dirty="0">
              <a:solidFill>
                <a:srgbClr val="FFFFFF"/>
              </a:solidFill>
              <a:latin typeface="Calibri" pitchFamily="34" charset="0"/>
            </a:endParaRPr>
          </a:p>
        </p:txBody>
      </p:sp>
      <p:sp>
        <p:nvSpPr>
          <p:cNvPr id="47" name="TextBox 17"/>
          <p:cNvSpPr txBox="1">
            <a:spLocks noChangeArrowheads="1"/>
          </p:cNvSpPr>
          <p:nvPr/>
        </p:nvSpPr>
        <p:spPr bwMode="auto">
          <a:xfrm>
            <a:off x="6196013" y="5762625"/>
            <a:ext cx="2200275" cy="307975"/>
          </a:xfrm>
          <a:prstGeom prst="rect">
            <a:avLst/>
          </a:prstGeom>
          <a:noFill/>
          <a:ln>
            <a:noFill/>
          </a:ln>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fontAlgn="base">
              <a:spcBef>
                <a:spcPct val="0"/>
              </a:spcBef>
              <a:spcAft>
                <a:spcPct val="0"/>
              </a:spcAft>
              <a:buFontTx/>
              <a:buNone/>
              <a:defRPr/>
            </a:pPr>
            <a:r>
              <a:rPr lang="lv-LV" altLang="lv-LV" sz="1400" b="1" dirty="0">
                <a:solidFill>
                  <a:prstClr val="black"/>
                </a:solidFill>
                <a:latin typeface="Calibri"/>
              </a:rPr>
              <a:t>Piesaiste</a:t>
            </a:r>
            <a:endParaRPr lang="en-GB" altLang="lv-LV" sz="1400" b="1" dirty="0">
              <a:solidFill>
                <a:prstClr val="black"/>
              </a:solidFill>
              <a:latin typeface="Calibri"/>
            </a:endParaRPr>
          </a:p>
        </p:txBody>
      </p:sp>
    </p:spTree>
    <p:extLst>
      <p:ext uri="{BB962C8B-B14F-4D97-AF65-F5344CB8AC3E}">
        <p14:creationId xmlns:p14="http://schemas.microsoft.com/office/powerpoint/2010/main" val="220134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31683" y="3917653"/>
            <a:ext cx="711927" cy="300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97211" y="0"/>
            <a:ext cx="3313320" cy="220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28184" y="-5287"/>
            <a:ext cx="2962282" cy="2219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descr="Alūksnes pils sala"/>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 y="-5288"/>
            <a:ext cx="3861385" cy="221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p:cNvSpPr txBox="1"/>
          <p:nvPr/>
        </p:nvSpPr>
        <p:spPr>
          <a:xfrm>
            <a:off x="2977121" y="3527916"/>
            <a:ext cx="2386968" cy="2349361"/>
          </a:xfrm>
          <a:prstGeom prst="rect">
            <a:avLst/>
          </a:prstGeom>
          <a:noFill/>
        </p:spPr>
        <p:txBody>
          <a:bodyPr wrap="square" lIns="0" tIns="0" rIns="0" bIns="0" rtlCol="0">
            <a:spAutoFit/>
          </a:bodyPr>
          <a:lstStyle/>
          <a:p>
            <a:pPr>
              <a:spcAft>
                <a:spcPts val="800"/>
              </a:spcAft>
              <a:buClr>
                <a:schemeClr val="tx2"/>
              </a:buClr>
              <a:buSzPct val="106000"/>
              <a:defRPr/>
            </a:pPr>
            <a:r>
              <a:rPr lang="en-US" sz="1050" dirty="0"/>
              <a:t>The research was conducted in 4 parts by using primary and secondary sources of information:</a:t>
            </a:r>
          </a:p>
          <a:p>
            <a:pPr>
              <a:spcAft>
                <a:spcPts val="800"/>
              </a:spcAft>
              <a:buClr>
                <a:schemeClr val="tx2"/>
              </a:buClr>
              <a:buSzPct val="106000"/>
              <a:defRPr/>
            </a:pPr>
            <a:r>
              <a:rPr lang="en-US" sz="1050" dirty="0"/>
              <a:t>Current situation analysis of </a:t>
            </a:r>
            <a:r>
              <a:rPr lang="en-US" sz="1050" dirty="0" err="1"/>
              <a:t>Aluksne</a:t>
            </a:r>
            <a:r>
              <a:rPr lang="en-US" sz="1050" dirty="0"/>
              <a:t> County investment attraction;</a:t>
            </a:r>
          </a:p>
          <a:p>
            <a:pPr>
              <a:spcAft>
                <a:spcPts val="800"/>
              </a:spcAft>
              <a:buClr>
                <a:schemeClr val="tx2"/>
              </a:buClr>
              <a:buSzPct val="106000"/>
              <a:defRPr/>
            </a:pPr>
            <a:r>
              <a:rPr lang="en-US" sz="1050" dirty="0"/>
              <a:t>Competitiveness evaluation of main economic industries in </a:t>
            </a:r>
            <a:r>
              <a:rPr lang="en-US" sz="1050" dirty="0" err="1"/>
              <a:t>Aluksne</a:t>
            </a:r>
            <a:r>
              <a:rPr lang="en-US" sz="1050" dirty="0"/>
              <a:t> County;</a:t>
            </a:r>
          </a:p>
          <a:p>
            <a:pPr>
              <a:spcAft>
                <a:spcPts val="800"/>
              </a:spcAft>
              <a:buClr>
                <a:schemeClr val="tx2"/>
              </a:buClr>
              <a:buSzPct val="106000"/>
              <a:defRPr/>
            </a:pPr>
            <a:r>
              <a:rPr lang="en-US" sz="1050" dirty="0"/>
              <a:t>Carrying out an investment attraction strategy for </a:t>
            </a:r>
            <a:r>
              <a:rPr lang="en-US" sz="1050" dirty="0" err="1"/>
              <a:t>Aluksne</a:t>
            </a:r>
            <a:r>
              <a:rPr lang="en-US" sz="1050" dirty="0"/>
              <a:t> County municipality;</a:t>
            </a:r>
          </a:p>
          <a:p>
            <a:pPr>
              <a:spcAft>
                <a:spcPts val="800"/>
              </a:spcAft>
              <a:buClr>
                <a:schemeClr val="tx2"/>
              </a:buClr>
              <a:buSzPct val="106000"/>
              <a:defRPr/>
            </a:pPr>
            <a:r>
              <a:rPr lang="en-US" sz="1050" dirty="0"/>
              <a:t>Carrying out an investment attraction plan for  </a:t>
            </a:r>
            <a:r>
              <a:rPr lang="en-US" sz="1050" dirty="0" err="1"/>
              <a:t>Aluksnes</a:t>
            </a:r>
            <a:r>
              <a:rPr lang="en-US" sz="1050" dirty="0"/>
              <a:t> County municipality</a:t>
            </a:r>
            <a:r>
              <a:rPr lang="lv-LV" sz="1050" dirty="0"/>
              <a:t>. </a:t>
            </a:r>
            <a:endParaRPr lang="en-US" sz="1050" dirty="0"/>
          </a:p>
        </p:txBody>
      </p:sp>
      <p:sp>
        <p:nvSpPr>
          <p:cNvPr id="22" name="Rectangle 21"/>
          <p:cNvSpPr/>
          <p:nvPr/>
        </p:nvSpPr>
        <p:spPr>
          <a:xfrm>
            <a:off x="222147" y="736299"/>
            <a:ext cx="8526323" cy="122418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hape 188"/>
          <p:cNvSpPr txBox="1">
            <a:spLocks/>
          </p:cNvSpPr>
          <p:nvPr/>
        </p:nvSpPr>
        <p:spPr>
          <a:xfrm>
            <a:off x="328486" y="988349"/>
            <a:ext cx="8347970" cy="720080"/>
          </a:xfrm>
          <a:prstGeom prst="rect">
            <a:avLst/>
          </a:prstGeom>
          <a:noFill/>
          <a:ln>
            <a:noFill/>
          </a:ln>
        </p:spPr>
        <p:txBody>
          <a:bodyPr vert="horz" lIns="91425" tIns="91425" rIns="91425" bIns="91425" rtlCol="0" anchor="ctr" anchorCtr="0">
            <a:noAutofit/>
          </a:bodyPr>
          <a:lstStyle/>
          <a:p>
            <a:pPr lvl="0">
              <a:lnSpc>
                <a:spcPts val="3500"/>
              </a:lnSpc>
              <a:defRPr/>
            </a:pPr>
            <a:r>
              <a:rPr lang="lv-LV" sz="3200" b="1" cap="small" dirty="0" err="1">
                <a:solidFill>
                  <a:schemeClr val="bg1"/>
                </a:solidFill>
                <a:latin typeface="+mj-lt"/>
                <a:ea typeface="Arial Unicode MS" pitchFamily="34" charset="-128"/>
                <a:cs typeface="Arial" pitchFamily="34" charset="0"/>
              </a:rPr>
              <a:t>Aluksne</a:t>
            </a:r>
            <a:r>
              <a:rPr lang="lv-LV" sz="3200" b="1" cap="small" dirty="0">
                <a:solidFill>
                  <a:schemeClr val="bg1"/>
                </a:solidFill>
                <a:latin typeface="+mj-lt"/>
                <a:ea typeface="Arial Unicode MS" pitchFamily="34" charset="-128"/>
                <a:cs typeface="Arial" pitchFamily="34" charset="0"/>
              </a:rPr>
              <a:t> </a:t>
            </a:r>
            <a:r>
              <a:rPr lang="lv-LV" sz="3200" b="1" cap="small" dirty="0" err="1">
                <a:solidFill>
                  <a:schemeClr val="bg1"/>
                </a:solidFill>
                <a:latin typeface="+mj-lt"/>
                <a:ea typeface="Arial Unicode MS" pitchFamily="34" charset="-128"/>
                <a:cs typeface="Arial" pitchFamily="34" charset="0"/>
              </a:rPr>
              <a:t>Country</a:t>
            </a:r>
            <a:r>
              <a:rPr lang="lv-LV" sz="3200" b="1" cap="small" dirty="0">
                <a:solidFill>
                  <a:schemeClr val="bg1"/>
                </a:solidFill>
                <a:latin typeface="+mj-lt"/>
                <a:ea typeface="Arial Unicode MS" pitchFamily="34" charset="-128"/>
                <a:cs typeface="Arial" pitchFamily="34" charset="0"/>
              </a:rPr>
              <a:t> </a:t>
            </a:r>
            <a:r>
              <a:rPr lang="lv-LV" sz="3200" b="1" cap="small" dirty="0" err="1">
                <a:solidFill>
                  <a:schemeClr val="bg1"/>
                </a:solidFill>
                <a:latin typeface="+mj-lt"/>
                <a:ea typeface="Arial Unicode MS" pitchFamily="34" charset="-128"/>
                <a:cs typeface="Arial" pitchFamily="34" charset="0"/>
              </a:rPr>
              <a:t>Municipality</a:t>
            </a:r>
            <a:endParaRPr lang="en-US" sz="3200" cap="small" dirty="0">
              <a:solidFill>
                <a:schemeClr val="bg1"/>
              </a:solidFill>
              <a:latin typeface="+mj-lt"/>
              <a:ea typeface="Arial Unicode MS" pitchFamily="34" charset="-128"/>
              <a:cs typeface="Arial" pitchFamily="34" charset="0"/>
            </a:endParaRPr>
          </a:p>
        </p:txBody>
      </p:sp>
      <p:sp>
        <p:nvSpPr>
          <p:cNvPr id="15" name="TextBox 14"/>
          <p:cNvSpPr txBox="1"/>
          <p:nvPr/>
        </p:nvSpPr>
        <p:spPr>
          <a:xfrm>
            <a:off x="323528" y="4444131"/>
            <a:ext cx="2376262" cy="1649169"/>
          </a:xfrm>
          <a:prstGeom prst="rect">
            <a:avLst/>
          </a:prstGeom>
          <a:noFill/>
        </p:spPr>
        <p:txBody>
          <a:bodyPr wrap="square" rtlCol="0">
            <a:spAutoFit/>
          </a:bodyPr>
          <a:lstStyle/>
          <a:p>
            <a:pPr>
              <a:spcAft>
                <a:spcPts val="800"/>
              </a:spcAft>
              <a:buClr>
                <a:schemeClr val="tx2"/>
              </a:buClr>
              <a:buSzPct val="106000"/>
              <a:defRPr/>
            </a:pPr>
            <a:r>
              <a:rPr lang="en-US" sz="1050" dirty="0" err="1"/>
              <a:t>Aluksne</a:t>
            </a:r>
            <a:r>
              <a:rPr lang="en-US" sz="1050" dirty="0"/>
              <a:t> </a:t>
            </a:r>
            <a:r>
              <a:rPr lang="lv-LV" sz="1050" dirty="0"/>
              <a:t>c</a:t>
            </a:r>
            <a:r>
              <a:rPr lang="en-US" sz="1050" dirty="0" err="1"/>
              <a:t>ounty</a:t>
            </a:r>
            <a:r>
              <a:rPr lang="en-US" sz="1050" dirty="0"/>
              <a:t> municipality approached Gateway</a:t>
            </a:r>
            <a:r>
              <a:rPr lang="lv-LV" sz="1050" dirty="0"/>
              <a:t> &amp; </a:t>
            </a:r>
            <a:r>
              <a:rPr lang="lv-LV" sz="1050" dirty="0" err="1"/>
              <a:t>Partners</a:t>
            </a:r>
            <a:r>
              <a:rPr lang="en-US" sz="1050" dirty="0"/>
              <a:t> to assist in carrying out an Investment attraction strategy for </a:t>
            </a:r>
            <a:r>
              <a:rPr lang="en-US" sz="1050" dirty="0" err="1"/>
              <a:t>Aluksne</a:t>
            </a:r>
            <a:r>
              <a:rPr lang="en-US" sz="1050" dirty="0"/>
              <a:t> </a:t>
            </a:r>
            <a:r>
              <a:rPr lang="lv-LV" sz="1050" dirty="0"/>
              <a:t>c</a:t>
            </a:r>
            <a:r>
              <a:rPr lang="en-US" sz="1050" dirty="0" err="1"/>
              <a:t>ounty</a:t>
            </a:r>
            <a:r>
              <a:rPr lang="en-US" sz="1050" dirty="0"/>
              <a:t>.</a:t>
            </a:r>
          </a:p>
          <a:p>
            <a:pPr>
              <a:spcAft>
                <a:spcPts val="800"/>
              </a:spcAft>
              <a:buClr>
                <a:schemeClr val="tx2"/>
              </a:buClr>
              <a:buSzPct val="106000"/>
              <a:defRPr/>
            </a:pPr>
            <a:r>
              <a:rPr lang="en-US" sz="1050" dirty="0" err="1"/>
              <a:t>Aluksne</a:t>
            </a:r>
            <a:r>
              <a:rPr lang="en-US" sz="1050" dirty="0"/>
              <a:t> </a:t>
            </a:r>
            <a:r>
              <a:rPr lang="lv-LV" sz="1050" dirty="0"/>
              <a:t>c</a:t>
            </a:r>
            <a:r>
              <a:rPr lang="en-US" sz="1050" dirty="0" err="1"/>
              <a:t>ounty</a:t>
            </a:r>
            <a:r>
              <a:rPr lang="en-US" sz="1050" dirty="0"/>
              <a:t> municipality needed a clear action plan and steps in order to proceed with investment attraction to </a:t>
            </a:r>
            <a:r>
              <a:rPr lang="en-US" sz="1050" dirty="0" err="1"/>
              <a:t>Aluksne</a:t>
            </a:r>
            <a:r>
              <a:rPr lang="en-US" sz="1050" dirty="0"/>
              <a:t> </a:t>
            </a:r>
            <a:r>
              <a:rPr lang="lv-LV" sz="1050" dirty="0"/>
              <a:t>c</a:t>
            </a:r>
            <a:r>
              <a:rPr lang="en-US" sz="1050" dirty="0" err="1"/>
              <a:t>ounty</a:t>
            </a:r>
            <a:r>
              <a:rPr lang="en-US" sz="1050" dirty="0"/>
              <a:t>.</a:t>
            </a:r>
          </a:p>
        </p:txBody>
      </p:sp>
      <p:sp>
        <p:nvSpPr>
          <p:cNvPr id="41" name="TextBox 40"/>
          <p:cNvSpPr txBox="1"/>
          <p:nvPr/>
        </p:nvSpPr>
        <p:spPr>
          <a:xfrm>
            <a:off x="6033163" y="3494921"/>
            <a:ext cx="3109961" cy="2557110"/>
          </a:xfrm>
          <a:prstGeom prst="rect">
            <a:avLst/>
          </a:prstGeom>
          <a:noFill/>
        </p:spPr>
        <p:txBody>
          <a:bodyPr wrap="square" tIns="0" numCol="1" rtlCol="0">
            <a:spAutoFit/>
          </a:bodyPr>
          <a:lstStyle/>
          <a:p>
            <a:pPr marL="171450" indent="-171450">
              <a:spcAft>
                <a:spcPts val="800"/>
              </a:spcAft>
              <a:buClr>
                <a:schemeClr val="tx2"/>
              </a:buClr>
              <a:buSzPct val="106000"/>
              <a:buFont typeface="Arial" panose="020B0604020202020204" pitchFamily="34" charset="0"/>
              <a:buChar char="•"/>
              <a:defRPr/>
            </a:pPr>
            <a:r>
              <a:rPr lang="en-US" sz="1050" dirty="0"/>
              <a:t>The client received a  detailed report with deep data analysis and assessment  of current situation in </a:t>
            </a:r>
            <a:r>
              <a:rPr lang="en-US" sz="1050" dirty="0" err="1"/>
              <a:t>Aluksne</a:t>
            </a:r>
            <a:r>
              <a:rPr lang="en-US" sz="1050" dirty="0"/>
              <a:t> county.</a:t>
            </a:r>
          </a:p>
          <a:p>
            <a:pPr marL="171450" indent="-171450">
              <a:spcAft>
                <a:spcPts val="800"/>
              </a:spcAft>
              <a:buClr>
                <a:schemeClr val="tx2"/>
              </a:buClr>
              <a:buSzPct val="106000"/>
              <a:buFont typeface="Arial" panose="020B0604020202020204" pitchFamily="34" charset="0"/>
              <a:buChar char="•"/>
              <a:defRPr/>
            </a:pPr>
            <a:r>
              <a:rPr lang="en-US" sz="1050" dirty="0"/>
              <a:t>Main economic industries in </a:t>
            </a:r>
            <a:r>
              <a:rPr lang="en-US" sz="1050" dirty="0" err="1"/>
              <a:t>Aluksne</a:t>
            </a:r>
            <a:r>
              <a:rPr lang="en-US" sz="1050" dirty="0"/>
              <a:t> county were determined and for each a SWOT analysis was made.</a:t>
            </a:r>
          </a:p>
          <a:p>
            <a:pPr marL="171450" indent="-171450">
              <a:spcAft>
                <a:spcPts val="800"/>
              </a:spcAft>
              <a:buClr>
                <a:schemeClr val="tx2"/>
              </a:buClr>
              <a:buSzPct val="106000"/>
              <a:buFont typeface="Arial" panose="020B0604020202020204" pitchFamily="34" charset="0"/>
              <a:buChar char="•"/>
              <a:defRPr/>
            </a:pPr>
            <a:r>
              <a:rPr lang="en-US" sz="1050" dirty="0"/>
              <a:t>Potential investor profile was determined.</a:t>
            </a:r>
          </a:p>
          <a:p>
            <a:pPr marL="171450" indent="-171450">
              <a:spcAft>
                <a:spcPts val="800"/>
              </a:spcAft>
              <a:buClr>
                <a:schemeClr val="tx2"/>
              </a:buClr>
              <a:buSzPct val="106000"/>
              <a:buFont typeface="Arial" panose="020B0604020202020204" pitchFamily="34" charset="0"/>
              <a:buChar char="•"/>
              <a:defRPr/>
            </a:pPr>
            <a:r>
              <a:rPr lang="en-US" sz="1050" dirty="0"/>
              <a:t>Long-term targets for </a:t>
            </a:r>
            <a:r>
              <a:rPr lang="en-US" sz="1050" dirty="0" err="1"/>
              <a:t>Aluksne</a:t>
            </a:r>
            <a:r>
              <a:rPr lang="en-US" sz="1050" dirty="0"/>
              <a:t> county for investment attraction development were defined.</a:t>
            </a:r>
          </a:p>
          <a:p>
            <a:pPr marL="171450" indent="-171450">
              <a:spcAft>
                <a:spcPts val="800"/>
              </a:spcAft>
              <a:buClr>
                <a:schemeClr val="tx2"/>
              </a:buClr>
              <a:buSzPct val="106000"/>
              <a:buFont typeface="Arial" panose="020B0604020202020204" pitchFamily="34" charset="0"/>
              <a:buChar char="•"/>
              <a:defRPr/>
            </a:pPr>
            <a:r>
              <a:rPr lang="en-US" sz="1050" dirty="0"/>
              <a:t>3 years investment attraction plan was created for </a:t>
            </a:r>
            <a:r>
              <a:rPr lang="en-US" sz="1050" dirty="0" err="1"/>
              <a:t>Aluksne</a:t>
            </a:r>
            <a:r>
              <a:rPr lang="en-US" sz="1050" dirty="0"/>
              <a:t> County including specific proposed activities.</a:t>
            </a:r>
          </a:p>
        </p:txBody>
      </p:sp>
      <p:sp>
        <p:nvSpPr>
          <p:cNvPr id="50" name="TextBox 49"/>
          <p:cNvSpPr txBox="1"/>
          <p:nvPr/>
        </p:nvSpPr>
        <p:spPr>
          <a:xfrm>
            <a:off x="334039" y="3529207"/>
            <a:ext cx="2365757" cy="600164"/>
          </a:xfrm>
          <a:prstGeom prst="rect">
            <a:avLst/>
          </a:prstGeom>
          <a:noFill/>
        </p:spPr>
        <p:txBody>
          <a:bodyPr wrap="square" tIns="0" rtlCol="0">
            <a:spAutoFit/>
          </a:bodyPr>
          <a:lstStyle/>
          <a:p>
            <a:pPr>
              <a:spcAft>
                <a:spcPts val="800"/>
              </a:spcAft>
              <a:defRPr/>
            </a:pPr>
            <a:r>
              <a:rPr lang="lv-LV" sz="1200" b="1" dirty="0">
                <a:latin typeface="+mj-lt"/>
              </a:rPr>
              <a:t>To c</a:t>
            </a:r>
            <a:r>
              <a:rPr lang="en-US" sz="1200" b="1" dirty="0" err="1">
                <a:latin typeface="+mj-lt"/>
              </a:rPr>
              <a:t>arry</a:t>
            </a:r>
            <a:r>
              <a:rPr lang="en-US" sz="1200" b="1" dirty="0">
                <a:latin typeface="+mj-lt"/>
              </a:rPr>
              <a:t> out an </a:t>
            </a:r>
            <a:r>
              <a:rPr lang="lv-LV" sz="1200" b="1" dirty="0">
                <a:latin typeface="+mj-lt"/>
              </a:rPr>
              <a:t>i</a:t>
            </a:r>
            <a:r>
              <a:rPr lang="en-US" sz="1200" b="1" dirty="0" err="1">
                <a:latin typeface="+mj-lt"/>
              </a:rPr>
              <a:t>nvestment</a:t>
            </a:r>
            <a:r>
              <a:rPr lang="en-US" sz="1200" b="1" dirty="0">
                <a:latin typeface="+mj-lt"/>
              </a:rPr>
              <a:t> attraction strategy for </a:t>
            </a:r>
            <a:r>
              <a:rPr lang="en-US" sz="1200" b="1" dirty="0" err="1">
                <a:latin typeface="+mj-lt"/>
              </a:rPr>
              <a:t>Aluksne</a:t>
            </a:r>
            <a:r>
              <a:rPr lang="en-US" sz="1200" b="1" dirty="0">
                <a:latin typeface="+mj-lt"/>
              </a:rPr>
              <a:t> </a:t>
            </a:r>
            <a:r>
              <a:rPr lang="lv-LV" sz="1200" b="1" dirty="0">
                <a:latin typeface="+mj-lt"/>
              </a:rPr>
              <a:t>c</a:t>
            </a:r>
            <a:r>
              <a:rPr lang="en-US" sz="1200" b="1" dirty="0" err="1">
                <a:latin typeface="+mj-lt"/>
              </a:rPr>
              <a:t>ounty</a:t>
            </a:r>
            <a:endParaRPr lang="en-US" sz="1200" b="1" dirty="0">
              <a:latin typeface="+mj-lt"/>
            </a:endParaRPr>
          </a:p>
        </p:txBody>
      </p:sp>
      <p:pic>
        <p:nvPicPr>
          <p:cNvPr id="20" name="Picture 20" descr="https://lh5.googleusercontent.com/DgDvBV53nG5jJ0A3xjo5UzFgI-sDyF6eVMxsjAfzYQms1-ERjP2fuBXl0g2tgsyXhmOyqRvxINw"/>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00849" y="3807747"/>
            <a:ext cx="72072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http://www.aluksne.lv/info_data/info10/mai26_01/large/ang.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1667" y="2333501"/>
            <a:ext cx="7207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937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9712" y="0"/>
            <a:ext cx="4599432" cy="3493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95804" y="27433"/>
            <a:ext cx="4512700" cy="3401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9440" y="3505545"/>
            <a:ext cx="4380764" cy="33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716016" y="3573016"/>
            <a:ext cx="4290816" cy="324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108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5C2CA2-5837-4804-8AFC-8C33755A319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10000" contrast="-20000"/>
                    </a14:imgEffect>
                  </a14:imgLayer>
                </a14:imgProps>
              </a:ext>
              <a:ext uri="{28A0092B-C50C-407E-A947-70E740481C1C}">
                <a14:useLocalDpi xmlns:a14="http://schemas.microsoft.com/office/drawing/2010/main"/>
              </a:ext>
            </a:extLst>
          </a:blip>
          <a:srcRect/>
          <a:stretch/>
        </p:blipFill>
        <p:spPr>
          <a:xfrm>
            <a:off x="0" y="-19763"/>
            <a:ext cx="9144000" cy="2277189"/>
          </a:xfrm>
          <a:prstGeom prst="rect">
            <a:avLst/>
          </a:prstGeom>
        </p:spPr>
      </p:pic>
      <p:sp>
        <p:nvSpPr>
          <p:cNvPr id="10" name="TextBox 9">
            <a:extLst>
              <a:ext uri="{FF2B5EF4-FFF2-40B4-BE49-F238E27FC236}">
                <a16:creationId xmlns:a16="http://schemas.microsoft.com/office/drawing/2014/main" id="{50A2A6AB-1870-4E08-9976-209EFCC47431}"/>
              </a:ext>
            </a:extLst>
          </p:cNvPr>
          <p:cNvSpPr txBox="1"/>
          <p:nvPr/>
        </p:nvSpPr>
        <p:spPr>
          <a:xfrm>
            <a:off x="107504" y="4423101"/>
            <a:ext cx="2628000"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96868"/>
                </a:solidFill>
                <a:effectLst/>
                <a:uLnTx/>
                <a:uFillTx/>
                <a:latin typeface="Arial"/>
                <a:ea typeface="+mn-ea"/>
                <a:cs typeface="+mn-cs"/>
              </a:rPr>
              <a:t>The client, a </a:t>
            </a:r>
            <a:r>
              <a:rPr kumimoji="0" lang="en-GB" sz="1100" b="0" i="0" u="none" strike="noStrike" kern="1200" cap="none" spc="0" normalizeH="0" baseline="0" noProof="0" dirty="0" err="1">
                <a:ln>
                  <a:noFill/>
                </a:ln>
                <a:solidFill>
                  <a:srgbClr val="696868"/>
                </a:solidFill>
                <a:effectLst/>
                <a:uLnTx/>
                <a:uFillTx/>
                <a:latin typeface="Arial"/>
                <a:ea typeface="+mn-ea"/>
                <a:cs typeface="+mn-cs"/>
              </a:rPr>
              <a:t>municipalit</a:t>
            </a:r>
            <a:r>
              <a:rPr lang="en-GB" sz="1100" dirty="0">
                <a:solidFill>
                  <a:srgbClr val="696868"/>
                </a:solidFill>
                <a:latin typeface="Arial"/>
              </a:rPr>
              <a:t>y </a:t>
            </a:r>
            <a:r>
              <a:rPr kumimoji="0" lang="en-GB" sz="1100" b="0" i="0" u="none" strike="noStrike" kern="1200" cap="none" spc="0" normalizeH="0" baseline="0" noProof="0" dirty="0">
                <a:ln>
                  <a:noFill/>
                </a:ln>
                <a:solidFill>
                  <a:srgbClr val="696868"/>
                </a:solidFill>
                <a:effectLst/>
                <a:uLnTx/>
                <a:uFillTx/>
                <a:latin typeface="Arial"/>
                <a:ea typeface="+mn-ea"/>
                <a:cs typeface="+mn-cs"/>
              </a:rPr>
              <a:t>council, needed an in-depth insights into SPA market activities in the Baltic states in order to determine the potential of an upcoming SPA hotel project. The overarching goal was to define advantages of the county to attract investors in the next phase.</a:t>
            </a:r>
            <a:endParaRPr lang="en-GB" sz="1100" dirty="0">
              <a:solidFill>
                <a:srgbClr val="696868"/>
              </a:solidFill>
              <a:latin typeface="Arial"/>
            </a:endParaRPr>
          </a:p>
        </p:txBody>
      </p:sp>
      <p:sp>
        <p:nvSpPr>
          <p:cNvPr id="11" name="TextBox 10">
            <a:extLst>
              <a:ext uri="{FF2B5EF4-FFF2-40B4-BE49-F238E27FC236}">
                <a16:creationId xmlns:a16="http://schemas.microsoft.com/office/drawing/2014/main" id="{AEB1CD7A-82AE-4AF6-BAD6-93A2EB54CA22}"/>
              </a:ext>
            </a:extLst>
          </p:cNvPr>
          <p:cNvSpPr txBox="1"/>
          <p:nvPr/>
        </p:nvSpPr>
        <p:spPr>
          <a:xfrm>
            <a:off x="107504" y="3526562"/>
            <a:ext cx="2628000" cy="600164"/>
          </a:xfrm>
          <a:prstGeom prst="rect">
            <a:avLst/>
          </a:prstGeom>
          <a:noFill/>
        </p:spPr>
        <p:txBody>
          <a:bodyPr wrap="square" t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srgbClr val="696868"/>
                </a:solidFill>
                <a:effectLst/>
                <a:uLnTx/>
                <a:uFillTx/>
                <a:latin typeface="Arial"/>
                <a:ea typeface="+mn-ea"/>
                <a:cs typeface="+mn-cs"/>
              </a:rPr>
              <a:t>T</a:t>
            </a:r>
            <a:r>
              <a:rPr kumimoji="0" lang="en-US" sz="1200" b="1" i="0" u="none" strike="noStrike" kern="1200" cap="none" spc="0" normalizeH="0" baseline="0" noProof="0" dirty="0">
                <a:ln>
                  <a:noFill/>
                </a:ln>
                <a:solidFill>
                  <a:srgbClr val="696868"/>
                </a:solidFill>
                <a:effectLst/>
                <a:uLnTx/>
                <a:uFillTx/>
                <a:latin typeface="Arial"/>
                <a:ea typeface="+mn-ea"/>
                <a:cs typeface="+mn-cs"/>
              </a:rPr>
              <a:t>o </a:t>
            </a:r>
            <a:r>
              <a:rPr kumimoji="0" lang="en-GB" sz="1200" b="1" i="0" u="none" strike="noStrike" kern="1200" cap="none" spc="0" normalizeH="0" baseline="0" noProof="0" dirty="0">
                <a:ln>
                  <a:noFill/>
                </a:ln>
                <a:solidFill>
                  <a:srgbClr val="696868"/>
                </a:solidFill>
                <a:effectLst/>
                <a:uLnTx/>
                <a:uFillTx/>
                <a:latin typeface="Arial"/>
                <a:ea typeface="+mn-ea"/>
                <a:cs typeface="+mn-cs"/>
              </a:rPr>
              <a:t>investigate the SPA market in the Baltic states and assess SPA hotel investment prospects.</a:t>
            </a:r>
            <a:endParaRPr kumimoji="0" lang="en-US" sz="1200" b="1" i="0" u="none" strike="noStrike" kern="1200" cap="none" spc="0" normalizeH="0" baseline="0" noProof="0" dirty="0">
              <a:ln>
                <a:noFill/>
              </a:ln>
              <a:solidFill>
                <a:srgbClr val="696868"/>
              </a:solidFill>
              <a:effectLst/>
              <a:uLnTx/>
              <a:uFillTx/>
              <a:latin typeface="Arial"/>
              <a:ea typeface="+mn-ea"/>
              <a:cs typeface="+mn-cs"/>
            </a:endParaRPr>
          </a:p>
        </p:txBody>
      </p:sp>
      <p:sp>
        <p:nvSpPr>
          <p:cNvPr id="14" name="TextBox 13">
            <a:extLst>
              <a:ext uri="{FF2B5EF4-FFF2-40B4-BE49-F238E27FC236}">
                <a16:creationId xmlns:a16="http://schemas.microsoft.com/office/drawing/2014/main" id="{0D413DB2-2A79-4568-9A2B-7DB85D696D01}"/>
              </a:ext>
            </a:extLst>
          </p:cNvPr>
          <p:cNvSpPr txBox="1"/>
          <p:nvPr/>
        </p:nvSpPr>
        <p:spPr>
          <a:xfrm>
            <a:off x="2879505" y="3454483"/>
            <a:ext cx="2808000" cy="2462213"/>
          </a:xfrm>
          <a:prstGeom prst="rect">
            <a:avLst/>
          </a:prstGeom>
          <a:noFill/>
        </p:spPr>
        <p:txBody>
          <a:bodyPr wrap="square" rtlCol="0">
            <a:spAutoFit/>
          </a:bodyPr>
          <a:lstStyle/>
          <a:p>
            <a:pPr algn="just"/>
            <a:r>
              <a:rPr kumimoji="0" lang="en-GB" sz="1100" b="0" i="0" u="none" strike="noStrike" kern="1200" cap="none" spc="0" normalizeH="0" baseline="0" noProof="0" dirty="0">
                <a:ln>
                  <a:noFill/>
                </a:ln>
                <a:solidFill>
                  <a:srgbClr val="696868"/>
                </a:solidFill>
                <a:effectLst/>
                <a:uLnTx/>
                <a:uFillTx/>
                <a:latin typeface="Arial"/>
                <a:ea typeface="+mn-ea"/>
                <a:cs typeface="+mn-cs"/>
              </a:rPr>
              <a:t>To be able to define advantages and disadvantages of the county for attracting investors, the research had to both focus on a wider contextual approach that compared the county to other success stories in the Baltic states, and it also had to look at the available resources of the county and to estimate the potential demand for a new SPA hotel.</a:t>
            </a:r>
          </a:p>
          <a:p>
            <a:pPr algn="just"/>
            <a:endParaRPr kumimoji="0" lang="en-US" sz="1100" b="0" i="0" u="none" strike="noStrike" kern="1200" cap="none" spc="0" normalizeH="0" baseline="0" noProof="0" dirty="0">
              <a:ln>
                <a:noFill/>
              </a:ln>
              <a:solidFill>
                <a:srgbClr val="696868"/>
              </a:solidFill>
              <a:effectLst/>
              <a:uLnTx/>
              <a:uFillTx/>
              <a:latin typeface="Arial"/>
              <a:ea typeface="+mn-ea"/>
              <a:cs typeface="+mn-cs"/>
            </a:endParaRPr>
          </a:p>
          <a:p>
            <a:pPr algn="just"/>
            <a:r>
              <a:rPr kumimoji="0" lang="en-GB" sz="1100" b="0" i="0" u="none" strike="noStrike" kern="1200" cap="none" spc="0" normalizeH="0" baseline="0" noProof="0" dirty="0">
                <a:ln>
                  <a:noFill/>
                </a:ln>
                <a:solidFill>
                  <a:srgbClr val="696868"/>
                </a:solidFill>
                <a:effectLst/>
                <a:uLnTx/>
                <a:uFillTx/>
                <a:latin typeface="Arial"/>
                <a:ea typeface="+mn-ea"/>
                <a:cs typeface="+mn-cs"/>
              </a:rPr>
              <a:t>Research focused mainly on the Baltic states, </a:t>
            </a:r>
            <a:r>
              <a:rPr lang="en-GB" sz="1100" dirty="0" err="1">
                <a:solidFill>
                  <a:srgbClr val="696868"/>
                </a:solidFill>
                <a:latin typeface="Arial"/>
              </a:rPr>
              <a:t>nam</a:t>
            </a:r>
            <a:r>
              <a:rPr kumimoji="0" lang="en-GB" sz="1100" b="0" i="0" u="none" strike="noStrike" kern="1200" cap="none" spc="0" normalizeH="0" baseline="0" noProof="0" dirty="0" err="1">
                <a:ln>
                  <a:noFill/>
                </a:ln>
                <a:solidFill>
                  <a:srgbClr val="696868"/>
                </a:solidFill>
                <a:effectLst/>
                <a:uLnTx/>
                <a:uFillTx/>
                <a:latin typeface="Arial"/>
                <a:ea typeface="+mn-ea"/>
                <a:cs typeface="+mn-cs"/>
              </a:rPr>
              <a:t>ely</a:t>
            </a:r>
            <a:r>
              <a:rPr kumimoji="0" lang="en-GB" sz="1100" b="0" i="0" u="none" strike="noStrike" kern="1200" cap="none" spc="0" normalizeH="0" baseline="0" noProof="0" dirty="0">
                <a:ln>
                  <a:noFill/>
                </a:ln>
                <a:solidFill>
                  <a:srgbClr val="696868"/>
                </a:solidFill>
                <a:effectLst/>
                <a:uLnTx/>
                <a:uFillTx/>
                <a:latin typeface="Arial"/>
                <a:ea typeface="+mn-ea"/>
                <a:cs typeface="+mn-cs"/>
              </a:rPr>
              <a:t>, Latvia, Lithuania and Estonia, but Latvia was analysed in a greater detail.</a:t>
            </a:r>
            <a:endParaRPr lang="en-GB" sz="1100" dirty="0">
              <a:solidFill>
                <a:srgbClr val="696868"/>
              </a:solidFill>
              <a:latin typeface="Arial"/>
            </a:endParaRPr>
          </a:p>
        </p:txBody>
      </p:sp>
      <p:sp>
        <p:nvSpPr>
          <p:cNvPr id="15" name="TextBox 14">
            <a:extLst>
              <a:ext uri="{FF2B5EF4-FFF2-40B4-BE49-F238E27FC236}">
                <a16:creationId xmlns:a16="http://schemas.microsoft.com/office/drawing/2014/main" id="{B8AA6D19-EA0D-4E90-BD37-24AF638D8E87}"/>
              </a:ext>
            </a:extLst>
          </p:cNvPr>
          <p:cNvSpPr txBox="1"/>
          <p:nvPr/>
        </p:nvSpPr>
        <p:spPr>
          <a:xfrm>
            <a:off x="5960178" y="3525359"/>
            <a:ext cx="2664000" cy="2292935"/>
          </a:xfrm>
          <a:prstGeom prst="rect">
            <a:avLst/>
          </a:prstGeom>
          <a:noFill/>
        </p:spPr>
        <p:txBody>
          <a:bodyPr wrap="square" rtlCol="0">
            <a:spAutoFit/>
          </a:bodyPr>
          <a:lstStyle/>
          <a:p>
            <a:pPr algn="just"/>
            <a:r>
              <a:rPr lang="en-US" sz="1100" dirty="0">
                <a:solidFill>
                  <a:srgbClr val="696868"/>
                </a:solidFill>
              </a:rPr>
              <a:t>The research study provided an outlook on several factors that would define the success of a new SPA hotel in the Baltic states, such as tourism trends, supply and demand of accommodation and SPA procedures, and a detailed look at the offering of existing competitors, including market position, price levels and offered services.</a:t>
            </a:r>
          </a:p>
          <a:p>
            <a:pPr algn="just"/>
            <a:endParaRPr lang="en-US" sz="1100" dirty="0">
              <a:solidFill>
                <a:srgbClr val="696868"/>
              </a:solidFill>
            </a:endParaRPr>
          </a:p>
          <a:p>
            <a:pPr algn="just"/>
            <a:r>
              <a:rPr lang="en-US" sz="1100" dirty="0">
                <a:solidFill>
                  <a:srgbClr val="696868"/>
                </a:solidFill>
              </a:rPr>
              <a:t>The findings from the research study established a basis for the direction in the next phase of attracting </a:t>
            </a:r>
            <a:r>
              <a:rPr lang="en-GB" sz="1100" dirty="0">
                <a:solidFill>
                  <a:srgbClr val="696868"/>
                </a:solidFill>
              </a:rPr>
              <a:t>investors.</a:t>
            </a:r>
          </a:p>
        </p:txBody>
      </p:sp>
      <p:sp>
        <p:nvSpPr>
          <p:cNvPr id="12" name="Rectangle 11"/>
          <p:cNvSpPr/>
          <p:nvPr/>
        </p:nvSpPr>
        <p:spPr>
          <a:xfrm>
            <a:off x="0" y="754439"/>
            <a:ext cx="9144000" cy="1224180"/>
          </a:xfrm>
          <a:prstGeom prst="rect">
            <a:avLst/>
          </a:prstGeom>
          <a:solidFill>
            <a:srgbClr val="69686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Shape 188"/>
          <p:cNvSpPr txBox="1">
            <a:spLocks/>
          </p:cNvSpPr>
          <p:nvPr/>
        </p:nvSpPr>
        <p:spPr>
          <a:xfrm>
            <a:off x="328486" y="988349"/>
            <a:ext cx="8275962" cy="720080"/>
          </a:xfrm>
          <a:prstGeom prst="rect">
            <a:avLst/>
          </a:prstGeom>
          <a:noFill/>
          <a:ln>
            <a:noFill/>
          </a:ln>
        </p:spPr>
        <p:txBody>
          <a:bodyPr vert="horz" lIns="91425" tIns="91425" rIns="91425" bIns="91425" rtlCol="0" anchor="ctr" anchorCtr="0">
            <a:noAutofit/>
          </a:bodyPr>
          <a:lstStyle/>
          <a:p>
            <a:pPr lvl="0">
              <a:lnSpc>
                <a:spcPts val="3500"/>
              </a:lnSpc>
              <a:defRPr/>
            </a:pPr>
            <a:r>
              <a:rPr lang="en-GB" sz="3200" b="1" cap="small" dirty="0">
                <a:solidFill>
                  <a:prstClr val="white"/>
                </a:solidFill>
                <a:ea typeface="Arial Unicode MS" pitchFamily="34" charset="-128"/>
                <a:cs typeface="Arial" pitchFamily="34" charset="0"/>
              </a:rPr>
              <a:t>S</a:t>
            </a:r>
            <a:r>
              <a:rPr lang="lv-LV" sz="3200" b="1" cap="small" dirty="0" err="1">
                <a:solidFill>
                  <a:prstClr val="white"/>
                </a:solidFill>
                <a:ea typeface="Arial Unicode MS" pitchFamily="34" charset="-128"/>
                <a:cs typeface="Arial" pitchFamily="34" charset="0"/>
              </a:rPr>
              <a:t>aulkrasti</a:t>
            </a:r>
            <a:r>
              <a:rPr lang="lv-LV" sz="3200" b="1" cap="small" dirty="0">
                <a:solidFill>
                  <a:prstClr val="white"/>
                </a:solidFill>
                <a:ea typeface="Arial Unicode MS" pitchFamily="34" charset="-128"/>
                <a:cs typeface="Arial" pitchFamily="34" charset="0"/>
              </a:rPr>
              <a:t> </a:t>
            </a:r>
            <a:r>
              <a:rPr lang="lv-LV" sz="3200" b="1" cap="small" dirty="0" err="1">
                <a:solidFill>
                  <a:prstClr val="white"/>
                </a:solidFill>
                <a:ea typeface="Arial Unicode MS" pitchFamily="34" charset="-128"/>
                <a:cs typeface="Arial" pitchFamily="34" charset="0"/>
              </a:rPr>
              <a:t>municipality</a:t>
            </a:r>
            <a:r>
              <a:rPr lang="lv-LV" sz="3200" b="1" cap="small" dirty="0">
                <a:solidFill>
                  <a:prstClr val="white"/>
                </a:solidFill>
                <a:ea typeface="Arial Unicode MS" pitchFamily="34" charset="-128"/>
                <a:cs typeface="Arial" pitchFamily="34" charset="0"/>
              </a:rPr>
              <a:t> </a:t>
            </a:r>
            <a:r>
              <a:rPr lang="en-GB" sz="3200" cap="small" dirty="0">
                <a:solidFill>
                  <a:prstClr val="white"/>
                </a:solidFill>
                <a:ea typeface="Arial Unicode MS" pitchFamily="34" charset="-128"/>
                <a:cs typeface="Arial" pitchFamily="34" charset="0"/>
              </a:rPr>
              <a:t>| </a:t>
            </a:r>
            <a:r>
              <a:rPr lang="en-GB" sz="3200" b="1" cap="small" dirty="0">
                <a:solidFill>
                  <a:prstClr val="white"/>
                </a:solidFill>
                <a:ea typeface="Arial Unicode MS" pitchFamily="34" charset="-128"/>
                <a:cs typeface="Arial" pitchFamily="34" charset="0"/>
              </a:rPr>
              <a:t>SPA </a:t>
            </a:r>
            <a:r>
              <a:rPr lang="en-GB" sz="3200" b="1" cap="small" dirty="0">
                <a:solidFill>
                  <a:prstClr val="white"/>
                </a:solidFill>
                <a:latin typeface="Arial"/>
                <a:ea typeface="Arial Unicode MS" pitchFamily="34" charset="-128"/>
                <a:cs typeface="Arial" pitchFamily="34" charset="0"/>
              </a:rPr>
              <a:t>market in the Baltic states</a:t>
            </a:r>
            <a:endParaRPr kumimoji="0" lang="en-GB" sz="3200" b="1" i="0" u="none" strike="noStrike" kern="1200" cap="small" spc="0" normalizeH="0" baseline="0" noProof="0" dirty="0">
              <a:ln>
                <a:noFill/>
              </a:ln>
              <a:solidFill>
                <a:prstClr val="white"/>
              </a:solidFill>
              <a:effectLst/>
              <a:uLnTx/>
              <a:uFillTx/>
              <a:latin typeface="Arial"/>
              <a:ea typeface="Arial Unicode MS" pitchFamily="34" charset="-128"/>
              <a:cs typeface="Arial" pitchFamily="34" charset="0"/>
            </a:endParaRPr>
          </a:p>
        </p:txBody>
      </p:sp>
      <p:pic>
        <p:nvPicPr>
          <p:cNvPr id="9" name="Picture 8">
            <a:extLst>
              <a:ext uri="{FF2B5EF4-FFF2-40B4-BE49-F238E27FC236}">
                <a16:creationId xmlns:a16="http://schemas.microsoft.com/office/drawing/2014/main" id="{67C0803F-FE7B-4E46-8314-9DD4C002FDB3}"/>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251520" y="2431193"/>
            <a:ext cx="2016224" cy="600164"/>
          </a:xfrm>
          <a:prstGeom prst="rect">
            <a:avLst/>
          </a:prstGeom>
          <a:noFill/>
          <a:ln>
            <a:noFill/>
          </a:ln>
        </p:spPr>
      </p:pic>
    </p:spTree>
    <p:extLst>
      <p:ext uri="{BB962C8B-B14F-4D97-AF65-F5344CB8AC3E}">
        <p14:creationId xmlns:p14="http://schemas.microsoft.com/office/powerpoint/2010/main" val="2643387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0170" y="188640"/>
            <a:ext cx="4461830" cy="313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96369" y="246956"/>
            <a:ext cx="4328445" cy="301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178" y="3412468"/>
            <a:ext cx="4683186" cy="3256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596370" y="3499899"/>
            <a:ext cx="4547630" cy="319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8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ChangeArrowheads="1"/>
          </p:cNvSpPr>
          <p:nvPr>
            <p:custDataLst>
              <p:tags r:id="rId1"/>
            </p:custDataLst>
          </p:nvPr>
        </p:nvSpPr>
        <p:spPr bwMode="auto">
          <a:xfrm>
            <a:off x="1187624" y="1629326"/>
            <a:ext cx="3672284" cy="2603790"/>
          </a:xfrm>
          <a:prstGeom prst="rect">
            <a:avLst/>
          </a:prstGeom>
          <a:noFill/>
          <a:ln w="9525">
            <a:noFill/>
            <a:miter lim="800000"/>
            <a:headEnd/>
            <a:tailEnd/>
          </a:ln>
        </p:spPr>
        <p:txBody>
          <a:bodyPr wrap="square">
            <a:spAutoFit/>
          </a:bodyPr>
          <a:lstStyle/>
          <a:p>
            <a:pPr>
              <a:spcBef>
                <a:spcPct val="20000"/>
              </a:spcBef>
              <a:buClr>
                <a:srgbClr val="73BE1E"/>
              </a:buClr>
              <a:defRPr/>
            </a:pPr>
            <a:endParaRPr lang="lv-LV" sz="1600" b="1" dirty="0">
              <a:solidFill>
                <a:prstClr val="white"/>
              </a:solidFill>
            </a:endParaRPr>
          </a:p>
          <a:p>
            <a:pPr>
              <a:spcBef>
                <a:spcPct val="20000"/>
              </a:spcBef>
              <a:buClr>
                <a:srgbClr val="73BE1E"/>
              </a:buClr>
              <a:defRPr/>
            </a:pPr>
            <a:endParaRPr lang="lv-LV" sz="1600" b="1" dirty="0">
              <a:solidFill>
                <a:prstClr val="white"/>
              </a:solidFill>
            </a:endParaRPr>
          </a:p>
          <a:p>
            <a:pPr>
              <a:spcBef>
                <a:spcPct val="20000"/>
              </a:spcBef>
              <a:buClr>
                <a:srgbClr val="73BE1E"/>
              </a:buClr>
              <a:defRPr/>
            </a:pPr>
            <a:br>
              <a:rPr lang="lv-LV" sz="1600" b="1" dirty="0">
                <a:solidFill>
                  <a:prstClr val="white"/>
                </a:solidFill>
              </a:rPr>
            </a:br>
            <a:r>
              <a:rPr lang="lv-LV" sz="1600" b="1" dirty="0">
                <a:solidFill>
                  <a:prstClr val="white"/>
                </a:solidFill>
              </a:rPr>
              <a:t>Mārtiņš Tiknuss</a:t>
            </a:r>
          </a:p>
          <a:p>
            <a:pPr>
              <a:spcBef>
                <a:spcPct val="20000"/>
              </a:spcBef>
              <a:buClr>
                <a:srgbClr val="73BE1E"/>
              </a:buClr>
              <a:defRPr/>
            </a:pPr>
            <a:r>
              <a:rPr lang="lv-LV" sz="1600" dirty="0">
                <a:solidFill>
                  <a:prstClr val="white"/>
                </a:solidFill>
              </a:rPr>
              <a:t>Partneris</a:t>
            </a:r>
            <a:br>
              <a:rPr lang="lv-LV" sz="1600" dirty="0">
                <a:solidFill>
                  <a:prstClr val="white"/>
                </a:solidFill>
              </a:rPr>
            </a:br>
            <a:r>
              <a:rPr lang="lv-LV" sz="1600" dirty="0">
                <a:solidFill>
                  <a:prstClr val="white"/>
                </a:solidFill>
              </a:rPr>
              <a:t>+371 26677811</a:t>
            </a:r>
          </a:p>
          <a:p>
            <a:pPr>
              <a:spcBef>
                <a:spcPct val="20000"/>
              </a:spcBef>
              <a:buClr>
                <a:srgbClr val="73BE1E"/>
              </a:buClr>
              <a:defRPr/>
            </a:pPr>
            <a:r>
              <a:rPr lang="lv-LV" sz="1600" dirty="0">
                <a:solidFill>
                  <a:prstClr val="white"/>
                </a:solidFill>
              </a:rPr>
              <a:t>martins.tiknuss@gatewaypartners.net</a:t>
            </a:r>
            <a:endParaRPr lang="en-US" sz="1600" dirty="0">
              <a:solidFill>
                <a:prstClr val="white"/>
              </a:solidFill>
            </a:endParaRPr>
          </a:p>
          <a:p>
            <a:pPr>
              <a:spcBef>
                <a:spcPct val="20000"/>
              </a:spcBef>
              <a:buClr>
                <a:srgbClr val="73BE1E"/>
              </a:buClr>
              <a:defRPr/>
            </a:pPr>
            <a:r>
              <a:rPr lang="lv-LV" sz="1600" dirty="0">
                <a:solidFill>
                  <a:prstClr val="white"/>
                </a:solidFill>
              </a:rPr>
              <a:t>Elizabetes 51, Riga, LV-1010, Latvia </a:t>
            </a:r>
          </a:p>
          <a:p>
            <a:pPr>
              <a:spcBef>
                <a:spcPct val="20000"/>
              </a:spcBef>
              <a:buClr>
                <a:srgbClr val="73BE1E"/>
              </a:buClr>
              <a:defRPr/>
            </a:pPr>
            <a:r>
              <a:rPr lang="en-US" sz="1600" b="1" dirty="0">
                <a:solidFill>
                  <a:prstClr val="white"/>
                </a:solidFill>
              </a:rPr>
              <a:t>www.gateway</a:t>
            </a:r>
            <a:r>
              <a:rPr lang="lv-LV" sz="1600" b="1" dirty="0">
                <a:solidFill>
                  <a:prstClr val="white"/>
                </a:solidFill>
              </a:rPr>
              <a:t>partners.net</a:t>
            </a:r>
            <a:endParaRPr lang="en-US" sz="1600" b="1" dirty="0">
              <a:solidFill>
                <a:prstClr val="white"/>
              </a:solidFill>
            </a:endParaRPr>
          </a:p>
        </p:txBody>
      </p:sp>
      <p:sp>
        <p:nvSpPr>
          <p:cNvPr id="3" name="Rectangle 6"/>
          <p:cNvSpPr>
            <a:spLocks noChangeArrowheads="1"/>
          </p:cNvSpPr>
          <p:nvPr>
            <p:custDataLst>
              <p:tags r:id="rId2"/>
            </p:custDataLst>
          </p:nvPr>
        </p:nvSpPr>
        <p:spPr bwMode="auto">
          <a:xfrm>
            <a:off x="4878345" y="1634389"/>
            <a:ext cx="3672284" cy="2603790"/>
          </a:xfrm>
          <a:prstGeom prst="rect">
            <a:avLst/>
          </a:prstGeom>
          <a:noFill/>
          <a:ln w="9525">
            <a:noFill/>
            <a:miter lim="800000"/>
            <a:headEnd/>
            <a:tailEnd/>
          </a:ln>
        </p:spPr>
        <p:txBody>
          <a:bodyPr wrap="square">
            <a:spAutoFit/>
          </a:bodyPr>
          <a:lstStyle/>
          <a:p>
            <a:pPr>
              <a:spcBef>
                <a:spcPct val="20000"/>
              </a:spcBef>
              <a:buClr>
                <a:srgbClr val="73BE1E"/>
              </a:buClr>
              <a:defRPr/>
            </a:pPr>
            <a:endParaRPr lang="lv-LV" sz="1600" b="1" dirty="0">
              <a:solidFill>
                <a:prstClr val="white"/>
              </a:solidFill>
            </a:endParaRPr>
          </a:p>
          <a:p>
            <a:pPr>
              <a:spcBef>
                <a:spcPct val="20000"/>
              </a:spcBef>
              <a:buClr>
                <a:srgbClr val="73BE1E"/>
              </a:buClr>
              <a:defRPr/>
            </a:pPr>
            <a:endParaRPr lang="lv-LV" sz="1600" b="1" dirty="0">
              <a:solidFill>
                <a:prstClr val="white"/>
              </a:solidFill>
            </a:endParaRPr>
          </a:p>
          <a:p>
            <a:pPr>
              <a:spcBef>
                <a:spcPct val="20000"/>
              </a:spcBef>
              <a:buClr>
                <a:srgbClr val="73BE1E"/>
              </a:buClr>
              <a:defRPr/>
            </a:pPr>
            <a:br>
              <a:rPr lang="lv-LV" sz="1600" b="1" dirty="0">
                <a:solidFill>
                  <a:prstClr val="white"/>
                </a:solidFill>
              </a:rPr>
            </a:br>
            <a:r>
              <a:rPr lang="lv-LV" sz="1600" b="1" dirty="0">
                <a:solidFill>
                  <a:prstClr val="white"/>
                </a:solidFill>
              </a:rPr>
              <a:t>Vija Volfa	</a:t>
            </a:r>
          </a:p>
          <a:p>
            <a:pPr>
              <a:spcBef>
                <a:spcPct val="20000"/>
              </a:spcBef>
              <a:buClr>
                <a:srgbClr val="73BE1E"/>
              </a:buClr>
              <a:defRPr/>
            </a:pPr>
            <a:r>
              <a:rPr lang="lv-LV" sz="1600" dirty="0">
                <a:solidFill>
                  <a:prstClr val="white"/>
                </a:solidFill>
              </a:rPr>
              <a:t>Vecākā projektu koordinatore</a:t>
            </a:r>
            <a:br>
              <a:rPr lang="lv-LV" sz="1600" dirty="0">
                <a:solidFill>
                  <a:prstClr val="white"/>
                </a:solidFill>
              </a:rPr>
            </a:br>
            <a:r>
              <a:rPr lang="lv-LV" sz="1600" dirty="0">
                <a:solidFill>
                  <a:prstClr val="white"/>
                </a:solidFill>
              </a:rPr>
              <a:t>+371 26638379</a:t>
            </a:r>
          </a:p>
          <a:p>
            <a:pPr>
              <a:spcBef>
                <a:spcPct val="20000"/>
              </a:spcBef>
              <a:buClr>
                <a:srgbClr val="73BE1E"/>
              </a:buClr>
              <a:defRPr/>
            </a:pPr>
            <a:r>
              <a:rPr lang="lv-LV" sz="1600" dirty="0">
                <a:solidFill>
                  <a:prstClr val="white"/>
                </a:solidFill>
              </a:rPr>
              <a:t>vija.volfa@gatewaypartners.net</a:t>
            </a:r>
            <a:endParaRPr lang="en-US" sz="1600" dirty="0">
              <a:solidFill>
                <a:prstClr val="white"/>
              </a:solidFill>
            </a:endParaRPr>
          </a:p>
          <a:p>
            <a:pPr>
              <a:spcBef>
                <a:spcPct val="20000"/>
              </a:spcBef>
              <a:buClr>
                <a:srgbClr val="73BE1E"/>
              </a:buClr>
              <a:defRPr/>
            </a:pPr>
            <a:r>
              <a:rPr lang="lv-LV" sz="1600" dirty="0">
                <a:solidFill>
                  <a:prstClr val="white"/>
                </a:solidFill>
              </a:rPr>
              <a:t>Elizabetes 51, Riga, LV-1010, Latvia </a:t>
            </a:r>
          </a:p>
          <a:p>
            <a:pPr>
              <a:spcBef>
                <a:spcPct val="20000"/>
              </a:spcBef>
              <a:buClr>
                <a:srgbClr val="73BE1E"/>
              </a:buClr>
              <a:defRPr/>
            </a:pPr>
            <a:r>
              <a:rPr lang="en-US" sz="1600" b="1" dirty="0">
                <a:solidFill>
                  <a:prstClr val="white"/>
                </a:solidFill>
              </a:rPr>
              <a:t>www.gateway</a:t>
            </a:r>
            <a:r>
              <a:rPr lang="lv-LV" sz="1600" b="1" dirty="0">
                <a:solidFill>
                  <a:prstClr val="white"/>
                </a:solidFill>
              </a:rPr>
              <a:t>partners.net</a:t>
            </a:r>
            <a:endParaRPr lang="en-US" sz="1600" b="1" dirty="0">
              <a:solidFill>
                <a:prstClr val="white"/>
              </a:solidFill>
            </a:endParaRPr>
          </a:p>
        </p:txBody>
      </p:sp>
    </p:spTree>
    <p:extLst>
      <p:ext uri="{BB962C8B-B14F-4D97-AF65-F5344CB8AC3E}">
        <p14:creationId xmlns:p14="http://schemas.microsoft.com/office/powerpoint/2010/main" val="211410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45" name="Picture 44"/>
          <p:cNvPicPr>
            <a:picLocks noChangeAspect="1"/>
          </p:cNvPicPr>
          <p:nvPr/>
        </p:nvPicPr>
        <p:blipFill rotWithShape="1">
          <a:blip r:embed="rId3" cstate="print">
            <a:extLst>
              <a:ext uri="{28A0092B-C50C-407E-A947-70E740481C1C}">
                <a14:useLocalDpi xmlns:a14="http://schemas.microsoft.com/office/drawing/2010/main" val="0"/>
              </a:ext>
            </a:extLst>
          </a:blip>
          <a:srcRect r="5030"/>
          <a:stretch/>
        </p:blipFill>
        <p:spPr>
          <a:xfrm>
            <a:off x="2339752" y="1136455"/>
            <a:ext cx="6798675" cy="4982415"/>
          </a:xfrm>
          <a:prstGeom prst="rect">
            <a:avLst/>
          </a:prstGeom>
        </p:spPr>
      </p:pic>
      <p:grpSp>
        <p:nvGrpSpPr>
          <p:cNvPr id="26" name="Group 25"/>
          <p:cNvGrpSpPr/>
          <p:nvPr/>
        </p:nvGrpSpPr>
        <p:grpSpPr>
          <a:xfrm>
            <a:off x="323528" y="980728"/>
            <a:ext cx="6446336" cy="499897"/>
            <a:chOff x="880204" y="1056779"/>
            <a:chExt cx="6446336" cy="499897"/>
          </a:xfrm>
        </p:grpSpPr>
        <p:grpSp>
          <p:nvGrpSpPr>
            <p:cNvPr id="14" name="Group 13"/>
            <p:cNvGrpSpPr/>
            <p:nvPr/>
          </p:nvGrpSpPr>
          <p:grpSpPr>
            <a:xfrm>
              <a:off x="880204" y="1056779"/>
              <a:ext cx="6446336" cy="499897"/>
              <a:chOff x="880204" y="1056779"/>
              <a:chExt cx="6446336" cy="499897"/>
            </a:xfrm>
          </p:grpSpPr>
          <p:sp>
            <p:nvSpPr>
              <p:cNvPr id="8" name="TextBox 7"/>
              <p:cNvSpPr txBox="1"/>
              <p:nvPr/>
            </p:nvSpPr>
            <p:spPr>
              <a:xfrm>
                <a:off x="1979712" y="1075895"/>
                <a:ext cx="5346828" cy="400110"/>
              </a:xfrm>
              <a:prstGeom prst="rect">
                <a:avLst/>
              </a:prstGeom>
              <a:noFill/>
            </p:spPr>
            <p:txBody>
              <a:bodyPr wrap="square" rtlCol="0">
                <a:spAutoFit/>
              </a:bodyPr>
              <a:lstStyle/>
              <a:p>
                <a:r>
                  <a:rPr lang="en-US" sz="2000" b="1" dirty="0">
                    <a:solidFill>
                      <a:srgbClr val="696868"/>
                    </a:solidFill>
                    <a:ea typeface="roboto condensed light" panose="02000000000000000000" pitchFamily="2" charset="0"/>
                  </a:rPr>
                  <a:t>#1</a:t>
                </a:r>
                <a:r>
                  <a:rPr lang="en-US" sz="2000" dirty="0">
                    <a:solidFill>
                      <a:srgbClr val="696868"/>
                    </a:solidFill>
                    <a:ea typeface="roboto condensed light" panose="02000000000000000000" pitchFamily="2" charset="0"/>
                  </a:rPr>
                  <a:t> </a:t>
                </a:r>
                <a:r>
                  <a:rPr lang="lv-LV" sz="2000" dirty="0">
                    <a:solidFill>
                      <a:srgbClr val="696868"/>
                    </a:solidFill>
                    <a:ea typeface="roboto condensed light" panose="02000000000000000000" pitchFamily="2" charset="0"/>
                  </a:rPr>
                  <a:t>Austrumeiropā kopš </a:t>
                </a:r>
                <a:r>
                  <a:rPr lang="en-US" sz="2000" dirty="0">
                    <a:solidFill>
                      <a:srgbClr val="696868"/>
                    </a:solidFill>
                    <a:ea typeface="roboto condensed light" panose="02000000000000000000" pitchFamily="2" charset="0"/>
                  </a:rPr>
                  <a:t>2004</a:t>
                </a:r>
                <a:endParaRPr lang="en-US" sz="2000" dirty="0">
                  <a:solidFill>
                    <a:srgbClr val="696868"/>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204" y="1056779"/>
                <a:ext cx="499897" cy="499897"/>
              </a:xfrm>
              <a:prstGeom prst="rect">
                <a:avLst/>
              </a:prstGeom>
            </p:spPr>
          </p:pic>
        </p:grpSp>
        <p:cxnSp>
          <p:nvCxnSpPr>
            <p:cNvPr id="24" name="Straight Connector 23"/>
            <p:cNvCxnSpPr/>
            <p:nvPr/>
          </p:nvCxnSpPr>
          <p:spPr>
            <a:xfrm>
              <a:off x="1475656" y="1306727"/>
              <a:ext cx="462317"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23528" y="1565288"/>
            <a:ext cx="6512108" cy="499897"/>
            <a:chOff x="880204" y="1641339"/>
            <a:chExt cx="6512108" cy="499897"/>
          </a:xfrm>
        </p:grpSpPr>
        <p:grpSp>
          <p:nvGrpSpPr>
            <p:cNvPr id="7" name="Group 6"/>
            <p:cNvGrpSpPr/>
            <p:nvPr/>
          </p:nvGrpSpPr>
          <p:grpSpPr>
            <a:xfrm>
              <a:off x="880204" y="1641339"/>
              <a:ext cx="6512108" cy="499897"/>
              <a:chOff x="880204" y="1650113"/>
              <a:chExt cx="6512108" cy="499897"/>
            </a:xfrm>
          </p:grpSpPr>
          <p:sp>
            <p:nvSpPr>
              <p:cNvPr id="12" name="TextBox 11"/>
              <p:cNvSpPr txBox="1"/>
              <p:nvPr/>
            </p:nvSpPr>
            <p:spPr>
              <a:xfrm>
                <a:off x="1937973" y="1669229"/>
                <a:ext cx="5454339" cy="400110"/>
              </a:xfrm>
              <a:prstGeom prst="rect">
                <a:avLst/>
              </a:prstGeom>
              <a:noFill/>
            </p:spPr>
            <p:txBody>
              <a:bodyPr wrap="square" rtlCol="0">
                <a:spAutoFit/>
              </a:bodyPr>
              <a:lstStyle/>
              <a:p>
                <a:r>
                  <a:rPr lang="lv-LV" sz="2000" dirty="0">
                    <a:solidFill>
                      <a:srgbClr val="696868"/>
                    </a:solidFill>
                    <a:ea typeface="roboto condensed light" panose="02000000000000000000" pitchFamily="2" charset="0"/>
                  </a:rPr>
                  <a:t>7 starptautiski biroji; Galvenā mītne</a:t>
                </a:r>
                <a:r>
                  <a:rPr lang="en-US" sz="2000" dirty="0">
                    <a:solidFill>
                      <a:srgbClr val="696868"/>
                    </a:solidFill>
                    <a:ea typeface="roboto condensed light" panose="02000000000000000000" pitchFamily="2" charset="0"/>
                  </a:rPr>
                  <a:t> – </a:t>
                </a:r>
                <a:r>
                  <a:rPr lang="en-US" sz="2000" b="1" dirty="0">
                    <a:solidFill>
                      <a:srgbClr val="696868"/>
                    </a:solidFill>
                    <a:ea typeface="roboto condensed light" panose="02000000000000000000" pitchFamily="2" charset="0"/>
                  </a:rPr>
                  <a:t>R</a:t>
                </a:r>
                <a:r>
                  <a:rPr lang="lv-LV" sz="2000" b="1" dirty="0">
                    <a:solidFill>
                      <a:srgbClr val="696868"/>
                    </a:solidFill>
                    <a:ea typeface="roboto condensed light" panose="02000000000000000000" pitchFamily="2" charset="0"/>
                  </a:rPr>
                  <a:t>ī</a:t>
                </a:r>
                <a:r>
                  <a:rPr lang="en-US" sz="2000" b="1" dirty="0" err="1">
                    <a:solidFill>
                      <a:srgbClr val="696868"/>
                    </a:solidFill>
                    <a:ea typeface="roboto condensed light" panose="02000000000000000000" pitchFamily="2" charset="0"/>
                  </a:rPr>
                  <a:t>ga</a:t>
                </a:r>
                <a:endParaRPr lang="en-US" sz="2000" b="1" dirty="0">
                  <a:solidFill>
                    <a:srgbClr val="696868"/>
                  </a:solidFill>
                </a:endParaRPr>
              </a:p>
            </p:txBody>
          </p:sp>
          <p:pic>
            <p:nvPicPr>
              <p:cNvPr id="59" name="Picture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204" y="1650113"/>
                <a:ext cx="499897" cy="499897"/>
              </a:xfrm>
              <a:prstGeom prst="rect">
                <a:avLst/>
              </a:prstGeom>
            </p:spPr>
          </p:pic>
        </p:grpSp>
        <p:cxnSp>
          <p:nvCxnSpPr>
            <p:cNvPr id="32" name="Straight Connector 31"/>
            <p:cNvCxnSpPr/>
            <p:nvPr/>
          </p:nvCxnSpPr>
          <p:spPr>
            <a:xfrm>
              <a:off x="1475656" y="1891287"/>
              <a:ext cx="462317"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23528" y="2149848"/>
            <a:ext cx="4276073" cy="499897"/>
            <a:chOff x="880204" y="2225899"/>
            <a:chExt cx="4276073" cy="499897"/>
          </a:xfrm>
        </p:grpSpPr>
        <p:grpSp>
          <p:nvGrpSpPr>
            <p:cNvPr id="3" name="Group 2"/>
            <p:cNvGrpSpPr/>
            <p:nvPr/>
          </p:nvGrpSpPr>
          <p:grpSpPr>
            <a:xfrm>
              <a:off x="880204" y="2225899"/>
              <a:ext cx="4276073" cy="499897"/>
              <a:chOff x="880204" y="2240034"/>
              <a:chExt cx="4276073" cy="499897"/>
            </a:xfrm>
          </p:grpSpPr>
          <p:sp>
            <p:nvSpPr>
              <p:cNvPr id="50" name="TextBox 49"/>
              <p:cNvSpPr txBox="1"/>
              <p:nvPr/>
            </p:nvSpPr>
            <p:spPr>
              <a:xfrm>
                <a:off x="1937973" y="2298417"/>
                <a:ext cx="3218304" cy="400110"/>
              </a:xfrm>
              <a:prstGeom prst="rect">
                <a:avLst/>
              </a:prstGeom>
              <a:noFill/>
            </p:spPr>
            <p:txBody>
              <a:bodyPr wrap="square" rtlCol="0">
                <a:spAutoFit/>
              </a:bodyPr>
              <a:lstStyle/>
              <a:p>
                <a:r>
                  <a:rPr lang="lv-LV" sz="2000" dirty="0">
                    <a:solidFill>
                      <a:srgbClr val="696868"/>
                    </a:solidFill>
                    <a:ea typeface="roboto condensed light" panose="02000000000000000000" pitchFamily="2" charset="0"/>
                  </a:rPr>
                  <a:t>Vairāk nekā </a:t>
                </a:r>
                <a:r>
                  <a:rPr lang="en-US" sz="2000" b="1" dirty="0">
                    <a:solidFill>
                      <a:srgbClr val="696868"/>
                    </a:solidFill>
                    <a:ea typeface="roboto condensed light" panose="02000000000000000000" pitchFamily="2" charset="0"/>
                  </a:rPr>
                  <a:t>1000 </a:t>
                </a:r>
                <a:r>
                  <a:rPr lang="lv-LV" sz="2000" b="1" dirty="0">
                    <a:solidFill>
                      <a:srgbClr val="696868"/>
                    </a:solidFill>
                    <a:ea typeface="roboto condensed light" panose="02000000000000000000" pitchFamily="2" charset="0"/>
                  </a:rPr>
                  <a:t>klientu</a:t>
                </a:r>
                <a:endParaRPr lang="en-US" sz="2000" dirty="0">
                  <a:solidFill>
                    <a:srgbClr val="696868"/>
                  </a:solidFill>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204" y="2240034"/>
                <a:ext cx="499897" cy="499897"/>
              </a:xfrm>
              <a:prstGeom prst="rect">
                <a:avLst/>
              </a:prstGeom>
            </p:spPr>
          </p:pic>
        </p:grpSp>
        <p:cxnSp>
          <p:nvCxnSpPr>
            <p:cNvPr id="33" name="Straight Connector 32"/>
            <p:cNvCxnSpPr/>
            <p:nvPr/>
          </p:nvCxnSpPr>
          <p:spPr>
            <a:xfrm>
              <a:off x="1475656" y="2475847"/>
              <a:ext cx="462317"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23528" y="2734408"/>
            <a:ext cx="4276074" cy="499897"/>
            <a:chOff x="880204" y="2810459"/>
            <a:chExt cx="4276074" cy="499897"/>
          </a:xfrm>
        </p:grpSpPr>
        <p:grpSp>
          <p:nvGrpSpPr>
            <p:cNvPr id="2" name="Group 1"/>
            <p:cNvGrpSpPr/>
            <p:nvPr/>
          </p:nvGrpSpPr>
          <p:grpSpPr>
            <a:xfrm>
              <a:off x="880204" y="2810459"/>
              <a:ext cx="4276074" cy="499897"/>
              <a:chOff x="880204" y="2828088"/>
              <a:chExt cx="4276074" cy="499897"/>
            </a:xfrm>
          </p:grpSpPr>
          <p:sp>
            <p:nvSpPr>
              <p:cNvPr id="23" name="TextBox 22"/>
              <p:cNvSpPr txBox="1"/>
              <p:nvPr/>
            </p:nvSpPr>
            <p:spPr>
              <a:xfrm>
                <a:off x="1937974" y="2847204"/>
                <a:ext cx="3218304" cy="400110"/>
              </a:xfrm>
              <a:prstGeom prst="rect">
                <a:avLst/>
              </a:prstGeom>
              <a:noFill/>
            </p:spPr>
            <p:txBody>
              <a:bodyPr wrap="square" rtlCol="0">
                <a:spAutoFit/>
              </a:bodyPr>
              <a:lstStyle/>
              <a:p>
                <a:r>
                  <a:rPr lang="en-US" sz="2000" b="1" dirty="0">
                    <a:solidFill>
                      <a:srgbClr val="696868"/>
                    </a:solidFill>
                    <a:ea typeface="roboto condensed light" panose="02000000000000000000" pitchFamily="2" charset="0"/>
                  </a:rPr>
                  <a:t>1</a:t>
                </a:r>
                <a:r>
                  <a:rPr lang="lv-LV" sz="2000" b="1" dirty="0">
                    <a:solidFill>
                      <a:srgbClr val="696868"/>
                    </a:solidFill>
                    <a:ea typeface="roboto condensed light" panose="02000000000000000000" pitchFamily="2" charset="0"/>
                  </a:rPr>
                  <a:t>,</a:t>
                </a:r>
                <a:r>
                  <a:rPr lang="en-US" sz="2000" b="1" dirty="0">
                    <a:solidFill>
                      <a:srgbClr val="696868"/>
                    </a:solidFill>
                    <a:ea typeface="roboto condensed light" panose="02000000000000000000" pitchFamily="2" charset="0"/>
                  </a:rPr>
                  <a:t>2</a:t>
                </a:r>
                <a:r>
                  <a:rPr lang="lv-LV" sz="2000" b="1" dirty="0">
                    <a:solidFill>
                      <a:srgbClr val="696868"/>
                    </a:solidFill>
                    <a:ea typeface="roboto condensed light" panose="02000000000000000000" pitchFamily="2" charset="0"/>
                  </a:rPr>
                  <a:t> </a:t>
                </a:r>
                <a:r>
                  <a:rPr lang="en-US" sz="2000" b="1" dirty="0">
                    <a:solidFill>
                      <a:srgbClr val="696868"/>
                    </a:solidFill>
                    <a:ea typeface="roboto condensed light" panose="02000000000000000000" pitchFamily="2" charset="0"/>
                  </a:rPr>
                  <a:t>M EUR </a:t>
                </a:r>
                <a:r>
                  <a:rPr lang="lv-LV" sz="2000" dirty="0">
                    <a:solidFill>
                      <a:srgbClr val="696868"/>
                    </a:solidFill>
                    <a:ea typeface="roboto condensed light" panose="02000000000000000000" pitchFamily="2" charset="0"/>
                  </a:rPr>
                  <a:t>apgrozījums</a:t>
                </a:r>
                <a:endParaRPr lang="en-US" sz="2000" dirty="0">
                  <a:solidFill>
                    <a:srgbClr val="696868"/>
                  </a:solidFill>
                </a:endParaRPr>
              </a:p>
            </p:txBody>
          </p:sp>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204" y="2828088"/>
                <a:ext cx="499897" cy="499897"/>
              </a:xfrm>
              <a:prstGeom prst="rect">
                <a:avLst/>
              </a:prstGeom>
            </p:spPr>
          </p:pic>
        </p:grpSp>
        <p:cxnSp>
          <p:nvCxnSpPr>
            <p:cNvPr id="34" name="Straight Connector 33"/>
            <p:cNvCxnSpPr/>
            <p:nvPr/>
          </p:nvCxnSpPr>
          <p:spPr>
            <a:xfrm>
              <a:off x="1475656" y="3060407"/>
              <a:ext cx="462317"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323528" y="3284984"/>
            <a:ext cx="5203964" cy="499897"/>
            <a:chOff x="880204" y="3395019"/>
            <a:chExt cx="5203964" cy="499897"/>
          </a:xfrm>
        </p:grpSpPr>
        <p:grpSp>
          <p:nvGrpSpPr>
            <p:cNvPr id="16" name="Group 15"/>
            <p:cNvGrpSpPr/>
            <p:nvPr/>
          </p:nvGrpSpPr>
          <p:grpSpPr>
            <a:xfrm>
              <a:off x="880204" y="3395019"/>
              <a:ext cx="5203964" cy="499897"/>
              <a:chOff x="880204" y="3416141"/>
              <a:chExt cx="5203964" cy="499897"/>
            </a:xfrm>
          </p:grpSpPr>
          <p:sp>
            <p:nvSpPr>
              <p:cNvPr id="9" name="TextBox 8"/>
              <p:cNvSpPr txBox="1"/>
              <p:nvPr/>
            </p:nvSpPr>
            <p:spPr>
              <a:xfrm>
                <a:off x="1937974" y="3435257"/>
                <a:ext cx="4146194" cy="400110"/>
              </a:xfrm>
              <a:prstGeom prst="rect">
                <a:avLst/>
              </a:prstGeom>
              <a:noFill/>
            </p:spPr>
            <p:txBody>
              <a:bodyPr wrap="square" rtlCol="0">
                <a:spAutoFit/>
              </a:bodyPr>
              <a:lstStyle/>
              <a:p>
                <a:r>
                  <a:rPr lang="lv-LV" sz="2000" b="1" dirty="0">
                    <a:solidFill>
                      <a:srgbClr val="696868"/>
                    </a:solidFill>
                    <a:ea typeface="roboto condensed light" panose="02000000000000000000" pitchFamily="2" charset="0"/>
                  </a:rPr>
                  <a:t>30</a:t>
                </a:r>
                <a:r>
                  <a:rPr lang="en-US" sz="2000" b="1" dirty="0">
                    <a:solidFill>
                      <a:srgbClr val="696868"/>
                    </a:solidFill>
                    <a:ea typeface="roboto condensed light" panose="02000000000000000000" pitchFamily="2" charset="0"/>
                  </a:rPr>
                  <a:t> </a:t>
                </a:r>
                <a:r>
                  <a:rPr lang="lv-LV" sz="2000" b="1" dirty="0">
                    <a:solidFill>
                      <a:srgbClr val="696868"/>
                    </a:solidFill>
                    <a:ea typeface="roboto condensed light" panose="02000000000000000000" pitchFamily="2" charset="0"/>
                  </a:rPr>
                  <a:t>darbinieki </a:t>
                </a:r>
                <a:r>
                  <a:rPr lang="lv-LV" sz="2000" dirty="0">
                    <a:solidFill>
                      <a:srgbClr val="696868"/>
                    </a:solidFill>
                    <a:ea typeface="roboto condensed light" panose="02000000000000000000" pitchFamily="2" charset="0"/>
                  </a:rPr>
                  <a:t>+ ārvalstu eksperti</a:t>
                </a:r>
                <a:endParaRPr lang="en-US" sz="2000" dirty="0">
                  <a:solidFill>
                    <a:srgbClr val="696868"/>
                  </a:solidFill>
                </a:endParaRPr>
              </a:p>
            </p:txBody>
          </p:sp>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0204" y="3416141"/>
                <a:ext cx="499897" cy="499897"/>
              </a:xfrm>
              <a:prstGeom prst="rect">
                <a:avLst/>
              </a:prstGeom>
            </p:spPr>
          </p:pic>
        </p:grpSp>
        <p:cxnSp>
          <p:nvCxnSpPr>
            <p:cNvPr id="35" name="Straight Connector 34"/>
            <p:cNvCxnSpPr/>
            <p:nvPr/>
          </p:nvCxnSpPr>
          <p:spPr>
            <a:xfrm>
              <a:off x="1475656" y="3644967"/>
              <a:ext cx="462317"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23528" y="3903528"/>
            <a:ext cx="3997538" cy="499897"/>
            <a:chOff x="880204" y="3979579"/>
            <a:chExt cx="3997538" cy="499897"/>
          </a:xfrm>
        </p:grpSpPr>
        <p:grpSp>
          <p:nvGrpSpPr>
            <p:cNvPr id="17" name="Group 16"/>
            <p:cNvGrpSpPr/>
            <p:nvPr/>
          </p:nvGrpSpPr>
          <p:grpSpPr>
            <a:xfrm>
              <a:off x="880204" y="3979579"/>
              <a:ext cx="3997538" cy="499897"/>
              <a:chOff x="880204" y="4004195"/>
              <a:chExt cx="3997538" cy="499897"/>
            </a:xfrm>
          </p:grpSpPr>
          <p:sp>
            <p:nvSpPr>
              <p:cNvPr id="11" name="TextBox 10"/>
              <p:cNvSpPr txBox="1"/>
              <p:nvPr/>
            </p:nvSpPr>
            <p:spPr>
              <a:xfrm>
                <a:off x="1937974" y="4023311"/>
                <a:ext cx="2939768" cy="400110"/>
              </a:xfrm>
              <a:prstGeom prst="rect">
                <a:avLst/>
              </a:prstGeom>
              <a:noFill/>
            </p:spPr>
            <p:txBody>
              <a:bodyPr wrap="square" rtlCol="0">
                <a:spAutoFit/>
              </a:bodyPr>
              <a:lstStyle/>
              <a:p>
                <a:r>
                  <a:rPr lang="en-US" sz="2000" b="1" dirty="0">
                    <a:solidFill>
                      <a:srgbClr val="696868"/>
                    </a:solidFill>
                    <a:ea typeface="roboto condensed light" panose="02000000000000000000" pitchFamily="2" charset="0"/>
                  </a:rPr>
                  <a:t>15+ </a:t>
                </a:r>
                <a:r>
                  <a:rPr lang="lv-LV" sz="2000" b="1" dirty="0">
                    <a:solidFill>
                      <a:srgbClr val="696868"/>
                    </a:solidFill>
                    <a:ea typeface="roboto condensed light" panose="02000000000000000000" pitchFamily="2" charset="0"/>
                  </a:rPr>
                  <a:t>valodas</a:t>
                </a:r>
                <a:endParaRPr lang="en-US" sz="2000" b="1" dirty="0">
                  <a:solidFill>
                    <a:srgbClr val="696868"/>
                  </a:solidFill>
                </a:endParaRPr>
              </a:p>
            </p:txBody>
          </p:sp>
          <p:pic>
            <p:nvPicPr>
              <p:cNvPr id="58"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0204" y="4004195"/>
                <a:ext cx="499897" cy="499897"/>
              </a:xfrm>
              <a:prstGeom prst="rect">
                <a:avLst/>
              </a:prstGeom>
            </p:spPr>
          </p:pic>
        </p:grpSp>
        <p:cxnSp>
          <p:nvCxnSpPr>
            <p:cNvPr id="36" name="Straight Connector 35"/>
            <p:cNvCxnSpPr/>
            <p:nvPr/>
          </p:nvCxnSpPr>
          <p:spPr>
            <a:xfrm>
              <a:off x="1475656" y="4229527"/>
              <a:ext cx="462317"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325065" y="4488088"/>
            <a:ext cx="6138531" cy="499897"/>
            <a:chOff x="880204" y="4564139"/>
            <a:chExt cx="6138531" cy="499897"/>
          </a:xfrm>
        </p:grpSpPr>
        <p:grpSp>
          <p:nvGrpSpPr>
            <p:cNvPr id="18" name="Group 17"/>
            <p:cNvGrpSpPr/>
            <p:nvPr/>
          </p:nvGrpSpPr>
          <p:grpSpPr>
            <a:xfrm>
              <a:off x="880204" y="4564139"/>
              <a:ext cx="6138531" cy="499897"/>
              <a:chOff x="880204" y="4592248"/>
              <a:chExt cx="6138531" cy="499897"/>
            </a:xfrm>
          </p:grpSpPr>
          <p:sp>
            <p:nvSpPr>
              <p:cNvPr id="10" name="TextBox 9"/>
              <p:cNvSpPr txBox="1"/>
              <p:nvPr/>
            </p:nvSpPr>
            <p:spPr>
              <a:xfrm>
                <a:off x="1937973" y="4611364"/>
                <a:ext cx="5080762" cy="400110"/>
              </a:xfrm>
              <a:prstGeom prst="rect">
                <a:avLst/>
              </a:prstGeom>
              <a:noFill/>
            </p:spPr>
            <p:txBody>
              <a:bodyPr wrap="square" rtlCol="0">
                <a:spAutoFit/>
              </a:bodyPr>
              <a:lstStyle/>
              <a:p>
                <a:r>
                  <a:rPr lang="en-US" sz="2000" b="1" dirty="0">
                    <a:solidFill>
                      <a:srgbClr val="696868"/>
                    </a:solidFill>
                    <a:ea typeface="roboto condensed light" panose="02000000000000000000" pitchFamily="2" charset="0"/>
                  </a:rPr>
                  <a:t>~</a:t>
                </a:r>
                <a:r>
                  <a:rPr lang="lv-LV" sz="2000" b="1" dirty="0">
                    <a:solidFill>
                      <a:srgbClr val="696868"/>
                    </a:solidFill>
                    <a:ea typeface="roboto condensed light" panose="02000000000000000000" pitchFamily="2" charset="0"/>
                  </a:rPr>
                  <a:t>5</a:t>
                </a:r>
                <a:r>
                  <a:rPr lang="en-US" sz="2000" b="1" dirty="0">
                    <a:solidFill>
                      <a:srgbClr val="696868"/>
                    </a:solidFill>
                    <a:ea typeface="roboto condensed light" panose="02000000000000000000" pitchFamily="2" charset="0"/>
                  </a:rPr>
                  <a:t>0 000 </a:t>
                </a:r>
                <a:r>
                  <a:rPr lang="lv-LV" sz="2000" dirty="0">
                    <a:solidFill>
                      <a:srgbClr val="696868"/>
                    </a:solidFill>
                    <a:ea typeface="roboto condensed light" panose="02000000000000000000" pitchFamily="2" charset="0"/>
                  </a:rPr>
                  <a:t>uzņēmumu </a:t>
                </a:r>
                <a:r>
                  <a:rPr lang="en-US" sz="2000" dirty="0" err="1">
                    <a:solidFill>
                      <a:srgbClr val="696868"/>
                    </a:solidFill>
                    <a:ea typeface="roboto condensed light" panose="02000000000000000000" pitchFamily="2" charset="0"/>
                  </a:rPr>
                  <a:t>dat</a:t>
                </a:r>
                <a:r>
                  <a:rPr lang="lv-LV" sz="2000" dirty="0">
                    <a:solidFill>
                      <a:srgbClr val="696868"/>
                    </a:solidFill>
                    <a:ea typeface="roboto condensed light" panose="02000000000000000000" pitchFamily="2" charset="0"/>
                  </a:rPr>
                  <a:t>u</a:t>
                </a:r>
                <a:r>
                  <a:rPr lang="en-US" sz="2000" dirty="0">
                    <a:solidFill>
                      <a:srgbClr val="696868"/>
                    </a:solidFill>
                    <a:ea typeface="roboto condensed light" panose="02000000000000000000" pitchFamily="2" charset="0"/>
                  </a:rPr>
                  <a:t>b</a:t>
                </a:r>
                <a:r>
                  <a:rPr lang="lv-LV" sz="2000" dirty="0" err="1">
                    <a:solidFill>
                      <a:srgbClr val="696868"/>
                    </a:solidFill>
                    <a:ea typeface="roboto condensed light" panose="02000000000000000000" pitchFamily="2" charset="0"/>
                  </a:rPr>
                  <a:t>āze</a:t>
                </a:r>
                <a:endParaRPr lang="en-US" sz="2000" dirty="0">
                  <a:solidFill>
                    <a:srgbClr val="696868"/>
                  </a:solidFill>
                </a:endParaRP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0204" y="4592248"/>
                <a:ext cx="499897" cy="499897"/>
              </a:xfrm>
              <a:prstGeom prst="rect">
                <a:avLst/>
              </a:prstGeom>
            </p:spPr>
          </p:pic>
        </p:grpSp>
        <p:cxnSp>
          <p:nvCxnSpPr>
            <p:cNvPr id="37" name="Straight Connector 36"/>
            <p:cNvCxnSpPr/>
            <p:nvPr/>
          </p:nvCxnSpPr>
          <p:spPr>
            <a:xfrm>
              <a:off x="1475656" y="4814087"/>
              <a:ext cx="462317"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323528" y="5072648"/>
            <a:ext cx="5606401" cy="499897"/>
            <a:chOff x="880204" y="5148699"/>
            <a:chExt cx="5606401" cy="499897"/>
          </a:xfrm>
        </p:grpSpPr>
        <p:grpSp>
          <p:nvGrpSpPr>
            <p:cNvPr id="19" name="Group 18"/>
            <p:cNvGrpSpPr/>
            <p:nvPr/>
          </p:nvGrpSpPr>
          <p:grpSpPr>
            <a:xfrm>
              <a:off x="880204" y="5148699"/>
              <a:ext cx="5606401" cy="499897"/>
              <a:chOff x="880204" y="5180302"/>
              <a:chExt cx="5606401" cy="499897"/>
            </a:xfrm>
          </p:grpSpPr>
          <p:sp>
            <p:nvSpPr>
              <p:cNvPr id="13" name="TextBox 12"/>
              <p:cNvSpPr txBox="1"/>
              <p:nvPr/>
            </p:nvSpPr>
            <p:spPr>
              <a:xfrm>
                <a:off x="1937974" y="5199418"/>
                <a:ext cx="4548631" cy="400110"/>
              </a:xfrm>
              <a:prstGeom prst="rect">
                <a:avLst/>
              </a:prstGeom>
              <a:noFill/>
            </p:spPr>
            <p:txBody>
              <a:bodyPr wrap="square" rtlCol="0">
                <a:spAutoFit/>
              </a:bodyPr>
              <a:lstStyle/>
              <a:p>
                <a:r>
                  <a:rPr lang="lv-LV" sz="2000" dirty="0">
                    <a:solidFill>
                      <a:srgbClr val="696868"/>
                    </a:solidFill>
                    <a:ea typeface="roboto condensed light" panose="02000000000000000000" pitchFamily="2" charset="0"/>
                  </a:rPr>
                  <a:t>Klientu apmierinātības rādītājs </a:t>
                </a:r>
                <a:r>
                  <a:rPr lang="en-US" sz="2000" b="1" dirty="0">
                    <a:solidFill>
                      <a:srgbClr val="696868"/>
                    </a:solidFill>
                    <a:ea typeface="roboto condensed light" panose="02000000000000000000" pitchFamily="2" charset="0"/>
                  </a:rPr>
                  <a:t>8,2</a:t>
                </a:r>
                <a:endParaRPr lang="en-US" sz="2000" b="1" dirty="0">
                  <a:solidFill>
                    <a:srgbClr val="696868"/>
                  </a:solidFill>
                </a:endParaRPr>
              </a:p>
            </p:txBody>
          </p:sp>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0204" y="5180302"/>
                <a:ext cx="499897" cy="499897"/>
              </a:xfrm>
              <a:prstGeom prst="rect">
                <a:avLst/>
              </a:prstGeom>
            </p:spPr>
          </p:pic>
        </p:grpSp>
        <p:cxnSp>
          <p:nvCxnSpPr>
            <p:cNvPr id="38" name="Straight Connector 37"/>
            <p:cNvCxnSpPr/>
            <p:nvPr/>
          </p:nvCxnSpPr>
          <p:spPr>
            <a:xfrm>
              <a:off x="1475656" y="5398647"/>
              <a:ext cx="462317"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4883" y="5657205"/>
            <a:ext cx="8117517" cy="400110"/>
            <a:chOff x="611560" y="5733256"/>
            <a:chExt cx="8115569" cy="400110"/>
          </a:xfrm>
        </p:grpSpPr>
        <p:grpSp>
          <p:nvGrpSpPr>
            <p:cNvPr id="21" name="Group 20"/>
            <p:cNvGrpSpPr/>
            <p:nvPr/>
          </p:nvGrpSpPr>
          <p:grpSpPr>
            <a:xfrm>
              <a:off x="611560" y="5733256"/>
              <a:ext cx="8115569" cy="400110"/>
              <a:chOff x="611560" y="5733256"/>
              <a:chExt cx="8115569" cy="400110"/>
            </a:xfrm>
          </p:grpSpPr>
          <p:sp>
            <p:nvSpPr>
              <p:cNvPr id="15" name="TextBox 14"/>
              <p:cNvSpPr txBox="1"/>
              <p:nvPr/>
            </p:nvSpPr>
            <p:spPr>
              <a:xfrm>
                <a:off x="1937973" y="5733256"/>
                <a:ext cx="6789156" cy="400110"/>
              </a:xfrm>
              <a:prstGeom prst="rect">
                <a:avLst/>
              </a:prstGeom>
              <a:noFill/>
            </p:spPr>
            <p:txBody>
              <a:bodyPr wrap="square" rtlCol="0">
                <a:spAutoFit/>
              </a:bodyPr>
              <a:lstStyle/>
              <a:p>
                <a:r>
                  <a:rPr lang="lv-LV" sz="2000" dirty="0">
                    <a:solidFill>
                      <a:srgbClr val="696868"/>
                    </a:solidFill>
                    <a:ea typeface="roboto condensed light" panose="02000000000000000000" pitchFamily="2" charset="0"/>
                  </a:rPr>
                  <a:t>Vairāk nekā </a:t>
                </a:r>
                <a:r>
                  <a:rPr lang="lv-LV" sz="2000" b="1" dirty="0">
                    <a:solidFill>
                      <a:srgbClr val="696868"/>
                    </a:solidFill>
                    <a:ea typeface="roboto condensed light" panose="02000000000000000000" pitchFamily="2" charset="0"/>
                  </a:rPr>
                  <a:t>45 valstis</a:t>
                </a:r>
                <a:r>
                  <a:rPr lang="lv-LV" sz="2000" dirty="0">
                    <a:solidFill>
                      <a:srgbClr val="696868"/>
                    </a:solidFill>
                    <a:ea typeface="roboto condensed light" panose="02000000000000000000" pitchFamily="2" charset="0"/>
                  </a:rPr>
                  <a:t>, kurās ir realizēti projekti </a:t>
                </a:r>
                <a:endParaRPr lang="en-US" sz="2000" dirty="0">
                  <a:solidFill>
                    <a:srgbClr val="696868"/>
                  </a:solidFill>
                </a:endParaRPr>
              </a:p>
            </p:txBody>
          </p:sp>
          <p:sp>
            <p:nvSpPr>
              <p:cNvPr id="61" name="TextBox 60"/>
              <p:cNvSpPr txBox="1"/>
              <p:nvPr/>
            </p:nvSpPr>
            <p:spPr>
              <a:xfrm>
                <a:off x="611560" y="5733256"/>
                <a:ext cx="1080120" cy="400110"/>
              </a:xfrm>
              <a:prstGeom prst="rect">
                <a:avLst/>
              </a:prstGeom>
              <a:noFill/>
            </p:spPr>
            <p:txBody>
              <a:bodyPr wrap="square" rtlCol="0">
                <a:spAutoFit/>
              </a:bodyPr>
              <a:lstStyle/>
              <a:p>
                <a:pPr algn="ctr"/>
                <a:r>
                  <a:rPr lang="lv-LV" sz="2000" b="1" dirty="0">
                    <a:solidFill>
                      <a:srgbClr val="909D09"/>
                    </a:solidFill>
                  </a:rPr>
                  <a:t>45+</a:t>
                </a:r>
              </a:p>
            </p:txBody>
          </p:sp>
        </p:grpSp>
        <p:cxnSp>
          <p:nvCxnSpPr>
            <p:cNvPr id="40" name="Straight Connector 39"/>
            <p:cNvCxnSpPr/>
            <p:nvPr/>
          </p:nvCxnSpPr>
          <p:spPr>
            <a:xfrm>
              <a:off x="1691680" y="5964088"/>
              <a:ext cx="246293"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80144" y="6160151"/>
            <a:ext cx="8117517" cy="400110"/>
            <a:chOff x="611560" y="5733256"/>
            <a:chExt cx="8115569" cy="400110"/>
          </a:xfrm>
        </p:grpSpPr>
        <p:grpSp>
          <p:nvGrpSpPr>
            <p:cNvPr id="49" name="Group 48"/>
            <p:cNvGrpSpPr/>
            <p:nvPr/>
          </p:nvGrpSpPr>
          <p:grpSpPr>
            <a:xfrm>
              <a:off x="611560" y="5733256"/>
              <a:ext cx="8115569" cy="400110"/>
              <a:chOff x="611560" y="5733256"/>
              <a:chExt cx="8115569" cy="400110"/>
            </a:xfrm>
          </p:grpSpPr>
          <p:sp>
            <p:nvSpPr>
              <p:cNvPr id="52" name="TextBox 51"/>
              <p:cNvSpPr txBox="1"/>
              <p:nvPr/>
            </p:nvSpPr>
            <p:spPr>
              <a:xfrm>
                <a:off x="1937973" y="5733256"/>
                <a:ext cx="6789156" cy="400110"/>
              </a:xfrm>
              <a:prstGeom prst="rect">
                <a:avLst/>
              </a:prstGeom>
              <a:noFill/>
            </p:spPr>
            <p:txBody>
              <a:bodyPr wrap="square" rtlCol="0">
                <a:spAutoFit/>
              </a:bodyPr>
              <a:lstStyle/>
              <a:p>
                <a:r>
                  <a:rPr lang="lv-LV" sz="2000" dirty="0">
                    <a:solidFill>
                      <a:srgbClr val="696868"/>
                    </a:solidFill>
                    <a:ea typeface="roboto condensed light" panose="02000000000000000000" pitchFamily="2" charset="0"/>
                  </a:rPr>
                  <a:t>Klientu ieteiktu mūsu pakalpojumus citiem uzņēmumiem</a:t>
                </a:r>
                <a:endParaRPr lang="en-US" sz="2000" dirty="0">
                  <a:solidFill>
                    <a:srgbClr val="696868"/>
                  </a:solidFill>
                </a:endParaRPr>
              </a:p>
            </p:txBody>
          </p:sp>
          <p:sp>
            <p:nvSpPr>
              <p:cNvPr id="53" name="TextBox 52"/>
              <p:cNvSpPr txBox="1"/>
              <p:nvPr/>
            </p:nvSpPr>
            <p:spPr>
              <a:xfrm>
                <a:off x="611560" y="5733256"/>
                <a:ext cx="1080120" cy="400110"/>
              </a:xfrm>
              <a:prstGeom prst="rect">
                <a:avLst/>
              </a:prstGeom>
              <a:noFill/>
            </p:spPr>
            <p:txBody>
              <a:bodyPr wrap="square" rtlCol="0">
                <a:spAutoFit/>
              </a:bodyPr>
              <a:lstStyle/>
              <a:p>
                <a:pPr algn="ctr"/>
                <a:r>
                  <a:rPr lang="lv-LV" sz="2000" b="1" dirty="0">
                    <a:solidFill>
                      <a:srgbClr val="909D09"/>
                    </a:solidFill>
                  </a:rPr>
                  <a:t>100%</a:t>
                </a:r>
              </a:p>
            </p:txBody>
          </p:sp>
        </p:grpSp>
        <p:cxnSp>
          <p:nvCxnSpPr>
            <p:cNvPr id="51" name="Straight Connector 50"/>
            <p:cNvCxnSpPr/>
            <p:nvPr/>
          </p:nvCxnSpPr>
          <p:spPr>
            <a:xfrm>
              <a:off x="1691680" y="5964088"/>
              <a:ext cx="246293"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095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gatewaypartners.net/wp-content/uploads/2016/11/Export_education-treadmill-1028296-1024x57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263" t="-62" r="24684" b="62"/>
          <a:stretch/>
        </p:blipFill>
        <p:spPr bwMode="auto">
          <a:xfrm>
            <a:off x="4808856" y="4291956"/>
            <a:ext cx="2017144" cy="1828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7" cstate="print"/>
          <a:srcRect l="18328" t="125" r="22102" b="-125"/>
          <a:stretch/>
        </p:blipFill>
        <p:spPr>
          <a:xfrm>
            <a:off x="507823" y="2072169"/>
            <a:ext cx="2029333" cy="1866849"/>
          </a:xfrm>
          <a:prstGeom prst="rect">
            <a:avLst/>
          </a:prstGeom>
        </p:spPr>
      </p:pic>
      <p:sp>
        <p:nvSpPr>
          <p:cNvPr id="29" name="Rectangle 28"/>
          <p:cNvSpPr/>
          <p:nvPr/>
        </p:nvSpPr>
        <p:spPr>
          <a:xfrm>
            <a:off x="498246" y="2539197"/>
            <a:ext cx="2048486" cy="932793"/>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793185" y="4739814"/>
            <a:ext cx="2048486" cy="932793"/>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hape 188"/>
          <p:cNvSpPr txBox="1">
            <a:spLocks/>
          </p:cNvSpPr>
          <p:nvPr/>
        </p:nvSpPr>
        <p:spPr>
          <a:xfrm>
            <a:off x="435067" y="874955"/>
            <a:ext cx="6467455" cy="720080"/>
          </a:xfrm>
          <a:prstGeom prst="rect">
            <a:avLst/>
          </a:prstGeom>
          <a:noFill/>
          <a:ln>
            <a:noFill/>
          </a:ln>
        </p:spPr>
        <p:txBody>
          <a:bodyPr vert="horz" lIns="91425" tIns="91425" rIns="91425" bIns="91425" rtlCol="0" anchor="ctr" anchorCtr="0">
            <a:noAutofit/>
          </a:bodyPr>
          <a:lstStyle/>
          <a:p>
            <a:pPr lvl="0">
              <a:lnSpc>
                <a:spcPts val="3500"/>
              </a:lnSpc>
              <a:defRPr/>
            </a:pPr>
            <a:r>
              <a:rPr lang="en-US" sz="3200" b="1" cap="small" dirty="0" err="1">
                <a:latin typeface="+mj-lt"/>
                <a:ea typeface="Arial Unicode MS" pitchFamily="34" charset="-128"/>
                <a:cs typeface="Arial" pitchFamily="34" charset="0"/>
              </a:rPr>
              <a:t>Mēs</a:t>
            </a:r>
            <a:r>
              <a:rPr lang="en-US" sz="3200" b="1" cap="small" dirty="0">
                <a:latin typeface="+mj-lt"/>
                <a:ea typeface="Arial Unicode MS" pitchFamily="34" charset="-128"/>
                <a:cs typeface="Arial" pitchFamily="34" charset="0"/>
              </a:rPr>
              <a:t> </a:t>
            </a:r>
            <a:r>
              <a:rPr lang="en-US" sz="3200" b="1" cap="small" dirty="0" err="1">
                <a:latin typeface="+mj-lt"/>
                <a:ea typeface="Arial Unicode MS" pitchFamily="34" charset="-128"/>
                <a:cs typeface="Arial" pitchFamily="34" charset="0"/>
              </a:rPr>
              <a:t>atbalst</a:t>
            </a:r>
            <a:r>
              <a:rPr lang="lv-LV" sz="3200" b="1" cap="small" dirty="0">
                <a:latin typeface="+mj-lt"/>
                <a:ea typeface="Arial Unicode MS" pitchFamily="34" charset="-128"/>
                <a:cs typeface="Arial" pitchFamily="34" charset="0"/>
              </a:rPr>
              <a:t>a</a:t>
            </a:r>
            <a:r>
              <a:rPr lang="en-US" sz="3200" b="1" cap="small" dirty="0">
                <a:latin typeface="+mj-lt"/>
                <a:ea typeface="Arial Unicode MS" pitchFamily="34" charset="-128"/>
                <a:cs typeface="Arial" pitchFamily="34" charset="0"/>
              </a:rPr>
              <a:t>m </a:t>
            </a:r>
            <a:r>
              <a:rPr lang="lv-LV" sz="3200" b="1" cap="small" dirty="0">
                <a:latin typeface="+mj-lt"/>
                <a:ea typeface="Arial Unicode MS" pitchFamily="34" charset="-128"/>
                <a:cs typeface="Arial" pitchFamily="34" charset="0"/>
              </a:rPr>
              <a:t>Jūsu </a:t>
            </a:r>
            <a:r>
              <a:rPr lang="en-US" sz="3200" b="1" cap="small" dirty="0" err="1">
                <a:latin typeface="+mj-lt"/>
                <a:ea typeface="Arial Unicode MS" pitchFamily="34" charset="-128"/>
                <a:cs typeface="Arial" pitchFamily="34" charset="0"/>
              </a:rPr>
              <a:t>izaugsmi</a:t>
            </a:r>
            <a:endParaRPr lang="en-US" sz="3200" b="1" cap="small" dirty="0">
              <a:latin typeface="+mj-lt"/>
              <a:ea typeface="Arial Unicode MS" pitchFamily="34" charset="-128"/>
              <a:cs typeface="Arial" pitchFamily="34" charset="0"/>
            </a:endParaRPr>
          </a:p>
        </p:txBody>
      </p:sp>
      <p:sp>
        <p:nvSpPr>
          <p:cNvPr id="16" name="TextBox 13"/>
          <p:cNvSpPr txBox="1">
            <a:spLocks noChangeArrowheads="1"/>
          </p:cNvSpPr>
          <p:nvPr>
            <p:custDataLst>
              <p:tags r:id="rId1"/>
            </p:custDataLst>
          </p:nvPr>
        </p:nvSpPr>
        <p:spPr bwMode="auto">
          <a:xfrm>
            <a:off x="568966" y="2702946"/>
            <a:ext cx="1907046" cy="605294"/>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lgn="ctr">
              <a:lnSpc>
                <a:spcPts val="2000"/>
              </a:lnSpc>
              <a:spcAft>
                <a:spcPts val="600"/>
              </a:spcAft>
            </a:pPr>
            <a:r>
              <a:rPr lang="en-GB" altLang="en-US" sz="1700" b="1" dirty="0">
                <a:solidFill>
                  <a:schemeClr val="bg1"/>
                </a:solidFill>
                <a:latin typeface="+mj-lt"/>
                <a:ea typeface="MS PGothic" pitchFamily="34" charset="-128"/>
              </a:rPr>
              <a:t>MARKET INTELLIGENCE</a:t>
            </a:r>
          </a:p>
        </p:txBody>
      </p:sp>
      <p:sp>
        <p:nvSpPr>
          <p:cNvPr id="20" name="TextBox 13"/>
          <p:cNvSpPr txBox="1">
            <a:spLocks noChangeArrowheads="1"/>
          </p:cNvSpPr>
          <p:nvPr>
            <p:custDataLst>
              <p:tags r:id="rId2"/>
            </p:custDataLst>
          </p:nvPr>
        </p:nvSpPr>
        <p:spPr bwMode="auto">
          <a:xfrm>
            <a:off x="4882086" y="4903563"/>
            <a:ext cx="1870685" cy="605294"/>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lgn="ctr">
              <a:lnSpc>
                <a:spcPts val="2000"/>
              </a:lnSpc>
              <a:spcAft>
                <a:spcPts val="600"/>
              </a:spcAft>
            </a:pPr>
            <a:r>
              <a:rPr lang="en-GB" altLang="en-US" sz="1700" b="1" dirty="0">
                <a:solidFill>
                  <a:schemeClr val="bg1"/>
                </a:solidFill>
                <a:latin typeface="+mj-lt"/>
                <a:ea typeface="MS PGothic" pitchFamily="34" charset="-128"/>
              </a:rPr>
              <a:t>EXPORT EDUCATION</a:t>
            </a:r>
          </a:p>
        </p:txBody>
      </p:sp>
      <p:sp>
        <p:nvSpPr>
          <p:cNvPr id="22" name="Rectangle 21"/>
          <p:cNvSpPr/>
          <p:nvPr/>
        </p:nvSpPr>
        <p:spPr>
          <a:xfrm>
            <a:off x="6803977" y="4286691"/>
            <a:ext cx="1944216" cy="18462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521620" y="2072169"/>
            <a:ext cx="1944216" cy="18721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85A95266-5179-46DC-9BEA-9B3B845B10B3}"/>
              </a:ext>
            </a:extLst>
          </p:cNvPr>
          <p:cNvGrpSpPr/>
          <p:nvPr/>
        </p:nvGrpSpPr>
        <p:grpSpPr>
          <a:xfrm>
            <a:off x="533545" y="4276228"/>
            <a:ext cx="3976149" cy="1868400"/>
            <a:chOff x="4780315" y="2088479"/>
            <a:chExt cx="3976149" cy="1868400"/>
          </a:xfrm>
        </p:grpSpPr>
        <p:pic>
          <p:nvPicPr>
            <p:cNvPr id="2" name="Picture 1"/>
            <p:cNvPicPr>
              <a:picLocks noChangeAspect="1"/>
            </p:cNvPicPr>
            <p:nvPr/>
          </p:nvPicPr>
          <p:blipFill rotWithShape="1">
            <a:blip r:embed="rId8" cstate="print"/>
            <a:srcRect l="18726" t="-55" r="19819" b="55"/>
            <a:stretch/>
          </p:blipFill>
          <p:spPr>
            <a:xfrm>
              <a:off x="4780315" y="2088479"/>
              <a:ext cx="2046465" cy="1866849"/>
            </a:xfrm>
            <a:prstGeom prst="rect">
              <a:avLst/>
            </a:prstGeom>
          </p:spPr>
        </p:pic>
        <p:sp>
          <p:nvSpPr>
            <p:cNvPr id="28" name="Rectangle 27"/>
            <p:cNvSpPr/>
            <p:nvPr/>
          </p:nvSpPr>
          <p:spPr>
            <a:xfrm>
              <a:off x="4814622" y="2676256"/>
              <a:ext cx="2048486" cy="932793"/>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13"/>
            <p:cNvSpPr txBox="1">
              <a:spLocks noChangeArrowheads="1"/>
            </p:cNvSpPr>
            <p:nvPr>
              <p:custDataLst>
                <p:tags r:id="rId4"/>
              </p:custDataLst>
            </p:nvPr>
          </p:nvSpPr>
          <p:spPr bwMode="auto">
            <a:xfrm>
              <a:off x="4878637" y="2719256"/>
              <a:ext cx="1849820" cy="605294"/>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lgn="ctr" eaLnBrk="1" hangingPunct="1">
                <a:lnSpc>
                  <a:spcPts val="2000"/>
                </a:lnSpc>
                <a:spcAft>
                  <a:spcPts val="600"/>
                </a:spcAft>
              </a:pPr>
              <a:r>
                <a:rPr lang="en-GB" altLang="en-US" sz="1700" b="1" dirty="0">
                  <a:solidFill>
                    <a:schemeClr val="bg1"/>
                  </a:solidFill>
                  <a:latin typeface="+mj-lt"/>
                  <a:ea typeface="MS PGothic" pitchFamily="34" charset="-128"/>
                </a:rPr>
                <a:t>EXPORT INTELLIGENCE</a:t>
              </a:r>
              <a:endParaRPr lang="en-GB" altLang="en-US" sz="1700" dirty="0">
                <a:solidFill>
                  <a:schemeClr val="bg1"/>
                </a:solidFill>
                <a:latin typeface="+mj-lt"/>
                <a:ea typeface="MS PGothic" pitchFamily="34" charset="-128"/>
              </a:endParaRPr>
            </a:p>
          </p:txBody>
        </p:sp>
        <p:sp>
          <p:nvSpPr>
            <p:cNvPr id="18" name="Rectangle 17"/>
            <p:cNvSpPr/>
            <p:nvPr/>
          </p:nvSpPr>
          <p:spPr>
            <a:xfrm>
              <a:off x="6812248" y="2088479"/>
              <a:ext cx="1944216" cy="186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829062" y="2388202"/>
              <a:ext cx="1869560" cy="1220847"/>
            </a:xfrm>
            <a:prstGeom prst="rect">
              <a:avLst/>
            </a:prstGeom>
            <a:noFill/>
          </p:spPr>
          <p:txBody>
            <a:bodyPr wrap="square" rtlCol="0">
              <a:spAutoFit/>
            </a:bodyPr>
            <a:lstStyle/>
            <a:p>
              <a:pPr marL="171450" indent="-171450">
                <a:spcAft>
                  <a:spcPts val="800"/>
                </a:spcAft>
                <a:buClr>
                  <a:schemeClr val="tx2"/>
                </a:buClr>
                <a:buSzPct val="106000"/>
                <a:buFont typeface="Arial" panose="020B0604020202020204" pitchFamily="34" charset="0"/>
                <a:buChar char="•"/>
                <a:defRPr/>
              </a:pPr>
              <a:r>
                <a:rPr lang="lv-LV" sz="1200" dirty="0">
                  <a:solidFill>
                    <a:schemeClr val="bg1"/>
                  </a:solidFill>
                </a:rPr>
                <a:t>Individuālie p</a:t>
              </a:r>
              <a:r>
                <a:rPr lang="en-US" sz="1200" dirty="0" err="1">
                  <a:solidFill>
                    <a:schemeClr val="bg1"/>
                  </a:solidFill>
                </a:rPr>
                <a:t>artneru</a:t>
              </a:r>
              <a:r>
                <a:rPr lang="en-US" sz="1200" dirty="0">
                  <a:solidFill>
                    <a:schemeClr val="bg1"/>
                  </a:solidFill>
                </a:rPr>
                <a:t> </a:t>
              </a:r>
              <a:r>
                <a:rPr lang="en-US" sz="1200" dirty="0" err="1">
                  <a:solidFill>
                    <a:schemeClr val="bg1"/>
                  </a:solidFill>
                </a:rPr>
                <a:t>meklēšana</a:t>
              </a:r>
              <a:r>
                <a:rPr lang="lv-LV" sz="1200" dirty="0">
                  <a:solidFill>
                    <a:schemeClr val="bg1"/>
                  </a:solidFill>
                </a:rPr>
                <a:t> projekti</a:t>
              </a:r>
              <a:endParaRPr lang="en-US" sz="1200" dirty="0">
                <a:solidFill>
                  <a:schemeClr val="bg1"/>
                </a:solidFill>
              </a:endParaRPr>
            </a:p>
            <a:p>
              <a:pPr marL="171450" indent="-171450">
                <a:spcAft>
                  <a:spcPts val="800"/>
                </a:spcAft>
                <a:buClr>
                  <a:schemeClr val="tx2"/>
                </a:buClr>
                <a:buSzPct val="106000"/>
                <a:buFont typeface="Arial" panose="020B0604020202020204" pitchFamily="34" charset="0"/>
                <a:buChar char="•"/>
                <a:defRPr/>
              </a:pPr>
              <a:r>
                <a:rPr lang="en-US" sz="1200" dirty="0">
                  <a:solidFill>
                    <a:schemeClr val="bg1"/>
                  </a:solidFill>
                </a:rPr>
                <a:t>B2B </a:t>
              </a:r>
              <a:r>
                <a:rPr lang="lv-LV" sz="1200" dirty="0" err="1">
                  <a:solidFill>
                    <a:schemeClr val="bg1"/>
                  </a:solidFill>
                </a:rPr>
                <a:t>kontaktbiržu</a:t>
              </a:r>
              <a:r>
                <a:rPr lang="lv-LV" sz="1200" dirty="0">
                  <a:solidFill>
                    <a:schemeClr val="bg1"/>
                  </a:solidFill>
                </a:rPr>
                <a:t> organizēšana</a:t>
              </a:r>
              <a:endParaRPr lang="en-US" sz="1200" dirty="0">
                <a:solidFill>
                  <a:schemeClr val="bg1"/>
                </a:solidFill>
              </a:endParaRPr>
            </a:p>
            <a:p>
              <a:pPr marL="171450" indent="-171450">
                <a:spcAft>
                  <a:spcPts val="800"/>
                </a:spcAft>
                <a:buClr>
                  <a:schemeClr val="tx2"/>
                </a:buClr>
                <a:buSzPct val="106000"/>
                <a:buFont typeface="Arial" panose="020B0604020202020204" pitchFamily="34" charset="0"/>
                <a:buChar char="•"/>
                <a:defRPr/>
              </a:pPr>
              <a:r>
                <a:rPr lang="en-US" sz="1200" dirty="0" err="1">
                  <a:solidFill>
                    <a:schemeClr val="bg1"/>
                  </a:solidFill>
                </a:rPr>
                <a:t>Eksporta</a:t>
              </a:r>
              <a:r>
                <a:rPr lang="en-US" sz="1200" dirty="0">
                  <a:solidFill>
                    <a:schemeClr val="bg1"/>
                  </a:solidFill>
                </a:rPr>
                <a:t> </a:t>
              </a:r>
              <a:r>
                <a:rPr lang="en-US" sz="1200" dirty="0" err="1">
                  <a:solidFill>
                    <a:schemeClr val="bg1"/>
                  </a:solidFill>
                </a:rPr>
                <a:t>vadība</a:t>
              </a:r>
              <a:endParaRPr lang="en-US" sz="1200" dirty="0">
                <a:solidFill>
                  <a:schemeClr val="bg1"/>
                </a:solidFill>
              </a:endParaRPr>
            </a:p>
          </p:txBody>
        </p:sp>
      </p:grpSp>
      <p:sp>
        <p:nvSpPr>
          <p:cNvPr id="25" name="TextBox 24"/>
          <p:cNvSpPr txBox="1"/>
          <p:nvPr/>
        </p:nvSpPr>
        <p:spPr>
          <a:xfrm>
            <a:off x="2644139" y="2118170"/>
            <a:ext cx="1792955" cy="1590179"/>
          </a:xfrm>
          <a:prstGeom prst="rect">
            <a:avLst/>
          </a:prstGeom>
          <a:noFill/>
        </p:spPr>
        <p:txBody>
          <a:bodyPr wrap="square" rtlCol="0">
            <a:spAutoFit/>
          </a:bodyPr>
          <a:lstStyle/>
          <a:p>
            <a:pPr marL="171450" indent="-171450">
              <a:spcAft>
                <a:spcPts val="800"/>
              </a:spcAft>
              <a:buClr>
                <a:schemeClr val="tx2"/>
              </a:buClr>
              <a:buSzPct val="106000"/>
              <a:buFont typeface="Arial" panose="020B0604020202020204" pitchFamily="34" charset="0"/>
              <a:buChar char="•"/>
              <a:defRPr/>
            </a:pPr>
            <a:r>
              <a:rPr lang="lv-LV" sz="1200" dirty="0">
                <a:solidFill>
                  <a:schemeClr val="bg1"/>
                </a:solidFill>
              </a:rPr>
              <a:t>Tirgus izpēte, analīze un monitorings </a:t>
            </a:r>
          </a:p>
          <a:p>
            <a:pPr marL="171450" indent="-171450">
              <a:spcAft>
                <a:spcPts val="800"/>
              </a:spcAft>
              <a:buClr>
                <a:schemeClr val="tx2"/>
              </a:buClr>
              <a:buSzPct val="106000"/>
              <a:buFont typeface="Arial" panose="020B0604020202020204" pitchFamily="34" charset="0"/>
              <a:buChar char="•"/>
              <a:defRPr/>
            </a:pPr>
            <a:r>
              <a:rPr lang="lv-LV" sz="1200" dirty="0">
                <a:solidFill>
                  <a:schemeClr val="bg1"/>
                </a:solidFill>
              </a:rPr>
              <a:t>Industrijas pētījumi, fokuss grupas un ekspertu intervijas</a:t>
            </a:r>
          </a:p>
          <a:p>
            <a:pPr marL="171450" indent="-171450">
              <a:spcAft>
                <a:spcPts val="800"/>
              </a:spcAft>
              <a:buClr>
                <a:schemeClr val="tx2"/>
              </a:buClr>
              <a:buSzPct val="106000"/>
              <a:buFont typeface="Arial" panose="020B0604020202020204" pitchFamily="34" charset="0"/>
              <a:buChar char="•"/>
              <a:defRPr/>
            </a:pPr>
            <a:r>
              <a:rPr lang="lv-LV" sz="1200" dirty="0">
                <a:solidFill>
                  <a:schemeClr val="bg1"/>
                </a:solidFill>
              </a:rPr>
              <a:t>Stratēģijas izveide</a:t>
            </a:r>
          </a:p>
        </p:txBody>
      </p:sp>
      <p:sp>
        <p:nvSpPr>
          <p:cNvPr id="26" name="TextBox 25"/>
          <p:cNvSpPr txBox="1"/>
          <p:nvPr/>
        </p:nvSpPr>
        <p:spPr>
          <a:xfrm>
            <a:off x="6841671" y="4736147"/>
            <a:ext cx="1885371" cy="1036181"/>
          </a:xfrm>
          <a:prstGeom prst="rect">
            <a:avLst/>
          </a:prstGeom>
          <a:noFill/>
        </p:spPr>
        <p:txBody>
          <a:bodyPr wrap="square" rtlCol="0">
            <a:spAutoFit/>
          </a:bodyPr>
          <a:lstStyle/>
          <a:p>
            <a:pPr marL="171450" indent="-171450">
              <a:spcAft>
                <a:spcPts val="800"/>
              </a:spcAft>
              <a:buClr>
                <a:schemeClr val="tx2"/>
              </a:buClr>
              <a:buSzPct val="106000"/>
              <a:buFont typeface="Arial" panose="020B0604020202020204" pitchFamily="34" charset="0"/>
              <a:buChar char="•"/>
              <a:defRPr/>
            </a:pPr>
            <a:r>
              <a:rPr lang="nn-NO" sz="1200" dirty="0">
                <a:solidFill>
                  <a:schemeClr val="bg1"/>
                </a:solidFill>
              </a:rPr>
              <a:t>Eksporta rīt</a:t>
            </a:r>
            <a:r>
              <a:rPr lang="lv-LV" sz="1200" dirty="0">
                <a:solidFill>
                  <a:schemeClr val="bg1"/>
                </a:solidFill>
              </a:rPr>
              <a:t>i</a:t>
            </a:r>
            <a:endParaRPr lang="nn-NO" sz="1200" dirty="0">
              <a:solidFill>
                <a:schemeClr val="bg1"/>
              </a:solidFill>
            </a:endParaRPr>
          </a:p>
          <a:p>
            <a:pPr marL="171450" indent="-171450">
              <a:spcAft>
                <a:spcPts val="800"/>
              </a:spcAft>
              <a:buClr>
                <a:schemeClr val="tx2"/>
              </a:buClr>
              <a:buSzPct val="106000"/>
              <a:buFont typeface="Arial" panose="020B0604020202020204" pitchFamily="34" charset="0"/>
              <a:buChar char="•"/>
              <a:defRPr/>
            </a:pPr>
            <a:r>
              <a:rPr lang="nn-NO" sz="1200" dirty="0">
                <a:solidFill>
                  <a:schemeClr val="bg1"/>
                </a:solidFill>
              </a:rPr>
              <a:t>Eksporta akadēmija</a:t>
            </a:r>
          </a:p>
          <a:p>
            <a:pPr marL="171450" indent="-171450">
              <a:spcAft>
                <a:spcPts val="800"/>
              </a:spcAft>
              <a:buClr>
                <a:schemeClr val="tx2"/>
              </a:buClr>
              <a:buSzPct val="106000"/>
              <a:buFont typeface="Arial" panose="020B0604020202020204" pitchFamily="34" charset="0"/>
              <a:buChar char="•"/>
              <a:defRPr/>
            </a:pPr>
            <a:r>
              <a:rPr lang="nn-NO" sz="1200" dirty="0">
                <a:solidFill>
                  <a:schemeClr val="bg1"/>
                </a:solidFill>
              </a:rPr>
              <a:t>Eksporta meistarklase</a:t>
            </a:r>
            <a:r>
              <a:rPr lang="lv-LV" sz="1200" dirty="0">
                <a:solidFill>
                  <a:schemeClr val="bg1"/>
                </a:solidFill>
              </a:rPr>
              <a:t>s</a:t>
            </a:r>
            <a:endParaRPr lang="en-US" sz="1200" dirty="0">
              <a:solidFill>
                <a:schemeClr val="bg1"/>
              </a:solidFill>
            </a:endParaRPr>
          </a:p>
        </p:txBody>
      </p:sp>
      <p:grpSp>
        <p:nvGrpSpPr>
          <p:cNvPr id="4" name="Group 3">
            <a:extLst>
              <a:ext uri="{FF2B5EF4-FFF2-40B4-BE49-F238E27FC236}">
                <a16:creationId xmlns:a16="http://schemas.microsoft.com/office/drawing/2014/main" id="{56822EFA-31DE-475E-8561-08C45CFF57F2}"/>
              </a:ext>
            </a:extLst>
          </p:cNvPr>
          <p:cNvGrpSpPr/>
          <p:nvPr/>
        </p:nvGrpSpPr>
        <p:grpSpPr>
          <a:xfrm>
            <a:off x="4726719" y="2092218"/>
            <a:ext cx="4052104" cy="1846800"/>
            <a:chOff x="449164" y="4286172"/>
            <a:chExt cx="4052104" cy="1846800"/>
          </a:xfrm>
        </p:grpSpPr>
        <p:pic>
          <p:nvPicPr>
            <p:cNvPr id="2050" name="Picture 2" descr="http://gatewaypartners.net/wp-content/uploads/2016/11/Investment_attraction-train-1747216-1024x576.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35415"/>
            <a:stretch/>
          </p:blipFill>
          <p:spPr bwMode="auto">
            <a:xfrm>
              <a:off x="449164" y="4297127"/>
              <a:ext cx="2107888" cy="183584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517468" y="4736147"/>
              <a:ext cx="2078595" cy="932793"/>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3"/>
            <p:cNvSpPr txBox="1">
              <a:spLocks noChangeArrowheads="1"/>
            </p:cNvSpPr>
            <p:nvPr>
              <p:custDataLst>
                <p:tags r:id="rId3"/>
              </p:custDataLst>
            </p:nvPr>
          </p:nvSpPr>
          <p:spPr bwMode="auto">
            <a:xfrm>
              <a:off x="695061" y="4899896"/>
              <a:ext cx="1752702" cy="605294"/>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lgn="ctr">
                <a:lnSpc>
                  <a:spcPts val="2000"/>
                </a:lnSpc>
                <a:spcAft>
                  <a:spcPts val="600"/>
                </a:spcAft>
              </a:pPr>
              <a:r>
                <a:rPr lang="en-GB" altLang="en-US" sz="1700" b="1" dirty="0">
                  <a:solidFill>
                    <a:schemeClr val="bg1"/>
                  </a:solidFill>
                  <a:latin typeface="+mj-lt"/>
                  <a:ea typeface="MS PGothic" pitchFamily="34" charset="-128"/>
                </a:rPr>
                <a:t>INVESTMENT ATTRACTION</a:t>
              </a:r>
            </a:p>
          </p:txBody>
        </p:sp>
        <p:sp>
          <p:nvSpPr>
            <p:cNvPr id="17" name="Rectangle 16"/>
            <p:cNvSpPr/>
            <p:nvPr/>
          </p:nvSpPr>
          <p:spPr>
            <a:xfrm>
              <a:off x="2557052" y="4286172"/>
              <a:ext cx="1944216" cy="18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561991" y="4584417"/>
              <a:ext cx="1908237" cy="1220847"/>
            </a:xfrm>
            <a:prstGeom prst="rect">
              <a:avLst/>
            </a:prstGeom>
            <a:noFill/>
          </p:spPr>
          <p:txBody>
            <a:bodyPr wrap="square" rtlCol="0">
              <a:spAutoFit/>
            </a:bodyPr>
            <a:lstStyle/>
            <a:p>
              <a:pPr marL="171450" indent="-171450">
                <a:spcAft>
                  <a:spcPts val="800"/>
                </a:spcAft>
                <a:buClr>
                  <a:schemeClr val="tx2"/>
                </a:buClr>
                <a:buSzPct val="106000"/>
                <a:buFont typeface="Arial" panose="020B0604020202020204" pitchFamily="34" charset="0"/>
                <a:buChar char="•"/>
                <a:defRPr/>
              </a:pPr>
              <a:r>
                <a:rPr lang="lv-LV" sz="1200" dirty="0">
                  <a:solidFill>
                    <a:schemeClr val="bg1"/>
                  </a:solidFill>
                </a:rPr>
                <a:t>Attīstības virzienu p</a:t>
              </a:r>
              <a:r>
                <a:rPr lang="nn-NO" sz="1200" dirty="0">
                  <a:solidFill>
                    <a:schemeClr val="bg1"/>
                  </a:solidFill>
                </a:rPr>
                <a:t>riekšizpēte</a:t>
              </a:r>
            </a:p>
            <a:p>
              <a:pPr marL="171450" indent="-171450">
                <a:spcAft>
                  <a:spcPts val="800"/>
                </a:spcAft>
                <a:buClr>
                  <a:schemeClr val="tx2"/>
                </a:buClr>
                <a:buSzPct val="106000"/>
                <a:buFont typeface="Arial" panose="020B0604020202020204" pitchFamily="34" charset="0"/>
                <a:buChar char="•"/>
                <a:defRPr/>
              </a:pPr>
              <a:r>
                <a:rPr lang="nn-NO" sz="1200" dirty="0">
                  <a:solidFill>
                    <a:schemeClr val="bg1"/>
                  </a:solidFill>
                </a:rPr>
                <a:t>Investoru meklēšana</a:t>
              </a:r>
            </a:p>
            <a:p>
              <a:pPr marL="171450" indent="-171450">
                <a:spcAft>
                  <a:spcPts val="800"/>
                </a:spcAft>
                <a:buClr>
                  <a:schemeClr val="tx2"/>
                </a:buClr>
                <a:buSzPct val="106000"/>
                <a:buFont typeface="Arial" panose="020B0604020202020204" pitchFamily="34" charset="0"/>
                <a:buChar char="•"/>
                <a:defRPr/>
              </a:pPr>
              <a:r>
                <a:rPr lang="nn-NO" sz="1200" dirty="0">
                  <a:solidFill>
                    <a:schemeClr val="bg1"/>
                  </a:solidFill>
                </a:rPr>
                <a:t>Invest</a:t>
              </a:r>
              <a:r>
                <a:rPr lang="lv-LV" sz="1200" dirty="0">
                  <a:solidFill>
                    <a:schemeClr val="bg1"/>
                  </a:solidFill>
                </a:rPr>
                <a:t>oru vizītes organizēšana</a:t>
              </a:r>
              <a:endParaRPr lang="en-US" sz="1200" dirty="0">
                <a:solidFill>
                  <a:schemeClr val="bg1"/>
                </a:solidFill>
              </a:endParaRPr>
            </a:p>
          </p:txBody>
        </p:sp>
      </p:grpSp>
    </p:spTree>
    <p:extLst>
      <p:ext uri="{BB962C8B-B14F-4D97-AF65-F5344CB8AC3E}">
        <p14:creationId xmlns:p14="http://schemas.microsoft.com/office/powerpoint/2010/main" val="230296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19693" y="6193076"/>
            <a:ext cx="887803" cy="664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44824"/>
            <a:ext cx="14668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hape 188"/>
          <p:cNvSpPr txBox="1">
            <a:spLocks/>
          </p:cNvSpPr>
          <p:nvPr/>
        </p:nvSpPr>
        <p:spPr>
          <a:xfrm>
            <a:off x="435067" y="874955"/>
            <a:ext cx="5358269" cy="720080"/>
          </a:xfrm>
          <a:prstGeom prst="rect">
            <a:avLst/>
          </a:prstGeom>
          <a:noFill/>
          <a:ln>
            <a:noFill/>
          </a:ln>
        </p:spPr>
        <p:txBody>
          <a:bodyPr vert="horz" lIns="91425" tIns="91425" rIns="91425" bIns="91425" rtlCol="0" anchor="ctr" anchorCtr="0">
            <a:noAutofit/>
          </a:bodyPr>
          <a:lstStyle/>
          <a:p>
            <a:pPr lvl="0">
              <a:lnSpc>
                <a:spcPts val="3500"/>
              </a:lnSpc>
              <a:defRPr/>
            </a:pPr>
            <a:r>
              <a:rPr lang="lv-LV" sz="3200" b="1" cap="small" dirty="0">
                <a:latin typeface="+mj-lt"/>
                <a:ea typeface="Arial Unicode MS" pitchFamily="34" charset="-128"/>
                <a:cs typeface="Arial" pitchFamily="34" charset="0"/>
              </a:rPr>
              <a:t>Atsauksmes</a:t>
            </a:r>
            <a:endParaRPr lang="en-US" sz="3200" b="1" cap="small" dirty="0">
              <a:latin typeface="+mj-lt"/>
              <a:ea typeface="Arial Unicode MS" pitchFamily="34" charset="-128"/>
              <a:cs typeface="Arial" pitchFamily="34" charset="0"/>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6668"/>
          <a:stretch/>
        </p:blipFill>
        <p:spPr bwMode="auto">
          <a:xfrm>
            <a:off x="1535803" y="1656374"/>
            <a:ext cx="3252221" cy="82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50000"/>
          <a:stretch/>
        </p:blipFill>
        <p:spPr bwMode="auto">
          <a:xfrm>
            <a:off x="1535803" y="2813731"/>
            <a:ext cx="3252221" cy="805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2780928"/>
            <a:ext cx="1356291" cy="93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3956506"/>
            <a:ext cx="1212275" cy="48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1485" y="3890379"/>
            <a:ext cx="3326540" cy="60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5802" y="4772894"/>
            <a:ext cx="3252221" cy="5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2" y="4772894"/>
            <a:ext cx="1385507" cy="45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6773" y="5445224"/>
            <a:ext cx="3373259" cy="739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4550" y="5589240"/>
            <a:ext cx="1009098" cy="35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descr="ANd9GcRONpXZLLjyfJ7cvqxE9Slz_vlrSTs_33s0eADbcHeRMKESuU2cRg"/>
          <p:cNvPicPr>
            <a:picLocks noChangeAspect="1" noChangeArrowheads="1"/>
          </p:cNvPicPr>
          <p:nvPr>
            <p:custDataLst>
              <p:tags r:id="rId1"/>
            </p:custDataLst>
          </p:nvPr>
        </p:nvPicPr>
        <p:blipFill>
          <a:blip r:embed="rId14" cstate="print">
            <a:duotone>
              <a:schemeClr val="accent5">
                <a:shade val="45000"/>
                <a:satMod val="135000"/>
              </a:schemeClr>
              <a:prstClr val="white"/>
            </a:duotone>
          </a:blip>
          <a:srcRect t="20210" b="20210"/>
          <a:stretch>
            <a:fillRect/>
          </a:stretch>
        </p:blipFill>
        <p:spPr bwMode="auto">
          <a:xfrm>
            <a:off x="6404762" y="5517232"/>
            <a:ext cx="770079" cy="328929"/>
          </a:xfrm>
          <a:prstGeom prst="rect">
            <a:avLst/>
          </a:prstGeom>
          <a:noFill/>
          <a:ln w="9525">
            <a:noFill/>
            <a:miter lim="800000"/>
            <a:headEnd/>
            <a:tailEnd/>
          </a:ln>
        </p:spPr>
      </p:pic>
      <p:pic>
        <p:nvPicPr>
          <p:cNvPr id="31" name="Picture 2"/>
          <p:cNvPicPr>
            <a:picLocks noChangeAspect="1" noChangeArrowheads="1"/>
          </p:cNvPicPr>
          <p:nvPr>
            <p:custDataLst>
              <p:tags r:id="rId2"/>
            </p:custDataLst>
          </p:nvPr>
        </p:nvPicPr>
        <p:blipFill>
          <a:blip r:embed="rId15" cstate="print">
            <a:duotone>
              <a:schemeClr val="accent5">
                <a:shade val="45000"/>
                <a:satMod val="135000"/>
              </a:schemeClr>
              <a:prstClr val="white"/>
            </a:duotone>
          </a:blip>
          <a:srcRect/>
          <a:stretch>
            <a:fillRect/>
          </a:stretch>
        </p:blipFill>
        <p:spPr bwMode="auto">
          <a:xfrm>
            <a:off x="5496401" y="4725144"/>
            <a:ext cx="484799" cy="219975"/>
          </a:xfrm>
          <a:prstGeom prst="rect">
            <a:avLst/>
          </a:prstGeom>
          <a:noFill/>
          <a:ln w="9525">
            <a:noFill/>
            <a:miter lim="800000"/>
            <a:headEnd/>
            <a:tailEnd/>
          </a:ln>
        </p:spPr>
      </p:pic>
      <p:pic>
        <p:nvPicPr>
          <p:cNvPr id="32" name="Picture 12"/>
          <p:cNvPicPr>
            <a:picLocks noChangeAspect="1" noChangeArrowheads="1"/>
          </p:cNvPicPr>
          <p:nvPr/>
        </p:nvPicPr>
        <p:blipFill>
          <a:blip r:embed="rId16" cstate="print">
            <a:duotone>
              <a:schemeClr val="accent5">
                <a:shade val="45000"/>
                <a:satMod val="135000"/>
              </a:schemeClr>
              <a:prstClr val="white"/>
            </a:duotone>
          </a:blip>
          <a:srcRect/>
          <a:stretch>
            <a:fillRect/>
          </a:stretch>
        </p:blipFill>
        <p:spPr bwMode="auto">
          <a:xfrm>
            <a:off x="5395492" y="4077072"/>
            <a:ext cx="915227" cy="422412"/>
          </a:xfrm>
          <a:prstGeom prst="rect">
            <a:avLst/>
          </a:prstGeom>
          <a:noFill/>
          <a:ln w="9525">
            <a:noFill/>
            <a:miter lim="800000"/>
            <a:headEnd/>
            <a:tailEnd/>
          </a:ln>
        </p:spPr>
      </p:pic>
      <p:pic>
        <p:nvPicPr>
          <p:cNvPr id="33" name="Picture 32"/>
          <p:cNvPicPr>
            <a:picLocks noChangeAspect="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198830" y="3241619"/>
            <a:ext cx="621642" cy="367638"/>
          </a:xfrm>
          <a:prstGeom prst="rect">
            <a:avLst/>
          </a:prstGeom>
        </p:spPr>
      </p:pic>
      <p:pic>
        <p:nvPicPr>
          <p:cNvPr id="34" name="Picture 33"/>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61609" y="3664982"/>
            <a:ext cx="485023" cy="478584"/>
          </a:xfrm>
          <a:prstGeom prst="rect">
            <a:avLst/>
          </a:prstGeom>
        </p:spPr>
      </p:pic>
      <p:pic>
        <p:nvPicPr>
          <p:cNvPr id="35" name="Picture 34"/>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25283" y="2736512"/>
            <a:ext cx="917251" cy="309800"/>
          </a:xfrm>
          <a:prstGeom prst="rect">
            <a:avLst/>
          </a:prstGeom>
        </p:spPr>
      </p:pic>
      <p:pic>
        <p:nvPicPr>
          <p:cNvPr id="36" name="Picture 35"/>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03594" y="2608243"/>
            <a:ext cx="472123" cy="472123"/>
          </a:xfrm>
          <a:prstGeom prst="rect">
            <a:avLst/>
          </a:prstGeom>
        </p:spPr>
      </p:pic>
      <p:pic>
        <p:nvPicPr>
          <p:cNvPr id="37" name="Picture 36"/>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16416" y="3660525"/>
            <a:ext cx="469428" cy="506374"/>
          </a:xfrm>
          <a:prstGeom prst="rect">
            <a:avLst/>
          </a:prstGeom>
        </p:spPr>
      </p:pic>
      <p:sp>
        <p:nvSpPr>
          <p:cNvPr id="38" name="Shape 188"/>
          <p:cNvSpPr txBox="1">
            <a:spLocks/>
          </p:cNvSpPr>
          <p:nvPr/>
        </p:nvSpPr>
        <p:spPr>
          <a:xfrm>
            <a:off x="5224115" y="1288540"/>
            <a:ext cx="2763671" cy="720080"/>
          </a:xfrm>
          <a:prstGeom prst="rect">
            <a:avLst/>
          </a:prstGeom>
          <a:noFill/>
          <a:ln>
            <a:noFill/>
          </a:ln>
        </p:spPr>
        <p:txBody>
          <a:bodyPr vert="horz" lIns="91425" tIns="91425" rIns="91425" bIns="91425" rtlCol="0" anchor="ctr" anchorCtr="0">
            <a:noAutofit/>
          </a:bodyPr>
          <a:lstStyle/>
          <a:p>
            <a:pPr marL="0" marR="0" lvl="0" indent="0" algn="ctr" defTabSz="914400" rtl="0" eaLnBrk="1" fontAlgn="auto" latinLnBrk="0" hangingPunct="1">
              <a:lnSpc>
                <a:spcPts val="3500"/>
              </a:lnSpc>
              <a:spcBef>
                <a:spcPts val="0"/>
              </a:spcBef>
              <a:spcAft>
                <a:spcPts val="0"/>
              </a:spcAft>
              <a:buClrTx/>
              <a:buSzTx/>
              <a:buFontTx/>
              <a:buNone/>
              <a:tabLst/>
              <a:defRPr/>
            </a:pPr>
            <a:r>
              <a:rPr kumimoji="0" lang="lv-LV" sz="2400" b="1" i="0" u="none" strike="noStrike" kern="1200" cap="small" spc="0" normalizeH="0" baseline="0" noProof="0" dirty="0">
                <a:ln>
                  <a:noFill/>
                </a:ln>
                <a:effectLst/>
                <a:uLnTx/>
                <a:uFillTx/>
                <a:latin typeface="+mj-lt"/>
                <a:ea typeface="Arial Unicode MS" pitchFamily="34" charset="-128"/>
                <a:cs typeface="Arial" pitchFamily="34" charset="0"/>
              </a:rPr>
              <a:t>2000+ </a:t>
            </a:r>
            <a:r>
              <a:rPr kumimoji="0" lang="en-US" sz="2400" b="1" i="0" u="none" strike="noStrike" kern="1200" cap="small" spc="0" normalizeH="0" baseline="0" dirty="0">
                <a:ln>
                  <a:noFill/>
                </a:ln>
                <a:effectLst/>
                <a:uLnTx/>
                <a:uFillTx/>
                <a:latin typeface="+mj-lt"/>
                <a:ea typeface="Arial Unicode MS" pitchFamily="34" charset="-128"/>
                <a:cs typeface="Arial" pitchFamily="34" charset="0"/>
              </a:rPr>
              <a:t>pro</a:t>
            </a:r>
            <a:r>
              <a:rPr kumimoji="0" lang="lv-LV" sz="2400" b="1" i="0" u="none" strike="noStrike" kern="1200" cap="small" spc="0" normalizeH="0" baseline="0" dirty="0">
                <a:ln>
                  <a:noFill/>
                </a:ln>
                <a:effectLst/>
                <a:uLnTx/>
                <a:uFillTx/>
                <a:latin typeface="+mj-lt"/>
                <a:ea typeface="Arial Unicode MS" pitchFamily="34" charset="-128"/>
                <a:cs typeface="Arial" pitchFamily="34" charset="0"/>
              </a:rPr>
              <a:t>jekti</a:t>
            </a:r>
            <a:endParaRPr kumimoji="0" lang="en-US" sz="2400" b="1" i="0" u="none" strike="noStrike" kern="1200" cap="small" spc="0" normalizeH="0" baseline="0" dirty="0">
              <a:ln>
                <a:noFill/>
              </a:ln>
              <a:effectLst/>
              <a:uLnTx/>
              <a:uFillTx/>
              <a:latin typeface="+mj-lt"/>
              <a:ea typeface="Arial Unicode MS" pitchFamily="34" charset="-128"/>
              <a:cs typeface="Arial" pitchFamily="34" charset="0"/>
            </a:endParaRPr>
          </a:p>
        </p:txBody>
      </p:sp>
      <p:pic>
        <p:nvPicPr>
          <p:cNvPr id="39" name="Picture 38" descr="C:\Users\user\Desktop\ModuleHouse.png"/>
          <p:cNvPicPr/>
          <p:nvPr/>
        </p:nvPicPr>
        <p:blipFill>
          <a:blip r:embed="rId22" cstate="print">
            <a:duotone>
              <a:schemeClr val="accent5">
                <a:shade val="45000"/>
                <a:satMod val="135000"/>
              </a:schemeClr>
              <a:prstClr val="white"/>
            </a:duotone>
          </a:blip>
          <a:srcRect/>
          <a:stretch>
            <a:fillRect/>
          </a:stretch>
        </p:blipFill>
        <p:spPr bwMode="auto">
          <a:xfrm>
            <a:off x="5458598" y="5486523"/>
            <a:ext cx="813935" cy="246733"/>
          </a:xfrm>
          <a:prstGeom prst="rect">
            <a:avLst/>
          </a:prstGeom>
          <a:noFill/>
          <a:ln w="9525">
            <a:noFill/>
            <a:miter lim="800000"/>
            <a:headEnd/>
            <a:tailEnd/>
          </a:ln>
        </p:spPr>
      </p:pic>
      <p:pic>
        <p:nvPicPr>
          <p:cNvPr id="40" name="Picture 39"/>
          <p:cNvPicPr/>
          <p:nvPr/>
        </p:nvPicPr>
        <p:blipFill>
          <a:blip r:embed="rId2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72200" y="5982614"/>
            <a:ext cx="516675" cy="336852"/>
          </a:xfrm>
          <a:prstGeom prst="rect">
            <a:avLst/>
          </a:prstGeom>
        </p:spPr>
      </p:pic>
      <p:pic>
        <p:nvPicPr>
          <p:cNvPr id="41" name="Picture 3" descr="C:\Documents and Settings\Martins\Desktop\New Folder (2)\Cristella_logo_big_rgb.jpg"/>
          <p:cNvPicPr>
            <a:picLocks noChangeAspect="1" noChangeArrowheads="1"/>
          </p:cNvPicPr>
          <p:nvPr/>
        </p:nvPicPr>
        <p:blipFill>
          <a:blip r:embed="rId24" cstate="print">
            <a:duotone>
              <a:schemeClr val="accent5">
                <a:shade val="45000"/>
                <a:satMod val="135000"/>
              </a:schemeClr>
              <a:prstClr val="white"/>
            </a:duotone>
          </a:blip>
          <a:srcRect/>
          <a:stretch>
            <a:fillRect/>
          </a:stretch>
        </p:blipFill>
        <p:spPr bwMode="auto">
          <a:xfrm>
            <a:off x="5354227" y="5946274"/>
            <a:ext cx="757952" cy="373192"/>
          </a:xfrm>
          <a:prstGeom prst="rect">
            <a:avLst/>
          </a:prstGeom>
          <a:noFill/>
          <a:ln w="9525">
            <a:noFill/>
            <a:miter lim="800000"/>
            <a:headEnd/>
            <a:tailEnd/>
          </a:ln>
        </p:spPr>
      </p:pic>
      <p:pic>
        <p:nvPicPr>
          <p:cNvPr id="42" name="Picture 32" descr="C:\Documents and Settings\Martins\Desktop\BALBIINO-logo-01.jpg"/>
          <p:cNvPicPr>
            <a:picLocks noChangeAspect="1" noChangeArrowheads="1"/>
          </p:cNvPicPr>
          <p:nvPr/>
        </p:nvPicPr>
        <p:blipFill>
          <a:blip r:embed="rId25" cstate="print">
            <a:duotone>
              <a:schemeClr val="accent5">
                <a:shade val="45000"/>
                <a:satMod val="135000"/>
              </a:schemeClr>
              <a:prstClr val="white"/>
            </a:duotone>
          </a:blip>
          <a:srcRect/>
          <a:stretch>
            <a:fillRect/>
          </a:stretch>
        </p:blipFill>
        <p:spPr bwMode="auto">
          <a:xfrm>
            <a:off x="7333140" y="5517232"/>
            <a:ext cx="539466" cy="452857"/>
          </a:xfrm>
          <a:prstGeom prst="rect">
            <a:avLst/>
          </a:prstGeom>
          <a:noFill/>
          <a:ln w="9525">
            <a:noFill/>
            <a:miter lim="800000"/>
            <a:headEnd/>
            <a:tailEnd/>
          </a:ln>
        </p:spPr>
      </p:pic>
      <p:pic>
        <p:nvPicPr>
          <p:cNvPr id="43" name="Picture 7" descr="http://www.elmemetall.ee/components/com_fpss/images/EM_logo_slideshow.jpg"/>
          <p:cNvPicPr>
            <a:picLocks noChangeAspect="1" noChangeArrowheads="1"/>
          </p:cNvPicPr>
          <p:nvPr/>
        </p:nvPicPr>
        <p:blipFill>
          <a:blip r:embed="rId26" r:link="rId27" cstate="print">
            <a:clrChange>
              <a:clrFrom>
                <a:srgbClr val="FDFDFD"/>
              </a:clrFrom>
              <a:clrTo>
                <a:srgbClr val="FDFDFD">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49146" y="2591705"/>
            <a:ext cx="954487" cy="48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rotWithShape="1">
          <a:blip r:embed="rId28" cstate="print">
            <a:duotone>
              <a:schemeClr val="accent5">
                <a:shade val="45000"/>
                <a:satMod val="135000"/>
              </a:schemeClr>
              <a:prstClr val="white"/>
            </a:duotone>
            <a:extLst>
              <a:ext uri="{28A0092B-C50C-407E-A947-70E740481C1C}">
                <a14:useLocalDpi xmlns:a14="http://schemas.microsoft.com/office/drawing/2010/main" val="0"/>
              </a:ext>
            </a:extLst>
          </a:blip>
          <a:srcRect l="12201" t="28836" r="11740" b="26452"/>
          <a:stretch/>
        </p:blipFill>
        <p:spPr>
          <a:xfrm>
            <a:off x="5364088" y="5013176"/>
            <a:ext cx="927436" cy="385933"/>
          </a:xfrm>
          <a:prstGeom prst="rect">
            <a:avLst/>
          </a:prstGeom>
        </p:spPr>
      </p:pic>
      <p:pic>
        <p:nvPicPr>
          <p:cNvPr id="45" name="Picture 6" descr="File:A. Le Coq logo.svg"/>
          <p:cNvPicPr>
            <a:picLocks noChangeAspect="1" noChangeArrowheads="1"/>
          </p:cNvPicPr>
          <p:nvPr/>
        </p:nvPicPr>
        <p:blipFill>
          <a:blip r:embed="rId29" cstate="print">
            <a:duotone>
              <a:schemeClr val="accent5">
                <a:shade val="45000"/>
                <a:satMod val="135000"/>
              </a:schemeClr>
              <a:prstClr val="white"/>
            </a:duotone>
          </a:blip>
          <a:srcRect/>
          <a:stretch>
            <a:fillRect/>
          </a:stretch>
        </p:blipFill>
        <p:spPr bwMode="auto">
          <a:xfrm>
            <a:off x="5539248" y="3571129"/>
            <a:ext cx="605067" cy="462499"/>
          </a:xfrm>
          <a:prstGeom prst="rect">
            <a:avLst/>
          </a:prstGeom>
          <a:noFill/>
          <a:ln w="9525">
            <a:noFill/>
            <a:miter lim="800000"/>
            <a:headEnd/>
            <a:tailEnd/>
          </a:ln>
        </p:spPr>
      </p:pic>
      <p:pic>
        <p:nvPicPr>
          <p:cNvPr id="46" name="Picture 45" descr="C:\Users\3360\Pictures\plastrex_logo.jpg"/>
          <p:cNvPicPr/>
          <p:nvPr/>
        </p:nvPicPr>
        <p:blipFill>
          <a:blip r:embed="rId30"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72200" y="5052264"/>
            <a:ext cx="705661" cy="248944"/>
          </a:xfrm>
          <a:prstGeom prst="rect">
            <a:avLst/>
          </a:prstGeom>
          <a:noFill/>
          <a:ln>
            <a:noFill/>
          </a:ln>
        </p:spPr>
      </p:pic>
      <p:pic>
        <p:nvPicPr>
          <p:cNvPr id="47" name="Picture 46"/>
          <p:cNvPicPr/>
          <p:nvPr/>
        </p:nvPicPr>
        <p:blipFill>
          <a:blip r:embed="rId31" cstate="print">
            <a:duotone>
              <a:schemeClr val="accent5">
                <a:shade val="45000"/>
                <a:satMod val="135000"/>
              </a:schemeClr>
              <a:prstClr val="white"/>
            </a:duotone>
          </a:blip>
          <a:srcRect/>
          <a:stretch>
            <a:fillRect/>
          </a:stretch>
        </p:blipFill>
        <p:spPr bwMode="auto">
          <a:xfrm>
            <a:off x="8405149" y="4753838"/>
            <a:ext cx="412230" cy="412230"/>
          </a:xfrm>
          <a:prstGeom prst="rect">
            <a:avLst/>
          </a:prstGeom>
          <a:noFill/>
          <a:ln w="9525">
            <a:noFill/>
            <a:miter lim="800000"/>
            <a:headEnd/>
            <a:tailEnd/>
          </a:ln>
        </p:spPr>
      </p:pic>
      <p:pic>
        <p:nvPicPr>
          <p:cNvPr id="48" name="Picture 4"/>
          <p:cNvPicPr>
            <a:picLocks noChangeAspect="1" noChangeArrowheads="1"/>
          </p:cNvPicPr>
          <p:nvPr/>
        </p:nvPicPr>
        <p:blipFill>
          <a:blip r:embed="rId32" cstate="print">
            <a:duotone>
              <a:schemeClr val="accent5">
                <a:shade val="45000"/>
                <a:satMod val="135000"/>
              </a:schemeClr>
              <a:prstClr val="white"/>
            </a:duotone>
            <a:extLst>
              <a:ext uri="{28A0092B-C50C-407E-A947-70E740481C1C}">
                <a14:useLocalDpi xmlns:a14="http://schemas.microsoft.com/office/drawing/2010/main" val="0"/>
              </a:ext>
            </a:extLst>
          </a:blip>
          <a:srcRect l="6897" t="20808" r="74356" b="65318"/>
          <a:stretch>
            <a:fillRect/>
          </a:stretch>
        </p:blipFill>
        <p:spPr bwMode="auto">
          <a:xfrm>
            <a:off x="7395085" y="4631052"/>
            <a:ext cx="745963" cy="34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9" descr="http://www.lesjoforsab.com/technical-information/jpeg%20logo_id1364.bmp"/>
          <p:cNvPicPr>
            <a:picLocks noChangeAspect="1" noChangeArrowheads="1"/>
          </p:cNvPicPr>
          <p:nvPr/>
        </p:nvPicPr>
        <p:blipFill>
          <a:blip r:embed="rId33" r:link="rId3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56176" y="4653136"/>
            <a:ext cx="892479" cy="2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http://www.polipaks.com/bundles/intexsyspolipak/front/images/logo.png"/>
          <p:cNvPicPr/>
          <p:nvPr/>
        </p:nvPicPr>
        <p:blipFill>
          <a:blip r:embed="rId3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68275" y="2264253"/>
            <a:ext cx="1036173" cy="220437"/>
          </a:xfrm>
          <a:prstGeom prst="rect">
            <a:avLst/>
          </a:prstGeom>
          <a:noFill/>
          <a:ln>
            <a:noFill/>
          </a:ln>
        </p:spPr>
      </p:pic>
      <p:pic>
        <p:nvPicPr>
          <p:cNvPr id="51" name="Picture 3" descr="\\data\DATA\Export Intelligence\Food cluster\2015\6 Czech Republic\5 Latfood\images\logo_taffel.png"/>
          <p:cNvPicPr>
            <a:picLocks noChangeAspect="1" noChangeArrowheads="1"/>
          </p:cNvPicPr>
          <p:nvPr/>
        </p:nvPicPr>
        <p:blipFill>
          <a:blip r:embed="rId36" cstate="print">
            <a:duotone>
              <a:schemeClr val="accent5">
                <a:shade val="45000"/>
                <a:satMod val="135000"/>
              </a:schemeClr>
              <a:prstClr val="white"/>
            </a:duotone>
          </a:blip>
          <a:srcRect/>
          <a:stretch>
            <a:fillRect/>
          </a:stretch>
        </p:blipFill>
        <p:spPr bwMode="auto">
          <a:xfrm>
            <a:off x="8350070" y="4221088"/>
            <a:ext cx="522388" cy="463472"/>
          </a:xfrm>
          <a:prstGeom prst="rect">
            <a:avLst/>
          </a:prstGeom>
          <a:noFill/>
        </p:spPr>
      </p:pic>
      <p:pic>
        <p:nvPicPr>
          <p:cNvPr id="53" name="Picture 20"/>
          <p:cNvPicPr>
            <a:picLocks noChangeAspect="1" noChangeArrowheads="1"/>
          </p:cNvPicPr>
          <p:nvPr/>
        </p:nvPicPr>
        <p:blipFill>
          <a:blip r:embed="rId37" cstate="print">
            <a:duotone>
              <a:schemeClr val="accent5">
                <a:shade val="45000"/>
                <a:satMod val="135000"/>
              </a:schemeClr>
              <a:prstClr val="white"/>
            </a:duotone>
          </a:blip>
          <a:srcRect/>
          <a:stretch>
            <a:fillRect/>
          </a:stretch>
        </p:blipFill>
        <p:spPr bwMode="auto">
          <a:xfrm>
            <a:off x="7288213" y="5085184"/>
            <a:ext cx="668163" cy="280822"/>
          </a:xfrm>
          <a:prstGeom prst="rect">
            <a:avLst/>
          </a:prstGeom>
          <a:noFill/>
          <a:ln w="9525">
            <a:noFill/>
            <a:round/>
            <a:headEnd/>
            <a:tailEnd/>
          </a:ln>
        </p:spPr>
      </p:pic>
      <p:pic>
        <p:nvPicPr>
          <p:cNvPr id="54" name="Bilde 6" descr="LOGO"/>
          <p:cNvPicPr/>
          <p:nvPr/>
        </p:nvPicPr>
        <p:blipFill>
          <a:blip r:embed="rId38" r:link="rId39" cstate="print">
            <a:duotone>
              <a:schemeClr val="accent5">
                <a:shade val="45000"/>
                <a:satMod val="135000"/>
              </a:schemeClr>
              <a:prstClr val="white"/>
            </a:duotone>
          </a:blip>
          <a:srcRect/>
          <a:stretch>
            <a:fillRect/>
          </a:stretch>
        </p:blipFill>
        <p:spPr bwMode="auto">
          <a:xfrm>
            <a:off x="7503783" y="3198589"/>
            <a:ext cx="400676" cy="329341"/>
          </a:xfrm>
          <a:prstGeom prst="rect">
            <a:avLst/>
          </a:prstGeom>
          <a:noFill/>
          <a:ln w="9525">
            <a:noFill/>
            <a:miter lim="800000"/>
            <a:headEnd/>
            <a:tailEnd/>
          </a:ln>
        </p:spPr>
      </p:pic>
      <p:pic>
        <p:nvPicPr>
          <p:cNvPr id="56" name="Picture 55" descr="OZZ_39_nsl"/>
          <p:cNvPicPr/>
          <p:nvPr/>
        </p:nvPicPr>
        <p:blipFill>
          <a:blip r:embed="rId40" cstate="print">
            <a:duotone>
              <a:schemeClr val="accent5">
                <a:shade val="45000"/>
                <a:satMod val="135000"/>
              </a:schemeClr>
              <a:prstClr val="white"/>
            </a:duotone>
          </a:blip>
          <a:srcRect/>
          <a:stretch>
            <a:fillRect/>
          </a:stretch>
        </p:blipFill>
        <p:spPr bwMode="auto">
          <a:xfrm>
            <a:off x="7213543" y="6123968"/>
            <a:ext cx="766046" cy="151326"/>
          </a:xfrm>
          <a:prstGeom prst="rect">
            <a:avLst/>
          </a:prstGeom>
          <a:noFill/>
          <a:ln w="9525">
            <a:noFill/>
            <a:miter lim="800000"/>
            <a:headEnd/>
            <a:tailEnd/>
          </a:ln>
        </p:spPr>
      </p:pic>
      <p:pic>
        <p:nvPicPr>
          <p:cNvPr id="57" name="Picture 3" descr="\\Data\data\Export Intelligence\Completed projects\Panevezio Spaustuve\Profile WIP\Panevezio  Spaustuve_logo.tif"/>
          <p:cNvPicPr>
            <a:picLocks noChangeAspect="1" noChangeArrowheads="1"/>
          </p:cNvPicPr>
          <p:nvPr/>
        </p:nvPicPr>
        <p:blipFill rotWithShape="1">
          <a:blip r:embed="rId41" cstate="print">
            <a:duotone>
              <a:schemeClr val="accent5">
                <a:shade val="45000"/>
                <a:satMod val="135000"/>
              </a:schemeClr>
              <a:prstClr val="white"/>
            </a:duotone>
            <a:extLst>
              <a:ext uri="{28A0092B-C50C-407E-A947-70E740481C1C}">
                <a14:useLocalDpi xmlns:a14="http://schemas.microsoft.com/office/drawing/2010/main" val="0"/>
              </a:ext>
            </a:extLst>
          </a:blip>
          <a:srcRect t="23929" b="18836"/>
          <a:stretch/>
        </p:blipFill>
        <p:spPr bwMode="auto">
          <a:xfrm>
            <a:off x="8019693" y="5620387"/>
            <a:ext cx="1119856" cy="28771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descr="logo"/>
          <p:cNvPicPr/>
          <p:nvPr/>
        </p:nvPicPr>
        <p:blipFill>
          <a:blip r:embed="rId42" cstate="print">
            <a:duotone>
              <a:schemeClr val="accent5">
                <a:shade val="45000"/>
                <a:satMod val="135000"/>
              </a:schemeClr>
              <a:prstClr val="white"/>
            </a:duotone>
          </a:blip>
          <a:srcRect/>
          <a:stretch>
            <a:fillRect/>
          </a:stretch>
        </p:blipFill>
        <p:spPr bwMode="auto">
          <a:xfrm>
            <a:off x="8122305" y="5251713"/>
            <a:ext cx="823778" cy="243519"/>
          </a:xfrm>
          <a:prstGeom prst="rect">
            <a:avLst/>
          </a:prstGeom>
          <a:noFill/>
          <a:ln w="9525">
            <a:noFill/>
            <a:miter lim="800000"/>
            <a:headEnd/>
            <a:tailEnd/>
          </a:ln>
        </p:spPr>
      </p:pic>
      <p:pic>
        <p:nvPicPr>
          <p:cNvPr id="59" name="Picture 58"/>
          <p:cNvPicPr/>
          <p:nvPr/>
        </p:nvPicPr>
        <p:blipFill>
          <a:blip r:embed="rId4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62109" y="6031634"/>
            <a:ext cx="683974" cy="269990"/>
          </a:xfrm>
          <a:prstGeom prst="rect">
            <a:avLst/>
          </a:prstGeom>
        </p:spPr>
      </p:pic>
      <p:pic>
        <p:nvPicPr>
          <p:cNvPr id="2060" name="Picture 12"/>
          <p:cNvPicPr>
            <a:picLocks noChangeAspect="1" noChangeArrowheads="1"/>
          </p:cNvPicPr>
          <p:nvPr/>
        </p:nvPicPr>
        <p:blipFill>
          <a:blip r:embed="rId4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2570" y="3869873"/>
            <a:ext cx="594172" cy="78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4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97785" y="2891412"/>
            <a:ext cx="959087" cy="36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4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54227" y="2981744"/>
            <a:ext cx="1022680" cy="53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4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9499" y="4215554"/>
            <a:ext cx="862610" cy="30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descr="Image result for lido logo">
            <a:extLst>
              <a:ext uri="{FF2B5EF4-FFF2-40B4-BE49-F238E27FC236}">
                <a16:creationId xmlns:a16="http://schemas.microsoft.com/office/drawing/2014/main" id="{6869C1E0-9E82-43B3-B510-D7671C4CF899}"/>
              </a:ext>
            </a:extLst>
          </p:cNvPr>
          <p:cNvPicPr/>
          <p:nvPr/>
        </p:nvPicPr>
        <p:blipFill>
          <a:blip r:embed="rId4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45347" y="2272418"/>
            <a:ext cx="708359" cy="370981"/>
          </a:xfrm>
          <a:prstGeom prst="rect">
            <a:avLst/>
          </a:prstGeom>
          <a:noFill/>
          <a:ln>
            <a:noFill/>
          </a:ln>
        </p:spPr>
      </p:pic>
      <p:pic>
        <p:nvPicPr>
          <p:cNvPr id="55" name="Picture 4" descr="http://design.lv/wp-content/uploads/2013/09/Janaseta-250x200-Dpi-lauk-250x200.png"/>
          <p:cNvPicPr>
            <a:picLocks noChangeAspect="1" noChangeArrowheads="1"/>
          </p:cNvPicPr>
          <p:nvPr/>
        </p:nvPicPr>
        <p:blipFill>
          <a:blip r:embed="rId4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28184" y="1957989"/>
            <a:ext cx="1299155" cy="10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 descr="Image result for eco baltia"/>
          <p:cNvPicPr>
            <a:picLocks noChangeAspect="1" noChangeArrowheads="1"/>
          </p:cNvPicPr>
          <p:nvPr/>
        </p:nvPicPr>
        <p:blipFill>
          <a:blip r:embed="rId50" cstate="print">
            <a:duotone>
              <a:schemeClr val="bg2">
                <a:shade val="45000"/>
                <a:satMod val="135000"/>
              </a:schemeClr>
              <a:prstClr val="white"/>
            </a:duotone>
            <a:extLst>
              <a:ext uri="{BEBA8EAE-BF5A-486C-A8C5-ECC9F3942E4B}">
                <a14:imgProps xmlns:a14="http://schemas.microsoft.com/office/drawing/2010/main">
                  <a14:imgLayer r:embed="rId51">
                    <a14:imgEffect>
                      <a14:sharpenSoften amount="-25000"/>
                    </a14:imgEffect>
                    <a14:imgEffect>
                      <a14:saturation sat="0"/>
                    </a14:imgEffect>
                  </a14:imgLayer>
                </a14:imgProps>
              </a:ext>
            </a:extLst>
          </a:blip>
          <a:srcRect/>
          <a:stretch>
            <a:fillRect/>
          </a:stretch>
        </p:blipFill>
        <p:spPr bwMode="auto">
          <a:xfrm>
            <a:off x="6411172" y="3325733"/>
            <a:ext cx="763669" cy="551329"/>
          </a:xfrm>
          <a:prstGeom prst="rect">
            <a:avLst/>
          </a:prstGeom>
          <a:noFill/>
        </p:spPr>
      </p:pic>
    </p:spTree>
    <p:extLst>
      <p:ext uri="{BB962C8B-B14F-4D97-AF65-F5344CB8AC3E}">
        <p14:creationId xmlns:p14="http://schemas.microsoft.com/office/powerpoint/2010/main" val="309552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
          <p:cNvSpPr>
            <a:spLocks noChangeArrowheads="1"/>
          </p:cNvSpPr>
          <p:nvPr/>
        </p:nvSpPr>
        <p:spPr bwMode="auto">
          <a:xfrm>
            <a:off x="6227763" y="2420938"/>
            <a:ext cx="2519362" cy="3311525"/>
          </a:xfrm>
          <a:prstGeom prst="roundRect">
            <a:avLst>
              <a:gd name="adj" fmla="val 6667"/>
            </a:avLst>
          </a:prstGeom>
          <a:solidFill>
            <a:srgbClr val="D9D9D9"/>
          </a:solidFill>
          <a:ln>
            <a:noFill/>
          </a:ln>
          <a:effectLst>
            <a:outerShdw blurRad="63500" dist="38184" dir="2700000" algn="ctr" rotWithShape="0">
              <a:srgbClr val="000000">
                <a:alpha val="40033"/>
              </a:srgbClr>
            </a:outerShdw>
          </a:effectLst>
          <a:extLst/>
        </p:spPr>
        <p:txBody>
          <a:bodyPr lIns="90000" tIns="46800" rIns="72000" bIns="46800"/>
          <a:lstStyle/>
          <a:p>
            <a:pPr eaLnBrk="1" hangingPunct="1">
              <a:lnSpc>
                <a:spcPct val="90000"/>
              </a:lnSpc>
              <a:spcBef>
                <a:spcPts val="67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a:solidFill>
                  <a:srgbClr val="000000"/>
                </a:solidFill>
                <a:latin typeface="Trebuchet MS" charset="0"/>
                <a:cs typeface="Arial" charset="0"/>
              </a:rPr>
              <a:t>RESULT</a:t>
            </a:r>
          </a:p>
          <a:p>
            <a:pPr eaLnBrk="1" hangingPunct="1">
              <a:lnSpc>
                <a:spcPct val="90000"/>
              </a:lnSpc>
              <a:spcBef>
                <a:spcPts val="675"/>
              </a:spcBef>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lv-LV" sz="1200" dirty="0">
                <a:solidFill>
                  <a:srgbClr val="000000"/>
                </a:solidFill>
                <a:latin typeface="Trebuchet MS" charset="0"/>
                <a:cs typeface="Arial" charset="0"/>
              </a:rPr>
              <a:t>With our assistance the client established the company in Latvia and succeeded to recruit the key personnel.</a:t>
            </a:r>
          </a:p>
          <a:p>
            <a:pPr eaLnBrk="1" hangingPunct="1">
              <a:lnSpc>
                <a:spcPct val="90000"/>
              </a:lnSpc>
              <a:spcBef>
                <a:spcPts val="675"/>
              </a:spcBef>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lv-LV" sz="1200" dirty="0">
                <a:solidFill>
                  <a:srgbClr val="000000"/>
                </a:solidFill>
                <a:latin typeface="Trebuchet MS" charset="0"/>
                <a:cs typeface="Arial" charset="0"/>
              </a:rPr>
              <a:t>During recruitment process more than 400 applications were revewied and candidates selected &amp; interviewed for managing director, sales manager, project manager, electrical engineer and mechanical engineer positions. </a:t>
            </a:r>
          </a:p>
          <a:p>
            <a:pPr eaLnBrk="1" hangingPunct="1">
              <a:lnSpc>
                <a:spcPct val="90000"/>
              </a:lnSpc>
              <a:spcBef>
                <a:spcPts val="675"/>
              </a:spcBef>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lv-LV" sz="1200" dirty="0">
                <a:solidFill>
                  <a:srgbClr val="000000"/>
                </a:solidFill>
                <a:latin typeface="Trebuchet MS" charset="0"/>
                <a:cs typeface="Arial" charset="0"/>
              </a:rPr>
              <a:t>With our assistance the company has also found suitable office premises in Pardaugava, Riga.</a:t>
            </a:r>
          </a:p>
        </p:txBody>
      </p:sp>
      <p:sp>
        <p:nvSpPr>
          <p:cNvPr id="5123" name="Text Box 2"/>
          <p:cNvSpPr txBox="1">
            <a:spLocks noChangeArrowheads="1"/>
          </p:cNvSpPr>
          <p:nvPr/>
        </p:nvSpPr>
        <p:spPr bwMode="auto">
          <a:xfrm>
            <a:off x="285750" y="333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en-US" altLang="lv-LV" sz="2400">
                <a:solidFill>
                  <a:srgbClr val="73BE1E"/>
                </a:solidFill>
                <a:latin typeface="Eras Demi ITC" panose="020B0805030504020804" pitchFamily="34" charset="0"/>
                <a:ea typeface="MS PGothic" panose="020B0600070205080204" pitchFamily="34" charset="-128"/>
              </a:rPr>
              <a:t>Client: </a:t>
            </a:r>
            <a:r>
              <a:rPr lang="lv-LV" altLang="lv-LV" sz="2400" b="1">
                <a:solidFill>
                  <a:srgbClr val="7F7F7F"/>
                </a:solidFill>
                <a:latin typeface="Eras Demi ITC" panose="020B0805030504020804" pitchFamily="34" charset="0"/>
                <a:ea typeface="MS PGothic" panose="020B0600070205080204" pitchFamily="34" charset="-128"/>
              </a:rPr>
              <a:t>Jets</a:t>
            </a:r>
            <a:br>
              <a:rPr lang="en-US" altLang="lv-LV" sz="2400" b="1">
                <a:latin typeface="Eras Medium ITC" panose="020B0602030504020804" pitchFamily="34" charset="0"/>
                <a:ea typeface="MS PGothic" panose="020B0600070205080204" pitchFamily="34" charset="-128"/>
              </a:rPr>
            </a:br>
            <a:endParaRPr lang="en-US" altLang="lv-LV" sz="2400" b="1">
              <a:latin typeface="Eras Medium ITC" panose="020B0602030504020804" pitchFamily="34" charset="0"/>
              <a:ea typeface="MS PGothic" panose="020B0600070205080204" pitchFamily="34" charset="-128"/>
            </a:endParaRPr>
          </a:p>
        </p:txBody>
      </p:sp>
      <p:sp>
        <p:nvSpPr>
          <p:cNvPr id="24580" name="Rectangle 3"/>
          <p:cNvSpPr>
            <a:spLocks noChangeArrowheads="1"/>
          </p:cNvSpPr>
          <p:nvPr/>
        </p:nvSpPr>
        <p:spPr bwMode="auto">
          <a:xfrm>
            <a:off x="323850" y="1196975"/>
            <a:ext cx="5033963" cy="458788"/>
          </a:xfrm>
          <a:prstGeom prst="rect">
            <a:avLst/>
          </a:prstGeom>
          <a:solidFill>
            <a:srgbClr val="D9D9D9"/>
          </a:solidFill>
          <a:ln>
            <a:noFill/>
          </a:ln>
          <a:effectLst>
            <a:outerShdw blurRad="63500" dist="74769" dir="938535" algn="ctr" rotWithShape="0">
              <a:srgbClr val="000000">
                <a:alpha val="38033"/>
              </a:srgbClr>
            </a:outerShdw>
          </a:effectLst>
          <a:extLst/>
        </p:spPr>
        <p:txBody>
          <a:bodyPr lIns="90000" tIns="46800" rIns="90000" bIns="46800" anchor="ct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lv-LV" sz="1400" b="1" dirty="0">
                <a:solidFill>
                  <a:srgbClr val="000000"/>
                </a:solidFill>
                <a:latin typeface="Trebuchet MS" charset="0"/>
                <a:cs typeface="Microsoft YaHei" charset="0"/>
              </a:rPr>
              <a:t>Railway transportation</a:t>
            </a:r>
            <a:endParaRPr lang="en-US" sz="1400" b="1" dirty="0">
              <a:solidFill>
                <a:srgbClr val="000000"/>
              </a:solidFill>
              <a:latin typeface="Trebuchet MS" charset="0"/>
              <a:cs typeface="Microsoft YaHei" charset="0"/>
            </a:endParaRPr>
          </a:p>
        </p:txBody>
      </p:sp>
      <p:sp>
        <p:nvSpPr>
          <p:cNvPr id="24581" name="Rectangle 4"/>
          <p:cNvSpPr>
            <a:spLocks noChangeArrowheads="1"/>
          </p:cNvSpPr>
          <p:nvPr/>
        </p:nvSpPr>
        <p:spPr bwMode="auto">
          <a:xfrm>
            <a:off x="323850" y="1785938"/>
            <a:ext cx="5327650" cy="504825"/>
          </a:xfrm>
          <a:prstGeom prst="rect">
            <a:avLst/>
          </a:prstGeom>
          <a:solidFill>
            <a:srgbClr val="73BE1E"/>
          </a:solidFill>
          <a:ln>
            <a:noFill/>
          </a:ln>
          <a:effectLst>
            <a:outerShdw blurRad="63500" dist="38184" dir="2700000" algn="ctr" rotWithShape="0">
              <a:srgbClr val="000000">
                <a:alpha val="40033"/>
              </a:srgbClr>
            </a:outerShdw>
          </a:effectLst>
          <a:extLst/>
        </p:spPr>
        <p:txBody>
          <a:bodyPr lIns="90000" tIns="46800" rIns="90000" bIns="46800" anchor="ct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a:solidFill>
                  <a:srgbClr val="FFFFFF"/>
                </a:solidFill>
                <a:latin typeface="Trebuchet MS" charset="0"/>
                <a:cs typeface="Microsoft YaHei" charset="0"/>
              </a:rPr>
              <a:t>Task: To </a:t>
            </a:r>
            <a:r>
              <a:rPr lang="lv-LV" sz="1200" b="1" dirty="0">
                <a:solidFill>
                  <a:srgbClr val="FFFFFF"/>
                </a:solidFill>
                <a:latin typeface="Trebuchet MS" charset="0"/>
                <a:cs typeface="Microsoft YaHei" charset="0"/>
              </a:rPr>
              <a:t>assist with company establishment and core team recruitment</a:t>
            </a:r>
            <a:endParaRPr lang="en-US" sz="1200" b="1" dirty="0">
              <a:solidFill>
                <a:srgbClr val="FFFFFF"/>
              </a:solidFill>
              <a:latin typeface="Trebuchet MS" charset="0"/>
              <a:cs typeface="Microsoft YaHei" charset="0"/>
            </a:endParaRPr>
          </a:p>
        </p:txBody>
      </p:sp>
      <p:sp>
        <p:nvSpPr>
          <p:cNvPr id="38919" name="AutoShape 6"/>
          <p:cNvSpPr>
            <a:spLocks noChangeArrowheads="1"/>
          </p:cNvSpPr>
          <p:nvPr/>
        </p:nvSpPr>
        <p:spPr bwMode="auto">
          <a:xfrm>
            <a:off x="3241675" y="2420938"/>
            <a:ext cx="2698750" cy="2520950"/>
          </a:xfrm>
          <a:prstGeom prst="roundRect">
            <a:avLst>
              <a:gd name="adj" fmla="val 6667"/>
            </a:avLst>
          </a:prstGeom>
          <a:solidFill>
            <a:srgbClr val="D9D9D9"/>
          </a:solidFill>
          <a:ln>
            <a:noFill/>
          </a:ln>
          <a:effectLst>
            <a:outerShdw blurRad="63500" dist="38184" dir="2700000" algn="ctr" rotWithShape="0">
              <a:srgbClr val="000000">
                <a:alpha val="40033"/>
              </a:srgbClr>
            </a:outerShdw>
          </a:effectLst>
          <a:extLst/>
        </p:spPr>
        <p:txBody>
          <a:bodyPr lIns="90000" tIns="46800" rIns="90000" bIns="46800"/>
          <a:lstStyle/>
          <a:p>
            <a:pPr eaLnBrk="1" hangingPunct="1">
              <a:lnSpc>
                <a:spcPct val="90000"/>
              </a:lnSpc>
              <a:spcBef>
                <a:spcPts val="67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a:solidFill>
                  <a:srgbClr val="000000"/>
                </a:solidFill>
                <a:latin typeface="Trebuchet MS" pitchFamily="32" charset="0"/>
                <a:ea typeface="Microsoft YaHei" charset="-122"/>
                <a:cs typeface="Arial" charset="0"/>
              </a:rPr>
              <a:t>SCOPE </a:t>
            </a:r>
          </a:p>
          <a:p>
            <a:pPr eaLnBrk="1" hangingPunct="1">
              <a:lnSpc>
                <a:spcPct val="90000"/>
              </a:lnSpc>
              <a:spcBef>
                <a:spcPts val="67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a:solidFill>
                  <a:srgbClr val="000000"/>
                </a:solidFill>
                <a:latin typeface="Trebuchet MS" pitchFamily="32" charset="0"/>
                <a:ea typeface="Microsoft YaHei" charset="-122"/>
                <a:cs typeface="Arial" charset="0"/>
              </a:rPr>
              <a:t>The </a:t>
            </a:r>
            <a:r>
              <a:rPr lang="lv-LV" sz="1200" dirty="0">
                <a:solidFill>
                  <a:srgbClr val="000000"/>
                </a:solidFill>
                <a:latin typeface="Trebuchet MS" pitchFamily="32" charset="0"/>
                <a:ea typeface="Microsoft YaHei" charset="-122"/>
                <a:cs typeface="Arial" charset="0"/>
              </a:rPr>
              <a:t>project had 3 main parts</a:t>
            </a:r>
            <a:r>
              <a:rPr lang="en-US" sz="1200" dirty="0">
                <a:solidFill>
                  <a:srgbClr val="000000"/>
                </a:solidFill>
                <a:latin typeface="Trebuchet MS" pitchFamily="32" charset="0"/>
                <a:ea typeface="Microsoft YaHei" charset="-122"/>
                <a:cs typeface="Arial" charset="0"/>
              </a:rPr>
              <a:t>: </a:t>
            </a:r>
          </a:p>
          <a:p>
            <a:pPr marL="171450" indent="-171450" eaLnBrk="1" hangingPunct="1">
              <a:lnSpc>
                <a:spcPct val="90000"/>
              </a:lnSpc>
              <a:spcBef>
                <a:spcPts val="675"/>
              </a:spcBef>
              <a:buSzPct val="100000"/>
              <a:buFont typeface="Trebuchet MS"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lv-LV" sz="1200" dirty="0">
                <a:solidFill>
                  <a:srgbClr val="000000"/>
                </a:solidFill>
                <a:latin typeface="Trebuchet MS" pitchFamily="32" charset="0"/>
                <a:ea typeface="Microsoft YaHei" charset="-122"/>
                <a:cs typeface="Arial" charset="0"/>
              </a:rPr>
              <a:t>Assistance with company registration;</a:t>
            </a:r>
          </a:p>
          <a:p>
            <a:pPr marL="171450" indent="-171450" eaLnBrk="1" hangingPunct="1">
              <a:lnSpc>
                <a:spcPct val="90000"/>
              </a:lnSpc>
              <a:spcBef>
                <a:spcPts val="675"/>
              </a:spcBef>
              <a:buSzPct val="100000"/>
              <a:buFont typeface="Trebuchet MS"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lv-LV" sz="1200" dirty="0">
                <a:solidFill>
                  <a:srgbClr val="000000"/>
                </a:solidFill>
                <a:latin typeface="Trebuchet MS" pitchFamily="32" charset="0"/>
                <a:ea typeface="Microsoft YaHei" charset="-122"/>
                <a:cs typeface="Arial" charset="0"/>
              </a:rPr>
              <a:t>Recruitment of the core team, including active information campaign (online advertisments, presentation for association members, personal invitiations sent to selected candidates);</a:t>
            </a:r>
          </a:p>
          <a:p>
            <a:pPr marL="171450" indent="-171450" eaLnBrk="1" hangingPunct="1">
              <a:lnSpc>
                <a:spcPct val="90000"/>
              </a:lnSpc>
              <a:spcBef>
                <a:spcPts val="675"/>
              </a:spcBef>
              <a:buSzPct val="100000"/>
              <a:buFont typeface="Trebuchet MS"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lv-LV" sz="1200" dirty="0">
                <a:solidFill>
                  <a:srgbClr val="000000"/>
                </a:solidFill>
                <a:latin typeface="Trebuchet MS" pitchFamily="32" charset="0"/>
                <a:ea typeface="Microsoft YaHei" charset="-122"/>
                <a:cs typeface="Arial" charset="0"/>
              </a:rPr>
              <a:t>Assistance with office premise search process.</a:t>
            </a:r>
            <a:endParaRPr lang="en-US" sz="1200" dirty="0">
              <a:solidFill>
                <a:srgbClr val="000000"/>
              </a:solidFill>
              <a:latin typeface="Trebuchet MS" pitchFamily="32" charset="0"/>
              <a:ea typeface="Microsoft YaHei" charset="-122"/>
              <a:cs typeface="Arial" charset="0"/>
            </a:endParaRPr>
          </a:p>
        </p:txBody>
      </p:sp>
      <p:sp>
        <p:nvSpPr>
          <p:cNvPr id="24583" name="AutoShape 7"/>
          <p:cNvSpPr>
            <a:spLocks noChangeArrowheads="1"/>
          </p:cNvSpPr>
          <p:nvPr/>
        </p:nvSpPr>
        <p:spPr bwMode="auto">
          <a:xfrm>
            <a:off x="323850" y="2420938"/>
            <a:ext cx="2663825" cy="2520950"/>
          </a:xfrm>
          <a:prstGeom prst="roundRect">
            <a:avLst>
              <a:gd name="adj" fmla="val 6667"/>
            </a:avLst>
          </a:prstGeom>
          <a:solidFill>
            <a:srgbClr val="D9D9D9"/>
          </a:solidFill>
          <a:ln>
            <a:noFill/>
          </a:ln>
          <a:effectLst>
            <a:outerShdw blurRad="63500" dist="38184" dir="2700000" algn="ctr" rotWithShape="0">
              <a:srgbClr val="000000">
                <a:alpha val="40033"/>
              </a:srgbClr>
            </a:outerShdw>
          </a:effectLst>
          <a:extLst/>
        </p:spPr>
        <p:txBody>
          <a:bodyPr lIns="90000" tIns="46800" rIns="90000" bIns="46800"/>
          <a:lstStyle/>
          <a:p>
            <a:pPr eaLnBrk="1" hangingPunct="1">
              <a:lnSpc>
                <a:spcPct val="90000"/>
              </a:lnSpc>
              <a:spcBef>
                <a:spcPts val="67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dirty="0">
                <a:solidFill>
                  <a:srgbClr val="000000"/>
                </a:solidFill>
                <a:latin typeface="Trebuchet MS" charset="0"/>
                <a:cs typeface="Arial" charset="0"/>
              </a:rPr>
              <a:t>NEED </a:t>
            </a:r>
          </a:p>
          <a:p>
            <a:pPr eaLnBrk="1" hangingPunct="1">
              <a:lnSpc>
                <a:spcPct val="90000"/>
              </a:lnSpc>
              <a:spcBef>
                <a:spcPts val="67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lv-LV" sz="1200" dirty="0">
                <a:solidFill>
                  <a:srgbClr val="000000"/>
                </a:solidFill>
                <a:latin typeface="Trebuchet MS" charset="0"/>
                <a:cs typeface="Arial" charset="0"/>
              </a:rPr>
              <a:t>After examining the market research conducted by GatewayBaltic the company decided to establish an office in Riga.</a:t>
            </a:r>
          </a:p>
          <a:p>
            <a:pPr eaLnBrk="1" hangingPunct="1">
              <a:lnSpc>
                <a:spcPct val="90000"/>
              </a:lnSpc>
              <a:spcBef>
                <a:spcPts val="67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lv-LV" sz="1200" dirty="0">
                <a:solidFill>
                  <a:srgbClr val="000000"/>
                </a:solidFill>
                <a:latin typeface="Trebuchet MS" charset="0"/>
                <a:cs typeface="Arial" charset="0"/>
              </a:rPr>
              <a:t>The main aim of the new office is to develop company’s operations in a new sector – railway trasnportation – and to work with international clients from both European and CIS countries.</a:t>
            </a:r>
            <a:endParaRPr lang="en-US" sz="1200" dirty="0">
              <a:solidFill>
                <a:srgbClr val="000000"/>
              </a:solidFill>
              <a:latin typeface="Trebuchet MS" charset="0"/>
              <a:cs typeface="Arial" charset="0"/>
            </a:endParaRPr>
          </a:p>
        </p:txBody>
      </p:sp>
      <p:sp>
        <p:nvSpPr>
          <p:cNvPr id="5129" name="AutoShape 2" descr="data:image/jpeg;base64,/9j/4AAQSkZJRgABAQAAAQABAAD/2wCEAAkGBw8PEg4RDxIQDw8PEBAQDw8QDw8QDxEQFxEiFhgRExMYHCggGBolGxQUITEiJSkrLi4uFx8zODMsNygtLisBCgoKDg0OGxAQGywkHyQxLC4sLDQsLCwsLywsLjQsLCwsLCwsLCwsLCwsLCwsLCwsLCwsLCwsLCwsLCwsLCwsLP/AABEIALgBEgMBEQACEQEDEQH/xAAcAAEAAgIDAQAAAAAAAAAAAAAABgcEBQEDCAL/xABBEAACAQICAwoKCQUBAQAAAAAAAQIDBAURBhIhBxMxMjVyc5OxshQVNEFRVWGB0eEiUlNUcZGhwcIWI0JDkmKC/8QAGwEBAAIDAQEAAAAAAAAAAAAAAAQFAQMGAgf/xAA6EQEAAQIDAwkFCAIDAQEAAAAAAQIDBAUREjFxBhMhMjM0QVFSFIGRweEVNVNUYXKCsZKhIkLR8CT/2gAMAwEAAhEDEQA/ALxAAAAAAAAAAAAAAAAAAAAAAAAAAAAAAAAAAAAAAAAAAAAAAAAAAAAAAAAAAAAAAAAAAAAAAAAAAAAAAAAAAAAAAAAAAAAAAAAAAAAAAAAAAAAAAAAAAAAAAAAAAAAAAAAAAAAAAAAAAAAAAAAAAAAAAAAAAAAAAAAAAAAAAAAAAAAAAAAAAAAAAAAAAAAAAAAAAAAAAAAAAAAAAAAAAA197jlpQlqVq9GlPJPUnUjGWT4Hk2a6rtFM6TMJVnBYi9TtW7dUx5xEyx1pTh33u266HxMc/b9UNn2ZjPwqv8Zd95jtnRlqVrijSnknqzqRjLJ8DybPVV2imdJmGu1gcTep2rduqY84iZfFDSOxqSjCFzbznJ5RjGrByb9CWZiL1uZ0iYeq8uxdFM1VW6oiP0ltDYhvkMAZcgYmIYpb2+rv9WnRUs9XfJxhnlw5ZnmqumnrTo32cNev6xapmrTyjVhf1Th/3u266HxPHP2vVDf9l438Kr/GT+qcO+923XQ+I5+36oPsvG/hVf4y7LbSGyqyjCnc0Jzk8owjVg5N+hJPaZi9bmdImHi5l+Kt0zVXbqiI8ZiXFbSSxhKUZ3VvGUW4yjKrBNNcKazMTetxOkzD1Rl2Lrpiqm1VMT46S+rbSGyqSUadzQnJ8EY1YNv3ZmabtFW6YebmX4q3TtV26ojhLZ5mxEAOANbcaQ2VKUoVLmhCcXlKEqsIyT9DTZrm7RE6TMJdvL8Vcpiqi3VMT4xEupaU4d97tuuh8THP2/VDZ9l438Kr/GXP9U4d97tuuh8Rz9v1QfZeN/Cq/wAZd9HHbScKlSFejKnSydScakXGGfBrPzGYu0TGsT0NVeCxFFUUVW6omd0aTrPB0f1Th33u266HxMc/b9UNv2Xjfwqv8ZZVji9tXz3mtSq5cOpUjLsZ7prpq3S0XsJfs9pRMcYlnHpHAAAAAAAAAAABxKWSbfAtrBEa9DzxpXiburq4q/4ubjD2QWxIpL1e3XMvq2WYaMPhaLfjp08WttuPT58e01xvhMudSeCV7qnlz6Cj2EjF9r7oUfJvuX8qkVtK7pThUjscJRkvc8yPE6TqvLtuLlE0T49D0bhF6rijRqrgqQjL3tbUXtFW1TEvkmJszZu1W58JZh6aAABWu7RxLPn1O6iBjt1Lr+SfXu8IVWVztgMt9oFyhZdL/Fm3D9rSqs67hd4fNi6VeWXnT1O8Yu9pVxb8t7pb/bH9NYm1wNr8DWmzETvTPQzTqtayjSuJOrbNpZyecqftT9BLsYqaJ0q3OdzbIreIpm5ajSv/AFK56NWM4xlFqUZJSi1wNPgZaxOr59VTNMzTVvh9h5UBp9yhe9Iu4ilxHa1PqOSdwtcPm0BpWgBNNE+TMZ5tP9yVZ7GtzuZ/eOG4yhZFdE7KFedNqUJShJPNOLaaZmJmOmHiu3TXGlUawtLc+06lWlG2u5JzeylWexzf1Ze0scNiZq/41OKzzIqbVM37EdHjHl+sLIJzkgAAAAAAAAAAjun2J+DWVeSeU5re4enOWzNGjEV7FuZWuS4b2jGUUzujpn3KDKZ9Qdltx6fPj2mY3w8XOpPBK91Ty59BR7CRi+190KPk33L+VSIEZ0C39yHFN8t6lCT+lQnnFZ7dSW3tLPBV60bPk4DlRhdjERdjdVH+4T8muYAAFa7tHEs+fU7qIGO3Q6/kn17vCFVlc7cA32gXKFl0v8WbcP2tKqzruF3h82LpV5ZedPU7xi72lXFvy3ulv9sf01ZrTgC5dybFJVrWVKTzdvPVj6dR7V2lrg69qjSfB885TYWLWJi5Tuqj/acktzigNPuUL3pF3EUuI7Wp9RyTuFrh82gNK1AJponyZjPNp/uSrPY1uczP7xw3GULIrogMvqnUcXGUXlKLUotcKaeaY106XmqmKommd0vROjeIeE21vW884LPnLY/1Re26tqmJfJsfh/Z8RXb8pbM9ogAAAAAAAAAqXdhxTXq0beL2Uo688vrS2JP3IrcdXrMUu55LYXZt1Xp8eiOEK7ILrXZbcenz49pmN8NdzqTwSvdU8ufQUewkYvtfdCj5N9y/lUiBGdAlG5xing17TzeUKy3qXv4P1yJGFr2bnFR5/hefwdWm+nphexcPmoAArXdo4lnz6ndRAx26HX8k+vd4QqsrnbgG+0C5Qsul/izbh+1pVWddwu8PmxdKvLLzp6neMXe0q4t+W90t/tj+mrNacAWhuMQeV3L/ABzivZmWOBjolxPKyqNq3Hj0rOJ7j1AafcoXvSLuIpcR2tT6jkncLXD5tAaVqATTRPkzGebT/clWexrc5mf3jhuMoWRXRAZAL63OotYfa5rL6Mn7nJlxhY0tQ+YZ7MTjrmn/AN0JISFQAAAAAAAAfFaooRlKTyjFOTfsSEzo9U0zVMUx4vOmkGIO5ua9Z/7JtrmrYv0RRXa9uuan1jAYeMPh6LceENeeEx2W3Hp8+PaZjfDXc6k8Er3VPLn0FHsJGL7X3Qo+Tfcv5VIgRnQPqlUcJRkuGMlJfinmhrp0vNdMVUzTPi9F6PYirq3oVk89eCz5y2P9S9t1bVMS+S43Dzh79VufCWxPaKAVru0cSz59TuogY7dDr+SfXu8IVWVztwDfaBcoWXS/xZtw/a0qrOu4XeHzYulXll509TvGLvaVcW/Le6W/2x/TVmtOcxi20ks22kkuFv0IPMzERrK+dAsDdlawjLZVqf3Knsk1we5ZFzh7fN0aeL5jnOO9rxU1U9WOiEkN6pUBp9yhe9Iu4ilxHa1PqOSdwtcPm0BpWoBNNE+TMZ5tP9yVZ7GtzmZ/eOG4yhZFdEBlnYJhdS7rU6NJNym1m/NGPnk/ce7dE11RTCLjMVRhbM3a/D+3oiwtVRp06ceCnGMV7lwl5TGkaPk967N25Nc+M6sgy1gAAAAAAAEU3ScV8GsqiT+nW/tRXsfG/Qj4qvZtyushwvP4ymZ3U9M/JRhTvpYB2W3Hp8+PaZjfDxc6k8Er3VPLn0FHsJGL7X3Qo+Tfcv5VIgRl+AWxuPYrrUq1tJ7aUt8gv/EuH9SywVesTT5OG5VYXZu0348eieMLGJzkwCtd2jiWfPqd1EDHbodfyT693hCqyudsAb7QLlCy6X+LNuH7WlV513C7w+bF0q8svOnqd4xd7Sri35b3S3+2P6as1pqa7m1fDadVSum1cZ5UnPLeV7V7fxJeEm3E/wDLe5zlBRja7elnqeOm9dEWntW1PamWr57po5AoDT7lC96RdxFLiO1qfUck7ha4fNoDStACaaJ8mYzzaf7kqz2Nbncz+8cNxlCyK6IAtzcwucNjDVoNxupL+5vuSnL2RfBl+BZ4SbWmlO9wfKG3jpr2rnTb8NN3vWETXLAAAAAAAAACu9O9JMPVZW91bTuXRWecZ6qi5Lgyz4csiDib1uKtmqNXVZNluMmzz1i5FG1+nkjHjzBPV1TrvmR+dsehc+wZr+Yj4fQ8eYJ6uqdd8xztj0HsGa/mI+H0fdHHMEco5YdUT1lk9+8+f4iLtnXqPNeBzXZnXER8Po3unGKYZSunG6s516u903viqaq1Wtiyz8xuxFy3FelVOsq3J8Lj7mG2rF2KadZ6NPFH/HmCerqnXfM087Z9C09gzX8xHw+h48wT1dU675jnbPoPYM1/MR8Po2mjelGFUq9PeLOpQnUap746uaWs8tqzNlq/air/AI06IWYZVmFyxPO3YqiOnTRa6LJxIBDN0a9sqMbfwy3lcqUp6ijPV1XksyLiqqKYjbjVf5FYxV2quMPc2N2vRrqg/jzBPV1TrvmQ+dseh0nsGa/mI+H0PHmCerqnXfMc7Y9B7Bmv5iPh9G10XxfCZ3dtGhYzpVpTyp1HVzUXk9uWZss3LU1xEU9KFmODzGjC11Xb0TTp0xpvdGOYxg8Li4jVsJzqRqzU5qrkpSz2yyzPNy5ZiqdaWzB4LMqrFE0X4iNI0jTwYPjzBPV1Trvmeeds+hJ9gzX8xHw+h49wT1dU675mOds+g9gzX8xHw+iTaO7oVkpUbaFGrQptqEZTqKai3wZ+fIk2sXRrFOmimx3J7FbNV+quKp36RGmqxEyc5VVWlOL4TC7uY17GdWtGeU6iq5KT1VtyzK29ctRXMTTrLtctweY14Wiq1eimmY6I03NV48wT1dU675mvnbPoTvYM1/MR8PoePME9XVOu+Y52z6D2DNfzEfD6JHgWJ4bKzxGdKznTowjDf6bqZuovMk89hvt125t1TFPR4qjG4XHU4uzTcuxNU67M6bkc8eYJ6uqdd8yPztn0Lf2DNfzEfD6HjzBPV1TrvmOds+g9gzX8xHw+j7paQ4LFxlHD6sZRacWqzTTXvMxesxOsUMVZdmlUTTVfjSf0+iwdEdMaGIucIRlSnTSepNpuUfSmidYxFN3c5XM8nvYHSqqYqifGPNJyQpwAAAAAAHTd140oTqS2RhFyf4JZmJnSNXu3RNyuKI3z0POOLXjr1q1WTzdScpe7PZ+mRRV1bVUy+t4WzFmzTbjwhinlIAOy249Pnx7TMb4a7nUngle6p5c+go9hIxfa+6FHyb7l/KpECM6AA5jJpprY080/QwxMaxpL0LoliSurS3q+dwUZeyUdjz/IvLVe3REvlOZ4acPiq7f69HCW4NiArXdo4lnz6ndRAx26HX8k+vd4QqsrnbgG+0C5Qsul/izbh+1pVWddwu8PmxdKvLLzp6neMXe0q4t+W90t/tj+mrNacAAwvzQPFXdWdGcnnOK3ub9sdnZkXOHr27cS+X5zhYw2LqpjdPTHvVFp9yhe9Iu4isxHa1O8yTuFrh82gNK1AJponyZjXNp/uSrPY1uczP7xw3GULIrowABtNGMTla3VCrF5JTUZ+2DeTX5Gy1XsVxKDmOFjE4au3Pl0cY3PRFOakk1wNJr8GXkPlExMTpL6DAAAAAAEM3U8U3izdNPKdxJQWX1Vtl+hFxdzZt6ea/5OYXnsXtzup6f/ABShUvowGQDstuPT58e0zG+Gu51J4JXuqeXPoKPYSMX2vuhR8m+5fyqRAjOgAAFobjmKbK9tJ8DVWHY0u0scDX0TS4rlVhemi/HCVnE9xytd2jiWfPqd1EDHbodfyT693hCqyuduAb7QLlCy6X+LNuH7WlVZ13C7w+bF0q8svOnqd4xd7Sri35b3S3+2P6as1pwADC3dxyT8GrrzKtmv+SzwXUlwXKqI9oon9EB0+5QvekXcRCxHa1OpyTuFrh82gNK1AJponyZjPNp/uSrPY1uczP7xw3GULIrogMgAMPSOCzcre3b4XShn/wAl9R1YfIsXERfriPOWaekcAAAAACld1bFN+u96XFt46vDscntbKrGV7Venk+h8msLzWF5yd9XT7kLIjowMNzDRTEZJNWtZppNPV4UbeYuemVfObYKJ0m7T8XbQ0TxFSg3a1slKL4vtEWbmvVl4rzbBTTMRdp+KSbouj95cXjnRoVKkN5pR1oxzWaW1G/E2q6rmsQp8hzDDWcJs3K4idZ6EY/pHEvutb/k0czc9Mrr7XwX4tPxaevRlTlKE04zi3GUXsaa8zNcxpOkp9FdNdMVUzrEvgw9tzodifgt3b1P8dZQn6NWWxm2xXsXIlW5rhfaMJXR4744w9CRaaTXA9q/Au3yvcrbdo4lnz6ndRAx26HX8k+vd4QqsrnbgG+0C5Qsul/izbh+1pVWddwu8PmxdKvLLzp6neMXe0q4t+W90t/tj+mrNac4MSBgXhuXWO9WMJP8A3SdTg4PN+xcYSnS3xfNuUV/nMZMenoVfp9yhe9Iu4ivxHa1O0yTuFrh82gNK1AJponyZjPNp/uSrPY1uczP7xw3GULIrogMuDAysLtt+rUaa/wBk4x/NnqiNqqIaMTd5q1VX5Q9I21PUhCP1Yxj+SyL6I0jR8irq2qpq83YZeQAAAAY2JXaoUqtWXBThKW32LgPNU7MTLbYtTduU248Z0ecL25lWqVKkuGpOUn73nkUVU7UzL65ZtRat00RuiNHSYbW50Pwx3V3b0ss46ynPmR2s22KNu5EK7NcTGHwtdfjppHGXoSKySS4FsRdvlUzr0uQAAClN1XC95u98SyhcR1lkv8lsZVYyjZr1830Pk1iudwuxO+no93ghhEdGBiV/6DYp4VZ0Jt5zjHUnzo7OzIurFe3biXy3N8L7Pi66I3T0x70U3aOJZ8+p3URsduheck+vd4QqsrnbgG+0C5Qsul/izbh+1pVWddwu8PmxdKvLLzp6nePN7r1cW/Le6W/2x/TVGtODA3+hmjs7+vGGTVGDUqsvNq/VT9LN9izNyrTwVWbZjTg7M1f9p3Qvy3oxpxjCCyjFKMV6Ei6iIiNIfMK65rqmqrfKhNPuUL3pF3EU2I7Wp9PyTuFrh82gNK1AJponyZjPNp/uSrPY1uczP7xw3GUKIjogwyAWfuV6LNPwyvHLzUIv9ZtFjg7H/epxfKTNNf8A81uf3f8Ai0CxcaAAAAABCd1a9nG1jRpxlKVeaUtWLbUFt834ETGVTFGkeLouTdmirEzcrnSKY/2p7wKt9nU6uXwKvZnyd/z9r1R8YPAq32dTq5/AbM+Rz9r1R8YWVuQYPKPhFxUi4vZShrJp+lvb+KLDBW9NapcdyoxlNWxZonXxn5LNJ7jwAAAhm6lhLuLTXgs50JKaSWbcXsaX5kXF29q3r5L/AJOYuLGK2at1XQpvwKt9nU6ufwKrZnyfQufteqPjB4FW+zqdXL4DZnyOfteqPjCxtyK7qU517epGcYzSqQ1oyS1lsfD7MifgqpjWmXI8qLVFdNN6iYmY6J6WVux0ZzhZ6kZSynUz1Yt/4r0HrHRMxGjRyVrpprubU6dEKv8AAq32dTq5fArtmfJ2vP2vVHxg8CrfZ1Orl8Bsz5HP2vVHxhvdBrWrG/s3KE0lU2twkkvovz5G2xTPO09Crzm9bnA3YiqN3mx9JbGtO8u9WnUadepk1CWT+l6cjF2iqbk6Q25fft04S3rVHVjx/R1W2i99UaUKFR5+zI8xZuT4NlzNMJRGtVcJLge5lc1GndNUYeeKec2SLeCrnrdCmxnKexRGlmNqf9LUwjCqNpTjSoxUYr82/S2WVFEURpDisTiruJrmu5Oss49o6htO7WrK/vHGE2nUWTUJNP6K8+RTYimedq6H03Jb1uMDaiao3ef6tD4FW+zqdXL4GnZnyWnP2vVHxg8CrfZ1Orn8Bsz5HP2vVHxhMtFbeosNxhOE05Rp5Jxkm+HgXnJVmJ5qtz2ZXKJzDDTExvlEqOE3E+LSqP8A+JLtI3N1Tuhe14uxRvrj4tlZ6GYhW4tCSXplkke6cPcq3Qh3c6wdvfWnWi25rGlKNW8aqSWTVJcTP/16SZZwek61uazLlLVcpm3h40jz8ViQgopJJJLYktiSJ7lJmZnWX0GAAAAAAAAAAAAAOMgwZBkyDDkMuMgGQDIBkGNDIMmQY0Mgzo5A4yAZAcaoHOQDIDkDjIDkAAAAAAAAAAAAAAAAAAAAAAAAAAAAAAAAAAAAAAAAAAAAAAAAAAAAAAAAAAAAAAAAAAAAAAAAAAAAAAAAAAAAAAAAAAAAAAAAAAAAAAAAAAAAAAAAAAAAAAAAAAAAAAAAAAAAAAAAAAAAAAAAAAAAAAAAAAAAAAAAAAAAAAAAAAAAAAAAAAAAAAAAAAAAAAAAAAAAAAAAAAAAAAAAAAAAA//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5130" name="AutoShape 4" descr="data:image/jpeg;base64,/9j/4AAQSkZJRgABAQAAAQABAAD/2wCEAAkGBw8PEg4RDxIQDw8PEBAQDw8QDw8QDxEQFxEiFhgRExMYHCggGBolGxQUITEiJSkrLi4uFx8zODMsNygtLisBCgoKDg0OGxAQGywkHyQxLC4sLDQsLCwsLywsLjQsLCwsLCwsLCwsLCwsLCwsLCwsLCwsLCwsLCwsLCwsLCwsLP/AABEIALgBEgMBEQACEQEDEQH/xAAcAAEAAgIDAQAAAAAAAAAAAAAABgcEBQEDCAL/xABBEAACAQICAwoKCQUBAQAAAAAAAQIDBAURBhIhBxMxMjVyc5OxshQVNEFRVWGB0eEiUlNUcZGhwcIWI0JDkmKC/8QAGwEBAAIDAQEAAAAAAAAAAAAAAAQFAQMGAgf/xAA6EQEAAQIDAwkFCAIDAQEAAAAAAQIDBAUREjFxBhMhMjM0QVFSFIGRweEVNVNUYXKCsZKhIkLR8CT/2gAMAwEAAhEDEQA/ALxAAAAAAAAAAAAAAAAAAAAAAAAAAAAAAAAAAAAAAAAAAAAAAAAAAAAAAAAAAAAAAAAAAAAAAAAAAAAAAAAAAAAAAAAAAAAAAAAAAAAAAAAAAAAAAAAAAAAAAAAAAAAAAAAAAAAAAAAAAAAAAAAAAAAAAAAAAAAAAAAAAAAAAAAAAAAAAAAAAAAAAAAAAAAAAAAAAAAAAAAAAAAAAAAAAA197jlpQlqVq9GlPJPUnUjGWT4Hk2a6rtFM6TMJVnBYi9TtW7dUx5xEyx1pTh33u266HxMc/b9UNn2ZjPwqv8Zd95jtnRlqVrijSnknqzqRjLJ8DybPVV2imdJmGu1gcTep2rduqY84iZfFDSOxqSjCFzbznJ5RjGrByb9CWZiL1uZ0iYeq8uxdFM1VW6oiP0ltDYhvkMAZcgYmIYpb2+rv9WnRUs9XfJxhnlw5ZnmqumnrTo32cNev6xapmrTyjVhf1Th/3u266HxPHP2vVDf9l438Kr/GT+qcO+923XQ+I5+36oPsvG/hVf4y7LbSGyqyjCnc0Jzk8owjVg5N+hJPaZi9bmdImHi5l+Kt0zVXbqiI8ZiXFbSSxhKUZ3VvGUW4yjKrBNNcKazMTetxOkzD1Rl2Lrpiqm1VMT46S+rbSGyqSUadzQnJ8EY1YNv3ZmabtFW6YebmX4q3TtV26ojhLZ5mxEAOANbcaQ2VKUoVLmhCcXlKEqsIyT9DTZrm7RE6TMJdvL8Vcpiqi3VMT4xEupaU4d97tuuh8THP2/VDZ9l438Kr/GXP9U4d97tuuh8Rz9v1QfZeN/Cq/wAZd9HHbScKlSFejKnSydScakXGGfBrPzGYu0TGsT0NVeCxFFUUVW6omd0aTrPB0f1Th33u266HxMc/b9UNv2Xjfwqv8ZZVji9tXz3mtSq5cOpUjLsZ7prpq3S0XsJfs9pRMcYlnHpHAAAAAAAAAAABxKWSbfAtrBEa9DzxpXiburq4q/4ubjD2QWxIpL1e3XMvq2WYaMPhaLfjp08WttuPT58e01xvhMudSeCV7qnlz6Cj2EjF9r7oUfJvuX8qkVtK7pThUjscJRkvc8yPE6TqvLtuLlE0T49D0bhF6rijRqrgqQjL3tbUXtFW1TEvkmJszZu1W58JZh6aAABWu7RxLPn1O6iBjt1Lr+SfXu8IVWVztgMt9oFyhZdL/Fm3D9rSqs67hd4fNi6VeWXnT1O8Yu9pVxb8t7pb/bH9NYm1wNr8DWmzETvTPQzTqtayjSuJOrbNpZyecqftT9BLsYqaJ0q3OdzbIreIpm5ajSv/AFK56NWM4xlFqUZJSi1wNPgZaxOr59VTNMzTVvh9h5UBp9yhe9Iu4ilxHa1PqOSdwtcPm0BpWgBNNE+TMZ5tP9yVZ7GtzuZ/eOG4yhZFdE7KFedNqUJShJPNOLaaZmJmOmHiu3TXGlUawtLc+06lWlG2u5JzeylWexzf1Ze0scNiZq/41OKzzIqbVM37EdHjHl+sLIJzkgAAAAAAAAAAjun2J+DWVeSeU5re4enOWzNGjEV7FuZWuS4b2jGUUzujpn3KDKZ9Qdltx6fPj2mY3w8XOpPBK91Ty59BR7CRi+190KPk33L+VSIEZ0C39yHFN8t6lCT+lQnnFZ7dSW3tLPBV60bPk4DlRhdjERdjdVH+4T8muYAAFa7tHEs+fU7qIGO3Q6/kn17vCFVlc7cA32gXKFl0v8WbcP2tKqzruF3h82LpV5ZedPU7xi72lXFvy3ulv9sf01ZrTgC5dybFJVrWVKTzdvPVj6dR7V2lrg69qjSfB885TYWLWJi5Tuqj/acktzigNPuUL3pF3EUuI7Wp9RyTuFrh82gNK1AJponyZjPNp/uSrPY1uczP7xw3GULIrogMvqnUcXGUXlKLUotcKaeaY106XmqmKommd0vROjeIeE21vW884LPnLY/1Re26tqmJfJsfh/Z8RXb8pbM9ogAAAAAAAAAqXdhxTXq0beL2Uo688vrS2JP3IrcdXrMUu55LYXZt1Xp8eiOEK7ILrXZbcenz49pmN8NdzqTwSvdU8ufQUewkYvtfdCj5N9y/lUiBGdAlG5xing17TzeUKy3qXv4P1yJGFr2bnFR5/hefwdWm+nphexcPmoAArXdo4lnz6ndRAx26HX8k+vd4QqsrnbgG+0C5Qsul/izbh+1pVWddwu8PmxdKvLLzp6neMXe0q4t+W90t/tj+mrNacAWhuMQeV3L/ABzivZmWOBjolxPKyqNq3Hj0rOJ7j1AafcoXvSLuIpcR2tT6jkncLXD5tAaVqATTRPkzGebT/clWexrc5mf3jhuMoWRXRAZAL63OotYfa5rL6Mn7nJlxhY0tQ+YZ7MTjrmn/AN0JISFQAAAAAAAAfFaooRlKTyjFOTfsSEzo9U0zVMUx4vOmkGIO5ua9Z/7JtrmrYv0RRXa9uuan1jAYeMPh6LceENeeEx2W3Hp8+PaZjfDXc6k8Er3VPLn0FHsJGL7X3Qo+Tfcv5VIgRnQPqlUcJRkuGMlJfinmhrp0vNdMVUzTPi9F6PYirq3oVk89eCz5y2P9S9t1bVMS+S43Dzh79VufCWxPaKAVru0cSz59TuogY7dDr+SfXu8IVWVztwDfaBcoWXS/xZtw/a0qrOu4XeHzYulXll509TvGLvaVcW/Le6W/2x/TVmtOcxi20ks22kkuFv0IPMzERrK+dAsDdlawjLZVqf3Knsk1we5ZFzh7fN0aeL5jnOO9rxU1U9WOiEkN6pUBp9yhe9Iu4ilxHa1PqOSdwtcPm0BpWoBNNE+TMZ5tP9yVZ7GtzmZ/eOG4yhZFdEBlnYJhdS7rU6NJNym1m/NGPnk/ce7dE11RTCLjMVRhbM3a/D+3oiwtVRp06ceCnGMV7lwl5TGkaPk967N25Nc+M6sgy1gAAAAAAAEU3ScV8GsqiT+nW/tRXsfG/Qj4qvZtyushwvP4ymZ3U9M/JRhTvpYB2W3Hp8+PaZjfDxc6k8Er3VPLn0FHsJGL7X3Qo+Tfcv5VIgRl+AWxuPYrrUq1tJ7aUt8gv/EuH9SywVesTT5OG5VYXZu0348eieMLGJzkwCtd2jiWfPqd1EDHbodfyT693hCqyudsAb7QLlCy6X+LNuH7WlV513C7w+bF0q8svOnqd4xd7Sri35b3S3+2P6as1pqa7m1fDadVSum1cZ5UnPLeV7V7fxJeEm3E/wDLe5zlBRja7elnqeOm9dEWntW1PamWr57po5AoDT7lC96RdxFLiO1qfUck7ha4fNoDStACaaJ8mYzzaf7kqz2Nbncz+8cNxlCyK6IAtzcwucNjDVoNxupL+5vuSnL2RfBl+BZ4SbWmlO9wfKG3jpr2rnTb8NN3vWETXLAAAAAAAAACu9O9JMPVZW91bTuXRWecZ6qi5Lgyz4csiDib1uKtmqNXVZNluMmzz1i5FG1+nkjHjzBPV1TrvmR+dsehc+wZr+Yj4fQ8eYJ6uqdd8xztj0HsGa/mI+H0fdHHMEco5YdUT1lk9+8+f4iLtnXqPNeBzXZnXER8Po3unGKYZSunG6s516u903viqaq1Wtiyz8xuxFy3FelVOsq3J8Lj7mG2rF2KadZ6NPFH/HmCerqnXfM087Z9C09gzX8xHw+h48wT1dU675jnbPoPYM1/MR8Po2mjelGFUq9PeLOpQnUap746uaWs8tqzNlq/air/AI06IWYZVmFyxPO3YqiOnTRa6LJxIBDN0a9sqMbfwy3lcqUp6ijPV1XksyLiqqKYjbjVf5FYxV2quMPc2N2vRrqg/jzBPV1TrvmQ+dseh0nsGa/mI+H0PHmCerqnXfMc7Y9B7Bmv5iPh9G10XxfCZ3dtGhYzpVpTyp1HVzUXk9uWZss3LU1xEU9KFmODzGjC11Xb0TTp0xpvdGOYxg8Li4jVsJzqRqzU5qrkpSz2yyzPNy5ZiqdaWzB4LMqrFE0X4iNI0jTwYPjzBPV1Trvmeeds+hJ9gzX8xHw+h49wT1dU675mOds+g9gzX8xHw+iTaO7oVkpUbaFGrQptqEZTqKai3wZ+fIk2sXRrFOmimx3J7FbNV+quKp36RGmqxEyc5VVWlOL4TC7uY17GdWtGeU6iq5KT1VtyzK29ctRXMTTrLtctweY14Wiq1eimmY6I03NV48wT1dU675mvnbPoTvYM1/MR8PoePME9XVOu+Y52z6D2DNfzEfD6JHgWJ4bKzxGdKznTowjDf6bqZuovMk89hvt125t1TFPR4qjG4XHU4uzTcuxNU67M6bkc8eYJ6uqdd8yPztn0Lf2DNfzEfD6HjzBPV1TrvmOds+g9gzX8xHw+j7paQ4LFxlHD6sZRacWqzTTXvMxesxOsUMVZdmlUTTVfjSf0+iwdEdMaGIucIRlSnTSepNpuUfSmidYxFN3c5XM8nvYHSqqYqifGPNJyQpwAAAAAAHTd140oTqS2RhFyf4JZmJnSNXu3RNyuKI3z0POOLXjr1q1WTzdScpe7PZ+mRRV1bVUy+t4WzFmzTbjwhinlIAOy249Pnx7TMb4a7nUngle6p5c+go9hIxfa+6FHyb7l/KpECM6AA5jJpprY080/QwxMaxpL0LoliSurS3q+dwUZeyUdjz/IvLVe3REvlOZ4acPiq7f69HCW4NiArXdo4lnz6ndRAx26HX8k+vd4QqsrnbgG+0C5Qsul/izbh+1pVWddwu8PmxdKvLLzp6neMXe0q4t+W90t/tj+mrNacAAwvzQPFXdWdGcnnOK3ub9sdnZkXOHr27cS+X5zhYw2LqpjdPTHvVFp9yhe9Iu4isxHa1O8yTuFrh82gNK1AJponyZjXNp/uSrPY1uczP7xw3GULIrowABtNGMTla3VCrF5JTUZ+2DeTX5Gy1XsVxKDmOFjE4au3Pl0cY3PRFOakk1wNJr8GXkPlExMTpL6DAAAAAAEM3U8U3izdNPKdxJQWX1Vtl+hFxdzZt6ea/5OYXnsXtzup6f/ABShUvowGQDstuPT58e0zG+Gu51J4JXuqeXPoKPYSMX2vuhR8m+5fyqRAjOgAAFobjmKbK9tJ8DVWHY0u0scDX0TS4rlVhemi/HCVnE9xytd2jiWfPqd1EDHbodfyT693hCqyuduAb7QLlCy6X+LNuH7WlVZ13C7w+bF0q8svOnqd4xd7Sri35b3S3+2P6as1pwADC3dxyT8GrrzKtmv+SzwXUlwXKqI9oon9EB0+5QvekXcRCxHa1OpyTuFrh82gNK1AJponyZjPNp/uSrPY1uczP7xw3GULIrogMgAMPSOCzcre3b4XShn/wAl9R1YfIsXERfriPOWaekcAAAAACld1bFN+u96XFt46vDscntbKrGV7Venk+h8msLzWF5yd9XT7kLIjowMNzDRTEZJNWtZppNPV4UbeYuemVfObYKJ0m7T8XbQ0TxFSg3a1slKL4vtEWbmvVl4rzbBTTMRdp+KSbouj95cXjnRoVKkN5pR1oxzWaW1G/E2q6rmsQp8hzDDWcJs3K4idZ6EY/pHEvutb/k0czc9Mrr7XwX4tPxaevRlTlKE04zi3GUXsaa8zNcxpOkp9FdNdMVUzrEvgw9tzodifgt3b1P8dZQn6NWWxm2xXsXIlW5rhfaMJXR4744w9CRaaTXA9q/Au3yvcrbdo4lnz6ndRAx26HX8k+vd4QqsrnbgG+0C5Qsul/izbh+1pVWddwu8PmxdKvLLzp6neMXe0q4t+W90t/tj+mrNac4MSBgXhuXWO9WMJP8A3SdTg4PN+xcYSnS3xfNuUV/nMZMenoVfp9yhe9Iu4ivxHa1O0yTuFrh82gNK1AJponyZjPNp/uSrPY1uczP7xw3GULIrogMuDAysLtt+rUaa/wBk4x/NnqiNqqIaMTd5q1VX5Q9I21PUhCP1Yxj+SyL6I0jR8irq2qpq83YZeQAAAAY2JXaoUqtWXBThKW32LgPNU7MTLbYtTduU248Z0ecL25lWqVKkuGpOUn73nkUVU7UzL65ZtRat00RuiNHSYbW50Pwx3V3b0ss46ynPmR2s22KNu5EK7NcTGHwtdfjppHGXoSKySS4FsRdvlUzr0uQAAClN1XC95u98SyhcR1lkv8lsZVYyjZr1830Pk1iudwuxO+no93ghhEdGBiV/6DYp4VZ0Jt5zjHUnzo7OzIurFe3biXy3N8L7Pi66I3T0x70U3aOJZ8+p3URsduheck+vd4QqsrnbgG+0C5Qsul/izbh+1pVWddwu8PmxdKvLLzp6nePN7r1cW/Le6W/2x/TVGtODA3+hmjs7+vGGTVGDUqsvNq/VT9LN9izNyrTwVWbZjTg7M1f9p3Qvy3oxpxjCCyjFKMV6Ei6iIiNIfMK65rqmqrfKhNPuUL3pF3EU2I7Wp9PyTuFrh82gNK1AJponyZjPNp/uSrPY1uczP7xw3GUKIjogwyAWfuV6LNPwyvHLzUIv9ZtFjg7H/epxfKTNNf8A81uf3f8Ai0CxcaAAAAABCd1a9nG1jRpxlKVeaUtWLbUFt834ETGVTFGkeLouTdmirEzcrnSKY/2p7wKt9nU6uXwKvZnyd/z9r1R8YPAq32dTq5/AbM+Rz9r1R8YWVuQYPKPhFxUi4vZShrJp+lvb+KLDBW9NapcdyoxlNWxZonXxn5LNJ7jwAAAhm6lhLuLTXgs50JKaSWbcXsaX5kXF29q3r5L/AJOYuLGK2at1XQpvwKt9nU6ufwKrZnyfQufteqPjB4FW+zqdXL4DZnyOfteqPjCxtyK7qU517epGcYzSqQ1oyS1lsfD7MifgqpjWmXI8qLVFdNN6iYmY6J6WVux0ZzhZ6kZSynUz1Yt/4r0HrHRMxGjRyVrpprubU6dEKv8AAq32dTq5fArtmfJ2vP2vVHxg8CrfZ1Orl8Bsz5HP2vVHxhvdBrWrG/s3KE0lU2twkkvovz5G2xTPO09Crzm9bnA3YiqN3mx9JbGtO8u9WnUadepk1CWT+l6cjF2iqbk6Q25fft04S3rVHVjx/R1W2i99UaUKFR5+zI8xZuT4NlzNMJRGtVcJLge5lc1GndNUYeeKec2SLeCrnrdCmxnKexRGlmNqf9LUwjCqNpTjSoxUYr82/S2WVFEURpDisTiruJrmu5Oss49o6htO7WrK/vHGE2nUWTUJNP6K8+RTYimedq6H03Jb1uMDaiao3ef6tD4FW+zqdXL4GnZnyWnP2vVHxg8CrfZ1Orn8Bsz5HP2vVHxhMtFbeosNxhOE05Rp5Jxkm+HgXnJVmJ5qtz2ZXKJzDDTExvlEqOE3E+LSqP8A+JLtI3N1Tuhe14uxRvrj4tlZ6GYhW4tCSXplkke6cPcq3Qh3c6wdvfWnWi25rGlKNW8aqSWTVJcTP/16SZZwek61uazLlLVcpm3h40jz8ViQgopJJJLYktiSJ7lJmZnWX0GAAAAAAAAAAAAAOMgwZBkyDDkMuMgGQDIBkGNDIMmQY0Mgzo5A4yAZAcaoHOQDIDkDjIDkAAAAAAAAAAAAAAAAAAAAAAAAAAAAAAAAAAAAAAAAAAAAAAAAAAAAAAAAAAAAAAAAAAAAAAAAAAAAAAAAAAAAAAAAAAAAAAAAAAAAAAAAAAAAAAAAAAAAAAAAAAAAAAAAAAAAAAAAAAAAAAAAAAAAAAAAAAAAAAAAAAAAAAAAAAAAAAAAAAAAAAAAAAAAAAAAAAAAAAAAAAAAAAAAAAAAA//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5131" name="AutoShape 6" descr="data:image/jpeg;base64,/9j/4AAQSkZJRgABAQAAAQABAAD/2wCEAAkGBxQTBhIUExQRFhEXGBcXGBYYFhcaGBMdFhgYFxkYGCAZHCogGxsnJxgXIzEjJjUrMS4uGh81ODMsNygtLisBCgoKDg0OGhAQGi0kICQsLC8tNCw1LSwsLDcsLCwsLSwsLDUrLCwsLCwyLywsLDgsLCwsLCwsLCwsLCwvLCwsLP/AABEIAHABrgMBEQACEQEDEQH/xAAcAAEAAgMBAQEAAAAAAAAAAAAABAUDBgcCCAH/xABMEAABAwICBgUHCAYJAwUAAAABAAIDBBEFIRIVMVOT0QYHE0FzIjVRYXGBshQyNnKRobGzFyMzQoK0FlJUZKPB0uPxJENiJTSSwvD/xAAbAQEAAgMBAQAAAAAAAAAAAAAAAgQBAwUGB//EAD0RAQABAgIDCwkHBQEAAAAAAAABAgQDERIhMQUGEzJBUXGBkaGxFCIzNFJhcsHRFpKisuHi8BUjQlNj8f/aAAwDAQACEQMRAD8A6vguEwHB4CYICTFGSTGy5JYMzkgm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1rp/h0LMHYWRRNPatF2saDbQflkEGy4F5kp/Cj+AIJyAgICAgICAgICAgICAgICAgICAgICAgICAgICAgICAgICAgICAgICAgICAgICAgICAgICDVesbzIzxW/A9BeYF5kp/Cj+AIJyAgICAgICAgICAgICAgICAgICAgICAgICAgICAgICAgICAgICAgICAgICAgICAgICAgICDVesbzIzxW/A9BeYF5kp/Cj+AIJyAgICDDWVLY6R8jsmsaXH2AXWJnKM5bMLDqxK4op2zOXa5sOtv8Aun+P/tKj5bPs9/6PXfZH/t+H9yTiXWj2WIyxfJdLs3vZftraWg4tvbs8tilVeTEzGj3/AKNVvvW4XCoxOFy0oieLzxn7Td8CxMVOExTNFg9t7XvonvF++ytYdenTFUPN3ltVbY9WDVrynt96epqwg5h+lz+6f4/+0qHls+z3/o9n9kf+34f3P1vW1dwHyTbl+3/2k8tn2e/9GJ3pZRnw34f3M+JdaXZYjLF8lv2b3sv21r6Di29uzy2KVV5MTMaPf+jVb71uFwqcThctKIni88Z+0vOi/Tunq5AyximOxjiCHfVd3/cVtwrimvVslzd0dwrizjT41PPHJ0xyd7a1YcRpHSrrA+R4w6D5P2lg06Xa6N9IX2aBVTFudCrRy/nY9Hubvf8ALcCMbhNHOZ1ZZ7OuFP8Apc/un+P/ALSh5bPs9/6L/wBkf+34f3JNV1o6FPC75LftGF9u2+baSSO37PP5l/eszeao83v9+XM1Ye9fTqrp4XizlxdvmxPte9lwrrUhfOGzQviBNg4OD2j1uyBHuBWabymeNGSFzvVxqKdLCrir3ZZT1a5+TfoJmvhDmkOa4XBBuCD3hW4nPXDy9dFVFU01RlMPayiICAgICAgICAgICAgICAgICAgICAgICAgICAgICAgINV6xvMjPFb8D0F5gXmSn8KP4AgnICAgINK618V7Lo52YPlzO0f4W5uPwj+JVbuvKjR53ot7Vrwt3wk7KIz652fOepxcbVzX0KVj0l+kdV4835jlOvjT0z4qm5/qmF8FPhDovU5imlRzU5PzCJGex2Th7iAf4lcs69U0vJ76rXRxKMeOXVPVs7vB0dXXkhB8wrhxsfZWSH9s32j8URr4spvSP6Q1XjS/mOU6+NPTPirWHquF8NPhCAx5DwQSCDcEZEEbCFFamIqjKdj6H6L4kajAIJT85zRpe0ZH8F18KvToip8o3Rtot7mvCjZE6nJutX6YP+pH8K59z6Wep7ne36hT0z4tQWh31livm6i8F/wDMTrM7I6PnKnbelxvij8lCtWFx1TqcxRzqeancSWss9n/iHZOHsvn7yr1nXtpeI31WtNNdGPG2dU9WyXSVdeREBAQEBAQEBAQEBAQEBAQEBAQEBAQEBAQEBAQEBAQEGq9Y3mRnit+B6C8wLzJT+FH8AQTkBAQEHE+tTE+16TFgPkwtDPefKd/kPcuZc16WJlzPou9u14G00521zn1bIacNqrO/Kx6S/SOq8eb8xynXxp6Z8VTc/wBUwvgp8ITugmK/J+k8LyfIcezd7H5X9xsfcp4NejXEq27Nr5TZ10xtjXHU78us+XiD5hXDjY+yskP7ZvtH4ojXxZTekf0hqvGl/Mcp18aemfFWsPVcL4afCFeBc5bVFamcn0N0Sw40/R2CJ2T2tGkPQTmfxXXwaNCiIfKd07iLi6rxKdkzq6HKOtX6YP8AqR/Cufc+lnqe43t+oU9M+LUFod9ZYr5uovBf/MTrM7I6PnKnbelxvij8lCtWFx1Hqaw5wjnnIIa60bf/AC0c3EeoZD7fQrtnTtqeK313NMzRgxtjXPuz2OmK88eICCvxTGYqct7VxbpXtkTstfZ7Qgx4d0gp5ptGOQF3cCCCfZdBaICAgICAgICAgxVU7Y6dz3GzWgkn0AIP2nmD4Gvbm1wBHsKDIgICAgjV9cyGEOkNmkhuy+Z2bEElAQEEN+JxCjfJpgxsJDiM7EbR96CTDKHQtc35rgCPYUGGvr2QxB0hsC4NGV8zsQe21TDUmMOHaAXLe8A96DMgICAg1XrG8yM8VvwPQXmBeZKfwo/gCCcgICDBWzllG94a5xa1zg1oJLiBcAAZ3KxVOUZtmFRFeJTRM5ZzEZzsj3vn+owWsfUOe6mqi5zi4nsZMy43P7vrXH0K51zE9kvqWHe2WHTFFOLRlEZR50cnWxjo9V3/APa1XBk/0pwdfsz2Sn/ULT/bR96PqsOkGBVTsfqXNpqktM0pBEUhBBe4gggZhSroq0p1TtnknnVbG/tabbCicWmJimn/ACjmj3q/+j1X/Zargyf6VGcOvmnsla/qNp/to+9H1d66O1L5MEhdK17JCwaTXAhwIyNwc+5dbDmZoiZ2vmN9h0YdxXThzE056stcLFTVHzp/R6r/ALLVcGT/AErixh15cWeyX1n+o2n+2j70fV6i6P1YlH/S1W0f9mT0/VWeDr9meyUat0LSYn+7R96Pqm4/gVU7HalzaapLTNKQRFIQQXuIIIGYUq6KtKdU7Z5JV7K/tabbDicWmJimn/KOaPemdEKWalxdssuH1MoFrHspLxn+s0aNifb9oUsLOirOaJnqlX3UxcG6wJw8K5op641+6decO2QSh8LXAOAIBs5paRf0g5g+orqROcZvnVdE0VTTPJza47XIusvCKiTpW90cE72aDBpMje4ZDPMCy51zRVOJMxE8j3m9+7t8KyinExKYnOdUzETt6Wq/0eq/7LVcGT/StGhX7M9ku3/ULT/bR96PqsMSwKqNBSAU1SS2JwIEUnkk1ExsfJyNiD7wpTh15RqnZzTzyqW99axiYszi066oy86PYp96FDgFUJWk0lU5oIJb2Uo0gDmLgXF/Uo6FXsz2Ss1X9rNMxGNRE8+lTq73buideJMKaBTy02gA3snsc0D6hIGkP/xXUwatKnZk+cbpYE4WNMziRiZ684mJ7dc5Sultc8QEGr9KZS3HqJzWl7gZLNBALsm5ZoPyaKeoxiB7oDCyElxc5zS53foi3s+9BjozUVGFvqRO5h8osjAboAMJFnXFze21B6psakNRSSudaGVjmub+6HtudL05oIUGPTDDajSce0cGOh2XAlJAtl3IwkV+JSDEhA6WZjY426To2ab5HOAOdgbDNGWGXGZxgb/KeHslY1sjmFpka69rgj1ZoNowqlkZCe1lMjnG+wANy2Nt3INexOteayb/AKmQFnzWQRlwbbeHRt96D1Nic78KoS1+jJK8NcbCx2i5H3oMraqWnxqSN0r5WfJ3TDTtcFpItkPV96CJNDPJ0YkndO4l7HOMdhoaJvcDvvbv/wCUGx4H5jh8Nv4IKDDI6mfCny/KXtc0vDGgNsdEn5+Xu9Q9KDwcWnn+QiN/ZumbKHZAi7DYusfY4hBKYJpMWNMJ3tbCxpe8AachdmNuQGY+xBgkxmaGlqo3OD5IiwMkI2iS1i4DvCDD0hoZmYZEXzukBkj0g4CwPcW22D1Iwu8Nq3u6RVTC4ljAzRblZt2glGVNFjExw/RD/wBbJVOha8geQ3ydn2oLeLD6hlVo/KHPie1wJdo6cbrGzmZWOdsj96CiwrTj6O1kjZH3a+QAWba4LfL2bT9iMLSGvkZitNpvJhmiAsbWa8NvfZ3/AOaMoM2JzHCDPpkCSoDWCwyYCRYZd9vuQZ6ekd/TSX9bJkxribNzBPzDls+9B41zLHhFTG5xNSyTs2HK50z5J9wufsQbTRMc2kYHuLnho0nHvNsygzICDVesbzIzxW/A9BeYF5kp/Cj+AIJyAgINC63sU7PBGQD50zrn6rLE/eW/eql3XlTFPO9PvXteEuKsadlEd8/yXHlzsoe+fo2plAsekv0jqvHm/McpVxGnPTPiqbn+qYXwU+EK1RyhbdP6msT/AG9OT6JW/C78G/er1nVtp63jN9drxMePhnxj5unq88a+YVwoiMn2V7hH65vtH4rOUI1cWU7pH9IarxpfzHKVcRpT0z4q1h6rhfDT4QrlHKFtvfVLi5jxswEnQlBIHoc0XuPaAfsCtWlejXo8kvM757OMS3jHjbT4T+qJ1q/TB/1I/hULqP7s9Sxvb9Qp6Z8WnrRlDvLPFR/6dReC/wDmJ1KYjKOj5yp23pcb4o/JQrFHKFxPwLE3U2LRzMObXAkf1m/vNPqIUqKtCqKoVb21pucCrCq5Y7J5JfRkMgdE1w2EAj2EXXaic3yaqmaappnke0REFdX4X2mJQS6VuyLja19LSA775bEFig113Rpwa9kdQ9kDyS6PRB+d84NdfIH2IJWJdH2SYQyBpLGstom1yLc0Hio6OMdXU8mlbsQ0aNvn6Bu3vysc0GXEMHc6u7aKUxSkaLjohweBsuCRmgjy9HNLDTGZXl7pBI6RwuSR3AXyCC+Qa+ejrxLKGVD2QykucwMBN3ZGzicvsQeqbo8W01Owy6XYyaYOha47m7fvQTJsJDsZ7cuy7IxFlsiC4m97+u1kFa7ou/5I6EVLxTm9maAJF8wC6+Yv3ILujpuzoGR3votDb2tewsg1XAsGlfhTwJpImve8PYWXuL2u25Bbce1BeR4E1tVTOa4hsAeA219LTFiSe70oGI4MX13bRSmKW2iTohwcPWCRmg8Q9HGfIJWPc57pTd8hsCSMwR6LIIk/RmSSNjZKp7msILRoAWt6fKzPrQS6vBHHE3TRTOiLwA8BodpWyyucj9qDDD0XaMLMRkcT2hlbJazmGwA789iCRQYK5uICaaYzSNBazyQ0MB25AnP1oMDejZFPPGJndnLpHRLR5BcQSb3z2WQZ8TwITYVHFplpZo2eBn5Itsv3oPVZgbX4VFCHaLYywg2vfQ9/eg/Z8IJxoTskcw2a17dEEPAN7epBSspm1PS8Ssa8RxgF5c0gOe24aBfb3fYg29AQEGq9Y3mRnit+B6C8wLzJT+FH8AQTkBAQcL6ysU7fpTIAbti/Vj2t+d95I9y5VxXpYk+7U+lb37XgLOmZ21ed27O5qq0u2/Qc1HOBY9JfpHVePN+Y5TrmNOemfFU3P9Uwvgp8IVqitrjojivybpDDLezQ4Nf9V2Tvs2+5bMKvQripz91LXyq1rw+XLOOmNn0fQvcuw+VPmJcONj7KyQ/tm+0fiiNfFlN6R/SGq8aX8xynXxp6Z8Vaw9Vwvhp8IVyhM5LbZermEv6Y09v3S5x9QDTzA96223nYkOPu9XFFhiZ8uUd8JfWr9MH/AFI/hU7n0s9TRvb9Qp6Z8WoLQ76yxXzdReC/+YnWZ2R0fOVO29LjfFH5KFasLg0XdYbSoaWeonVGb6TwuItwyJp2hjQfcAu5TGVMQ+QXFUVYtdUcsz4pSk0iCvxfFBBGy7XPc9wY1rbXJPtQTYHl0IJBaSL6J2j1FB7QEBAQQcPxISzzNDSDE7QN7Z+sIJyAgg02KxvopJG6WgwuDss/IFzZBnoqpstI2Rt9FwuL5FBnQEBAQEBBBxfEhBTB7mlwLmtsLfvd+aCcgrKbF+0hmLI3ExPLCLgaVtpGaDDHj7dKDSY9omvoklpAFhYmxyuSAgl4RibZ4HOaCA15Zn32ANx6jdBOQEBAQEBAQar1jeZGeK34HoLzAvMlP4UfwBBOQEEDHsRFPg80x/cYSPWbZD7bKGJXoUzUs2dvNxj0YUcs/wDr5ye4l5JNyTcn0k7SuO+txERGUN26pcM7TpC6U/Nhbf8Aifdrf/srNrRnXnzPOb5rrgrWMONtc90a5+Tsy6T58IOVdcmF2qoagDJwMbva3ym/aNL/AOKoXlGUxV1Pbb1LrOivAnk1x16p+Xa5sqb17v8A0GxT5R0YheT5TRoO9rMuR966uBXp4cS+XbsWvk15XRyTrjolwBcmNj6iyQ/tm+0fiiNfFlN6SfSGq8aX8xyzizlVPTPirWHquF8NPhCua0l4ABJOQA2knuC0a5W5mIjOXZurXomaWmM0wtO8WDd230e09/sC61pgThxpVbZfPt391ouq4wsKfMp75+kNJ61fpg/6kfwqvc+lnqei3t+oU9M+LUFod9ZYr5uovBf/ADE6zVsjo+cqdt6XG+KPyUKtaJmZXG89XPRB09ayomaRTsOk0H/uuGz+EferdrbzVOlOx5vd7dinAw5wMKfPnVPuj6uzLrPnwgINW6W0TXYnSE3u+RrD5RGXq9Bz2oPEFAyoxydkpcWQhjWR6Rta3zvWfX60FZVTvbgs8Qe4tiqGNY++dj3X9X+aMNxwrC2QRODS4lx0nOcSS51rEoy1avhbNUVLwyaYtLhplwYyEtF7NzubbdiMNi6LzOfgMLnEl2jtO02JCMqPDMJjnxSs7TSIEmTQ4gC9/Ky70EM18upREHvcPlJh0g6znMFjo6Xrva6MJlFQOZirWNjdDBI17ZIzKCXeSfKaAb39JCMsOD4ax3R2qcdK4MoHlO/cFx3/APKDwQY+jFMI9Mdu5gfZxBI9AJybdGEvD6Z8OMMDIzDE9rg9jpWu0rAkOaL3uO9GWToZhwdSsqHue6RpeGXcbMFyCLeu5KCX0if2WKUs9yGBxjfnlZwNifZmg11lfJHSTXJ0qlmnHmctN7mWH8JujCzZQCTGm00pcYooWEM0jZ7jtcfTtRlDrnmKjr4GOcYo+yLMySzScy7QUGbGMMbFgTH3c6SSSEvc4k32/YM0EuCibVY9U9sXHsiGsbpEaIt84W7+aDL0OiAiqm3Lh2rhpd5ytdBZTYHE6max2kWtjMYz7iWm/t8kIJVFRNia4MvZztI+o2Ay9WQQSUBAQEBAQEGq9Y3mRnit+B6C8wLzJT+FH8AQTkBBBxnCY6miMUwJjJBIDiL2zGxQroiuMpWbW7xLXE4TCnKe1Qfo5oN0/iP5rT5Jh/yXU+0d/wC3HZH0XWBYBBSQubAwtDjd1ySTYWGZ7ua24eFThxlS515f495VFWNOeWzkWa2KYgg4zhMVVRGKZukwkG1yDcbMxmoV0RXGVSza3eLa4nCYU5SoP0c0G6fxH81p8kw/5LqfaO/9uOyPousCwGGkhc2AOa1x0iC5zs7WuLnLu+wLbh4VOHGVLnXl/jXlUVY05zGrZEKX9HNBun8R/NavJMPm73R+0d/7cdkfR+jq6oAf2b+I/mnkmHzd7E74r+f8o7I+jNP0Con1b5HROL3uc53lvsS43OV7d6lNthzOcw10bvX1FEYdNeURERGqORZYZ0epqd14oY2u/rW8r7Sp0YVFHFhTuN0Lm4jLFrmY7lotim1/GOh1JU1xlmY50hAFw9wyAsMgVprt6K5zl1LXdm7tcPg8KqIjoiUL9HNBun8R/NQ8kw/5Kz9o7/247I+jLN0BonRxtMb7MaWt/WPyBc5/p9L3LPkuHq1NdO799TNUxVHnTnOqOaI5uaISaLoZRRPBbAwkZgu8q32qVNvhxshpxd2b3FjKrEnq1L5osLDYtzmTOeuX6gICCLWUDJJY3PBJjdptzIsR+KCNiGBxS1GmdNslraTHFpI9BttQDgMGrhDo2jDg6wJuSO8naUFmgp5ujcDp3O/WAPN3MD3Bjj6SBtQTcMw9sFLoM0tG5PlEm1+4egIIU/RuF0z3frGveSXOa9wJvtHs9SDOcFh1Z2GgOy9Hff03239aD8w/BIoqjTGm6S1tJ7i4gegX2BB+0uCxRySFodaS+k3SJadLbYbBdBji6PwtoXRWcY3G9nOJ0bbNH0e5B6ocDiinLxpufbR0nuLiB6BfYglYfQshpQyMENBJzJO03O1AxGhZNSmOQXabd9jlntCDBNg0Lnwkt/Y20Mzla2307AgYlg8c0jXO0g9uQexxa4eq4QY2YBCMOfDonQeQXHSOk4gg3J29yCRW4bHLStjeCWtLSMyM27EEevwKKWq7Q6bXkWJY8t0h6DbagkYZhkcEbmxAgONyLk57O9BMQEBAQEBAQEBBqvWN5kZ4rfgegvMC8yU/hR/AEE5AQEBAQEBAQEBAQEBAQEBAQEBAQEBAQEBAQEBAQEBAQEBAQEBAQEBAQEBAQEBAQEBAQEBBqvWN5kZ4rfgegvMC8yU/hR/AEE5AQEBAQEBAQEBAQEBAQEBAQEBAQEBAQEBAQEBAQEBAQEBAQEBAQEBAQEBAQEBAQEBAQEBBqvWN5kZ4rfgegsMFxaAYPADPACIowQZGXBDBkc0Ez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GtdP8AEYX4OwMlice1abNe0m2g/PIo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5132" name="AutoShape 8" descr="data:image/jpeg;base64,/9j/4AAQSkZJRgABAQAAAQABAAD/2wCEAAkGBxQTBhIUExQRFhEXGBcXGBYYFhcaGBMdFhgYFxkYGCAZHCogGxsnJxgXIzEjJjUrMS4uGh81ODMsNygtLisBCgoKDg0OGhAQGi0kICQsLC8tNCw1LSwsLDcsLCwsLSwsLDUrLCwsLCwyLywsLDgsLCwsLCwsLCwsLCwvLCwsLP/AABEIAHABrgMBEQACEQEDEQH/xAAcAAEAAgMBAQEAAAAAAAAAAAAABAUDBgcCCAH/xABMEAABAwICBgUHCAYJAwUAAAABAAIDBBEFIRIVMVOT0QYHE0FzIjVRYXGBshQyNnKRobGzFyMzQoK0FlJUZKPB0uPxJENiJTSSwvD/xAAbAQEAAgMBAQAAAAAAAAAAAAAAAgQBAwUGB//EAD0RAQABAgIDCwkHBQEAAAAAAAABAgQDERIhMQUGEzJBUXGBkaGxFCIzNFJhcsHRFpKisuHi8BUjQlNj8f/aAAwDAQACEQMRAD8A6vguEwHB4CYICTFGSTGy5JYMzkgm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amp9xBw2ckDU1PuIOGzkg1rp/h0LMHYWRRNPatF2saDbQflkEGy4F5kp/Cj+AIJyAgICAgICAgICAgICAgICAgICAgICAgICAgICAgICAgICAgICAgICAgICAgICAgICAgICDVesbzIzxW/A9BeYF5kp/Cj+AIJyAgICAgICAgICAgICAgICAgICAgICAgICAgICAgICAgICAgICAgICAgICAgICAgICAgICDVesbzIzxW/A9BeYF5kp/Cj+AIJyAgICDDWVLY6R8jsmsaXH2AXWJnKM5bMLDqxK4op2zOXa5sOtv8Aun+P/tKj5bPs9/6PXfZH/t+H9yTiXWj2WIyxfJdLs3vZftraWg4tvbs8tilVeTEzGj3/AKNVvvW4XCoxOFy0oieLzxn7Td8CxMVOExTNFg9t7XvonvF++ytYdenTFUPN3ltVbY9WDVrynt96epqwg5h+lz+6f4/+0qHls+z3/o9n9kf+34f3P1vW1dwHyTbl+3/2k8tn2e/9GJ3pZRnw34f3M+JdaXZYjLF8lv2b3sv21r6Di29uzy2KVV5MTMaPf+jVb71uFwqcThctKIni88Z+0vOi/Tunq5AyximOxjiCHfVd3/cVtwrimvVslzd0dwrizjT41PPHJ0xyd7a1YcRpHSrrA+R4w6D5P2lg06Xa6N9IX2aBVTFudCrRy/nY9Hubvf8ALcCMbhNHOZ1ZZ7OuFP8Apc/un+P/ALSh5bPs9/6L/wBkf+34f3JNV1o6FPC75LftGF9u2+baSSO37PP5l/eszeao83v9+XM1Ye9fTqrp4XizlxdvmxPte9lwrrUhfOGzQviBNg4OD2j1uyBHuBWabymeNGSFzvVxqKdLCrir3ZZT1a5+TfoJmvhDmkOa4XBBuCD3hW4nPXDy9dFVFU01RlMPayiICAgICAgICAgICAgICAgICAgICAgICAgICAgICAgINV6xvMjPFb8D0F5gXmSn8KP4AgnICAgINK618V7Lo52YPlzO0f4W5uPwj+JVbuvKjR53ot7Vrwt3wk7KIz652fOepxcbVzX0KVj0l+kdV4835jlOvjT0z4qm5/qmF8FPhDovU5imlRzU5PzCJGex2Th7iAf4lcs69U0vJ76rXRxKMeOXVPVs7vB0dXXkhB8wrhxsfZWSH9s32j8URr4spvSP6Q1XjS/mOU6+NPTPirWHquF8NPhCAx5DwQSCDcEZEEbCFFamIqjKdj6H6L4kajAIJT85zRpe0ZH8F18KvToip8o3Rtot7mvCjZE6nJutX6YP+pH8K59z6Wep7ne36hT0z4tQWh31livm6i8F/wDMTrM7I6PnKnbelxvij8lCtWFx1TqcxRzqeancSWss9n/iHZOHsvn7yr1nXtpeI31WtNNdGPG2dU9WyXSVdeREBAQEBAQEBAQEBAQEBAQEBAQEBAQEBAQEBAQEBAQEGq9Y3mRnit+B6C8wLzJT+FH8AQTkBAQEHE+tTE+16TFgPkwtDPefKd/kPcuZc16WJlzPou9u14G00521zn1bIacNqrO/Kx6S/SOq8eb8xynXxp6Z8VTc/wBUwvgp8ITugmK/J+k8LyfIcezd7H5X9xsfcp4NejXEq27Nr5TZ10xtjXHU78us+XiD5hXDjY+yskP7ZvtH4ojXxZTekf0hqvGl/Mcp18aemfFWsPVcL4afCFeBc5bVFamcn0N0Sw40/R2CJ2T2tGkPQTmfxXXwaNCiIfKd07iLi6rxKdkzq6HKOtX6YP8AqR/Cufc+lnqe43t+oU9M+LUFod9ZYr5uovBf/MTrM7I6PnKnbelxvij8lCtWFx1Hqaw5wjnnIIa60bf/AC0c3EeoZD7fQrtnTtqeK313NMzRgxtjXPuz2OmK88eICCvxTGYqct7VxbpXtkTstfZ7Qgx4d0gp5ptGOQF3cCCCfZdBaICAgICAgICAgxVU7Y6dz3GzWgkn0AIP2nmD4Gvbm1wBHsKDIgICAgjV9cyGEOkNmkhuy+Z2bEElAQEEN+JxCjfJpgxsJDiM7EbR96CTDKHQtc35rgCPYUGGvr2QxB0hsC4NGV8zsQe21TDUmMOHaAXLe8A96DMgICAg1XrG8yM8VvwPQXmBeZKfwo/gCCcgICDBWzllG94a5xa1zg1oJLiBcAAZ3KxVOUZtmFRFeJTRM5ZzEZzsj3vn+owWsfUOe6mqi5zi4nsZMy43P7vrXH0K51zE9kvqWHe2WHTFFOLRlEZR50cnWxjo9V3/APa1XBk/0pwdfsz2Sn/ULT/bR96PqsOkGBVTsfqXNpqktM0pBEUhBBe4gggZhSroq0p1TtnknnVbG/tabbCicWmJimn/ACjmj3q/+j1X/Zargyf6VGcOvmnsla/qNp/to+9H1d66O1L5MEhdK17JCwaTXAhwIyNwc+5dbDmZoiZ2vmN9h0YdxXThzE056stcLFTVHzp/R6r/ALLVcGT/AErixh15cWeyX1n+o2n+2j70fV6i6P1YlH/S1W0f9mT0/VWeDr9meyUat0LSYn+7R96Pqm4/gVU7HalzaapLTNKQRFIQQXuIIIGYUq6KtKdU7Z5JV7K/tabbDicWmJimn/KOaPemdEKWalxdssuH1MoFrHspLxn+s0aNifb9oUsLOirOaJnqlX3UxcG6wJw8K5op641+6decO2QSh8LXAOAIBs5paRf0g5g+orqROcZvnVdE0VTTPJza47XIusvCKiTpW90cE72aDBpMje4ZDPMCy51zRVOJMxE8j3m9+7t8KyinExKYnOdUzETt6Wq/0eq/7LVcGT/StGhX7M9ku3/ULT/bR96PqsMSwKqNBSAU1SS2JwIEUnkk1ExsfJyNiD7wpTh15RqnZzTzyqW99axiYszi066oy86PYp96FDgFUJWk0lU5oIJb2Uo0gDmLgXF/Uo6FXsz2Ss1X9rNMxGNRE8+lTq73buideJMKaBTy02gA3snsc0D6hIGkP/xXUwatKnZk+cbpYE4WNMziRiZ684mJ7dc5Sultc8QEGr9KZS3HqJzWl7gZLNBALsm5ZoPyaKeoxiB7oDCyElxc5zS53foi3s+9BjozUVGFvqRO5h8osjAboAMJFnXFze21B6psakNRSSudaGVjmub+6HtudL05oIUGPTDDajSce0cGOh2XAlJAtl3IwkV+JSDEhA6WZjY426To2ab5HOAOdgbDNGWGXGZxgb/KeHslY1sjmFpka69rgj1ZoNowqlkZCe1lMjnG+wANy2Nt3INexOteayb/AKmQFnzWQRlwbbeHRt96D1Nic78KoS1+jJK8NcbCx2i5H3oMraqWnxqSN0r5WfJ3TDTtcFpItkPV96CJNDPJ0YkndO4l7HOMdhoaJvcDvvbv/wCUGx4H5jh8Nv4IKDDI6mfCny/KXtc0vDGgNsdEn5+Xu9Q9KDwcWnn+QiN/ZumbKHZAi7DYusfY4hBKYJpMWNMJ3tbCxpe8AachdmNuQGY+xBgkxmaGlqo3OD5IiwMkI2iS1i4DvCDD0hoZmYZEXzukBkj0g4CwPcW22D1Iwu8Nq3u6RVTC4ljAzRblZt2glGVNFjExw/RD/wBbJVOha8geQ3ydn2oLeLD6hlVo/KHPie1wJdo6cbrGzmZWOdsj96CiwrTj6O1kjZH3a+QAWba4LfL2bT9iMLSGvkZitNpvJhmiAsbWa8NvfZ3/AOaMoM2JzHCDPpkCSoDWCwyYCRYZd9vuQZ6ekd/TSX9bJkxribNzBPzDls+9B41zLHhFTG5xNSyTs2HK50z5J9wufsQbTRMc2kYHuLnho0nHvNsygzICDVesbzIzxW/A9BeYF5kp/Cj+AIJyAgINC63sU7PBGQD50zrn6rLE/eW/eql3XlTFPO9PvXteEuKsadlEd8/yXHlzsoe+fo2plAsekv0jqvHm/McpVxGnPTPiqbn+qYXwU+EK1RyhbdP6msT/AG9OT6JW/C78G/er1nVtp63jN9drxMePhnxj5unq88a+YVwoiMn2V7hH65vtH4rOUI1cWU7pH9IarxpfzHKVcRpT0z4q1h6rhfDT4QrlHKFtvfVLi5jxswEnQlBIHoc0XuPaAfsCtWlejXo8kvM757OMS3jHjbT4T+qJ1q/TB/1I/hULqP7s9Sxvb9Qp6Z8WnrRlDvLPFR/6dReC/wDmJ1KYjKOj5yp23pcb4o/JQrFHKFxPwLE3U2LRzMObXAkf1m/vNPqIUqKtCqKoVb21pucCrCq5Y7J5JfRkMgdE1w2EAj2EXXaic3yaqmaappnke0REFdX4X2mJQS6VuyLja19LSA775bEFig113Rpwa9kdQ9kDyS6PRB+d84NdfIH2IJWJdH2SYQyBpLGstom1yLc0Hio6OMdXU8mlbsQ0aNvn6Bu3vysc0GXEMHc6u7aKUxSkaLjohweBsuCRmgjy9HNLDTGZXl7pBI6RwuSR3AXyCC+Qa+ejrxLKGVD2QykucwMBN3ZGzicvsQeqbo8W01Owy6XYyaYOha47m7fvQTJsJDsZ7cuy7IxFlsiC4m97+u1kFa7ou/5I6EVLxTm9maAJF8wC6+Yv3ILujpuzoGR3votDb2tewsg1XAsGlfhTwJpImve8PYWXuL2u25Bbce1BeR4E1tVTOa4hsAeA219LTFiSe70oGI4MX13bRSmKW2iTohwcPWCRmg8Q9HGfIJWPc57pTd8hsCSMwR6LIIk/RmSSNjZKp7msILRoAWt6fKzPrQS6vBHHE3TRTOiLwA8BodpWyyucj9qDDD0XaMLMRkcT2hlbJazmGwA789iCRQYK5uICaaYzSNBazyQ0MB25AnP1oMDejZFPPGJndnLpHRLR5BcQSb3z2WQZ8TwITYVHFplpZo2eBn5Itsv3oPVZgbX4VFCHaLYywg2vfQ9/eg/Z8IJxoTskcw2a17dEEPAN7epBSspm1PS8Ssa8RxgF5c0gOe24aBfb3fYg29AQEGq9Y3mRnit+B6C8wLzJT+FH8AQTkBAQcL6ysU7fpTIAbti/Vj2t+d95I9y5VxXpYk+7U+lb37XgLOmZ21ed27O5qq0u2/Qc1HOBY9JfpHVePN+Y5TrmNOemfFU3P9Uwvgp8IVqitrjojivybpDDLezQ4Nf9V2Tvs2+5bMKvQripz91LXyq1rw+XLOOmNn0fQvcuw+VPmJcONj7KyQ/tm+0fiiNfFlN6R/SGq8aX8xynXxp6Z8Vaw9Vwvhp8IVyhM5LbZermEv6Y09v3S5x9QDTzA96223nYkOPu9XFFhiZ8uUd8JfWr9MH/AFI/hU7n0s9TRvb9Qp6Z8WoLQ76yxXzdReC/+YnWZ2R0fOVO29LjfFH5KFasLg0XdYbSoaWeonVGb6TwuItwyJp2hjQfcAu5TGVMQ+QXFUVYtdUcsz4pSk0iCvxfFBBGy7XPc9wY1rbXJPtQTYHl0IJBaSL6J2j1FB7QEBAQQcPxISzzNDSDE7QN7Z+sIJyAgg02KxvopJG6WgwuDss/IFzZBnoqpstI2Rt9FwuL5FBnQEBAQEBBBxfEhBTB7mlwLmtsLfvd+aCcgrKbF+0hmLI3ExPLCLgaVtpGaDDHj7dKDSY9omvoklpAFhYmxyuSAgl4RibZ4HOaCA15Zn32ANx6jdBOQEBAQEBAQar1jeZGeK34HoLzAvMlP4UfwBBOQEEDHsRFPg80x/cYSPWbZD7bKGJXoUzUs2dvNxj0YUcs/wDr5ye4l5JNyTcn0k7SuO+txERGUN26pcM7TpC6U/Nhbf8Aifdrf/srNrRnXnzPOb5rrgrWMONtc90a5+Tsy6T58IOVdcmF2qoagDJwMbva3ym/aNL/AOKoXlGUxV1Pbb1LrOivAnk1x16p+Xa5sqb17v8A0GxT5R0YheT5TRoO9rMuR966uBXp4cS+XbsWvk15XRyTrjolwBcmNj6iyQ/tm+0fiiNfFlN6SfSGq8aX8xyzizlVPTPirWHquF8NPhCua0l4ABJOQA2knuC0a5W5mIjOXZurXomaWmM0wtO8WDd230e09/sC61pgThxpVbZfPt391ouq4wsKfMp75+kNJ61fpg/6kfwqvc+lnqei3t+oU9M+LUFod9ZYr5uovBf/ADE6zVsjo+cqdt6XG+KPyUKtaJmZXG89XPRB09ayomaRTsOk0H/uuGz+EferdrbzVOlOx5vd7dinAw5wMKfPnVPuj6uzLrPnwgINW6W0TXYnSE3u+RrD5RGXq9Bz2oPEFAyoxydkpcWQhjWR6Rta3zvWfX60FZVTvbgs8Qe4tiqGNY++dj3X9X+aMNxwrC2QRODS4lx0nOcSS51rEoy1avhbNUVLwyaYtLhplwYyEtF7NzubbdiMNi6LzOfgMLnEl2jtO02JCMqPDMJjnxSs7TSIEmTQ4gC9/Ky70EM18upREHvcPlJh0g6znMFjo6Xrva6MJlFQOZirWNjdDBI17ZIzKCXeSfKaAb39JCMsOD4ax3R2qcdK4MoHlO/cFx3/APKDwQY+jFMI9Mdu5gfZxBI9AJybdGEvD6Z8OMMDIzDE9rg9jpWu0rAkOaL3uO9GWToZhwdSsqHue6RpeGXcbMFyCLeu5KCX0if2WKUs9yGBxjfnlZwNifZmg11lfJHSTXJ0qlmnHmctN7mWH8JujCzZQCTGm00pcYooWEM0jZ7jtcfTtRlDrnmKjr4GOcYo+yLMySzScy7QUGbGMMbFgTH3c6SSSEvc4k32/YM0EuCibVY9U9sXHsiGsbpEaIt84W7+aDL0OiAiqm3Lh2rhpd5ytdBZTYHE6max2kWtjMYz7iWm/t8kIJVFRNia4MvZztI+o2Ay9WQQSUBAQEBAQEGq9Y3mRnit+B6C8wLzJT+FH8AQTkBBBxnCY6miMUwJjJBIDiL2zGxQroiuMpWbW7xLXE4TCnKe1Qfo5oN0/iP5rT5Jh/yXU+0d/wC3HZH0XWBYBBSQubAwtDjd1ySTYWGZ7ua24eFThxlS515f495VFWNOeWzkWa2KYgg4zhMVVRGKZukwkG1yDcbMxmoV0RXGVSza3eLa4nCYU5SoP0c0G6fxH81p8kw/5LqfaO/9uOyPousCwGGkhc2AOa1x0iC5zs7WuLnLu+wLbh4VOHGVLnXl/jXlUVY05zGrZEKX9HNBun8R/NavJMPm73R+0d/7cdkfR+jq6oAf2b+I/mnkmHzd7E74r+f8o7I+jNP0Con1b5HROL3uc53lvsS43OV7d6lNthzOcw10bvX1FEYdNeURERGqORZYZ0epqd14oY2u/rW8r7Sp0YVFHFhTuN0Lm4jLFrmY7lotim1/GOh1JU1xlmY50hAFw9wyAsMgVprt6K5zl1LXdm7tcPg8KqIjoiUL9HNBun8R/NQ8kw/5Kz9o7/247I+jLN0BonRxtMb7MaWt/WPyBc5/p9L3LPkuHq1NdO799TNUxVHnTnOqOaI5uaISaLoZRRPBbAwkZgu8q32qVNvhxshpxd2b3FjKrEnq1L5osLDYtzmTOeuX6gICCLWUDJJY3PBJjdptzIsR+KCNiGBxS1GmdNslraTHFpI9BttQDgMGrhDo2jDg6wJuSO8naUFmgp5ujcDp3O/WAPN3MD3Bjj6SBtQTcMw9sFLoM0tG5PlEm1+4egIIU/RuF0z3frGveSXOa9wJvtHs9SDOcFh1Z2GgOy9Hff03239aD8w/BIoqjTGm6S1tJ7i4gegX2BB+0uCxRySFodaS+k3SJadLbYbBdBji6PwtoXRWcY3G9nOJ0bbNH0e5B6ocDiinLxpufbR0nuLiB6BfYglYfQshpQyMENBJzJO03O1AxGhZNSmOQXabd9jlntCDBNg0Lnwkt/Y20Mzla2307AgYlg8c0jXO0g9uQexxa4eq4QY2YBCMOfDonQeQXHSOk4gg3J29yCRW4bHLStjeCWtLSMyM27EEevwKKWq7Q6bXkWJY8t0h6DbagkYZhkcEbmxAgONyLk57O9BMQEBAQEBAQEBBqvWN5kZ4rfgegvMC8yU/hR/AEE5AQEBAQEBAQEBAQEBAQEBAQEBAQEBAQEBAQEBAQEBAQEBAQEBAQEBAQEBAQEBAQEBAQEBBqvWN5kZ4rfgegvMC8yU/hR/AEE5AQEBAQEBAQEBAQEBAQEBAQEBAQEBAQEBAQEBAQEBAQEBAQEBAQEBAQEBAQEBAQEBAQEBBqvWN5kZ4rfgegsMFxaAYPADPACIowQZGXBDBkc0Ez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DXNPv4OIzmga5p9/BxGc0GtdP8AEYX4OwMlice1abNe0m2g/PIo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5133" name="AutoShape 10" descr="data:image/jpeg;base64,/9j/4AAQSkZJRgABAQAAAQABAAD/2wCEAAkGBw8PEg4RDxIQDw8PEBAQDw8QDw8QDxEQFxEiFhgRExMYHCggGBolGxQUITEiJSkrLi4uFx8zODMsNygtLisBCgoKDg0OGxAQGywkHyQxLC4sLDQsLCwsLywsLjQsLCwsLCwsLCwsLCwsLCwsLCwsLCwsLCwsLCwsLCwsLCwsLP/AABEIALgBEgMBEQACEQEDEQH/xAAcAAEAAgIDAQAAAAAAAAAAAAAABgcEBQEDCAL/xABBEAACAQICAwoKCQUBAQAAAAAAAQIDBAURBhIhBxMxMjVyc5OxshQVNEFRVWGB0eEiUlNUcZGhwcIWI0JDkmKC/8QAGwEBAAIDAQEAAAAAAAAAAAAAAAQFAQMGAgf/xAA6EQEAAQIDAwkFCAIDAQEAAAAAAQIDBAUREjFxBhMhMjM0QVFSFIGRweEVNVNUYXKCsZKhIkLR8CT/2gAMAwEAAhEDEQA/ALxAAAAAAAAAAAAAAAAAAAAAAAAAAAAAAAAAAAAAAAAAAAAAAAAAAAAAAAAAAAAAAAAAAAAAAAAAAAAAAAAAAAAAAAAAAAAAAAAAAAAAAAAAAAAAAAAAAAAAAAAAAAAAAAAAAAAAAAAAAAAAAAAAAAAAAAAAAAAAAAAAAAAAAAAAAAAAAAAAAAAAAAAAAAAAAAAAAAAAAAAAAAAAAAAAAA197jlpQlqVq9GlPJPUnUjGWT4Hk2a6rtFM6TMJVnBYi9TtW7dUx5xEyx1pTh33u266HxMc/b9UNn2ZjPwqv8Zd95jtnRlqVrijSnknqzqRjLJ8DybPVV2imdJmGu1gcTep2rduqY84iZfFDSOxqSjCFzbznJ5RjGrByb9CWZiL1uZ0iYeq8uxdFM1VW6oiP0ltDYhvkMAZcgYmIYpb2+rv9WnRUs9XfJxhnlw5ZnmqumnrTo32cNev6xapmrTyjVhf1Th/3u266HxPHP2vVDf9l438Kr/GT+qcO+923XQ+I5+36oPsvG/hVf4y7LbSGyqyjCnc0Jzk8owjVg5N+hJPaZi9bmdImHi5l+Kt0zVXbqiI8ZiXFbSSxhKUZ3VvGUW4yjKrBNNcKazMTetxOkzD1Rl2Lrpiqm1VMT46S+rbSGyqSUadzQnJ8EY1YNv3ZmabtFW6YebmX4q3TtV26ojhLZ5mxEAOANbcaQ2VKUoVLmhCcXlKEqsIyT9DTZrm7RE6TMJdvL8Vcpiqi3VMT4xEupaU4d97tuuh8THP2/VDZ9l438Kr/GXP9U4d97tuuh8Rz9v1QfZeN/Cq/wAZd9HHbScKlSFejKnSydScakXGGfBrPzGYu0TGsT0NVeCxFFUUVW6omd0aTrPB0f1Th33u266HxMc/b9UNv2Xjfwqv8ZZVji9tXz3mtSq5cOpUjLsZ7prpq3S0XsJfs9pRMcYlnHpHAAAAAAAAAAABxKWSbfAtrBEa9DzxpXiburq4q/4ubjD2QWxIpL1e3XMvq2WYaMPhaLfjp08WttuPT58e01xvhMudSeCV7qnlz6Cj2EjF9r7oUfJvuX8qkVtK7pThUjscJRkvc8yPE6TqvLtuLlE0T49D0bhF6rijRqrgqQjL3tbUXtFW1TEvkmJszZu1W58JZh6aAABWu7RxLPn1O6iBjt1Lr+SfXu8IVWVztgMt9oFyhZdL/Fm3D9rSqs67hd4fNi6VeWXnT1O8Yu9pVxb8t7pb/bH9NYm1wNr8DWmzETvTPQzTqtayjSuJOrbNpZyecqftT9BLsYqaJ0q3OdzbIreIpm5ajSv/AFK56NWM4xlFqUZJSi1wNPgZaxOr59VTNMzTVvh9h5UBp9yhe9Iu4ilxHa1PqOSdwtcPm0BpWgBNNE+TMZ5tP9yVZ7GtzuZ/eOG4yhZFdE7KFedNqUJShJPNOLaaZmJmOmHiu3TXGlUawtLc+06lWlG2u5JzeylWexzf1Ze0scNiZq/41OKzzIqbVM37EdHjHl+sLIJzkgAAAAAAAAAAjun2J+DWVeSeU5re4enOWzNGjEV7FuZWuS4b2jGUUzujpn3KDKZ9Qdltx6fPj2mY3w8XOpPBK91Ty59BR7CRi+190KPk33L+VSIEZ0C39yHFN8t6lCT+lQnnFZ7dSW3tLPBV60bPk4DlRhdjERdjdVH+4T8muYAAFa7tHEs+fU7qIGO3Q6/kn17vCFVlc7cA32gXKFl0v8WbcP2tKqzruF3h82LpV5ZedPU7xi72lXFvy3ulv9sf01ZrTgC5dybFJVrWVKTzdvPVj6dR7V2lrg69qjSfB885TYWLWJi5Tuqj/acktzigNPuUL3pF3EUuI7Wp9RyTuFrh82gNK1AJponyZjPNp/uSrPY1uczP7xw3GULIrogMvqnUcXGUXlKLUotcKaeaY106XmqmKommd0vROjeIeE21vW884LPnLY/1Re26tqmJfJsfh/Z8RXb8pbM9ogAAAAAAAAAqXdhxTXq0beL2Uo688vrS2JP3IrcdXrMUu55LYXZt1Xp8eiOEK7ILrXZbcenz49pmN8NdzqTwSvdU8ufQUewkYvtfdCj5N9y/lUiBGdAlG5xing17TzeUKy3qXv4P1yJGFr2bnFR5/hefwdWm+nphexcPmoAArXdo4lnz6ndRAx26HX8k+vd4QqsrnbgG+0C5Qsul/izbh+1pVWddwu8PmxdKvLLzp6neMXe0q4t+W90t/tj+mrNacAWhuMQeV3L/ABzivZmWOBjolxPKyqNq3Hj0rOJ7j1AafcoXvSLuIpcR2tT6jkncLXD5tAaVqATTRPkzGebT/clWexrc5mf3jhuMoWRXRAZAL63OotYfa5rL6Mn7nJlxhY0tQ+YZ7MTjrmn/AN0JISFQAAAAAAAAfFaooRlKTyjFOTfsSEzo9U0zVMUx4vOmkGIO5ua9Z/7JtrmrYv0RRXa9uuan1jAYeMPh6LceENeeEx2W3Hp8+PaZjfDXc6k8Er3VPLn0FHsJGL7X3Qo+Tfcv5VIgRnQPqlUcJRkuGMlJfinmhrp0vNdMVUzTPi9F6PYirq3oVk89eCz5y2P9S9t1bVMS+S43Dzh79VufCWxPaKAVru0cSz59TuogY7dDr+SfXu8IVWVztwDfaBcoWXS/xZtw/a0qrOu4XeHzYulXll509TvGLvaVcW/Le6W/2x/TVmtOcxi20ks22kkuFv0IPMzERrK+dAsDdlawjLZVqf3Knsk1we5ZFzh7fN0aeL5jnOO9rxU1U9WOiEkN6pUBp9yhe9Iu4ilxHa1PqOSdwtcPm0BpWoBNNE+TMZ5tP9yVZ7GtzmZ/eOG4yhZFdEBlnYJhdS7rU6NJNym1m/NGPnk/ce7dE11RTCLjMVRhbM3a/D+3oiwtVRp06ceCnGMV7lwl5TGkaPk967N25Nc+M6sgy1gAAAAAAAEU3ScV8GsqiT+nW/tRXsfG/Qj4qvZtyushwvP4ymZ3U9M/JRhTvpYB2W3Hp8+PaZjfDxc6k8Er3VPLn0FHsJGL7X3Qo+Tfcv5VIgRl+AWxuPYrrUq1tJ7aUt8gv/EuH9SywVesTT5OG5VYXZu0348eieMLGJzkwCtd2jiWfPqd1EDHbodfyT693hCqyudsAb7QLlCy6X+LNuH7WlV513C7w+bF0q8svOnqd4xd7Sri35b3S3+2P6as1pqa7m1fDadVSum1cZ5UnPLeV7V7fxJeEm3E/wDLe5zlBRja7elnqeOm9dEWntW1PamWr57po5AoDT7lC96RdxFLiO1qfUck7ha4fNoDStACaaJ8mYzzaf7kqz2Nbncz+8cNxlCyK6IAtzcwucNjDVoNxupL+5vuSnL2RfBl+BZ4SbWmlO9wfKG3jpr2rnTb8NN3vWETXLAAAAAAAAACu9O9JMPVZW91bTuXRWecZ6qi5Lgyz4csiDib1uKtmqNXVZNluMmzz1i5FG1+nkjHjzBPV1TrvmR+dsehc+wZr+Yj4fQ8eYJ6uqdd8xztj0HsGa/mI+H0fdHHMEco5YdUT1lk9+8+f4iLtnXqPNeBzXZnXER8Po3unGKYZSunG6s516u903viqaq1Wtiyz8xuxFy3FelVOsq3J8Lj7mG2rF2KadZ6NPFH/HmCerqnXfM087Z9C09gzX8xHw+h48wT1dU675jnbPoPYM1/MR8Po2mjelGFUq9PeLOpQnUap746uaWs8tqzNlq/air/AI06IWYZVmFyxPO3YqiOnTRa6LJxIBDN0a9sqMbfwy3lcqUp6ijPV1XksyLiqqKYjbjVf5FYxV2quMPc2N2vRrqg/jzBPV1TrvmQ+dseh0nsGa/mI+H0PHmCerqnXfMc7Y9B7Bmv5iPh9G10XxfCZ3dtGhYzpVpTyp1HVzUXk9uWZss3LU1xEU9KFmODzGjC11Xb0TTp0xpvdGOYxg8Li4jVsJzqRqzU5qrkpSz2yyzPNy5ZiqdaWzB4LMqrFE0X4iNI0jTwYPjzBPV1Trvmeeds+hJ9gzX8xHw+h49wT1dU675mOds+g9gzX8xHw+iTaO7oVkpUbaFGrQptqEZTqKai3wZ+fIk2sXRrFOmimx3J7FbNV+quKp36RGmqxEyc5VVWlOL4TC7uY17GdWtGeU6iq5KT1VtyzK29ctRXMTTrLtctweY14Wiq1eimmY6I03NV48wT1dU675mvnbPoTvYM1/MR8PoePME9XVOu+Y52z6D2DNfzEfD6JHgWJ4bKzxGdKznTowjDf6bqZuovMk89hvt125t1TFPR4qjG4XHU4uzTcuxNU67M6bkc8eYJ6uqdd8yPztn0Lf2DNfzEfD6HjzBPV1TrvmOds+g9gzX8xHw+j7paQ4LFxlHD6sZRacWqzTTXvMxesxOsUMVZdmlUTTVfjSf0+iwdEdMaGIucIRlSnTSepNpuUfSmidYxFN3c5XM8nvYHSqqYqifGPNJyQpwAAAAAAHTd140oTqS2RhFyf4JZmJnSNXu3RNyuKI3z0POOLXjr1q1WTzdScpe7PZ+mRRV1bVUy+t4WzFmzTbjwhinlIAOy249Pnx7TMb4a7nUngle6p5c+go9hIxfa+6FHyb7l/KpECM6AA5jJpprY080/QwxMaxpL0LoliSurS3q+dwUZeyUdjz/IvLVe3REvlOZ4acPiq7f69HCW4NiArXdo4lnz6ndRAx26HX8k+vd4QqsrnbgG+0C5Qsul/izbh+1pVWddwu8PmxdKvLLzp6neMXe0q4t+W90t/tj+mrNacAAwvzQPFXdWdGcnnOK3ub9sdnZkXOHr27cS+X5zhYw2LqpjdPTHvVFp9yhe9Iu4isxHa1O8yTuFrh82gNK1AJponyZjXNp/uSrPY1uczP7xw3GULIrowABtNGMTla3VCrF5JTUZ+2DeTX5Gy1XsVxKDmOFjE4au3Pl0cY3PRFOakk1wNJr8GXkPlExMTpL6DAAAAAAEM3U8U3izdNPKdxJQWX1Vtl+hFxdzZt6ea/5OYXnsXtzup6f/ABShUvowGQDstuPT58e0zG+Gu51J4JXuqeXPoKPYSMX2vuhR8m+5fyqRAjOgAAFobjmKbK9tJ8DVWHY0u0scDX0TS4rlVhemi/HCVnE9xytd2jiWfPqd1EDHbodfyT693hCqyuduAb7QLlCy6X+LNuH7WlVZ13C7w+bF0q8svOnqd4xd7Sri35b3S3+2P6as1pwADC3dxyT8GrrzKtmv+SzwXUlwXKqI9oon9EB0+5QvekXcRCxHa1OpyTuFrh82gNK1AJponyZjPNp/uSrPY1uczP7xw3GULIrogMgAMPSOCzcre3b4XShn/wAl9R1YfIsXERfriPOWaekcAAAAACld1bFN+u96XFt46vDscntbKrGV7Venk+h8msLzWF5yd9XT7kLIjowMNzDRTEZJNWtZppNPV4UbeYuemVfObYKJ0m7T8XbQ0TxFSg3a1slKL4vtEWbmvVl4rzbBTTMRdp+KSbouj95cXjnRoVKkN5pR1oxzWaW1G/E2q6rmsQp8hzDDWcJs3K4idZ6EY/pHEvutb/k0czc9Mrr7XwX4tPxaevRlTlKE04zi3GUXsaa8zNcxpOkp9FdNdMVUzrEvgw9tzodifgt3b1P8dZQn6NWWxm2xXsXIlW5rhfaMJXR4744w9CRaaTXA9q/Au3yvcrbdo4lnz6ndRAx26HX8k+vd4QqsrnbgG+0C5Qsul/izbh+1pVWddwu8PmxdKvLLzp6neMXe0q4t+W90t/tj+mrNac4MSBgXhuXWO9WMJP8A3SdTg4PN+xcYSnS3xfNuUV/nMZMenoVfp9yhe9Iu4ivxHa1O0yTuFrh82gNK1AJponyZjPNp/uSrPY1uczP7xw3GULIrogMuDAysLtt+rUaa/wBk4x/NnqiNqqIaMTd5q1VX5Q9I21PUhCP1Yxj+SyL6I0jR8irq2qpq83YZeQAAAAY2JXaoUqtWXBThKW32LgPNU7MTLbYtTduU248Z0ecL25lWqVKkuGpOUn73nkUVU7UzL65ZtRat00RuiNHSYbW50Pwx3V3b0ss46ynPmR2s22KNu5EK7NcTGHwtdfjppHGXoSKySS4FsRdvlUzr0uQAAClN1XC95u98SyhcR1lkv8lsZVYyjZr1830Pk1iudwuxO+no93ghhEdGBiV/6DYp4VZ0Jt5zjHUnzo7OzIurFe3biXy3N8L7Pi66I3T0x70U3aOJZ8+p3URsduheck+vd4QqsrnbgG+0C5Qsul/izbh+1pVWddwu8PmxdKvLLzp6nePN7r1cW/Le6W/2x/TVGtODA3+hmjs7+vGGTVGDUqsvNq/VT9LN9izNyrTwVWbZjTg7M1f9p3Qvy3oxpxjCCyjFKMV6Ei6iIiNIfMK65rqmqrfKhNPuUL3pF3EU2I7Wp9PyTuFrh82gNK1AJponyZjPNp/uSrPY1uczP7xw3GUKIjogwyAWfuV6LNPwyvHLzUIv9ZtFjg7H/epxfKTNNf8A81uf3f8Ai0CxcaAAAAABCd1a9nG1jRpxlKVeaUtWLbUFt834ETGVTFGkeLouTdmirEzcrnSKY/2p7wKt9nU6uXwKvZnyd/z9r1R8YPAq32dTq5/AbM+Rz9r1R8YWVuQYPKPhFxUi4vZShrJp+lvb+KLDBW9NapcdyoxlNWxZonXxn5LNJ7jwAAAhm6lhLuLTXgs50JKaSWbcXsaX5kXF29q3r5L/AJOYuLGK2at1XQpvwKt9nU6ufwKrZnyfQufteqPjB4FW+zqdXL4DZnyOfteqPjCxtyK7qU517epGcYzSqQ1oyS1lsfD7MifgqpjWmXI8qLVFdNN6iYmY6J6WVux0ZzhZ6kZSynUz1Yt/4r0HrHRMxGjRyVrpprubU6dEKv8AAq32dTq5fArtmfJ2vP2vVHxg8CrfZ1Orl8Bsz5HP2vVHxhvdBrWrG/s3KE0lU2twkkvovz5G2xTPO09Crzm9bnA3YiqN3mx9JbGtO8u9WnUadepk1CWT+l6cjF2iqbk6Q25fft04S3rVHVjx/R1W2i99UaUKFR5+zI8xZuT4NlzNMJRGtVcJLge5lc1GndNUYeeKec2SLeCrnrdCmxnKexRGlmNqf9LUwjCqNpTjSoxUYr82/S2WVFEURpDisTiruJrmu5Oss49o6htO7WrK/vHGE2nUWTUJNP6K8+RTYimedq6H03Jb1uMDaiao3ef6tD4FW+zqdXL4GnZnyWnP2vVHxg8CrfZ1Orn8Bsz5HP2vVHxhMtFbeosNxhOE05Rp5Jxkm+HgXnJVmJ5qtz2ZXKJzDDTExvlEqOE3E+LSqP8A+JLtI3N1Tuhe14uxRvrj4tlZ6GYhW4tCSXplkke6cPcq3Qh3c6wdvfWnWi25rGlKNW8aqSWTVJcTP/16SZZwek61uazLlLVcpm3h40jz8ViQgopJJJLYktiSJ7lJmZnWX0GAAAAAAAAAAAAAOMgwZBkyDDkMuMgGQDIBkGNDIMmQY0Mgzo5A4yAZAcaoHOQDIDkDjIDkAAAAAAAAAAAAAAAAAAAAAAAAAAAAAAAAAAAAAAAAAAAAAAAAAAAAAAAAAAAAAAAAAAAAAAAAAAAAAAAAAAAAAAAAAAAAAAAAAAAAAAAAAAAAAAAAAAAAAAAAAAAAAAAAAAAAAAAAAAAAAAAAAAAAAAAAAAAAAAAAAAAAAAAAAAAAAAAAAAAAAAAAAAAAAAAAAAAAAAAAAAAAAAAAAAAAA//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pic>
        <p:nvPicPr>
          <p:cNvPr id="5134"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42125" y="6159501"/>
            <a:ext cx="7254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35"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13450" y="963613"/>
            <a:ext cx="27559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9899" y="5232507"/>
            <a:ext cx="2166647" cy="1436581"/>
          </a:xfrm>
          <a:prstGeom prst="round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42399" y="5240032"/>
            <a:ext cx="2161649" cy="1429055"/>
          </a:xfrm>
          <a:prstGeom prst="roundRect">
            <a:avLst/>
          </a:prstGeom>
        </p:spPr>
      </p:pic>
      <p:pic>
        <p:nvPicPr>
          <p:cNvPr id="5138" name="Picture 20"/>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567613" y="6165850"/>
            <a:ext cx="5334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6324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3" name="Shape 63"/>
          <p:cNvSpPr>
            <a:spLocks noGrp="1"/>
          </p:cNvSpPr>
          <p:nvPr>
            <p:ph type="sldNum" sz="quarter" idx="2"/>
          </p:nvPr>
        </p:nvSpPr>
        <p:spPr>
          <a:xfrm>
            <a:off x="8430840" y="6454775"/>
            <a:ext cx="255960" cy="2667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rgbClr val="696868">
                    <a:tint val="75000"/>
                  </a:srgbClr>
                </a:solidFill>
              </a:rPr>
              <a:pPr/>
              <a:t>6</a:t>
            </a:fld>
            <a:endParaRPr>
              <a:solidFill>
                <a:srgbClr val="696868">
                  <a:tint val="75000"/>
                </a:srgbClr>
              </a:solidFill>
            </a:endParaRPr>
          </a:p>
        </p:txBody>
      </p:sp>
      <p:sp>
        <p:nvSpPr>
          <p:cNvPr id="11" name="Rectangle 10"/>
          <p:cNvSpPr/>
          <p:nvPr/>
        </p:nvSpPr>
        <p:spPr>
          <a:xfrm>
            <a:off x="0" y="1700808"/>
            <a:ext cx="9144000" cy="3240360"/>
          </a:xfrm>
          <a:prstGeom prst="rect">
            <a:avLst/>
          </a:prstGeom>
          <a:solidFill>
            <a:schemeClr val="tx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itle 1"/>
          <p:cNvSpPr>
            <a:spLocks noGrp="1"/>
          </p:cNvSpPr>
          <p:nvPr>
            <p:ph type="title"/>
          </p:nvPr>
        </p:nvSpPr>
        <p:spPr>
          <a:xfrm>
            <a:off x="648385" y="2708920"/>
            <a:ext cx="4715703" cy="1959494"/>
          </a:xfrm>
        </p:spPr>
        <p:txBody>
          <a:bodyPr anchor="ctr"/>
          <a:lstStyle/>
          <a:p>
            <a:pPr algn="ctr">
              <a:lnSpc>
                <a:spcPts val="6380"/>
              </a:lnSpc>
            </a:pPr>
            <a:r>
              <a:rPr lang="lv-LV" sz="6000" dirty="0">
                <a:solidFill>
                  <a:schemeClr val="bg1"/>
                </a:solidFill>
              </a:rPr>
              <a:t>KĀPĒC, LAI INVESTĒ</a:t>
            </a:r>
            <a:br>
              <a:rPr lang="lv-LV" sz="6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214374352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a:spLocks noChangeArrowheads="1"/>
          </p:cNvSpPr>
          <p:nvPr/>
        </p:nvSpPr>
        <p:spPr bwMode="auto">
          <a:xfrm>
            <a:off x="708025" y="3824288"/>
            <a:ext cx="3024188" cy="3025775"/>
          </a:xfrm>
          <a:prstGeom prst="ellipse">
            <a:avLst/>
          </a:prstGeom>
          <a:solidFill>
            <a:srgbClr val="BFBFBF"/>
          </a:solidFill>
          <a:ln>
            <a:noFill/>
          </a:ln>
          <a:effectLst>
            <a:outerShdw dist="23000" dir="5400000" rotWithShape="0">
              <a:srgbClr val="808080">
                <a:alpha val="34998"/>
              </a:srgbClr>
            </a:outerShdw>
          </a:effectLst>
          <a:extLst/>
        </p:spPr>
        <p:txBody>
          <a:bodyPr anchor="ctr"/>
          <a:lstStyle/>
          <a:p>
            <a:pPr algn="ctr" eaLnBrk="1" hangingPunct="1">
              <a:defRPr/>
            </a:pPr>
            <a:endParaRPr lang="en-US">
              <a:solidFill>
                <a:schemeClr val="lt1"/>
              </a:solidFill>
              <a:latin typeface="+mn-lt"/>
              <a:ea typeface="+mn-ea"/>
            </a:endParaRPr>
          </a:p>
        </p:txBody>
      </p:sp>
      <p:sp>
        <p:nvSpPr>
          <p:cNvPr id="8" name="Oval 7"/>
          <p:cNvSpPr>
            <a:spLocks noChangeArrowheads="1"/>
          </p:cNvSpPr>
          <p:nvPr/>
        </p:nvSpPr>
        <p:spPr bwMode="auto">
          <a:xfrm>
            <a:off x="5316538" y="3824288"/>
            <a:ext cx="3024187" cy="3025775"/>
          </a:xfrm>
          <a:prstGeom prst="ellipse">
            <a:avLst/>
          </a:prstGeom>
          <a:solidFill>
            <a:srgbClr val="BFBFBF"/>
          </a:solidFill>
          <a:ln>
            <a:noFill/>
          </a:ln>
          <a:effectLst>
            <a:outerShdw dist="23000" dir="5400000" rotWithShape="0">
              <a:srgbClr val="808080">
                <a:alpha val="34998"/>
              </a:srgbClr>
            </a:outerShdw>
          </a:effectLst>
          <a:extLst/>
        </p:spPr>
        <p:txBody>
          <a:bodyPr anchor="ctr"/>
          <a:lstStyle/>
          <a:p>
            <a:pPr algn="ctr" eaLnBrk="1" hangingPunct="1">
              <a:defRPr/>
            </a:pPr>
            <a:endParaRPr lang="en-US">
              <a:solidFill>
                <a:schemeClr val="lt1"/>
              </a:solidFill>
              <a:latin typeface="+mn-lt"/>
              <a:ea typeface="+mn-ea"/>
            </a:endParaRPr>
          </a:p>
        </p:txBody>
      </p:sp>
      <p:sp>
        <p:nvSpPr>
          <p:cNvPr id="6" name="Oval 5"/>
          <p:cNvSpPr>
            <a:spLocks noChangeArrowheads="1"/>
          </p:cNvSpPr>
          <p:nvPr/>
        </p:nvSpPr>
        <p:spPr bwMode="auto">
          <a:xfrm>
            <a:off x="3011488" y="368300"/>
            <a:ext cx="3024187" cy="3024188"/>
          </a:xfrm>
          <a:prstGeom prst="ellipse">
            <a:avLst/>
          </a:prstGeom>
          <a:solidFill>
            <a:srgbClr val="BFBFBF"/>
          </a:solidFill>
          <a:ln>
            <a:noFill/>
          </a:ln>
          <a:effectLst>
            <a:outerShdw dist="23000" dir="5400000" rotWithShape="0">
              <a:srgbClr val="808080">
                <a:alpha val="34998"/>
              </a:srgbClr>
            </a:outerShdw>
          </a:effectLst>
          <a:extLst/>
        </p:spPr>
        <p:txBody>
          <a:bodyPr anchor="ctr"/>
          <a:lstStyle/>
          <a:p>
            <a:pPr algn="ctr" eaLnBrk="1" hangingPunct="1">
              <a:defRPr/>
            </a:pPr>
            <a:endParaRPr lang="en-US">
              <a:solidFill>
                <a:schemeClr val="lt1"/>
              </a:solidFill>
              <a:latin typeface="+mn-lt"/>
              <a:ea typeface="+mn-ea"/>
            </a:endParaRPr>
          </a:p>
        </p:txBody>
      </p:sp>
      <p:sp>
        <p:nvSpPr>
          <p:cNvPr id="4101" name="Title 1"/>
          <p:cNvSpPr>
            <a:spLocks noGrp="1"/>
          </p:cNvSpPr>
          <p:nvPr>
            <p:ph type="title"/>
          </p:nvPr>
        </p:nvSpPr>
        <p:spPr>
          <a:xfrm>
            <a:off x="409575" y="598488"/>
            <a:ext cx="8229600" cy="706437"/>
          </a:xfrm>
        </p:spPr>
        <p:txBody>
          <a:bodyPr/>
          <a:lstStyle/>
          <a:p>
            <a:pPr algn="l"/>
            <a:r>
              <a:rPr lang="en-US" altLang="lv-LV" sz="3600" dirty="0" err="1">
                <a:solidFill>
                  <a:srgbClr val="595959"/>
                </a:solidFill>
                <a:latin typeface="Eras Medium ITC" pitchFamily="34" charset="0"/>
              </a:rPr>
              <a:t>Kapēc</a:t>
            </a:r>
            <a:br>
              <a:rPr lang="lv-LV" altLang="lv-LV" sz="3600" dirty="0">
                <a:solidFill>
                  <a:srgbClr val="595959"/>
                </a:solidFill>
                <a:latin typeface="Eras Medium ITC" pitchFamily="34" charset="0"/>
              </a:rPr>
            </a:br>
            <a:r>
              <a:rPr lang="lv-LV" altLang="lv-LV" sz="3600" dirty="0">
                <a:solidFill>
                  <a:srgbClr val="595959"/>
                </a:solidFill>
                <a:latin typeface="Eras Medium ITC" pitchFamily="34" charset="0"/>
              </a:rPr>
              <a:t>kāds</a:t>
            </a:r>
            <a:r>
              <a:rPr lang="en-US" altLang="lv-LV" sz="3600" dirty="0">
                <a:solidFill>
                  <a:srgbClr val="595959"/>
                </a:solidFill>
                <a:latin typeface="Eras Medium ITC" pitchFamily="34" charset="0"/>
              </a:rPr>
              <a:t> </a:t>
            </a:r>
            <a:br>
              <a:rPr lang="en-US" altLang="lv-LV" sz="3600" dirty="0">
                <a:solidFill>
                  <a:srgbClr val="595959"/>
                </a:solidFill>
                <a:latin typeface="Eras Medium ITC" pitchFamily="34" charset="0"/>
              </a:rPr>
            </a:br>
            <a:r>
              <a:rPr lang="en-US" altLang="lv-LV" sz="3600" dirty="0" err="1">
                <a:solidFill>
                  <a:srgbClr val="595959"/>
                </a:solidFill>
                <a:latin typeface="Eras Medium ITC" pitchFamily="34" charset="0"/>
              </a:rPr>
              <a:t>investēt</a:t>
            </a:r>
            <a:r>
              <a:rPr lang="en-US" altLang="lv-LV" sz="3600" dirty="0">
                <a:solidFill>
                  <a:srgbClr val="595959"/>
                </a:solidFill>
                <a:latin typeface="Eras Medium ITC" pitchFamily="34" charset="0"/>
              </a:rPr>
              <a:t>?</a:t>
            </a:r>
          </a:p>
        </p:txBody>
      </p:sp>
      <p:graphicFrame>
        <p:nvGraphicFramePr>
          <p:cNvPr id="4" name="Diagram 3"/>
          <p:cNvGraphicFramePr/>
          <p:nvPr/>
        </p:nvGraphicFramePr>
        <p:xfrm>
          <a:off x="1475656" y="17210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03" name="TextBox 8"/>
          <p:cNvSpPr txBox="1">
            <a:spLocks noChangeArrowheads="1"/>
          </p:cNvSpPr>
          <p:nvPr/>
        </p:nvSpPr>
        <p:spPr bwMode="auto">
          <a:xfrm>
            <a:off x="3767137" y="870483"/>
            <a:ext cx="1512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lv-LV" sz="1400" dirty="0" err="1">
                <a:latin typeface="Arial" panose="020B0604020202020204" pitchFamily="34" charset="0"/>
              </a:rPr>
              <a:t>Cilvēki</a:t>
            </a:r>
            <a:endParaRPr lang="en-US" altLang="lv-LV" sz="1400" dirty="0">
              <a:latin typeface="Arial" panose="020B0604020202020204" pitchFamily="34" charset="0"/>
            </a:endParaRPr>
          </a:p>
          <a:p>
            <a:pPr algn="ctr" eaLnBrk="1" hangingPunct="1">
              <a:spcBef>
                <a:spcPct val="0"/>
              </a:spcBef>
              <a:buFontTx/>
              <a:buNone/>
            </a:pPr>
            <a:r>
              <a:rPr lang="en-US" altLang="lv-LV" sz="1400" dirty="0" err="1">
                <a:latin typeface="Arial" panose="020B0604020202020204" pitchFamily="34" charset="0"/>
              </a:rPr>
              <a:t>Izejvielas</a:t>
            </a:r>
            <a:endParaRPr lang="en-US" altLang="lv-LV" sz="1400" dirty="0">
              <a:latin typeface="Arial" panose="020B0604020202020204" pitchFamily="34" charset="0"/>
            </a:endParaRPr>
          </a:p>
          <a:p>
            <a:pPr algn="ctr" eaLnBrk="1" hangingPunct="1">
              <a:spcBef>
                <a:spcPct val="0"/>
              </a:spcBef>
              <a:buFontTx/>
              <a:buNone/>
            </a:pPr>
            <a:r>
              <a:rPr lang="en-US" altLang="lv-LV" sz="1400" dirty="0" err="1">
                <a:latin typeface="Arial" panose="020B0604020202020204" pitchFamily="34" charset="0"/>
              </a:rPr>
              <a:t>Loģistika</a:t>
            </a:r>
            <a:endParaRPr lang="lv-LV" altLang="lv-LV" sz="1400" dirty="0">
              <a:latin typeface="Arial" panose="020B0604020202020204" pitchFamily="34" charset="0"/>
            </a:endParaRPr>
          </a:p>
          <a:p>
            <a:pPr algn="ctr" eaLnBrk="1" hangingPunct="1">
              <a:spcBef>
                <a:spcPct val="0"/>
              </a:spcBef>
              <a:buFontTx/>
              <a:buNone/>
            </a:pPr>
            <a:r>
              <a:rPr lang="lv-LV" altLang="lv-LV" sz="1400" dirty="0">
                <a:latin typeface="Arial" panose="020B0604020202020204" pitchFamily="34" charset="0"/>
              </a:rPr>
              <a:t>NAUDA</a:t>
            </a:r>
            <a:endParaRPr lang="en-US" altLang="lv-LV" sz="1400" dirty="0">
              <a:latin typeface="Arial" panose="020B0604020202020204" pitchFamily="34" charset="0"/>
            </a:endParaRPr>
          </a:p>
        </p:txBody>
      </p:sp>
      <p:sp>
        <p:nvSpPr>
          <p:cNvPr id="4104" name="TextBox 9"/>
          <p:cNvSpPr txBox="1">
            <a:spLocks noChangeArrowheads="1"/>
          </p:cNvSpPr>
          <p:nvPr/>
        </p:nvSpPr>
        <p:spPr bwMode="auto">
          <a:xfrm>
            <a:off x="827088" y="5157788"/>
            <a:ext cx="15128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lv-LV" altLang="lv-LV" sz="1400">
                <a:latin typeface="Arial" panose="020B0604020202020204" pitchFamily="34" charset="0"/>
              </a:rPr>
              <a:t>Know-How, tehnoloģiski risinājumi, pētniecība</a:t>
            </a:r>
            <a:endParaRPr lang="en-US" altLang="lv-LV" sz="1400">
              <a:latin typeface="Arial" panose="020B0604020202020204" pitchFamily="34" charset="0"/>
            </a:endParaRPr>
          </a:p>
        </p:txBody>
      </p:sp>
      <p:sp>
        <p:nvSpPr>
          <p:cNvPr id="4105" name="TextBox 10"/>
          <p:cNvSpPr txBox="1">
            <a:spLocks noChangeArrowheads="1"/>
          </p:cNvSpPr>
          <p:nvPr/>
        </p:nvSpPr>
        <p:spPr bwMode="auto">
          <a:xfrm>
            <a:off x="6804025" y="4652963"/>
            <a:ext cx="14398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lv-LV" sz="1400">
                <a:latin typeface="Arial" panose="020B0604020202020204" pitchFamily="34" charset="0"/>
              </a:rPr>
              <a:t>Latvija</a:t>
            </a:r>
            <a:r>
              <a:rPr lang="lv-LV" altLang="lv-LV" sz="1400">
                <a:latin typeface="Arial" panose="020B0604020202020204" pitchFamily="34" charset="0"/>
              </a:rPr>
              <a:t> &amp;</a:t>
            </a:r>
            <a:endParaRPr lang="en-US" altLang="lv-LV" sz="1400">
              <a:latin typeface="Arial" panose="020B0604020202020204" pitchFamily="34" charset="0"/>
            </a:endParaRPr>
          </a:p>
          <a:p>
            <a:pPr algn="ctr" eaLnBrk="1" hangingPunct="1">
              <a:spcBef>
                <a:spcPct val="0"/>
              </a:spcBef>
              <a:buFontTx/>
              <a:buNone/>
            </a:pPr>
            <a:r>
              <a:rPr lang="lv-LV" altLang="lv-LV" sz="1400">
                <a:latin typeface="Arial" panose="020B0604020202020204" pitchFamily="34" charset="0"/>
              </a:rPr>
              <a:t>Baltijas jūras reģions</a:t>
            </a:r>
          </a:p>
          <a:p>
            <a:pPr algn="ctr" eaLnBrk="1" hangingPunct="1">
              <a:spcBef>
                <a:spcPct val="0"/>
              </a:spcBef>
              <a:buFontTx/>
              <a:buNone/>
            </a:pPr>
            <a:endParaRPr lang="lv-LV" altLang="lv-LV" sz="1400">
              <a:latin typeface="Arial" panose="020B0604020202020204" pitchFamily="34" charset="0"/>
            </a:endParaRPr>
          </a:p>
          <a:p>
            <a:pPr algn="ctr" eaLnBrk="1" hangingPunct="1">
              <a:spcBef>
                <a:spcPct val="0"/>
              </a:spcBef>
              <a:buFontTx/>
              <a:buNone/>
            </a:pPr>
            <a:r>
              <a:rPr lang="lv-LV" altLang="lv-LV" sz="1400">
                <a:latin typeface="Arial" panose="020B0604020202020204" pitchFamily="34" charset="0"/>
              </a:rPr>
              <a:t>B2B sektors</a:t>
            </a:r>
          </a:p>
          <a:p>
            <a:pPr algn="ctr" eaLnBrk="1" hangingPunct="1">
              <a:spcBef>
                <a:spcPct val="0"/>
              </a:spcBef>
              <a:buFontTx/>
              <a:buNone/>
            </a:pPr>
            <a:r>
              <a:rPr lang="lv-LV" altLang="lv-LV" sz="1400">
                <a:latin typeface="Arial" panose="020B0604020202020204" pitchFamily="34" charset="0"/>
              </a:rPr>
              <a:t>B2C sektors</a:t>
            </a:r>
          </a:p>
          <a:p>
            <a:pPr algn="ctr" eaLnBrk="1" hangingPunct="1">
              <a:spcBef>
                <a:spcPct val="0"/>
              </a:spcBef>
              <a:buFontTx/>
              <a:buNone/>
            </a:pPr>
            <a:r>
              <a:rPr lang="lv-LV" altLang="lv-LV" sz="1400">
                <a:latin typeface="Arial" panose="020B0604020202020204" pitchFamily="34" charset="0"/>
              </a:rPr>
              <a:t>Publiskais</a:t>
            </a:r>
          </a:p>
          <a:p>
            <a:pPr algn="ctr" eaLnBrk="1" hangingPunct="1">
              <a:spcBef>
                <a:spcPct val="0"/>
              </a:spcBef>
              <a:buFontTx/>
              <a:buNone/>
            </a:pPr>
            <a:endParaRPr lang="en-US" altLang="lv-LV" sz="1400">
              <a:latin typeface="Arial" panose="020B0604020202020204" pitchFamily="34" charset="0"/>
            </a:endParaRPr>
          </a:p>
        </p:txBody>
      </p:sp>
      <p:sp>
        <p:nvSpPr>
          <p:cNvPr id="4106" name="TextBox 11"/>
          <p:cNvSpPr txBox="1">
            <a:spLocks noChangeArrowheads="1"/>
          </p:cNvSpPr>
          <p:nvPr/>
        </p:nvSpPr>
        <p:spPr bwMode="auto">
          <a:xfrm>
            <a:off x="779463" y="4329113"/>
            <a:ext cx="15113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lv-LV" sz="1400" b="1">
                <a:latin typeface="Arial" panose="020B0604020202020204" pitchFamily="34" charset="0"/>
              </a:rPr>
              <a:t>Inovatīva piedāvājuma izveide</a:t>
            </a:r>
          </a:p>
        </p:txBody>
      </p:sp>
      <p:sp>
        <p:nvSpPr>
          <p:cNvPr id="4107" name="TextBox 12"/>
          <p:cNvSpPr txBox="1">
            <a:spLocks noChangeArrowheads="1"/>
          </p:cNvSpPr>
          <p:nvPr/>
        </p:nvSpPr>
        <p:spPr bwMode="auto">
          <a:xfrm>
            <a:off x="6156325" y="4076700"/>
            <a:ext cx="172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lv-LV" altLang="lv-LV" sz="1400" b="1">
                <a:latin typeface="Arial" panose="020B0604020202020204" pitchFamily="34" charset="0"/>
              </a:rPr>
              <a:t>Noieta tirgus</a:t>
            </a:r>
            <a:endParaRPr lang="en-US" altLang="lv-LV" sz="1400" b="1">
              <a:latin typeface="Arial" panose="020B0604020202020204" pitchFamily="34" charset="0"/>
            </a:endParaRPr>
          </a:p>
        </p:txBody>
      </p:sp>
      <p:sp>
        <p:nvSpPr>
          <p:cNvPr id="4108" name="TextBox 13"/>
          <p:cNvSpPr txBox="1">
            <a:spLocks noChangeArrowheads="1"/>
          </p:cNvSpPr>
          <p:nvPr/>
        </p:nvSpPr>
        <p:spPr bwMode="auto">
          <a:xfrm>
            <a:off x="3659187" y="474426"/>
            <a:ext cx="1728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lv-LV" sz="1400" b="1" dirty="0" err="1">
                <a:latin typeface="Arial" panose="020B0604020202020204" pitchFamily="34" charset="0"/>
              </a:rPr>
              <a:t>Konkurētspējīgs</a:t>
            </a:r>
            <a:r>
              <a:rPr lang="en-US" altLang="lv-LV" sz="1400" b="1" dirty="0">
                <a:latin typeface="Arial" panose="020B0604020202020204" pitchFamily="34" charset="0"/>
              </a:rPr>
              <a:t> </a:t>
            </a:r>
            <a:r>
              <a:rPr lang="en-US" altLang="lv-LV" sz="1400" b="1" dirty="0" err="1">
                <a:latin typeface="Arial" panose="020B0604020202020204" pitchFamily="34" charset="0"/>
              </a:rPr>
              <a:t>piedāvājums</a:t>
            </a:r>
            <a:endParaRPr lang="en-US" altLang="lv-LV" sz="1400" b="1" dirty="0">
              <a:latin typeface="Arial" panose="020B0604020202020204" pitchFamily="34" charset="0"/>
            </a:endParaRPr>
          </a:p>
        </p:txBody>
      </p:sp>
      <p:sp>
        <p:nvSpPr>
          <p:cNvPr id="4110" name="TextBox 13"/>
          <p:cNvSpPr txBox="1">
            <a:spLocks noChangeArrowheads="1"/>
          </p:cNvSpPr>
          <p:nvPr/>
        </p:nvSpPr>
        <p:spPr bwMode="auto">
          <a:xfrm>
            <a:off x="0" y="6657975"/>
            <a:ext cx="19796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lv-LV" altLang="lv-LV" sz="900" dirty="0" err="1">
                <a:latin typeface="Arial" panose="020B0604020202020204" pitchFamily="34" charset="0"/>
              </a:rPr>
              <a:t>GatewayBaltic</a:t>
            </a:r>
            <a:r>
              <a:rPr lang="lv-LV" altLang="lv-LV" sz="900" dirty="0">
                <a:latin typeface="Arial" panose="020B0604020202020204" pitchFamily="34" charset="0"/>
              </a:rPr>
              <a:t> ©</a:t>
            </a:r>
            <a:endParaRPr lang="en-US" altLang="lv-LV" sz="900" dirty="0">
              <a:latin typeface="Arial" panose="020B0604020202020204" pitchFamily="34" charset="0"/>
            </a:endParaRPr>
          </a:p>
        </p:txBody>
      </p:sp>
    </p:spTree>
    <p:extLst>
      <p:ext uri="{BB962C8B-B14F-4D97-AF65-F5344CB8AC3E}">
        <p14:creationId xmlns:p14="http://schemas.microsoft.com/office/powerpoint/2010/main" val="56471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10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1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410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4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05"/>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4107"/>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6" grpId="0" animBg="1" autoUpdateAnimBg="0"/>
      <p:bldP spid="4103" grpId="0" autoUpdateAnimBg="0"/>
      <p:bldP spid="4104" grpId="0" autoUpdateAnimBg="0"/>
      <p:bldP spid="4105" grpId="0" autoUpdateAnimBg="0"/>
      <p:bldP spid="4106" grpId="0" autoUpdateAnimBg="0"/>
      <p:bldP spid="4107" grpId="0" autoUpdateAnimBg="0"/>
      <p:bldP spid="410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3" name="Shape 63"/>
          <p:cNvSpPr>
            <a:spLocks noGrp="1"/>
          </p:cNvSpPr>
          <p:nvPr>
            <p:ph type="sldNum" sz="quarter" idx="2"/>
          </p:nvPr>
        </p:nvSpPr>
        <p:spPr>
          <a:xfrm>
            <a:off x="8430840" y="6454775"/>
            <a:ext cx="255960" cy="2667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rgbClr val="696868">
                    <a:tint val="75000"/>
                  </a:srgbClr>
                </a:solidFill>
              </a:rPr>
              <a:pPr/>
              <a:t>8</a:t>
            </a:fld>
            <a:endParaRPr>
              <a:solidFill>
                <a:srgbClr val="696868">
                  <a:tint val="75000"/>
                </a:srgbClr>
              </a:solidFill>
            </a:endParaRPr>
          </a:p>
        </p:txBody>
      </p:sp>
      <p:sp>
        <p:nvSpPr>
          <p:cNvPr id="11" name="Rectangle 10"/>
          <p:cNvSpPr/>
          <p:nvPr/>
        </p:nvSpPr>
        <p:spPr>
          <a:xfrm>
            <a:off x="0" y="1700808"/>
            <a:ext cx="9144000" cy="3240360"/>
          </a:xfrm>
          <a:prstGeom prst="rect">
            <a:avLst/>
          </a:prstGeom>
          <a:solidFill>
            <a:schemeClr val="tx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itle 1"/>
          <p:cNvSpPr>
            <a:spLocks noGrp="1"/>
          </p:cNvSpPr>
          <p:nvPr>
            <p:ph type="title"/>
          </p:nvPr>
        </p:nvSpPr>
        <p:spPr>
          <a:xfrm>
            <a:off x="467544" y="2276872"/>
            <a:ext cx="6947951" cy="2895598"/>
          </a:xfrm>
        </p:spPr>
        <p:txBody>
          <a:bodyPr anchor="ctr"/>
          <a:lstStyle/>
          <a:p>
            <a:pPr algn="ctr">
              <a:lnSpc>
                <a:spcPts val="6380"/>
              </a:lnSpc>
            </a:pPr>
            <a:r>
              <a:rPr lang="lv-LV" sz="6000" dirty="0">
                <a:solidFill>
                  <a:schemeClr val="bg1"/>
                </a:solidFill>
              </a:rPr>
              <a:t>KĀPĒC, </a:t>
            </a:r>
            <a:br>
              <a:rPr lang="lv-LV" sz="6000" dirty="0">
                <a:solidFill>
                  <a:schemeClr val="bg1"/>
                </a:solidFill>
              </a:rPr>
            </a:br>
            <a:br>
              <a:rPr lang="lv-LV" sz="6000" dirty="0">
                <a:solidFill>
                  <a:schemeClr val="bg1"/>
                </a:solidFill>
              </a:rPr>
            </a:br>
            <a:r>
              <a:rPr lang="lv-LV" sz="11500" dirty="0">
                <a:solidFill>
                  <a:schemeClr val="bg1"/>
                </a:solidFill>
              </a:rPr>
              <a:t>NE</a:t>
            </a:r>
            <a:r>
              <a:rPr lang="lv-LV" sz="6000" dirty="0">
                <a:solidFill>
                  <a:schemeClr val="bg1"/>
                </a:solidFill>
              </a:rPr>
              <a:t>INVESTĒ</a:t>
            </a:r>
            <a:br>
              <a:rPr lang="lv-LV" sz="6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30758238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3" name="Shape 63"/>
          <p:cNvSpPr>
            <a:spLocks noGrp="1"/>
          </p:cNvSpPr>
          <p:nvPr>
            <p:ph type="sldNum" sz="quarter" idx="2"/>
          </p:nvPr>
        </p:nvSpPr>
        <p:spPr>
          <a:xfrm>
            <a:off x="8430840" y="6454775"/>
            <a:ext cx="255960" cy="2667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rgbClr val="696868">
                    <a:tint val="75000"/>
                  </a:srgbClr>
                </a:solidFill>
              </a:rPr>
              <a:pPr/>
              <a:t>9</a:t>
            </a:fld>
            <a:endParaRPr>
              <a:solidFill>
                <a:srgbClr val="696868">
                  <a:tint val="75000"/>
                </a:srgbClr>
              </a:solidFill>
            </a:endParaRPr>
          </a:p>
        </p:txBody>
      </p:sp>
      <p:sp>
        <p:nvSpPr>
          <p:cNvPr id="11" name="Rectangle 10"/>
          <p:cNvSpPr/>
          <p:nvPr/>
        </p:nvSpPr>
        <p:spPr>
          <a:xfrm>
            <a:off x="0" y="1700808"/>
            <a:ext cx="9144000" cy="3240360"/>
          </a:xfrm>
          <a:prstGeom prst="rect">
            <a:avLst/>
          </a:prstGeom>
          <a:solidFill>
            <a:schemeClr val="tx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itle 1"/>
          <p:cNvSpPr>
            <a:spLocks noGrp="1"/>
          </p:cNvSpPr>
          <p:nvPr>
            <p:ph type="title"/>
          </p:nvPr>
        </p:nvSpPr>
        <p:spPr>
          <a:xfrm>
            <a:off x="467544" y="2276872"/>
            <a:ext cx="6947951" cy="2895598"/>
          </a:xfrm>
        </p:spPr>
        <p:txBody>
          <a:bodyPr anchor="ctr"/>
          <a:lstStyle/>
          <a:p>
            <a:pPr algn="ctr">
              <a:lnSpc>
                <a:spcPts val="6380"/>
              </a:lnSpc>
            </a:pPr>
            <a:br>
              <a:rPr lang="lv-LV" sz="6000" dirty="0">
                <a:solidFill>
                  <a:schemeClr val="bg1"/>
                </a:solidFill>
              </a:rPr>
            </a:br>
            <a:r>
              <a:rPr lang="lv-LV" sz="16600" dirty="0">
                <a:solidFill>
                  <a:schemeClr val="bg1"/>
                </a:solidFill>
              </a:rPr>
              <a:t>Ne</a:t>
            </a:r>
            <a:r>
              <a:rPr lang="lv-LV" sz="11500" dirty="0">
                <a:solidFill>
                  <a:schemeClr val="bg1"/>
                </a:solidFill>
              </a:rPr>
              <a:t>zin!</a:t>
            </a:r>
            <a:endParaRPr lang="en-US" sz="3600" dirty="0">
              <a:solidFill>
                <a:schemeClr val="bg1"/>
              </a:solidFill>
            </a:endParaRPr>
          </a:p>
        </p:txBody>
      </p:sp>
    </p:spTree>
    <p:extLst>
      <p:ext uri="{BB962C8B-B14F-4D97-AF65-F5344CB8AC3E}">
        <p14:creationId xmlns:p14="http://schemas.microsoft.com/office/powerpoint/2010/main" val="587604497"/>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DVSHAPEID" val="y1rxpVX3pnpjVuPc7c2faq"/>
</p:tagLst>
</file>

<file path=ppt/tags/tag2.xml><?xml version="1.0" encoding="utf-8"?>
<p:tagLst xmlns:a="http://schemas.openxmlformats.org/drawingml/2006/main" xmlns:r="http://schemas.openxmlformats.org/officeDocument/2006/relationships" xmlns:p="http://schemas.openxmlformats.org/presentationml/2006/main">
  <p:tag name="DVSHAPEID" val="y1rxpVX3pnpjVuPc7c2faq"/>
</p:tagLst>
</file>

<file path=ppt/tags/tag3.xml><?xml version="1.0" encoding="utf-8"?>
<p:tagLst xmlns:a="http://schemas.openxmlformats.org/drawingml/2006/main" xmlns:r="http://schemas.openxmlformats.org/officeDocument/2006/relationships" xmlns:p="http://schemas.openxmlformats.org/presentationml/2006/main">
  <p:tag name="DVSHAPEID" val="y1rxpVX3pnpjVuPc7c2faq"/>
</p:tagLst>
</file>

<file path=ppt/tags/tag4.xml><?xml version="1.0" encoding="utf-8"?>
<p:tagLst xmlns:a="http://schemas.openxmlformats.org/drawingml/2006/main" xmlns:r="http://schemas.openxmlformats.org/officeDocument/2006/relationships" xmlns:p="http://schemas.openxmlformats.org/presentationml/2006/main">
  <p:tag name="DVSHAPEID" val="y1rxpVX3pnpjVuPc7c2faq"/>
</p:tagLst>
</file>

<file path=ppt/tags/tag5.xml><?xml version="1.0" encoding="utf-8"?>
<p:tagLst xmlns:a="http://schemas.openxmlformats.org/drawingml/2006/main" xmlns:r="http://schemas.openxmlformats.org/officeDocument/2006/relationships" xmlns:p="http://schemas.openxmlformats.org/presentationml/2006/main">
  <p:tag name="DVSHAPEID" val="MWM5wWQbKVGS44mbWM7n4b"/>
</p:tagLst>
</file>

<file path=ppt/tags/tag6.xml><?xml version="1.0" encoding="utf-8"?>
<p:tagLst xmlns:a="http://schemas.openxmlformats.org/drawingml/2006/main" xmlns:r="http://schemas.openxmlformats.org/officeDocument/2006/relationships" xmlns:p="http://schemas.openxmlformats.org/presentationml/2006/main">
  <p:tag name="DVSHAPEID" val="qlaj6iB2L65XFMz6JjjJ7p"/>
</p:tagLst>
</file>

<file path=ppt/tags/tag7.xml><?xml version="1.0" encoding="utf-8"?>
<p:tagLst xmlns:a="http://schemas.openxmlformats.org/drawingml/2006/main" xmlns:r="http://schemas.openxmlformats.org/officeDocument/2006/relationships" xmlns:p="http://schemas.openxmlformats.org/presentationml/2006/main">
  <p:tag name="DVSHAPEID" val="21SE8SRcFTbojcBZgzJUGb"/>
</p:tagLst>
</file>

<file path=ppt/tags/tag8.xml><?xml version="1.0" encoding="utf-8"?>
<p:tagLst xmlns:a="http://schemas.openxmlformats.org/drawingml/2006/main" xmlns:r="http://schemas.openxmlformats.org/officeDocument/2006/relationships" xmlns:p="http://schemas.openxmlformats.org/presentationml/2006/main">
  <p:tag name="DVSHAPEID" val="21SE8SRcFTbojcBZgzJUGb"/>
</p:tagLst>
</file>

<file path=ppt/theme/theme1.xml><?xml version="1.0" encoding="utf-8"?>
<a:theme xmlns:a="http://schemas.openxmlformats.org/drawingml/2006/main" name="1_Office Theme">
  <a:themeElements>
    <a:clrScheme name="Gateway&amp;partners">
      <a:dk1>
        <a:srgbClr val="696868"/>
      </a:dk1>
      <a:lt1>
        <a:sysClr val="window" lastClr="FFFFFF"/>
      </a:lt1>
      <a:dk2>
        <a:srgbClr val="899A1B"/>
      </a:dk2>
      <a:lt2>
        <a:srgbClr val="FFFFFF"/>
      </a:lt2>
      <a:accent1>
        <a:srgbClr val="899A1B"/>
      </a:accent1>
      <a:accent2>
        <a:srgbClr val="FEB80A"/>
      </a:accent2>
      <a:accent3>
        <a:srgbClr val="000000"/>
      </a:accent3>
      <a:accent4>
        <a:srgbClr val="8AB818"/>
      </a:accent4>
      <a:accent5>
        <a:srgbClr val="7F7F7F"/>
      </a:accent5>
      <a:accent6>
        <a:srgbClr val="D8D8D8"/>
      </a:accent6>
      <a:hlink>
        <a:srgbClr val="899A1B"/>
      </a:hlink>
      <a:folHlink>
        <a:srgbClr val="696868"/>
      </a:folHlink>
    </a:clrScheme>
    <a:fontScheme name="Gateway&amp;partners">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Gateway&amp;partners">
      <a:dk1>
        <a:srgbClr val="696868"/>
      </a:dk1>
      <a:lt1>
        <a:sysClr val="window" lastClr="FFFFFF"/>
      </a:lt1>
      <a:dk2>
        <a:srgbClr val="899A1B"/>
      </a:dk2>
      <a:lt2>
        <a:srgbClr val="FFFFFF"/>
      </a:lt2>
      <a:accent1>
        <a:srgbClr val="899A1B"/>
      </a:accent1>
      <a:accent2>
        <a:srgbClr val="FEB80A"/>
      </a:accent2>
      <a:accent3>
        <a:srgbClr val="000000"/>
      </a:accent3>
      <a:accent4>
        <a:srgbClr val="8AB818"/>
      </a:accent4>
      <a:accent5>
        <a:srgbClr val="7F7F7F"/>
      </a:accent5>
      <a:accent6>
        <a:srgbClr val="D8D8D8"/>
      </a:accent6>
      <a:hlink>
        <a:srgbClr val="899A1B"/>
      </a:hlink>
      <a:folHlink>
        <a:srgbClr val="696868"/>
      </a:folHlink>
    </a:clrScheme>
    <a:fontScheme name="Gateway&amp;partners">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Gateway&amp;partners">
      <a:dk1>
        <a:srgbClr val="696868"/>
      </a:dk1>
      <a:lt1>
        <a:sysClr val="window" lastClr="FFFFFF"/>
      </a:lt1>
      <a:dk2>
        <a:srgbClr val="899A1B"/>
      </a:dk2>
      <a:lt2>
        <a:srgbClr val="FFFFFF"/>
      </a:lt2>
      <a:accent1>
        <a:srgbClr val="899A1B"/>
      </a:accent1>
      <a:accent2>
        <a:srgbClr val="FEB80A"/>
      </a:accent2>
      <a:accent3>
        <a:srgbClr val="000000"/>
      </a:accent3>
      <a:accent4>
        <a:srgbClr val="8AB818"/>
      </a:accent4>
      <a:accent5>
        <a:srgbClr val="7F7F7F"/>
      </a:accent5>
      <a:accent6>
        <a:srgbClr val="D8D8D8"/>
      </a:accent6>
      <a:hlink>
        <a:srgbClr val="899A1B"/>
      </a:hlink>
      <a:folHlink>
        <a:srgbClr val="696868"/>
      </a:folHlink>
    </a:clrScheme>
    <a:fontScheme name="Gateway&amp;partners">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10372</TotalTime>
  <Words>1009</Words>
  <Application>Microsoft Office PowerPoint</Application>
  <PresentationFormat>On-screen Show (4:3)</PresentationFormat>
  <Paragraphs>189</Paragraphs>
  <Slides>19</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Arial</vt:lpstr>
      <vt:lpstr>Arial Black</vt:lpstr>
      <vt:lpstr>Arial Unicode MS</vt:lpstr>
      <vt:lpstr>Calibri</vt:lpstr>
      <vt:lpstr>Eras Demi ITC</vt:lpstr>
      <vt:lpstr>Eras Medium ITC</vt:lpstr>
      <vt:lpstr>Times New Roman</vt:lpstr>
      <vt:lpstr>Trebuchet MS</vt:lpstr>
      <vt:lpstr>Wingdings</vt:lpstr>
      <vt:lpstr>1_Office Theme</vt:lpstr>
      <vt:lpstr>2_Office Theme</vt:lpstr>
      <vt:lpstr>3_Office Theme</vt:lpstr>
      <vt:lpstr>Investīciju spēkstacija </vt:lpstr>
      <vt:lpstr>PowerPoint Presentation</vt:lpstr>
      <vt:lpstr>PowerPoint Presentation</vt:lpstr>
      <vt:lpstr>PowerPoint Presentation</vt:lpstr>
      <vt:lpstr>PowerPoint Presentation</vt:lpstr>
      <vt:lpstr>KĀPĒC, LAI INVESTĒ </vt:lpstr>
      <vt:lpstr>Kapēc kāds  investēt?</vt:lpstr>
      <vt:lpstr>KĀPĒC,   NEINVESTĒ </vt:lpstr>
      <vt:lpstr> Nezin!</vt:lpstr>
      <vt:lpstr>PowerPoint Presentation</vt:lpstr>
      <vt:lpstr>PowerPoint Presentation</vt:lpstr>
      <vt:lpstr>SOĻI, KAS DARĀMS</vt:lpstr>
      <vt:lpstr>DALĪBA INVESTĪCIJU IZSTĀDĒ</vt:lpstr>
      <vt:lpstr>Investīciju piesaistes piedāvājums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dc:creator>
  <cp:lastModifiedBy>User</cp:lastModifiedBy>
  <cp:revision>495</cp:revision>
  <dcterms:created xsi:type="dcterms:W3CDTF">2016-10-02T19:41:35Z</dcterms:created>
  <dcterms:modified xsi:type="dcterms:W3CDTF">2019-05-08T07:45:44Z</dcterms:modified>
</cp:coreProperties>
</file>