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1" r:id="rId2"/>
    <p:sldId id="270" r:id="rId3"/>
    <p:sldId id="274" r:id="rId4"/>
    <p:sldId id="275" r:id="rId5"/>
    <p:sldId id="27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006488-F8F7-4008-9DD8-0AD9BF9996C4}" v="126" dt="2019-05-20T08:38:54.0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9" autoAdjust="0"/>
    <p:restoredTop sz="89017" autoAdjust="0"/>
  </p:normalViewPr>
  <p:slideViewPr>
    <p:cSldViewPr snapToGrid="0">
      <p:cViewPr varScale="1">
        <p:scale>
          <a:sx n="78" d="100"/>
          <a:sy n="78" d="100"/>
        </p:scale>
        <p:origin x="6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8319D-5CEA-41A3-9414-FD533CCDD826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ED01E-C255-43E9-9B0A-867554234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4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ED01E-C255-43E9-9B0A-867554234F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0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D01E-C255-43E9-9B0A-867554234F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0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D01E-C255-43E9-9B0A-867554234F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20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D01E-C255-43E9-9B0A-867554234F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25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D01E-C255-43E9-9B0A-867554234F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2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72D2-AE8D-4B11-8C9B-09C876A00997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CE9B-E581-47BE-89D0-DC08D967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5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72D2-AE8D-4B11-8C9B-09C876A00997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CE9B-E581-47BE-89D0-DC08D967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5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72D2-AE8D-4B11-8C9B-09C876A00997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CE9B-E581-47BE-89D0-DC08D967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7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72D2-AE8D-4B11-8C9B-09C876A00997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CE9B-E581-47BE-89D0-DC08D967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7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72D2-AE8D-4B11-8C9B-09C876A00997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CE9B-E581-47BE-89D0-DC08D967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72D2-AE8D-4B11-8C9B-09C876A00997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CE9B-E581-47BE-89D0-DC08D967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1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72D2-AE8D-4B11-8C9B-09C876A00997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CE9B-E581-47BE-89D0-DC08D967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9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72D2-AE8D-4B11-8C9B-09C876A00997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CE9B-E581-47BE-89D0-DC08D967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3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72D2-AE8D-4B11-8C9B-09C876A00997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CE9B-E581-47BE-89D0-DC08D967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8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72D2-AE8D-4B11-8C9B-09C876A00997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CE9B-E581-47BE-89D0-DC08D967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4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72D2-AE8D-4B11-8C9B-09C876A00997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CE9B-E581-47BE-89D0-DC08D967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2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B72D2-AE8D-4B11-8C9B-09C876A00997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DCE9B-E581-47BE-89D0-DC08D967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2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www.vammaisurheilu.fi/in-english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www.nkl.fi/en" TargetMode="External"/><Relationship Id="rId4" Type="http://schemas.openxmlformats.org/officeDocument/2006/relationships/hyperlink" Target="https://www.soveli.fi/soveli/in-english/" TargetMode="External"/><Relationship Id="rId9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6412" y="397019"/>
            <a:ext cx="9144000" cy="1655762"/>
          </a:xfrm>
        </p:spPr>
        <p:txBody>
          <a:bodyPr>
            <a:normAutofit fontScale="92500" lnSpcReduction="20000"/>
          </a:bodyPr>
          <a:lstStyle/>
          <a:p>
            <a:endParaRPr lang="lv-LV" dirty="0">
              <a:solidFill>
                <a:srgbClr val="98C22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sz="3200" dirty="0">
                <a:solidFill>
                  <a:srgbClr val="98C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CB786</a:t>
            </a:r>
            <a:r>
              <a:rPr lang="lv-LV" sz="3200" dirty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Nature access to all </a:t>
            </a:r>
            <a:br>
              <a:rPr lang="lv-LV" sz="3200" dirty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3200" b="1" dirty="0">
                <a:solidFill>
                  <a:srgbClr val="98C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NatAc</a:t>
            </a:r>
            <a:endParaRPr lang="fi-FI" sz="3200" b="1" dirty="0">
              <a:solidFill>
                <a:srgbClr val="98C22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3200" b="1" dirty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PP3, Metsähallitus/ </a:t>
            </a:r>
            <a:r>
              <a:rPr lang="fi-FI" sz="3200" b="1" dirty="0" err="1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Parks&amp;Wildlife</a:t>
            </a:r>
            <a:r>
              <a:rPr lang="fi-FI" sz="3200" b="1" dirty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Finland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773282" y="1809982"/>
            <a:ext cx="9144000" cy="33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br>
              <a:rPr lang="lv-LV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v-LV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v-LV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329146"/>
              </p:ext>
            </p:extLst>
          </p:nvPr>
        </p:nvGraphicFramePr>
        <p:xfrm>
          <a:off x="73152" y="6145161"/>
          <a:ext cx="12033504" cy="662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2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project is co-financed </a:t>
                      </a:r>
                      <a:r>
                        <a:rPr lang="lv-LV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  <a:r>
                        <a:rPr lang="lv-LV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lv-LV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Central</a:t>
                      </a:r>
                      <a:r>
                        <a:rPr lang="lv-LV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Baltic</a:t>
                      </a:r>
                      <a:r>
                        <a:rPr lang="lv-LV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1" kern="1200" baseline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  <a:r>
                        <a:rPr lang="lv-LV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ogramme</a:t>
                      </a:r>
                      <a:r>
                        <a:rPr lang="lv-LV" sz="18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2014–2020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lv-LV" dirty="0"/>
                        <a:t>www.centralbaltic.eu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30" name="Picture 6" descr="http://centralbaltic.eu/sites/default/files/logo.png">
            <a:extLst>
              <a:ext uri="{FF2B5EF4-FFF2-40B4-BE49-F238E27FC236}">
                <a16:creationId xmlns:a16="http://schemas.microsoft.com/office/drawing/2014/main" id="{47CC441A-5F95-41A8-A4E6-DDDD1529F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69" y="4317815"/>
            <a:ext cx="5312463" cy="119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centralbaltic.eu/sites/default/files/EU_flag_web.jpg">
            <a:extLst>
              <a:ext uri="{FF2B5EF4-FFF2-40B4-BE49-F238E27FC236}">
                <a16:creationId xmlns:a16="http://schemas.microsoft.com/office/drawing/2014/main" id="{68455E6E-6E46-475D-B33E-1FBBD8899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033" y="4256183"/>
            <a:ext cx="1202130" cy="13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95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D1C26593-9A51-48FE-9FA2-A9052E57F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12192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15">
            <a:extLst>
              <a:ext uri="{FF2B5EF4-FFF2-40B4-BE49-F238E27FC236}">
                <a16:creationId xmlns:a16="http://schemas.microsoft.com/office/drawing/2014/main" id="{B9D473B1-934D-4F2D-AC4B-5BFB4BAC5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4" name="Freeform 11">
            <a:extLst>
              <a:ext uri="{FF2B5EF4-FFF2-40B4-BE49-F238E27FC236}">
                <a16:creationId xmlns:a16="http://schemas.microsoft.com/office/drawing/2014/main" id="{CDE3C03E-D949-4F50-AAFA-3278B2212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6817"/>
            <a:ext cx="5191125" cy="1473872"/>
          </a:xfrm>
        </p:spPr>
        <p:txBody>
          <a:bodyPr>
            <a:normAutofit fontScale="90000"/>
          </a:bodyPr>
          <a:lstStyle/>
          <a:p>
            <a:r>
              <a:rPr lang="fi-FI" dirty="0"/>
              <a:t>WP 4: </a:t>
            </a:r>
            <a:r>
              <a:rPr lang="fi-FI" dirty="0" err="1"/>
              <a:t>Infrastructure</a:t>
            </a:r>
            <a:r>
              <a:rPr lang="fi-FI" dirty="0"/>
              <a:t> and </a:t>
            </a:r>
            <a:r>
              <a:rPr lang="fi-FI" dirty="0" err="1"/>
              <a:t>improvements</a:t>
            </a:r>
            <a:r>
              <a:rPr lang="fi-FI" dirty="0"/>
              <a:t> at </a:t>
            </a:r>
            <a:br>
              <a:rPr lang="fi-FI" dirty="0"/>
            </a:br>
            <a:r>
              <a:rPr lang="en-US" b="1" dirty="0"/>
              <a:t>nature sites</a:t>
            </a:r>
          </a:p>
        </p:txBody>
      </p:sp>
      <p:pic>
        <p:nvPicPr>
          <p:cNvPr id="2051" name="Picture 6" descr="http://centralbaltic.eu/sites/default/files/logo.png">
            <a:extLst>
              <a:ext uri="{FF2B5EF4-FFF2-40B4-BE49-F238E27FC236}">
                <a16:creationId xmlns:a16="http://schemas.microsoft.com/office/drawing/2014/main" id="{49E33E3E-D170-49E0-997B-5560BE88A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3409" y="136270"/>
            <a:ext cx="4336412" cy="96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Content Placeholder 2063">
            <a:extLst>
              <a:ext uri="{FF2B5EF4-FFF2-40B4-BE49-F238E27FC236}">
                <a16:creationId xmlns:a16="http://schemas.microsoft.com/office/drawing/2014/main" id="{C6EC1FE7-13B2-470B-961B-76AB0051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/>
              <a:t>Activity 4.3</a:t>
            </a:r>
          </a:p>
          <a:p>
            <a:pPr marL="457200" lvl="1" indent="0">
              <a:buNone/>
            </a:pPr>
            <a:r>
              <a:rPr lang="fi-FI" dirty="0" err="1"/>
              <a:t>Improvement</a:t>
            </a:r>
            <a:r>
              <a:rPr lang="fi-FI" dirty="0"/>
              <a:t> of </a:t>
            </a:r>
            <a:r>
              <a:rPr lang="fi-FI" dirty="0" err="1"/>
              <a:t>access</a:t>
            </a:r>
            <a:r>
              <a:rPr lang="fi-FI" dirty="0"/>
              <a:t> to </a:t>
            </a:r>
            <a:r>
              <a:rPr lang="fi-FI" dirty="0" err="1"/>
              <a:t>nature</a:t>
            </a:r>
            <a:r>
              <a:rPr lang="fi-FI" dirty="0"/>
              <a:t> </a:t>
            </a:r>
            <a:r>
              <a:rPr lang="fi-FI" dirty="0" err="1"/>
              <a:t>sites</a:t>
            </a:r>
            <a:r>
              <a:rPr lang="fi-FI" dirty="0"/>
              <a:t> in Kurjenrahka NP</a:t>
            </a:r>
            <a:endParaRPr lang="en-US" sz="1600" dirty="0"/>
          </a:p>
          <a:p>
            <a:pPr marL="0" indent="0">
              <a:buNone/>
            </a:pPr>
            <a:r>
              <a:rPr lang="fi-FI" dirty="0" err="1"/>
              <a:t>Deliverable</a:t>
            </a:r>
            <a:r>
              <a:rPr lang="fi-FI" dirty="0"/>
              <a:t> 4.3.2</a:t>
            </a:r>
            <a:r>
              <a:rPr lang="en-US" sz="2000" dirty="0"/>
              <a:t>: </a:t>
            </a:r>
          </a:p>
          <a:p>
            <a:pPr marL="457200" lvl="1" indent="0">
              <a:buNone/>
            </a:pPr>
            <a:r>
              <a:rPr lang="en-US" sz="2600" dirty="0"/>
              <a:t>“</a:t>
            </a:r>
            <a:r>
              <a:rPr lang="en-US" sz="2600" dirty="0" err="1"/>
              <a:t>Kurjenpesä</a:t>
            </a:r>
            <a:r>
              <a:rPr lang="en-US" sz="2600" dirty="0"/>
              <a:t>” - accessible gate to the nature! Consist of:</a:t>
            </a:r>
          </a:p>
          <a:p>
            <a:pPr lvl="1"/>
            <a:r>
              <a:rPr lang="fi-FI" dirty="0" err="1"/>
              <a:t>Parking</a:t>
            </a:r>
            <a:r>
              <a:rPr lang="fi-FI" dirty="0"/>
              <a:t> </a:t>
            </a:r>
            <a:r>
              <a:rPr lang="fi-FI" dirty="0" err="1"/>
              <a:t>area</a:t>
            </a:r>
            <a:endParaRPr lang="fi-FI" dirty="0"/>
          </a:p>
          <a:p>
            <a:pPr lvl="1"/>
            <a:r>
              <a:rPr lang="fi-FI" dirty="0" err="1"/>
              <a:t>Scenic</a:t>
            </a:r>
            <a:r>
              <a:rPr lang="fi-FI" dirty="0"/>
              <a:t> lookout </a:t>
            </a:r>
            <a:r>
              <a:rPr lang="fi-FI" dirty="0" err="1"/>
              <a:t>place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Open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hut</a:t>
            </a:r>
            <a:endParaRPr lang="fi-FI" dirty="0"/>
          </a:p>
          <a:p>
            <a:pPr lvl="1"/>
            <a:r>
              <a:rPr lang="fi-FI" dirty="0" err="1"/>
              <a:t>Dry</a:t>
            </a:r>
            <a:r>
              <a:rPr lang="fi-FI" dirty="0"/>
              <a:t> </a:t>
            </a:r>
            <a:r>
              <a:rPr lang="fi-FI" dirty="0" err="1"/>
              <a:t>closets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ramp</a:t>
            </a:r>
            <a:endParaRPr lang="fi-FI" dirty="0"/>
          </a:p>
          <a:p>
            <a:pPr lvl="1"/>
            <a:r>
              <a:rPr lang="fi-FI" dirty="0"/>
              <a:t>Cooking </a:t>
            </a:r>
            <a:r>
              <a:rPr lang="fi-FI" dirty="0" err="1"/>
              <a:t>shelter</a:t>
            </a:r>
            <a:endParaRPr lang="fi-FI" dirty="0"/>
          </a:p>
          <a:p>
            <a:pPr lvl="1"/>
            <a:endParaRPr lang="fi-FI" dirty="0"/>
          </a:p>
          <a:p>
            <a:pPr marL="457200" lvl="1" indent="0">
              <a:buNone/>
            </a:pPr>
            <a:r>
              <a:rPr lang="fi-FI" dirty="0" err="1"/>
              <a:t>Renovation</a:t>
            </a:r>
            <a:r>
              <a:rPr lang="fi-FI" dirty="0"/>
              <a:t> of </a:t>
            </a:r>
            <a:r>
              <a:rPr lang="fi-FI" dirty="0" err="1"/>
              <a:t>constructions</a:t>
            </a:r>
            <a:r>
              <a:rPr lang="fi-FI" dirty="0"/>
              <a:t> for </a:t>
            </a:r>
            <a:r>
              <a:rPr lang="fi-FI" dirty="0" err="1"/>
              <a:t>disabled</a:t>
            </a:r>
            <a:r>
              <a:rPr lang="fi-FI" dirty="0"/>
              <a:t>. </a:t>
            </a:r>
            <a:r>
              <a:rPr lang="fi-FI" dirty="0" err="1"/>
              <a:t>Updating</a:t>
            </a:r>
            <a:r>
              <a:rPr lang="fi-FI" dirty="0"/>
              <a:t> of </a:t>
            </a:r>
            <a:r>
              <a:rPr lang="fi-FI" dirty="0" err="1"/>
              <a:t>accessible</a:t>
            </a:r>
            <a:r>
              <a:rPr lang="fi-FI" dirty="0"/>
              <a:t> ”</a:t>
            </a:r>
            <a:r>
              <a:rPr lang="fi-FI" dirty="0" err="1"/>
              <a:t>service</a:t>
            </a:r>
            <a:r>
              <a:rPr lang="fi-FI" dirty="0"/>
              <a:t> </a:t>
            </a:r>
            <a:r>
              <a:rPr lang="fi-FI" dirty="0" err="1"/>
              <a:t>package</a:t>
            </a:r>
            <a:r>
              <a:rPr lang="fi-FI" dirty="0"/>
              <a:t>”.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062" name="Sisällön paikkamerkki 10">
            <a:extLst>
              <a:ext uri="{FF2B5EF4-FFF2-40B4-BE49-F238E27FC236}">
                <a16:creationId xmlns:a16="http://schemas.microsoft.com/office/drawing/2014/main" id="{D7BE467F-E5DA-4AF7-ACBB-BCC4C16E51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269" y="1870584"/>
            <a:ext cx="2467578" cy="1388013"/>
          </a:xfrm>
          <a:prstGeom prst="rect">
            <a:avLst/>
          </a:prstGeom>
        </p:spPr>
      </p:pic>
      <p:pic>
        <p:nvPicPr>
          <p:cNvPr id="2059" name="Sisällön paikkamerkki 6">
            <a:extLst>
              <a:ext uri="{FF2B5EF4-FFF2-40B4-BE49-F238E27FC236}">
                <a16:creationId xmlns:a16="http://schemas.microsoft.com/office/drawing/2014/main" id="{DB98839D-D244-4063-91C4-990522BF43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488" y="3419454"/>
            <a:ext cx="1850684" cy="1388013"/>
          </a:xfrm>
          <a:prstGeom prst="rect">
            <a:avLst/>
          </a:prstGeom>
        </p:spPr>
      </p:pic>
      <p:pic>
        <p:nvPicPr>
          <p:cNvPr id="2056" name="Sisällön paikkamerkki 4">
            <a:extLst>
              <a:ext uri="{FF2B5EF4-FFF2-40B4-BE49-F238E27FC236}">
                <a16:creationId xmlns:a16="http://schemas.microsoft.com/office/drawing/2014/main" id="{7581AEE1-42D8-434A-BD6A-ECD6F05055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719" y="4968316"/>
            <a:ext cx="1850672" cy="1388004"/>
          </a:xfrm>
          <a:prstGeom prst="rect">
            <a:avLst/>
          </a:prstGeom>
        </p:spPr>
      </p:pic>
      <p:pic>
        <p:nvPicPr>
          <p:cNvPr id="2053" name="Picture 8" descr="http://centralbaltic.eu/sites/default/files/EU_flag_web.jpg">
            <a:extLst>
              <a:ext uri="{FF2B5EF4-FFF2-40B4-BE49-F238E27FC236}">
                <a16:creationId xmlns:a16="http://schemas.microsoft.com/office/drawing/2014/main" id="{DFF72DC7-9BA4-4103-8B1A-AEF2672A8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814" y="136270"/>
            <a:ext cx="952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688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D1C26593-9A51-48FE-9FA2-A9052E57F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12192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15">
            <a:extLst>
              <a:ext uri="{FF2B5EF4-FFF2-40B4-BE49-F238E27FC236}">
                <a16:creationId xmlns:a16="http://schemas.microsoft.com/office/drawing/2014/main" id="{B9D473B1-934D-4F2D-AC4B-5BFB4BAC5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4" name="Freeform 11">
            <a:extLst>
              <a:ext uri="{FF2B5EF4-FFF2-40B4-BE49-F238E27FC236}">
                <a16:creationId xmlns:a16="http://schemas.microsoft.com/office/drawing/2014/main" id="{CDE3C03E-D949-4F50-AAFA-3278B2212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6817"/>
            <a:ext cx="5191125" cy="1473872"/>
          </a:xfrm>
        </p:spPr>
        <p:txBody>
          <a:bodyPr>
            <a:normAutofit fontScale="90000"/>
          </a:bodyPr>
          <a:lstStyle/>
          <a:p>
            <a:r>
              <a:rPr lang="fi-FI" dirty="0"/>
              <a:t>WP 4: </a:t>
            </a:r>
            <a:r>
              <a:rPr lang="fi-FI" dirty="0" err="1"/>
              <a:t>Infrastructure</a:t>
            </a:r>
            <a:r>
              <a:rPr lang="fi-FI" dirty="0"/>
              <a:t> and </a:t>
            </a:r>
            <a:r>
              <a:rPr lang="fi-FI" dirty="0" err="1"/>
              <a:t>improvements</a:t>
            </a:r>
            <a:r>
              <a:rPr lang="fi-FI" dirty="0"/>
              <a:t> at </a:t>
            </a:r>
            <a:br>
              <a:rPr lang="fi-FI" dirty="0"/>
            </a:br>
            <a:r>
              <a:rPr lang="en-US" b="1" dirty="0"/>
              <a:t>nature sites</a:t>
            </a:r>
          </a:p>
        </p:txBody>
      </p:sp>
      <p:pic>
        <p:nvPicPr>
          <p:cNvPr id="2051" name="Picture 6" descr="http://centralbaltic.eu/sites/default/files/logo.png">
            <a:extLst>
              <a:ext uri="{FF2B5EF4-FFF2-40B4-BE49-F238E27FC236}">
                <a16:creationId xmlns:a16="http://schemas.microsoft.com/office/drawing/2014/main" id="{49E33E3E-D170-49E0-997B-5560BE88A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3409" y="136270"/>
            <a:ext cx="4336412" cy="96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Content Placeholder 2063">
            <a:extLst>
              <a:ext uri="{FF2B5EF4-FFF2-40B4-BE49-F238E27FC236}">
                <a16:creationId xmlns:a16="http://schemas.microsoft.com/office/drawing/2014/main" id="{C6EC1FE7-13B2-470B-961B-76AB0051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/>
              <a:t>Activity 4.3</a:t>
            </a:r>
          </a:p>
          <a:p>
            <a:pPr marL="457200" lvl="1" indent="0">
              <a:buNone/>
            </a:pPr>
            <a:r>
              <a:rPr lang="fi-FI" dirty="0" err="1"/>
              <a:t>Improvement</a:t>
            </a:r>
            <a:r>
              <a:rPr lang="fi-FI" dirty="0"/>
              <a:t> of </a:t>
            </a:r>
            <a:r>
              <a:rPr lang="fi-FI" dirty="0" err="1"/>
              <a:t>access</a:t>
            </a:r>
            <a:r>
              <a:rPr lang="fi-FI" dirty="0"/>
              <a:t> to </a:t>
            </a:r>
            <a:r>
              <a:rPr lang="fi-FI" dirty="0" err="1"/>
              <a:t>nature</a:t>
            </a:r>
            <a:r>
              <a:rPr lang="fi-FI" dirty="0"/>
              <a:t> </a:t>
            </a:r>
            <a:r>
              <a:rPr lang="fi-FI" dirty="0" err="1"/>
              <a:t>sites</a:t>
            </a:r>
            <a:r>
              <a:rPr lang="fi-FI" dirty="0"/>
              <a:t> in Kurjenrahka NP</a:t>
            </a:r>
            <a:endParaRPr lang="en-US" sz="1600" dirty="0"/>
          </a:p>
          <a:p>
            <a:pPr marL="0" indent="0">
              <a:buNone/>
            </a:pPr>
            <a:r>
              <a:rPr lang="fi-FI" dirty="0" err="1"/>
              <a:t>Deliverable</a:t>
            </a:r>
            <a:r>
              <a:rPr lang="fi-FI" dirty="0"/>
              <a:t> 4.3.1</a:t>
            </a:r>
            <a:r>
              <a:rPr lang="en-US" sz="2000" dirty="0"/>
              <a:t>: </a:t>
            </a:r>
          </a:p>
          <a:p>
            <a:pPr marL="0" indent="0">
              <a:buNone/>
            </a:pPr>
            <a:r>
              <a:rPr lang="fi-FI" dirty="0" err="1"/>
              <a:t>Trail</a:t>
            </a:r>
            <a:r>
              <a:rPr lang="fi-FI" dirty="0"/>
              <a:t> to main </a:t>
            </a:r>
            <a:r>
              <a:rPr lang="fi-FI" dirty="0" err="1"/>
              <a:t>attraction</a:t>
            </a:r>
            <a:r>
              <a:rPr lang="fi-FI" dirty="0"/>
              <a:t> "</a:t>
            </a:r>
            <a:r>
              <a:rPr lang="fi-FI" dirty="0" err="1"/>
              <a:t>Kuhankuono</a:t>
            </a:r>
            <a:r>
              <a:rPr lang="fi-FI" dirty="0"/>
              <a:t>" </a:t>
            </a:r>
            <a:r>
              <a:rPr lang="fi-FI" dirty="0" err="1"/>
              <a:t>boundary</a:t>
            </a:r>
            <a:r>
              <a:rPr lang="fi-FI" dirty="0"/>
              <a:t> </a:t>
            </a:r>
            <a:r>
              <a:rPr lang="fi-FI" dirty="0" err="1"/>
              <a:t>mark</a:t>
            </a:r>
            <a:r>
              <a:rPr lang="fi-FI" dirty="0"/>
              <a:t> </a:t>
            </a:r>
            <a:r>
              <a:rPr lang="fi-FI" dirty="0" err="1"/>
              <a:t>over</a:t>
            </a:r>
            <a:r>
              <a:rPr lang="fi-FI" dirty="0"/>
              <a:t> Kurjenrahka </a:t>
            </a:r>
            <a:r>
              <a:rPr lang="fi-FI" dirty="0" err="1"/>
              <a:t>bog</a:t>
            </a:r>
            <a:r>
              <a:rPr lang="fi-FI" dirty="0"/>
              <a:t> and "Karpalopolku” </a:t>
            </a:r>
            <a:r>
              <a:rPr lang="fi-FI" dirty="0" err="1"/>
              <a:t>trail</a:t>
            </a:r>
            <a:r>
              <a:rPr lang="fi-FI" dirty="0"/>
              <a:t>. </a:t>
            </a:r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reconstructions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old</a:t>
            </a:r>
            <a:r>
              <a:rPr lang="fi-FI" dirty="0"/>
              <a:t> </a:t>
            </a:r>
            <a:r>
              <a:rPr lang="fi-FI" dirty="0" err="1"/>
              <a:t>wooden</a:t>
            </a:r>
            <a:r>
              <a:rPr lang="fi-FI" dirty="0"/>
              <a:t> </a:t>
            </a:r>
            <a:r>
              <a:rPr lang="fi-FI" dirty="0" err="1"/>
              <a:t>boardwalk</a:t>
            </a:r>
            <a:r>
              <a:rPr lang="fi-FI" dirty="0"/>
              <a:t> </a:t>
            </a:r>
            <a:r>
              <a:rPr lang="en-US" dirty="0"/>
              <a:t>over the bog will offer </a:t>
            </a:r>
            <a:r>
              <a:rPr lang="fi-FI" dirty="0" err="1"/>
              <a:t>access</a:t>
            </a:r>
            <a:r>
              <a:rPr lang="fi-FI" dirty="0"/>
              <a:t> to </a:t>
            </a:r>
            <a:r>
              <a:rPr lang="fi-FI" dirty="0" err="1"/>
              <a:t>most</a:t>
            </a:r>
            <a:r>
              <a:rPr lang="fi-FI" dirty="0"/>
              <a:t> </a:t>
            </a:r>
            <a:r>
              <a:rPr lang="fi-FI" dirty="0" err="1"/>
              <a:t>exclusive</a:t>
            </a:r>
            <a:r>
              <a:rPr lang="fi-FI" dirty="0"/>
              <a:t> </a:t>
            </a:r>
            <a:r>
              <a:rPr lang="fi-FI" dirty="0" err="1"/>
              <a:t>nature</a:t>
            </a:r>
            <a:r>
              <a:rPr lang="fi-FI" dirty="0"/>
              <a:t> </a:t>
            </a:r>
            <a:r>
              <a:rPr lang="fi-FI" dirty="0" err="1"/>
              <a:t>site</a:t>
            </a:r>
            <a:r>
              <a:rPr lang="fi-FI" dirty="0"/>
              <a:t> in Turku </a:t>
            </a:r>
            <a:r>
              <a:rPr lang="fi-FI" dirty="0" err="1"/>
              <a:t>area</a:t>
            </a:r>
            <a:r>
              <a:rPr lang="fi-FI" dirty="0"/>
              <a:t>.</a:t>
            </a:r>
          </a:p>
          <a:p>
            <a:r>
              <a:rPr lang="fi-FI" dirty="0" err="1"/>
              <a:t>Constructions</a:t>
            </a:r>
            <a:r>
              <a:rPr lang="fi-FI" dirty="0"/>
              <a:t> of ”Karpalopolku” 1,5 km </a:t>
            </a:r>
            <a:r>
              <a:rPr lang="fi-FI" dirty="0" err="1"/>
              <a:t>making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trail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accessible</a:t>
            </a:r>
            <a:r>
              <a:rPr lang="fi-FI" dirty="0"/>
              <a:t> for </a:t>
            </a:r>
            <a:r>
              <a:rPr lang="fi-FI" dirty="0" err="1"/>
              <a:t>visually</a:t>
            </a:r>
            <a:r>
              <a:rPr lang="fi-FI" dirty="0"/>
              <a:t> </a:t>
            </a:r>
            <a:r>
              <a:rPr lang="fi-FI" dirty="0" err="1"/>
              <a:t>impaired</a:t>
            </a:r>
            <a:r>
              <a:rPr lang="fi-FI" dirty="0"/>
              <a:t> </a:t>
            </a:r>
            <a:r>
              <a:rPr lang="fi-FI" dirty="0" err="1"/>
              <a:t>people</a:t>
            </a:r>
            <a:r>
              <a:rPr lang="fi-FI" dirty="0"/>
              <a:t>.</a:t>
            </a:r>
          </a:p>
          <a:p>
            <a:endParaRPr lang="fi-FI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062" name="Sisällön paikkamerkki 10">
            <a:extLst>
              <a:ext uri="{FF2B5EF4-FFF2-40B4-BE49-F238E27FC236}">
                <a16:creationId xmlns:a16="http://schemas.microsoft.com/office/drawing/2014/main" id="{D7BE467F-E5DA-4AF7-ACBB-BCC4C16E51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22" y="1203070"/>
            <a:ext cx="2693227" cy="2019920"/>
          </a:xfrm>
          <a:prstGeom prst="rect">
            <a:avLst/>
          </a:prstGeom>
        </p:spPr>
      </p:pic>
      <p:pic>
        <p:nvPicPr>
          <p:cNvPr id="2056" name="Sisällön paikkamerkki 4">
            <a:extLst>
              <a:ext uri="{FF2B5EF4-FFF2-40B4-BE49-F238E27FC236}">
                <a16:creationId xmlns:a16="http://schemas.microsoft.com/office/drawing/2014/main" id="{7581AEE1-42D8-434A-BD6A-ECD6F05055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551" y="1748897"/>
            <a:ext cx="2721646" cy="2041235"/>
          </a:xfrm>
          <a:prstGeom prst="rect">
            <a:avLst/>
          </a:prstGeom>
        </p:spPr>
      </p:pic>
      <p:pic>
        <p:nvPicPr>
          <p:cNvPr id="2053" name="Picture 8" descr="http://centralbaltic.eu/sites/default/files/EU_flag_web.jpg">
            <a:extLst>
              <a:ext uri="{FF2B5EF4-FFF2-40B4-BE49-F238E27FC236}">
                <a16:creationId xmlns:a16="http://schemas.microsoft.com/office/drawing/2014/main" id="{DFF72DC7-9BA4-4103-8B1A-AEF2672A8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814" y="136270"/>
            <a:ext cx="952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D827245-8055-444A-9E07-8393DA8164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981" y="4598704"/>
            <a:ext cx="2721646" cy="2041235"/>
          </a:xfrm>
          <a:prstGeom prst="rect">
            <a:avLst/>
          </a:prstGeom>
        </p:spPr>
      </p:pic>
      <p:pic>
        <p:nvPicPr>
          <p:cNvPr id="2059" name="Sisällön paikkamerkki 6">
            <a:extLst>
              <a:ext uri="{FF2B5EF4-FFF2-40B4-BE49-F238E27FC236}">
                <a16:creationId xmlns:a16="http://schemas.microsoft.com/office/drawing/2014/main" id="{DB98839D-D244-4063-91C4-990522BF43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167" y="3410077"/>
            <a:ext cx="2834571" cy="212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0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>
            <a:extLst>
              <a:ext uri="{FF2B5EF4-FFF2-40B4-BE49-F238E27FC236}">
                <a16:creationId xmlns:a16="http://schemas.microsoft.com/office/drawing/2014/main" id="{C991AD47-9C99-472F-BDAA-21B183F33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12192001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">
            <a:extLst>
              <a:ext uri="{FF2B5EF4-FFF2-40B4-BE49-F238E27FC236}">
                <a16:creationId xmlns:a16="http://schemas.microsoft.com/office/drawing/2014/main" id="{9E706731-3860-4E73-9335-A870F6741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3" name="Freeform 11">
            <a:extLst>
              <a:ext uri="{FF2B5EF4-FFF2-40B4-BE49-F238E27FC236}">
                <a16:creationId xmlns:a16="http://schemas.microsoft.com/office/drawing/2014/main" id="{CD2ED21F-DC95-4AD1-8327-D561F5FCA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</p:spPr>
        <p:txBody>
          <a:bodyPr>
            <a:normAutofit/>
          </a:bodyPr>
          <a:lstStyle/>
          <a:p>
            <a:r>
              <a:rPr lang="fi-FI" sz="2800"/>
              <a:t>WP 4: </a:t>
            </a:r>
            <a:r>
              <a:rPr lang="fi-FI" sz="2800" err="1"/>
              <a:t>Infrastructure</a:t>
            </a:r>
            <a:r>
              <a:rPr lang="fi-FI" sz="2800"/>
              <a:t> and </a:t>
            </a:r>
            <a:r>
              <a:rPr lang="fi-FI" sz="2800" err="1"/>
              <a:t>improvements</a:t>
            </a:r>
            <a:r>
              <a:rPr lang="fi-FI" sz="2800"/>
              <a:t> at </a:t>
            </a:r>
            <a:br>
              <a:rPr lang="fi-FI" sz="2800"/>
            </a:br>
            <a:r>
              <a:rPr lang="en-US" sz="2800" b="1"/>
              <a:t>nature sites</a:t>
            </a:r>
          </a:p>
        </p:txBody>
      </p:sp>
      <p:sp>
        <p:nvSpPr>
          <p:cNvPr id="2064" name="Content Placeholder 2063">
            <a:extLst>
              <a:ext uri="{FF2B5EF4-FFF2-40B4-BE49-F238E27FC236}">
                <a16:creationId xmlns:a16="http://schemas.microsoft.com/office/drawing/2014/main" id="{C6EC1FE7-13B2-470B-961B-76AB0051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1900" dirty="0"/>
              <a:t>Activity 4.3</a:t>
            </a:r>
          </a:p>
          <a:p>
            <a:pPr marL="457200" lvl="1" indent="0">
              <a:buNone/>
            </a:pPr>
            <a:r>
              <a:rPr lang="fi-FI" sz="1900" dirty="0" err="1"/>
              <a:t>Improvement</a:t>
            </a:r>
            <a:r>
              <a:rPr lang="fi-FI" sz="1900" dirty="0"/>
              <a:t> of </a:t>
            </a:r>
            <a:r>
              <a:rPr lang="fi-FI" sz="1900" dirty="0" err="1"/>
              <a:t>access</a:t>
            </a:r>
            <a:r>
              <a:rPr lang="fi-FI" sz="1900" dirty="0"/>
              <a:t> to </a:t>
            </a:r>
            <a:r>
              <a:rPr lang="fi-FI" sz="1900" dirty="0" err="1"/>
              <a:t>nature</a:t>
            </a:r>
            <a:r>
              <a:rPr lang="fi-FI" sz="1900" dirty="0"/>
              <a:t> </a:t>
            </a:r>
            <a:r>
              <a:rPr lang="fi-FI" sz="1900" dirty="0" err="1"/>
              <a:t>sites</a:t>
            </a:r>
            <a:r>
              <a:rPr lang="fi-FI" sz="1900" dirty="0"/>
              <a:t> in Kurjenrahka NP</a:t>
            </a:r>
            <a:endParaRPr lang="en-US" sz="1900" dirty="0"/>
          </a:p>
          <a:p>
            <a:pPr marL="0" indent="0">
              <a:buNone/>
            </a:pPr>
            <a:r>
              <a:rPr lang="fi-FI" sz="1900" dirty="0" err="1"/>
              <a:t>Selected</a:t>
            </a:r>
            <a:r>
              <a:rPr lang="fi-FI" sz="1900" dirty="0"/>
              <a:t> </a:t>
            </a:r>
            <a:r>
              <a:rPr lang="fi-FI" sz="1900" dirty="0" err="1"/>
              <a:t>target</a:t>
            </a:r>
            <a:r>
              <a:rPr lang="fi-FI" sz="1900" dirty="0"/>
              <a:t> </a:t>
            </a:r>
            <a:r>
              <a:rPr lang="fi-FI" sz="1900" dirty="0" err="1"/>
              <a:t>groups</a:t>
            </a:r>
            <a:endParaRPr lang="fi-FI" sz="1900" dirty="0"/>
          </a:p>
          <a:p>
            <a:r>
              <a:rPr lang="fi-FI" sz="1900" dirty="0" err="1"/>
              <a:t>local</a:t>
            </a:r>
            <a:r>
              <a:rPr lang="fi-FI" sz="1900" dirty="0"/>
              <a:t> </a:t>
            </a:r>
            <a:r>
              <a:rPr lang="fi-FI" sz="1900" dirty="0" err="1"/>
              <a:t>public</a:t>
            </a:r>
            <a:r>
              <a:rPr lang="fi-FI" sz="1900" dirty="0"/>
              <a:t> </a:t>
            </a:r>
            <a:r>
              <a:rPr lang="fi-FI" sz="1900" dirty="0" err="1"/>
              <a:t>authority</a:t>
            </a:r>
            <a:endParaRPr lang="fi-FI" sz="1900" dirty="0"/>
          </a:p>
          <a:p>
            <a:pPr lvl="1"/>
            <a:r>
              <a:rPr lang="fi-FI" sz="1900" dirty="0"/>
              <a:t>Pöytyä, Turku, Nousiainen </a:t>
            </a:r>
            <a:r>
              <a:rPr lang="fi-FI" sz="1900" dirty="0" err="1"/>
              <a:t>municipalities</a:t>
            </a:r>
            <a:endParaRPr lang="fi-FI" sz="1900" dirty="0"/>
          </a:p>
          <a:p>
            <a:r>
              <a:rPr lang="fi-FI" sz="1900" dirty="0" err="1"/>
              <a:t>interest</a:t>
            </a:r>
            <a:r>
              <a:rPr lang="fi-FI" sz="1900" dirty="0"/>
              <a:t> </a:t>
            </a:r>
            <a:r>
              <a:rPr lang="fi-FI" sz="1900" dirty="0" err="1"/>
              <a:t>groups</a:t>
            </a:r>
            <a:r>
              <a:rPr lang="fi-FI" sz="1900" dirty="0"/>
              <a:t> </a:t>
            </a:r>
            <a:r>
              <a:rPr lang="fi-FI" sz="1900" dirty="0" err="1"/>
              <a:t>including</a:t>
            </a:r>
            <a:r>
              <a:rPr lang="fi-FI" sz="1900" dirty="0"/>
              <a:t> </a:t>
            </a:r>
            <a:r>
              <a:rPr lang="fi-FI" sz="1900" dirty="0" err="1"/>
              <a:t>NGOs</a:t>
            </a:r>
            <a:endParaRPr lang="fi-FI" sz="1900" dirty="0"/>
          </a:p>
          <a:p>
            <a:pPr lvl="1"/>
            <a:r>
              <a:rPr lang="fi-FI" sz="1900" dirty="0"/>
              <a:t>VAU = </a:t>
            </a:r>
            <a:r>
              <a:rPr lang="en-US" b="1" dirty="0"/>
              <a:t>Finnish Sports Association of Persons with Disabilities</a:t>
            </a:r>
          </a:p>
          <a:p>
            <a:pPr marL="914400" lvl="2" indent="0">
              <a:buNone/>
            </a:pPr>
            <a:r>
              <a:rPr lang="fi-FI" dirty="0">
                <a:hlinkClick r:id="rId3"/>
              </a:rPr>
              <a:t>https://www.vammaisurheilu.fi/in-english</a:t>
            </a:r>
            <a:endParaRPr lang="en-US" b="1" dirty="0"/>
          </a:p>
          <a:p>
            <a:pPr lvl="1"/>
            <a:r>
              <a:rPr lang="fi-FI" sz="1900" dirty="0" err="1"/>
              <a:t>Soveli</a:t>
            </a:r>
            <a:r>
              <a:rPr lang="fi-FI" sz="1900" dirty="0"/>
              <a:t> = </a:t>
            </a:r>
            <a:r>
              <a:rPr lang="en-US" b="1" dirty="0"/>
              <a:t>The Finnish Adapted Physical Activity Federation</a:t>
            </a:r>
          </a:p>
          <a:p>
            <a:pPr marL="914400" lvl="2" indent="0">
              <a:buNone/>
            </a:pPr>
            <a:r>
              <a:rPr lang="fi-FI" dirty="0">
                <a:hlinkClick r:id="rId4"/>
              </a:rPr>
              <a:t>https://www.soveli.fi/soveli/in-english/</a:t>
            </a:r>
            <a:endParaRPr lang="en-US" b="1" dirty="0"/>
          </a:p>
          <a:p>
            <a:pPr lvl="1"/>
            <a:r>
              <a:rPr lang="fi-FI" sz="1900" dirty="0"/>
              <a:t>Näkövammaistenliitto = </a:t>
            </a:r>
            <a:r>
              <a:rPr lang="en-US" b="1" dirty="0"/>
              <a:t>Fin­nish Fe­de­ra­tion of the Vi­sual­ly Im­pai­red</a:t>
            </a:r>
          </a:p>
          <a:p>
            <a:pPr marL="914400" lvl="2" indent="0">
              <a:buNone/>
            </a:pPr>
            <a:r>
              <a:rPr lang="fi-FI" sz="1600" dirty="0">
                <a:hlinkClick r:id="rId5"/>
              </a:rPr>
              <a:t>https://www.nkl.fi/en</a:t>
            </a:r>
            <a:endParaRPr lang="fi-FI" sz="1500" dirty="0"/>
          </a:p>
          <a:p>
            <a:r>
              <a:rPr lang="fi-FI" sz="1900" dirty="0"/>
              <a:t>General </a:t>
            </a:r>
            <a:r>
              <a:rPr lang="fi-FI" sz="1900" dirty="0" err="1"/>
              <a:t>public</a:t>
            </a:r>
            <a:r>
              <a:rPr lang="fi-FI" sz="1900" dirty="0"/>
              <a:t>, </a:t>
            </a:r>
            <a:r>
              <a:rPr lang="fi-FI" sz="1900" dirty="0" err="1"/>
              <a:t>families</a:t>
            </a:r>
            <a:endParaRPr lang="fi-FI" sz="1900" dirty="0"/>
          </a:p>
          <a:p>
            <a:pPr marL="0" indent="0">
              <a:buNone/>
            </a:pPr>
            <a:endParaRPr lang="fi-FI" sz="1900" dirty="0"/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2051" name="Picture 6" descr="http://centralbaltic.eu/sites/default/files/logo.png">
            <a:extLst>
              <a:ext uri="{FF2B5EF4-FFF2-40B4-BE49-F238E27FC236}">
                <a16:creationId xmlns:a16="http://schemas.microsoft.com/office/drawing/2014/main" id="{49E33E3E-D170-49E0-997B-5560BE88A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8517" y="210611"/>
            <a:ext cx="4126372" cy="91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isällön paikkamerkki 8">
            <a:extLst>
              <a:ext uri="{FF2B5EF4-FFF2-40B4-BE49-F238E27FC236}">
                <a16:creationId xmlns:a16="http://schemas.microsoft.com/office/drawing/2014/main" id="{92BC0921-8A75-46BD-9EEF-E5A3DB8D54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519" y="1339339"/>
            <a:ext cx="3393359" cy="2545019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D5690AD1-89CB-44C6-A66D-D08E4431B5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34908" y="3496088"/>
            <a:ext cx="3468983" cy="2601736"/>
          </a:xfrm>
          <a:prstGeom prst="rect">
            <a:avLst/>
          </a:prstGeom>
        </p:spPr>
      </p:pic>
      <p:pic>
        <p:nvPicPr>
          <p:cNvPr id="2053" name="Picture 8" descr="http://centralbaltic.eu/sites/default/files/EU_flag_web.jpg">
            <a:extLst>
              <a:ext uri="{FF2B5EF4-FFF2-40B4-BE49-F238E27FC236}">
                <a16:creationId xmlns:a16="http://schemas.microsoft.com/office/drawing/2014/main" id="{DFF72DC7-9BA4-4103-8B1A-AEF2672A8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814" y="136270"/>
            <a:ext cx="952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625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>
            <a:extLst>
              <a:ext uri="{FF2B5EF4-FFF2-40B4-BE49-F238E27FC236}">
                <a16:creationId xmlns:a16="http://schemas.microsoft.com/office/drawing/2014/main" id="{C991AD47-9C99-472F-BDAA-21B183F33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12192001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">
            <a:extLst>
              <a:ext uri="{FF2B5EF4-FFF2-40B4-BE49-F238E27FC236}">
                <a16:creationId xmlns:a16="http://schemas.microsoft.com/office/drawing/2014/main" id="{9E706731-3860-4E73-9335-A870F6741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3" name="Freeform 11">
            <a:extLst>
              <a:ext uri="{FF2B5EF4-FFF2-40B4-BE49-F238E27FC236}">
                <a16:creationId xmlns:a16="http://schemas.microsoft.com/office/drawing/2014/main" id="{CD2ED21F-DC95-4AD1-8327-D561F5FCA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</p:spPr>
        <p:txBody>
          <a:bodyPr>
            <a:normAutofit/>
          </a:bodyPr>
          <a:lstStyle/>
          <a:p>
            <a:r>
              <a:rPr lang="fi-FI" dirty="0"/>
              <a:t>WP 2: </a:t>
            </a:r>
            <a:r>
              <a:rPr lang="fi-FI" dirty="0" err="1"/>
              <a:t>Joint</a:t>
            </a:r>
            <a:r>
              <a:rPr lang="fi-FI" dirty="0"/>
              <a:t> Product</a:t>
            </a:r>
            <a:br>
              <a:rPr lang="fi-FI" dirty="0"/>
            </a:br>
            <a:r>
              <a:rPr lang="fi-FI" dirty="0" err="1"/>
              <a:t>Development</a:t>
            </a:r>
            <a:endParaRPr lang="en-US" b="1" dirty="0"/>
          </a:p>
        </p:txBody>
      </p:sp>
      <p:sp>
        <p:nvSpPr>
          <p:cNvPr id="2064" name="Content Placeholder 2063">
            <a:extLst>
              <a:ext uri="{FF2B5EF4-FFF2-40B4-BE49-F238E27FC236}">
                <a16:creationId xmlns:a16="http://schemas.microsoft.com/office/drawing/2014/main" id="{C6EC1FE7-13B2-470B-961B-76AB0051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Activity 2.1</a:t>
            </a:r>
          </a:p>
          <a:p>
            <a:pPr marL="457200" lvl="1" indent="0">
              <a:buNone/>
            </a:pPr>
            <a:r>
              <a:rPr lang="fi-FI" dirty="0" err="1"/>
              <a:t>Development</a:t>
            </a:r>
            <a:r>
              <a:rPr lang="fi-FI" dirty="0"/>
              <a:t> of </a:t>
            </a:r>
            <a:r>
              <a:rPr lang="fi-FI" dirty="0" err="1"/>
              <a:t>joint</a:t>
            </a:r>
            <a:r>
              <a:rPr lang="fi-FI" dirty="0"/>
              <a:t> </a:t>
            </a:r>
            <a:r>
              <a:rPr lang="fi-FI" dirty="0" err="1"/>
              <a:t>materials</a:t>
            </a:r>
            <a:r>
              <a:rPr lang="fi-FI" dirty="0"/>
              <a:t> for </a:t>
            </a:r>
            <a:r>
              <a:rPr lang="fi-FI" dirty="0" err="1"/>
              <a:t>project</a:t>
            </a:r>
            <a:r>
              <a:rPr lang="fi-FI" dirty="0"/>
              <a:t> </a:t>
            </a:r>
            <a:r>
              <a:rPr lang="fi-FI" dirty="0" err="1"/>
              <a:t>sites</a:t>
            </a:r>
            <a:endParaRPr lang="fi-FI" dirty="0"/>
          </a:p>
          <a:p>
            <a:pPr marL="0" indent="0">
              <a:buNone/>
            </a:pPr>
            <a:r>
              <a:rPr lang="fi-FI" dirty="0" err="1"/>
              <a:t>Deliverable</a:t>
            </a:r>
            <a:r>
              <a:rPr lang="fi-FI" dirty="0"/>
              <a:t> 2.1.1</a:t>
            </a:r>
          </a:p>
          <a:p>
            <a:r>
              <a:rPr lang="fi-FI" dirty="0" err="1"/>
              <a:t>Development</a:t>
            </a:r>
            <a:r>
              <a:rPr lang="fi-FI" dirty="0"/>
              <a:t> and </a:t>
            </a:r>
            <a:r>
              <a:rPr lang="fi-FI" dirty="0" err="1"/>
              <a:t>production</a:t>
            </a:r>
            <a:r>
              <a:rPr lang="fi-FI" dirty="0"/>
              <a:t> of </a:t>
            </a:r>
            <a:r>
              <a:rPr lang="fi-FI" dirty="0" err="1"/>
              <a:t>unified</a:t>
            </a:r>
            <a:r>
              <a:rPr lang="fi-FI" dirty="0"/>
              <a:t> design on </a:t>
            </a:r>
            <a:r>
              <a:rPr lang="fi-FI" dirty="0" err="1"/>
              <a:t>plain</a:t>
            </a:r>
            <a:r>
              <a:rPr lang="fi-FI" dirty="0"/>
              <a:t> </a:t>
            </a:r>
            <a:r>
              <a:rPr lang="fi-FI" dirty="0" err="1"/>
              <a:t>texted</a:t>
            </a:r>
            <a:r>
              <a:rPr lang="fi-FI" dirty="0"/>
              <a:t> and </a:t>
            </a:r>
            <a:r>
              <a:rPr lang="fi-FI" dirty="0" err="1"/>
              <a:t>visually</a:t>
            </a:r>
            <a:r>
              <a:rPr lang="fi-FI" dirty="0"/>
              <a:t> </a:t>
            </a:r>
            <a:r>
              <a:rPr lang="fi-FI" dirty="0" err="1"/>
              <a:t>clear</a:t>
            </a:r>
            <a:r>
              <a:rPr lang="fi-FI" dirty="0"/>
              <a:t> </a:t>
            </a:r>
            <a:r>
              <a:rPr lang="fi-FI" dirty="0" err="1"/>
              <a:t>signs</a:t>
            </a:r>
            <a:r>
              <a:rPr lang="fi-FI" dirty="0"/>
              <a:t> </a:t>
            </a:r>
            <a:r>
              <a:rPr lang="en-US" dirty="0"/>
              <a:t>and info boards for all </a:t>
            </a:r>
            <a:r>
              <a:rPr lang="fi-FI" dirty="0" err="1"/>
              <a:t>project</a:t>
            </a:r>
            <a:r>
              <a:rPr lang="fi-FI" dirty="0"/>
              <a:t> </a:t>
            </a:r>
            <a:r>
              <a:rPr lang="fi-FI" dirty="0" err="1"/>
              <a:t>sites</a:t>
            </a:r>
            <a:r>
              <a:rPr lang="fi-FI" dirty="0"/>
              <a:t>. </a:t>
            </a:r>
          </a:p>
          <a:p>
            <a:pPr marL="0" indent="0">
              <a:buNone/>
            </a:pPr>
            <a:r>
              <a:rPr lang="fi-FI" dirty="0"/>
              <a:t>Design </a:t>
            </a:r>
            <a:r>
              <a:rPr lang="fi-FI" dirty="0" err="1"/>
              <a:t>adapted</a:t>
            </a:r>
            <a:r>
              <a:rPr lang="fi-FI" dirty="0"/>
              <a:t> for </a:t>
            </a:r>
            <a:r>
              <a:rPr lang="fi-FI" dirty="0" err="1"/>
              <a:t>children</a:t>
            </a:r>
            <a:r>
              <a:rPr lang="fi-FI" dirty="0"/>
              <a:t>, </a:t>
            </a:r>
            <a:r>
              <a:rPr lang="fi-FI" dirty="0" err="1"/>
              <a:t>foreigners</a:t>
            </a:r>
            <a:r>
              <a:rPr lang="fi-FI" dirty="0"/>
              <a:t> and DP.</a:t>
            </a:r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2051" name="Picture 6" descr="http://centralbaltic.eu/sites/default/files/logo.png">
            <a:extLst>
              <a:ext uri="{FF2B5EF4-FFF2-40B4-BE49-F238E27FC236}">
                <a16:creationId xmlns:a16="http://schemas.microsoft.com/office/drawing/2014/main" id="{49E33E3E-D170-49E0-997B-5560BE88A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8517" y="210611"/>
            <a:ext cx="4126372" cy="91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http://centralbaltic.eu/sites/default/files/EU_flag_web.jpg">
            <a:extLst>
              <a:ext uri="{FF2B5EF4-FFF2-40B4-BE49-F238E27FC236}">
                <a16:creationId xmlns:a16="http://schemas.microsoft.com/office/drawing/2014/main" id="{DFF72DC7-9BA4-4103-8B1A-AEF2672A8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814" y="136270"/>
            <a:ext cx="952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9868E7D-6E3B-4883-870A-0AC1E5CF55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738" y="1394816"/>
            <a:ext cx="3605719" cy="2704289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D5690AD1-89CB-44C6-A66D-D08E4431B5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651" y="4029890"/>
            <a:ext cx="3468981" cy="260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0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319</Words>
  <Application>Microsoft Office PowerPoint</Application>
  <PresentationFormat>Platekrāna</PresentationFormat>
  <Paragraphs>50</Paragraphs>
  <Slides>5</Slides>
  <Notes>5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                                                                            </vt:lpstr>
      <vt:lpstr>WP 4: Infrastructure and improvements at  nature sites</vt:lpstr>
      <vt:lpstr>WP 4: Infrastructure and improvements at  nature sites</vt:lpstr>
      <vt:lpstr>WP 4: Infrastructure and improvements at  nature sites</vt:lpstr>
      <vt:lpstr>WP 2: Joint Product Development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            </dc:title>
  <dc:creator>Ylitalo Hanna</dc:creator>
  <cp:lastModifiedBy>Alise</cp:lastModifiedBy>
  <cp:revision>3</cp:revision>
  <dcterms:created xsi:type="dcterms:W3CDTF">2019-05-17T13:31:17Z</dcterms:created>
  <dcterms:modified xsi:type="dcterms:W3CDTF">2019-05-20T11:10:43Z</dcterms:modified>
</cp:coreProperties>
</file>