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5"/>
  </p:notesMasterIdLst>
  <p:sldIdLst>
    <p:sldId id="270" r:id="rId3"/>
    <p:sldId id="406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51" autoAdjust="0"/>
  </p:normalViewPr>
  <p:slideViewPr>
    <p:cSldViewPr snapToGrid="0">
      <p:cViewPr varScale="1">
        <p:scale>
          <a:sx n="91" d="100"/>
          <a:sy n="91" d="100"/>
        </p:scale>
        <p:origin x="12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168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t-EE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Pärnu 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Improvement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coastal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areas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Pärnu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town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streches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resting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areas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light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traffic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roads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promenades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Accessibility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solutions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sites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town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will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chosen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cooperation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disabled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experts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local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municipality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.)</a:t>
            </a:r>
            <a:endParaRPr lang="et-E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t-EE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Haapsalu </a:t>
            </a:r>
            <a:r>
              <a:rPr lang="et-E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Improvement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Haapsalu Paralepa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Trail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beach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construction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ramp and 2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invatoilets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watercloset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electicity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connection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washing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possibility</a:t>
            </a:r>
            <a:r>
              <a:rPr lang="et-E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)) 50 000€. </a:t>
            </a:r>
          </a:p>
          <a:p>
            <a:pPr lvl="0"/>
            <a:r>
              <a:rPr lang="et-EE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Lääne-Nigula </a:t>
            </a:r>
            <a:r>
              <a:rPr lang="et-E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(Palivere Health </a:t>
            </a:r>
            <a:r>
              <a:rPr lang="et-EE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trail</a:t>
            </a:r>
            <a:r>
              <a:rPr lang="et-E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t-EE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reconstruction</a:t>
            </a:r>
            <a:r>
              <a:rPr lang="et-E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t-EE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trail</a:t>
            </a:r>
            <a:r>
              <a:rPr lang="et-E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t-EE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benches</a:t>
            </a:r>
            <a:r>
              <a:rPr lang="et-E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t-EE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waste</a:t>
            </a:r>
            <a:r>
              <a:rPr lang="et-E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bins</a:t>
            </a:r>
            <a:r>
              <a:rPr lang="et-E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t-EE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regular</a:t>
            </a:r>
            <a:r>
              <a:rPr lang="et-E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infostands</a:t>
            </a:r>
            <a:r>
              <a:rPr lang="et-E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t-EE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invatoilet</a:t>
            </a:r>
            <a:r>
              <a:rPr lang="et-E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lvl="0"/>
            <a:r>
              <a:rPr lang="et-EE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Lääneranna 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Improvement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Coastal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Hiking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Trail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Matsi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resting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area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installation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dry-closet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invatoilets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updation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parking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lot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tactile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path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).</a:t>
            </a:r>
            <a:endParaRPr lang="et-E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t-EE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Saaremaa </a:t>
            </a:r>
            <a:r>
              <a:rPr lang="et-E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Improvement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Saaremaa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island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wheelchairs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several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fishing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sites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Solutions at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sites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will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chosen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within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project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cooperation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disabled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experts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local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t-EE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municipality</a:t>
            </a:r>
            <a:r>
              <a:rPr lang="et-EE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.)</a:t>
            </a:r>
            <a:endParaRPr lang="et-E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667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itelslaid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571499"/>
            <a:ext cx="6856200" cy="400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6952697" y="571499"/>
            <a:ext cx="2193900" cy="4000500"/>
          </a:xfrm>
          <a:prstGeom prst="rect">
            <a:avLst/>
          </a:prstGeom>
          <a:solidFill>
            <a:srgbClr val="C8C8C8">
              <a:alpha val="4980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802386" y="973836"/>
            <a:ext cx="5486400" cy="24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825011" y="3502685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17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aotise päis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900934" y="973836"/>
            <a:ext cx="5486400" cy="24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7B7B"/>
              </a:buClr>
              <a:buSzPts val="1100"/>
              <a:buFont typeface="Arial"/>
              <a:buNone/>
              <a:defRPr sz="4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914650" y="3504438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1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sisu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901951" y="648081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nult pealkiri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ühi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disega sisu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92024" y="857250"/>
            <a:ext cx="2126100" cy="1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900934" y="651510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192024" y="2620632"/>
            <a:ext cx="2126100" cy="17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8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diallkirjaga pilt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92024" y="857250"/>
            <a:ext cx="2126100" cy="1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2"/>
          </p:nvPr>
        </p:nvSpPr>
        <p:spPr>
          <a:xfrm>
            <a:off x="2677983" y="575564"/>
            <a:ext cx="6086400" cy="39981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2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2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8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None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92024" y="2619756"/>
            <a:ext cx="2126100" cy="17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8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None/>
              <a:defRPr sz="7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2624326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 ja vertikaalteks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 rot="5400000">
            <a:off x="3724851" y="-174819"/>
            <a:ext cx="3840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altiitel ja tekst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 rot="5400000">
            <a:off x="-514350" y="1543200"/>
            <a:ext cx="3714900" cy="21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 rot="5400000">
            <a:off x="3723834" y="-171390"/>
            <a:ext cx="3840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" y="569214"/>
            <a:ext cx="2582700" cy="399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89689" y="842878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8861898" y="569214"/>
            <a:ext cx="288000" cy="3998100"/>
          </a:xfrm>
          <a:prstGeom prst="rect">
            <a:avLst/>
          </a:prstGeom>
          <a:solidFill>
            <a:srgbClr val="C8C8C8">
              <a:alpha val="4980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2901951" y="648081"/>
            <a:ext cx="54864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19684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901951" y="4767263"/>
            <a:ext cx="443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9898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975601" y="4767263"/>
            <a:ext cx="1148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3444" y="4500190"/>
            <a:ext cx="1590300" cy="55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4">
            <a:extLst>
              <a:ext uri="{FF2B5EF4-FFF2-40B4-BE49-F238E27FC236}">
                <a16:creationId xmlns:a16="http://schemas.microsoft.com/office/drawing/2014/main" id="{47CD15CF-48C3-4CB7-B4D2-B7F197021D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3417" y="1920095"/>
            <a:ext cx="54864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buClr>
                <a:srgbClr val="0000F0"/>
              </a:buClr>
            </a:pPr>
            <a:r>
              <a:rPr lang="et-EE" sz="4000" dirty="0" err="1">
                <a:solidFill>
                  <a:schemeClr val="tx2"/>
                </a:solidFill>
                <a:latin typeface="Aino Headline" panose="020B0303040504020204" pitchFamily="34" charset="0"/>
              </a:rPr>
              <a:t>Nature</a:t>
            </a:r>
            <a:r>
              <a:rPr lang="et-EE" sz="4000" dirty="0">
                <a:solidFill>
                  <a:schemeClr val="tx2"/>
                </a:solidFill>
                <a:latin typeface="Aino Headline" panose="020B0303040504020204" pitchFamily="34" charset="0"/>
              </a:rPr>
              <a:t> Access </a:t>
            </a:r>
            <a:r>
              <a:rPr lang="et-EE" sz="4000" dirty="0" err="1">
                <a:solidFill>
                  <a:schemeClr val="tx2"/>
                </a:solidFill>
                <a:latin typeface="Aino Headline" panose="020B0303040504020204" pitchFamily="34" charset="0"/>
              </a:rPr>
              <a:t>to</a:t>
            </a:r>
            <a:r>
              <a:rPr lang="et-EE" sz="4000" dirty="0">
                <a:solidFill>
                  <a:schemeClr val="tx2"/>
                </a:solidFill>
                <a:latin typeface="Aino Headline" panose="020B0303040504020204" pitchFamily="34" charset="0"/>
              </a:rPr>
              <a:t> All</a:t>
            </a:r>
            <a:endParaRPr dirty="0">
              <a:solidFill>
                <a:schemeClr val="tx2"/>
              </a:solidFill>
              <a:latin typeface="Aino Headline" panose="020B0303040504020204" pitchFamily="34" charset="0"/>
            </a:endParaRPr>
          </a:p>
        </p:txBody>
      </p:sp>
      <p:sp>
        <p:nvSpPr>
          <p:cNvPr id="11" name="Shape 97">
            <a:extLst>
              <a:ext uri="{FF2B5EF4-FFF2-40B4-BE49-F238E27FC236}">
                <a16:creationId xmlns:a16="http://schemas.microsoft.com/office/drawing/2014/main" id="{B420DC23-1ADD-458D-B28A-C4769F68738C}"/>
              </a:ext>
            </a:extLst>
          </p:cNvPr>
          <p:cNvSpPr txBox="1"/>
          <p:nvPr/>
        </p:nvSpPr>
        <p:spPr>
          <a:xfrm>
            <a:off x="4183641" y="3687115"/>
            <a:ext cx="4336176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r"/>
            <a:r>
              <a:rPr lang="et-EE" sz="1350" b="1" dirty="0">
                <a:solidFill>
                  <a:srgbClr val="575A5D"/>
                </a:solidFill>
              </a:rPr>
              <a:t>Sille Roomets</a:t>
            </a:r>
            <a:endParaRPr sz="1050" dirty="0"/>
          </a:p>
          <a:p>
            <a:pPr algn="r"/>
            <a:r>
              <a:rPr lang="et-EE" sz="1350" dirty="0">
                <a:solidFill>
                  <a:srgbClr val="575A5D"/>
                </a:solidFill>
              </a:rPr>
              <a:t>MTÜ Lääne-Eesti Turism</a:t>
            </a:r>
            <a:endParaRPr sz="1050" dirty="0"/>
          </a:p>
        </p:txBody>
      </p:sp>
      <p:sp>
        <p:nvSpPr>
          <p:cNvPr id="14" name="Tekstiväli 6">
            <a:extLst>
              <a:ext uri="{FF2B5EF4-FFF2-40B4-BE49-F238E27FC236}">
                <a16:creationId xmlns:a16="http://schemas.microsoft.com/office/drawing/2014/main" id="{5D3311BF-B24A-4F32-BDD8-BA0113BB0CB9}"/>
              </a:ext>
            </a:extLst>
          </p:cNvPr>
          <p:cNvSpPr txBox="1"/>
          <p:nvPr/>
        </p:nvSpPr>
        <p:spPr>
          <a:xfrm>
            <a:off x="7163444" y="0"/>
            <a:ext cx="1418494" cy="1196175"/>
          </a:xfrm>
          <a:prstGeom prst="rect">
            <a:avLst/>
          </a:prstGeom>
          <a:solidFill>
            <a:schemeClr val="tx2"/>
          </a:solidFill>
          <a:ln w="6350">
            <a:solidFill>
              <a:srgbClr val="0070C0"/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8000"/>
            <a:r>
              <a:rPr lang="et-EE" sz="2400" dirty="0" err="1">
                <a:solidFill>
                  <a:srgbClr val="FFFFFF"/>
                </a:solidFill>
                <a:latin typeface="Aino Headline" panose="020B0303040504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west-estonia</a:t>
            </a:r>
            <a:r>
              <a:rPr lang="et-EE" sz="2400" dirty="0">
                <a:solidFill>
                  <a:srgbClr val="FFFFFF"/>
                </a:solidFill>
                <a:latin typeface="Aino Headline" panose="020B0303040504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t-EE" sz="2400" dirty="0" err="1">
                <a:solidFill>
                  <a:srgbClr val="FFFFFF"/>
                </a:solidFill>
                <a:latin typeface="Aino Headline" panose="020B0303040504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tourism</a:t>
            </a:r>
            <a:endParaRPr lang="et-EE" sz="2400" dirty="0">
              <a:latin typeface="Aino Headline" panose="020B0303040504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Pildiotsingu accessible nature tulemus">
            <a:extLst>
              <a:ext uri="{FF2B5EF4-FFF2-40B4-BE49-F238E27FC236}">
                <a16:creationId xmlns:a16="http://schemas.microsoft.com/office/drawing/2014/main" id="{DDA12B0E-B970-4BE0-AE9C-89C583CC0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64454"/>
            <a:ext cx="2594344" cy="401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02D2DD33-D20C-4CB0-B359-66F2B07E3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69" y="4522764"/>
            <a:ext cx="1680507" cy="508353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C7F90A00-E3F1-4E30-B660-0A3752363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59" y="4579046"/>
            <a:ext cx="1837317" cy="4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55">
            <a:extLst>
              <a:ext uri="{FF2B5EF4-FFF2-40B4-BE49-F238E27FC236}">
                <a16:creationId xmlns:a16="http://schemas.microsoft.com/office/drawing/2014/main" id="{4191DA0B-0303-44D7-96F9-27452EF6A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7218" y="326189"/>
            <a:ext cx="6199190" cy="52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F0"/>
              </a:buClr>
            </a:pPr>
            <a:r>
              <a:rPr lang="et-EE" dirty="0">
                <a:solidFill>
                  <a:schemeClr val="tx2"/>
                </a:solidFill>
                <a:latin typeface="Aino Headline" panose="020B0303040504020204" pitchFamily="34" charset="0"/>
              </a:rPr>
              <a:t>Investments</a:t>
            </a:r>
            <a:endParaRPr dirty="0">
              <a:solidFill>
                <a:schemeClr val="tx2"/>
              </a:solidFill>
              <a:latin typeface="Aino Headline" panose="020B0303040504020204" pitchFamily="34" charset="0"/>
            </a:endParaRPr>
          </a:p>
        </p:txBody>
      </p:sp>
      <p:sp>
        <p:nvSpPr>
          <p:cNvPr id="12" name="Shape 254">
            <a:extLst>
              <a:ext uri="{FF2B5EF4-FFF2-40B4-BE49-F238E27FC236}">
                <a16:creationId xmlns:a16="http://schemas.microsoft.com/office/drawing/2014/main" id="{139D6134-6078-499F-AC2F-F58DBFE52347}"/>
              </a:ext>
            </a:extLst>
          </p:cNvPr>
          <p:cNvSpPr txBox="1">
            <a:spLocks/>
          </p:cNvSpPr>
          <p:nvPr/>
        </p:nvSpPr>
        <p:spPr>
          <a:xfrm>
            <a:off x="2817218" y="854911"/>
            <a:ext cx="5991222" cy="396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⚫"/>
              <a:defRPr sz="12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777B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*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Improvement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of Pärnu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beach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area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(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invatoilet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,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access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to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beach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, 2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beach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wheelchairs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*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Improvement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of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accessibility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in Haapsalu Paralepa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hiking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trail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and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beach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(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invatoilet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with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electricity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and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washing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possibility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) 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*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Improvement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of Access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to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Palivere Health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Trail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(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trail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,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infostands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, audio-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infostands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,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signs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,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benches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,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waste-bins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,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closet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*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Improvement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of Access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to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Matsalu National park (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wheelchairs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*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Improvement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of Access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to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Matsi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resting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area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, port and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beach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  (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dry-closets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,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parking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spots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,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tactile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path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*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Improvement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of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access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to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fishing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sites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in Saaremaa (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solutions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will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be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worked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 </a:t>
            </a:r>
            <a:r>
              <a:rPr lang="et-EE" dirty="0" err="1">
                <a:solidFill>
                  <a:srgbClr val="323334"/>
                </a:solidFill>
                <a:latin typeface="Aino" panose="02000603040504020204" pitchFamily="50" charset="-70"/>
              </a:rPr>
              <a:t>out</a:t>
            </a:r>
            <a:r>
              <a:rPr lang="et-EE" dirty="0">
                <a:solidFill>
                  <a:srgbClr val="323334"/>
                </a:solidFill>
                <a:latin typeface="Aino" panose="02000603040504020204" pitchFamily="50" charset="-70"/>
              </a:rPr>
              <a:t>).</a:t>
            </a:r>
            <a:endParaRPr lang="et-EE" sz="1800" dirty="0">
              <a:solidFill>
                <a:srgbClr val="323334"/>
              </a:solidFill>
              <a:latin typeface="Aino" panose="02000603040504020204" pitchFamily="50" charset="-70"/>
            </a:endParaRPr>
          </a:p>
        </p:txBody>
      </p:sp>
      <p:pic>
        <p:nvPicPr>
          <p:cNvPr id="5" name="Picture 2" descr="Pildiotsingu accessible nature tulemus">
            <a:extLst>
              <a:ext uri="{FF2B5EF4-FFF2-40B4-BE49-F238E27FC236}">
                <a16:creationId xmlns:a16="http://schemas.microsoft.com/office/drawing/2014/main" id="{B51A05D8-D0D8-4B14-BEA6-E50163A84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64454"/>
            <a:ext cx="2594344" cy="401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83376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am">
  <a:themeElements>
    <a:clrScheme name="Kohandatud 10">
      <a:dk1>
        <a:srgbClr val="323334"/>
      </a:dk1>
      <a:lt1>
        <a:srgbClr val="FFFFFF"/>
      </a:lt1>
      <a:dk2>
        <a:srgbClr val="323334"/>
      </a:dk2>
      <a:lt2>
        <a:srgbClr val="0000F0"/>
      </a:lt2>
      <a:accent1>
        <a:srgbClr val="F0F1F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00F0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188</Words>
  <Application>Microsoft Office PowerPoint</Application>
  <PresentationFormat>Ekraaniseanss (16:9)</PresentationFormat>
  <Paragraphs>16</Paragraphs>
  <Slides>2</Slides>
  <Notes>2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2</vt:i4>
      </vt:variant>
    </vt:vector>
  </HeadingPairs>
  <TitlesOfParts>
    <vt:vector size="8" baseType="lpstr">
      <vt:lpstr>Aino</vt:lpstr>
      <vt:lpstr>Aino Headline</vt:lpstr>
      <vt:lpstr>Arial</vt:lpstr>
      <vt:lpstr>Noto Sans Symbols</vt:lpstr>
      <vt:lpstr>Simple Light</vt:lpstr>
      <vt:lpstr>Raam</vt:lpstr>
      <vt:lpstr>Nature Access to All</vt:lpstr>
      <vt:lpstr>Investments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Sille Roomets</dc:creator>
  <cp:lastModifiedBy>Sille Roomets</cp:lastModifiedBy>
  <cp:revision>224</cp:revision>
  <dcterms:modified xsi:type="dcterms:W3CDTF">2019-06-10T10:27:33Z</dcterms:modified>
</cp:coreProperties>
</file>