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notesMasterIdLst>
    <p:notesMasterId r:id="rId12"/>
  </p:notesMasterIdLst>
  <p:handoutMasterIdLst>
    <p:handoutMasterId r:id="rId13"/>
  </p:handoutMasterIdLst>
  <p:sldIdLst>
    <p:sldId id="308" r:id="rId2"/>
    <p:sldId id="332" r:id="rId3"/>
    <p:sldId id="325" r:id="rId4"/>
    <p:sldId id="331" r:id="rId5"/>
    <p:sldId id="326" r:id="rId6"/>
    <p:sldId id="327" r:id="rId7"/>
    <p:sldId id="288" r:id="rId8"/>
    <p:sldId id="329" r:id="rId9"/>
    <p:sldId id="309" r:id="rId10"/>
    <p:sldId id="323" r:id="rId11"/>
  </p:sldIdLst>
  <p:sldSz cx="12192000" cy="6858000"/>
  <p:notesSz cx="6794500" cy="9906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D3D83D"/>
    <a:srgbClr val="C9E788"/>
    <a:srgbClr val="5CBAC5"/>
    <a:srgbClr val="6A2E78"/>
    <a:srgbClr val="C9CE39"/>
    <a:srgbClr val="FFFFFF"/>
    <a:srgbClr val="FAFD3C"/>
    <a:srgbClr val="D6E67D"/>
    <a:srgbClr val="CED0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231" autoAdjust="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mailto:laura.homka@kurzemesregions.lv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mailto:laura.homka@kurzemesregions.lv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A3B697-1CD2-4D96-8585-02A82F6F625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8EC64973-DE32-4158-A510-21A89AB05782}">
      <dgm:prSet/>
      <dgm:spPr>
        <a:noFill/>
        <a:ln w="57150">
          <a:solidFill>
            <a:srgbClr val="D3D83D"/>
          </a:solidFill>
        </a:ln>
      </dgm:spPr>
      <dgm:t>
        <a:bodyPr/>
        <a:lstStyle/>
        <a:p>
          <a:pPr algn="just"/>
          <a:r>
            <a:rPr lang="lv-LV" dirty="0">
              <a:solidFill>
                <a:srgbClr val="002060"/>
              </a:solidFill>
            </a:rPr>
            <a:t>Konkrēts cilvēks, kas atbildīgs par sabiedrības izglītošanu pašvaldībā DI projekta ietvaros</a:t>
          </a:r>
        </a:p>
      </dgm:t>
    </dgm:pt>
    <dgm:pt modelId="{46FB5C49-A466-4602-A1C4-72A8AE12F5A5}" type="parTrans" cxnId="{A644D55F-DBDD-42ED-BAB9-6038474459AC}">
      <dgm:prSet/>
      <dgm:spPr/>
      <dgm:t>
        <a:bodyPr/>
        <a:lstStyle/>
        <a:p>
          <a:pPr algn="just"/>
          <a:endParaRPr lang="lv-LV"/>
        </a:p>
      </dgm:t>
    </dgm:pt>
    <dgm:pt modelId="{33F3E655-2AF7-46FB-9055-5B602658EFE2}" type="sibTrans" cxnId="{A644D55F-DBDD-42ED-BAB9-6038474459AC}">
      <dgm:prSet/>
      <dgm:spPr/>
      <dgm:t>
        <a:bodyPr/>
        <a:lstStyle/>
        <a:p>
          <a:pPr algn="just"/>
          <a:endParaRPr lang="lv-LV"/>
        </a:p>
      </dgm:t>
    </dgm:pt>
    <dgm:pt modelId="{5DD82C6D-4BBE-41E5-A0B1-BD5C2B0C66BF}" type="pres">
      <dgm:prSet presAssocID="{FDA3B697-1CD2-4D96-8585-02A82F6F625A}" presName="linear" presStyleCnt="0">
        <dgm:presLayoutVars>
          <dgm:animLvl val="lvl"/>
          <dgm:resizeHandles val="exact"/>
        </dgm:presLayoutVars>
      </dgm:prSet>
      <dgm:spPr/>
    </dgm:pt>
    <dgm:pt modelId="{DD19D979-974F-42DD-BD67-24A3FAFDDA65}" type="pres">
      <dgm:prSet presAssocID="{8EC64973-DE32-4158-A510-21A89AB05782}" presName="parentText" presStyleLbl="node1" presStyleIdx="0" presStyleCnt="1" custLinFactNeighborX="-1114" custLinFactNeighborY="2142">
        <dgm:presLayoutVars>
          <dgm:chMax val="0"/>
          <dgm:bulletEnabled val="1"/>
        </dgm:presLayoutVars>
      </dgm:prSet>
      <dgm:spPr/>
    </dgm:pt>
  </dgm:ptLst>
  <dgm:cxnLst>
    <dgm:cxn modelId="{8D581D15-4AD0-4F9E-BBAB-79758387F506}" type="presOf" srcId="{FDA3B697-1CD2-4D96-8585-02A82F6F625A}" destId="{5DD82C6D-4BBE-41E5-A0B1-BD5C2B0C66BF}" srcOrd="0" destOrd="0" presId="urn:microsoft.com/office/officeart/2005/8/layout/vList2"/>
    <dgm:cxn modelId="{A644D55F-DBDD-42ED-BAB9-6038474459AC}" srcId="{FDA3B697-1CD2-4D96-8585-02A82F6F625A}" destId="{8EC64973-DE32-4158-A510-21A89AB05782}" srcOrd="0" destOrd="0" parTransId="{46FB5C49-A466-4602-A1C4-72A8AE12F5A5}" sibTransId="{33F3E655-2AF7-46FB-9055-5B602658EFE2}"/>
    <dgm:cxn modelId="{B642D463-7B93-4851-BD64-18D137ADE395}" type="presOf" srcId="{8EC64973-DE32-4158-A510-21A89AB05782}" destId="{DD19D979-974F-42DD-BD67-24A3FAFDDA65}" srcOrd="0" destOrd="0" presId="urn:microsoft.com/office/officeart/2005/8/layout/vList2"/>
    <dgm:cxn modelId="{509176EB-7B27-4D7A-8715-ACEF5144A3D9}" type="presParOf" srcId="{5DD82C6D-4BBE-41E5-A0B1-BD5C2B0C66BF}" destId="{DD19D979-974F-42DD-BD67-24A3FAFDDA6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A3B697-1CD2-4D96-8585-02A82F6F625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8EC64973-DE32-4158-A510-21A89AB05782}">
      <dgm:prSet/>
      <dgm:spPr>
        <a:noFill/>
        <a:ln w="57150">
          <a:solidFill>
            <a:srgbClr val="D3D83D"/>
          </a:solidFill>
        </a:ln>
      </dgm:spPr>
      <dgm:t>
        <a:bodyPr/>
        <a:lstStyle/>
        <a:p>
          <a:pPr algn="just"/>
          <a:r>
            <a:rPr lang="lv-LV" dirty="0">
              <a:solidFill>
                <a:srgbClr val="002060"/>
              </a:solidFill>
            </a:rPr>
            <a:t>Kurš būs atbildīgs par DI komunikāciju pašvaldībā?</a:t>
          </a:r>
        </a:p>
      </dgm:t>
    </dgm:pt>
    <dgm:pt modelId="{46FB5C49-A466-4602-A1C4-72A8AE12F5A5}" type="parTrans" cxnId="{A644D55F-DBDD-42ED-BAB9-6038474459AC}">
      <dgm:prSet/>
      <dgm:spPr/>
      <dgm:t>
        <a:bodyPr/>
        <a:lstStyle/>
        <a:p>
          <a:pPr algn="just"/>
          <a:endParaRPr lang="lv-LV"/>
        </a:p>
      </dgm:t>
    </dgm:pt>
    <dgm:pt modelId="{33F3E655-2AF7-46FB-9055-5B602658EFE2}" type="sibTrans" cxnId="{A644D55F-DBDD-42ED-BAB9-6038474459AC}">
      <dgm:prSet/>
      <dgm:spPr/>
      <dgm:t>
        <a:bodyPr/>
        <a:lstStyle/>
        <a:p>
          <a:pPr algn="just"/>
          <a:endParaRPr lang="lv-LV"/>
        </a:p>
      </dgm:t>
    </dgm:pt>
    <dgm:pt modelId="{5DD82C6D-4BBE-41E5-A0B1-BD5C2B0C66BF}" type="pres">
      <dgm:prSet presAssocID="{FDA3B697-1CD2-4D96-8585-02A82F6F625A}" presName="linear" presStyleCnt="0">
        <dgm:presLayoutVars>
          <dgm:animLvl val="lvl"/>
          <dgm:resizeHandles val="exact"/>
        </dgm:presLayoutVars>
      </dgm:prSet>
      <dgm:spPr/>
    </dgm:pt>
    <dgm:pt modelId="{DD19D979-974F-42DD-BD67-24A3FAFDDA65}" type="pres">
      <dgm:prSet presAssocID="{8EC64973-DE32-4158-A510-21A89AB05782}" presName="parentText" presStyleLbl="node1" presStyleIdx="0" presStyleCnt="1" custLinFactNeighborX="-1114" custLinFactNeighborY="2142">
        <dgm:presLayoutVars>
          <dgm:chMax val="0"/>
          <dgm:bulletEnabled val="1"/>
        </dgm:presLayoutVars>
      </dgm:prSet>
      <dgm:spPr/>
    </dgm:pt>
  </dgm:ptLst>
  <dgm:cxnLst>
    <dgm:cxn modelId="{8D581D15-4AD0-4F9E-BBAB-79758387F506}" type="presOf" srcId="{FDA3B697-1CD2-4D96-8585-02A82F6F625A}" destId="{5DD82C6D-4BBE-41E5-A0B1-BD5C2B0C66BF}" srcOrd="0" destOrd="0" presId="urn:microsoft.com/office/officeart/2005/8/layout/vList2"/>
    <dgm:cxn modelId="{A644D55F-DBDD-42ED-BAB9-6038474459AC}" srcId="{FDA3B697-1CD2-4D96-8585-02A82F6F625A}" destId="{8EC64973-DE32-4158-A510-21A89AB05782}" srcOrd="0" destOrd="0" parTransId="{46FB5C49-A466-4602-A1C4-72A8AE12F5A5}" sibTransId="{33F3E655-2AF7-46FB-9055-5B602658EFE2}"/>
    <dgm:cxn modelId="{B642D463-7B93-4851-BD64-18D137ADE395}" type="presOf" srcId="{8EC64973-DE32-4158-A510-21A89AB05782}" destId="{DD19D979-974F-42DD-BD67-24A3FAFDDA65}" srcOrd="0" destOrd="0" presId="urn:microsoft.com/office/officeart/2005/8/layout/vList2"/>
    <dgm:cxn modelId="{509176EB-7B27-4D7A-8715-ACEF5144A3D9}" type="presParOf" srcId="{5DD82C6D-4BBE-41E5-A0B1-BD5C2B0C66BF}" destId="{DD19D979-974F-42DD-BD67-24A3FAFDDA6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A3B697-1CD2-4D96-8585-02A82F6F625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8EC64973-DE32-4158-A510-21A89AB05782}">
      <dgm:prSet/>
      <dgm:spPr>
        <a:noFill/>
        <a:ln w="57150">
          <a:solidFill>
            <a:srgbClr val="D3D83D"/>
          </a:solidFill>
        </a:ln>
      </dgm:spPr>
      <dgm:t>
        <a:bodyPr/>
        <a:lstStyle/>
        <a:p>
          <a:pPr algn="just"/>
          <a:r>
            <a:rPr lang="lv-LV" dirty="0">
              <a:solidFill>
                <a:srgbClr val="002060"/>
              </a:solidFill>
            </a:rPr>
            <a:t>Informējam </a:t>
          </a:r>
          <a:r>
            <a:rPr lang="lv-LV" b="1" baseline="0" dirty="0">
              <a:solidFill>
                <a:srgbClr val="002060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laura.homka@kurzemesregions.lv</a:t>
          </a:r>
          <a:r>
            <a:rPr lang="lv-LV" b="1" baseline="0" dirty="0">
              <a:solidFill>
                <a:srgbClr val="002060"/>
              </a:solidFill>
            </a:rPr>
            <a:t> līdz š.g. 30.septembrim</a:t>
          </a:r>
          <a:endParaRPr lang="lv-LV" b="1" dirty="0">
            <a:solidFill>
              <a:srgbClr val="002060"/>
            </a:solidFill>
          </a:endParaRPr>
        </a:p>
      </dgm:t>
    </dgm:pt>
    <dgm:pt modelId="{46FB5C49-A466-4602-A1C4-72A8AE12F5A5}" type="parTrans" cxnId="{A644D55F-DBDD-42ED-BAB9-6038474459AC}">
      <dgm:prSet/>
      <dgm:spPr/>
      <dgm:t>
        <a:bodyPr/>
        <a:lstStyle/>
        <a:p>
          <a:pPr algn="just"/>
          <a:endParaRPr lang="lv-LV"/>
        </a:p>
      </dgm:t>
    </dgm:pt>
    <dgm:pt modelId="{33F3E655-2AF7-46FB-9055-5B602658EFE2}" type="sibTrans" cxnId="{A644D55F-DBDD-42ED-BAB9-6038474459AC}">
      <dgm:prSet/>
      <dgm:spPr/>
      <dgm:t>
        <a:bodyPr/>
        <a:lstStyle/>
        <a:p>
          <a:pPr algn="just"/>
          <a:endParaRPr lang="lv-LV"/>
        </a:p>
      </dgm:t>
    </dgm:pt>
    <dgm:pt modelId="{5DD82C6D-4BBE-41E5-A0B1-BD5C2B0C66BF}" type="pres">
      <dgm:prSet presAssocID="{FDA3B697-1CD2-4D96-8585-02A82F6F625A}" presName="linear" presStyleCnt="0">
        <dgm:presLayoutVars>
          <dgm:animLvl val="lvl"/>
          <dgm:resizeHandles val="exact"/>
        </dgm:presLayoutVars>
      </dgm:prSet>
      <dgm:spPr/>
    </dgm:pt>
    <dgm:pt modelId="{DD19D979-974F-42DD-BD67-24A3FAFDDA65}" type="pres">
      <dgm:prSet presAssocID="{8EC64973-DE32-4158-A510-21A89AB05782}" presName="parentText" presStyleLbl="node1" presStyleIdx="0" presStyleCnt="1" custLinFactNeighborX="-89" custLinFactNeighborY="-2200">
        <dgm:presLayoutVars>
          <dgm:chMax val="0"/>
          <dgm:bulletEnabled val="1"/>
        </dgm:presLayoutVars>
      </dgm:prSet>
      <dgm:spPr/>
    </dgm:pt>
  </dgm:ptLst>
  <dgm:cxnLst>
    <dgm:cxn modelId="{8D581D15-4AD0-4F9E-BBAB-79758387F506}" type="presOf" srcId="{FDA3B697-1CD2-4D96-8585-02A82F6F625A}" destId="{5DD82C6D-4BBE-41E5-A0B1-BD5C2B0C66BF}" srcOrd="0" destOrd="0" presId="urn:microsoft.com/office/officeart/2005/8/layout/vList2"/>
    <dgm:cxn modelId="{A644D55F-DBDD-42ED-BAB9-6038474459AC}" srcId="{FDA3B697-1CD2-4D96-8585-02A82F6F625A}" destId="{8EC64973-DE32-4158-A510-21A89AB05782}" srcOrd="0" destOrd="0" parTransId="{46FB5C49-A466-4602-A1C4-72A8AE12F5A5}" sibTransId="{33F3E655-2AF7-46FB-9055-5B602658EFE2}"/>
    <dgm:cxn modelId="{B642D463-7B93-4851-BD64-18D137ADE395}" type="presOf" srcId="{8EC64973-DE32-4158-A510-21A89AB05782}" destId="{DD19D979-974F-42DD-BD67-24A3FAFDDA65}" srcOrd="0" destOrd="0" presId="urn:microsoft.com/office/officeart/2005/8/layout/vList2"/>
    <dgm:cxn modelId="{509176EB-7B27-4D7A-8715-ACEF5144A3D9}" type="presParOf" srcId="{5DD82C6D-4BBE-41E5-A0B1-BD5C2B0C66BF}" destId="{DD19D979-974F-42DD-BD67-24A3FAFDDA6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19D979-974F-42DD-BD67-24A3FAFDDA65}">
      <dsp:nvSpPr>
        <dsp:cNvPr id="0" name=""/>
        <dsp:cNvSpPr/>
      </dsp:nvSpPr>
      <dsp:spPr>
        <a:xfrm>
          <a:off x="0" y="159544"/>
          <a:ext cx="7178788" cy="1003860"/>
        </a:xfrm>
        <a:prstGeom prst="roundRect">
          <a:avLst/>
        </a:prstGeom>
        <a:noFill/>
        <a:ln w="57150" cap="rnd" cmpd="sng" algn="ctr">
          <a:solidFill>
            <a:srgbClr val="D3D83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600" kern="1200" dirty="0">
              <a:solidFill>
                <a:srgbClr val="002060"/>
              </a:solidFill>
            </a:rPr>
            <a:t>Konkrēts cilvēks, kas atbildīgs par sabiedrības izglītošanu pašvaldībā DI projekta ietvaros</a:t>
          </a:r>
        </a:p>
      </dsp:txBody>
      <dsp:txXfrm>
        <a:off x="49004" y="208548"/>
        <a:ext cx="7080780" cy="9058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19D979-974F-42DD-BD67-24A3FAFDDA65}">
      <dsp:nvSpPr>
        <dsp:cNvPr id="0" name=""/>
        <dsp:cNvSpPr/>
      </dsp:nvSpPr>
      <dsp:spPr>
        <a:xfrm>
          <a:off x="0" y="5812"/>
          <a:ext cx="7178788" cy="1274130"/>
        </a:xfrm>
        <a:prstGeom prst="roundRect">
          <a:avLst/>
        </a:prstGeom>
        <a:noFill/>
        <a:ln w="57150" cap="rnd" cmpd="sng" algn="ctr">
          <a:solidFill>
            <a:srgbClr val="D3D83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just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300" kern="1200" dirty="0">
              <a:solidFill>
                <a:srgbClr val="002060"/>
              </a:solidFill>
            </a:rPr>
            <a:t>Kurš būs atbildīgs par DI komunikāciju pašvaldībā?</a:t>
          </a:r>
        </a:p>
      </dsp:txBody>
      <dsp:txXfrm>
        <a:off x="62198" y="68010"/>
        <a:ext cx="7054392" cy="11497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19D979-974F-42DD-BD67-24A3FAFDDA65}">
      <dsp:nvSpPr>
        <dsp:cNvPr id="0" name=""/>
        <dsp:cNvSpPr/>
      </dsp:nvSpPr>
      <dsp:spPr>
        <a:xfrm>
          <a:off x="0" y="136110"/>
          <a:ext cx="7178788" cy="965250"/>
        </a:xfrm>
        <a:prstGeom prst="roundRect">
          <a:avLst/>
        </a:prstGeom>
        <a:noFill/>
        <a:ln w="57150" cap="rnd" cmpd="sng" algn="ctr">
          <a:solidFill>
            <a:srgbClr val="D3D83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500" kern="1200" dirty="0">
              <a:solidFill>
                <a:srgbClr val="002060"/>
              </a:solidFill>
            </a:rPr>
            <a:t>Informējam </a:t>
          </a:r>
          <a:r>
            <a:rPr lang="lv-LV" sz="2500" b="1" kern="1200" baseline="0" dirty="0">
              <a:solidFill>
                <a:srgbClr val="002060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laura.homka@kurzemesregions.lv</a:t>
          </a:r>
          <a:r>
            <a:rPr lang="lv-LV" sz="2500" b="1" kern="1200" baseline="0" dirty="0">
              <a:solidFill>
                <a:srgbClr val="002060"/>
              </a:solidFill>
            </a:rPr>
            <a:t> līdz š.g. 30.septembrim</a:t>
          </a:r>
          <a:endParaRPr lang="lv-LV" sz="2500" b="1" kern="1200" dirty="0">
            <a:solidFill>
              <a:srgbClr val="002060"/>
            </a:solidFill>
          </a:endParaRPr>
        </a:p>
      </dsp:txBody>
      <dsp:txXfrm>
        <a:off x="47120" y="183230"/>
        <a:ext cx="7084548" cy="8710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E51BBDD-2BBA-45EA-B4B3-429FF42BC2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C4AC47-6CF9-4626-9B48-459AE3C1515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E480DB-1278-4E67-A764-C1EE74422DF5}" type="datetimeFigureOut">
              <a:rPr lang="lv-LV" smtClean="0"/>
              <a:pPr/>
              <a:t>16.09.2019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87240C-67AB-4903-9A47-BCE65A5B41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758A5C-4E53-415C-BBD6-2655412464C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3AE4DC-CE5D-48B9-A8ED-ED6FD9692249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953510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D038D-D37E-FD4E-ACD8-66C943CADB9B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1522B-2668-504A-982D-D8B89E262E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2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/>
              <a:t>Noklikšķiniet, lai rediģētu šablona apakšvirsraksta stilu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C60C-A7FA-45D5-942F-46A96FADC144}" type="datetimeFigureOut">
              <a:rPr lang="lv-LV" smtClean="0"/>
              <a:pPr/>
              <a:t>16.09.2019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A85C-1BEB-43E9-83BD-E3D0520AC2B9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3575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dir="u"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rsraksts un pa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C60C-A7FA-45D5-942F-46A96FADC144}" type="datetimeFigureOut">
              <a:rPr lang="lv-LV" smtClean="0"/>
              <a:pPr/>
              <a:t>16.09.2019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A85C-1BEB-43E9-83BD-E3D0520AC2B9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4885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dir="u"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āt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C60C-A7FA-45D5-942F-46A96FADC144}" type="datetimeFigureOut">
              <a:rPr lang="lv-LV" smtClean="0"/>
              <a:pPr/>
              <a:t>16.09.2019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A85C-1BEB-43E9-83BD-E3D0520AC2B9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164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dir="u"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zīt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C60C-A7FA-45D5-942F-46A96FADC144}" type="datetimeFigureOut">
              <a:rPr lang="lv-LV" smtClean="0"/>
              <a:pPr/>
              <a:t>16.09.2019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A85C-1BEB-43E9-83BD-E3D0520AC2B9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9776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dir="u"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ēt vizītkar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C60C-A7FA-45D5-942F-46A96FADC144}" type="datetimeFigureOut">
              <a:rPr lang="lv-LV" smtClean="0"/>
              <a:pPr/>
              <a:t>16.09.2019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A85C-1BEB-43E9-83BD-E3D0520AC2B9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908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dir="u"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iess vai apl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C60C-A7FA-45D5-942F-46A96FADC144}" type="datetimeFigureOut">
              <a:rPr lang="lv-LV" smtClean="0"/>
              <a:pPr/>
              <a:t>16.09.2019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A85C-1BEB-43E9-83BD-E3D0520AC2B9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3559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dir="u"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C60C-A7FA-45D5-942F-46A96FADC144}" type="datetimeFigureOut">
              <a:rPr lang="lv-LV" smtClean="0"/>
              <a:pPr/>
              <a:t>16.09.2019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A85C-1BEB-43E9-83BD-E3D0520AC2B9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0798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dir="u"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C60C-A7FA-45D5-942F-46A96FADC144}" type="datetimeFigureOut">
              <a:rPr lang="lv-LV" smtClean="0"/>
              <a:pPr/>
              <a:t>16.09.2019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A85C-1BEB-43E9-83BD-E3D0520AC2B9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1666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dir="u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C60C-A7FA-45D5-942F-46A96FADC144}" type="datetimeFigureOut">
              <a:rPr lang="lv-LV" smtClean="0"/>
              <a:pPr/>
              <a:t>16.09.2019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A85C-1BEB-43E9-83BD-E3D0520AC2B9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677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dir="u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C60C-A7FA-45D5-942F-46A96FADC144}" type="datetimeFigureOut">
              <a:rPr lang="lv-LV" smtClean="0"/>
              <a:pPr/>
              <a:t>16.09.2019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A85C-1BEB-43E9-83BD-E3D0520AC2B9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3026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dir="u"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C60C-A7FA-45D5-942F-46A96FADC144}" type="datetimeFigureOut">
              <a:rPr lang="lv-LV" smtClean="0"/>
              <a:pPr/>
              <a:t>16.09.2019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A85C-1BEB-43E9-83BD-E3D0520AC2B9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7978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dir="u"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C60C-A7FA-45D5-942F-46A96FADC144}" type="datetimeFigureOut">
              <a:rPr lang="lv-LV" smtClean="0"/>
              <a:pPr/>
              <a:t>16.09.2019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A85C-1BEB-43E9-83BD-E3D0520AC2B9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656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dir="u"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C60C-A7FA-45D5-942F-46A96FADC144}" type="datetimeFigureOut">
              <a:rPr lang="lv-LV" smtClean="0"/>
              <a:pPr/>
              <a:t>16.09.2019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A85C-1BEB-43E9-83BD-E3D0520AC2B9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845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dir="u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C60C-A7FA-45D5-942F-46A96FADC144}" type="datetimeFigureOut">
              <a:rPr lang="lv-LV" smtClean="0"/>
              <a:pPr/>
              <a:t>16.09.2019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A85C-1BEB-43E9-83BD-E3D0520AC2B9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1332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dir="u"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C60C-A7FA-45D5-942F-46A96FADC144}" type="datetimeFigureOut">
              <a:rPr lang="lv-LV" smtClean="0"/>
              <a:pPr/>
              <a:t>16.09.2019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A85C-1BEB-43E9-83BD-E3D0520AC2B9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7357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dir="u"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v-LV"/>
              <a:t>Noklikšķiniet uz ikonas, lai pievienotu attēlu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C60C-A7FA-45D5-942F-46A96FADC144}" type="datetimeFigureOut">
              <a:rPr lang="lv-LV" smtClean="0"/>
              <a:pPr/>
              <a:t>16.09.2019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A85C-1BEB-43E9-83BD-E3D0520AC2B9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2774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dir="u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CC60C-A7FA-45D5-942F-46A96FADC144}" type="datetimeFigureOut">
              <a:rPr lang="lv-LV" smtClean="0"/>
              <a:pPr/>
              <a:t>16.09.2019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992A85C-1BEB-43E9-83BD-E3D0520AC2B9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23157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mc:AlternateContent xmlns:mc="http://schemas.openxmlformats.org/markup-compatibility/2006" xmlns:p14="http://schemas.microsoft.com/office/powerpoint/2010/main">
    <mc:Choice Requires="p14">
      <p:transition p14:dur="10">
        <p14:prism dir="u"/>
      </p:transition>
    </mc:Choice>
    <mc:Fallback xmlns="">
      <p:transition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MJhzgh9xGw?feature=oembed" TargetMode="Externa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hyperlink" Target="http://adaznieks.lv/adazu-dome-blakus-bernudarzam-un-toposajai-skolai-cels-centru-pieaugusajiem-ar-garigiem-traucejumiem/" TargetMode="External"/><Relationship Id="rId2" Type="http://schemas.openxmlformats.org/officeDocument/2006/relationships/hyperlink" Target="https://www.delfi.lv/news/national/politics/strida-par-atbalsta-centra-veidosanu-adazos-keras-pie-argumentiem-par-trako-maju.d?id=4969981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www.lsm.lv/raksts/zinas/latvija/asv-eksperte-skandals-ap-adazu-dienas-centru-izgaismo-problemas-sabiedriba.a268431/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2.jpg"/><Relationship Id="rId9" Type="http://schemas.openxmlformats.org/officeDocument/2006/relationships/hyperlink" Target="https://jauns.lv/raksts/zinas/268456-busot-trakonams-acu-prieksa-adazos-stridas-par-vietu-kur-buvet-centru-cilvekiem-ar-garigiem-traucejumie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m.gov.lv/upload/Sabiedrisks-domas-ptjums_2018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1.wd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2.jpg"/><Relationship Id="rId12" Type="http://schemas.microsoft.com/office/2007/relationships/diagramDrawing" Target="../diagrams/drawing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diagramColors" Target="../diagrams/colors3.xml"/><Relationship Id="rId5" Type="http://schemas.openxmlformats.org/officeDocument/2006/relationships/diagramColors" Target="../diagrams/colors2.xml"/><Relationship Id="rId10" Type="http://schemas.openxmlformats.org/officeDocument/2006/relationships/diagramQuickStyle" Target="../diagrams/quickStyle3.xml"/><Relationship Id="rId4" Type="http://schemas.openxmlformats.org/officeDocument/2006/relationships/diagramQuickStyle" Target="../diagrams/quickStyle2.xml"/><Relationship Id="rId9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inga.kalnina@kurzemesregions.lv" TargetMode="External"/><Relationship Id="rId2" Type="http://schemas.openxmlformats.org/officeDocument/2006/relationships/hyperlink" Target="mailto:info@kurzemesregions.lv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5BF3EE3-4808-4B60-8FFA-30E38C09D8AB}"/>
              </a:ext>
            </a:extLst>
          </p:cNvPr>
          <p:cNvSpPr txBox="1"/>
          <p:nvPr/>
        </p:nvSpPr>
        <p:spPr>
          <a:xfrm>
            <a:off x="2067721" y="2444760"/>
            <a:ext cx="78096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4000" b="1" dirty="0"/>
              <a:t>Komunikācija ar pašvaldības iedzīvotājiem - </a:t>
            </a:r>
            <a:endParaRPr lang="en-GB" sz="4000" b="1" dirty="0"/>
          </a:p>
        </p:txBody>
      </p:sp>
      <p:pic>
        <p:nvPicPr>
          <p:cNvPr id="8" name="Attēls 7">
            <a:extLst>
              <a:ext uri="{FF2B5EF4-FFF2-40B4-BE49-F238E27FC236}">
                <a16:creationId xmlns:a16="http://schemas.microsoft.com/office/drawing/2014/main" id="{DF028307-262B-4146-BDD8-7550EA17874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238" y="665451"/>
            <a:ext cx="7251345" cy="14146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5649126-D59C-4531-B598-9E8315E26D23}"/>
              </a:ext>
            </a:extLst>
          </p:cNvPr>
          <p:cNvSpPr txBox="1"/>
          <p:nvPr/>
        </p:nvSpPr>
        <p:spPr>
          <a:xfrm>
            <a:off x="2718034" y="5964611"/>
            <a:ext cx="49582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sz="1400" dirty="0"/>
              <a:t>Laura Homka</a:t>
            </a:r>
          </a:p>
          <a:p>
            <a:pPr algn="r"/>
            <a:r>
              <a:rPr lang="lv-LV" sz="1400" dirty="0"/>
              <a:t>Kurzemes plānošanas reģiona/projekta «Kurzeme visiem» </a:t>
            </a:r>
          </a:p>
          <a:p>
            <a:pPr algn="r"/>
            <a:r>
              <a:rPr lang="lv-LV" sz="1400" dirty="0"/>
              <a:t>sabiedrisko attiecību speciāliste</a:t>
            </a:r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9E875D88-F5C6-463F-A477-554A53472F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02" y="5563337"/>
            <a:ext cx="1662758" cy="12466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2EFCE4-C42B-444A-B0F6-5A6CEC0D922A}"/>
              </a:ext>
            </a:extLst>
          </p:cNvPr>
          <p:cNvSpPr txBox="1"/>
          <p:nvPr/>
        </p:nvSpPr>
        <p:spPr>
          <a:xfrm>
            <a:off x="2060259" y="3578822"/>
            <a:ext cx="76327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6600" b="1" dirty="0"/>
              <a:t>kāpēc svarīgi?</a:t>
            </a:r>
            <a:endParaRPr lang="lv-LV" sz="6600" dirty="0"/>
          </a:p>
        </p:txBody>
      </p:sp>
    </p:spTree>
    <p:extLst>
      <p:ext uri="{BB962C8B-B14F-4D97-AF65-F5344CB8AC3E}">
        <p14:creationId xmlns:p14="http://schemas.microsoft.com/office/powerpoint/2010/main" val="42820467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5649126-D59C-4531-B598-9E8315E26D23}"/>
              </a:ext>
            </a:extLst>
          </p:cNvPr>
          <p:cNvSpPr txBox="1"/>
          <p:nvPr/>
        </p:nvSpPr>
        <p:spPr>
          <a:xfrm>
            <a:off x="3107333" y="6275453"/>
            <a:ext cx="3407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dirty="0"/>
              <a:t>www.kurzemevisiem.lv</a:t>
            </a:r>
          </a:p>
        </p:txBody>
      </p:sp>
      <p:pic>
        <p:nvPicPr>
          <p:cNvPr id="3" name="Attēls 2">
            <a:extLst>
              <a:ext uri="{FF2B5EF4-FFF2-40B4-BE49-F238E27FC236}">
                <a16:creationId xmlns:a16="http://schemas.microsoft.com/office/drawing/2014/main" id="{4FC8ABF3-9A10-45B8-B9BF-96A428EE12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055" y="999744"/>
            <a:ext cx="6480048" cy="485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22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ešsaistes multivide 3" title="ￄﾀdaￅﾾos nerimst kaislￄﾫbas ap dienas centra izbￅﾫvi">
            <a:hlinkClick r:id="" action="ppaction://media"/>
            <a:extLst>
              <a:ext uri="{FF2B5EF4-FFF2-40B4-BE49-F238E27FC236}">
                <a16:creationId xmlns:a16="http://schemas.microsoft.com/office/drawing/2014/main" id="{A6F105DE-7605-40AF-9572-84628BABB51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74423" y="1422090"/>
            <a:ext cx="9650652" cy="542807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6CE0579-C70F-4903-9466-F8760ED8479F}"/>
              </a:ext>
            </a:extLst>
          </p:cNvPr>
          <p:cNvSpPr txBox="1">
            <a:spLocks/>
          </p:cNvSpPr>
          <p:nvPr/>
        </p:nvSpPr>
        <p:spPr>
          <a:xfrm>
            <a:off x="1391986" y="270088"/>
            <a:ext cx="7867351" cy="1009224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b="1" dirty="0">
                <a:solidFill>
                  <a:schemeClr val="tx1"/>
                </a:solidFill>
                <a:latin typeface="+mn-lt"/>
              </a:rPr>
              <a:t>ĀDAŽI – </a:t>
            </a:r>
            <a:r>
              <a:rPr lang="lv-LV" b="1" dirty="0">
                <a:solidFill>
                  <a:schemeClr val="tx1"/>
                </a:solidFill>
                <a:latin typeface="+mn-lt"/>
              </a:rPr>
              <a:t>jauns dienas centrs personām ar GRT un bērniem ar FT</a:t>
            </a:r>
            <a:br>
              <a:rPr lang="en-GB" b="1" dirty="0">
                <a:solidFill>
                  <a:schemeClr val="tx1"/>
                </a:solidFill>
                <a:latin typeface="+mn-lt"/>
              </a:rPr>
            </a:br>
            <a:r>
              <a:rPr lang="en-GB" b="1" dirty="0">
                <a:solidFill>
                  <a:schemeClr val="tx1"/>
                </a:solidFill>
                <a:latin typeface="+mn-lt"/>
              </a:rPr>
              <a:t>(LTV «</a:t>
            </a:r>
            <a:r>
              <a:rPr lang="en-GB" b="1" dirty="0" err="1">
                <a:solidFill>
                  <a:schemeClr val="tx1"/>
                </a:solidFill>
                <a:latin typeface="+mn-lt"/>
              </a:rPr>
              <a:t>Panorāma</a:t>
            </a:r>
            <a:r>
              <a:rPr lang="en-GB" b="1" dirty="0">
                <a:solidFill>
                  <a:schemeClr val="tx1"/>
                </a:solidFill>
                <a:latin typeface="+mn-lt"/>
              </a:rPr>
              <a:t>»</a:t>
            </a:r>
            <a:r>
              <a:rPr lang="lv-LV" b="1" dirty="0">
                <a:solidFill>
                  <a:schemeClr val="tx1"/>
                </a:solidFill>
                <a:latin typeface="+mn-lt"/>
              </a:rPr>
              <a:t>, 29.12.2017)</a:t>
            </a:r>
            <a:endParaRPr lang="en-GB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Attēls 5">
            <a:extLst>
              <a:ext uri="{FF2B5EF4-FFF2-40B4-BE49-F238E27FC236}">
                <a16:creationId xmlns:a16="http://schemas.microsoft.com/office/drawing/2014/main" id="{7359B3B0-9593-4BE7-8F94-7CDE583BCF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4" y="7835"/>
            <a:ext cx="1662758" cy="124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23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ttēls 6">
            <a:hlinkClick r:id="rId2"/>
            <a:extLst>
              <a:ext uri="{FF2B5EF4-FFF2-40B4-BE49-F238E27FC236}">
                <a16:creationId xmlns:a16="http://schemas.microsoft.com/office/drawing/2014/main" id="{F2F26E91-AAED-4048-AAA3-D36EB0E664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7359"/>
            <a:ext cx="6175165" cy="565565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7400DF5-5FE4-42FB-836A-33F816DCEA35}"/>
              </a:ext>
            </a:extLst>
          </p:cNvPr>
          <p:cNvSpPr txBox="1">
            <a:spLocks/>
          </p:cNvSpPr>
          <p:nvPr/>
        </p:nvSpPr>
        <p:spPr>
          <a:xfrm>
            <a:off x="1884948" y="379796"/>
            <a:ext cx="3969254" cy="1009224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lv-LV" b="1" dirty="0">
                <a:solidFill>
                  <a:schemeClr val="tx1"/>
                </a:solidFill>
                <a:latin typeface="+mn-lt"/>
              </a:rPr>
              <a:t>Raksti medijos</a:t>
            </a:r>
            <a:endParaRPr lang="en-GB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84A47932-DDE0-427E-86B3-13A06A1D70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4" y="7835"/>
            <a:ext cx="1662758" cy="1246677"/>
          </a:xfrm>
          <a:prstGeom prst="rect">
            <a:avLst/>
          </a:prstGeom>
        </p:spPr>
      </p:pic>
      <p:pic>
        <p:nvPicPr>
          <p:cNvPr id="3" name="Attēls 2">
            <a:hlinkClick r:id="rId5"/>
            <a:extLst>
              <a:ext uri="{FF2B5EF4-FFF2-40B4-BE49-F238E27FC236}">
                <a16:creationId xmlns:a16="http://schemas.microsoft.com/office/drawing/2014/main" id="{1E6C735B-BDA5-47FA-B656-35D49DC824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698" y="3276601"/>
            <a:ext cx="4649303" cy="3580742"/>
          </a:xfrm>
          <a:prstGeom prst="rect">
            <a:avLst/>
          </a:prstGeom>
        </p:spPr>
      </p:pic>
      <p:pic>
        <p:nvPicPr>
          <p:cNvPr id="15" name="Attēls 14">
            <a:hlinkClick r:id="rId7"/>
            <a:extLst>
              <a:ext uri="{FF2B5EF4-FFF2-40B4-BE49-F238E27FC236}">
                <a16:creationId xmlns:a16="http://schemas.microsoft.com/office/drawing/2014/main" id="{9088A953-D0A0-4B91-ABD3-64BB60FDC7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835" y="14987"/>
            <a:ext cx="6175165" cy="3360275"/>
          </a:xfrm>
          <a:prstGeom prst="rect">
            <a:avLst/>
          </a:prstGeom>
        </p:spPr>
      </p:pic>
      <p:pic>
        <p:nvPicPr>
          <p:cNvPr id="9" name="Attēls 8">
            <a:hlinkClick r:id="rId9"/>
            <a:extLst>
              <a:ext uri="{FF2B5EF4-FFF2-40B4-BE49-F238E27FC236}">
                <a16:creationId xmlns:a16="http://schemas.microsoft.com/office/drawing/2014/main" id="{181D3C8C-8F53-42C5-87A1-7B9939B69F9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07" y="3375262"/>
            <a:ext cx="3606991" cy="348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32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ttēls 4">
            <a:extLst>
              <a:ext uri="{FF2B5EF4-FFF2-40B4-BE49-F238E27FC236}">
                <a16:creationId xmlns:a16="http://schemas.microsoft.com/office/drawing/2014/main" id="{FD6B6975-8DE5-4326-B05C-083AE6AB4B7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262626"/>
              </a:clrFrom>
              <a:clrTo>
                <a:srgbClr val="26262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4" y="1221914"/>
            <a:ext cx="12056836" cy="654937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8BDA752-699B-45CF-A2B5-999AC0F35D54}"/>
              </a:ext>
            </a:extLst>
          </p:cNvPr>
          <p:cNvSpPr txBox="1">
            <a:spLocks/>
          </p:cNvSpPr>
          <p:nvPr/>
        </p:nvSpPr>
        <p:spPr>
          <a:xfrm>
            <a:off x="795086" y="248526"/>
            <a:ext cx="7867351" cy="1009224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lv-LV" b="1" dirty="0">
                <a:solidFill>
                  <a:schemeClr val="tx1"/>
                </a:solidFill>
                <a:latin typeface="+mn-lt"/>
              </a:rPr>
              <a:t>Kas «nogāja greizi»?</a:t>
            </a:r>
            <a:endParaRPr lang="en-GB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" name="Attēls 6">
            <a:extLst>
              <a:ext uri="{FF2B5EF4-FFF2-40B4-BE49-F238E27FC236}">
                <a16:creationId xmlns:a16="http://schemas.microsoft.com/office/drawing/2014/main" id="{3639C52F-F509-41F3-B5BF-22A32AE959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4" y="7835"/>
            <a:ext cx="1662758" cy="1246677"/>
          </a:xfrm>
          <a:prstGeom prst="rect">
            <a:avLst/>
          </a:prstGeom>
        </p:spPr>
      </p:pic>
      <p:sp>
        <p:nvSpPr>
          <p:cNvPr id="8" name="Satura vietturis 9">
            <a:extLst>
              <a:ext uri="{FF2B5EF4-FFF2-40B4-BE49-F238E27FC236}">
                <a16:creationId xmlns:a16="http://schemas.microsoft.com/office/drawing/2014/main" id="{2E154740-1182-4CDD-9B82-2C9885298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382" y="1909871"/>
            <a:ext cx="6245718" cy="896830"/>
          </a:xfrm>
        </p:spPr>
        <p:txBody>
          <a:bodyPr>
            <a:noAutofit/>
          </a:bodyPr>
          <a:lstStyle/>
          <a:p>
            <a:pPr algn="just"/>
            <a:r>
              <a:rPr lang="lv-LV" sz="2400" dirty="0"/>
              <a:t>Nespēja uztvert cilvēkus ar invaliditāti kā sabiedrības daļu;</a:t>
            </a:r>
          </a:p>
        </p:txBody>
      </p:sp>
      <p:sp>
        <p:nvSpPr>
          <p:cNvPr id="10" name="Satura vietturis 9">
            <a:extLst>
              <a:ext uri="{FF2B5EF4-FFF2-40B4-BE49-F238E27FC236}">
                <a16:creationId xmlns:a16="http://schemas.microsoft.com/office/drawing/2014/main" id="{712EFC1C-E38B-47A2-B7CE-267CEBDBB86D}"/>
              </a:ext>
            </a:extLst>
          </p:cNvPr>
          <p:cNvSpPr txBox="1">
            <a:spLocks/>
          </p:cNvSpPr>
          <p:nvPr/>
        </p:nvSpPr>
        <p:spPr>
          <a:xfrm>
            <a:off x="142382" y="2616201"/>
            <a:ext cx="4945304" cy="38807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lv-LV" sz="2400" dirty="0"/>
              <a:t>Sabiedrībā pastāvošie mīti un stereotipi;</a:t>
            </a:r>
          </a:p>
          <a:p>
            <a:pPr algn="just"/>
            <a:r>
              <a:rPr lang="lv-LV" sz="2400" b="1" dirty="0"/>
              <a:t>Neinformētība;</a:t>
            </a:r>
          </a:p>
          <a:p>
            <a:pPr algn="just"/>
            <a:r>
              <a:rPr lang="lv-LV" sz="2400" dirty="0"/>
              <a:t>Neizpratne;</a:t>
            </a:r>
          </a:p>
          <a:p>
            <a:pPr algn="just"/>
            <a:r>
              <a:rPr lang="lv-LV" sz="2400" dirty="0"/>
              <a:t>Bailes no citādā;</a:t>
            </a:r>
          </a:p>
          <a:p>
            <a:pPr algn="just"/>
            <a:r>
              <a:rPr lang="lv-LV" sz="2400" dirty="0"/>
              <a:t>Neziņa, kā rīkoties.</a:t>
            </a:r>
          </a:p>
        </p:txBody>
      </p:sp>
    </p:spTree>
    <p:extLst>
      <p:ext uri="{BB962C8B-B14F-4D97-AF65-F5344CB8AC3E}">
        <p14:creationId xmlns:p14="http://schemas.microsoft.com/office/powerpoint/2010/main" val="98250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7400DF5-5FE4-42FB-836A-33F816DCEA35}"/>
              </a:ext>
            </a:extLst>
          </p:cNvPr>
          <p:cNvSpPr txBox="1">
            <a:spLocks/>
          </p:cNvSpPr>
          <p:nvPr/>
        </p:nvSpPr>
        <p:spPr>
          <a:xfrm>
            <a:off x="1569786" y="312026"/>
            <a:ext cx="7867351" cy="1009224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lv-LV" b="1" dirty="0">
                <a:solidFill>
                  <a:schemeClr val="tx1"/>
                </a:solidFill>
                <a:latin typeface="+mn-lt"/>
              </a:rPr>
              <a:t>Vai tas var atkārtoties?</a:t>
            </a:r>
            <a:endParaRPr lang="en-GB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84A47932-DDE0-427E-86B3-13A06A1D70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4" y="7835"/>
            <a:ext cx="1662758" cy="1246677"/>
          </a:xfrm>
          <a:prstGeom prst="rect">
            <a:avLst/>
          </a:prstGeom>
        </p:spPr>
      </p:pic>
      <p:pic>
        <p:nvPicPr>
          <p:cNvPr id="7" name="Attēls 6">
            <a:extLst>
              <a:ext uri="{FF2B5EF4-FFF2-40B4-BE49-F238E27FC236}">
                <a16:creationId xmlns:a16="http://schemas.microsoft.com/office/drawing/2014/main" id="{F77845DE-2076-435B-9B63-B7EA301E172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397" y="461394"/>
            <a:ext cx="10226451" cy="62692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E6BA21-63CA-44E3-9449-C3F4082187CE}"/>
              </a:ext>
            </a:extLst>
          </p:cNvPr>
          <p:cNvSpPr txBox="1"/>
          <p:nvPr/>
        </p:nvSpPr>
        <p:spPr>
          <a:xfrm>
            <a:off x="511728" y="6361308"/>
            <a:ext cx="7575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dirty="0">
                <a:solidFill>
                  <a:srgbClr val="00206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Latvijas fakti, pētījums «Iedzīvotāju informētība un izpratne par deinstitucionalizācijas procesu», 2018.gada novembris</a:t>
            </a:r>
            <a:endParaRPr lang="lv-LV" sz="1400" dirty="0">
              <a:solidFill>
                <a:srgbClr val="00206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48284B-153A-4FF8-A5E4-0CEC4C7C585B}"/>
              </a:ext>
            </a:extLst>
          </p:cNvPr>
          <p:cNvSpPr txBox="1"/>
          <p:nvPr/>
        </p:nvSpPr>
        <p:spPr>
          <a:xfrm>
            <a:off x="4406667" y="1829691"/>
            <a:ext cx="24475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/>
              <a:t>83% iedzīvotāju nezina, kas ir deinstitucionalizācija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CDB6A9-F858-49C5-B5B2-4A0A7E0C5D9C}"/>
              </a:ext>
            </a:extLst>
          </p:cNvPr>
          <p:cNvSpPr txBox="1"/>
          <p:nvPr/>
        </p:nvSpPr>
        <p:spPr>
          <a:xfrm>
            <a:off x="367697" y="1778829"/>
            <a:ext cx="2900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/>
              <a:t>55% nav dzirdējuši par pasākumiem, lai personas ar GRT varētu dzīvot ārpus institūcijām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1DD092-D543-42DF-8BE7-A42EEAEAB246}"/>
              </a:ext>
            </a:extLst>
          </p:cNvPr>
          <p:cNvSpPr txBox="1"/>
          <p:nvPr/>
        </p:nvSpPr>
        <p:spPr>
          <a:xfrm>
            <a:off x="3773951" y="1621637"/>
            <a:ext cx="841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/>
              <a:t>???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BB44CE-53E6-402B-8B72-ED41493516CC}"/>
              </a:ext>
            </a:extLst>
          </p:cNvPr>
          <p:cNvSpPr txBox="1"/>
          <p:nvPr/>
        </p:nvSpPr>
        <p:spPr>
          <a:xfrm>
            <a:off x="8642033" y="2451521"/>
            <a:ext cx="864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!!!!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A362F8-2978-47B5-AC9B-1552DDCF3B9B}"/>
              </a:ext>
            </a:extLst>
          </p:cNvPr>
          <p:cNvSpPr txBox="1"/>
          <p:nvPr/>
        </p:nvSpPr>
        <p:spPr>
          <a:xfrm>
            <a:off x="6489640" y="1470618"/>
            <a:ext cx="23010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/>
              <a:t>~20% neatbalsta vai drīzāk neatbalsta personu ar </a:t>
            </a:r>
          </a:p>
          <a:p>
            <a:pPr algn="ctr"/>
            <a:r>
              <a:rPr lang="lv-LV" dirty="0"/>
              <a:t>GRT </a:t>
            </a:r>
          </a:p>
          <a:p>
            <a:pPr algn="ctr"/>
            <a:r>
              <a:rPr lang="lv-LV" dirty="0"/>
              <a:t>iekļaušanu sabiedrībā</a:t>
            </a:r>
          </a:p>
        </p:txBody>
      </p:sp>
    </p:spTree>
    <p:extLst>
      <p:ext uri="{BB962C8B-B14F-4D97-AF65-F5344CB8AC3E}">
        <p14:creationId xmlns:p14="http://schemas.microsoft.com/office/powerpoint/2010/main" val="43040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7400DF5-5FE4-42FB-836A-33F816DCEA35}"/>
              </a:ext>
            </a:extLst>
          </p:cNvPr>
          <p:cNvSpPr txBox="1">
            <a:spLocks/>
          </p:cNvSpPr>
          <p:nvPr/>
        </p:nvSpPr>
        <p:spPr>
          <a:xfrm>
            <a:off x="1569786" y="312026"/>
            <a:ext cx="7867351" cy="1009224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lv-LV" b="1" dirty="0">
                <a:solidFill>
                  <a:schemeClr val="tx1"/>
                </a:solidFill>
                <a:latin typeface="+mn-lt"/>
              </a:rPr>
              <a:t>Ko darīt?</a:t>
            </a:r>
            <a:endParaRPr lang="en-GB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84A47932-DDE0-427E-86B3-13A06A1D70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4" y="7835"/>
            <a:ext cx="1662758" cy="124667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5E1EEF7-81FE-45DD-9684-9FC7287B6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50" y="1625441"/>
            <a:ext cx="5448300" cy="41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ttēls 7">
            <a:extLst>
              <a:ext uri="{FF2B5EF4-FFF2-40B4-BE49-F238E27FC236}">
                <a16:creationId xmlns:a16="http://schemas.microsoft.com/office/drawing/2014/main" id="{CD8FB91A-958E-4505-8F95-150CD2B5B3E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144" y="2488682"/>
            <a:ext cx="2030762" cy="2587984"/>
          </a:xfrm>
          <a:prstGeom prst="rect">
            <a:avLst/>
          </a:prstGeom>
        </p:spPr>
      </p:pic>
      <p:sp>
        <p:nvSpPr>
          <p:cNvPr id="9" name="Runas burbulis: ovāls 8">
            <a:extLst>
              <a:ext uri="{FF2B5EF4-FFF2-40B4-BE49-F238E27FC236}">
                <a16:creationId xmlns:a16="http://schemas.microsoft.com/office/drawing/2014/main" id="{8341838C-1F25-49ED-B1DC-45F8B1703C9F}"/>
              </a:ext>
            </a:extLst>
          </p:cNvPr>
          <p:cNvSpPr/>
          <p:nvPr/>
        </p:nvSpPr>
        <p:spPr>
          <a:xfrm>
            <a:off x="1261402" y="1002102"/>
            <a:ext cx="1640127" cy="124667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8800" dirty="0"/>
          </a:p>
        </p:txBody>
      </p:sp>
      <p:sp>
        <p:nvSpPr>
          <p:cNvPr id="12" name="Runas burbulis: ovāls 11">
            <a:extLst>
              <a:ext uri="{FF2B5EF4-FFF2-40B4-BE49-F238E27FC236}">
                <a16:creationId xmlns:a16="http://schemas.microsoft.com/office/drawing/2014/main" id="{A268BFF0-E07C-4B8F-863A-87E5017FCD0C}"/>
              </a:ext>
            </a:extLst>
          </p:cNvPr>
          <p:cNvSpPr/>
          <p:nvPr/>
        </p:nvSpPr>
        <p:spPr>
          <a:xfrm>
            <a:off x="2331414" y="2182323"/>
            <a:ext cx="1640127" cy="1246677"/>
          </a:xfrm>
          <a:prstGeom prst="wedgeEllipseCallout">
            <a:avLst>
              <a:gd name="adj1" fmla="val -51032"/>
              <a:gd name="adj2" fmla="val 380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600" dirty="0"/>
              <a:t>=</a:t>
            </a:r>
          </a:p>
        </p:txBody>
      </p:sp>
      <p:sp>
        <p:nvSpPr>
          <p:cNvPr id="13" name="Runas burbulis: ovāls 12">
            <a:extLst>
              <a:ext uri="{FF2B5EF4-FFF2-40B4-BE49-F238E27FC236}">
                <a16:creationId xmlns:a16="http://schemas.microsoft.com/office/drawing/2014/main" id="{5E02D2DE-978F-41F3-AC0D-4AF4AA20CBE6}"/>
              </a:ext>
            </a:extLst>
          </p:cNvPr>
          <p:cNvSpPr/>
          <p:nvPr/>
        </p:nvSpPr>
        <p:spPr>
          <a:xfrm>
            <a:off x="2181805" y="3687603"/>
            <a:ext cx="1640127" cy="1246677"/>
          </a:xfrm>
          <a:prstGeom prst="wedgeEllipseCallout">
            <a:avLst>
              <a:gd name="adj1" fmla="val -49483"/>
              <a:gd name="adj2" fmla="val -465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15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7FA0C4B-6142-4398-A05E-B51B7CDA0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526" y="1147044"/>
            <a:ext cx="1251878" cy="9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Attēls 13">
            <a:extLst>
              <a:ext uri="{FF2B5EF4-FFF2-40B4-BE49-F238E27FC236}">
                <a16:creationId xmlns:a16="http://schemas.microsoft.com/office/drawing/2014/main" id="{0896BF51-F396-489F-B247-7E9FDF61E3AB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880" y="3945085"/>
            <a:ext cx="689975" cy="68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67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B7534-FC02-47D8-B57E-78127E264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3956" y="5409111"/>
            <a:ext cx="14213763" cy="4975699"/>
          </a:xfrm>
        </p:spPr>
        <p:txBody>
          <a:bodyPr/>
          <a:lstStyle/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052F444B-0A49-4336-92B6-4A1084DA305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54114" y="1524737"/>
            <a:ext cx="1471391" cy="1090633"/>
          </a:xfrm>
          <a:custGeom>
            <a:avLst/>
            <a:gdLst>
              <a:gd name="T0" fmla="*/ 297 w 980"/>
              <a:gd name="T1" fmla="*/ 214 h 713"/>
              <a:gd name="T2" fmla="*/ 620 w 980"/>
              <a:gd name="T3" fmla="*/ 51 h 713"/>
              <a:gd name="T4" fmla="*/ 620 w 980"/>
              <a:gd name="T5" fmla="*/ 663 h 713"/>
              <a:gd name="T6" fmla="*/ 329 w 980"/>
              <a:gd name="T7" fmla="*/ 260 h 713"/>
              <a:gd name="T8" fmla="*/ 267 w 980"/>
              <a:gd name="T9" fmla="*/ 356 h 713"/>
              <a:gd name="T10" fmla="*/ 980 w 980"/>
              <a:gd name="T11" fmla="*/ 356 h 713"/>
              <a:gd name="T12" fmla="*/ 22 w 980"/>
              <a:gd name="T13" fmla="*/ 76 h 713"/>
              <a:gd name="T14" fmla="*/ 0 w 980"/>
              <a:gd name="T15" fmla="*/ 142 h 713"/>
              <a:gd name="T16" fmla="*/ 94 w 980"/>
              <a:gd name="T17" fmla="*/ 164 h 713"/>
              <a:gd name="T18" fmla="*/ 593 w 980"/>
              <a:gd name="T19" fmla="*/ 357 h 713"/>
              <a:gd name="T20" fmla="*/ 587 w 980"/>
              <a:gd name="T21" fmla="*/ 394 h 713"/>
              <a:gd name="T22" fmla="*/ 617 w 980"/>
              <a:gd name="T23" fmla="*/ 291 h 713"/>
              <a:gd name="T24" fmla="*/ 603 w 980"/>
              <a:gd name="T25" fmla="*/ 334 h 713"/>
              <a:gd name="T26" fmla="*/ 107 w 980"/>
              <a:gd name="T27" fmla="*/ 142 h 713"/>
              <a:gd name="T28" fmla="*/ 22 w 980"/>
              <a:gd name="T29" fmla="*/ 76 h 713"/>
              <a:gd name="T30" fmla="*/ 379 w 980"/>
              <a:gd name="T31" fmla="*/ 246 h 713"/>
              <a:gd name="T32" fmla="*/ 620 w 980"/>
              <a:gd name="T33" fmla="*/ 144 h 713"/>
              <a:gd name="T34" fmla="*/ 620 w 980"/>
              <a:gd name="T35" fmla="*/ 569 h 713"/>
              <a:gd name="T36" fmla="*/ 417 w 980"/>
              <a:gd name="T37" fmla="*/ 291 h 713"/>
              <a:gd name="T38" fmla="*/ 355 w 980"/>
              <a:gd name="T39" fmla="*/ 356 h 713"/>
              <a:gd name="T40" fmla="*/ 885 w 980"/>
              <a:gd name="T41" fmla="*/ 356 h 713"/>
              <a:gd name="T42" fmla="*/ 620 w 980"/>
              <a:gd name="T43" fmla="*/ 181 h 713"/>
              <a:gd name="T44" fmla="*/ 512 w 980"/>
              <a:gd name="T45" fmla="*/ 298 h 713"/>
              <a:gd name="T46" fmla="*/ 743 w 980"/>
              <a:gd name="T47" fmla="*/ 356 h 713"/>
              <a:gd name="T48" fmla="*/ 497 w 980"/>
              <a:gd name="T49" fmla="*/ 356 h 713"/>
              <a:gd name="T50" fmla="*/ 452 w 980"/>
              <a:gd name="T51" fmla="*/ 305 h 713"/>
              <a:gd name="T52" fmla="*/ 620 w 980"/>
              <a:gd name="T53" fmla="*/ 532 h 713"/>
              <a:gd name="T54" fmla="*/ 620 w 980"/>
              <a:gd name="T55" fmla="*/ 181 h 713"/>
              <a:gd name="T56" fmla="*/ 548 w 980"/>
              <a:gd name="T57" fmla="*/ 310 h 713"/>
              <a:gd name="T58" fmla="*/ 615 w 980"/>
              <a:gd name="T59" fmla="*/ 287 h 713"/>
              <a:gd name="T60" fmla="*/ 618 w 980"/>
              <a:gd name="T61" fmla="*/ 286 h 713"/>
              <a:gd name="T62" fmla="*/ 663 w 980"/>
              <a:gd name="T63" fmla="*/ 357 h 713"/>
              <a:gd name="T64" fmla="*/ 585 w 980"/>
              <a:gd name="T65" fmla="*/ 399 h 713"/>
              <a:gd name="T66" fmla="*/ 583 w 980"/>
              <a:gd name="T67" fmla="*/ 397 h 713"/>
              <a:gd name="T68" fmla="*/ 537 w 980"/>
              <a:gd name="T69" fmla="*/ 338 h 713"/>
              <a:gd name="T70" fmla="*/ 620 w 980"/>
              <a:gd name="T71" fmla="*/ 442 h 713"/>
              <a:gd name="T72" fmla="*/ 620 w 980"/>
              <a:gd name="T73" fmla="*/ 271 h 7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80" h="713">
                <a:moveTo>
                  <a:pt x="624" y="0"/>
                </a:moveTo>
                <a:cubicBezTo>
                  <a:pt x="478" y="0"/>
                  <a:pt x="352" y="88"/>
                  <a:pt x="297" y="214"/>
                </a:cubicBezTo>
                <a:lnTo>
                  <a:pt x="341" y="231"/>
                </a:lnTo>
                <a:cubicBezTo>
                  <a:pt x="389" y="125"/>
                  <a:pt x="496" y="51"/>
                  <a:pt x="620" y="51"/>
                </a:cubicBezTo>
                <a:cubicBezTo>
                  <a:pt x="788" y="51"/>
                  <a:pt x="926" y="188"/>
                  <a:pt x="926" y="356"/>
                </a:cubicBezTo>
                <a:cubicBezTo>
                  <a:pt x="926" y="525"/>
                  <a:pt x="788" y="663"/>
                  <a:pt x="620" y="663"/>
                </a:cubicBezTo>
                <a:cubicBezTo>
                  <a:pt x="451" y="663"/>
                  <a:pt x="314" y="525"/>
                  <a:pt x="314" y="356"/>
                </a:cubicBezTo>
                <a:cubicBezTo>
                  <a:pt x="314" y="322"/>
                  <a:pt x="318" y="291"/>
                  <a:pt x="329" y="260"/>
                </a:cubicBezTo>
                <a:lnTo>
                  <a:pt x="286" y="243"/>
                </a:lnTo>
                <a:cubicBezTo>
                  <a:pt x="273" y="279"/>
                  <a:pt x="267" y="316"/>
                  <a:pt x="267" y="356"/>
                </a:cubicBezTo>
                <a:cubicBezTo>
                  <a:pt x="267" y="553"/>
                  <a:pt x="427" y="713"/>
                  <a:pt x="624" y="713"/>
                </a:cubicBezTo>
                <a:cubicBezTo>
                  <a:pt x="821" y="713"/>
                  <a:pt x="980" y="553"/>
                  <a:pt x="980" y="356"/>
                </a:cubicBezTo>
                <a:cubicBezTo>
                  <a:pt x="980" y="160"/>
                  <a:pt x="821" y="0"/>
                  <a:pt x="624" y="0"/>
                </a:cubicBezTo>
                <a:close/>
                <a:moveTo>
                  <a:pt x="22" y="76"/>
                </a:moveTo>
                <a:cubicBezTo>
                  <a:pt x="56" y="114"/>
                  <a:pt x="60" y="134"/>
                  <a:pt x="60" y="134"/>
                </a:cubicBezTo>
                <a:cubicBezTo>
                  <a:pt x="60" y="134"/>
                  <a:pt x="48" y="140"/>
                  <a:pt x="0" y="142"/>
                </a:cubicBezTo>
                <a:cubicBezTo>
                  <a:pt x="0" y="142"/>
                  <a:pt x="50" y="172"/>
                  <a:pt x="77" y="172"/>
                </a:cubicBezTo>
                <a:cubicBezTo>
                  <a:pt x="83" y="172"/>
                  <a:pt x="94" y="164"/>
                  <a:pt x="94" y="164"/>
                </a:cubicBezTo>
                <a:lnTo>
                  <a:pt x="591" y="356"/>
                </a:lnTo>
                <a:lnTo>
                  <a:pt x="593" y="357"/>
                </a:lnTo>
                <a:lnTo>
                  <a:pt x="598" y="359"/>
                </a:lnTo>
                <a:lnTo>
                  <a:pt x="587" y="394"/>
                </a:lnTo>
                <a:lnTo>
                  <a:pt x="658" y="356"/>
                </a:lnTo>
                <a:lnTo>
                  <a:pt x="617" y="291"/>
                </a:lnTo>
                <a:lnTo>
                  <a:pt x="603" y="333"/>
                </a:lnTo>
                <a:lnTo>
                  <a:pt x="603" y="334"/>
                </a:lnTo>
                <a:cubicBezTo>
                  <a:pt x="601" y="334"/>
                  <a:pt x="602" y="334"/>
                  <a:pt x="602" y="334"/>
                </a:cubicBezTo>
                <a:lnTo>
                  <a:pt x="107" y="142"/>
                </a:lnTo>
                <a:cubicBezTo>
                  <a:pt x="107" y="142"/>
                  <a:pt x="101" y="121"/>
                  <a:pt x="93" y="113"/>
                </a:cubicBezTo>
                <a:cubicBezTo>
                  <a:pt x="75" y="94"/>
                  <a:pt x="22" y="76"/>
                  <a:pt x="22" y="76"/>
                </a:cubicBezTo>
                <a:close/>
                <a:moveTo>
                  <a:pt x="620" y="92"/>
                </a:moveTo>
                <a:cubicBezTo>
                  <a:pt x="513" y="92"/>
                  <a:pt x="421" y="155"/>
                  <a:pt x="379" y="246"/>
                </a:cubicBezTo>
                <a:lnTo>
                  <a:pt x="428" y="265"/>
                </a:lnTo>
                <a:cubicBezTo>
                  <a:pt x="462" y="194"/>
                  <a:pt x="535" y="144"/>
                  <a:pt x="620" y="144"/>
                </a:cubicBezTo>
                <a:cubicBezTo>
                  <a:pt x="737" y="144"/>
                  <a:pt x="832" y="239"/>
                  <a:pt x="832" y="356"/>
                </a:cubicBezTo>
                <a:cubicBezTo>
                  <a:pt x="832" y="474"/>
                  <a:pt x="737" y="569"/>
                  <a:pt x="620" y="569"/>
                </a:cubicBezTo>
                <a:cubicBezTo>
                  <a:pt x="503" y="569"/>
                  <a:pt x="407" y="474"/>
                  <a:pt x="407" y="356"/>
                </a:cubicBezTo>
                <a:cubicBezTo>
                  <a:pt x="407" y="333"/>
                  <a:pt x="410" y="312"/>
                  <a:pt x="417" y="291"/>
                </a:cubicBezTo>
                <a:lnTo>
                  <a:pt x="369" y="273"/>
                </a:lnTo>
                <a:cubicBezTo>
                  <a:pt x="360" y="300"/>
                  <a:pt x="355" y="327"/>
                  <a:pt x="355" y="356"/>
                </a:cubicBezTo>
                <a:cubicBezTo>
                  <a:pt x="355" y="503"/>
                  <a:pt x="474" y="621"/>
                  <a:pt x="620" y="621"/>
                </a:cubicBezTo>
                <a:cubicBezTo>
                  <a:pt x="766" y="621"/>
                  <a:pt x="885" y="503"/>
                  <a:pt x="885" y="356"/>
                </a:cubicBezTo>
                <a:cubicBezTo>
                  <a:pt x="885" y="210"/>
                  <a:pt x="766" y="92"/>
                  <a:pt x="620" y="92"/>
                </a:cubicBezTo>
                <a:close/>
                <a:moveTo>
                  <a:pt x="620" y="181"/>
                </a:moveTo>
                <a:cubicBezTo>
                  <a:pt x="551" y="181"/>
                  <a:pt x="492" y="221"/>
                  <a:pt x="463" y="278"/>
                </a:cubicBezTo>
                <a:lnTo>
                  <a:pt x="512" y="298"/>
                </a:lnTo>
                <a:cubicBezTo>
                  <a:pt x="533" y="260"/>
                  <a:pt x="573" y="234"/>
                  <a:pt x="620" y="234"/>
                </a:cubicBezTo>
                <a:cubicBezTo>
                  <a:pt x="687" y="234"/>
                  <a:pt x="743" y="289"/>
                  <a:pt x="743" y="356"/>
                </a:cubicBezTo>
                <a:cubicBezTo>
                  <a:pt x="743" y="424"/>
                  <a:pt x="687" y="479"/>
                  <a:pt x="620" y="479"/>
                </a:cubicBezTo>
                <a:cubicBezTo>
                  <a:pt x="552" y="479"/>
                  <a:pt x="497" y="424"/>
                  <a:pt x="497" y="356"/>
                </a:cubicBezTo>
                <a:cubicBezTo>
                  <a:pt x="497" y="345"/>
                  <a:pt x="498" y="335"/>
                  <a:pt x="501" y="324"/>
                </a:cubicBezTo>
                <a:lnTo>
                  <a:pt x="452" y="305"/>
                </a:lnTo>
                <a:cubicBezTo>
                  <a:pt x="447" y="322"/>
                  <a:pt x="444" y="338"/>
                  <a:pt x="444" y="356"/>
                </a:cubicBezTo>
                <a:cubicBezTo>
                  <a:pt x="444" y="453"/>
                  <a:pt x="523" y="532"/>
                  <a:pt x="620" y="532"/>
                </a:cubicBezTo>
                <a:cubicBezTo>
                  <a:pt x="716" y="532"/>
                  <a:pt x="795" y="453"/>
                  <a:pt x="795" y="356"/>
                </a:cubicBezTo>
                <a:cubicBezTo>
                  <a:pt x="795" y="260"/>
                  <a:pt x="716" y="181"/>
                  <a:pt x="620" y="181"/>
                </a:cubicBezTo>
                <a:close/>
                <a:moveTo>
                  <a:pt x="620" y="271"/>
                </a:moveTo>
                <a:cubicBezTo>
                  <a:pt x="590" y="271"/>
                  <a:pt x="564" y="287"/>
                  <a:pt x="548" y="310"/>
                </a:cubicBezTo>
                <a:lnTo>
                  <a:pt x="600" y="330"/>
                </a:lnTo>
                <a:lnTo>
                  <a:pt x="615" y="287"/>
                </a:lnTo>
                <a:lnTo>
                  <a:pt x="616" y="283"/>
                </a:lnTo>
                <a:lnTo>
                  <a:pt x="618" y="286"/>
                </a:lnTo>
                <a:lnTo>
                  <a:pt x="662" y="356"/>
                </a:lnTo>
                <a:lnTo>
                  <a:pt x="663" y="357"/>
                </a:lnTo>
                <a:lnTo>
                  <a:pt x="662" y="358"/>
                </a:lnTo>
                <a:lnTo>
                  <a:pt x="585" y="399"/>
                </a:lnTo>
                <a:lnTo>
                  <a:pt x="581" y="401"/>
                </a:lnTo>
                <a:lnTo>
                  <a:pt x="583" y="397"/>
                </a:lnTo>
                <a:lnTo>
                  <a:pt x="594" y="360"/>
                </a:lnTo>
                <a:lnTo>
                  <a:pt x="537" y="338"/>
                </a:lnTo>
                <a:cubicBezTo>
                  <a:pt x="535" y="344"/>
                  <a:pt x="535" y="350"/>
                  <a:pt x="535" y="356"/>
                </a:cubicBezTo>
                <a:cubicBezTo>
                  <a:pt x="535" y="403"/>
                  <a:pt x="573" y="442"/>
                  <a:pt x="620" y="442"/>
                </a:cubicBezTo>
                <a:cubicBezTo>
                  <a:pt x="667" y="442"/>
                  <a:pt x="705" y="403"/>
                  <a:pt x="705" y="356"/>
                </a:cubicBezTo>
                <a:cubicBezTo>
                  <a:pt x="705" y="309"/>
                  <a:pt x="667" y="271"/>
                  <a:pt x="620" y="271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2" name="Shēma 1">
            <a:extLst>
              <a:ext uri="{FF2B5EF4-FFF2-40B4-BE49-F238E27FC236}">
                <a16:creationId xmlns:a16="http://schemas.microsoft.com/office/drawing/2014/main" id="{14D2522F-9633-4C56-9E65-7F74F05B53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1173685"/>
              </p:ext>
            </p:extLst>
          </p:nvPr>
        </p:nvGraphicFramePr>
        <p:xfrm>
          <a:off x="1885757" y="1370092"/>
          <a:ext cx="7178788" cy="1279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4">
            <a:extLst>
              <a:ext uri="{FF2B5EF4-FFF2-40B4-BE49-F238E27FC236}">
                <a16:creationId xmlns:a16="http://schemas.microsoft.com/office/drawing/2014/main" id="{7AB437F0-FF49-4081-BE05-3F69FEAF2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2962" y="717186"/>
            <a:ext cx="1197234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693F94C-C127-4A8C-A10F-4245CB814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2962" y="1617299"/>
            <a:ext cx="1197234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F63D38B-33F5-4540-8EB7-065B5DCCF20B}"/>
              </a:ext>
            </a:extLst>
          </p:cNvPr>
          <p:cNvGrpSpPr>
            <a:grpSpLocks/>
          </p:cNvGrpSpPr>
          <p:nvPr/>
        </p:nvGrpSpPr>
        <p:grpSpPr bwMode="auto">
          <a:xfrm>
            <a:off x="1963486" y="2690671"/>
            <a:ext cx="7101059" cy="3071449"/>
            <a:chOff x="0" y="0"/>
            <a:chExt cx="108385" cy="48787"/>
          </a:xfrm>
          <a:solidFill>
            <a:srgbClr val="D3D83D"/>
          </a:solidFill>
        </p:grpSpPr>
        <p:sp>
          <p:nvSpPr>
            <p:cNvPr id="15" name="Nom1">
              <a:extLst>
                <a:ext uri="{FF2B5EF4-FFF2-40B4-BE49-F238E27FC236}">
                  <a16:creationId xmlns:a16="http://schemas.microsoft.com/office/drawing/2014/main" id="{D6696F2C-828B-4188-BB30-F3460D1BBC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08385" cy="11214"/>
            </a:xfrm>
            <a:prstGeom prst="homePlate">
              <a:avLst>
                <a:gd name="adj" fmla="val 50005"/>
              </a:avLst>
            </a:prstGeom>
            <a:grpFill/>
            <a:ln w="12700">
              <a:solidFill>
                <a:srgbClr val="C6E677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lv-LV" sz="2000" dirty="0">
                  <a:solidFill>
                    <a:schemeClr val="dk1"/>
                  </a:solidFill>
                  <a:cs typeface="Times New Roman" panose="02020603050405020304" pitchFamily="18" charset="0"/>
                </a:rPr>
                <a:t>Darbinieka izvēle sabiedrības izglītošanai</a:t>
              </a:r>
              <a:endParaRPr lang="en-GB" sz="2000" dirty="0">
                <a:solidFill>
                  <a:schemeClr val="dk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7" name="Nom3">
              <a:extLst>
                <a:ext uri="{FF2B5EF4-FFF2-40B4-BE49-F238E27FC236}">
                  <a16:creationId xmlns:a16="http://schemas.microsoft.com/office/drawing/2014/main" id="{E6EB0747-FA50-4467-BB7B-28A0567146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4" y="12586"/>
              <a:ext cx="96621" cy="11214"/>
            </a:xfrm>
            <a:prstGeom prst="homePlate">
              <a:avLst>
                <a:gd name="adj" fmla="val 50001"/>
              </a:avLst>
            </a:prstGeom>
            <a:grpFill/>
            <a:ln w="12700">
              <a:solidFill>
                <a:srgbClr val="C6E677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/>
              <a:r>
                <a:rPr lang="lv-LV" sz="2000" dirty="0">
                  <a:solidFill>
                    <a:schemeClr val="dk1"/>
                  </a:solidFill>
                  <a:cs typeface="Times New Roman" panose="02020603050405020304" pitchFamily="18" charset="0"/>
                </a:rPr>
                <a:t>Apmācības par DI procesu, komunikāciju ar medijiem par sociālajām tēmām, semināri u.c.</a:t>
              </a:r>
              <a:endParaRPr lang="en-GB" sz="2000" dirty="0">
                <a:solidFill>
                  <a:schemeClr val="dk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8" name="Nom4">
              <a:extLst>
                <a:ext uri="{FF2B5EF4-FFF2-40B4-BE49-F238E27FC236}">
                  <a16:creationId xmlns:a16="http://schemas.microsoft.com/office/drawing/2014/main" id="{9D522B78-8990-4111-BD59-32450A26E9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66" y="37573"/>
              <a:ext cx="70720" cy="11214"/>
            </a:xfrm>
            <a:prstGeom prst="homePlate">
              <a:avLst>
                <a:gd name="adj" fmla="val 50001"/>
              </a:avLst>
            </a:prstGeom>
            <a:grpFill/>
            <a:ln w="12700">
              <a:solidFill>
                <a:srgbClr val="C6E677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/>
              <a:r>
                <a:rPr lang="lv-LV" sz="2000" dirty="0">
                  <a:solidFill>
                    <a:schemeClr val="dk1"/>
                  </a:solidFill>
                  <a:cs typeface="Times New Roman" panose="02020603050405020304" pitchFamily="18" charset="0"/>
                </a:rPr>
                <a:t>Pašvaldības iedzīvotāju informēšana un izglītošana</a:t>
              </a:r>
              <a:endParaRPr lang="en-GB" sz="2000" dirty="0">
                <a:solidFill>
                  <a:schemeClr val="dk1"/>
                </a:solidFill>
                <a:cs typeface="Times New Roman" panose="02020603050405020304" pitchFamily="18" charset="0"/>
              </a:endParaRPr>
            </a:p>
          </p:txBody>
        </p:sp>
        <p:cxnSp>
          <p:nvCxnSpPr>
            <p:cNvPr id="19" name="Elbow Connector 4">
              <a:extLst>
                <a:ext uri="{FF2B5EF4-FFF2-40B4-BE49-F238E27FC236}">
                  <a16:creationId xmlns:a16="http://schemas.microsoft.com/office/drawing/2014/main" id="{20C29C5A-B2FA-4588-9EF4-95BDC5F31101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-44" y="11748"/>
              <a:ext cx="6985" cy="5400"/>
            </a:xfrm>
            <a:prstGeom prst="bentConnector2">
              <a:avLst/>
            </a:prstGeom>
            <a:grpFill/>
            <a:ln w="88900">
              <a:solidFill>
                <a:srgbClr val="D3D83D"/>
              </a:solidFill>
              <a:miter lim="800000"/>
              <a:headEnd/>
              <a:tailEnd type="triangle" w="sm" len="sm"/>
            </a:ln>
          </p:spPr>
        </p:cxnSp>
        <p:cxnSp>
          <p:nvCxnSpPr>
            <p:cNvPr id="20" name="Elbow Connector 23">
              <a:extLst>
                <a:ext uri="{FF2B5EF4-FFF2-40B4-BE49-F238E27FC236}">
                  <a16:creationId xmlns:a16="http://schemas.microsoft.com/office/drawing/2014/main" id="{BFD8D545-DE46-4A10-941C-62F7D0C3D70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7002" y="24424"/>
              <a:ext cx="6985" cy="5400"/>
            </a:xfrm>
            <a:prstGeom prst="bentConnector2">
              <a:avLst/>
            </a:prstGeom>
            <a:grpFill/>
            <a:ln w="88900">
              <a:solidFill>
                <a:srgbClr val="D3D83D"/>
              </a:solidFill>
              <a:miter lim="800000"/>
              <a:headEnd/>
              <a:tailEnd type="triangle" w="sm" len="sm"/>
            </a:ln>
          </p:spPr>
        </p:cxnSp>
        <p:cxnSp>
          <p:nvCxnSpPr>
            <p:cNvPr id="21" name="Elbow Connector 24">
              <a:extLst>
                <a:ext uri="{FF2B5EF4-FFF2-40B4-BE49-F238E27FC236}">
                  <a16:creationId xmlns:a16="http://schemas.microsoft.com/office/drawing/2014/main" id="{1EF2FD59-578E-4F9A-9D97-F900A31BE15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14542" y="36568"/>
              <a:ext cx="6985" cy="5400"/>
            </a:xfrm>
            <a:prstGeom prst="bentConnector2">
              <a:avLst/>
            </a:prstGeom>
            <a:grpFill/>
            <a:ln w="88900">
              <a:solidFill>
                <a:srgbClr val="D3D83D"/>
              </a:solidFill>
              <a:miter lim="800000"/>
              <a:headEnd/>
              <a:tailEnd type="triangle" w="sm" len="sm"/>
            </a:ln>
          </p:spPr>
        </p:cxnSp>
      </p:grpSp>
      <p:sp>
        <p:nvSpPr>
          <p:cNvPr id="22" name="Rectangle 28">
            <a:extLst>
              <a:ext uri="{FF2B5EF4-FFF2-40B4-BE49-F238E27FC236}">
                <a16:creationId xmlns:a16="http://schemas.microsoft.com/office/drawing/2014/main" id="{EA7D6C71-90F1-419D-99FC-1EBBAC80F1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5757" y="6833099"/>
            <a:ext cx="1647972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8" name="Attēls 27">
            <a:extLst>
              <a:ext uri="{FF2B5EF4-FFF2-40B4-BE49-F238E27FC236}">
                <a16:creationId xmlns:a16="http://schemas.microsoft.com/office/drawing/2014/main" id="{0C4D62B1-EEDF-44EC-87B4-4AB1672FFF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16" y="3664279"/>
            <a:ext cx="1206969" cy="1229113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E67C4391-34B7-44AD-9C50-6624D1C26A94}"/>
              </a:ext>
            </a:extLst>
          </p:cNvPr>
          <p:cNvSpPr txBox="1">
            <a:spLocks/>
          </p:cNvSpPr>
          <p:nvPr/>
        </p:nvSpPr>
        <p:spPr>
          <a:xfrm>
            <a:off x="1963486" y="382565"/>
            <a:ext cx="7867351" cy="1009224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lv-LV" b="1" dirty="0">
                <a:solidFill>
                  <a:schemeClr val="tx1"/>
                </a:solidFill>
                <a:latin typeface="+mn-lt"/>
              </a:rPr>
              <a:t>Soļi veiksmīgākai komunikācijai</a:t>
            </a:r>
            <a:endParaRPr lang="en-GB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3" name="Attēls 22">
            <a:extLst>
              <a:ext uri="{FF2B5EF4-FFF2-40B4-BE49-F238E27FC236}">
                <a16:creationId xmlns:a16="http://schemas.microsoft.com/office/drawing/2014/main" id="{BB7ADB2A-D753-49FD-98DF-2215E2FE28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4" y="7835"/>
            <a:ext cx="1662758" cy="1246677"/>
          </a:xfrm>
          <a:prstGeom prst="rect">
            <a:avLst/>
          </a:prstGeom>
        </p:spPr>
      </p:pic>
      <p:sp>
        <p:nvSpPr>
          <p:cNvPr id="24" name="Nom2">
            <a:extLst>
              <a:ext uri="{FF2B5EF4-FFF2-40B4-BE49-F238E27FC236}">
                <a16:creationId xmlns:a16="http://schemas.microsoft.com/office/drawing/2014/main" id="{BE1C3882-F16A-4236-A004-89A252A48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9840" y="4266288"/>
            <a:ext cx="5544306" cy="705992"/>
          </a:xfrm>
          <a:prstGeom prst="homePlate">
            <a:avLst>
              <a:gd name="adj" fmla="val 50001"/>
            </a:avLst>
          </a:prstGeom>
          <a:solidFill>
            <a:srgbClr val="D3D83D"/>
          </a:solidFill>
          <a:ln w="12700">
            <a:solidFill>
              <a:srgbClr val="C6E677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/>
            <a:r>
              <a:rPr lang="lv-LV" sz="2000" dirty="0">
                <a:solidFill>
                  <a:schemeClr val="dk1"/>
                </a:solidFill>
                <a:cs typeface="Times New Roman" panose="02020603050405020304" pitchFamily="18" charset="0"/>
              </a:rPr>
              <a:t>Sadarbība un ikdienas atbalsts no «Kurzeme visiem» vadības komandas</a:t>
            </a:r>
            <a:endParaRPr lang="en-GB" sz="2000" dirty="0">
              <a:solidFill>
                <a:schemeClr val="dk1"/>
              </a:solidFill>
              <a:cs typeface="Times New Roman" panose="02020603050405020304" pitchFamily="18" charset="0"/>
            </a:endParaRPr>
          </a:p>
        </p:txBody>
      </p:sp>
      <p:sp>
        <p:nvSpPr>
          <p:cNvPr id="25" name="Nom4">
            <a:extLst>
              <a:ext uri="{FF2B5EF4-FFF2-40B4-BE49-F238E27FC236}">
                <a16:creationId xmlns:a16="http://schemas.microsoft.com/office/drawing/2014/main" id="{647BF787-0E53-4448-B635-E2947DCC6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2519" y="5824106"/>
            <a:ext cx="3717380" cy="705992"/>
          </a:xfrm>
          <a:prstGeom prst="homePlate">
            <a:avLst>
              <a:gd name="adj" fmla="val 50001"/>
            </a:avLst>
          </a:prstGeom>
          <a:solidFill>
            <a:srgbClr val="D3D83D"/>
          </a:solidFill>
          <a:ln w="12700">
            <a:solidFill>
              <a:srgbClr val="C6E677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/>
            <a:r>
              <a:rPr lang="lv-LV" sz="2400" dirty="0">
                <a:solidFill>
                  <a:schemeClr val="dk1"/>
                </a:solidFill>
                <a:cs typeface="Times New Roman" panose="02020603050405020304" pitchFamily="18" charset="0"/>
              </a:rPr>
              <a:t>PĀRMAIŅAS</a:t>
            </a:r>
            <a:endParaRPr lang="en-GB" sz="2400" dirty="0">
              <a:solidFill>
                <a:schemeClr val="dk1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26" name="Elbow Connector 24">
            <a:extLst>
              <a:ext uri="{FF2B5EF4-FFF2-40B4-BE49-F238E27FC236}">
                <a16:creationId xmlns:a16="http://schemas.microsoft.com/office/drawing/2014/main" id="{50E62471-265E-4DEE-997B-0F3BFF3CF43E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3416399" y="5780963"/>
            <a:ext cx="439750" cy="322128"/>
          </a:xfrm>
          <a:prstGeom prst="bentConnector2">
            <a:avLst/>
          </a:prstGeom>
          <a:solidFill>
            <a:srgbClr val="D3D83D"/>
          </a:solidFill>
          <a:ln w="88900">
            <a:solidFill>
              <a:srgbClr val="D3D83D"/>
            </a:solidFill>
            <a:miter lim="800000"/>
            <a:headEnd/>
            <a:tailEnd type="triangle" w="sm" len="sm"/>
          </a:ln>
        </p:spPr>
      </p:cxnSp>
    </p:spTree>
    <p:extLst>
      <p:ext uri="{BB962C8B-B14F-4D97-AF65-F5344CB8AC3E}">
        <p14:creationId xmlns:p14="http://schemas.microsoft.com/office/powerpoint/2010/main" val="274439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āls 12">
            <a:extLst>
              <a:ext uri="{FF2B5EF4-FFF2-40B4-BE49-F238E27FC236}">
                <a16:creationId xmlns:a16="http://schemas.microsoft.com/office/drawing/2014/main" id="{012D3693-E593-44AD-BD87-6055CFC0C40C}"/>
              </a:ext>
            </a:extLst>
          </p:cNvPr>
          <p:cNvSpPr/>
          <p:nvPr/>
        </p:nvSpPr>
        <p:spPr>
          <a:xfrm>
            <a:off x="452843" y="3914691"/>
            <a:ext cx="1177971" cy="1141808"/>
          </a:xfrm>
          <a:prstGeom prst="ellipse">
            <a:avLst/>
          </a:prstGeom>
          <a:solidFill>
            <a:srgbClr val="D3D83D"/>
          </a:solidFill>
          <a:ln>
            <a:solidFill>
              <a:srgbClr val="D3D8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Ovāls 4">
            <a:extLst>
              <a:ext uri="{FF2B5EF4-FFF2-40B4-BE49-F238E27FC236}">
                <a16:creationId xmlns:a16="http://schemas.microsoft.com/office/drawing/2014/main" id="{6DA0AD1C-2EB9-4F12-9FA3-D15B3D596A41}"/>
              </a:ext>
            </a:extLst>
          </p:cNvPr>
          <p:cNvSpPr/>
          <p:nvPr/>
        </p:nvSpPr>
        <p:spPr>
          <a:xfrm>
            <a:off x="452844" y="2114331"/>
            <a:ext cx="1177971" cy="1141808"/>
          </a:xfrm>
          <a:prstGeom prst="ellipse">
            <a:avLst/>
          </a:prstGeom>
          <a:solidFill>
            <a:srgbClr val="D3D83D"/>
          </a:solidFill>
          <a:ln>
            <a:solidFill>
              <a:srgbClr val="D3D8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graphicFrame>
        <p:nvGraphicFramePr>
          <p:cNvPr id="2" name="Shēma 1">
            <a:extLst>
              <a:ext uri="{FF2B5EF4-FFF2-40B4-BE49-F238E27FC236}">
                <a16:creationId xmlns:a16="http://schemas.microsoft.com/office/drawing/2014/main" id="{14D2522F-9633-4C56-9E65-7F74F05B53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8878113"/>
              </p:ext>
            </p:extLst>
          </p:nvPr>
        </p:nvGraphicFramePr>
        <p:xfrm>
          <a:off x="1885757" y="2045143"/>
          <a:ext cx="7178788" cy="1279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4">
            <a:extLst>
              <a:ext uri="{FF2B5EF4-FFF2-40B4-BE49-F238E27FC236}">
                <a16:creationId xmlns:a16="http://schemas.microsoft.com/office/drawing/2014/main" id="{7AB437F0-FF49-4081-BE05-3F69FEAF2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2962" y="717186"/>
            <a:ext cx="1197234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693F94C-C127-4A8C-A10F-4245CB814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2962" y="1617299"/>
            <a:ext cx="1197234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EA7D6C71-90F1-419D-99FC-1EBBAC80F1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5757" y="6833099"/>
            <a:ext cx="1647972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E67C4391-34B7-44AD-9C50-6624D1C26A94}"/>
              </a:ext>
            </a:extLst>
          </p:cNvPr>
          <p:cNvSpPr txBox="1">
            <a:spLocks/>
          </p:cNvSpPr>
          <p:nvPr/>
        </p:nvSpPr>
        <p:spPr>
          <a:xfrm>
            <a:off x="3341952" y="336105"/>
            <a:ext cx="4266398" cy="1009224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lv-LV" b="1" dirty="0">
                <a:solidFill>
                  <a:schemeClr val="tx1"/>
                </a:solidFill>
                <a:latin typeface="+mn-lt"/>
              </a:rPr>
              <a:t>Speram pirmo soli!</a:t>
            </a:r>
            <a:endParaRPr lang="en-GB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3" name="Attēls 22">
            <a:extLst>
              <a:ext uri="{FF2B5EF4-FFF2-40B4-BE49-F238E27FC236}">
                <a16:creationId xmlns:a16="http://schemas.microsoft.com/office/drawing/2014/main" id="{BB7ADB2A-D753-49FD-98DF-2215E2FE28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4" y="7835"/>
            <a:ext cx="1662758" cy="1246677"/>
          </a:xfrm>
          <a:prstGeom prst="rect">
            <a:avLst/>
          </a:prstGeom>
        </p:spPr>
      </p:pic>
      <p:graphicFrame>
        <p:nvGraphicFramePr>
          <p:cNvPr id="27" name="Shēma 26">
            <a:extLst>
              <a:ext uri="{FF2B5EF4-FFF2-40B4-BE49-F238E27FC236}">
                <a16:creationId xmlns:a16="http://schemas.microsoft.com/office/drawing/2014/main" id="{4393F035-0EE4-4B5A-9D5A-8C2A0B9F83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5605146"/>
              </p:ext>
            </p:extLst>
          </p:nvPr>
        </p:nvGraphicFramePr>
        <p:xfrm>
          <a:off x="1885757" y="3869026"/>
          <a:ext cx="7178788" cy="1279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076F7B4-0A71-462D-AA06-0074F85A65A6}"/>
              </a:ext>
            </a:extLst>
          </p:cNvPr>
          <p:cNvSpPr txBox="1"/>
          <p:nvPr/>
        </p:nvSpPr>
        <p:spPr>
          <a:xfrm>
            <a:off x="742726" y="1900284"/>
            <a:ext cx="5982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9600" dirty="0">
                <a:solidFill>
                  <a:srgbClr val="5CBAC5"/>
                </a:solidFill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7C93B8-B946-4B6F-8446-6A67DA8A2F9E}"/>
              </a:ext>
            </a:extLst>
          </p:cNvPr>
          <p:cNvSpPr txBox="1"/>
          <p:nvPr/>
        </p:nvSpPr>
        <p:spPr>
          <a:xfrm>
            <a:off x="742725" y="3700765"/>
            <a:ext cx="5982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9600" dirty="0">
                <a:solidFill>
                  <a:srgbClr val="5CBAC5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5809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>
            <a:extLst>
              <a:ext uri="{FF2B5EF4-FFF2-40B4-BE49-F238E27FC236}">
                <a16:creationId xmlns:a16="http://schemas.microsoft.com/office/drawing/2014/main" id="{D9467ED6-7A5E-47AE-BAD9-79C9CEA83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655" y="1272603"/>
            <a:ext cx="8223802" cy="4909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1313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342900" marR="0" lvl="0" indent="-341313" algn="ctr" defTabSz="449263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kumimoji="0" lang="lv-LV" altLang="lv-LV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603020202020204" pitchFamily="34" charset="0"/>
            </a:endParaRPr>
          </a:p>
          <a:p>
            <a:pPr marL="342900" marR="0" lvl="0" indent="-341313" algn="ctr" defTabSz="449263" rtl="0" eaLnBrk="1" fontAlgn="base" latinLnBrk="0" hangingPunct="1">
              <a:lnSpc>
                <a:spcPct val="100000"/>
              </a:lnSpc>
              <a:spcBef>
                <a:spcPts val="625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lv-LV" altLang="lv-LV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</a:rPr>
              <a:t>Kurzemes plānošanas reģions</a:t>
            </a:r>
          </a:p>
          <a:p>
            <a:pPr marL="342900" marR="0" lvl="0" indent="-341313" algn="ctr" defTabSz="449263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lv-LV" altLang="lv-LV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</a:rPr>
              <a:t>Valguma iela 4a, Rīga LV-1048</a:t>
            </a:r>
          </a:p>
          <a:p>
            <a:pPr marL="342900" marR="0" lvl="0" indent="-341313" algn="ctr" defTabSz="449263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lv-LV" altLang="lv-LV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</a:rPr>
              <a:t>www.kurzemesregions.lv</a:t>
            </a:r>
            <a:r>
              <a:rPr kumimoji="0" lang="lv-LV" altLang="lv-LV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</a:rPr>
              <a:t> </a:t>
            </a:r>
          </a:p>
          <a:p>
            <a:pPr marL="342900" marR="0" lvl="0" indent="-341313" algn="ctr" defTabSz="449263" rtl="0" eaLnBrk="1" fontAlgn="base" latinLnBrk="0" hangingPunct="1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lv-LV" altLang="lv-LV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</a:rPr>
              <a:t>e-pasts:  </a:t>
            </a:r>
            <a:r>
              <a:rPr kumimoji="0" lang="lv-LV" altLang="lv-LV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</a:rPr>
              <a:t>info@kurzemesregions.lv</a:t>
            </a:r>
            <a:r>
              <a:rPr kumimoji="0" lang="lv-LV" altLang="lv-LV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</a:rPr>
              <a:t> </a:t>
            </a:r>
            <a:endParaRPr kumimoji="0" lang="lv-LV" altLang="lv-LV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603020202020204" pitchFamily="34" charset="0"/>
              <a:hlinkClick r:id="rId2"/>
            </a:endParaRPr>
          </a:p>
          <a:p>
            <a:pPr marL="342900" marR="0" lvl="0" indent="-341313" algn="ctr" defTabSz="449263" rtl="0" eaLnBrk="1" fontAlgn="base" latinLnBrk="0" hangingPunct="1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lv-LV" altLang="lv-LV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</a:rPr>
              <a:t>Tel.: +371 67331492</a:t>
            </a:r>
          </a:p>
          <a:p>
            <a:pPr marL="342900" marR="0" lvl="0" indent="-341313" algn="ctr" defTabSz="449263" rtl="0" eaLnBrk="1" fontAlgn="base" latinLnBrk="0" hangingPunct="1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kumimoji="0" lang="lv-LV" altLang="lv-LV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603020202020204" pitchFamily="34" charset="0"/>
            </a:endParaRPr>
          </a:p>
          <a:p>
            <a:pPr marL="342900" marR="0" lvl="0" indent="-341313" algn="ctr" defTabSz="449263" rtl="0" eaLnBrk="1" fontAlgn="base" latinLnBrk="0" hangingPunct="1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kumimoji="0" lang="lv-LV" altLang="lv-LV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603020202020204" pitchFamily="34" charset="0"/>
            </a:endParaRPr>
          </a:p>
          <a:p>
            <a:pPr marL="342900" marR="0" lvl="0" indent="-341313" algn="ctr" defTabSz="449263" rtl="0" eaLnBrk="1" fontAlgn="base" latinLnBrk="0" hangingPunct="1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kumimoji="0" lang="lv-LV" altLang="lv-LV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603020202020204" pitchFamily="34" charset="0"/>
            </a:endParaRPr>
          </a:p>
          <a:p>
            <a:pPr marL="342900" marR="0" lvl="0" indent="-341313" algn="ctr" defTabSz="449263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lv-LV" altLang="lv-LV" b="1" dirty="0">
                <a:solidFill>
                  <a:srgbClr val="002060"/>
                </a:solidFill>
                <a:latin typeface="Trebuchet MS" panose="020B0603020202020204" pitchFamily="34" charset="0"/>
              </a:rPr>
              <a:t>Laura Homka</a:t>
            </a:r>
            <a:endParaRPr kumimoji="0" lang="lv-LV" altLang="lv-LV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603020202020204" pitchFamily="34" charset="0"/>
            </a:endParaRPr>
          </a:p>
          <a:p>
            <a:pPr marL="342900" marR="0" lvl="0" indent="-341313" algn="ctr" defTabSz="449263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lv-LV" altLang="lv-LV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</a:rPr>
              <a:t>Sabiedrisko attiecību speciāliste</a:t>
            </a:r>
          </a:p>
          <a:p>
            <a:pPr marL="342900" marR="0" lvl="0" indent="-341313" algn="ctr" defTabSz="449263" rtl="0" eaLnBrk="1" fontAlgn="base" latinLnBrk="0" hangingPunct="1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lv-LV" altLang="lv-LV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</a:rPr>
              <a:t>e-pasts:  laura.homka@kurzemesregions.lv </a:t>
            </a:r>
            <a:endParaRPr kumimoji="0" lang="lv-LV" altLang="lv-LV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603020202020204" pitchFamily="34" charset="0"/>
              <a:hlinkClick r:id="rId3"/>
            </a:endParaRPr>
          </a:p>
          <a:p>
            <a:pPr marL="342900" marR="0" lvl="0" indent="-341313" algn="ctr" defTabSz="449263" rtl="0" eaLnBrk="1" fontAlgn="base" latinLnBrk="0" hangingPunct="1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lv-LV" altLang="lv-LV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</a:rPr>
              <a:t>Tel.: +371 26454574</a:t>
            </a:r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D2BF700A-CE0B-4A5F-BA4D-06D7B5090C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4" y="7835"/>
            <a:ext cx="1662758" cy="124667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51B7A28-6051-468B-A450-81F7B0076ADB}"/>
              </a:ext>
            </a:extLst>
          </p:cNvPr>
          <p:cNvSpPr txBox="1">
            <a:spLocks/>
          </p:cNvSpPr>
          <p:nvPr/>
        </p:nvSpPr>
        <p:spPr>
          <a:xfrm>
            <a:off x="2673779" y="1099696"/>
            <a:ext cx="4749554" cy="696446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lv-LV" b="1" dirty="0">
                <a:solidFill>
                  <a:srgbClr val="002060"/>
                </a:solidFill>
              </a:rPr>
              <a:t>Mēs to varam!</a:t>
            </a:r>
            <a:endParaRPr lang="lv-LV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34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Šķautne">
  <a:themeElements>
    <a:clrScheme name="Pielāgots 6">
      <a:dk1>
        <a:srgbClr val="002060"/>
      </a:dk1>
      <a:lt1>
        <a:srgbClr val="FFFFFF"/>
      </a:lt1>
      <a:dk2>
        <a:srgbClr val="FFFFFF"/>
      </a:dk2>
      <a:lt2>
        <a:srgbClr val="EBEBEB"/>
      </a:lt2>
      <a:accent1>
        <a:srgbClr val="BFE373"/>
      </a:accent1>
      <a:accent2>
        <a:srgbClr val="FFFF00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B9D181"/>
      </a:hlink>
      <a:folHlink>
        <a:srgbClr val="B7E995"/>
      </a:folHlink>
    </a:clrScheme>
    <a:fontScheme name="Šķautn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Šķautn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6296</TotalTime>
  <Words>269</Words>
  <Application>Microsoft Office PowerPoint</Application>
  <PresentationFormat>Platekrāna</PresentationFormat>
  <Paragraphs>54</Paragraphs>
  <Slides>10</Slides>
  <Notes>0</Notes>
  <HiddenSlides>0</HiddenSlides>
  <MMClips>1</MMClips>
  <ScaleCrop>false</ScaleCrop>
  <HeadingPairs>
    <vt:vector size="6" baseType="variant">
      <vt:variant>
        <vt:lpstr>Lietotie fonti</vt:lpstr>
      </vt:variant>
      <vt:variant>
        <vt:i4>5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10</vt:i4>
      </vt:variant>
    </vt:vector>
  </HeadingPairs>
  <TitlesOfParts>
    <vt:vector size="16" baseType="lpstr">
      <vt:lpstr>Arial</vt:lpstr>
      <vt:lpstr>Calibri</vt:lpstr>
      <vt:lpstr>Times New Roman</vt:lpstr>
      <vt:lpstr>Trebuchet MS</vt:lpstr>
      <vt:lpstr>Wingdings 3</vt:lpstr>
      <vt:lpstr>Šķautne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KPR</dc:creator>
  <cp:lastModifiedBy>Laura Homka</cp:lastModifiedBy>
  <cp:revision>398</cp:revision>
  <cp:lastPrinted>2018-05-29T09:54:46Z</cp:lastPrinted>
  <dcterms:created xsi:type="dcterms:W3CDTF">2017-09-07T12:57:52Z</dcterms:created>
  <dcterms:modified xsi:type="dcterms:W3CDTF">2019-09-16T12:25:02Z</dcterms:modified>
</cp:coreProperties>
</file>