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7" r:id="rId2"/>
  </p:sldMasterIdLst>
  <p:notesMasterIdLst>
    <p:notesMasterId r:id="rId55"/>
  </p:notesMasterIdLst>
  <p:sldIdLst>
    <p:sldId id="274" r:id="rId3"/>
    <p:sldId id="275" r:id="rId4"/>
    <p:sldId id="309" r:id="rId5"/>
    <p:sldId id="282" r:id="rId6"/>
    <p:sldId id="307" r:id="rId7"/>
    <p:sldId id="308" r:id="rId8"/>
    <p:sldId id="305" r:id="rId9"/>
    <p:sldId id="306" r:id="rId10"/>
    <p:sldId id="311" r:id="rId11"/>
    <p:sldId id="327" r:id="rId12"/>
    <p:sldId id="313" r:id="rId13"/>
    <p:sldId id="328" r:id="rId14"/>
    <p:sldId id="314" r:id="rId15"/>
    <p:sldId id="315" r:id="rId16"/>
    <p:sldId id="316" r:id="rId17"/>
    <p:sldId id="325" r:id="rId18"/>
    <p:sldId id="317" r:id="rId19"/>
    <p:sldId id="329" r:id="rId20"/>
    <p:sldId id="330" r:id="rId21"/>
    <p:sldId id="318" r:id="rId22"/>
    <p:sldId id="319" r:id="rId23"/>
    <p:sldId id="301" r:id="rId24"/>
    <p:sldId id="331" r:id="rId25"/>
    <p:sldId id="332" r:id="rId26"/>
    <p:sldId id="349" r:id="rId27"/>
    <p:sldId id="333" r:id="rId28"/>
    <p:sldId id="298" r:id="rId29"/>
    <p:sldId id="334" r:id="rId30"/>
    <p:sldId id="295" r:id="rId31"/>
    <p:sldId id="335" r:id="rId32"/>
    <p:sldId id="320" r:id="rId33"/>
    <p:sldId id="321" r:id="rId34"/>
    <p:sldId id="310" r:id="rId35"/>
    <p:sldId id="336" r:id="rId36"/>
    <p:sldId id="324" r:id="rId37"/>
    <p:sldId id="312" r:id="rId38"/>
    <p:sldId id="322" r:id="rId39"/>
    <p:sldId id="339" r:id="rId40"/>
    <p:sldId id="338" r:id="rId41"/>
    <p:sldId id="340" r:id="rId42"/>
    <p:sldId id="341" r:id="rId43"/>
    <p:sldId id="337" r:id="rId44"/>
    <p:sldId id="343" r:id="rId45"/>
    <p:sldId id="323" r:id="rId46"/>
    <p:sldId id="344" r:id="rId47"/>
    <p:sldId id="345" r:id="rId48"/>
    <p:sldId id="346" r:id="rId49"/>
    <p:sldId id="347" r:id="rId50"/>
    <p:sldId id="348" r:id="rId51"/>
    <p:sldId id="342" r:id="rId52"/>
    <p:sldId id="276" r:id="rId53"/>
    <p:sldId id="277" r:id="rId5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6"/>
    <a:srgbClr val="00091A"/>
    <a:srgbClr val="0000FF"/>
    <a:srgbClr val="000099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292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522B-2668-504A-982D-D8B89E262ED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70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30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4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7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BFE37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BFE37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”</a:t>
            </a:r>
            <a:endParaRPr lang="en-US" sz="1800" kern="1200" dirty="0">
              <a:solidFill>
                <a:srgbClr val="BFE373">
                  <a:lumMod val="60000"/>
                  <a:lumOff val="40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70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6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BFE37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BFE37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45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3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56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0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56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1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6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3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13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82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88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71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BFE37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BFE37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”</a:t>
            </a:r>
            <a:endParaRPr lang="en-US" sz="1800" kern="1200" dirty="0">
              <a:solidFill>
                <a:srgbClr val="BFE373">
                  <a:lumMod val="60000"/>
                  <a:lumOff val="40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7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01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BFE37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buClrTx/>
              <a:buFontTx/>
              <a:buNone/>
            </a:pPr>
            <a:r>
              <a:rPr lang="en-US" sz="8000" kern="1200" dirty="0">
                <a:ln w="3175" cmpd="sng">
                  <a:noFill/>
                </a:ln>
                <a:solidFill>
                  <a:srgbClr val="BFE373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59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57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59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86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8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6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>
                <a:solidFill>
                  <a:srgbClr val="002060">
                    <a:tint val="75000"/>
                  </a:srgbClr>
                </a:solidFill>
              </a:rPr>
              <a:pPr/>
              <a:t>20.09.2019</a:t>
            </a:fld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>
                <a:solidFill>
                  <a:srgbClr val="BFE373"/>
                </a:solidFill>
              </a:rPr>
              <a:pPr/>
              <a:t>‹#›</a:t>
            </a:fld>
            <a:endParaRPr lang="lv-LV">
              <a:solidFill>
                <a:srgbClr val="BFE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75FCC60C-A7FA-45D5-942F-46A96FADC144}" type="datetimeFigureOut">
              <a:rPr lang="lv-LV" kern="1200" smtClean="0">
                <a:solidFill>
                  <a:srgbClr val="002060">
                    <a:tint val="75000"/>
                  </a:srgbClr>
                </a:solidFill>
                <a:latin typeface="Trebuchet MS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20.09.2019</a:t>
            </a:fld>
            <a:endParaRPr lang="lv-LV" kern="1200">
              <a:solidFill>
                <a:srgbClr val="002060">
                  <a:tint val="75000"/>
                </a:srgb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lv-LV" kern="1200">
              <a:solidFill>
                <a:srgbClr val="002060">
                  <a:tint val="75000"/>
                </a:srgb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5992A85C-1BEB-43E9-83BD-E3D0520AC2B9}" type="slidenum">
              <a:rPr lang="lv-LV" kern="1200" smtClean="0">
                <a:solidFill>
                  <a:srgbClr val="BFE373"/>
                </a:solidFill>
                <a:latin typeface="Trebuchet MS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lv-LV" kern="1200">
              <a:solidFill>
                <a:srgbClr val="BFE373"/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2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75FCC60C-A7FA-45D5-942F-46A96FADC144}" type="datetimeFigureOut">
              <a:rPr lang="lv-LV" kern="1200" smtClean="0">
                <a:solidFill>
                  <a:srgbClr val="002060">
                    <a:tint val="75000"/>
                  </a:srgbClr>
                </a:solidFill>
                <a:latin typeface="Trebuchet MS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20.09.2019</a:t>
            </a:fld>
            <a:endParaRPr lang="lv-LV" kern="1200">
              <a:solidFill>
                <a:srgbClr val="002060">
                  <a:tint val="75000"/>
                </a:srgb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lv-LV" kern="1200">
              <a:solidFill>
                <a:srgbClr val="002060">
                  <a:tint val="75000"/>
                </a:srgb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5992A85C-1BEB-43E9-83BD-E3D0520AC2B9}" type="slidenum">
              <a:rPr lang="lv-LV" kern="1200" smtClean="0">
                <a:solidFill>
                  <a:srgbClr val="BFE373"/>
                </a:solidFill>
                <a:latin typeface="Trebuchet MS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lv-LV" kern="1200">
              <a:solidFill>
                <a:srgbClr val="BFE373"/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4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urzemesregions.lv/wp-content/uploads/2019/09/0-Pasv-sniegto-pakalp-radit-apkopoj-13092019.xls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urzemesregions.lv/wp-content/uploads/2019/09/0-Pasv-sniegto-pakalp-radit-apkopoj-13092019.xls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urzemesregions.lv/wp-content/uploads/2019/09/LM-info-berni-ar-invalid_statist-un-ip-kops-atz-skaits-032018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nfo@kurzemesregions.lv" TargetMode="Externa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649126-D59C-4531-B598-9E8315E26D23}"/>
              </a:ext>
            </a:extLst>
          </p:cNvPr>
          <p:cNvSpPr txBox="1"/>
          <p:nvPr/>
        </p:nvSpPr>
        <p:spPr>
          <a:xfrm>
            <a:off x="3107333" y="6275453"/>
            <a:ext cx="340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lv-LV" kern="1200" dirty="0">
                <a:solidFill>
                  <a:srgbClr val="002060"/>
                </a:solidFill>
                <a:latin typeface="Trebuchet MS"/>
                <a:ea typeface="+mn-ea"/>
                <a:cs typeface="+mn-cs"/>
              </a:rPr>
              <a:t>www.kurzemevisiem.lv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4FC8ABF3-9A10-45B8-B9BF-96A428EE1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55" y="999744"/>
            <a:ext cx="6480048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404664"/>
            <a:ext cx="10081120" cy="61926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lv-LV" sz="4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2016., 2017. un 2019.</a:t>
            </a:r>
            <a:r>
              <a:rPr lang="lv-LV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gadā izvērtētajām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lv-LV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personām un bērniem,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lv-LV" sz="40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obligāti jāveic AP aktualizācija</a:t>
            </a:r>
            <a:r>
              <a:rPr lang="lv-LV"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lv-LV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(vismaz  1 x 12 mēnešos </a:t>
            </a:r>
            <a:r>
              <a:rPr lang="lv-LV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un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lv-LV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pēc attiecīgā sociālā pakalpojuma sniegšanas beigām)</a:t>
            </a:r>
            <a:r>
              <a:rPr lang="lv-LV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lv-LV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tai skaitā izvērtējot apmierinātību ar saņemtajiem pakalpojumiem </a:t>
            </a:r>
          </a:p>
          <a:p>
            <a:pPr marL="0" indent="0" algn="r">
              <a:spcBef>
                <a:spcPts val="800"/>
              </a:spcBef>
              <a:buNone/>
            </a:pPr>
            <a:r>
              <a:rPr lang="lv-LV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(MK313    34.1.p. un 34.2.p.) </a:t>
            </a:r>
            <a:endParaRPr lang="lv-LV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1305256" cy="16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4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Kurzemes reģiona DI plāna izstrāde </a:t>
            </a:r>
            <a:endParaRPr lang="lv-LV" sz="4400" b="1" dirty="0">
              <a:solidFill>
                <a:srgbClr val="000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42" y="1916832"/>
            <a:ext cx="11576698" cy="3646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KPR DI plānā grozījumi – </a:t>
            </a:r>
          </a:p>
          <a:p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ietekmēja 8 no 11 pašvaldībām, kas plānoja infrastruktūru, </a:t>
            </a:r>
          </a:p>
          <a:p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mainīja kopējos sasniedzamos rādītājus (</a:t>
            </a:r>
            <a:r>
              <a:rPr lang="lv-LV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GrDz</a:t>
            </a:r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sDarbn</a:t>
            </a:r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DAC un ĢVPP, JM)</a:t>
            </a:r>
          </a:p>
          <a:p>
            <a:pPr marL="0" indent="0" algn="ctr">
              <a:buNone/>
            </a:pPr>
            <a:r>
              <a:rPr lang="lv-LV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apstiprināti 16.07.2019.</a:t>
            </a:r>
            <a:endParaRPr lang="lv-LV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02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1305256" cy="16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4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Kurzemes reģiona </a:t>
            </a:r>
            <a:br>
              <a:rPr lang="lv-LV" sz="44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4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reorganizācijas plānu izstrāde</a:t>
            </a:r>
            <a:endParaRPr lang="lv-LV" sz="4400" b="1" dirty="0">
              <a:solidFill>
                <a:srgbClr val="000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93" y="2636912"/>
            <a:ext cx="9209624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Nebija plānotu izmaiņu, bet: </a:t>
            </a:r>
          </a:p>
          <a:p>
            <a:pPr marL="887413" indent="-504825"/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BSAC bērnu skaits samazinās;</a:t>
            </a:r>
          </a:p>
          <a:p>
            <a:pPr marL="887413" indent="-504825"/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slēgts BSAC Stikli   (ar 28.12.2018.)</a:t>
            </a:r>
          </a:p>
          <a:p>
            <a:pPr marL="887413" indent="-504825"/>
            <a:r>
              <a:rPr lang="lv-LV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tiks</a:t>
            </a:r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slēgts BSAC Strazde   (ar 20.09.2019.)</a:t>
            </a:r>
          </a:p>
        </p:txBody>
      </p:sp>
    </p:spTree>
    <p:extLst>
      <p:ext uri="{BB962C8B-B14F-4D97-AF65-F5344CB8AC3E}">
        <p14:creationId xmlns:p14="http://schemas.microsoft.com/office/powerpoint/2010/main" val="20467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551384" y="182232"/>
            <a:ext cx="11089232" cy="144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KPR DI plānā ieviešana </a:t>
            </a:r>
            <a:br>
              <a:rPr lang="lv-LV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Rīcības plāns (29.pielik. 3.lapa un 4.lapa)</a:t>
            </a: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628798"/>
            <a:ext cx="11593288" cy="5040561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procesa vadība un virzība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(uzraudzība LV, PR, </a:t>
            </a:r>
            <a:r>
              <a:rPr lang="lv-LV" sz="3200" b="1" dirty="0" err="1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pašv</a:t>
            </a: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– </a:t>
            </a:r>
            <a:r>
              <a:rPr lang="lv-LV" sz="32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vadības grupas</a:t>
            </a: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  <a:p>
            <a:pPr>
              <a:spcBef>
                <a:spcPts val="800"/>
              </a:spcBef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Rīcība 1 - SBSP INFRASTRUKTŪRAS IZVEIDE</a:t>
            </a:r>
          </a:p>
          <a:p>
            <a:pPr lvl="1">
              <a:spcBef>
                <a:spcPts val="800"/>
              </a:spcBef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Iesniegti ERAF projektu iesniegumi CFLA-cik?</a:t>
            </a:r>
          </a:p>
          <a:p>
            <a:pPr lvl="1">
              <a:spcBef>
                <a:spcPts val="800"/>
              </a:spcBef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ir izpildīti CFLA izvirzītie nosacījumi? – cik?</a:t>
            </a:r>
          </a:p>
          <a:p>
            <a:pPr lvl="1">
              <a:spcBef>
                <a:spcPts val="800"/>
              </a:spcBef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ir noslēgti līgumi? – cik?</a:t>
            </a:r>
            <a:r>
              <a:rPr lang="lv-LV" sz="32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1">
              <a:spcBef>
                <a:spcPts val="800"/>
              </a:spcBef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ir veikti nepieciešamie iepirkumi? – cik?</a:t>
            </a:r>
          </a:p>
          <a:p>
            <a:pPr lvl="1">
              <a:spcBef>
                <a:spcPts val="800"/>
              </a:spcBef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ir uzsākti darbi? – cik? </a:t>
            </a:r>
          </a:p>
          <a:p>
            <a:pPr marL="457200" lvl="1" indent="0">
              <a:spcBef>
                <a:spcPts val="800"/>
              </a:spcBef>
              <a:buNone/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 		</a:t>
            </a:r>
            <a:r>
              <a:rPr lang="lv-LV" sz="32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MK313 37.p. </a:t>
            </a:r>
            <a:r>
              <a:rPr lang="lv-LV" sz="32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Izvērtējumu jāveic 2020.gada janvārī-martā</a:t>
            </a:r>
          </a:p>
        </p:txBody>
      </p:sp>
    </p:spTree>
    <p:extLst>
      <p:ext uri="{BB962C8B-B14F-4D97-AF65-F5344CB8AC3E}">
        <p14:creationId xmlns:p14="http://schemas.microsoft.com/office/powerpoint/2010/main" val="40981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12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Kurzemes reģiona VSAC personu ar GRT sagatavošana pārejai uz dzīvi sabiedrībā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55246"/>
            <a:ext cx="11233248" cy="5182732"/>
          </a:xfrm>
        </p:spPr>
        <p:txBody>
          <a:bodyPr>
            <a:noAutofit/>
          </a:bodyPr>
          <a:lstStyle/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plānota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kern="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pirms grupu </a:t>
            </a:r>
            <a:r>
              <a:rPr lang="lv-LV" sz="2800" b="1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dzīvokļu </a:t>
            </a:r>
            <a:r>
              <a:rPr lang="lv-LV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infrastruktūras </a:t>
            </a:r>
            <a:r>
              <a:rPr lang="lv-LV" sz="2800" b="1" kern="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izveides</a:t>
            </a:r>
            <a:r>
              <a:rPr lang="lv-LV" sz="2800" kern="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lv-LV" sz="2800" kern="0" dirty="0">
              <a:solidFill>
                <a:srgbClr val="0033CC"/>
              </a:solidFill>
              <a:latin typeface="Arial"/>
              <a:cs typeface="Arial"/>
              <a:sym typeface="Arial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2020./2021./ ?-2022.gadā </a:t>
            </a: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b="1" kern="0" dirty="0">
              <a:solidFill>
                <a:srgbClr val="2D2DB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Sagatavošana</a:t>
            </a:r>
            <a:r>
              <a:rPr lang="lv-LV" sz="2800" b="1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saistīta ar grupu dzīvokļu izveidi 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Kopumā plānotas </a:t>
            </a:r>
            <a:r>
              <a:rPr lang="lv-LV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VSAC 35 personas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endParaRPr lang="lv-LV" sz="28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Saldus </a:t>
            </a:r>
            <a:r>
              <a:rPr lang="lv-LV" sz="2800" kern="0" dirty="0" err="1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GrDz</a:t>
            </a: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(t.sk. </a:t>
            </a:r>
            <a:r>
              <a:rPr lang="lv-LV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no VSAC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Liepāja </a:t>
            </a:r>
            <a:r>
              <a:rPr lang="lv-LV" sz="2800" kern="0" dirty="0" err="1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GrDz</a:t>
            </a: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lv-LV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no VSAC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lv-LV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Kuldīga </a:t>
            </a:r>
            <a:r>
              <a:rPr lang="lv-LV" sz="2800" kern="0" dirty="0" err="1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GrDz</a:t>
            </a: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(t.sk.</a:t>
            </a:r>
            <a:r>
              <a:rPr lang="lv-LV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no VSAC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Skrunda </a:t>
            </a:r>
            <a:r>
              <a:rPr lang="lv-LV" sz="2800" kern="0" dirty="0" err="1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GrDz</a:t>
            </a:r>
            <a:r>
              <a:rPr lang="lv-LV" sz="2800" kern="0" dirty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(t.sk.</a:t>
            </a:r>
            <a:r>
              <a:rPr lang="lv-LV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no VSAC</a:t>
            </a:r>
            <a:r>
              <a:rPr lang="lv-LV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citu PR pašvaldību ieceres </a:t>
            </a:r>
            <a:endParaRPr lang="lv-LV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8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1017224" cy="184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Sabiedrībā balstītu pakalpojumu īstenošana </a:t>
            </a:r>
            <a:b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personām ar GRT </a:t>
            </a:r>
            <a:b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0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neizmantotās iespējas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420888"/>
            <a:ext cx="8712968" cy="4032448"/>
          </a:xfrm>
        </p:spPr>
        <p:txBody>
          <a:bodyPr>
            <a:normAutofit/>
          </a:bodyPr>
          <a:lstStyle/>
          <a:p>
            <a:pPr marL="0" lvl="2" indent="0" algn="ctr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atbilstoši pieprasījumam </a:t>
            </a:r>
            <a:r>
              <a:rPr lang="lv-LV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(rādītājs 350)</a:t>
            </a:r>
            <a:endParaRPr lang="lv-LV" sz="28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3037" lvl="2" indent="0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173037" lvl="2" indent="0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173037" lvl="2" indent="0" algn="ctr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Uzsākta, pabeigta vai turpinās pakalpojuma sniegšana </a:t>
            </a:r>
          </a:p>
          <a:p>
            <a:pPr marL="173037" lvl="2" indent="0" algn="ctr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58 </a:t>
            </a:r>
            <a:r>
              <a:rPr lang="lv-LV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personām ar GRT 	</a:t>
            </a:r>
            <a:endParaRPr lang="lv-LV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3037" lvl="2" indent="0" algn="ctr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b="1" i="1" kern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173037" lvl="2" indent="0" algn="ctr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b="1" i="1" kern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173037" lvl="2" indent="0" algn="ctr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Līdz 30.06.2019. kompensēti izdevumi par pakalpojumiem </a:t>
            </a:r>
          </a:p>
          <a:p>
            <a:pPr marL="173037" lvl="2" indent="0" algn="ctr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56 (unikālām) personām ar GRT</a:t>
            </a:r>
            <a:endParaRPr lang="lv-LV" sz="2800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0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12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Sabiedrībā balstītu pakalpojumu īstenošana </a:t>
            </a:r>
            <a:b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personām ar GRT</a:t>
            </a:r>
            <a:endParaRPr lang="lv-LV" sz="4000" dirty="0">
              <a:solidFill>
                <a:srgbClr val="000036"/>
              </a:solidFill>
            </a:endParaRPr>
          </a:p>
        </p:txBody>
      </p:sp>
      <p:pic>
        <p:nvPicPr>
          <p:cNvPr id="2" name="Attēls 1">
            <a:hlinkClick r:id="rId2"/>
            <a:extLst>
              <a:ext uri="{FF2B5EF4-FFF2-40B4-BE49-F238E27FC236}">
                <a16:creationId xmlns:a16="http://schemas.microsoft.com/office/drawing/2014/main" id="{F3E851E0-7ADF-4C3E-87F3-6F05420BE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7" y="1411469"/>
            <a:ext cx="8712951" cy="5446531"/>
          </a:xfrm>
          <a:prstGeom prst="rect">
            <a:avLst/>
          </a:prstGeom>
        </p:spPr>
      </p:pic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D6349AE-E7F7-45A9-87A0-9FBA4836C87E}"/>
              </a:ext>
            </a:extLst>
          </p:cNvPr>
          <p:cNvCxnSpPr>
            <a:cxnSpLocks/>
          </p:cNvCxnSpPr>
          <p:nvPr/>
        </p:nvCxnSpPr>
        <p:spPr>
          <a:xfrm>
            <a:off x="767408" y="1493452"/>
            <a:ext cx="0" cy="5364548"/>
          </a:xfrm>
          <a:prstGeom prst="line">
            <a:avLst/>
          </a:prstGeom>
          <a:ln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116632"/>
            <a:ext cx="1108923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Sabiedrībā balstītu pakalpojumu īstenošana </a:t>
            </a:r>
            <a:b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bērniem ar FT</a:t>
            </a:r>
            <a:b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0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neizmantotās iespējas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2060848"/>
            <a:ext cx="10693188" cy="4797152"/>
          </a:xfrm>
        </p:spPr>
        <p:txBody>
          <a:bodyPr>
            <a:normAutofit lnSpcReduction="10000"/>
          </a:bodyPr>
          <a:lstStyle/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atbilstoši pieprasījumam     </a:t>
            </a:r>
            <a:r>
              <a:rPr lang="lv-LV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(rādītājs 288)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40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Uzsākta, pabeigta vai turpinās pakalpojuma sniegšana</a:t>
            </a:r>
            <a:r>
              <a:rPr lang="lv-LV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lv-LV" sz="2400" b="1" kern="0" dirty="0">
              <a:solidFill>
                <a:srgbClr val="2D2DB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lv-LV" sz="24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aprūpes pakalpojuma 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</a:t>
            </a:r>
            <a:r>
              <a:rPr lang="lv-LV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lv-LV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                 (rādītājs 34)</a:t>
            </a:r>
            <a:endParaRPr lang="lv-LV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400" b="1" i="1" kern="0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</a:t>
            </a:r>
            <a:r>
              <a:rPr lang="lv-LV" sz="24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«atelpas brīža» pakalpojuma 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 </a:t>
            </a:r>
            <a:r>
              <a:rPr lang="lv-LV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lv-LV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     (rādītājs 54)</a:t>
            </a:r>
            <a:endParaRPr lang="lv-LV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400" kern="0" dirty="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</a:t>
            </a:r>
            <a:r>
              <a:rPr lang="lv-LV" sz="24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sociālās rehabilitācijas pakalpojumu 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113+69     </a:t>
            </a:r>
            <a:r>
              <a:rPr lang="lv-LV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(rādītājs 280) </a:t>
            </a: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400" u="sng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89113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DAC bērniem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- 0      	                               (</a:t>
            </a:r>
            <a:r>
              <a:rPr lang="lv-LV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rādītājs 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84)</a:t>
            </a:r>
            <a:endParaRPr lang="lv-LV" sz="24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4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b="1" kern="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Līdz 30.06.2019. kompensēti izdevumi par pakalpojumiem 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b="1" kern="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142 (unikāliem 108) bērniem ar FT un/vai to likumiskajiem pārstāvjiem</a:t>
            </a:r>
          </a:p>
        </p:txBody>
      </p:sp>
    </p:spTree>
    <p:extLst>
      <p:ext uri="{BB962C8B-B14F-4D97-AF65-F5344CB8AC3E}">
        <p14:creationId xmlns:p14="http://schemas.microsoft.com/office/powerpoint/2010/main" val="404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12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Sabiedrībā balstītu pakalpojumu īstenošana </a:t>
            </a:r>
            <a:b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bērniem ar FT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90B8B85-E569-4C99-B781-2F1CBBD25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>
            <a:hlinkClick r:id="rId2"/>
            <a:extLst>
              <a:ext uri="{FF2B5EF4-FFF2-40B4-BE49-F238E27FC236}">
                <a16:creationId xmlns:a16="http://schemas.microsoft.com/office/drawing/2014/main" id="{6D60CCB5-4087-4E41-BDCB-65966E6D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988840"/>
            <a:ext cx="8976320" cy="47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12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Sabiedrībā balstītu pakalpojumu īstenošana </a:t>
            </a:r>
            <a:b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bērniem ar FT</a:t>
            </a:r>
            <a:endParaRPr lang="lv-LV" sz="4000" dirty="0">
              <a:solidFill>
                <a:srgbClr val="000036"/>
              </a:solidFill>
            </a:endParaRPr>
          </a:p>
        </p:txBody>
      </p:sp>
      <p:pic>
        <p:nvPicPr>
          <p:cNvPr id="4" name="Attēls 3">
            <a:hlinkClick r:id="rId2"/>
            <a:extLst>
              <a:ext uri="{FF2B5EF4-FFF2-40B4-BE49-F238E27FC236}">
                <a16:creationId xmlns:a16="http://schemas.microsoft.com/office/drawing/2014/main" id="{8C3977A7-25A6-4BA3-85DE-69FB19691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27847"/>
            <a:ext cx="8640960" cy="54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BF3EE3-4808-4B60-8FFA-30E38C09D8AB}"/>
              </a:ext>
            </a:extLst>
          </p:cNvPr>
          <p:cNvSpPr txBox="1"/>
          <p:nvPr/>
        </p:nvSpPr>
        <p:spPr>
          <a:xfrm>
            <a:off x="1271464" y="3208202"/>
            <a:ext cx="9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lv-LV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Projekta “Kurzeme visiem” </a:t>
            </a:r>
          </a:p>
          <a:p>
            <a:pPr algn="ctr" defTabSz="457200">
              <a:buClrTx/>
              <a:buFontTx/>
              <a:buNone/>
            </a:pPr>
            <a:r>
              <a:rPr lang="lv-LV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ieviešanas aktualitātes</a:t>
            </a:r>
            <a:r>
              <a:rPr lang="lv-LV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DF028307-262B-4146-BDD8-7550EA1787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38" y="665451"/>
            <a:ext cx="7251345" cy="1414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49126-D59C-4531-B598-9E8315E26D23}"/>
              </a:ext>
            </a:extLst>
          </p:cNvPr>
          <p:cNvSpPr txBox="1"/>
          <p:nvPr/>
        </p:nvSpPr>
        <p:spPr>
          <a:xfrm>
            <a:off x="5381620" y="6000768"/>
            <a:ext cx="340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lv-LV" sz="2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Kurzemes plānošanas reģions </a:t>
            </a:r>
          </a:p>
          <a:p>
            <a:pPr defTabSz="457200">
              <a:buClrTx/>
              <a:buFontTx/>
              <a:buNone/>
            </a:pPr>
            <a:r>
              <a:rPr lang="lv-LV" sz="2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Mērsragā, 17.09.2019.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30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97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Kurzemes reģiona speciālistu apmācības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196752"/>
            <a:ext cx="10009112" cy="5441226"/>
          </a:xfrm>
        </p:spPr>
        <p:txBody>
          <a:bodyPr>
            <a:normAutofit/>
          </a:bodyPr>
          <a:lstStyle/>
          <a:p>
            <a:pPr marL="173037" lvl="2" indent="0">
              <a:spcBef>
                <a:spcPts val="0"/>
              </a:spcBef>
              <a:buNone/>
            </a:pPr>
            <a:r>
              <a:rPr lang="lv-LV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Apmācības </a:t>
            </a:r>
            <a:endParaRPr lang="lv-LV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5937" lvl="2" indent="-342900"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</a:pPr>
            <a:r>
              <a:rPr lang="lv-LV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sociāliem mentoriem un VSAC speciālistiem  (par sagatavošanu) </a:t>
            </a:r>
            <a:endParaRPr lang="lv-LV" sz="2400" dirty="0"/>
          </a:p>
          <a:p>
            <a:pPr marL="515937" lvl="2" indent="-342900"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•"/>
            </a:pPr>
            <a:r>
              <a:rPr lang="lv-LV" sz="2400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BSAC speciālistiem (darbam ar  BSAC bērniem  SBSP = ĢVPP un JM) </a:t>
            </a:r>
            <a:endParaRPr lang="lv-LV" sz="2400" dirty="0"/>
          </a:p>
          <a:p>
            <a:pPr marL="173037" lvl="2" indent="0">
              <a:spcBef>
                <a:spcPts val="0"/>
              </a:spcBef>
              <a:buNone/>
            </a:pPr>
            <a:endParaRPr lang="lv-LV"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>
              <a:spcBef>
                <a:spcPts val="0"/>
              </a:spcBef>
              <a:buNone/>
            </a:pPr>
            <a:endParaRPr lang="lv-LV"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>
              <a:spcBef>
                <a:spcPts val="0"/>
              </a:spcBef>
              <a:buNone/>
            </a:pPr>
            <a:r>
              <a:rPr lang="lv-LV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pirms infrastruktūras izveides</a:t>
            </a:r>
            <a:r>
              <a:rPr lang="lv-LV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lv-LV" sz="2400" dirty="0"/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plānotas no ? 2020./ ? 2021.gada </a:t>
            </a:r>
            <a:endParaRPr lang="lv-LV" sz="2400" dirty="0"/>
          </a:p>
          <a:p>
            <a:pPr marL="173037" lvl="2" indent="0" algn="ctr">
              <a:spcBef>
                <a:spcPts val="0"/>
              </a:spcBef>
              <a:buNone/>
            </a:pPr>
            <a:endParaRPr lang="lv-LV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  <a:buNone/>
            </a:pPr>
            <a:endParaRPr lang="lv-LV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Sociālos mentorus plāno piesaistīt/nodarbināt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(atbilstoši KPR DI plāna izmaiņām)</a:t>
            </a: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lv-LV" sz="2400" dirty="0"/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Kuldīga – 1,   Skrunda – 4</a:t>
            </a:r>
            <a:r>
              <a:rPr lang="lv-LV" sz="2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</a:t>
            </a: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Saldus – 2,    Liepāja 4,</a:t>
            </a:r>
            <a:endParaRPr lang="lv-LV" sz="2400" b="1" dirty="0"/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2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Aizkraukle – 1, Limbaži - 1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7782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112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Informatīvi un izglītojoši pasākumi </a:t>
            </a:r>
            <a:b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reģionā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492896"/>
            <a:ext cx="9073008" cy="2520280"/>
          </a:xfrm>
        </p:spPr>
        <p:txBody>
          <a:bodyPr>
            <a:normAutofit fontScale="92500"/>
          </a:bodyPr>
          <a:lstStyle/>
          <a:p>
            <a:pPr marL="173037" lvl="2" indent="0" algn="ctr">
              <a:spcBef>
                <a:spcPts val="0"/>
              </a:spcBef>
              <a:buNone/>
            </a:pPr>
            <a:r>
              <a:rPr lang="lv-LV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Jāturpina īstenot dažādus pasākumus,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atbilstoši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komunikācijas pasākumu plānam</a:t>
            </a:r>
          </a:p>
        </p:txBody>
      </p:sp>
    </p:spTree>
    <p:extLst>
      <p:ext uri="{BB962C8B-B14F-4D97-AF65-F5344CB8AC3E}">
        <p14:creationId xmlns:p14="http://schemas.microsoft.com/office/powerpoint/2010/main" val="2558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3" name="Google Shape;148;p22"/>
          <p:cNvSpPr txBox="1">
            <a:spLocks noGrp="1"/>
          </p:cNvSpPr>
          <p:nvPr>
            <p:ph type="title"/>
          </p:nvPr>
        </p:nvSpPr>
        <p:spPr>
          <a:xfrm>
            <a:off x="407368" y="214290"/>
            <a:ext cx="10369152" cy="16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lv-LV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Integrējošu nometņu organizēšana bērniem un viņu ģimenēm un bērniem ar FT un viņu ģimenēm</a:t>
            </a:r>
            <a:endParaRPr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149;p22"/>
          <p:cNvSpPr txBox="1">
            <a:spLocks/>
          </p:cNvSpPr>
          <p:nvPr/>
        </p:nvSpPr>
        <p:spPr>
          <a:xfrm>
            <a:off x="407368" y="1838005"/>
            <a:ext cx="4968552" cy="38932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79388" lvl="1" defTabSz="457200"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r>
              <a:rPr lang="lv-LV" sz="28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2019.gadā organizēta </a:t>
            </a:r>
          </a:p>
          <a:p>
            <a:pPr marL="179388" lvl="1" defTabSz="457200"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r>
              <a:rPr lang="lv-LV" sz="2800" b="1" kern="120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integratīvā</a:t>
            </a:r>
            <a:r>
              <a:rPr lang="lv-LV" sz="28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nometne </a:t>
            </a:r>
            <a:r>
              <a:rPr lang="lv-LV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«</a:t>
            </a:r>
            <a:r>
              <a:rPr lang="lv-LV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Piedzīvojuma akadēmija»</a:t>
            </a:r>
            <a:r>
              <a:rPr lang="lv-LV" sz="3200" dirty="0"/>
              <a:t> </a:t>
            </a:r>
            <a:endParaRPr lang="lv-LV" sz="3200" b="1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 3" charset="2"/>
              <a:buNone/>
              <a:tabLst/>
              <a:defRPr/>
            </a:pPr>
            <a:endParaRPr lang="lv-LV" sz="2800" b="1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r>
              <a:rPr lang="lv-LV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Norises laiks: </a:t>
            </a:r>
            <a:r>
              <a:rPr lang="lv-LV" sz="2800" dirty="0">
                <a:solidFill>
                  <a:schemeClr val="tx1"/>
                </a:solidFill>
                <a:latin typeface="Calibri" panose="020F0502020204030204" pitchFamily="34" charset="0"/>
              </a:rPr>
              <a:t>4-8.augusts, 2019</a:t>
            </a:r>
          </a:p>
          <a:p>
            <a:r>
              <a:rPr lang="lv-LV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Norises vieta: </a:t>
            </a:r>
            <a:r>
              <a:rPr lang="lv-LV" sz="2800" dirty="0">
                <a:solidFill>
                  <a:schemeClr val="tx1"/>
                </a:solidFill>
                <a:latin typeface="Calibri" panose="020F0502020204030204" pitchFamily="34" charset="0"/>
              </a:rPr>
              <a:t>viesu māja “Raganas slota”, </a:t>
            </a:r>
          </a:p>
          <a:p>
            <a:r>
              <a:rPr lang="lv-LV" sz="2800" dirty="0">
                <a:solidFill>
                  <a:schemeClr val="tx1"/>
                </a:solidFill>
                <a:latin typeface="Calibri" panose="020F0502020204030204" pitchFamily="34" charset="0"/>
              </a:rPr>
              <a:t>Ventspils novadā</a:t>
            </a:r>
            <a:endParaRPr lang="lv-LV" sz="2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Attēls 3">
            <a:extLst>
              <a:ext uri="{FF2B5EF4-FFF2-40B4-BE49-F238E27FC236}">
                <a16:creationId xmlns:a16="http://schemas.microsoft.com/office/drawing/2014/main" id="{CDA9FA1F-2905-44FC-ACFE-83FB4023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937927"/>
            <a:ext cx="6627655" cy="44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3" name="Google Shape;148;p22"/>
          <p:cNvSpPr txBox="1">
            <a:spLocks noGrp="1"/>
          </p:cNvSpPr>
          <p:nvPr>
            <p:ph type="title"/>
          </p:nvPr>
        </p:nvSpPr>
        <p:spPr>
          <a:xfrm>
            <a:off x="407368" y="214290"/>
            <a:ext cx="8856984" cy="16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Mērķis: caur piedzīvojumiem </a:t>
            </a:r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veicināt bērnu ar FT un viņu ģimeņu integrāciju sabiedrībā.</a:t>
            </a:r>
            <a:endParaRPr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149;p22"/>
          <p:cNvSpPr txBox="1">
            <a:spLocks/>
          </p:cNvSpPr>
          <p:nvPr/>
        </p:nvSpPr>
        <p:spPr>
          <a:xfrm>
            <a:off x="407368" y="1838005"/>
            <a:ext cx="5688632" cy="38932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79388" lvl="1" defTabSz="457200"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endParaRPr lang="lv-LV" sz="2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Attēls 3">
            <a:extLst>
              <a:ext uri="{FF2B5EF4-FFF2-40B4-BE49-F238E27FC236}">
                <a16:creationId xmlns:a16="http://schemas.microsoft.com/office/drawing/2014/main" id="{C5BC1F0F-2C1F-44DD-A340-F7F5A9FEE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70" y="1733402"/>
            <a:ext cx="9328153" cy="62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3" name="Google Shape;148;p22"/>
          <p:cNvSpPr txBox="1">
            <a:spLocks noGrp="1"/>
          </p:cNvSpPr>
          <p:nvPr>
            <p:ph type="title"/>
          </p:nvPr>
        </p:nvSpPr>
        <p:spPr>
          <a:xfrm>
            <a:off x="191343" y="214291"/>
            <a:ext cx="9721080" cy="91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dalībnieki - 10 ģimenes, t.sk. 5 </a:t>
            </a:r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bērni ar FT </a:t>
            </a:r>
            <a:endParaRPr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149;p22"/>
          <p:cNvSpPr txBox="1">
            <a:spLocks/>
          </p:cNvSpPr>
          <p:nvPr/>
        </p:nvSpPr>
        <p:spPr>
          <a:xfrm>
            <a:off x="407368" y="1838005"/>
            <a:ext cx="5688632" cy="38932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79388" lvl="1" defTabSz="457200"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endParaRPr lang="lv-LV" sz="2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" name="Attēls 3">
            <a:extLst>
              <a:ext uri="{FF2B5EF4-FFF2-40B4-BE49-F238E27FC236}">
                <a16:creationId xmlns:a16="http://schemas.microsoft.com/office/drawing/2014/main" id="{45F41380-7ECD-4C9E-8410-990F6A84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3" y="1138437"/>
            <a:ext cx="8424937" cy="56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553237A-9181-435B-83A1-E19A3A4A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Atsauksmes: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425C3154-5C6E-4E7A-A6C3-E25721FC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5" y="1484784"/>
            <a:ext cx="8604448" cy="2581877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E9D7E6EA-B63A-4F7A-81D3-9176F6863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076506"/>
            <a:ext cx="8791883" cy="18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8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3" name="Google Shape;148;p22"/>
          <p:cNvSpPr txBox="1">
            <a:spLocks noGrp="1"/>
          </p:cNvSpPr>
          <p:nvPr>
            <p:ph type="title"/>
          </p:nvPr>
        </p:nvSpPr>
        <p:spPr>
          <a:xfrm>
            <a:off x="407367" y="214291"/>
            <a:ext cx="9328153" cy="119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lv-LV" b="1" dirty="0">
                <a:solidFill>
                  <a:schemeClr val="tx1"/>
                </a:solidFill>
              </a:rPr>
              <a:t>2020.gadā tiek plānotas </a:t>
            </a:r>
            <a:br>
              <a:rPr lang="lv-LV" b="1" dirty="0">
                <a:solidFill>
                  <a:schemeClr val="tx1"/>
                </a:solidFill>
              </a:rPr>
            </a:br>
            <a:r>
              <a:rPr lang="lv-LV" b="1" dirty="0">
                <a:solidFill>
                  <a:schemeClr val="tx1"/>
                </a:solidFill>
              </a:rPr>
              <a:t>vēl 2 </a:t>
            </a:r>
            <a:r>
              <a:rPr lang="lv-LV" b="1" dirty="0" err="1">
                <a:solidFill>
                  <a:schemeClr val="tx1"/>
                </a:solidFill>
              </a:rPr>
              <a:t>integratīvās</a:t>
            </a:r>
            <a:r>
              <a:rPr lang="lv-LV" b="1" dirty="0">
                <a:solidFill>
                  <a:schemeClr val="tx1"/>
                </a:solidFill>
              </a:rPr>
              <a:t> nometnes </a:t>
            </a:r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149;p22"/>
          <p:cNvSpPr txBox="1">
            <a:spLocks/>
          </p:cNvSpPr>
          <p:nvPr/>
        </p:nvSpPr>
        <p:spPr>
          <a:xfrm>
            <a:off x="407368" y="1838005"/>
            <a:ext cx="5688632" cy="38932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79388" lvl="1" defTabSz="457200"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endParaRPr lang="lv-LV" sz="2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Picture 7" descr="graphicstock-group-happy-disabled-kids-in-child-wheelchair-play-together-friends-with-ball-vector-illustration-of-concept-active-leisure-in-cartoon-style-isolated_SYZ7fkXu-_thumb.jpg">
            <a:extLst>
              <a:ext uri="{FF2B5EF4-FFF2-40B4-BE49-F238E27FC236}">
                <a16:creationId xmlns:a16="http://schemas.microsoft.com/office/drawing/2014/main" id="{A71B1B17-4A07-4F15-ADDC-773B3C2A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60" y="1385343"/>
            <a:ext cx="7200800" cy="53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B0ED84C1-43D1-4176-ABB6-6639EE42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243" y="1787776"/>
            <a:ext cx="4159194" cy="416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130;p19"/>
          <p:cNvSpPr txBox="1">
            <a:spLocks noGrp="1"/>
          </p:cNvSpPr>
          <p:nvPr>
            <p:ph type="title"/>
          </p:nvPr>
        </p:nvSpPr>
        <p:spPr>
          <a:xfrm>
            <a:off x="238084" y="285728"/>
            <a:ext cx="11042492" cy="150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lv-LV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Individuālās konsultēšanas un motivēšanas pasākumu organizēšana </a:t>
            </a:r>
            <a:r>
              <a:rPr lang="lv-LV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potenciālajiem aizbildņiem, adoptētājiem un audžuģimenēm </a:t>
            </a:r>
            <a:endParaRPr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Google Shape;131;p19"/>
          <p:cNvSpPr txBox="1">
            <a:spLocks/>
          </p:cNvSpPr>
          <p:nvPr/>
        </p:nvSpPr>
        <p:spPr>
          <a:xfrm>
            <a:off x="263352" y="1844824"/>
            <a:ext cx="7128792" cy="41620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lvl="1" algn="just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r>
              <a:rPr lang="lv-LV" sz="28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2019.gada 30.jūnijā pabeigta 2018.gadā noslēgtā līguma </a:t>
            </a:r>
            <a:r>
              <a:rPr lang="lv-LV" sz="28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par konsultāciju sniegšanu ar biedrību “Piecas izaugsmes formulas” </a:t>
            </a:r>
            <a:r>
              <a:rPr lang="lv-LV" sz="28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izpilde. </a:t>
            </a:r>
          </a:p>
          <a:p>
            <a:pPr marL="457200" lvl="1" algn="just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endParaRPr lang="lv-LV" sz="2800" b="1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914400" lvl="2" algn="just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r>
              <a:rPr lang="lv-LV" sz="2400" kern="1200" dirty="0">
                <a:latin typeface="Calibri" pitchFamily="34" charset="0"/>
                <a:ea typeface="+mn-ea"/>
                <a:cs typeface="Calibri" pitchFamily="34" charset="0"/>
              </a:rPr>
              <a:t>Sniegtas 59 konsultācijas (105 h)  7 pašvaldībās: </a:t>
            </a:r>
            <a:endParaRPr kumimoji="0" lang="lv-LV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14400" marR="0" lvl="2" indent="0" algn="just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49h psihologs – 29 kons.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</a:p>
          <a:p>
            <a:pPr marL="914400" marR="0" lvl="2" indent="0" algn="just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28 jurists – 14 kons.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 </a:t>
            </a:r>
          </a:p>
          <a:p>
            <a:pPr marL="914400" lvl="2" algn="just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28h sociālā darbinieks </a:t>
            </a:r>
            <a:r>
              <a:rPr lang="lv-LV" sz="2400" b="1" kern="1200" dirty="0">
                <a:latin typeface="Calibri" pitchFamily="34" charset="0"/>
                <a:cs typeface="Calibri" pitchFamily="34" charset="0"/>
              </a:rPr>
              <a:t>– 17 kons.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  <a:p>
            <a:pPr marL="914400" marR="0" lvl="2" indent="0" algn="just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19"/>
          <p:cNvSpPr txBox="1">
            <a:spLocks noGrp="1"/>
          </p:cNvSpPr>
          <p:nvPr>
            <p:ph type="title"/>
          </p:nvPr>
        </p:nvSpPr>
        <p:spPr>
          <a:xfrm>
            <a:off x="238084" y="285728"/>
            <a:ext cx="11042492" cy="150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lv-LV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Pasākumu organizēšana </a:t>
            </a:r>
            <a:r>
              <a:rPr lang="lv-LV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potenciālajiem aizbildņiem, adoptētājiem un audžuģimenēm </a:t>
            </a:r>
            <a:endParaRPr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Google Shape;131;p19"/>
          <p:cNvSpPr txBox="1">
            <a:spLocks/>
          </p:cNvSpPr>
          <p:nvPr/>
        </p:nvSpPr>
        <p:spPr>
          <a:xfrm>
            <a:off x="238084" y="1787776"/>
            <a:ext cx="9962372" cy="47844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66700" marR="0" lvl="1" algn="just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 3" charset="2"/>
              <a:buNone/>
              <a:tabLst/>
              <a:defRPr/>
            </a:pPr>
            <a:r>
              <a:rPr lang="lv-LV" sz="28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2019.gadā</a:t>
            </a:r>
            <a:r>
              <a:rPr lang="lv-LV" sz="28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  <a:p>
            <a:pPr marL="266700" marR="0" lvl="1" algn="just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Ø"/>
              <a:tabLst/>
              <a:defRPr/>
            </a:pPr>
            <a:r>
              <a:rPr lang="lv-LV" sz="28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veikts iepirkums par izglītojošo pasākumu organizēšanu, </a:t>
            </a:r>
          </a:p>
          <a:p>
            <a:pPr marL="266700" marR="0" lvl="1" algn="just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Ø"/>
              <a:tabLst/>
              <a:defRPr/>
            </a:pPr>
            <a:r>
              <a:rPr lang="lv-LV" sz="28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jāpabeidz līguma slēgšana. </a:t>
            </a:r>
          </a:p>
          <a:p>
            <a:pPr marL="266700" lvl="1" algn="just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r>
              <a:rPr lang="lv-LV" sz="2800" kern="1200" dirty="0">
                <a:latin typeface="Calibri" pitchFamily="34" charset="0"/>
                <a:ea typeface="+mn-ea"/>
                <a:cs typeface="Calibri" pitchFamily="34" charset="0"/>
              </a:rPr>
              <a:t>Pakalpojumu sniedzējam - </a:t>
            </a:r>
            <a:r>
              <a:rPr lang="lv-LV" sz="2800" b="1" dirty="0">
                <a:latin typeface="Calibri" panose="020F0502020204030204" pitchFamily="34" charset="0"/>
              </a:rPr>
              <a:t>Nodibinājuma “Sociālo pakalpojumu aģentūras” Kurzemes reģiona ģimeņu atbalsta centram “Liepāja”</a:t>
            </a:r>
            <a:r>
              <a:rPr lang="lv-LV" sz="2800" dirty="0">
                <a:latin typeface="Calibri" panose="020F0502020204030204" pitchFamily="34" charset="0"/>
              </a:rPr>
              <a:t> </a:t>
            </a:r>
            <a:r>
              <a:rPr lang="lv-LV" sz="2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 </a:t>
            </a:r>
          </a:p>
          <a:p>
            <a:pPr marL="266700" lvl="1" algn="just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800"/>
              <a:buFont typeface="Wingdings" panose="05000000000000000000" pitchFamily="2" charset="2"/>
              <a:buChar char="Ø"/>
              <a:defRPr/>
            </a:pPr>
            <a:r>
              <a:rPr lang="lv-LV" sz="28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jāuzsāk organizēt  potenciālo AAA tikšanās ar esošiem AAA un speciālistiem (kopumā 42 sarunu vakari un rīti 20 pašvaldībās).</a:t>
            </a:r>
          </a:p>
          <a:p>
            <a:pPr marL="266700" lvl="1" algn="just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800"/>
              <a:defRPr/>
            </a:pPr>
            <a:r>
              <a:rPr lang="lv-LV" sz="2800" u="sng" kern="1200" dirty="0">
                <a:latin typeface="Calibri" pitchFamily="34" charset="0"/>
                <a:ea typeface="+mn-ea"/>
                <a:cs typeface="Calibri" pitchFamily="34" charset="0"/>
              </a:rPr>
              <a:t>Tuvākajā laikā pasākumi plānoti </a:t>
            </a:r>
            <a:r>
              <a:rPr lang="lv-LV" sz="2800" kern="1200" dirty="0">
                <a:latin typeface="Calibri" pitchFamily="34" charset="0"/>
                <a:ea typeface="+mn-ea"/>
                <a:cs typeface="Calibri" pitchFamily="34" charset="0"/>
              </a:rPr>
              <a:t>Liepājā un Aizputes novadā, tad Priekules, Rucavas, Mērsraga novados utt..</a:t>
            </a:r>
          </a:p>
        </p:txBody>
      </p:sp>
    </p:spTree>
    <p:extLst>
      <p:ext uri="{BB962C8B-B14F-4D97-AF65-F5344CB8AC3E}">
        <p14:creationId xmlns:p14="http://schemas.microsoft.com/office/powerpoint/2010/main" val="35734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3" name="Google Shape;118;p17"/>
          <p:cNvSpPr txBox="1">
            <a:spLocks noGrp="1"/>
          </p:cNvSpPr>
          <p:nvPr>
            <p:ph type="title"/>
          </p:nvPr>
        </p:nvSpPr>
        <p:spPr>
          <a:xfrm>
            <a:off x="238084" y="116633"/>
            <a:ext cx="7874140" cy="151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lv-LV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Pieredzes apmaiņas braucienu organizēšana</a:t>
            </a:r>
            <a:endParaRPr lang="lv-LV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119;p17"/>
          <p:cNvSpPr txBox="1">
            <a:spLocks/>
          </p:cNvSpPr>
          <p:nvPr/>
        </p:nvSpPr>
        <p:spPr>
          <a:xfrm>
            <a:off x="356159" y="1628799"/>
            <a:ext cx="10636385" cy="39345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lvl="0" algn="just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endParaRPr lang="lv-LV" sz="2800" b="1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lvl="0" algn="just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r>
              <a:rPr lang="lv-LV" sz="28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2019.gada 16.-17.aprīlī  organizēts 4.</a:t>
            </a:r>
            <a:r>
              <a:rPr lang="lv-LV" sz="2800" b="1" kern="1200" dirty="0">
                <a:latin typeface="Calibri" pitchFamily="34" charset="0"/>
                <a:ea typeface="+mn-ea"/>
                <a:cs typeface="Calibri" pitchFamily="34" charset="0"/>
              </a:rPr>
              <a:t>pieredzes brauciens (politiķiem) – </a:t>
            </a:r>
          </a:p>
          <a:p>
            <a:pPr lvl="0" algn="just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r>
              <a:rPr lang="lv-LV" sz="2800" kern="1200" dirty="0">
                <a:latin typeface="Calibri" panose="020F0502020204030204" pitchFamily="34" charset="0"/>
                <a:ea typeface="+mn-ea"/>
                <a:cs typeface="Calibri" pitchFamily="34" charset="0"/>
              </a:rPr>
              <a:t>pašvaldību </a:t>
            </a:r>
            <a:r>
              <a:rPr lang="lv-LV" sz="2800" dirty="0">
                <a:latin typeface="Calibri" panose="020F0502020204030204" pitchFamily="34" charset="0"/>
              </a:rPr>
              <a:t>vadītāji, to vietnieki un izpilddirektori devās divu dienu pieredzes apmaiņas vizītē uz Rīgu, Smilteni un Siguldu</a:t>
            </a:r>
            <a:r>
              <a:rPr lang="lv-LV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. </a:t>
            </a:r>
          </a:p>
          <a:p>
            <a:pPr lvl="0" algn="just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endParaRPr lang="lv-LV" sz="2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  <a:p>
            <a:pPr lvl="0" algn="just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r>
              <a:rPr lang="lv-LV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	Apskatīja gan dažādus grupu dzīvokļus, gan specializētās darbnīcas, gan dienas centru un sociālo uzņēmumu, </a:t>
            </a:r>
            <a:r>
              <a:rPr lang="lv-LV" sz="2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gan pārrunāja infrastruktūras izveides ieceres Smiltenes pašvaldībā VPR.</a:t>
            </a:r>
          </a:p>
        </p:txBody>
      </p:sp>
    </p:spTree>
    <p:extLst>
      <p:ext uri="{BB962C8B-B14F-4D97-AF65-F5344CB8AC3E}">
        <p14:creationId xmlns:p14="http://schemas.microsoft.com/office/powerpoint/2010/main" val="12804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271464" y="1357298"/>
            <a:ext cx="8208912" cy="300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lv-LV" sz="4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Par projektu </a:t>
            </a:r>
            <a:br>
              <a:rPr lang="lv-LV" sz="4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lang="lv-LV" sz="4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“Kurzeme visiem”</a:t>
            </a:r>
          </a:p>
        </p:txBody>
      </p:sp>
    </p:spTree>
    <p:extLst>
      <p:ext uri="{BB962C8B-B14F-4D97-AF65-F5344CB8AC3E}">
        <p14:creationId xmlns:p14="http://schemas.microsoft.com/office/powerpoint/2010/main" val="41926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3" name="Google Shape;118;p17"/>
          <p:cNvSpPr txBox="1">
            <a:spLocks noGrp="1"/>
          </p:cNvSpPr>
          <p:nvPr>
            <p:ph type="title"/>
          </p:nvPr>
        </p:nvSpPr>
        <p:spPr>
          <a:xfrm>
            <a:off x="238084" y="116634"/>
            <a:ext cx="10466428" cy="93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lv-LV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Apmācības vispārējo pakalpojumu sniedzējiem</a:t>
            </a:r>
            <a:endParaRPr lang="lv-LV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119;p17"/>
          <p:cNvSpPr txBox="1">
            <a:spLocks/>
          </p:cNvSpPr>
          <p:nvPr/>
        </p:nvSpPr>
        <p:spPr>
          <a:xfrm>
            <a:off x="407368" y="1052736"/>
            <a:ext cx="9628273" cy="48965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lvl="0" algn="just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endParaRPr lang="lv-LV" sz="2800" b="1" kern="1200" dirty="0">
              <a:solidFill>
                <a:schemeClr val="tx1"/>
              </a:solidFill>
              <a:latin typeface="Calibri" pitchFamily="34" charset="0"/>
              <a:ea typeface="+mn-ea"/>
              <a:cs typeface="Times New Roman" panose="02020603050405020304" pitchFamily="18" charset="0"/>
            </a:endParaRPr>
          </a:p>
          <a:p>
            <a:pPr lvl="0" algn="ctr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r>
              <a:rPr lang="lv-LV" sz="2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Times New Roman" panose="02020603050405020304" pitchFamily="18" charset="0"/>
              </a:rPr>
              <a:t>2019.gada 11.septembrī LM izsludināja iepirkumu</a:t>
            </a:r>
          </a:p>
          <a:p>
            <a:pPr lvl="0" algn="ctr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endParaRPr lang="lv-LV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lvl="0" algn="ctr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r>
              <a:rPr lang="lv-LV" sz="2400" kern="12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Plānotie rezultāti - oktobra beigās-novembrī vai ....</a:t>
            </a:r>
          </a:p>
          <a:p>
            <a:pPr lvl="0" algn="ctr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endParaRPr lang="lv-LV" sz="24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lvl="0" algn="ctr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r>
              <a:rPr lang="lv-LV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Apmācības par ... lomu DI procesā</a:t>
            </a:r>
          </a:p>
          <a:p>
            <a:pPr lvl="0" algn="ctr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endParaRPr lang="lv-LV" sz="2400" dirty="0">
              <a:latin typeface="Calibri" panose="020F0502020204030204" pitchFamily="34" charset="0"/>
            </a:endParaRPr>
          </a:p>
          <a:p>
            <a:pPr lvl="0" algn="ctr" defTabSz="457200">
              <a:lnSpc>
                <a:spcPct val="90000"/>
              </a:lnSpc>
              <a:buClr>
                <a:schemeClr val="dk1"/>
              </a:buClr>
              <a:buSzPts val="2800"/>
              <a:defRPr/>
            </a:pPr>
            <a:r>
              <a:rPr lang="lv-LV" sz="2400" dirty="0">
                <a:latin typeface="Calibri" panose="020F0502020204030204" pitchFamily="34" charset="0"/>
              </a:rPr>
              <a:t>Mācību pasākuma satura un materiālu izstrāde un </a:t>
            </a:r>
            <a:r>
              <a:rPr lang="lv-LV" sz="2400" b="1" dirty="0">
                <a:latin typeface="Calibri" panose="020F0502020204030204" pitchFamily="34" charset="0"/>
              </a:rPr>
              <a:t>viena mācību pasākuma vadīšana katrā Latvijas plānošanas reģionā </a:t>
            </a:r>
            <a:r>
              <a:rPr lang="lv-LV" sz="2400" u="sng" dirty="0">
                <a:latin typeface="Calibri" panose="020F0502020204030204" pitchFamily="34" charset="0"/>
              </a:rPr>
              <a:t>dažāda veida vispārējo pakalpojumu sniedzēju pārstāvjiem </a:t>
            </a:r>
            <a:r>
              <a:rPr lang="lv-LV" sz="2400" dirty="0">
                <a:latin typeface="Calibri" panose="020F0502020204030204" pitchFamily="34" charset="0"/>
              </a:rPr>
              <a:t>(policijas darbiniekiem, pieaugušo izglītības iestāžu darbiniekiem, darba devējiem vai to asociācijām, bibliotekāriem, sabiedriskā transporta vadītājiem, pastniekiem, kultūras, sporta un atpūtas centru darbiniekiem (izņemot veselības aprūpes pārstāvjus) u.c.) </a:t>
            </a:r>
            <a:endParaRPr lang="lv-LV" sz="2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112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Projekta publicitātes pasākumi 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72816"/>
            <a:ext cx="10009112" cy="4248472"/>
          </a:xfrm>
        </p:spPr>
        <p:txBody>
          <a:bodyPr>
            <a:noAutofit/>
          </a:bodyPr>
          <a:lstStyle/>
          <a:p>
            <a:pPr marL="173037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lv-LV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Vienmēr </a:t>
            </a:r>
            <a:r>
              <a:rPr lang="lv-LV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īstenošanā:  </a:t>
            </a:r>
            <a:r>
              <a:rPr lang="lv-LV" sz="36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plāksnes, plakāti</a:t>
            </a:r>
          </a:p>
          <a:p>
            <a:pPr marL="173037" lvl="2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lv-LV" sz="3600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lv-LV" sz="36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</a:t>
            </a:r>
            <a:r>
              <a:rPr lang="lv-LV" sz="36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36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</a:t>
            </a:r>
            <a:r>
              <a:rPr lang="lv-LV" sz="36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lapās - </a:t>
            </a:r>
            <a:r>
              <a:rPr lang="lv-LV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vismaz </a:t>
            </a:r>
            <a:r>
              <a:rPr lang="lv-LV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reizi ceturksnī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lv-LV"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lv-LV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lv-LV"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lv-LV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PALDIES tiem PP, kas aktīvi rīkojas</a:t>
            </a:r>
            <a:r>
              <a:rPr lang="lv-LV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lv-LV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t.sk. veidojot papildu publicitātes rakstus 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lv-LV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pasākumus</a:t>
            </a:r>
            <a:endParaRPr lang="lv-LV"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8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68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Projekta vadība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96752"/>
            <a:ext cx="11377264" cy="5441226"/>
          </a:xfrm>
        </p:spPr>
        <p:txBody>
          <a:bodyPr>
            <a:normAutofit/>
          </a:bodyPr>
          <a:lstStyle/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KPR iesniedzis un CFLA apstiprinājusi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15 MP - atskaites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16.atskaite jāiesniedz 10.10.2019.</a:t>
            </a:r>
          </a:p>
          <a:p>
            <a:pPr marL="173037" lvl="2" indent="0" algn="ctr">
              <a:spcBef>
                <a:spcPts val="0"/>
              </a:spcBef>
              <a:buNone/>
            </a:pPr>
            <a:endParaRPr lang="lv-LV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Turpinās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  atskaišu un dokumentu pārbaudes un izdevumu kompensēšana, </a:t>
            </a:r>
          </a:p>
          <a:p>
            <a:pPr marL="173037" lvl="2" indent="0" algn="ctr">
              <a:spcBef>
                <a:spcPts val="0"/>
              </a:spcBef>
              <a:buNone/>
            </a:pPr>
            <a:endParaRPr lang="lv-LV" sz="3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220"/>
              <a:buNone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KPR tikšanās ar PP pārstāvjiem – vizītes,</a:t>
            </a:r>
            <a:endParaRPr lang="lv-LV" sz="3600" dirty="0"/>
          </a:p>
          <a:p>
            <a:pPr marL="173037" lvl="2" indent="0" algn="ctr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220"/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iepirkumi, tirgus izpētes, atbalsts PP, ....</a:t>
            </a:r>
            <a:endParaRPr lang="lv-LV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335360" y="332656"/>
            <a:ext cx="10513168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lv-LV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MK313 grozījumi – </a:t>
            </a:r>
            <a:br>
              <a:rPr lang="lv-LV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lv-LV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t.sk. par izdevumu kompensēšanas izmaiņām - </a:t>
            </a:r>
            <a:r>
              <a:rPr lang="lv-LV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drīzumā</a:t>
            </a:r>
            <a:br>
              <a:rPr lang="lv-LV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br>
              <a:rPr lang="lv-LV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lv-LV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Projekta grozījumi Nr.8 -&gt;</a:t>
            </a:r>
            <a:br>
              <a:rPr lang="lv-LV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lv-LV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t.sk. jauni rezultātu un finanšu rādītāji </a:t>
            </a:r>
            <a:br>
              <a:rPr lang="lv-LV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lv-LV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pēc EK komisijas lēmuma par snieguma rezervi </a:t>
            </a:r>
            <a:endParaRPr lang="lv-LV" sz="4800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9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68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Projekta vadība – rezultāti līdz 31.12.2019.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96752"/>
            <a:ext cx="11665296" cy="5441226"/>
          </a:xfrm>
        </p:spPr>
        <p:txBody>
          <a:bodyPr>
            <a:normAutofit fontScale="85000" lnSpcReduction="20000"/>
          </a:bodyPr>
          <a:lstStyle/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Projektā kopumā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līdz 31.12.2019.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plānots sasniegt  rezultātu rādītājus</a:t>
            </a:r>
          </a:p>
          <a:p>
            <a:pPr marL="173037" lvl="2" indent="0" algn="ctr">
              <a:spcBef>
                <a:spcPts val="0"/>
              </a:spcBef>
              <a:buNone/>
            </a:pPr>
            <a:endParaRPr lang="lv-LV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Pakalpojumu sniegšanā: </a:t>
            </a:r>
          </a:p>
          <a:p>
            <a:pPr marL="744537" lvl="2" indent="-5715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personām ar GRT 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lv-LV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norādīja, ka 2019.gadā būs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jaunas 74 personas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(LM iesniegts, ka kopā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būs 90 – pašlaik ir 57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173037" lvl="2" indent="0" algn="ctr">
              <a:spcBef>
                <a:spcPts val="0"/>
              </a:spcBef>
              <a:buNone/>
            </a:pPr>
            <a:endParaRPr lang="lv-LV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4537" lvl="2" indent="-5715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bērniem ar FT 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lv-LV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norādīja, ka 2019.gadā būs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jauni 148 bērni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(LM iesniegts, ka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kopā būs 180 – pašlaik ir 120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744537" lvl="2" indent="-5715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4537" lvl="2" indent="-5715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Personu izvērtēšanā 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visas papildu personas 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 GRT –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 ~10%</a:t>
            </a:r>
          </a:p>
        </p:txBody>
      </p:sp>
    </p:spTree>
    <p:extLst>
      <p:ext uri="{BB962C8B-B14F-4D97-AF65-F5344CB8AC3E}">
        <p14:creationId xmlns:p14="http://schemas.microsoft.com/office/powerpoint/2010/main" val="23685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7992888" cy="68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14.atskaite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08720"/>
            <a:ext cx="11665296" cy="5729258"/>
          </a:xfrm>
        </p:spPr>
        <p:txBody>
          <a:bodyPr>
            <a:normAutofit fontScale="77500" lnSpcReduction="20000"/>
          </a:bodyPr>
          <a:lstStyle/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  14.atskaite </a:t>
            </a:r>
            <a:r>
              <a:rPr lang="lv-LV" sz="3600" b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pamatojošie dokumenti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(15.10.2019.) </a:t>
            </a:r>
            <a:endParaRPr lang="lv-LV" sz="36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  <a:buNone/>
            </a:pPr>
            <a:endParaRPr lang="lv-LV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Jānorāda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un 3.1.lapā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4.kolonnā</a:t>
            </a:r>
            <a:r>
              <a:rPr lang="lv-LV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skaidri saprotami </a:t>
            </a:r>
            <a:r>
              <a:rPr lang="lv-LV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pakalp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veids 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mērķa grupa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piezīmēs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informācija par saņēmējiem (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V.Uzvārds vai vairāki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datumi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3.lapā – </a:t>
            </a: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gads obligāti ar 4 cipariem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73037" lvl="2" indent="0" algn="ctr">
              <a:spcBef>
                <a:spcPts val="0"/>
              </a:spcBef>
              <a:buNone/>
            </a:pPr>
            <a:endParaRPr lang="lv-LV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Jāpārbauda informācijas saskaņa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744537" lvl="2" indent="-5715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 un 1.3 lapā; </a:t>
            </a:r>
          </a:p>
          <a:p>
            <a:pPr marL="744537" lvl="2" indent="-5715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1.3 un 3.lapā; </a:t>
            </a:r>
          </a:p>
          <a:p>
            <a:pPr marL="744537" lvl="2" indent="-5715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3., 3.1. un 2. lapā; </a:t>
            </a:r>
          </a:p>
          <a:p>
            <a:pPr marL="744537" lvl="2" indent="-5715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un 4.1., 4.2. un 4.3.lapās;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summas un formulas 2.lapā;</a:t>
            </a:r>
          </a:p>
          <a:p>
            <a:pPr marL="173037" lvl="2" indent="0" algn="ctr">
              <a:spcBef>
                <a:spcPts val="0"/>
              </a:spcBef>
              <a:buNone/>
            </a:pPr>
            <a:r>
              <a:rPr lang="lv-LV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datumi un paraksta personas </a:t>
            </a:r>
            <a:r>
              <a:rPr lang="lv-LV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pirmā un pēdējā lapā</a:t>
            </a:r>
          </a:p>
          <a:p>
            <a:pPr marL="744537" lvl="2" indent="-571500" algn="ctr">
              <a:spcBef>
                <a:spcPts val="0"/>
              </a:spcBef>
            </a:pPr>
            <a:endParaRPr lang="lv-LV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3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2269560" y="1357298"/>
            <a:ext cx="5554632" cy="35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jautājumi  </a:t>
            </a:r>
            <a:br>
              <a:rPr lang="lv-LV" sz="4000" dirty="0"/>
            </a:b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atbildes </a:t>
            </a:r>
            <a:br>
              <a:rPr lang="lv-LV" sz="4000" dirty="0"/>
            </a:b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diskusijas</a:t>
            </a:r>
            <a:endParaRPr lang="lv-LV" sz="4000" b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7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606802" y="47987"/>
            <a:ext cx="8945582" cy="122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br>
              <a:rPr lang="lv-LV" dirty="0"/>
            </a:br>
            <a: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CFLA 2019.gadā plānotā pārbaude </a:t>
            </a:r>
            <a:b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KPR un Kurzemes pašvaldībās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84784"/>
            <a:ext cx="10009112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lv-LV" sz="39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29.04.-31.05.2019. CFLA  veica plānoto pārbaudi īstenošanas vietās - KPR un pie PP (Liepājas administrācijā, Liepājas un Ventspils sociālajos dienestos).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lv-LV" sz="3900" i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Vairākās vietās 40% izlase</a:t>
            </a:r>
          </a:p>
          <a:p>
            <a:pPr marL="0" indent="0" algn="ctr">
              <a:spcBef>
                <a:spcPts val="800"/>
              </a:spcBef>
              <a:buNone/>
            </a:pPr>
            <a:endParaRPr lang="lv-LV" sz="39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lv-LV" sz="39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KPR un PP pieredze</a:t>
            </a:r>
            <a:endParaRPr lang="lv-LV" sz="39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6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606802" y="47987"/>
            <a:ext cx="8945582" cy="122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br>
              <a:rPr lang="lv-LV" dirty="0"/>
            </a:br>
            <a: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CFLA 2019.gadā plānotā pārbaude </a:t>
            </a:r>
            <a:b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KPR un Kurzemes pašvaldībās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348880"/>
            <a:ext cx="10297144" cy="34563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lv-LV" sz="39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Rezultāts - «ar iebildumiem» </a:t>
            </a:r>
            <a:r>
              <a:rPr lang="lv-LV" sz="39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lv-LV" sz="39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konstatētas vairākas atkāpes. </a:t>
            </a:r>
          </a:p>
          <a:p>
            <a:pPr marL="0" indent="0" algn="ctr">
              <a:spcBef>
                <a:spcPts val="800"/>
              </a:spcBef>
              <a:buNone/>
            </a:pPr>
            <a:endParaRPr lang="lv-LV" sz="39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lv-LV" sz="39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Sniegti CFLA ieteikumi un norādījumi</a:t>
            </a:r>
          </a:p>
        </p:txBody>
      </p:sp>
    </p:spTree>
    <p:extLst>
      <p:ext uri="{BB962C8B-B14F-4D97-AF65-F5344CB8AC3E}">
        <p14:creationId xmlns:p14="http://schemas.microsoft.com/office/powerpoint/2010/main" val="2358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606802" y="47987"/>
            <a:ext cx="10457750" cy="86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CFLA 2019.gada pārbaudes rezultāti</a:t>
            </a: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28800"/>
            <a:ext cx="11089232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1.atkāpe – </a:t>
            </a:r>
            <a:r>
              <a:rPr lang="lv-LV" sz="2800" u="sng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dienu termiņš starp izvērtēšanu un AP izstrādi</a:t>
            </a: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sniegti skaidrojumi un pamatojumi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lv-LV" sz="2800" i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Lūdzam pievērst uzmanību, pieņemot AP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39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3.atkāpe – </a:t>
            </a:r>
            <a:r>
              <a:rPr lang="lv-LV" sz="2800" u="sng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pakalpojuma piešķiršanas dokumentu atbilstība MK313 utt. (piemēram, likumiskā pārstāvja pārstāvības tiesību dokumenti bērna lietā</a:t>
            </a: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sniegti skaidrojumi un iesniegtas foto-fiksāžas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lv-LV" sz="2800" i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Lūdzam pievērst uzmanību, veidojot klienta lietu</a:t>
            </a:r>
            <a:endParaRPr lang="lv-LV" sz="39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54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0" y="493172"/>
            <a:ext cx="957706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br>
              <a:rPr lang="lv-LV" dirty="0"/>
            </a:br>
            <a:r>
              <a:rPr lang="lv-LV" sz="4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«Kurzeme visiem» mērķis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0809"/>
            <a:ext cx="8596668" cy="3384375"/>
          </a:xfrm>
        </p:spPr>
        <p:txBody>
          <a:bodyPr>
            <a:normAutofit/>
          </a:bodyPr>
          <a:lstStyle/>
          <a:p>
            <a:pPr marL="0" lvl="0" indent="0">
              <a:spcBef>
                <a:spcPts val="800"/>
              </a:spcBef>
              <a:buNone/>
            </a:pPr>
            <a:r>
              <a:rPr lang="lv-LV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palielināt</a:t>
            </a:r>
            <a:r>
              <a:rPr lang="lv-LV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reģionā </a:t>
            </a: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ģimeniskai videi pietuvinātu </a:t>
            </a:r>
            <a:r>
              <a:rPr lang="lv-LV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lang="lv-LV" sz="40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sabiedrībā balstītu sociālo pakalpojumu pieejamību dzīvesvietā </a:t>
            </a:r>
            <a:r>
              <a:rPr lang="lv-LV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personām ar invaliditāti un bērniem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12804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606802" y="47987"/>
            <a:ext cx="10457750" cy="86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CFLA 2019.gada pārbaudes rezultāti</a:t>
            </a: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340768"/>
            <a:ext cx="11449272" cy="4608513"/>
          </a:xfrm>
        </p:spPr>
        <p:txBody>
          <a:bodyPr>
            <a:normAutofit lnSpcReduction="10000"/>
          </a:bodyPr>
          <a:lstStyle/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2.atkāpe - </a:t>
            </a:r>
            <a:r>
              <a:rPr lang="lv-LV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28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atbilstoši MK313 19.1.4.prim punktam </a:t>
            </a:r>
            <a:r>
              <a:rPr lang="lv-LV" sz="28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jānodrošina </a:t>
            </a:r>
            <a:r>
              <a:rPr lang="lv-LV" sz="2800" b="1" u="sng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pakalpojuma uzskaite</a:t>
            </a:r>
            <a:r>
              <a:rPr lang="lv-LV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t.sk. pa sniegto pakalpojumu veidiem un to saņemšanas laikiem </a:t>
            </a:r>
            <a:r>
              <a:rPr lang="lv-LV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lv-LV" sz="2800" u="sng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norādot pakalpojumu sniegšanas uzsākšanas un pabeigšanas laiku pilnās stundās vai diennaktīs</a:t>
            </a:r>
            <a:r>
              <a:rPr lang="lv-LV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lv-LV" sz="2800" b="1" i="1" kern="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CFLA norādīja, ka visiem PP jānodrošina uzskaite, tostarp ievērojot/lietojot KPR 29.03.2019. e-pastā nosūtīto piedāvāto formu</a:t>
            </a: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b="1" i="1" kern="0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i="1" kern="0" dirty="0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Papildus - ieteikums izstrādāt īpašu kārtību pakalpojumu uzskaites nodrošināšanai                 </a:t>
            </a:r>
            <a:r>
              <a:rPr lang="lv-LV" sz="2800" u="sng" kern="0" dirty="0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 diskusija</a:t>
            </a:r>
            <a:endParaRPr lang="lv-LV" sz="3900" u="sng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55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606802" y="47987"/>
            <a:ext cx="10457750" cy="86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CFLA 2019.gada pārbaudes rezultāti</a:t>
            </a: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340768"/>
            <a:ext cx="11449272" cy="4608513"/>
          </a:xfrm>
        </p:spPr>
        <p:txBody>
          <a:bodyPr>
            <a:normAutofit/>
          </a:bodyPr>
          <a:lstStyle/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1.ieteikums – </a:t>
            </a:r>
            <a:r>
              <a:rPr lang="lv-LV" sz="2800" u="sng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Saskaņot dokumentu glabāšanas termiņus</a:t>
            </a: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sadarbības līgumos, lietu nomenklatūrās, u.c. – s</a:t>
            </a:r>
            <a:r>
              <a:rPr lang="lv-LV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niegts viedoklis un skaidrojumi.</a:t>
            </a: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i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Lūdzam pievērst uzmanību, precizējot lietvedības dokumentus</a:t>
            </a:r>
            <a:endParaRPr lang="lv-LV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2.ieteikums – </a:t>
            </a:r>
            <a:r>
              <a:rPr lang="lv-LV" sz="2800" u="sng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izstrādāt detalizētu iekšējās kontroles sistēmu, konkrētas  kārtības</a:t>
            </a: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piemēram, kā PP informē KPR par plānotām tirgus </a:t>
            </a:r>
            <a:r>
              <a:rPr lang="lv-LV" sz="2800" dirty="0" err="1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izpētēm</a:t>
            </a: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kā iesniedz atskaites, u.c., kā arī </a:t>
            </a:r>
            <a:r>
              <a:rPr lang="lv-LV" sz="2800" u="sng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izvērtēt iespēju publiskot visus dokumentus</a:t>
            </a:r>
            <a:r>
              <a:rPr lang="lv-LV" sz="2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lv-LV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diskusija par nepieciešamību izstrādāt un publiskot</a:t>
            </a:r>
            <a:endParaRPr lang="lv-LV" sz="39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3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2269560" y="1357298"/>
            <a:ext cx="5554632" cy="35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jautājumi  </a:t>
            </a:r>
            <a:br>
              <a:rPr lang="lv-LV" sz="4000" dirty="0"/>
            </a:b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atbildes </a:t>
            </a:r>
            <a:br>
              <a:rPr lang="lv-LV" sz="4000" dirty="0"/>
            </a:b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diskusijas</a:t>
            </a:r>
            <a:endParaRPr lang="lv-LV" sz="4000" b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606802" y="47988"/>
            <a:ext cx="10169718" cy="215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Biežāk </a:t>
            </a:r>
            <a:r>
              <a:rPr lang="lv-LV" sz="4000" b="1" dirty="0">
                <a:solidFill>
                  <a:srgbClr val="000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pieļautās kļūdas </a:t>
            </a:r>
            <a:br>
              <a:rPr lang="lv-LV" sz="4000" b="1" dirty="0">
                <a:solidFill>
                  <a:srgbClr val="000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>
                <a:solidFill>
                  <a:srgbClr val="000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sociālo pakalpojumu nodrošināšanā </a:t>
            </a:r>
            <a:br>
              <a:rPr lang="lv-LV" sz="3200" b="1" dirty="0">
                <a:solidFill>
                  <a:srgbClr val="000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>
                <a:solidFill>
                  <a:srgbClr val="000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personām ar GRT un bērniem ar FT</a:t>
            </a:r>
            <a:endParaRPr lang="lv-LV" sz="3200" b="1" kern="1200" dirty="0">
              <a:solidFill>
                <a:srgbClr val="00091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2204864"/>
            <a:ext cx="11449272" cy="4320480"/>
          </a:xfrm>
        </p:spPr>
        <p:txBody>
          <a:bodyPr>
            <a:noAutofit/>
          </a:bodyPr>
          <a:lstStyle/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800" b="1" dirty="0">
                <a:solidFill>
                  <a:srgbClr val="000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Sociālo pakalpojumu piešķiršanas un saņemšanas dokumentācijā - </a:t>
            </a:r>
            <a:r>
              <a:rPr lang="lv-LV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saskaņas trūkums: </a:t>
            </a:r>
            <a:endParaRPr lang="lv-LV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537" lvl="2" indent="-5715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rgbClr val="0009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starp dokumentos iekļauto informāciju (augšā, vidū un apakšā, sākumā un beigās);</a:t>
            </a:r>
          </a:p>
          <a:p>
            <a:pPr marL="744537" lvl="2" indent="-5715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rgbClr val="0009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ciparos (personas kodos, vārdos un uzvārdos); </a:t>
            </a:r>
          </a:p>
          <a:p>
            <a:pPr marL="744537" lvl="2" indent="-5715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rgbClr val="0009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atsaucēs uz normatīvo regulējumu;</a:t>
            </a:r>
          </a:p>
          <a:p>
            <a:pPr marL="744537" lvl="2" indent="-5715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rgbClr val="0009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skaitļos (ciparos un vārdos) un mēnešu nosaukumos; </a:t>
            </a:r>
          </a:p>
          <a:p>
            <a:pPr marL="744537" lvl="2" indent="-5715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800" b="1" dirty="0">
                <a:solidFill>
                  <a:srgbClr val="0009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pakalpojumu veidos/nosaukumos (atšķirības starp prasīto, piešķirto, nosūtījumos un līgumos nosaukto un atskaitēs par sniegto pakalpojumu norādīto).</a:t>
            </a:r>
            <a:endParaRPr lang="lv-LV" sz="28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4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10729192" cy="83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Biežāk </a:t>
            </a:r>
            <a:r>
              <a:rPr lang="lv-LV" sz="4000" b="1" dirty="0">
                <a:solidFill>
                  <a:srgbClr val="000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pieļautās kļūdas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268760"/>
            <a:ext cx="11089232" cy="5369218"/>
          </a:xfrm>
        </p:spPr>
        <p:txBody>
          <a:bodyPr>
            <a:normAutofit/>
          </a:bodyPr>
          <a:lstStyle/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b="1" kern="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Trūkst informācija: </a:t>
            </a:r>
          </a:p>
          <a:p>
            <a:pPr marL="515937" lvl="2" indent="-3429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400" b="1" kern="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 iesnieguma </a:t>
            </a:r>
            <a:r>
              <a:rPr lang="lv-LV" sz="2400" b="1" kern="0" dirty="0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ko, kam un kur prasa;</a:t>
            </a:r>
          </a:p>
          <a:p>
            <a:pPr marL="515937" lvl="2" indent="-3429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400" b="1" kern="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 lēmuma 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kā nodrošināja, ka adresāts ir iepazinies ar lēmumu; </a:t>
            </a:r>
          </a:p>
          <a:p>
            <a:pPr marL="515937" lvl="2" indent="-3429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400" b="1" kern="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 nosūtījuma 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likum. pārstāvju kontaktinformācija, ja nosūta bērnu ar FT</a:t>
            </a:r>
          </a:p>
          <a:p>
            <a:pPr marL="515937" lvl="2" indent="-3429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400" b="1" kern="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līgumos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kad, cik ilgi sniegs </a:t>
            </a:r>
            <a:r>
              <a:rPr lang="lv-LV" sz="2400" b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pakalp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cik maksās, kad līgums spēkā;</a:t>
            </a:r>
          </a:p>
          <a:p>
            <a:pPr marL="515937" lvl="2" indent="-3429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400" b="1" kern="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atskaitēs – 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ko, kas, kad saņēma;</a:t>
            </a:r>
          </a:p>
          <a:p>
            <a:pPr marL="515937" lvl="2" indent="-3429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400" b="1" kern="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ESF anketās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cipari un burti (arī neprecīzi), datumi, saturs, 2 paraksti.</a:t>
            </a:r>
          </a:p>
          <a:p>
            <a:pPr marL="173037" lvl="2" indent="0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4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lv-LV" sz="2400" b="1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b="1" kern="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Līgumos: </a:t>
            </a:r>
          </a:p>
          <a:p>
            <a:pPr marL="515937" lvl="2" indent="-342900" defTabSz="91440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</a:pPr>
            <a:r>
              <a:rPr lang="lv-LV" sz="2400" b="1" kern="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 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iepirkuma līgumu pazīmes (</a:t>
            </a:r>
            <a:r>
              <a:rPr lang="lv-LV" sz="2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uzdod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v-LV" sz="2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kontrolē</a:t>
            </a: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norēķinās), arī ja iesniegumā ir norādīts izvēlētais pakalpojuma sniedzējs, 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jābūt tikai maksātājam </a:t>
            </a:r>
          </a:p>
          <a:p>
            <a:pPr marL="173037" lvl="2" indent="0" algn="ctr" defTabSz="914400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lv-LV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atskaišu pārbaudītājam un maksātājam </a:t>
            </a:r>
          </a:p>
        </p:txBody>
      </p:sp>
    </p:spTree>
    <p:extLst>
      <p:ext uri="{BB962C8B-B14F-4D97-AF65-F5344CB8AC3E}">
        <p14:creationId xmlns:p14="http://schemas.microsoft.com/office/powerpoint/2010/main" val="38561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60647"/>
            <a:ext cx="9145016" cy="9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sz="4800" b="1" dirty="0">
                <a:solidFill>
                  <a:schemeClr val="dk1"/>
                </a:solidFill>
                <a:latin typeface="Times New Roman"/>
                <a:cs typeface="Times New Roman"/>
              </a:rPr>
              <a:t>Kļūdas iepirkumu plānos</a:t>
            </a:r>
            <a:endParaRPr lang="lv-LV" sz="4800" b="1" dirty="0">
              <a:solidFill>
                <a:schemeClr val="dk1"/>
              </a:solidFill>
              <a:latin typeface="Times New Roman"/>
              <a:cs typeface="Times New Roman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00808"/>
            <a:ext cx="10099186" cy="453650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Projekta iepirkumu plānā jāiekļauj visi uz Projektu attiecināmie iepirkumi, t.sk. tirgus izpētes;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Jānorāda tirgus izpētes izsludināšanas datums (datums, kad tirgus izpētes noteikumi ievietoti tīmekļvietnē vai nosūtīti pakalpojuma sniedzējiem, vai nosūtīts uzaicinājums iesniegt cenu piedāvājumu);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Jānosūta precizēts iepirkumu plāns (jānorāda faktiskās līgumcenas, ja iepirkumu rezultātā ir noslēgti iepirkuma līgumi).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600"/>
              <a:buNone/>
            </a:pPr>
            <a:endParaRPr lang="lv-LV" sz="2400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600"/>
              <a:buNone/>
            </a:pPr>
            <a:r>
              <a:rPr lang="lv-LV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No PP iepirkumu plāniem tiek veidots visa Projekta iepirkumu plāns!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endParaRPr lang="lv-LV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endParaRPr lang="lv-LV" sz="2400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Arial"/>
              <a:buChar char="•"/>
            </a:pPr>
            <a:endParaRPr lang="lv-LV" sz="2400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Arial"/>
              <a:buChar char="•"/>
            </a:pPr>
            <a:endParaRPr lang="lv-LV" sz="2400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Arial"/>
              <a:buChar char="•"/>
            </a:pP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11274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60647"/>
            <a:ext cx="9145016" cy="9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sz="4800" b="1" dirty="0">
                <a:solidFill>
                  <a:schemeClr val="dk1"/>
                </a:solidFill>
                <a:latin typeface="Times New Roman"/>
                <a:cs typeface="Times New Roman"/>
              </a:rPr>
              <a:t>Labā prakse tirgus izpētēs </a:t>
            </a:r>
            <a:endParaRPr lang="lv-LV" sz="4800" b="1" dirty="0">
              <a:solidFill>
                <a:schemeClr val="dk1"/>
              </a:solidFill>
              <a:latin typeface="Times New Roman"/>
              <a:cs typeface="Times New Roman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84784"/>
            <a:ext cx="10009112" cy="5256584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Tirgus izpēte tiek veikta, lai izpētītu pieejamos pakalpojumus, pakalpojumu sniedzējus, piedāvātās cenas;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Tirgus izpēti var veikt telefoniski, sarakstes veidā, klātienē, izpētot pakalpojumu sniedzēju tīmekļvietnes, pakalpojumu sniedzēju cenu listes, izsludinot tirgus izpētei savā tīmekļvietnē, utt.;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Tirgus izpētes rezultāts (arī tad, ja ir tikai viens pakalpojuma sniedzējs) – ziņojumā, protokolā;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Tirgus izpētes rezultātā tiek slēgts iepirkuma līgums ar izvēlēto pakalpojuma sniedzēju;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Pakalpojuma sniedzēju var izvēlēties ne tikai pēc cenas, bet arī ņemot vērā pakalpojuma sniedzēja tuvumu klientam, pieredzi, pieejamību utt.;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Tirgus izpēti ieteicams veidot kā elastīgu sarunu procesu, lai var lūgt precizēt piedāvājumus, cenas un var uzaicināt arī vēl citus pakalpojumu sniedzējus iesniegt piedāvājumus.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endParaRPr lang="lv-LV" sz="2400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Wingdings" panose="05000000000000000000" pitchFamily="2" charset="2"/>
              <a:buChar char="Ø"/>
            </a:pPr>
            <a:endParaRPr lang="lv-LV" sz="2400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Arial"/>
              <a:buChar char="•"/>
            </a:pPr>
            <a:endParaRPr lang="lv-LV" sz="2400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Arial"/>
              <a:buChar char="•"/>
            </a:pPr>
            <a:endParaRPr lang="lv-LV" sz="2400" b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Arial"/>
              <a:buChar char="•"/>
            </a:pP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12329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0" y="692696"/>
            <a:ext cx="10081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sz="4800" b="1" dirty="0">
                <a:solidFill>
                  <a:schemeClr val="dk1"/>
                </a:solidFill>
                <a:latin typeface="Times New Roman"/>
                <a:cs typeface="Times New Roman"/>
              </a:rPr>
              <a:t>Kļūdas un labā prakse līgumos par pakalpojumu sniegšanu (1)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graphicFrame>
        <p:nvGraphicFramePr>
          <p:cNvPr id="3" name="Tabula 3">
            <a:extLst>
              <a:ext uri="{FF2B5EF4-FFF2-40B4-BE49-F238E27FC236}">
                <a16:creationId xmlns:a16="http://schemas.microsoft.com/office/drawing/2014/main" id="{D72EABD5-2096-4727-B431-B8C87B1356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1776184"/>
          <a:ext cx="1074672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181">
                  <a:extLst>
                    <a:ext uri="{9D8B030D-6E8A-4147-A177-3AD203B41FA5}">
                      <a16:colId xmlns:a16="http://schemas.microsoft.com/office/drawing/2014/main" val="232068320"/>
                    </a:ext>
                  </a:extLst>
                </a:gridCol>
                <a:gridCol w="4291052">
                  <a:extLst>
                    <a:ext uri="{9D8B030D-6E8A-4147-A177-3AD203B41FA5}">
                      <a16:colId xmlns:a16="http://schemas.microsoft.com/office/drawing/2014/main" val="4102916295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1939762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Būtiskās līguma sastāvdaļas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Iepirkuma līgums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Līgums, kas nav iepirkuma līgums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06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Līguma puses</a:t>
                      </a:r>
                    </a:p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Trīspusējs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Pašvaldība/sociālais dienests 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- pakalpojuma pasūtītājs un maksātājs </a:t>
                      </a:r>
                    </a:p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Klients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 – pakalpojuma saņēmējs</a:t>
                      </a:r>
                    </a:p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Pakalpojuma sniedzējs 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- izpildītājs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Pašvaldība/sociālais dienests 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– maksātājs/kompensētājs </a:t>
                      </a:r>
                    </a:p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Klients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 – pakalpojuma saņēmējs un pasūtītājs</a:t>
                      </a:r>
                    </a:p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Pakalpojuma sniedzējs 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- izpildītājs</a:t>
                      </a:r>
                    </a:p>
                    <a:p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50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Līguma puses</a:t>
                      </a:r>
                    </a:p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Divusējs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Pašvaldība/sociālais dienests 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– pakalpojuma pasūtītājs un maksātājs</a:t>
                      </a:r>
                    </a:p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Pakalpojuma sniedzējs </a:t>
                      </a:r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- izpildītājs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Pašvaldība/sociālais dienests </a:t>
                      </a:r>
                      <a:r>
                        <a:rPr lang="lv-LV" b="0" dirty="0">
                          <a:solidFill>
                            <a:schemeClr val="tx1"/>
                          </a:solidFill>
                        </a:rPr>
                        <a:t>– maksātājs</a:t>
                      </a:r>
                    </a:p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Pakalpojuma sniedzējs </a:t>
                      </a:r>
                      <a:r>
                        <a:rPr lang="lv-LV" b="0" dirty="0">
                          <a:solidFill>
                            <a:schemeClr val="tx1"/>
                          </a:solidFill>
                        </a:rPr>
                        <a:t>– izpildītājs</a:t>
                      </a:r>
                    </a:p>
                    <a:p>
                      <a:r>
                        <a:rPr lang="lv-LV" b="0" dirty="0">
                          <a:solidFill>
                            <a:schemeClr val="tx1"/>
                          </a:solidFill>
                        </a:rPr>
                        <a:t>Klients kā pasūtītājs tiek minēts līguma tekstā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20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Piemēri līguma pusēm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Līguma puses: X pašvaldība (turpmāk – Maksātājs), X pašvaldības Sociālais dienests (turpmāk – Pasūtītājs), Fizioterapeits Y (turpmāk – Izpildītājs)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Līguma puses: X pašvaldība (turpmāk – Maksātājs), X persona X (turpmāk – Pasūtītājs/Klients), Fizioterapeits Y (turpmāk – Izpildītājs)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2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9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-384720" y="692696"/>
            <a:ext cx="10081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sz="4800" b="1" dirty="0">
                <a:solidFill>
                  <a:schemeClr val="dk1"/>
                </a:solidFill>
                <a:latin typeface="Times New Roman"/>
                <a:cs typeface="Times New Roman"/>
              </a:rPr>
              <a:t>Kļūdas un labā prakse līgumos par pakalpojumu sniegšanu (2)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graphicFrame>
        <p:nvGraphicFramePr>
          <p:cNvPr id="3" name="Tabula 3">
            <a:extLst>
              <a:ext uri="{FF2B5EF4-FFF2-40B4-BE49-F238E27FC236}">
                <a16:creationId xmlns:a16="http://schemas.microsoft.com/office/drawing/2014/main" id="{D72EABD5-2096-4727-B431-B8C87B1356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6631" y="1700808"/>
          <a:ext cx="1117000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025">
                  <a:extLst>
                    <a:ext uri="{9D8B030D-6E8A-4147-A177-3AD203B41FA5}">
                      <a16:colId xmlns:a16="http://schemas.microsoft.com/office/drawing/2014/main" val="23206832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4102916295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939762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Būtiskās līguma sastāvdaļas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Iepirkuma līgums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Līgums, kas nav iepirkuma līgums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6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Preambula vai līguma pamatojums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Pamatojoties uz iepirkumu vai tirgus izpēti (ja veikta publiski izsludināta tirgus izpēte)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Pamatojoties uz klienta iesniegumu un pašvaldības/sociālā dienesta lēmumu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Piemēri līguma priekšmetam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Sociālais dienests  pasūta, Pašvaldība apmaksā, un Izpildītājs apņemas sniegt personai X (turpmāk – Pakalpojuma saņēmējs), fizioterapeita nodarbības.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Persona x (turpmāk – Pakalpojuma saņēmējs) pasūta, Pašvaldība (turpmāk - apmaksā/kompensē personai x izdevumus par pakalpojuma saņemšanu, un Izpildītājs apņemas sniegt personai X fizioterapeita nodarbības.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2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Maksāšanas kārtība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Pasūtītājs norēķinās ar Izpildītāju par sniegto pakalpojumu 10 dienu laikā pēc Izpildītāja iesniegtās un Pasūtītāja apstiprinātās atskaites/PNA par pakalpojuma sniegšanu un rēķina saņemšanas no Izpildītāja.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Maksātājs norēķinās ar Izpildītāju par Pasūtītājam (klientam) sniegto pakalpojumu 10 dienu laikā pēc Pasūtītāja (klienta) apstiprinātās atskaites par pakalpojuma sniegšanu/PNA un Izpildītāja rēķina saņemšanas.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7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5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-384720" y="692696"/>
            <a:ext cx="10081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lv-LV" sz="4800" b="1" dirty="0">
                <a:solidFill>
                  <a:schemeClr val="dk1"/>
                </a:solidFill>
                <a:latin typeface="Times New Roman"/>
                <a:cs typeface="Times New Roman"/>
              </a:rPr>
              <a:t>Kļūdas un labā prakse līgumos par pakalpojumu sniegšanu (3)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graphicFrame>
        <p:nvGraphicFramePr>
          <p:cNvPr id="3" name="Tabula 3">
            <a:extLst>
              <a:ext uri="{FF2B5EF4-FFF2-40B4-BE49-F238E27FC236}">
                <a16:creationId xmlns:a16="http://schemas.microsoft.com/office/drawing/2014/main" id="{D72EABD5-2096-4727-B431-B8C87B1356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1776184"/>
          <a:ext cx="959460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669">
                  <a:extLst>
                    <a:ext uri="{9D8B030D-6E8A-4147-A177-3AD203B41FA5}">
                      <a16:colId xmlns:a16="http://schemas.microsoft.com/office/drawing/2014/main" val="232068320"/>
                    </a:ext>
                  </a:extLst>
                </a:gridCol>
                <a:gridCol w="3677162">
                  <a:extLst>
                    <a:ext uri="{9D8B030D-6E8A-4147-A177-3AD203B41FA5}">
                      <a16:colId xmlns:a16="http://schemas.microsoft.com/office/drawing/2014/main" val="4102916295"/>
                    </a:ext>
                  </a:extLst>
                </a:gridCol>
                <a:gridCol w="3753770">
                  <a:extLst>
                    <a:ext uri="{9D8B030D-6E8A-4147-A177-3AD203B41FA5}">
                      <a16:colId xmlns:a16="http://schemas.microsoft.com/office/drawing/2014/main" val="1939762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Būtiskās līguma sastāvdaļas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Iepirkuma līgums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Līgums, kas nav iepirkuma līgums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6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Pakalpojuma sniegšanas apjoma un kvalitātes kontrole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Sociālais dienests veic pakalpojuma kvalitātes un apjoma kontroli. </a:t>
                      </a:r>
                      <a:endParaRPr lang="lv-LV" dirty="0"/>
                    </a:p>
                    <a:p>
                      <a:endParaRPr lang="lv-LV" dirty="0"/>
                    </a:p>
                    <a:p>
                      <a:r>
                        <a:rPr lang="lv-LV" dirty="0"/>
                        <a:t>Izpildītājs, sniedzot pakalpojumu, ievēro x normas un profesionālos standartus. </a:t>
                      </a:r>
                      <a:endParaRPr lang="da-DK" dirty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Pasūtītājs (klients) veic pakalpojuma kvalitātes un apjoma kontroli.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i="1" dirty="0"/>
                        <a:t>Maksātājs nekontrolē pakalpojuma sniegšanu. Maksātājam ir attiecības ar Pasūtītāju (Klientu), līdz ar to līgumā tiek regulēts, cik daudz tiek maksāts/kompensēts par noteiktu pakalpojuma apjomu.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2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chemeClr val="tx1"/>
                          </a:solidFill>
                        </a:rPr>
                        <a:t>Līguma vienpusēja izbeigšana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Pašvaldībai/sociālajam dienestam ir tiesības vienpusēji izbeigt līgumu, ja….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Pasūtītājam (klientam) ir tiesības vienpusēji izbeigt līgumu, ja pakalpojums netiek nodrošināts vispār, atbilstošā kvalitātē vai apjomā utt.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7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60647"/>
            <a:ext cx="10729192" cy="9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br>
              <a:rPr lang="lv-LV" dirty="0"/>
            </a:br>
            <a:r>
              <a:rPr lang="pl-PL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«Kurzeme visiem» mērķa grupas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6753"/>
            <a:ext cx="10099186" cy="5400600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2600"/>
              <a:buFont typeface="Arial"/>
              <a:buChar char="•"/>
            </a:pP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Pilngadīgas personas ar GRT* (I un II </a:t>
            </a:r>
            <a:r>
              <a:rPr lang="lv-LV" sz="4000" b="1" dirty="0" err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inv.gr</a:t>
            </a: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r>
              <a:rPr lang="lv-LV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kuras </a:t>
            </a:r>
            <a:endParaRPr lang="lv-LV" sz="4000" dirty="0"/>
          </a:p>
          <a:p>
            <a:pPr marL="0" lvl="0" indent="0" algn="ctr">
              <a:spcBef>
                <a:spcPts val="800"/>
              </a:spcBef>
              <a:buNone/>
            </a:pPr>
            <a:r>
              <a:rPr lang="lv-LV" sz="4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saņem pakalpojumus VSAC</a:t>
            </a:r>
            <a:endParaRPr lang="lv-LV" sz="4000" dirty="0"/>
          </a:p>
          <a:p>
            <a:pPr lvl="0" algn="ctr">
              <a:spcBef>
                <a:spcPts val="800"/>
              </a:spcBef>
              <a:buNone/>
            </a:pPr>
            <a:r>
              <a:rPr lang="lv-LV" sz="4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vai potenciāli var nonākt VSAC</a:t>
            </a:r>
            <a:endParaRPr lang="lv-LV" sz="4000" dirty="0"/>
          </a:p>
          <a:p>
            <a:pPr marL="0" lvl="0" indent="0" algn="r">
              <a:spcBef>
                <a:spcPts val="800"/>
              </a:spcBef>
              <a:buNone/>
            </a:pPr>
            <a:r>
              <a:rPr lang="lv-LV" sz="40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*GRT- garīga rakstura traucējumi</a:t>
            </a:r>
            <a:r>
              <a:rPr lang="lv-LV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lv-LV" sz="4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endParaRPr lang="lv-LV" sz="4000" dirty="0"/>
          </a:p>
          <a:p>
            <a:pPr marL="0" lvl="0" indent="0" algn="r">
              <a:spcBef>
                <a:spcPts val="800"/>
              </a:spcBef>
              <a:buNone/>
            </a:pPr>
            <a:r>
              <a:rPr lang="lv-LV" sz="4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psihiskas saslimšanas </a:t>
            </a:r>
            <a:r>
              <a:rPr lang="lv-LV" sz="4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lang="lv-LV" sz="4000" b="1" i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garīgas attīstības traucējumi</a:t>
            </a:r>
            <a:endParaRPr lang="lv-LV" sz="4000" dirty="0"/>
          </a:p>
          <a:p>
            <a:pPr>
              <a:spcBef>
                <a:spcPts val="800"/>
              </a:spcBef>
              <a:buClr>
                <a:srgbClr val="000000"/>
              </a:buClr>
              <a:buSzPts val="2600"/>
              <a:buFont typeface="Arial"/>
              <a:buChar char="•"/>
            </a:pP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Bērni ar funkcionāliem traucējumiem</a:t>
            </a:r>
            <a:r>
              <a:rPr lang="lv-LV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(FT),  </a:t>
            </a:r>
            <a:r>
              <a:rPr lang="lv-LV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kuriem ir noteikta invaliditāte, </a:t>
            </a:r>
            <a:r>
              <a:rPr lang="lv-LV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ģimenēs</a:t>
            </a:r>
            <a:r>
              <a:rPr lang="lv-LV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viņu ģimenes vai audžuģimenes</a:t>
            </a:r>
            <a:endParaRPr lang="lv-LV" sz="4000" dirty="0">
              <a:solidFill>
                <a:srgbClr val="000000"/>
              </a:solidFill>
            </a:endParaRPr>
          </a:p>
          <a:p>
            <a:pPr lvl="0">
              <a:spcBef>
                <a:spcPts val="800"/>
              </a:spcBef>
              <a:buClr>
                <a:srgbClr val="000000"/>
              </a:buClr>
              <a:buSzPts val="2600"/>
              <a:buFont typeface="Arial"/>
              <a:buChar char="•"/>
            </a:pP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Bērni BSAC</a:t>
            </a:r>
            <a:r>
              <a:rPr lang="lv-LV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līdz 18 gadiem </a:t>
            </a:r>
            <a:r>
              <a:rPr lang="lv-LV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(bērni-bāreņi un bez vecāku gādības palikuši bērni)</a:t>
            </a:r>
            <a:endParaRPr lang="lv-LV" sz="4000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800"/>
              </a:spcBef>
              <a:buClr>
                <a:srgbClr val="000000"/>
              </a:buClr>
              <a:buSzPts val="2600"/>
              <a:buFont typeface="Arial"/>
              <a:buChar char="•"/>
            </a:pPr>
            <a:r>
              <a:rPr lang="lv-LV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Potenciālie</a:t>
            </a:r>
            <a:r>
              <a:rPr lang="lv-LV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aizbildņi, adoptētāji, audžuģimenes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29267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2269560" y="1357298"/>
            <a:ext cx="5554632" cy="35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jautājumi  </a:t>
            </a:r>
            <a:br>
              <a:rPr lang="lv-LV" sz="4000" dirty="0"/>
            </a:b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atbildes </a:t>
            </a:r>
            <a:br>
              <a:rPr lang="lv-LV" sz="4000" dirty="0"/>
            </a:br>
            <a:r>
              <a:rPr lang="lv-LV" sz="40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diskusijas</a:t>
            </a:r>
            <a:endParaRPr lang="lv-LV" sz="4000" b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3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D9467ED6-7A5E-47AE-BAD9-79C9CEA83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16" y="404664"/>
            <a:ext cx="100423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1" fontAlgn="base" hangingPunct="1"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lv-LV" altLang="lv-LV" sz="3600" b="1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PALDIES!</a:t>
            </a:r>
          </a:p>
          <a:p>
            <a:pPr algn="ctr" defTabSz="449263" eaLnBrk="1" fontAlgn="base" hangingPunct="1">
              <a:spcBef>
                <a:spcPts val="625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lv-LV" altLang="lv-LV" sz="3600" b="1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Kurzemes plānošanas reģions</a:t>
            </a:r>
          </a:p>
          <a:p>
            <a:pPr algn="ctr" defTabSz="449263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defRPr/>
            </a:pPr>
            <a:r>
              <a:rPr lang="lv-LV" altLang="lv-LV" sz="2000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Valguma iela 4a, Rīga LV-1048, Tel.: +371 67331492</a:t>
            </a:r>
          </a:p>
          <a:p>
            <a:pPr algn="ctr" defTabSz="449263" eaLnBrk="1" fontAlgn="base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lv-LV" altLang="lv-LV" sz="2000" kern="1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www.kurzemesregions.lv</a:t>
            </a:r>
            <a:r>
              <a:rPr lang="lv-LV" altLang="lv-LV" sz="2000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 defTabSz="449263" eaLnBrk="1" fontAlgn="base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lv-LV" altLang="lv-LV" sz="2000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e-pasts:  </a:t>
            </a:r>
            <a:r>
              <a:rPr lang="lv-LV" altLang="lv-LV" sz="2000" kern="1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info@kurzemesregions.lv</a:t>
            </a:r>
            <a:r>
              <a:rPr lang="lv-LV" altLang="lv-LV" sz="2000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lv-LV" altLang="lv-LV" sz="2000" kern="1200" dirty="0">
              <a:solidFill>
                <a:srgbClr val="002060"/>
              </a:solidFill>
              <a:latin typeface="Calibri" pitchFamily="34" charset="0"/>
              <a:cs typeface="Calibri" pitchFamily="34" charset="0"/>
              <a:hlinkClick r:id="rId2"/>
            </a:endParaRPr>
          </a:p>
          <a:p>
            <a:pPr algn="ctr" defTabSz="449263" eaLnBrk="1" fontAlgn="base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lv-LV" altLang="lv-LV" sz="1600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400"/>
              </a:spcBef>
            </a:pPr>
            <a:r>
              <a:rPr lang="lv-LV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Inga </a:t>
            </a:r>
            <a:r>
              <a:rPr lang="lv-LV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Kalnina</a:t>
            </a:r>
            <a:r>
              <a:rPr lang="lv-LV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«Kurzeme visiem» vadītāja, </a:t>
            </a:r>
            <a:endParaRPr lang="lv-LV" sz="2000" dirty="0"/>
          </a:p>
          <a:p>
            <a:pPr lvl="0">
              <a:spcBef>
                <a:spcPts val="400"/>
              </a:spcBef>
            </a:pP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e-pasts:  </a:t>
            </a:r>
            <a:r>
              <a:rPr lang="lv-LV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inga.kalnina@kurzemesregions.lv</a:t>
            </a: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 27008743, 67331634</a:t>
            </a:r>
            <a:endParaRPr lang="lv-LV" sz="2000" dirty="0"/>
          </a:p>
          <a:p>
            <a:pPr lvl="0">
              <a:spcBef>
                <a:spcPts val="400"/>
              </a:spcBef>
            </a:pPr>
            <a:r>
              <a:rPr lang="lv-LV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Sandra Miķelsone – Slava</a:t>
            </a: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projekta «Kurzeme visiem» vadītājas asistente, </a:t>
            </a:r>
            <a:endParaRPr lang="lv-LV" sz="2000" dirty="0"/>
          </a:p>
          <a:p>
            <a:pPr lvl="0">
              <a:spcBef>
                <a:spcPts val="400"/>
              </a:spcBef>
            </a:pP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e-pasts:  </a:t>
            </a:r>
            <a:r>
              <a:rPr lang="lv-LV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sandra.mikelsone@kurzemesregions.lv</a:t>
            </a: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</a:t>
            </a:r>
            <a:r>
              <a:rPr lang="lv-LV" sz="2000" dirty="0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20027280</a:t>
            </a:r>
          </a:p>
          <a:p>
            <a:pPr lvl="0">
              <a:spcBef>
                <a:spcPts val="400"/>
              </a:spcBef>
            </a:pPr>
            <a:r>
              <a:rPr lang="lv-LV" sz="2000" b="1" dirty="0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Līga Neilande</a:t>
            </a:r>
            <a:r>
              <a:rPr lang="lv-LV" sz="2000" dirty="0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projekta «Kurzeme visiem» juriste, </a:t>
            </a:r>
            <a:endParaRPr lang="lv-LV" sz="2000" dirty="0">
              <a:solidFill>
                <a:srgbClr val="00091A"/>
              </a:solidFill>
            </a:endParaRPr>
          </a:p>
          <a:p>
            <a:pPr lvl="0">
              <a:spcBef>
                <a:spcPts val="400"/>
              </a:spcBef>
            </a:pPr>
            <a:r>
              <a:rPr lang="lv-LV" sz="2000" dirty="0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e-pasts:  </a:t>
            </a:r>
            <a:r>
              <a:rPr lang="lv-LV" sz="2000" dirty="0" err="1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jurists@kurzemesregions.lv</a:t>
            </a:r>
            <a:r>
              <a:rPr lang="lv-LV" sz="2000" dirty="0">
                <a:solidFill>
                  <a:srgbClr val="000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 29228043</a:t>
            </a:r>
          </a:p>
          <a:p>
            <a:pPr lvl="0">
              <a:spcBef>
                <a:spcPts val="400"/>
              </a:spcBef>
            </a:pPr>
            <a:r>
              <a:rPr lang="lv-LV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Laura </a:t>
            </a:r>
            <a:r>
              <a:rPr lang="lv-LV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Homka</a:t>
            </a: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projekta «Kurzeme visiem» sabiedrisko attiecību speciāliste, </a:t>
            </a:r>
            <a:endParaRPr lang="lv-LV" sz="2000" dirty="0"/>
          </a:p>
          <a:p>
            <a:pPr lvl="0">
              <a:spcBef>
                <a:spcPts val="400"/>
              </a:spcBef>
            </a:pP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e-pasts: </a:t>
            </a:r>
            <a:r>
              <a:rPr lang="lv-LV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laura.homka@kurzemesregions.lv</a:t>
            </a: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 26454574</a:t>
            </a:r>
            <a:endParaRPr lang="lv-LV" sz="2000" dirty="0"/>
          </a:p>
          <a:p>
            <a:pPr lvl="0">
              <a:spcBef>
                <a:spcPts val="400"/>
              </a:spcBef>
            </a:pPr>
            <a:r>
              <a:rPr lang="lv-LV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Anete Jansone</a:t>
            </a: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projekta tehniskā asistente</a:t>
            </a:r>
            <a:endParaRPr lang="lv-LV" sz="2000" dirty="0"/>
          </a:p>
          <a:p>
            <a:pPr lvl="0">
              <a:spcBef>
                <a:spcPts val="400"/>
              </a:spcBef>
            </a:pP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e-pasts: </a:t>
            </a:r>
            <a:r>
              <a:rPr lang="lv-LV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anete.jansone@kurzemesregions.lv</a:t>
            </a:r>
            <a:r>
              <a:rPr lang="lv-LV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tel.: +371 26355733</a:t>
            </a:r>
            <a:endParaRPr lang="lv-LV" sz="20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D2BF700A-CE0B-4A5F-BA4D-06D7B5090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7835"/>
            <a:ext cx="1662758" cy="12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649126-D59C-4531-B598-9E8315E26D23}"/>
              </a:ext>
            </a:extLst>
          </p:cNvPr>
          <p:cNvSpPr txBox="1"/>
          <p:nvPr/>
        </p:nvSpPr>
        <p:spPr>
          <a:xfrm>
            <a:off x="3107333" y="6275453"/>
            <a:ext cx="340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lv-LV" kern="1200" dirty="0">
                <a:solidFill>
                  <a:srgbClr val="002060"/>
                </a:solidFill>
                <a:latin typeface="Trebuchet MS"/>
                <a:ea typeface="+mn-ea"/>
                <a:cs typeface="+mn-cs"/>
              </a:rPr>
              <a:t>www.kurzemevisiem.lv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4FC8ABF3-9A10-45B8-B9BF-96A428EE1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55" y="999744"/>
            <a:ext cx="6480048" cy="48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332656"/>
            <a:ext cx="1058517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br>
              <a:rPr lang="lv-LV" dirty="0"/>
            </a:br>
            <a:r>
              <a:rPr lang="lv-LV" sz="4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«Kurzeme visiem» darbības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0769"/>
            <a:ext cx="8596668" cy="5517232"/>
          </a:xfrm>
        </p:spPr>
        <p:txBody>
          <a:bodyPr>
            <a:normAutofit/>
          </a:bodyPr>
          <a:lstStyle/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Individuālo vajadzību izvērtēšana un atbalsta plānu izstrāde Kurzemes reģionā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DI plāna izstrāde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VSAC un BSAC reorganizācijas plānu izstrāde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VSAC personu ar GRT sagatavošana pārejai uz dzīvi sabiedrībā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Sabiedrībā balstītu pakalpojumu īstenošana Kurzemes reģiona personām ar GRT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Sabiedrībā balstītu pakalpojumu īstenošana Kurzemes reģiona bērniem ar FT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Kurzemes reģiona speciālistu apmācības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Informatīvi un izglītojoši pasākumi Kurzemes reģionā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publicitātes pasākumi</a:t>
            </a:r>
            <a:endParaRPr lang="lv-LV" dirty="0"/>
          </a:p>
          <a:p>
            <a:pPr marL="803275" lvl="2" indent="-630238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lv-LV" sz="2400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Projekta vadība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538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157192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551384" y="1340768"/>
            <a:ext cx="864096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lv-LV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 ieviešanas aktualitātes -</a:t>
            </a:r>
            <a:br>
              <a:rPr lang="lv-LV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2019.gada septembrī</a:t>
            </a:r>
            <a:endParaRPr lang="lv-LV" sz="4400" b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E875D88-F5C6-463F-A477-554A5347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5563337"/>
            <a:ext cx="1662758" cy="1246677"/>
          </a:xfrm>
          <a:prstGeom prst="rect">
            <a:avLst/>
          </a:prstGeom>
        </p:spPr>
      </p:pic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191344" y="220022"/>
            <a:ext cx="9793088" cy="12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Individuālo vajadzību izvērtēšana un atbalsta plānu izstrāde Kurzemes reģionā </a:t>
            </a:r>
            <a:endParaRPr lang="lv-LV" sz="4000" dirty="0">
              <a:solidFill>
                <a:srgbClr val="00003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83050-70F0-4252-ADB8-383C23E3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00808"/>
            <a:ext cx="9482910" cy="38298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Papildu vērtēšana </a:t>
            </a:r>
          </a:p>
          <a:p>
            <a:pPr marL="0" indent="0">
              <a:buNone/>
            </a:pPr>
            <a:endParaRPr lang="lv-LV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Pašlaik ir iepirkti visi nepieciešamie speciālisti</a:t>
            </a:r>
          </a:p>
          <a:p>
            <a:pPr marL="0" indent="0">
              <a:buNone/>
            </a:pPr>
            <a:endParaRPr lang="lv-LV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2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Konkrētajiem PP tiek nosūtīti uzaicinājumi - </a:t>
            </a:r>
            <a:r>
              <a:rPr lang="lv-LV" sz="32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iegūt nepieciešamos papildu personu/bērnu iesniegumus un tiek minēts atbilstošais skaits</a:t>
            </a:r>
            <a:endParaRPr lang="lv-LV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4;p23"/>
          <p:cNvSpPr txBox="1">
            <a:spLocks noGrp="1"/>
          </p:cNvSpPr>
          <p:nvPr>
            <p:ph type="title"/>
          </p:nvPr>
        </p:nvSpPr>
        <p:spPr>
          <a:xfrm>
            <a:off x="606802" y="47987"/>
            <a:ext cx="8945582" cy="122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br>
              <a:rPr lang="lv-LV" dirty="0"/>
            </a:br>
            <a:r>
              <a:rPr lang="lv-LV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Papildu personu ar GRT un </a:t>
            </a:r>
            <a:br>
              <a:rPr lang="lv-LV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bērnu ar FT vērtēšana</a:t>
            </a:r>
            <a:br>
              <a:rPr lang="lv-LV" sz="4800" b="1" dirty="0">
                <a:solidFill>
                  <a:srgbClr val="000099"/>
                </a:solidFill>
              </a:rPr>
            </a:br>
            <a:endParaRPr lang="lv-LV" sz="4000" b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97322-68F6-4995-9E0F-285955A1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84784"/>
            <a:ext cx="11089232" cy="518457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lv-LV" sz="40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personas ar GRT -</a:t>
            </a:r>
          </a:p>
          <a:p>
            <a:pPr marL="1531938" lvl="1">
              <a:spcBef>
                <a:spcPts val="800"/>
              </a:spcBef>
            </a:pPr>
            <a:r>
              <a:rPr lang="lv-LV" sz="36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izvērtētas – 24 </a:t>
            </a:r>
            <a:r>
              <a:rPr lang="lv-LV" sz="36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(Kuldīgas novadā un Ventspilī)</a:t>
            </a:r>
            <a:r>
              <a:rPr lang="lv-LV" sz="3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1531938" lvl="1">
              <a:spcBef>
                <a:spcPts val="800"/>
              </a:spcBef>
            </a:pPr>
            <a:r>
              <a:rPr lang="lv-LV" sz="36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izstrādāti AP – 9 </a:t>
            </a:r>
            <a:r>
              <a:rPr lang="lv-LV" sz="36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(Kuldīgas novadā)</a:t>
            </a:r>
            <a:r>
              <a:rPr lang="lv-LV" sz="36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lv-LV" sz="38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>
              <a:spcBef>
                <a:spcPts val="800"/>
              </a:spcBef>
              <a:buNone/>
            </a:pPr>
            <a:endParaRPr lang="lv-LV" sz="3800" b="1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800"/>
              </a:spcBef>
            </a:pPr>
            <a:r>
              <a:rPr lang="lv-LV" sz="3900" b="1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bērni ar FT </a:t>
            </a:r>
            <a:r>
              <a:rPr lang="lv-LV" sz="39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vērtēšana plānota </a:t>
            </a:r>
          </a:p>
          <a:p>
            <a:pPr marL="1606550" lvl="1">
              <a:spcBef>
                <a:spcPts val="800"/>
              </a:spcBef>
            </a:pPr>
            <a:r>
              <a:rPr lang="lv-LV" sz="37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septembrī - Kuldīgas novada bērniem </a:t>
            </a:r>
          </a:p>
          <a:p>
            <a:pPr marL="1606550" lvl="1">
              <a:spcBef>
                <a:spcPts val="800"/>
              </a:spcBef>
            </a:pPr>
            <a:r>
              <a:rPr lang="lv-LV" sz="37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oktobrī - </a:t>
            </a:r>
            <a:r>
              <a:rPr lang="lv-LV" sz="3800" dirty="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Ventspils pilsētas bērniem</a:t>
            </a:r>
            <a:endParaRPr lang="lv-LV" sz="3700" dirty="0">
              <a:solidFill>
                <a:srgbClr val="0000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61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Šķautne">
  <a:themeElements>
    <a:clrScheme name="Pielāgots 6">
      <a:dk1>
        <a:srgbClr val="002060"/>
      </a:dk1>
      <a:lt1>
        <a:srgbClr val="FFFFFF"/>
      </a:lt1>
      <a:dk2>
        <a:srgbClr val="FFFFFF"/>
      </a:dk2>
      <a:lt2>
        <a:srgbClr val="EBEBEB"/>
      </a:lt2>
      <a:accent1>
        <a:srgbClr val="BFE373"/>
      </a:accent1>
      <a:accent2>
        <a:srgbClr val="FFFF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B9D181"/>
      </a:hlink>
      <a:folHlink>
        <a:srgbClr val="B7E995"/>
      </a:folHlink>
    </a:clrScheme>
    <a:fontScheme name="Šķautn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ķautn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Šķautne">
  <a:themeElements>
    <a:clrScheme name="Pielāgots 6">
      <a:dk1>
        <a:srgbClr val="002060"/>
      </a:dk1>
      <a:lt1>
        <a:srgbClr val="FFFFFF"/>
      </a:lt1>
      <a:dk2>
        <a:srgbClr val="FFFFFF"/>
      </a:dk2>
      <a:lt2>
        <a:srgbClr val="EBEBEB"/>
      </a:lt2>
      <a:accent1>
        <a:srgbClr val="BFE373"/>
      </a:accent1>
      <a:accent2>
        <a:srgbClr val="FFFF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B9D181"/>
      </a:hlink>
      <a:folHlink>
        <a:srgbClr val="B7E995"/>
      </a:folHlink>
    </a:clrScheme>
    <a:fontScheme name="Šķautn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ķautn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2307</Words>
  <Application>Microsoft Office PowerPoint</Application>
  <PresentationFormat>Platekrāna</PresentationFormat>
  <Paragraphs>359</Paragraphs>
  <Slides>52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52</vt:i4>
      </vt:variant>
    </vt:vector>
  </HeadingPairs>
  <TitlesOfParts>
    <vt:vector size="60" baseType="lpstr">
      <vt:lpstr>Arial</vt:lpstr>
      <vt:lpstr>Calibri</vt:lpstr>
      <vt:lpstr>Times New Roman</vt:lpstr>
      <vt:lpstr>Trebuchet MS</vt:lpstr>
      <vt:lpstr>Wingdings</vt:lpstr>
      <vt:lpstr>Wingdings 3</vt:lpstr>
      <vt:lpstr>Šķautne</vt:lpstr>
      <vt:lpstr>1_Šķautne</vt:lpstr>
      <vt:lpstr>PowerPoint prezentācija</vt:lpstr>
      <vt:lpstr>PowerPoint prezentācija</vt:lpstr>
      <vt:lpstr>Par projektu  “Kurzeme visiem”</vt:lpstr>
      <vt:lpstr> Projekta «Kurzeme visiem» mērķis </vt:lpstr>
      <vt:lpstr> Projekta «Kurzeme visiem» mērķa grupas </vt:lpstr>
      <vt:lpstr> Projekta «Kurzeme visiem» darbības </vt:lpstr>
      <vt:lpstr>Projekta ieviešanas aktualitātes -  2019.gada septembrī</vt:lpstr>
      <vt:lpstr>1. Individuālo vajadzību izvērtēšana un atbalsta plānu izstrāde Kurzemes reģionā </vt:lpstr>
      <vt:lpstr> Papildu personu ar GRT un  bērnu ar FT vērtēšana </vt:lpstr>
      <vt:lpstr>PowerPoint prezentācija</vt:lpstr>
      <vt:lpstr>2. Kurzemes reģiona DI plāna izstrāde </vt:lpstr>
      <vt:lpstr>3. Kurzemes reģiona  BSAC reorganizācijas plānu izstrāde</vt:lpstr>
      <vt:lpstr>KPR DI plānā ieviešana  Rīcības plāns (29.pielik. 3.lapa un 4.lapa)</vt:lpstr>
      <vt:lpstr>4.  Kurzemes reģiona VSAC personu ar GRT sagatavošana pārejai uz dzīvi sabiedrībā</vt:lpstr>
      <vt:lpstr>5. Sabiedrībā balstītu pakalpojumu īstenošana  Kurzemes reģiona personām ar GRT  un neizmantotās iespējas</vt:lpstr>
      <vt:lpstr>5. Sabiedrībā balstītu pakalpojumu īstenošana  Kurzemes reģiona personām ar GRT</vt:lpstr>
      <vt:lpstr>6. Sabiedrībā balstītu pakalpojumu īstenošana  Kurzemes reģiona bērniem ar FT un neizmantotās iespējas</vt:lpstr>
      <vt:lpstr>6. Sabiedrībā balstītu pakalpojumu īstenošana  Kurzemes reģiona bērniem ar FT</vt:lpstr>
      <vt:lpstr>6. Sabiedrībā balstītu pakalpojumu īstenošana  Kurzemes reģiona bērniem ar FT</vt:lpstr>
      <vt:lpstr>7. Kurzemes reģiona speciālistu apmācības</vt:lpstr>
      <vt:lpstr>8. Informatīvi un izglītojoši pasākumi  Kurzemes reģionā</vt:lpstr>
      <vt:lpstr>Integrējošu nometņu organizēšana bērniem un viņu ģimenēm un bērniem ar FT un viņu ģimenēm</vt:lpstr>
      <vt:lpstr>Mērķis: caur piedzīvojumiem veicināt bērnu ar FT un viņu ģimeņu integrāciju sabiedrībā.</vt:lpstr>
      <vt:lpstr>30 dalībnieki - 10 ģimenes, t.sk. 5 bērni ar FT </vt:lpstr>
      <vt:lpstr>Atsauksmes:</vt:lpstr>
      <vt:lpstr>2020.gadā tiek plānotas  vēl 2 integratīvās nometnes .</vt:lpstr>
      <vt:lpstr>Individuālās konsultēšanas un motivēšanas pasākumu organizēšana potenciālajiem aizbildņiem, adoptētājiem un audžuģimenēm </vt:lpstr>
      <vt:lpstr>Pasākumu organizēšana potenciālajiem aizbildņiem, adoptētājiem un audžuģimenēm </vt:lpstr>
      <vt:lpstr>Pieredzes apmaiņas braucienu organizēšana</vt:lpstr>
      <vt:lpstr>Apmācības vispārējo pakalpojumu sniedzējiem</vt:lpstr>
      <vt:lpstr>9. Projekta publicitātes pasākumi </vt:lpstr>
      <vt:lpstr>10. Projekta vadība</vt:lpstr>
      <vt:lpstr>MK313 grozījumi –  t.sk. par izdevumu kompensēšanas izmaiņām - drīzumā  Projekta grozījumi Nr.8 -&gt; t.sk. jauni rezultātu un finanšu rādītāji  pēc EK komisijas lēmuma par snieguma rezervi </vt:lpstr>
      <vt:lpstr>10. Projekta vadība – rezultāti līdz 31.12.2019.</vt:lpstr>
      <vt:lpstr>PP 14.atskaite</vt:lpstr>
      <vt:lpstr>jautājumi   atbildes  diskusijas</vt:lpstr>
      <vt:lpstr> CFLA 2019.gadā plānotā pārbaude  KPR un Kurzemes pašvaldībās </vt:lpstr>
      <vt:lpstr> CFLA 2019.gadā plānotā pārbaude  KPR un Kurzemes pašvaldībās </vt:lpstr>
      <vt:lpstr>CFLA 2019.gada pārbaudes rezultāti</vt:lpstr>
      <vt:lpstr>CFLA 2019.gada pārbaudes rezultāti</vt:lpstr>
      <vt:lpstr>CFLA 2019.gada pārbaudes rezultāti</vt:lpstr>
      <vt:lpstr>jautājumi   atbildes  diskusijas</vt:lpstr>
      <vt:lpstr>Biežāk pieļautās kļūdas  sociālo pakalpojumu nodrošināšanā  personām ar GRT un bērniem ar FT</vt:lpstr>
      <vt:lpstr>Biežāk pieļautās kļūdas</vt:lpstr>
      <vt:lpstr>Kļūdas iepirkumu plānos</vt:lpstr>
      <vt:lpstr>Labā prakse tirgus izpētēs </vt:lpstr>
      <vt:lpstr>Kļūdas un labā prakse līgumos par pakalpojumu sniegšanu (1) </vt:lpstr>
      <vt:lpstr>Kļūdas un labā prakse līgumos par pakalpojumu sniegšanu (2) </vt:lpstr>
      <vt:lpstr>Kļūdas un labā prakse līgumos par pakalpojumu sniegšanu (3) </vt:lpstr>
      <vt:lpstr>jautājumi   atbildes  diskusijas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Kurzemes plānošanas reģiona īstenotie pasākumi  vienotā DI komunikācijas stratēģijas ietvaros  2018.gadā</dc:title>
  <dc:creator>Laura</dc:creator>
  <cp:lastModifiedBy>Laura Homka</cp:lastModifiedBy>
  <cp:revision>346</cp:revision>
  <dcterms:modified xsi:type="dcterms:W3CDTF">2019-09-20T08:26:20Z</dcterms:modified>
</cp:coreProperties>
</file>