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1" r:id="rId2"/>
    <p:sldId id="270" r:id="rId3"/>
    <p:sldId id="257" r:id="rId4"/>
    <p:sldId id="324" r:id="rId5"/>
    <p:sldId id="293" r:id="rId6"/>
    <p:sldId id="323" r:id="rId7"/>
    <p:sldId id="322" r:id="rId8"/>
    <p:sldId id="325" r:id="rId9"/>
    <p:sldId id="326" r:id="rId10"/>
    <p:sldId id="327" r:id="rId11"/>
    <p:sldId id="329" r:id="rId12"/>
    <p:sldId id="328" r:id="rId13"/>
    <p:sldId id="330" r:id="rId14"/>
    <p:sldId id="282" r:id="rId15"/>
    <p:sldId id="331" r:id="rId16"/>
    <p:sldId id="300" r:id="rId17"/>
    <p:sldId id="310" r:id="rId18"/>
    <p:sldId id="311" r:id="rId19"/>
    <p:sldId id="301" r:id="rId20"/>
    <p:sldId id="290" r:id="rId21"/>
    <p:sldId id="292" r:id="rId22"/>
    <p:sldId id="295" r:id="rId23"/>
    <p:sldId id="297" r:id="rId24"/>
    <p:sldId id="280" r:id="rId25"/>
    <p:sldId id="31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86372" autoAdjust="0"/>
  </p:normalViewPr>
  <p:slideViewPr>
    <p:cSldViewPr snapToGrid="0">
      <p:cViewPr varScale="1">
        <p:scale>
          <a:sx n="63" d="100"/>
          <a:sy n="63"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7F25D-D38C-4B5B-A61D-5BCE656FF963}"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318A9A63-68F6-4BD2-9F01-DF3C74627CDE}">
      <dgm:prSet phldrT="[Text]"/>
      <dgm:spPr/>
      <dgm:t>
        <a:bodyPr/>
        <a:lstStyle/>
        <a:p>
          <a:r>
            <a:rPr lang="lv-LV" dirty="0"/>
            <a:t>Partners</a:t>
          </a:r>
          <a:endParaRPr lang="en-US" dirty="0"/>
        </a:p>
      </dgm:t>
    </dgm:pt>
    <dgm:pt modelId="{F01F6A6A-31BB-47CE-9566-39405B280252}" type="parTrans" cxnId="{DDA95085-7620-479A-8785-D9BB3B832FFF}">
      <dgm:prSet/>
      <dgm:spPr/>
      <dgm:t>
        <a:bodyPr/>
        <a:lstStyle/>
        <a:p>
          <a:endParaRPr lang="en-US"/>
        </a:p>
      </dgm:t>
    </dgm:pt>
    <dgm:pt modelId="{3940AB71-B811-4168-919D-2A584FCACA30}" type="sibTrans" cxnId="{DDA95085-7620-479A-8785-D9BB3B832FFF}">
      <dgm:prSet/>
      <dgm:spPr/>
      <dgm:t>
        <a:bodyPr/>
        <a:lstStyle/>
        <a:p>
          <a:endParaRPr lang="en-US"/>
        </a:p>
      </dgm:t>
    </dgm:pt>
    <dgm:pt modelId="{FB2B23A6-39A9-49FF-BEE0-7C22665C01ED}">
      <dgm:prSet phldrT="[Text]"/>
      <dgm:spPr/>
      <dgm:t>
        <a:bodyPr/>
        <a:lstStyle/>
        <a:p>
          <a:r>
            <a:rPr lang="lv-LV" dirty="0"/>
            <a:t>P2 – NGO </a:t>
          </a:r>
          <a:r>
            <a:rPr lang="lv-LV" dirty="0" err="1"/>
            <a:t>West-Estonia</a:t>
          </a:r>
          <a:r>
            <a:rPr lang="lv-LV" dirty="0"/>
            <a:t> </a:t>
          </a:r>
          <a:r>
            <a:rPr lang="lv-LV" dirty="0" err="1"/>
            <a:t>Tourism</a:t>
          </a:r>
          <a:r>
            <a:rPr lang="lv-LV" dirty="0"/>
            <a:t>: </a:t>
          </a:r>
          <a:r>
            <a:rPr lang="lv-LV" strike="sngStrike" baseline="0" dirty="0" err="1">
              <a:solidFill>
                <a:srgbClr val="FFFF00"/>
              </a:solidFill>
            </a:rPr>
            <a:t>Sille</a:t>
          </a:r>
          <a:r>
            <a:rPr lang="lv-LV" strike="sngStrike" baseline="0" dirty="0">
              <a:solidFill>
                <a:srgbClr val="FFFF00"/>
              </a:solidFill>
            </a:rPr>
            <a:t> </a:t>
          </a:r>
          <a:r>
            <a:rPr lang="lv-LV" strike="sngStrike" baseline="0" dirty="0" err="1">
              <a:solidFill>
                <a:srgbClr val="FFFF00"/>
              </a:solidFill>
            </a:rPr>
            <a:t>Roomets</a:t>
          </a:r>
          <a:r>
            <a:rPr lang="lv-LV" dirty="0">
              <a:solidFill>
                <a:srgbClr val="FFFF00"/>
              </a:solidFill>
            </a:rPr>
            <a:t> Anneli </a:t>
          </a:r>
          <a:r>
            <a:rPr lang="lv-LV" dirty="0" err="1">
              <a:solidFill>
                <a:srgbClr val="FFFF00"/>
              </a:solidFill>
            </a:rPr>
            <a:t>Haabu</a:t>
          </a:r>
          <a:endParaRPr lang="en-US" dirty="0">
            <a:solidFill>
              <a:srgbClr val="FFFF00"/>
            </a:solidFill>
          </a:endParaRPr>
        </a:p>
      </dgm:t>
    </dgm:pt>
    <dgm:pt modelId="{AEAF1CCD-5A70-4322-A21C-FFCBDD6BB420}" type="parTrans" cxnId="{81CCCF45-7374-40FB-A2DC-1F9DEE92AD52}">
      <dgm:prSet/>
      <dgm:spPr/>
      <dgm:t>
        <a:bodyPr/>
        <a:lstStyle/>
        <a:p>
          <a:endParaRPr lang="en-US"/>
        </a:p>
      </dgm:t>
    </dgm:pt>
    <dgm:pt modelId="{21BC83A2-E9E5-4A1A-9E9D-B76C1C243083}" type="sibTrans" cxnId="{81CCCF45-7374-40FB-A2DC-1F9DEE92AD52}">
      <dgm:prSet/>
      <dgm:spPr/>
      <dgm:t>
        <a:bodyPr/>
        <a:lstStyle/>
        <a:p>
          <a:endParaRPr lang="en-US"/>
        </a:p>
      </dgm:t>
    </dgm:pt>
    <dgm:pt modelId="{F244D144-ED35-4487-B0B6-CACAA186D8D1}">
      <dgm:prSet phldrT="[Text]"/>
      <dgm:spPr/>
      <dgm:t>
        <a:bodyPr/>
        <a:lstStyle/>
        <a:p>
          <a:r>
            <a:rPr lang="lv-LV" dirty="0"/>
            <a:t>Lead Partner</a:t>
          </a:r>
          <a:endParaRPr lang="en-US" dirty="0"/>
        </a:p>
      </dgm:t>
    </dgm:pt>
    <dgm:pt modelId="{44D17CEE-B176-4AA5-B843-673B693EF32C}" type="parTrans" cxnId="{C22B81EE-045C-48EA-881F-B3E75B595EB1}">
      <dgm:prSet/>
      <dgm:spPr/>
      <dgm:t>
        <a:bodyPr/>
        <a:lstStyle/>
        <a:p>
          <a:endParaRPr lang="en-US"/>
        </a:p>
      </dgm:t>
    </dgm:pt>
    <dgm:pt modelId="{E0975A3C-5DA6-4282-91DC-F3B7A84E9118}" type="sibTrans" cxnId="{C22B81EE-045C-48EA-881F-B3E75B595EB1}">
      <dgm:prSet/>
      <dgm:spPr/>
      <dgm:t>
        <a:bodyPr/>
        <a:lstStyle/>
        <a:p>
          <a:endParaRPr lang="en-US"/>
        </a:p>
      </dgm:t>
    </dgm:pt>
    <dgm:pt modelId="{7E1C9FAB-BA48-4104-86D4-5288C9DEC5AC}">
      <dgm:prSet phldrT="[Text]"/>
      <dgm:spPr/>
      <dgm:t>
        <a:bodyPr/>
        <a:lstStyle/>
        <a:p>
          <a:r>
            <a:rPr lang="lv-LV" dirty="0"/>
            <a:t>Kurzeme Planning Region – </a:t>
          </a:r>
          <a:r>
            <a:rPr lang="lv-LV" dirty="0">
              <a:solidFill>
                <a:srgbClr val="FFFF00"/>
              </a:solidFill>
            </a:rPr>
            <a:t>Alise Lūse</a:t>
          </a:r>
          <a:endParaRPr lang="en-US" dirty="0">
            <a:solidFill>
              <a:srgbClr val="FFFF00"/>
            </a:solidFill>
          </a:endParaRPr>
        </a:p>
      </dgm:t>
    </dgm:pt>
    <dgm:pt modelId="{2C5B7128-015C-41CB-8B00-C3A2069B48C0}" type="parTrans" cxnId="{62F21750-3C87-42E7-BF65-8F947BEB4DD8}">
      <dgm:prSet/>
      <dgm:spPr/>
      <dgm:t>
        <a:bodyPr/>
        <a:lstStyle/>
        <a:p>
          <a:endParaRPr lang="en-US"/>
        </a:p>
      </dgm:t>
    </dgm:pt>
    <dgm:pt modelId="{0791486E-D55C-4D64-8E08-4681A49C6B14}" type="sibTrans" cxnId="{62F21750-3C87-42E7-BF65-8F947BEB4DD8}">
      <dgm:prSet/>
      <dgm:spPr/>
      <dgm:t>
        <a:bodyPr/>
        <a:lstStyle/>
        <a:p>
          <a:endParaRPr lang="en-US"/>
        </a:p>
      </dgm:t>
    </dgm:pt>
    <dgm:pt modelId="{34D5DCE0-9CBB-4197-907A-767E9B5A7B12}">
      <dgm:prSet phldrT="[Text]"/>
      <dgm:spPr/>
      <dgm:t>
        <a:bodyPr/>
        <a:lstStyle/>
        <a:p>
          <a:r>
            <a:rPr lang="lv-LV" dirty="0"/>
            <a:t>P3 – </a:t>
          </a:r>
          <a:r>
            <a:rPr lang="lv-LV" dirty="0" err="1"/>
            <a:t>Mets</a:t>
          </a:r>
          <a:r>
            <a:rPr lang="lv-LV" dirty="0" err="1">
              <a:latin typeface="Times New Roman" panose="02020603050405020304" pitchFamily="18" charset="0"/>
              <a:cs typeface="Times New Roman" panose="02020603050405020304" pitchFamily="18" charset="0"/>
            </a:rPr>
            <a:t>ä</a:t>
          </a:r>
          <a:r>
            <a:rPr lang="lv-LV" dirty="0" err="1"/>
            <a:t>hallitus</a:t>
          </a:r>
          <a:r>
            <a:rPr lang="lv-LV" dirty="0"/>
            <a:t>: </a:t>
          </a:r>
          <a:r>
            <a:rPr lang="lv-LV" dirty="0">
              <a:solidFill>
                <a:srgbClr val="FFFF00"/>
              </a:solidFill>
            </a:rPr>
            <a:t>Laura </a:t>
          </a:r>
          <a:r>
            <a:rPr lang="lv-LV" dirty="0" err="1">
              <a:solidFill>
                <a:srgbClr val="FFFF00"/>
              </a:solidFill>
            </a:rPr>
            <a:t>Lehtonen</a:t>
          </a:r>
          <a:r>
            <a:rPr lang="lt-LT" dirty="0">
              <a:solidFill>
                <a:srgbClr val="FFFF00"/>
              </a:solidFill>
            </a:rPr>
            <a:t> </a:t>
          </a:r>
          <a:endParaRPr lang="en-US" dirty="0">
            <a:solidFill>
              <a:srgbClr val="FFFF00"/>
            </a:solidFill>
          </a:endParaRPr>
        </a:p>
      </dgm:t>
    </dgm:pt>
    <dgm:pt modelId="{053EF47E-863C-4774-9332-50601D112D33}" type="parTrans" cxnId="{3D212FCA-3DE6-4BF9-BDE8-7BAF0AB160D0}">
      <dgm:prSet/>
      <dgm:spPr/>
      <dgm:t>
        <a:bodyPr/>
        <a:lstStyle/>
        <a:p>
          <a:endParaRPr lang="en-US"/>
        </a:p>
      </dgm:t>
    </dgm:pt>
    <dgm:pt modelId="{3C4977CF-E584-49A5-AE4E-A51D77BBBB7B}" type="sibTrans" cxnId="{3D212FCA-3DE6-4BF9-BDE8-7BAF0AB160D0}">
      <dgm:prSet/>
      <dgm:spPr/>
      <dgm:t>
        <a:bodyPr/>
        <a:lstStyle/>
        <a:p>
          <a:endParaRPr lang="en-US"/>
        </a:p>
      </dgm:t>
    </dgm:pt>
    <dgm:pt modelId="{04C8953C-9399-4F9E-B81A-80D5E0EABA66}">
      <dgm:prSet phldrT="[Text]"/>
      <dgm:spPr/>
      <dgm:t>
        <a:bodyPr/>
        <a:lstStyle/>
        <a:p>
          <a:r>
            <a:rPr lang="lv-LV" dirty="0"/>
            <a:t>P4 – </a:t>
          </a:r>
          <a:r>
            <a:rPr lang="lv-LV" dirty="0" err="1"/>
            <a:t>Keskkonnaamet</a:t>
          </a:r>
          <a:r>
            <a:rPr lang="lv-LV" dirty="0"/>
            <a:t>: </a:t>
          </a:r>
          <a:r>
            <a:rPr lang="lv-LV" dirty="0" err="1">
              <a:solidFill>
                <a:srgbClr val="FFFF00"/>
              </a:solidFill>
            </a:rPr>
            <a:t>Margit</a:t>
          </a:r>
          <a:r>
            <a:rPr lang="lv-LV" dirty="0">
              <a:solidFill>
                <a:srgbClr val="FFFF00"/>
              </a:solidFill>
            </a:rPr>
            <a:t> </a:t>
          </a:r>
          <a:r>
            <a:rPr lang="lv-LV" dirty="0" err="1">
              <a:solidFill>
                <a:srgbClr val="FFFF00"/>
              </a:solidFill>
            </a:rPr>
            <a:t>Turb</a:t>
          </a:r>
          <a:endParaRPr lang="en-US" dirty="0">
            <a:solidFill>
              <a:srgbClr val="FFFF00"/>
            </a:solidFill>
          </a:endParaRPr>
        </a:p>
      </dgm:t>
    </dgm:pt>
    <dgm:pt modelId="{9FAF17D5-9D93-41BA-AF10-F07178CCC308}" type="parTrans" cxnId="{7912ADF7-2448-4E99-B9FB-CA9202B5E14F}">
      <dgm:prSet/>
      <dgm:spPr/>
      <dgm:t>
        <a:bodyPr/>
        <a:lstStyle/>
        <a:p>
          <a:endParaRPr lang="en-US"/>
        </a:p>
      </dgm:t>
    </dgm:pt>
    <dgm:pt modelId="{ECF2B0FF-E601-401D-949C-676ED1F29796}" type="sibTrans" cxnId="{7912ADF7-2448-4E99-B9FB-CA9202B5E14F}">
      <dgm:prSet/>
      <dgm:spPr/>
      <dgm:t>
        <a:bodyPr/>
        <a:lstStyle/>
        <a:p>
          <a:endParaRPr lang="en-US"/>
        </a:p>
      </dgm:t>
    </dgm:pt>
    <dgm:pt modelId="{6F21F6A0-0978-47EC-8889-8E218BAD7E63}" type="pres">
      <dgm:prSet presAssocID="{81F7F25D-D38C-4B5B-A61D-5BCE656FF963}" presName="Name0" presStyleCnt="0">
        <dgm:presLayoutVars>
          <dgm:dir/>
          <dgm:animLvl val="lvl"/>
          <dgm:resizeHandles val="exact"/>
        </dgm:presLayoutVars>
      </dgm:prSet>
      <dgm:spPr/>
    </dgm:pt>
    <dgm:pt modelId="{C0C64043-E44F-4C2B-B30D-8BE1D95EE942}" type="pres">
      <dgm:prSet presAssocID="{318A9A63-68F6-4BD2-9F01-DF3C74627CDE}" presName="linNode" presStyleCnt="0"/>
      <dgm:spPr/>
    </dgm:pt>
    <dgm:pt modelId="{94E8BCC4-4667-4EEF-8DC1-1A5E5FF6C974}" type="pres">
      <dgm:prSet presAssocID="{318A9A63-68F6-4BD2-9F01-DF3C74627CDE}" presName="parTx" presStyleLbl="revTx" presStyleIdx="0" presStyleCnt="2">
        <dgm:presLayoutVars>
          <dgm:chMax val="1"/>
          <dgm:bulletEnabled val="1"/>
        </dgm:presLayoutVars>
      </dgm:prSet>
      <dgm:spPr/>
    </dgm:pt>
    <dgm:pt modelId="{65CC63FD-CCD9-4A8C-A78C-D86635A64153}" type="pres">
      <dgm:prSet presAssocID="{318A9A63-68F6-4BD2-9F01-DF3C74627CDE}" presName="bracket" presStyleLbl="parChTrans1D1" presStyleIdx="0" presStyleCnt="2"/>
      <dgm:spPr/>
    </dgm:pt>
    <dgm:pt modelId="{673EBB87-6D30-4C3B-9495-3E1B0A64DDC3}" type="pres">
      <dgm:prSet presAssocID="{318A9A63-68F6-4BD2-9F01-DF3C74627CDE}" presName="spH" presStyleCnt="0"/>
      <dgm:spPr/>
    </dgm:pt>
    <dgm:pt modelId="{0D83E50D-3F4C-4498-9094-84BE973B14AA}" type="pres">
      <dgm:prSet presAssocID="{318A9A63-68F6-4BD2-9F01-DF3C74627CDE}" presName="desTx" presStyleLbl="node1" presStyleIdx="0" presStyleCnt="2" custScaleX="120211">
        <dgm:presLayoutVars>
          <dgm:bulletEnabled val="1"/>
        </dgm:presLayoutVars>
      </dgm:prSet>
      <dgm:spPr/>
    </dgm:pt>
    <dgm:pt modelId="{DB8EBADB-21E6-44A8-8E49-1753E08282F4}" type="pres">
      <dgm:prSet presAssocID="{3940AB71-B811-4168-919D-2A584FCACA30}" presName="spV" presStyleCnt="0"/>
      <dgm:spPr/>
    </dgm:pt>
    <dgm:pt modelId="{0552FAB9-EA77-4481-92D3-7F0740B4CA55}" type="pres">
      <dgm:prSet presAssocID="{F244D144-ED35-4487-B0B6-CACAA186D8D1}" presName="linNode" presStyleCnt="0"/>
      <dgm:spPr/>
    </dgm:pt>
    <dgm:pt modelId="{C96636DD-441D-4FCC-A908-9C2844A3B0F6}" type="pres">
      <dgm:prSet presAssocID="{F244D144-ED35-4487-B0B6-CACAA186D8D1}" presName="parTx" presStyleLbl="revTx" presStyleIdx="1" presStyleCnt="2">
        <dgm:presLayoutVars>
          <dgm:chMax val="1"/>
          <dgm:bulletEnabled val="1"/>
        </dgm:presLayoutVars>
      </dgm:prSet>
      <dgm:spPr/>
    </dgm:pt>
    <dgm:pt modelId="{ED135FB5-5818-4BDF-8437-E9C2CE3722F5}" type="pres">
      <dgm:prSet presAssocID="{F244D144-ED35-4487-B0B6-CACAA186D8D1}" presName="bracket" presStyleLbl="parChTrans1D1" presStyleIdx="1" presStyleCnt="2"/>
      <dgm:spPr/>
    </dgm:pt>
    <dgm:pt modelId="{DE3BFD00-01EC-4875-90FB-9890D6F3CEBF}" type="pres">
      <dgm:prSet presAssocID="{F244D144-ED35-4487-B0B6-CACAA186D8D1}" presName="spH" presStyleCnt="0"/>
      <dgm:spPr/>
    </dgm:pt>
    <dgm:pt modelId="{328E33F8-F8B3-486A-83AD-041EF2FC5627}" type="pres">
      <dgm:prSet presAssocID="{F244D144-ED35-4487-B0B6-CACAA186D8D1}" presName="desTx" presStyleLbl="node1" presStyleIdx="1" presStyleCnt="2" custScaleX="116597">
        <dgm:presLayoutVars>
          <dgm:bulletEnabled val="1"/>
        </dgm:presLayoutVars>
      </dgm:prSet>
      <dgm:spPr/>
    </dgm:pt>
  </dgm:ptLst>
  <dgm:cxnLst>
    <dgm:cxn modelId="{2A10E715-3B4F-4F87-BEAC-4F0140EAB8AB}" type="presOf" srcId="{04C8953C-9399-4F9E-B81A-80D5E0EABA66}" destId="{0D83E50D-3F4C-4498-9094-84BE973B14AA}" srcOrd="0" destOrd="2" presId="urn:diagrams.loki3.com/BracketList"/>
    <dgm:cxn modelId="{E0532736-9649-4CA4-B79C-13ACE4F1AB96}" type="presOf" srcId="{7E1C9FAB-BA48-4104-86D4-5288C9DEC5AC}" destId="{328E33F8-F8B3-486A-83AD-041EF2FC5627}" srcOrd="0" destOrd="0" presId="urn:diagrams.loki3.com/BracketList"/>
    <dgm:cxn modelId="{81CCCF45-7374-40FB-A2DC-1F9DEE92AD52}" srcId="{318A9A63-68F6-4BD2-9F01-DF3C74627CDE}" destId="{FB2B23A6-39A9-49FF-BEE0-7C22665C01ED}" srcOrd="0" destOrd="0" parTransId="{AEAF1CCD-5A70-4322-A21C-FFCBDD6BB420}" sibTransId="{21BC83A2-E9E5-4A1A-9E9D-B76C1C243083}"/>
    <dgm:cxn modelId="{62F21750-3C87-42E7-BF65-8F947BEB4DD8}" srcId="{F244D144-ED35-4487-B0B6-CACAA186D8D1}" destId="{7E1C9FAB-BA48-4104-86D4-5288C9DEC5AC}" srcOrd="0" destOrd="0" parTransId="{2C5B7128-015C-41CB-8B00-C3A2069B48C0}" sibTransId="{0791486E-D55C-4D64-8E08-4681A49C6B14}"/>
    <dgm:cxn modelId="{1349917F-354B-4BC7-AAEB-9DC33CD29E95}" type="presOf" srcId="{FB2B23A6-39A9-49FF-BEE0-7C22665C01ED}" destId="{0D83E50D-3F4C-4498-9094-84BE973B14AA}" srcOrd="0" destOrd="0" presId="urn:diagrams.loki3.com/BracketList"/>
    <dgm:cxn modelId="{DDA95085-7620-479A-8785-D9BB3B832FFF}" srcId="{81F7F25D-D38C-4B5B-A61D-5BCE656FF963}" destId="{318A9A63-68F6-4BD2-9F01-DF3C74627CDE}" srcOrd="0" destOrd="0" parTransId="{F01F6A6A-31BB-47CE-9566-39405B280252}" sibTransId="{3940AB71-B811-4168-919D-2A584FCACA30}"/>
    <dgm:cxn modelId="{D688D5AB-8D63-44FA-ACD2-FD944D75D87A}" type="presOf" srcId="{34D5DCE0-9CBB-4197-907A-767E9B5A7B12}" destId="{0D83E50D-3F4C-4498-9094-84BE973B14AA}" srcOrd="0" destOrd="1" presId="urn:diagrams.loki3.com/BracketList"/>
    <dgm:cxn modelId="{123E65C8-B4B0-4B3E-94C6-C2D886CD1B5C}" type="presOf" srcId="{F244D144-ED35-4487-B0B6-CACAA186D8D1}" destId="{C96636DD-441D-4FCC-A908-9C2844A3B0F6}" srcOrd="0" destOrd="0" presId="urn:diagrams.loki3.com/BracketList"/>
    <dgm:cxn modelId="{3D212FCA-3DE6-4BF9-BDE8-7BAF0AB160D0}" srcId="{318A9A63-68F6-4BD2-9F01-DF3C74627CDE}" destId="{34D5DCE0-9CBB-4197-907A-767E9B5A7B12}" srcOrd="1" destOrd="0" parTransId="{053EF47E-863C-4774-9332-50601D112D33}" sibTransId="{3C4977CF-E584-49A5-AE4E-A51D77BBBB7B}"/>
    <dgm:cxn modelId="{3FA177D1-CB15-437C-B86B-69DA89BB93CB}" type="presOf" srcId="{318A9A63-68F6-4BD2-9F01-DF3C74627CDE}" destId="{94E8BCC4-4667-4EEF-8DC1-1A5E5FF6C974}" srcOrd="0" destOrd="0" presId="urn:diagrams.loki3.com/BracketList"/>
    <dgm:cxn modelId="{C22B81EE-045C-48EA-881F-B3E75B595EB1}" srcId="{81F7F25D-D38C-4B5B-A61D-5BCE656FF963}" destId="{F244D144-ED35-4487-B0B6-CACAA186D8D1}" srcOrd="1" destOrd="0" parTransId="{44D17CEE-B176-4AA5-B843-673B693EF32C}" sibTransId="{E0975A3C-5DA6-4282-91DC-F3B7A84E9118}"/>
    <dgm:cxn modelId="{CDBDBDF3-2E48-4032-A85E-93DEF26C638E}" type="presOf" srcId="{81F7F25D-D38C-4B5B-A61D-5BCE656FF963}" destId="{6F21F6A0-0978-47EC-8889-8E218BAD7E63}" srcOrd="0" destOrd="0" presId="urn:diagrams.loki3.com/BracketList"/>
    <dgm:cxn modelId="{7912ADF7-2448-4E99-B9FB-CA9202B5E14F}" srcId="{318A9A63-68F6-4BD2-9F01-DF3C74627CDE}" destId="{04C8953C-9399-4F9E-B81A-80D5E0EABA66}" srcOrd="2" destOrd="0" parTransId="{9FAF17D5-9D93-41BA-AF10-F07178CCC308}" sibTransId="{ECF2B0FF-E601-401D-949C-676ED1F29796}"/>
    <dgm:cxn modelId="{DAE8938B-6EA4-4ECB-9F1D-33CAEAEDFEA4}" type="presParOf" srcId="{6F21F6A0-0978-47EC-8889-8E218BAD7E63}" destId="{C0C64043-E44F-4C2B-B30D-8BE1D95EE942}" srcOrd="0" destOrd="0" presId="urn:diagrams.loki3.com/BracketList"/>
    <dgm:cxn modelId="{4CCF0CE0-B624-439B-BB61-326BE4247F38}" type="presParOf" srcId="{C0C64043-E44F-4C2B-B30D-8BE1D95EE942}" destId="{94E8BCC4-4667-4EEF-8DC1-1A5E5FF6C974}" srcOrd="0" destOrd="0" presId="urn:diagrams.loki3.com/BracketList"/>
    <dgm:cxn modelId="{4ADEF998-4FAF-4774-90EC-CDCF0FFF9BA1}" type="presParOf" srcId="{C0C64043-E44F-4C2B-B30D-8BE1D95EE942}" destId="{65CC63FD-CCD9-4A8C-A78C-D86635A64153}" srcOrd="1" destOrd="0" presId="urn:diagrams.loki3.com/BracketList"/>
    <dgm:cxn modelId="{0CAB1ECE-91F7-490D-A64E-BF8C63C59C96}" type="presParOf" srcId="{C0C64043-E44F-4C2B-B30D-8BE1D95EE942}" destId="{673EBB87-6D30-4C3B-9495-3E1B0A64DDC3}" srcOrd="2" destOrd="0" presId="urn:diagrams.loki3.com/BracketList"/>
    <dgm:cxn modelId="{641DBD9D-51AA-4552-B326-766E0F242837}" type="presParOf" srcId="{C0C64043-E44F-4C2B-B30D-8BE1D95EE942}" destId="{0D83E50D-3F4C-4498-9094-84BE973B14AA}" srcOrd="3" destOrd="0" presId="urn:diagrams.loki3.com/BracketList"/>
    <dgm:cxn modelId="{F46F68D5-CCA2-4FE6-96C6-849D940BC69B}" type="presParOf" srcId="{6F21F6A0-0978-47EC-8889-8E218BAD7E63}" destId="{DB8EBADB-21E6-44A8-8E49-1753E08282F4}" srcOrd="1" destOrd="0" presId="urn:diagrams.loki3.com/BracketList"/>
    <dgm:cxn modelId="{BC509F0F-F4DD-4F20-BEDA-4596F04C0951}" type="presParOf" srcId="{6F21F6A0-0978-47EC-8889-8E218BAD7E63}" destId="{0552FAB9-EA77-4481-92D3-7F0740B4CA55}" srcOrd="2" destOrd="0" presId="urn:diagrams.loki3.com/BracketList"/>
    <dgm:cxn modelId="{DEF9C32A-4945-45A3-BB02-38068D101419}" type="presParOf" srcId="{0552FAB9-EA77-4481-92D3-7F0740B4CA55}" destId="{C96636DD-441D-4FCC-A908-9C2844A3B0F6}" srcOrd="0" destOrd="0" presId="urn:diagrams.loki3.com/BracketList"/>
    <dgm:cxn modelId="{D2B7E4B9-52D5-480E-A691-DBB149FFDB65}" type="presParOf" srcId="{0552FAB9-EA77-4481-92D3-7F0740B4CA55}" destId="{ED135FB5-5818-4BDF-8437-E9C2CE3722F5}" srcOrd="1" destOrd="0" presId="urn:diagrams.loki3.com/BracketList"/>
    <dgm:cxn modelId="{D4277FC3-A300-4B4B-AE22-B29D1BC42227}" type="presParOf" srcId="{0552FAB9-EA77-4481-92D3-7F0740B4CA55}" destId="{DE3BFD00-01EC-4875-90FB-9890D6F3CEBF}" srcOrd="2" destOrd="0" presId="urn:diagrams.loki3.com/BracketList"/>
    <dgm:cxn modelId="{D801BE57-B4B8-4821-9F87-7F00598610D7}" type="presParOf" srcId="{0552FAB9-EA77-4481-92D3-7F0740B4CA55}" destId="{328E33F8-F8B3-486A-83AD-041EF2FC5627}"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7F25D-D38C-4B5B-A61D-5BCE656FF963}"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318A9A63-68F6-4BD2-9F01-DF3C74627CDE}">
      <dgm:prSet phldrT="[Text]"/>
      <dgm:spPr/>
      <dgm:t>
        <a:bodyPr/>
        <a:lstStyle/>
        <a:p>
          <a:r>
            <a:rPr lang="lv-LV" dirty="0" err="1"/>
            <a:t>Partners</a:t>
          </a:r>
          <a:r>
            <a:rPr lang="lv-LV" dirty="0"/>
            <a:t> </a:t>
          </a:r>
          <a:r>
            <a:rPr lang="lv-LV" dirty="0" err="1"/>
            <a:t>and</a:t>
          </a:r>
          <a:r>
            <a:rPr lang="lv-LV" dirty="0"/>
            <a:t> </a:t>
          </a:r>
          <a:r>
            <a:rPr lang="lv-LV" dirty="0" err="1"/>
            <a:t>NGOs</a:t>
          </a:r>
          <a:endParaRPr lang="en-US" dirty="0"/>
        </a:p>
      </dgm:t>
    </dgm:pt>
    <dgm:pt modelId="{F01F6A6A-31BB-47CE-9566-39405B280252}" type="parTrans" cxnId="{DDA95085-7620-479A-8785-D9BB3B832FFF}">
      <dgm:prSet/>
      <dgm:spPr/>
      <dgm:t>
        <a:bodyPr/>
        <a:lstStyle/>
        <a:p>
          <a:endParaRPr lang="en-US"/>
        </a:p>
      </dgm:t>
    </dgm:pt>
    <dgm:pt modelId="{3940AB71-B811-4168-919D-2A584FCACA30}" type="sibTrans" cxnId="{DDA95085-7620-479A-8785-D9BB3B832FFF}">
      <dgm:prSet/>
      <dgm:spPr/>
      <dgm:t>
        <a:bodyPr/>
        <a:lstStyle/>
        <a:p>
          <a:endParaRPr lang="en-US"/>
        </a:p>
      </dgm:t>
    </dgm:pt>
    <dgm:pt modelId="{FB2B23A6-39A9-49FF-BEE0-7C22665C01ED}">
      <dgm:prSet phldrT="[Text]"/>
      <dgm:spPr/>
      <dgm:t>
        <a:bodyPr/>
        <a:lstStyle/>
        <a:p>
          <a:r>
            <a:rPr lang="lv-LV" dirty="0"/>
            <a:t>P2 - NGO </a:t>
          </a:r>
          <a:r>
            <a:rPr lang="lv-LV" dirty="0" err="1"/>
            <a:t>West-Estonia</a:t>
          </a:r>
          <a:r>
            <a:rPr lang="lv-LV" dirty="0"/>
            <a:t> </a:t>
          </a:r>
          <a:r>
            <a:rPr lang="lv-LV" dirty="0" err="1"/>
            <a:t>Tourism</a:t>
          </a:r>
          <a:r>
            <a:rPr lang="lv-LV" dirty="0"/>
            <a:t>: </a:t>
          </a:r>
          <a:r>
            <a:rPr lang="lv-LV" strike="sngStrike" baseline="0" dirty="0" err="1">
              <a:solidFill>
                <a:srgbClr val="FF0000"/>
              </a:solidFill>
            </a:rPr>
            <a:t>tbc</a:t>
          </a:r>
          <a:r>
            <a:rPr lang="lv-LV" dirty="0">
              <a:solidFill>
                <a:srgbClr val="FF0000"/>
              </a:solidFill>
            </a:rPr>
            <a:t> </a:t>
          </a:r>
          <a:r>
            <a:rPr lang="lv-LV" dirty="0" err="1">
              <a:solidFill>
                <a:srgbClr val="FFFF00"/>
              </a:solidFill>
            </a:rPr>
            <a:t>Sille</a:t>
          </a:r>
          <a:r>
            <a:rPr lang="lv-LV" dirty="0">
              <a:solidFill>
                <a:srgbClr val="FFFF00"/>
              </a:solidFill>
            </a:rPr>
            <a:t> </a:t>
          </a:r>
          <a:r>
            <a:rPr lang="lv-LV" dirty="0" err="1">
              <a:solidFill>
                <a:srgbClr val="FFFF00"/>
              </a:solidFill>
            </a:rPr>
            <a:t>Roomets</a:t>
          </a:r>
          <a:endParaRPr lang="en-US" dirty="0">
            <a:solidFill>
              <a:srgbClr val="FF0000"/>
            </a:solidFill>
          </a:endParaRPr>
        </a:p>
      </dgm:t>
    </dgm:pt>
    <dgm:pt modelId="{AEAF1CCD-5A70-4322-A21C-FFCBDD6BB420}" type="parTrans" cxnId="{81CCCF45-7374-40FB-A2DC-1F9DEE92AD52}">
      <dgm:prSet/>
      <dgm:spPr/>
      <dgm:t>
        <a:bodyPr/>
        <a:lstStyle/>
        <a:p>
          <a:endParaRPr lang="en-US"/>
        </a:p>
      </dgm:t>
    </dgm:pt>
    <dgm:pt modelId="{21BC83A2-E9E5-4A1A-9E9D-B76C1C243083}" type="sibTrans" cxnId="{81CCCF45-7374-40FB-A2DC-1F9DEE92AD52}">
      <dgm:prSet/>
      <dgm:spPr/>
      <dgm:t>
        <a:bodyPr/>
        <a:lstStyle/>
        <a:p>
          <a:endParaRPr lang="en-US"/>
        </a:p>
      </dgm:t>
    </dgm:pt>
    <dgm:pt modelId="{F244D144-ED35-4487-B0B6-CACAA186D8D1}">
      <dgm:prSet phldrT="[Text]"/>
      <dgm:spPr/>
      <dgm:t>
        <a:bodyPr/>
        <a:lstStyle/>
        <a:p>
          <a:r>
            <a:rPr lang="lv-LV" dirty="0"/>
            <a:t>Lead Partner</a:t>
          </a:r>
          <a:endParaRPr lang="en-US" dirty="0"/>
        </a:p>
      </dgm:t>
    </dgm:pt>
    <dgm:pt modelId="{44D17CEE-B176-4AA5-B843-673B693EF32C}" type="parTrans" cxnId="{C22B81EE-045C-48EA-881F-B3E75B595EB1}">
      <dgm:prSet/>
      <dgm:spPr/>
      <dgm:t>
        <a:bodyPr/>
        <a:lstStyle/>
        <a:p>
          <a:endParaRPr lang="en-US"/>
        </a:p>
      </dgm:t>
    </dgm:pt>
    <dgm:pt modelId="{E0975A3C-5DA6-4282-91DC-F3B7A84E9118}" type="sibTrans" cxnId="{C22B81EE-045C-48EA-881F-B3E75B595EB1}">
      <dgm:prSet/>
      <dgm:spPr/>
      <dgm:t>
        <a:bodyPr/>
        <a:lstStyle/>
        <a:p>
          <a:endParaRPr lang="en-US"/>
        </a:p>
      </dgm:t>
    </dgm:pt>
    <dgm:pt modelId="{7E1C9FAB-BA48-4104-86D4-5288C9DEC5AC}">
      <dgm:prSet phldrT="[Text]"/>
      <dgm:spPr/>
      <dgm:t>
        <a:bodyPr/>
        <a:lstStyle/>
        <a:p>
          <a:r>
            <a:rPr lang="lv-LV" dirty="0"/>
            <a:t>Kurzeme </a:t>
          </a:r>
          <a:r>
            <a:rPr lang="lv-LV" dirty="0" err="1"/>
            <a:t>Planning</a:t>
          </a:r>
          <a:r>
            <a:rPr lang="lv-LV" dirty="0"/>
            <a:t> </a:t>
          </a:r>
          <a:r>
            <a:rPr lang="lv-LV" dirty="0" err="1"/>
            <a:t>Region</a:t>
          </a:r>
          <a:r>
            <a:rPr lang="lv-LV" dirty="0"/>
            <a:t>: </a:t>
          </a:r>
          <a:r>
            <a:rPr lang="lv-LV" dirty="0">
              <a:solidFill>
                <a:srgbClr val="FFFF00"/>
              </a:solidFill>
            </a:rPr>
            <a:t>Aiga Petkēvica, Head of Project Division</a:t>
          </a:r>
          <a:endParaRPr lang="en-US" dirty="0">
            <a:solidFill>
              <a:srgbClr val="FFFF00"/>
            </a:solidFill>
          </a:endParaRPr>
        </a:p>
      </dgm:t>
    </dgm:pt>
    <dgm:pt modelId="{2C5B7128-015C-41CB-8B00-C3A2069B48C0}" type="parTrans" cxnId="{62F21750-3C87-42E7-BF65-8F947BEB4DD8}">
      <dgm:prSet/>
      <dgm:spPr/>
      <dgm:t>
        <a:bodyPr/>
        <a:lstStyle/>
        <a:p>
          <a:endParaRPr lang="en-US"/>
        </a:p>
      </dgm:t>
    </dgm:pt>
    <dgm:pt modelId="{0791486E-D55C-4D64-8E08-4681A49C6B14}" type="sibTrans" cxnId="{62F21750-3C87-42E7-BF65-8F947BEB4DD8}">
      <dgm:prSet/>
      <dgm:spPr/>
      <dgm:t>
        <a:bodyPr/>
        <a:lstStyle/>
        <a:p>
          <a:endParaRPr lang="en-US"/>
        </a:p>
      </dgm:t>
    </dgm:pt>
    <dgm:pt modelId="{C9D94104-330A-4335-BEEA-6CB52D0A9BE6}">
      <dgm:prSet phldrT="[Text]"/>
      <dgm:spPr/>
      <dgm:t>
        <a:bodyPr/>
        <a:lstStyle/>
        <a:p>
          <a:r>
            <a:rPr lang="lv-LV" dirty="0"/>
            <a:t>P4 – </a:t>
          </a:r>
          <a:r>
            <a:rPr lang="lv-LV" dirty="0" err="1"/>
            <a:t>Keskkonnaamet</a:t>
          </a:r>
          <a:r>
            <a:rPr lang="lv-LV" dirty="0"/>
            <a:t>: </a:t>
          </a:r>
          <a:r>
            <a:rPr lang="lv-LV" dirty="0">
              <a:solidFill>
                <a:srgbClr val="FFFF00"/>
              </a:solidFill>
            </a:rPr>
            <a:t>Maris </a:t>
          </a:r>
          <a:r>
            <a:rPr lang="lv-LV" dirty="0" err="1">
              <a:solidFill>
                <a:srgbClr val="FFFF00"/>
              </a:solidFill>
            </a:rPr>
            <a:t>Kivistik</a:t>
          </a:r>
          <a:endParaRPr lang="en-US" dirty="0">
            <a:solidFill>
              <a:srgbClr val="FFFF00"/>
            </a:solidFill>
          </a:endParaRPr>
        </a:p>
      </dgm:t>
    </dgm:pt>
    <dgm:pt modelId="{0EDB3716-9D5D-4041-823C-803278C8D917}" type="parTrans" cxnId="{A89ED7CD-28CD-4F15-9E8D-E985626D6763}">
      <dgm:prSet/>
      <dgm:spPr/>
      <dgm:t>
        <a:bodyPr/>
        <a:lstStyle/>
        <a:p>
          <a:endParaRPr lang="en-US"/>
        </a:p>
      </dgm:t>
    </dgm:pt>
    <dgm:pt modelId="{07847487-CF87-4F9F-A2AD-79B141B9549C}" type="sibTrans" cxnId="{A89ED7CD-28CD-4F15-9E8D-E985626D6763}">
      <dgm:prSet/>
      <dgm:spPr/>
      <dgm:t>
        <a:bodyPr/>
        <a:lstStyle/>
        <a:p>
          <a:endParaRPr lang="en-US"/>
        </a:p>
      </dgm:t>
    </dgm:pt>
    <dgm:pt modelId="{D4C55F45-EA0F-4AB4-A4AD-9B6DF6FBEFA3}">
      <dgm:prSet phldrT="[Text]"/>
      <dgm:spPr/>
      <dgm:t>
        <a:bodyPr/>
        <a:lstStyle/>
        <a:p>
          <a:r>
            <a:rPr lang="lv-LV" dirty="0"/>
            <a:t>NGO Latvia: </a:t>
          </a:r>
          <a:r>
            <a:rPr lang="lv-LV" dirty="0">
              <a:solidFill>
                <a:srgbClr val="FFFF00"/>
              </a:solidFill>
            </a:rPr>
            <a:t>Apeirons, </a:t>
          </a:r>
          <a:r>
            <a:rPr lang="lv-LV" strike="sngStrike" baseline="0" dirty="0">
              <a:solidFill>
                <a:srgbClr val="FFFF00"/>
              </a:solidFill>
            </a:rPr>
            <a:t>Raitis Briedis</a:t>
          </a:r>
          <a:r>
            <a:rPr lang="lv-LV" dirty="0">
              <a:solidFill>
                <a:srgbClr val="FFFF00"/>
              </a:solidFill>
            </a:rPr>
            <a:t> Ivars Balodis</a:t>
          </a:r>
          <a:endParaRPr lang="en-US" dirty="0">
            <a:solidFill>
              <a:srgbClr val="FFFF00"/>
            </a:solidFill>
          </a:endParaRPr>
        </a:p>
      </dgm:t>
    </dgm:pt>
    <dgm:pt modelId="{2796FA85-A115-4794-B244-48BBE4DF29DC}" type="parTrans" cxnId="{5D668762-8BC0-42FE-84B6-B1981B6C56D1}">
      <dgm:prSet/>
      <dgm:spPr/>
      <dgm:t>
        <a:bodyPr/>
        <a:lstStyle/>
        <a:p>
          <a:endParaRPr lang="en-US"/>
        </a:p>
      </dgm:t>
    </dgm:pt>
    <dgm:pt modelId="{486FD901-F64A-4E28-ABB4-27E2CD9E0BDE}" type="sibTrans" cxnId="{5D668762-8BC0-42FE-84B6-B1981B6C56D1}">
      <dgm:prSet/>
      <dgm:spPr/>
      <dgm:t>
        <a:bodyPr/>
        <a:lstStyle/>
        <a:p>
          <a:endParaRPr lang="en-US"/>
        </a:p>
      </dgm:t>
    </dgm:pt>
    <dgm:pt modelId="{C16606A0-4ACA-41F2-A57D-F8317128443C}">
      <dgm:prSet phldrT="[Text]"/>
      <dgm:spPr/>
      <dgm:t>
        <a:bodyPr/>
        <a:lstStyle/>
        <a:p>
          <a:r>
            <a:rPr lang="lv-LV" dirty="0"/>
            <a:t>NGO </a:t>
          </a:r>
          <a:r>
            <a:rPr lang="lv-LV" dirty="0" err="1"/>
            <a:t>Estonia</a:t>
          </a:r>
          <a:r>
            <a:rPr lang="lv-LV" dirty="0"/>
            <a:t>: </a:t>
          </a:r>
          <a:r>
            <a:rPr lang="lv-LV" dirty="0">
              <a:solidFill>
                <a:srgbClr val="FFFF00"/>
              </a:solidFill>
            </a:rPr>
            <a:t>Estonian </a:t>
          </a:r>
          <a:r>
            <a:rPr lang="lv-LV" dirty="0" err="1">
              <a:solidFill>
                <a:srgbClr val="FFFF00"/>
              </a:solidFill>
            </a:rPr>
            <a:t>Chamber</a:t>
          </a:r>
          <a:r>
            <a:rPr lang="lv-LV" dirty="0">
              <a:solidFill>
                <a:srgbClr val="FFFF00"/>
              </a:solidFill>
            </a:rPr>
            <a:t> </a:t>
          </a:r>
          <a:r>
            <a:rPr lang="lv-LV" dirty="0" err="1">
              <a:solidFill>
                <a:srgbClr val="FFFF00"/>
              </a:solidFill>
            </a:rPr>
            <a:t>of</a:t>
          </a:r>
          <a:r>
            <a:rPr lang="lv-LV" dirty="0">
              <a:solidFill>
                <a:srgbClr val="FFFF00"/>
              </a:solidFill>
            </a:rPr>
            <a:t> </a:t>
          </a:r>
          <a:r>
            <a:rPr lang="lv-LV" dirty="0" err="1">
              <a:solidFill>
                <a:srgbClr val="FFFF00"/>
              </a:solidFill>
            </a:rPr>
            <a:t>Disabled</a:t>
          </a:r>
          <a:r>
            <a:rPr lang="lv-LV" dirty="0">
              <a:solidFill>
                <a:srgbClr val="FFFF00"/>
              </a:solidFill>
            </a:rPr>
            <a:t> </a:t>
          </a:r>
          <a:r>
            <a:rPr lang="lv-LV" dirty="0" err="1">
              <a:solidFill>
                <a:srgbClr val="FFFF00"/>
              </a:solidFill>
            </a:rPr>
            <a:t>People</a:t>
          </a:r>
          <a:r>
            <a:rPr lang="lv-LV" dirty="0">
              <a:solidFill>
                <a:srgbClr val="FFFF00"/>
              </a:solidFill>
            </a:rPr>
            <a:t>, </a:t>
          </a:r>
          <a:r>
            <a:rPr lang="lv-LV" strike="sngStrike" baseline="0" dirty="0" err="1">
              <a:solidFill>
                <a:srgbClr val="FFFF00"/>
              </a:solidFill>
            </a:rPr>
            <a:t>Meelis</a:t>
          </a:r>
          <a:r>
            <a:rPr lang="lv-LV" strike="sngStrike" baseline="0" dirty="0">
              <a:solidFill>
                <a:srgbClr val="FFFF00"/>
              </a:solidFill>
            </a:rPr>
            <a:t> </a:t>
          </a:r>
          <a:r>
            <a:rPr lang="lv-LV" strike="sngStrike" baseline="0" dirty="0" err="1">
              <a:solidFill>
                <a:srgbClr val="FFFF00"/>
              </a:solidFill>
            </a:rPr>
            <a:t>Joost</a:t>
          </a:r>
          <a:r>
            <a:rPr lang="lv-LV" dirty="0">
              <a:solidFill>
                <a:srgbClr val="FFFF00"/>
              </a:solidFill>
            </a:rPr>
            <a:t> </a:t>
          </a:r>
          <a:r>
            <a:rPr lang="lv-LV" dirty="0" err="1">
              <a:solidFill>
                <a:srgbClr val="FFFF00"/>
              </a:solidFill>
            </a:rPr>
            <a:t>Helen</a:t>
          </a:r>
          <a:r>
            <a:rPr lang="lv-LV" dirty="0">
              <a:solidFill>
                <a:srgbClr val="FFFF00"/>
              </a:solidFill>
            </a:rPr>
            <a:t> </a:t>
          </a:r>
          <a:r>
            <a:rPr lang="lv-LV" dirty="0" err="1">
              <a:solidFill>
                <a:srgbClr val="FFFF00"/>
              </a:solidFill>
            </a:rPr>
            <a:t>Kask</a:t>
          </a:r>
          <a:endParaRPr lang="en-US" dirty="0">
            <a:solidFill>
              <a:srgbClr val="FFFF00"/>
            </a:solidFill>
          </a:endParaRPr>
        </a:p>
      </dgm:t>
    </dgm:pt>
    <dgm:pt modelId="{F5ABD7B9-48C9-451F-9BE2-03D1F4C700BF}" type="parTrans" cxnId="{DBF12A0D-4E71-436B-97CA-256E484173AF}">
      <dgm:prSet/>
      <dgm:spPr/>
      <dgm:t>
        <a:bodyPr/>
        <a:lstStyle/>
        <a:p>
          <a:endParaRPr lang="en-US"/>
        </a:p>
      </dgm:t>
    </dgm:pt>
    <dgm:pt modelId="{246F2DEE-622A-4E8E-BD2D-6F94A986AD69}" type="sibTrans" cxnId="{DBF12A0D-4E71-436B-97CA-256E484173AF}">
      <dgm:prSet/>
      <dgm:spPr/>
      <dgm:t>
        <a:bodyPr/>
        <a:lstStyle/>
        <a:p>
          <a:endParaRPr lang="en-US"/>
        </a:p>
      </dgm:t>
    </dgm:pt>
    <dgm:pt modelId="{85854C98-7784-442C-A654-E5017FA691C5}">
      <dgm:prSet phldrT="[Text]"/>
      <dgm:spPr/>
      <dgm:t>
        <a:bodyPr/>
        <a:lstStyle/>
        <a:p>
          <a:r>
            <a:rPr lang="lv-LV" dirty="0"/>
            <a:t>P3 - </a:t>
          </a:r>
          <a:r>
            <a:rPr lang="lv-LV" dirty="0" err="1"/>
            <a:t>Mets</a:t>
          </a:r>
          <a:r>
            <a:rPr lang="lv-LV" dirty="0" err="1">
              <a:latin typeface="Times New Roman" panose="02020603050405020304" pitchFamily="18" charset="0"/>
              <a:cs typeface="Times New Roman" panose="02020603050405020304" pitchFamily="18" charset="0"/>
            </a:rPr>
            <a:t>ä</a:t>
          </a:r>
          <a:r>
            <a:rPr lang="lv-LV" dirty="0" err="1"/>
            <a:t>hallitus</a:t>
          </a:r>
          <a:r>
            <a:rPr lang="lv-LV" dirty="0"/>
            <a:t>: </a:t>
          </a:r>
          <a:r>
            <a:rPr lang="lv-LV" dirty="0">
              <a:solidFill>
                <a:srgbClr val="FFFF00"/>
              </a:solidFill>
            </a:rPr>
            <a:t>Hanna </a:t>
          </a:r>
          <a:r>
            <a:rPr lang="lv-LV" dirty="0" err="1">
              <a:solidFill>
                <a:srgbClr val="FFFF00"/>
              </a:solidFill>
            </a:rPr>
            <a:t>Ylitalo</a:t>
          </a:r>
          <a:endParaRPr lang="en-US" dirty="0">
            <a:solidFill>
              <a:srgbClr val="FFFF00"/>
            </a:solidFill>
          </a:endParaRPr>
        </a:p>
      </dgm:t>
    </dgm:pt>
    <dgm:pt modelId="{3679A046-C684-455C-A401-121314C43366}" type="parTrans" cxnId="{869C9CDE-60AB-449B-A2CD-F41464047C29}">
      <dgm:prSet/>
      <dgm:spPr/>
      <dgm:t>
        <a:bodyPr/>
        <a:lstStyle/>
        <a:p>
          <a:endParaRPr lang="lv-LV"/>
        </a:p>
      </dgm:t>
    </dgm:pt>
    <dgm:pt modelId="{36FFE65F-963D-4442-8057-505F3D904EAF}" type="sibTrans" cxnId="{869C9CDE-60AB-449B-A2CD-F41464047C29}">
      <dgm:prSet/>
      <dgm:spPr/>
      <dgm:t>
        <a:bodyPr/>
        <a:lstStyle/>
        <a:p>
          <a:endParaRPr lang="lv-LV"/>
        </a:p>
      </dgm:t>
    </dgm:pt>
    <dgm:pt modelId="{4B03E6C4-C6D4-457E-B805-CDCEAF84EB88}">
      <dgm:prSet phldrT="[Text]"/>
      <dgm:spPr/>
      <dgm:t>
        <a:bodyPr/>
        <a:lstStyle/>
        <a:p>
          <a:r>
            <a:rPr lang="lv-LV" dirty="0"/>
            <a:t>NGO </a:t>
          </a:r>
          <a:r>
            <a:rPr lang="lv-LV" dirty="0" err="1"/>
            <a:t>Finland</a:t>
          </a:r>
          <a:r>
            <a:rPr lang="lv-LV" dirty="0"/>
            <a:t>: </a:t>
          </a:r>
          <a:r>
            <a:rPr lang="lv-LV" strike="sngStrike" baseline="0" dirty="0" err="1">
              <a:solidFill>
                <a:srgbClr val="FF0000"/>
              </a:solidFill>
            </a:rPr>
            <a:t>tbc</a:t>
          </a:r>
          <a:r>
            <a:rPr lang="lv-LV" dirty="0">
              <a:solidFill>
                <a:srgbClr val="FF0000"/>
              </a:solidFill>
            </a:rPr>
            <a:t> </a:t>
          </a:r>
          <a:r>
            <a:rPr lang="lv-LV" dirty="0" err="1">
              <a:solidFill>
                <a:srgbClr val="FFFF00"/>
              </a:solidFill>
            </a:rPr>
            <a:t>Finnish</a:t>
          </a:r>
          <a:r>
            <a:rPr lang="lv-LV" dirty="0">
              <a:solidFill>
                <a:srgbClr val="FFFF00"/>
              </a:solidFill>
            </a:rPr>
            <a:t> Sport Association </a:t>
          </a:r>
          <a:r>
            <a:rPr lang="lv-LV" dirty="0" err="1">
              <a:solidFill>
                <a:srgbClr val="FFFF00"/>
              </a:solidFill>
            </a:rPr>
            <a:t>of</a:t>
          </a:r>
          <a:r>
            <a:rPr lang="lv-LV" dirty="0">
              <a:solidFill>
                <a:srgbClr val="FFFF00"/>
              </a:solidFill>
            </a:rPr>
            <a:t> </a:t>
          </a:r>
          <a:r>
            <a:rPr lang="lv-LV" dirty="0" err="1">
              <a:solidFill>
                <a:srgbClr val="FFFF00"/>
              </a:solidFill>
            </a:rPr>
            <a:t>Persons</a:t>
          </a:r>
          <a:r>
            <a:rPr lang="lv-LV" dirty="0">
              <a:solidFill>
                <a:srgbClr val="FFFF00"/>
              </a:solidFill>
            </a:rPr>
            <a:t> </a:t>
          </a:r>
          <a:r>
            <a:rPr lang="lv-LV" dirty="0" err="1">
              <a:solidFill>
                <a:srgbClr val="FFFF00"/>
              </a:solidFill>
            </a:rPr>
            <a:t>with</a:t>
          </a:r>
          <a:r>
            <a:rPr lang="lv-LV" dirty="0">
              <a:solidFill>
                <a:srgbClr val="FFFF00"/>
              </a:solidFill>
            </a:rPr>
            <a:t> </a:t>
          </a:r>
          <a:r>
            <a:rPr lang="lv-LV" dirty="0" err="1">
              <a:solidFill>
                <a:srgbClr val="FFFF00"/>
              </a:solidFill>
            </a:rPr>
            <a:t>Disabilities</a:t>
          </a:r>
          <a:r>
            <a:rPr lang="lv-LV" dirty="0">
              <a:solidFill>
                <a:srgbClr val="FFFF00"/>
              </a:solidFill>
            </a:rPr>
            <a:t>, Aija Saari</a:t>
          </a:r>
          <a:endParaRPr lang="en-US" dirty="0">
            <a:solidFill>
              <a:srgbClr val="FF0000"/>
            </a:solidFill>
          </a:endParaRPr>
        </a:p>
      </dgm:t>
    </dgm:pt>
    <dgm:pt modelId="{8C856408-1034-4B73-A551-E6CD3BB37B8A}" type="parTrans" cxnId="{B7C89DF2-FAE3-40E4-8B5B-B4311E67613E}">
      <dgm:prSet/>
      <dgm:spPr/>
      <dgm:t>
        <a:bodyPr/>
        <a:lstStyle/>
        <a:p>
          <a:endParaRPr lang="lv-LV"/>
        </a:p>
      </dgm:t>
    </dgm:pt>
    <dgm:pt modelId="{098B058B-74D5-455E-8DF3-5C1D1E737910}" type="sibTrans" cxnId="{B7C89DF2-FAE3-40E4-8B5B-B4311E67613E}">
      <dgm:prSet/>
      <dgm:spPr/>
      <dgm:t>
        <a:bodyPr/>
        <a:lstStyle/>
        <a:p>
          <a:endParaRPr lang="lv-LV"/>
        </a:p>
      </dgm:t>
    </dgm:pt>
    <dgm:pt modelId="{6F21F6A0-0978-47EC-8889-8E218BAD7E63}" type="pres">
      <dgm:prSet presAssocID="{81F7F25D-D38C-4B5B-A61D-5BCE656FF963}" presName="Name0" presStyleCnt="0">
        <dgm:presLayoutVars>
          <dgm:dir/>
          <dgm:animLvl val="lvl"/>
          <dgm:resizeHandles val="exact"/>
        </dgm:presLayoutVars>
      </dgm:prSet>
      <dgm:spPr/>
    </dgm:pt>
    <dgm:pt modelId="{C0C64043-E44F-4C2B-B30D-8BE1D95EE942}" type="pres">
      <dgm:prSet presAssocID="{318A9A63-68F6-4BD2-9F01-DF3C74627CDE}" presName="linNode" presStyleCnt="0"/>
      <dgm:spPr/>
    </dgm:pt>
    <dgm:pt modelId="{94E8BCC4-4667-4EEF-8DC1-1A5E5FF6C974}" type="pres">
      <dgm:prSet presAssocID="{318A9A63-68F6-4BD2-9F01-DF3C74627CDE}" presName="parTx" presStyleLbl="revTx" presStyleIdx="0" presStyleCnt="2">
        <dgm:presLayoutVars>
          <dgm:chMax val="1"/>
          <dgm:bulletEnabled val="1"/>
        </dgm:presLayoutVars>
      </dgm:prSet>
      <dgm:spPr/>
    </dgm:pt>
    <dgm:pt modelId="{65CC63FD-CCD9-4A8C-A78C-D86635A64153}" type="pres">
      <dgm:prSet presAssocID="{318A9A63-68F6-4BD2-9F01-DF3C74627CDE}" presName="bracket" presStyleLbl="parChTrans1D1" presStyleIdx="0" presStyleCnt="2"/>
      <dgm:spPr/>
    </dgm:pt>
    <dgm:pt modelId="{673EBB87-6D30-4C3B-9495-3E1B0A64DDC3}" type="pres">
      <dgm:prSet presAssocID="{318A9A63-68F6-4BD2-9F01-DF3C74627CDE}" presName="spH" presStyleCnt="0"/>
      <dgm:spPr/>
    </dgm:pt>
    <dgm:pt modelId="{0D83E50D-3F4C-4498-9094-84BE973B14AA}" type="pres">
      <dgm:prSet presAssocID="{318A9A63-68F6-4BD2-9F01-DF3C74627CDE}" presName="desTx" presStyleLbl="node1" presStyleIdx="0" presStyleCnt="2">
        <dgm:presLayoutVars>
          <dgm:bulletEnabled val="1"/>
        </dgm:presLayoutVars>
      </dgm:prSet>
      <dgm:spPr/>
    </dgm:pt>
    <dgm:pt modelId="{DB8EBADB-21E6-44A8-8E49-1753E08282F4}" type="pres">
      <dgm:prSet presAssocID="{3940AB71-B811-4168-919D-2A584FCACA30}" presName="spV" presStyleCnt="0"/>
      <dgm:spPr/>
    </dgm:pt>
    <dgm:pt modelId="{0552FAB9-EA77-4481-92D3-7F0740B4CA55}" type="pres">
      <dgm:prSet presAssocID="{F244D144-ED35-4487-B0B6-CACAA186D8D1}" presName="linNode" presStyleCnt="0"/>
      <dgm:spPr/>
    </dgm:pt>
    <dgm:pt modelId="{C96636DD-441D-4FCC-A908-9C2844A3B0F6}" type="pres">
      <dgm:prSet presAssocID="{F244D144-ED35-4487-B0B6-CACAA186D8D1}" presName="parTx" presStyleLbl="revTx" presStyleIdx="1" presStyleCnt="2">
        <dgm:presLayoutVars>
          <dgm:chMax val="1"/>
          <dgm:bulletEnabled val="1"/>
        </dgm:presLayoutVars>
      </dgm:prSet>
      <dgm:spPr/>
    </dgm:pt>
    <dgm:pt modelId="{ED135FB5-5818-4BDF-8437-E9C2CE3722F5}" type="pres">
      <dgm:prSet presAssocID="{F244D144-ED35-4487-B0B6-CACAA186D8D1}" presName="bracket" presStyleLbl="parChTrans1D1" presStyleIdx="1" presStyleCnt="2"/>
      <dgm:spPr/>
    </dgm:pt>
    <dgm:pt modelId="{DE3BFD00-01EC-4875-90FB-9890D6F3CEBF}" type="pres">
      <dgm:prSet presAssocID="{F244D144-ED35-4487-B0B6-CACAA186D8D1}" presName="spH" presStyleCnt="0"/>
      <dgm:spPr/>
    </dgm:pt>
    <dgm:pt modelId="{328E33F8-F8B3-486A-83AD-041EF2FC5627}" type="pres">
      <dgm:prSet presAssocID="{F244D144-ED35-4487-B0B6-CACAA186D8D1}" presName="desTx" presStyleLbl="node1" presStyleIdx="1" presStyleCnt="2">
        <dgm:presLayoutVars>
          <dgm:bulletEnabled val="1"/>
        </dgm:presLayoutVars>
      </dgm:prSet>
      <dgm:spPr/>
    </dgm:pt>
  </dgm:ptLst>
  <dgm:cxnLst>
    <dgm:cxn modelId="{2173FE05-B589-4C27-B6CA-090DA50BADCF}" type="presOf" srcId="{FB2B23A6-39A9-49FF-BEE0-7C22665C01ED}" destId="{0D83E50D-3F4C-4498-9094-84BE973B14AA}" srcOrd="0" destOrd="0" presId="urn:diagrams.loki3.com/BracketList"/>
    <dgm:cxn modelId="{DBF12A0D-4E71-436B-97CA-256E484173AF}" srcId="{318A9A63-68F6-4BD2-9F01-DF3C74627CDE}" destId="{C16606A0-4ACA-41F2-A57D-F8317128443C}" srcOrd="4" destOrd="0" parTransId="{F5ABD7B9-48C9-451F-9BE2-03D1F4C700BF}" sibTransId="{246F2DEE-622A-4E8E-BD2D-6F94A986AD69}"/>
    <dgm:cxn modelId="{5D668762-8BC0-42FE-84B6-B1981B6C56D1}" srcId="{318A9A63-68F6-4BD2-9F01-DF3C74627CDE}" destId="{D4C55F45-EA0F-4AB4-A4AD-9B6DF6FBEFA3}" srcOrd="3" destOrd="0" parTransId="{2796FA85-A115-4794-B244-48BBE4DF29DC}" sibTransId="{486FD901-F64A-4E28-ABB4-27E2CD9E0BDE}"/>
    <dgm:cxn modelId="{F369AB42-8F40-4563-A563-155B0768875E}" type="presOf" srcId="{318A9A63-68F6-4BD2-9F01-DF3C74627CDE}" destId="{94E8BCC4-4667-4EEF-8DC1-1A5E5FF6C974}" srcOrd="0" destOrd="0" presId="urn:diagrams.loki3.com/BracketList"/>
    <dgm:cxn modelId="{B3540A64-7828-474A-BF8D-659A186980E9}" type="presOf" srcId="{D4C55F45-EA0F-4AB4-A4AD-9B6DF6FBEFA3}" destId="{0D83E50D-3F4C-4498-9094-84BE973B14AA}" srcOrd="0" destOrd="3" presId="urn:diagrams.loki3.com/BracketList"/>
    <dgm:cxn modelId="{81CCCF45-7374-40FB-A2DC-1F9DEE92AD52}" srcId="{318A9A63-68F6-4BD2-9F01-DF3C74627CDE}" destId="{FB2B23A6-39A9-49FF-BEE0-7C22665C01ED}" srcOrd="0" destOrd="0" parTransId="{AEAF1CCD-5A70-4322-A21C-FFCBDD6BB420}" sibTransId="{21BC83A2-E9E5-4A1A-9E9D-B76C1C243083}"/>
    <dgm:cxn modelId="{62F21750-3C87-42E7-BF65-8F947BEB4DD8}" srcId="{F244D144-ED35-4487-B0B6-CACAA186D8D1}" destId="{7E1C9FAB-BA48-4104-86D4-5288C9DEC5AC}" srcOrd="0" destOrd="0" parTransId="{2C5B7128-015C-41CB-8B00-C3A2069B48C0}" sibTransId="{0791486E-D55C-4D64-8E08-4681A49C6B14}"/>
    <dgm:cxn modelId="{DDA95085-7620-479A-8785-D9BB3B832FFF}" srcId="{81F7F25D-D38C-4B5B-A61D-5BCE656FF963}" destId="{318A9A63-68F6-4BD2-9F01-DF3C74627CDE}" srcOrd="0" destOrd="0" parTransId="{F01F6A6A-31BB-47CE-9566-39405B280252}" sibTransId="{3940AB71-B811-4168-919D-2A584FCACA30}"/>
    <dgm:cxn modelId="{74B2D5A6-7218-4598-87CA-D463347DEEA3}" type="presOf" srcId="{F244D144-ED35-4487-B0B6-CACAA186D8D1}" destId="{C96636DD-441D-4FCC-A908-9C2844A3B0F6}" srcOrd="0" destOrd="0" presId="urn:diagrams.loki3.com/BracketList"/>
    <dgm:cxn modelId="{177A4FAA-E120-4ECD-A517-FE09CB973A42}" type="presOf" srcId="{C9D94104-330A-4335-BEEA-6CB52D0A9BE6}" destId="{0D83E50D-3F4C-4498-9094-84BE973B14AA}" srcOrd="0" destOrd="2" presId="urn:diagrams.loki3.com/BracketList"/>
    <dgm:cxn modelId="{D03C84AD-DB45-43C5-A6F5-C941ACE88B4C}" type="presOf" srcId="{4B03E6C4-C6D4-457E-B805-CDCEAF84EB88}" destId="{0D83E50D-3F4C-4498-9094-84BE973B14AA}" srcOrd="0" destOrd="5" presId="urn:diagrams.loki3.com/BracketList"/>
    <dgm:cxn modelId="{8075A9BA-C425-4DE2-983A-2F0B7412946E}" type="presOf" srcId="{85854C98-7784-442C-A654-E5017FA691C5}" destId="{0D83E50D-3F4C-4498-9094-84BE973B14AA}" srcOrd="0" destOrd="1" presId="urn:diagrams.loki3.com/BracketList"/>
    <dgm:cxn modelId="{85C498C2-4DEA-49B2-9D6B-CBC2810BB1C4}" type="presOf" srcId="{C16606A0-4ACA-41F2-A57D-F8317128443C}" destId="{0D83E50D-3F4C-4498-9094-84BE973B14AA}" srcOrd="0" destOrd="4" presId="urn:diagrams.loki3.com/BracketList"/>
    <dgm:cxn modelId="{A89ED7CD-28CD-4F15-9E8D-E985626D6763}" srcId="{318A9A63-68F6-4BD2-9F01-DF3C74627CDE}" destId="{C9D94104-330A-4335-BEEA-6CB52D0A9BE6}" srcOrd="2" destOrd="0" parTransId="{0EDB3716-9D5D-4041-823C-803278C8D917}" sibTransId="{07847487-CF87-4F9F-A2AD-79B141B9549C}"/>
    <dgm:cxn modelId="{869C9CDE-60AB-449B-A2CD-F41464047C29}" srcId="{318A9A63-68F6-4BD2-9F01-DF3C74627CDE}" destId="{85854C98-7784-442C-A654-E5017FA691C5}" srcOrd="1" destOrd="0" parTransId="{3679A046-C684-455C-A401-121314C43366}" sibTransId="{36FFE65F-963D-4442-8057-505F3D904EAF}"/>
    <dgm:cxn modelId="{48D683E7-CCDD-46E2-8A25-19EC0857C526}" type="presOf" srcId="{7E1C9FAB-BA48-4104-86D4-5288C9DEC5AC}" destId="{328E33F8-F8B3-486A-83AD-041EF2FC5627}" srcOrd="0" destOrd="0" presId="urn:diagrams.loki3.com/BracketList"/>
    <dgm:cxn modelId="{C22B81EE-045C-48EA-881F-B3E75B595EB1}" srcId="{81F7F25D-D38C-4B5B-A61D-5BCE656FF963}" destId="{F244D144-ED35-4487-B0B6-CACAA186D8D1}" srcOrd="1" destOrd="0" parTransId="{44D17CEE-B176-4AA5-B843-673B693EF32C}" sibTransId="{E0975A3C-5DA6-4282-91DC-F3B7A84E9118}"/>
    <dgm:cxn modelId="{B7C89DF2-FAE3-40E4-8B5B-B4311E67613E}" srcId="{318A9A63-68F6-4BD2-9F01-DF3C74627CDE}" destId="{4B03E6C4-C6D4-457E-B805-CDCEAF84EB88}" srcOrd="5" destOrd="0" parTransId="{8C856408-1034-4B73-A551-E6CD3BB37B8A}" sibTransId="{098B058B-74D5-455E-8DF3-5C1D1E737910}"/>
    <dgm:cxn modelId="{601AFEFA-87EC-4712-BCE5-2ABB9444BD3F}" type="presOf" srcId="{81F7F25D-D38C-4B5B-A61D-5BCE656FF963}" destId="{6F21F6A0-0978-47EC-8889-8E218BAD7E63}" srcOrd="0" destOrd="0" presId="urn:diagrams.loki3.com/BracketList"/>
    <dgm:cxn modelId="{AE8C0A0D-74D4-4F8D-B51B-07DB1BE720D5}" type="presParOf" srcId="{6F21F6A0-0978-47EC-8889-8E218BAD7E63}" destId="{C0C64043-E44F-4C2B-B30D-8BE1D95EE942}" srcOrd="0" destOrd="0" presId="urn:diagrams.loki3.com/BracketList"/>
    <dgm:cxn modelId="{32732E23-B2CB-43F6-AF29-43A0D201C904}" type="presParOf" srcId="{C0C64043-E44F-4C2B-B30D-8BE1D95EE942}" destId="{94E8BCC4-4667-4EEF-8DC1-1A5E5FF6C974}" srcOrd="0" destOrd="0" presId="urn:diagrams.loki3.com/BracketList"/>
    <dgm:cxn modelId="{7F9BFD6E-9481-437D-A719-5FB1120190D2}" type="presParOf" srcId="{C0C64043-E44F-4C2B-B30D-8BE1D95EE942}" destId="{65CC63FD-CCD9-4A8C-A78C-D86635A64153}" srcOrd="1" destOrd="0" presId="urn:diagrams.loki3.com/BracketList"/>
    <dgm:cxn modelId="{77C162D0-4A6C-438D-A85A-3A34818AFD36}" type="presParOf" srcId="{C0C64043-E44F-4C2B-B30D-8BE1D95EE942}" destId="{673EBB87-6D30-4C3B-9495-3E1B0A64DDC3}" srcOrd="2" destOrd="0" presId="urn:diagrams.loki3.com/BracketList"/>
    <dgm:cxn modelId="{0F8AE62C-39ED-4D3B-B0CE-DD88716514BA}" type="presParOf" srcId="{C0C64043-E44F-4C2B-B30D-8BE1D95EE942}" destId="{0D83E50D-3F4C-4498-9094-84BE973B14AA}" srcOrd="3" destOrd="0" presId="urn:diagrams.loki3.com/BracketList"/>
    <dgm:cxn modelId="{04F1A508-C5BC-42D1-9D4B-980A27804346}" type="presParOf" srcId="{6F21F6A0-0978-47EC-8889-8E218BAD7E63}" destId="{DB8EBADB-21E6-44A8-8E49-1753E08282F4}" srcOrd="1" destOrd="0" presId="urn:diagrams.loki3.com/BracketList"/>
    <dgm:cxn modelId="{B13C099D-1369-4FC0-B2AD-C8A063833D08}" type="presParOf" srcId="{6F21F6A0-0978-47EC-8889-8E218BAD7E63}" destId="{0552FAB9-EA77-4481-92D3-7F0740B4CA55}" srcOrd="2" destOrd="0" presId="urn:diagrams.loki3.com/BracketList"/>
    <dgm:cxn modelId="{0761C18D-6C37-46DD-853C-6990459306FB}" type="presParOf" srcId="{0552FAB9-EA77-4481-92D3-7F0740B4CA55}" destId="{C96636DD-441D-4FCC-A908-9C2844A3B0F6}" srcOrd="0" destOrd="0" presId="urn:diagrams.loki3.com/BracketList"/>
    <dgm:cxn modelId="{4FF2B6ED-13BB-4BF7-BB53-669761681939}" type="presParOf" srcId="{0552FAB9-EA77-4481-92D3-7F0740B4CA55}" destId="{ED135FB5-5818-4BDF-8437-E9C2CE3722F5}" srcOrd="1" destOrd="0" presId="urn:diagrams.loki3.com/BracketList"/>
    <dgm:cxn modelId="{D2954770-83D2-461C-80D7-CA78C65DF962}" type="presParOf" srcId="{0552FAB9-EA77-4481-92D3-7F0740B4CA55}" destId="{DE3BFD00-01EC-4875-90FB-9890D6F3CEBF}" srcOrd="2" destOrd="0" presId="urn:diagrams.loki3.com/BracketList"/>
    <dgm:cxn modelId="{B6E0D640-7377-4023-8152-7328162D8FA3}" type="presParOf" srcId="{0552FAB9-EA77-4481-92D3-7F0740B4CA55}" destId="{328E33F8-F8B3-486A-83AD-041EF2FC5627}"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8BCC4-4667-4EEF-8DC1-1A5E5FF6C974}">
      <dsp:nvSpPr>
        <dsp:cNvPr id="0" name=""/>
        <dsp:cNvSpPr/>
      </dsp:nvSpPr>
      <dsp:spPr>
        <a:xfrm>
          <a:off x="957" y="1249023"/>
          <a:ext cx="2546274" cy="83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106680" rIns="298704" bIns="106680" numCol="1" spcCol="1270" anchor="ctr" anchorCtr="0">
          <a:noAutofit/>
        </a:bodyPr>
        <a:lstStyle/>
        <a:p>
          <a:pPr marL="0" lvl="0" indent="0" algn="r" defTabSz="1866900">
            <a:lnSpc>
              <a:spcPct val="90000"/>
            </a:lnSpc>
            <a:spcBef>
              <a:spcPct val="0"/>
            </a:spcBef>
            <a:spcAft>
              <a:spcPct val="35000"/>
            </a:spcAft>
            <a:buNone/>
          </a:pPr>
          <a:r>
            <a:rPr lang="lv-LV" sz="4200" kern="1200" dirty="0"/>
            <a:t>Partners</a:t>
          </a:r>
          <a:endParaRPr lang="en-US" sz="4200" kern="1200" dirty="0"/>
        </a:p>
      </dsp:txBody>
      <dsp:txXfrm>
        <a:off x="957" y="1249023"/>
        <a:ext cx="2546274" cy="831600"/>
      </dsp:txXfrm>
    </dsp:sp>
    <dsp:sp modelId="{65CC63FD-CCD9-4A8C-A78C-D86635A64153}">
      <dsp:nvSpPr>
        <dsp:cNvPr id="0" name=""/>
        <dsp:cNvSpPr/>
      </dsp:nvSpPr>
      <dsp:spPr>
        <a:xfrm>
          <a:off x="2547231" y="209523"/>
          <a:ext cx="509254" cy="2910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E50D-3F4C-4498-9094-84BE973B14AA}">
      <dsp:nvSpPr>
        <dsp:cNvPr id="0" name=""/>
        <dsp:cNvSpPr/>
      </dsp:nvSpPr>
      <dsp:spPr>
        <a:xfrm>
          <a:off x="3260188" y="209523"/>
          <a:ext cx="8325653" cy="29106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285750" lvl="1" indent="-285750" algn="l" defTabSz="1866900">
            <a:lnSpc>
              <a:spcPct val="90000"/>
            </a:lnSpc>
            <a:spcBef>
              <a:spcPct val="0"/>
            </a:spcBef>
            <a:spcAft>
              <a:spcPct val="15000"/>
            </a:spcAft>
            <a:buChar char="•"/>
          </a:pPr>
          <a:r>
            <a:rPr lang="lv-LV" sz="4200" kern="1200" dirty="0"/>
            <a:t>P2 – NGO </a:t>
          </a:r>
          <a:r>
            <a:rPr lang="lv-LV" sz="4200" kern="1200" dirty="0" err="1"/>
            <a:t>West-Estonia</a:t>
          </a:r>
          <a:r>
            <a:rPr lang="lv-LV" sz="4200" kern="1200" dirty="0"/>
            <a:t> </a:t>
          </a:r>
          <a:r>
            <a:rPr lang="lv-LV" sz="4200" kern="1200" dirty="0" err="1"/>
            <a:t>Tourism</a:t>
          </a:r>
          <a:r>
            <a:rPr lang="lv-LV" sz="4200" kern="1200" dirty="0"/>
            <a:t>: </a:t>
          </a:r>
          <a:r>
            <a:rPr lang="lv-LV" sz="4200" strike="sngStrike" kern="1200" baseline="0" dirty="0" err="1">
              <a:solidFill>
                <a:srgbClr val="FFFF00"/>
              </a:solidFill>
            </a:rPr>
            <a:t>Sille</a:t>
          </a:r>
          <a:r>
            <a:rPr lang="lv-LV" sz="4200" strike="sngStrike" kern="1200" baseline="0" dirty="0">
              <a:solidFill>
                <a:srgbClr val="FFFF00"/>
              </a:solidFill>
            </a:rPr>
            <a:t> </a:t>
          </a:r>
          <a:r>
            <a:rPr lang="lv-LV" sz="4200" strike="sngStrike" kern="1200" baseline="0" dirty="0" err="1">
              <a:solidFill>
                <a:srgbClr val="FFFF00"/>
              </a:solidFill>
            </a:rPr>
            <a:t>Roomets</a:t>
          </a:r>
          <a:r>
            <a:rPr lang="lv-LV" sz="4200" kern="1200" dirty="0">
              <a:solidFill>
                <a:srgbClr val="FFFF00"/>
              </a:solidFill>
            </a:rPr>
            <a:t> Anneli </a:t>
          </a:r>
          <a:r>
            <a:rPr lang="lv-LV" sz="4200" kern="1200" dirty="0" err="1">
              <a:solidFill>
                <a:srgbClr val="FFFF00"/>
              </a:solidFill>
            </a:rPr>
            <a:t>Haabu</a:t>
          </a:r>
          <a:endParaRPr lang="en-US" sz="4200" kern="1200" dirty="0">
            <a:solidFill>
              <a:srgbClr val="FFFF00"/>
            </a:solidFill>
          </a:endParaRPr>
        </a:p>
        <a:p>
          <a:pPr marL="285750" lvl="1" indent="-285750" algn="l" defTabSz="1866900">
            <a:lnSpc>
              <a:spcPct val="90000"/>
            </a:lnSpc>
            <a:spcBef>
              <a:spcPct val="0"/>
            </a:spcBef>
            <a:spcAft>
              <a:spcPct val="15000"/>
            </a:spcAft>
            <a:buChar char="•"/>
          </a:pPr>
          <a:r>
            <a:rPr lang="lv-LV" sz="4200" kern="1200" dirty="0"/>
            <a:t>P3 – </a:t>
          </a:r>
          <a:r>
            <a:rPr lang="lv-LV" sz="4200" kern="1200" dirty="0" err="1"/>
            <a:t>Mets</a:t>
          </a:r>
          <a:r>
            <a:rPr lang="lv-LV" sz="4200" kern="1200" dirty="0" err="1">
              <a:latin typeface="Times New Roman" panose="02020603050405020304" pitchFamily="18" charset="0"/>
              <a:cs typeface="Times New Roman" panose="02020603050405020304" pitchFamily="18" charset="0"/>
            </a:rPr>
            <a:t>ä</a:t>
          </a:r>
          <a:r>
            <a:rPr lang="lv-LV" sz="4200" kern="1200" dirty="0" err="1"/>
            <a:t>hallitus</a:t>
          </a:r>
          <a:r>
            <a:rPr lang="lv-LV" sz="4200" kern="1200" dirty="0"/>
            <a:t>: </a:t>
          </a:r>
          <a:r>
            <a:rPr lang="lv-LV" sz="4200" kern="1200" dirty="0">
              <a:solidFill>
                <a:srgbClr val="FFFF00"/>
              </a:solidFill>
            </a:rPr>
            <a:t>Laura </a:t>
          </a:r>
          <a:r>
            <a:rPr lang="lv-LV" sz="4200" kern="1200" dirty="0" err="1">
              <a:solidFill>
                <a:srgbClr val="FFFF00"/>
              </a:solidFill>
            </a:rPr>
            <a:t>Lehtonen</a:t>
          </a:r>
          <a:r>
            <a:rPr lang="lt-LT" sz="4200" kern="1200" dirty="0">
              <a:solidFill>
                <a:srgbClr val="FFFF00"/>
              </a:solidFill>
            </a:rPr>
            <a:t> </a:t>
          </a:r>
          <a:endParaRPr lang="en-US" sz="4200" kern="1200" dirty="0">
            <a:solidFill>
              <a:srgbClr val="FFFF00"/>
            </a:solidFill>
          </a:endParaRPr>
        </a:p>
        <a:p>
          <a:pPr marL="285750" lvl="1" indent="-285750" algn="l" defTabSz="1866900">
            <a:lnSpc>
              <a:spcPct val="90000"/>
            </a:lnSpc>
            <a:spcBef>
              <a:spcPct val="0"/>
            </a:spcBef>
            <a:spcAft>
              <a:spcPct val="15000"/>
            </a:spcAft>
            <a:buChar char="•"/>
          </a:pPr>
          <a:r>
            <a:rPr lang="lv-LV" sz="4200" kern="1200" dirty="0"/>
            <a:t>P4 – </a:t>
          </a:r>
          <a:r>
            <a:rPr lang="lv-LV" sz="4200" kern="1200" dirty="0" err="1"/>
            <a:t>Keskkonnaamet</a:t>
          </a:r>
          <a:r>
            <a:rPr lang="lv-LV" sz="4200" kern="1200" dirty="0"/>
            <a:t>: </a:t>
          </a:r>
          <a:r>
            <a:rPr lang="lv-LV" sz="4200" kern="1200" dirty="0" err="1">
              <a:solidFill>
                <a:srgbClr val="FFFF00"/>
              </a:solidFill>
            </a:rPr>
            <a:t>Margit</a:t>
          </a:r>
          <a:r>
            <a:rPr lang="lv-LV" sz="4200" kern="1200" dirty="0">
              <a:solidFill>
                <a:srgbClr val="FFFF00"/>
              </a:solidFill>
            </a:rPr>
            <a:t> </a:t>
          </a:r>
          <a:r>
            <a:rPr lang="lv-LV" sz="4200" kern="1200" dirty="0" err="1">
              <a:solidFill>
                <a:srgbClr val="FFFF00"/>
              </a:solidFill>
            </a:rPr>
            <a:t>Turb</a:t>
          </a:r>
          <a:endParaRPr lang="en-US" sz="4200" kern="1200" dirty="0">
            <a:solidFill>
              <a:srgbClr val="FFFF00"/>
            </a:solidFill>
          </a:endParaRPr>
        </a:p>
      </dsp:txBody>
      <dsp:txXfrm>
        <a:off x="3260188" y="209523"/>
        <a:ext cx="8325653" cy="2910600"/>
      </dsp:txXfrm>
    </dsp:sp>
    <dsp:sp modelId="{C96636DD-441D-4FCC-A908-9C2844A3B0F6}">
      <dsp:nvSpPr>
        <dsp:cNvPr id="0" name=""/>
        <dsp:cNvSpPr/>
      </dsp:nvSpPr>
      <dsp:spPr>
        <a:xfrm>
          <a:off x="957" y="3337104"/>
          <a:ext cx="2602858" cy="1403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106680" rIns="298704" bIns="106680" numCol="1" spcCol="1270" anchor="ctr" anchorCtr="0">
          <a:noAutofit/>
        </a:bodyPr>
        <a:lstStyle/>
        <a:p>
          <a:pPr marL="0" lvl="0" indent="0" algn="r" defTabSz="1866900">
            <a:lnSpc>
              <a:spcPct val="90000"/>
            </a:lnSpc>
            <a:spcBef>
              <a:spcPct val="0"/>
            </a:spcBef>
            <a:spcAft>
              <a:spcPct val="35000"/>
            </a:spcAft>
            <a:buNone/>
          </a:pPr>
          <a:r>
            <a:rPr lang="lv-LV" sz="4200" kern="1200" dirty="0"/>
            <a:t>Lead Partner</a:t>
          </a:r>
          <a:endParaRPr lang="en-US" sz="4200" kern="1200" dirty="0"/>
        </a:p>
      </dsp:txBody>
      <dsp:txXfrm>
        <a:off x="957" y="3337104"/>
        <a:ext cx="2602858" cy="1403325"/>
      </dsp:txXfrm>
    </dsp:sp>
    <dsp:sp modelId="{ED135FB5-5818-4BDF-8437-E9C2CE3722F5}">
      <dsp:nvSpPr>
        <dsp:cNvPr id="0" name=""/>
        <dsp:cNvSpPr/>
      </dsp:nvSpPr>
      <dsp:spPr>
        <a:xfrm>
          <a:off x="2603815" y="3271323"/>
          <a:ext cx="520571" cy="153488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E33F8-F8B3-486A-83AD-041EF2FC5627}">
      <dsp:nvSpPr>
        <dsp:cNvPr id="0" name=""/>
        <dsp:cNvSpPr/>
      </dsp:nvSpPr>
      <dsp:spPr>
        <a:xfrm>
          <a:off x="3332615" y="3271323"/>
          <a:ext cx="8254804" cy="15348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285750" lvl="1" indent="-285750" algn="l" defTabSz="1866900">
            <a:lnSpc>
              <a:spcPct val="90000"/>
            </a:lnSpc>
            <a:spcBef>
              <a:spcPct val="0"/>
            </a:spcBef>
            <a:spcAft>
              <a:spcPct val="15000"/>
            </a:spcAft>
            <a:buChar char="•"/>
          </a:pPr>
          <a:r>
            <a:rPr lang="lv-LV" sz="4200" kern="1200" dirty="0"/>
            <a:t>Kurzeme Planning Region – </a:t>
          </a:r>
          <a:r>
            <a:rPr lang="lv-LV" sz="4200" kern="1200" dirty="0">
              <a:solidFill>
                <a:srgbClr val="FFFF00"/>
              </a:solidFill>
            </a:rPr>
            <a:t>Alise Lūse</a:t>
          </a:r>
          <a:endParaRPr lang="en-US" sz="4200" kern="1200" dirty="0">
            <a:solidFill>
              <a:srgbClr val="FFFF00"/>
            </a:solidFill>
          </a:endParaRPr>
        </a:p>
      </dsp:txBody>
      <dsp:txXfrm>
        <a:off x="3332615" y="3271323"/>
        <a:ext cx="8254804" cy="1534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8BCC4-4667-4EEF-8DC1-1A5E5FF6C974}">
      <dsp:nvSpPr>
        <dsp:cNvPr id="0" name=""/>
        <dsp:cNvSpPr/>
      </dsp:nvSpPr>
      <dsp:spPr>
        <a:xfrm>
          <a:off x="0" y="1494587"/>
          <a:ext cx="2936011" cy="96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73660" rIns="206248" bIns="73660" numCol="1" spcCol="1270" anchor="ctr" anchorCtr="0">
          <a:noAutofit/>
        </a:bodyPr>
        <a:lstStyle/>
        <a:p>
          <a:pPr marL="0" lvl="0" indent="0" algn="r" defTabSz="1289050">
            <a:lnSpc>
              <a:spcPct val="90000"/>
            </a:lnSpc>
            <a:spcBef>
              <a:spcPct val="0"/>
            </a:spcBef>
            <a:spcAft>
              <a:spcPct val="35000"/>
            </a:spcAft>
            <a:buNone/>
          </a:pPr>
          <a:r>
            <a:rPr lang="lv-LV" sz="2900" kern="1200" dirty="0" err="1"/>
            <a:t>Partners</a:t>
          </a:r>
          <a:r>
            <a:rPr lang="lv-LV" sz="2900" kern="1200" dirty="0"/>
            <a:t> </a:t>
          </a:r>
          <a:r>
            <a:rPr lang="lv-LV" sz="2900" kern="1200" dirty="0" err="1"/>
            <a:t>and</a:t>
          </a:r>
          <a:r>
            <a:rPr lang="lv-LV" sz="2900" kern="1200" dirty="0"/>
            <a:t> </a:t>
          </a:r>
          <a:r>
            <a:rPr lang="lv-LV" sz="2900" kern="1200" dirty="0" err="1"/>
            <a:t>NGOs</a:t>
          </a:r>
          <a:endParaRPr lang="en-US" sz="2900" kern="1200" dirty="0"/>
        </a:p>
      </dsp:txBody>
      <dsp:txXfrm>
        <a:off x="0" y="1494587"/>
        <a:ext cx="2936011" cy="968962"/>
      </dsp:txXfrm>
    </dsp:sp>
    <dsp:sp modelId="{65CC63FD-CCD9-4A8C-A78C-D86635A64153}">
      <dsp:nvSpPr>
        <dsp:cNvPr id="0" name=""/>
        <dsp:cNvSpPr/>
      </dsp:nvSpPr>
      <dsp:spPr>
        <a:xfrm>
          <a:off x="2936011" y="71424"/>
          <a:ext cx="587202" cy="381528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83E50D-3F4C-4498-9094-84BE973B14AA}">
      <dsp:nvSpPr>
        <dsp:cNvPr id="0" name=""/>
        <dsp:cNvSpPr/>
      </dsp:nvSpPr>
      <dsp:spPr>
        <a:xfrm>
          <a:off x="3758094" y="71424"/>
          <a:ext cx="7985951" cy="38152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285750" lvl="1" indent="-285750" algn="l" defTabSz="1289050">
            <a:lnSpc>
              <a:spcPct val="90000"/>
            </a:lnSpc>
            <a:spcBef>
              <a:spcPct val="0"/>
            </a:spcBef>
            <a:spcAft>
              <a:spcPct val="15000"/>
            </a:spcAft>
            <a:buChar char="•"/>
          </a:pPr>
          <a:r>
            <a:rPr lang="lv-LV" sz="2900" kern="1200" dirty="0"/>
            <a:t>P2 - NGO </a:t>
          </a:r>
          <a:r>
            <a:rPr lang="lv-LV" sz="2900" kern="1200" dirty="0" err="1"/>
            <a:t>West-Estonia</a:t>
          </a:r>
          <a:r>
            <a:rPr lang="lv-LV" sz="2900" kern="1200" dirty="0"/>
            <a:t> </a:t>
          </a:r>
          <a:r>
            <a:rPr lang="lv-LV" sz="2900" kern="1200" dirty="0" err="1"/>
            <a:t>Tourism</a:t>
          </a:r>
          <a:r>
            <a:rPr lang="lv-LV" sz="2900" kern="1200" dirty="0"/>
            <a:t>: </a:t>
          </a:r>
          <a:r>
            <a:rPr lang="lv-LV" sz="2900" strike="sngStrike" kern="1200" baseline="0" dirty="0" err="1">
              <a:solidFill>
                <a:srgbClr val="FF0000"/>
              </a:solidFill>
            </a:rPr>
            <a:t>tbc</a:t>
          </a:r>
          <a:r>
            <a:rPr lang="lv-LV" sz="2900" kern="1200" dirty="0">
              <a:solidFill>
                <a:srgbClr val="FF0000"/>
              </a:solidFill>
            </a:rPr>
            <a:t> </a:t>
          </a:r>
          <a:r>
            <a:rPr lang="lv-LV" sz="2900" kern="1200" dirty="0" err="1">
              <a:solidFill>
                <a:srgbClr val="FFFF00"/>
              </a:solidFill>
            </a:rPr>
            <a:t>Sille</a:t>
          </a:r>
          <a:r>
            <a:rPr lang="lv-LV" sz="2900" kern="1200" dirty="0">
              <a:solidFill>
                <a:srgbClr val="FFFF00"/>
              </a:solidFill>
            </a:rPr>
            <a:t> </a:t>
          </a:r>
          <a:r>
            <a:rPr lang="lv-LV" sz="2900" kern="1200" dirty="0" err="1">
              <a:solidFill>
                <a:srgbClr val="FFFF00"/>
              </a:solidFill>
            </a:rPr>
            <a:t>Roomets</a:t>
          </a:r>
          <a:endParaRPr lang="en-US" sz="2900" kern="1200" dirty="0">
            <a:solidFill>
              <a:srgbClr val="FF0000"/>
            </a:solidFill>
          </a:endParaRPr>
        </a:p>
        <a:p>
          <a:pPr marL="285750" lvl="1" indent="-285750" algn="l" defTabSz="1289050">
            <a:lnSpc>
              <a:spcPct val="90000"/>
            </a:lnSpc>
            <a:spcBef>
              <a:spcPct val="0"/>
            </a:spcBef>
            <a:spcAft>
              <a:spcPct val="15000"/>
            </a:spcAft>
            <a:buChar char="•"/>
          </a:pPr>
          <a:r>
            <a:rPr lang="lv-LV" sz="2900" kern="1200" dirty="0"/>
            <a:t>P3 - </a:t>
          </a:r>
          <a:r>
            <a:rPr lang="lv-LV" sz="2900" kern="1200" dirty="0" err="1"/>
            <a:t>Mets</a:t>
          </a:r>
          <a:r>
            <a:rPr lang="lv-LV" sz="2900" kern="1200" dirty="0" err="1">
              <a:latin typeface="Times New Roman" panose="02020603050405020304" pitchFamily="18" charset="0"/>
              <a:cs typeface="Times New Roman" panose="02020603050405020304" pitchFamily="18" charset="0"/>
            </a:rPr>
            <a:t>ä</a:t>
          </a:r>
          <a:r>
            <a:rPr lang="lv-LV" sz="2900" kern="1200" dirty="0" err="1"/>
            <a:t>hallitus</a:t>
          </a:r>
          <a:r>
            <a:rPr lang="lv-LV" sz="2900" kern="1200" dirty="0"/>
            <a:t>: </a:t>
          </a:r>
          <a:r>
            <a:rPr lang="lv-LV" sz="2900" kern="1200" dirty="0">
              <a:solidFill>
                <a:srgbClr val="FFFF00"/>
              </a:solidFill>
            </a:rPr>
            <a:t>Hanna </a:t>
          </a:r>
          <a:r>
            <a:rPr lang="lv-LV" sz="2900" kern="1200" dirty="0" err="1">
              <a:solidFill>
                <a:srgbClr val="FFFF00"/>
              </a:solidFill>
            </a:rPr>
            <a:t>Ylitalo</a:t>
          </a:r>
          <a:endParaRPr lang="en-US" sz="2900" kern="1200" dirty="0">
            <a:solidFill>
              <a:srgbClr val="FFFF00"/>
            </a:solidFill>
          </a:endParaRPr>
        </a:p>
        <a:p>
          <a:pPr marL="285750" lvl="1" indent="-285750" algn="l" defTabSz="1289050">
            <a:lnSpc>
              <a:spcPct val="90000"/>
            </a:lnSpc>
            <a:spcBef>
              <a:spcPct val="0"/>
            </a:spcBef>
            <a:spcAft>
              <a:spcPct val="15000"/>
            </a:spcAft>
            <a:buChar char="•"/>
          </a:pPr>
          <a:r>
            <a:rPr lang="lv-LV" sz="2900" kern="1200" dirty="0"/>
            <a:t>P4 – </a:t>
          </a:r>
          <a:r>
            <a:rPr lang="lv-LV" sz="2900" kern="1200" dirty="0" err="1"/>
            <a:t>Keskkonnaamet</a:t>
          </a:r>
          <a:r>
            <a:rPr lang="lv-LV" sz="2900" kern="1200" dirty="0"/>
            <a:t>: </a:t>
          </a:r>
          <a:r>
            <a:rPr lang="lv-LV" sz="2900" kern="1200" dirty="0">
              <a:solidFill>
                <a:srgbClr val="FFFF00"/>
              </a:solidFill>
            </a:rPr>
            <a:t>Maris </a:t>
          </a:r>
          <a:r>
            <a:rPr lang="lv-LV" sz="2900" kern="1200" dirty="0" err="1">
              <a:solidFill>
                <a:srgbClr val="FFFF00"/>
              </a:solidFill>
            </a:rPr>
            <a:t>Kivistik</a:t>
          </a:r>
          <a:endParaRPr lang="en-US" sz="2900" kern="1200" dirty="0">
            <a:solidFill>
              <a:srgbClr val="FFFF00"/>
            </a:solidFill>
          </a:endParaRPr>
        </a:p>
        <a:p>
          <a:pPr marL="285750" lvl="1" indent="-285750" algn="l" defTabSz="1289050">
            <a:lnSpc>
              <a:spcPct val="90000"/>
            </a:lnSpc>
            <a:spcBef>
              <a:spcPct val="0"/>
            </a:spcBef>
            <a:spcAft>
              <a:spcPct val="15000"/>
            </a:spcAft>
            <a:buChar char="•"/>
          </a:pPr>
          <a:r>
            <a:rPr lang="lv-LV" sz="2900" kern="1200" dirty="0"/>
            <a:t>NGO Latvia: </a:t>
          </a:r>
          <a:r>
            <a:rPr lang="lv-LV" sz="2900" kern="1200" dirty="0">
              <a:solidFill>
                <a:srgbClr val="FFFF00"/>
              </a:solidFill>
            </a:rPr>
            <a:t>Apeirons, </a:t>
          </a:r>
          <a:r>
            <a:rPr lang="lv-LV" sz="2900" strike="sngStrike" kern="1200" baseline="0" dirty="0">
              <a:solidFill>
                <a:srgbClr val="FFFF00"/>
              </a:solidFill>
            </a:rPr>
            <a:t>Raitis Briedis</a:t>
          </a:r>
          <a:r>
            <a:rPr lang="lv-LV" sz="2900" kern="1200" dirty="0">
              <a:solidFill>
                <a:srgbClr val="FFFF00"/>
              </a:solidFill>
            </a:rPr>
            <a:t> Ivars Balodis</a:t>
          </a:r>
          <a:endParaRPr lang="en-US" sz="2900" kern="1200" dirty="0">
            <a:solidFill>
              <a:srgbClr val="FFFF00"/>
            </a:solidFill>
          </a:endParaRPr>
        </a:p>
        <a:p>
          <a:pPr marL="285750" lvl="1" indent="-285750" algn="l" defTabSz="1289050">
            <a:lnSpc>
              <a:spcPct val="90000"/>
            </a:lnSpc>
            <a:spcBef>
              <a:spcPct val="0"/>
            </a:spcBef>
            <a:spcAft>
              <a:spcPct val="15000"/>
            </a:spcAft>
            <a:buChar char="•"/>
          </a:pPr>
          <a:r>
            <a:rPr lang="lv-LV" sz="2900" kern="1200" dirty="0"/>
            <a:t>NGO </a:t>
          </a:r>
          <a:r>
            <a:rPr lang="lv-LV" sz="2900" kern="1200" dirty="0" err="1"/>
            <a:t>Estonia</a:t>
          </a:r>
          <a:r>
            <a:rPr lang="lv-LV" sz="2900" kern="1200" dirty="0"/>
            <a:t>: </a:t>
          </a:r>
          <a:r>
            <a:rPr lang="lv-LV" sz="2900" kern="1200" dirty="0">
              <a:solidFill>
                <a:srgbClr val="FFFF00"/>
              </a:solidFill>
            </a:rPr>
            <a:t>Estonian </a:t>
          </a:r>
          <a:r>
            <a:rPr lang="lv-LV" sz="2900" kern="1200" dirty="0" err="1">
              <a:solidFill>
                <a:srgbClr val="FFFF00"/>
              </a:solidFill>
            </a:rPr>
            <a:t>Chamber</a:t>
          </a:r>
          <a:r>
            <a:rPr lang="lv-LV" sz="2900" kern="1200" dirty="0">
              <a:solidFill>
                <a:srgbClr val="FFFF00"/>
              </a:solidFill>
            </a:rPr>
            <a:t> </a:t>
          </a:r>
          <a:r>
            <a:rPr lang="lv-LV" sz="2900" kern="1200" dirty="0" err="1">
              <a:solidFill>
                <a:srgbClr val="FFFF00"/>
              </a:solidFill>
            </a:rPr>
            <a:t>of</a:t>
          </a:r>
          <a:r>
            <a:rPr lang="lv-LV" sz="2900" kern="1200" dirty="0">
              <a:solidFill>
                <a:srgbClr val="FFFF00"/>
              </a:solidFill>
            </a:rPr>
            <a:t> </a:t>
          </a:r>
          <a:r>
            <a:rPr lang="lv-LV" sz="2900" kern="1200" dirty="0" err="1">
              <a:solidFill>
                <a:srgbClr val="FFFF00"/>
              </a:solidFill>
            </a:rPr>
            <a:t>Disabled</a:t>
          </a:r>
          <a:r>
            <a:rPr lang="lv-LV" sz="2900" kern="1200" dirty="0">
              <a:solidFill>
                <a:srgbClr val="FFFF00"/>
              </a:solidFill>
            </a:rPr>
            <a:t> </a:t>
          </a:r>
          <a:r>
            <a:rPr lang="lv-LV" sz="2900" kern="1200" dirty="0" err="1">
              <a:solidFill>
                <a:srgbClr val="FFFF00"/>
              </a:solidFill>
            </a:rPr>
            <a:t>People</a:t>
          </a:r>
          <a:r>
            <a:rPr lang="lv-LV" sz="2900" kern="1200" dirty="0">
              <a:solidFill>
                <a:srgbClr val="FFFF00"/>
              </a:solidFill>
            </a:rPr>
            <a:t>, </a:t>
          </a:r>
          <a:r>
            <a:rPr lang="lv-LV" sz="2900" strike="sngStrike" kern="1200" baseline="0" dirty="0" err="1">
              <a:solidFill>
                <a:srgbClr val="FFFF00"/>
              </a:solidFill>
            </a:rPr>
            <a:t>Meelis</a:t>
          </a:r>
          <a:r>
            <a:rPr lang="lv-LV" sz="2900" strike="sngStrike" kern="1200" baseline="0" dirty="0">
              <a:solidFill>
                <a:srgbClr val="FFFF00"/>
              </a:solidFill>
            </a:rPr>
            <a:t> </a:t>
          </a:r>
          <a:r>
            <a:rPr lang="lv-LV" sz="2900" strike="sngStrike" kern="1200" baseline="0" dirty="0" err="1">
              <a:solidFill>
                <a:srgbClr val="FFFF00"/>
              </a:solidFill>
            </a:rPr>
            <a:t>Joost</a:t>
          </a:r>
          <a:r>
            <a:rPr lang="lv-LV" sz="2900" kern="1200" dirty="0">
              <a:solidFill>
                <a:srgbClr val="FFFF00"/>
              </a:solidFill>
            </a:rPr>
            <a:t> </a:t>
          </a:r>
          <a:r>
            <a:rPr lang="lv-LV" sz="2900" kern="1200" dirty="0" err="1">
              <a:solidFill>
                <a:srgbClr val="FFFF00"/>
              </a:solidFill>
            </a:rPr>
            <a:t>Helen</a:t>
          </a:r>
          <a:r>
            <a:rPr lang="lv-LV" sz="2900" kern="1200" dirty="0">
              <a:solidFill>
                <a:srgbClr val="FFFF00"/>
              </a:solidFill>
            </a:rPr>
            <a:t> </a:t>
          </a:r>
          <a:r>
            <a:rPr lang="lv-LV" sz="2900" kern="1200" dirty="0" err="1">
              <a:solidFill>
                <a:srgbClr val="FFFF00"/>
              </a:solidFill>
            </a:rPr>
            <a:t>Kask</a:t>
          </a:r>
          <a:endParaRPr lang="en-US" sz="2900" kern="1200" dirty="0">
            <a:solidFill>
              <a:srgbClr val="FFFF00"/>
            </a:solidFill>
          </a:endParaRPr>
        </a:p>
        <a:p>
          <a:pPr marL="285750" lvl="1" indent="-285750" algn="l" defTabSz="1289050">
            <a:lnSpc>
              <a:spcPct val="90000"/>
            </a:lnSpc>
            <a:spcBef>
              <a:spcPct val="0"/>
            </a:spcBef>
            <a:spcAft>
              <a:spcPct val="15000"/>
            </a:spcAft>
            <a:buChar char="•"/>
          </a:pPr>
          <a:r>
            <a:rPr lang="lv-LV" sz="2900" kern="1200" dirty="0"/>
            <a:t>NGO </a:t>
          </a:r>
          <a:r>
            <a:rPr lang="lv-LV" sz="2900" kern="1200" dirty="0" err="1"/>
            <a:t>Finland</a:t>
          </a:r>
          <a:r>
            <a:rPr lang="lv-LV" sz="2900" kern="1200" dirty="0"/>
            <a:t>: </a:t>
          </a:r>
          <a:r>
            <a:rPr lang="lv-LV" sz="2900" strike="sngStrike" kern="1200" baseline="0" dirty="0" err="1">
              <a:solidFill>
                <a:srgbClr val="FF0000"/>
              </a:solidFill>
            </a:rPr>
            <a:t>tbc</a:t>
          </a:r>
          <a:r>
            <a:rPr lang="lv-LV" sz="2900" kern="1200" dirty="0">
              <a:solidFill>
                <a:srgbClr val="FF0000"/>
              </a:solidFill>
            </a:rPr>
            <a:t> </a:t>
          </a:r>
          <a:r>
            <a:rPr lang="lv-LV" sz="2900" kern="1200" dirty="0" err="1">
              <a:solidFill>
                <a:srgbClr val="FFFF00"/>
              </a:solidFill>
            </a:rPr>
            <a:t>Finnish</a:t>
          </a:r>
          <a:r>
            <a:rPr lang="lv-LV" sz="2900" kern="1200" dirty="0">
              <a:solidFill>
                <a:srgbClr val="FFFF00"/>
              </a:solidFill>
            </a:rPr>
            <a:t> Sport Association </a:t>
          </a:r>
          <a:r>
            <a:rPr lang="lv-LV" sz="2900" kern="1200" dirty="0" err="1">
              <a:solidFill>
                <a:srgbClr val="FFFF00"/>
              </a:solidFill>
            </a:rPr>
            <a:t>of</a:t>
          </a:r>
          <a:r>
            <a:rPr lang="lv-LV" sz="2900" kern="1200" dirty="0">
              <a:solidFill>
                <a:srgbClr val="FFFF00"/>
              </a:solidFill>
            </a:rPr>
            <a:t> </a:t>
          </a:r>
          <a:r>
            <a:rPr lang="lv-LV" sz="2900" kern="1200" dirty="0" err="1">
              <a:solidFill>
                <a:srgbClr val="FFFF00"/>
              </a:solidFill>
            </a:rPr>
            <a:t>Persons</a:t>
          </a:r>
          <a:r>
            <a:rPr lang="lv-LV" sz="2900" kern="1200" dirty="0">
              <a:solidFill>
                <a:srgbClr val="FFFF00"/>
              </a:solidFill>
            </a:rPr>
            <a:t> </a:t>
          </a:r>
          <a:r>
            <a:rPr lang="lv-LV" sz="2900" kern="1200" dirty="0" err="1">
              <a:solidFill>
                <a:srgbClr val="FFFF00"/>
              </a:solidFill>
            </a:rPr>
            <a:t>with</a:t>
          </a:r>
          <a:r>
            <a:rPr lang="lv-LV" sz="2900" kern="1200" dirty="0">
              <a:solidFill>
                <a:srgbClr val="FFFF00"/>
              </a:solidFill>
            </a:rPr>
            <a:t> </a:t>
          </a:r>
          <a:r>
            <a:rPr lang="lv-LV" sz="2900" kern="1200" dirty="0" err="1">
              <a:solidFill>
                <a:srgbClr val="FFFF00"/>
              </a:solidFill>
            </a:rPr>
            <a:t>Disabilities</a:t>
          </a:r>
          <a:r>
            <a:rPr lang="lv-LV" sz="2900" kern="1200" dirty="0">
              <a:solidFill>
                <a:srgbClr val="FFFF00"/>
              </a:solidFill>
            </a:rPr>
            <a:t>, Aija Saari</a:t>
          </a:r>
          <a:endParaRPr lang="en-US" sz="2900" kern="1200" dirty="0">
            <a:solidFill>
              <a:srgbClr val="FF0000"/>
            </a:solidFill>
          </a:endParaRPr>
        </a:p>
      </dsp:txBody>
      <dsp:txXfrm>
        <a:off x="3758094" y="71424"/>
        <a:ext cx="7985951" cy="3815289"/>
      </dsp:txXfrm>
    </dsp:sp>
    <dsp:sp modelId="{C96636DD-441D-4FCC-A908-9C2844A3B0F6}">
      <dsp:nvSpPr>
        <dsp:cNvPr id="0" name=""/>
        <dsp:cNvSpPr/>
      </dsp:nvSpPr>
      <dsp:spPr>
        <a:xfrm>
          <a:off x="0" y="4224382"/>
          <a:ext cx="2938881"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73660" rIns="206248" bIns="73660" numCol="1" spcCol="1270" anchor="ctr" anchorCtr="0">
          <a:noAutofit/>
        </a:bodyPr>
        <a:lstStyle/>
        <a:p>
          <a:pPr marL="0" lvl="0" indent="0" algn="r" defTabSz="1289050">
            <a:lnSpc>
              <a:spcPct val="90000"/>
            </a:lnSpc>
            <a:spcBef>
              <a:spcPct val="0"/>
            </a:spcBef>
            <a:spcAft>
              <a:spcPct val="35000"/>
            </a:spcAft>
            <a:buNone/>
          </a:pPr>
          <a:r>
            <a:rPr lang="lv-LV" sz="2900" kern="1200" dirty="0"/>
            <a:t>Lead Partner</a:t>
          </a:r>
          <a:endParaRPr lang="en-US" sz="2900" kern="1200" dirty="0"/>
        </a:p>
      </dsp:txBody>
      <dsp:txXfrm>
        <a:off x="0" y="4224382"/>
        <a:ext cx="2938881" cy="574200"/>
      </dsp:txXfrm>
    </dsp:sp>
    <dsp:sp modelId="{ED135FB5-5818-4BDF-8437-E9C2CE3722F5}">
      <dsp:nvSpPr>
        <dsp:cNvPr id="0" name=""/>
        <dsp:cNvSpPr/>
      </dsp:nvSpPr>
      <dsp:spPr>
        <a:xfrm>
          <a:off x="2938881" y="3991114"/>
          <a:ext cx="587776" cy="104073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8E33F8-F8B3-486A-83AD-041EF2FC5627}">
      <dsp:nvSpPr>
        <dsp:cNvPr id="0" name=""/>
        <dsp:cNvSpPr/>
      </dsp:nvSpPr>
      <dsp:spPr>
        <a:xfrm>
          <a:off x="3761768" y="3991114"/>
          <a:ext cx="7993757" cy="10407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285750" lvl="1" indent="-285750" algn="l" defTabSz="1289050">
            <a:lnSpc>
              <a:spcPct val="90000"/>
            </a:lnSpc>
            <a:spcBef>
              <a:spcPct val="0"/>
            </a:spcBef>
            <a:spcAft>
              <a:spcPct val="15000"/>
            </a:spcAft>
            <a:buChar char="•"/>
          </a:pPr>
          <a:r>
            <a:rPr lang="lv-LV" sz="2900" kern="1200" dirty="0"/>
            <a:t>Kurzeme </a:t>
          </a:r>
          <a:r>
            <a:rPr lang="lv-LV" sz="2900" kern="1200" dirty="0" err="1"/>
            <a:t>Planning</a:t>
          </a:r>
          <a:r>
            <a:rPr lang="lv-LV" sz="2900" kern="1200" dirty="0"/>
            <a:t> </a:t>
          </a:r>
          <a:r>
            <a:rPr lang="lv-LV" sz="2900" kern="1200" dirty="0" err="1"/>
            <a:t>Region</a:t>
          </a:r>
          <a:r>
            <a:rPr lang="lv-LV" sz="2900" kern="1200" dirty="0"/>
            <a:t>: </a:t>
          </a:r>
          <a:r>
            <a:rPr lang="lv-LV" sz="2900" kern="1200" dirty="0">
              <a:solidFill>
                <a:srgbClr val="FFFF00"/>
              </a:solidFill>
            </a:rPr>
            <a:t>Aiga Petkēvica, Head of Project Division</a:t>
          </a:r>
          <a:endParaRPr lang="en-US" sz="2900" kern="1200" dirty="0">
            <a:solidFill>
              <a:srgbClr val="FFFF00"/>
            </a:solidFill>
          </a:endParaRPr>
        </a:p>
      </dsp:txBody>
      <dsp:txXfrm>
        <a:off x="3761768" y="3991114"/>
        <a:ext cx="7993757" cy="1040737"/>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8319D-5CEA-41A3-9414-FD533CCDD826}" type="datetimeFigureOut">
              <a:rPr lang="en-US" smtClean="0"/>
              <a:t>11/12/2019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ED01E-C255-43E9-9B0A-867554234F52}" type="slidenum">
              <a:rPr lang="en-US" smtClean="0"/>
              <a:t>‹#›</a:t>
            </a:fld>
            <a:endParaRPr lang="en-US"/>
          </a:p>
        </p:txBody>
      </p:sp>
    </p:spTree>
    <p:extLst>
      <p:ext uri="{BB962C8B-B14F-4D97-AF65-F5344CB8AC3E}">
        <p14:creationId xmlns:p14="http://schemas.microsoft.com/office/powerpoint/2010/main" val="303604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B7FED01E-C255-43E9-9B0A-867554234F52}" type="slidenum">
              <a:rPr lang="en-US" smtClean="0"/>
              <a:t>1</a:t>
            </a:fld>
            <a:endParaRPr lang="en-US"/>
          </a:p>
        </p:txBody>
      </p:sp>
    </p:spTree>
    <p:extLst>
      <p:ext uri="{BB962C8B-B14F-4D97-AF65-F5344CB8AC3E}">
        <p14:creationId xmlns:p14="http://schemas.microsoft.com/office/powerpoint/2010/main" val="2660109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and production of QR codes with audio (nat. lang. and ENG) and video mat. (</a:t>
            </a:r>
            <a:r>
              <a:rPr lang="en-US" dirty="0" err="1"/>
              <a:t>incl.sign</a:t>
            </a:r>
            <a:r>
              <a:rPr lang="en-US" dirty="0"/>
              <a:t> lang.) for project sites to serve hearing and visually impaired people, no. of project sites with QR codes. Reported in Per.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 partners: LP, PP2, PP3</a:t>
            </a:r>
          </a:p>
        </p:txBody>
      </p:sp>
      <p:sp>
        <p:nvSpPr>
          <p:cNvPr id="4" name="Slide Number Placeholder 3"/>
          <p:cNvSpPr>
            <a:spLocks noGrp="1"/>
          </p:cNvSpPr>
          <p:nvPr>
            <p:ph type="sldNum" sz="quarter" idx="10"/>
          </p:nvPr>
        </p:nvSpPr>
        <p:spPr/>
        <p:txBody>
          <a:bodyPr/>
          <a:lstStyle/>
          <a:p>
            <a:fld id="{B7FED01E-C255-43E9-9B0A-867554234F52}" type="slidenum">
              <a:rPr lang="en-US" smtClean="0"/>
              <a:t>21</a:t>
            </a:fld>
            <a:endParaRPr lang="en-US"/>
          </a:p>
        </p:txBody>
      </p:sp>
    </p:spTree>
    <p:extLst>
      <p:ext uri="{BB962C8B-B14F-4D97-AF65-F5344CB8AC3E}">
        <p14:creationId xmlns:p14="http://schemas.microsoft.com/office/powerpoint/2010/main" val="225587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and production of common style tactile and Braille info stands for project sites to serve visually impaired people, no of project sites with tactile and Braille info stands. Reported in Per.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Responsible partners: LP, PP2, PP3</a:t>
            </a:r>
          </a:p>
        </p:txBody>
      </p:sp>
      <p:sp>
        <p:nvSpPr>
          <p:cNvPr id="4" name="Slide Number Placeholder 3"/>
          <p:cNvSpPr>
            <a:spLocks noGrp="1"/>
          </p:cNvSpPr>
          <p:nvPr>
            <p:ph type="sldNum" sz="quarter" idx="10"/>
          </p:nvPr>
        </p:nvSpPr>
        <p:spPr/>
        <p:txBody>
          <a:bodyPr/>
          <a:lstStyle/>
          <a:p>
            <a:fld id="{B7FED01E-C255-43E9-9B0A-867554234F52}" type="slidenum">
              <a:rPr lang="en-US" smtClean="0"/>
              <a:t>22</a:t>
            </a:fld>
            <a:endParaRPr lang="en-US"/>
          </a:p>
        </p:txBody>
      </p:sp>
    </p:spTree>
    <p:extLst>
      <p:ext uri="{BB962C8B-B14F-4D97-AF65-F5344CB8AC3E}">
        <p14:creationId xmlns:p14="http://schemas.microsoft.com/office/powerpoint/2010/main" val="3289861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and production of tactile objects for project sites to serve visually impaired people, no of project sites with tactile objects. Reported in Per.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Responsible partners: LP, PP2, PP3</a:t>
            </a:r>
          </a:p>
        </p:txBody>
      </p:sp>
      <p:sp>
        <p:nvSpPr>
          <p:cNvPr id="4" name="Slide Number Placeholder 3"/>
          <p:cNvSpPr>
            <a:spLocks noGrp="1"/>
          </p:cNvSpPr>
          <p:nvPr>
            <p:ph type="sldNum" sz="quarter" idx="10"/>
          </p:nvPr>
        </p:nvSpPr>
        <p:spPr/>
        <p:txBody>
          <a:bodyPr/>
          <a:lstStyle/>
          <a:p>
            <a:fld id="{B7FED01E-C255-43E9-9B0A-867554234F52}" type="slidenum">
              <a:rPr lang="en-US" smtClean="0"/>
              <a:t>23</a:t>
            </a:fld>
            <a:endParaRPr lang="en-US"/>
          </a:p>
        </p:txBody>
      </p:sp>
    </p:spTree>
    <p:extLst>
      <p:ext uri="{BB962C8B-B14F-4D97-AF65-F5344CB8AC3E}">
        <p14:creationId xmlns:p14="http://schemas.microsoft.com/office/powerpoint/2010/main" val="226139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ED01E-C255-43E9-9B0A-867554234F52}" type="slidenum">
              <a:rPr lang="en-US" smtClean="0"/>
              <a:t>24</a:t>
            </a:fld>
            <a:endParaRPr lang="en-US"/>
          </a:p>
        </p:txBody>
      </p:sp>
    </p:spTree>
    <p:extLst>
      <p:ext uri="{BB962C8B-B14F-4D97-AF65-F5344CB8AC3E}">
        <p14:creationId xmlns:p14="http://schemas.microsoft.com/office/powerpoint/2010/main" val="15907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ED01E-C255-43E9-9B0A-867554234F52}" type="slidenum">
              <a:rPr lang="en-US" smtClean="0"/>
              <a:t>25</a:t>
            </a:fld>
            <a:endParaRPr lang="en-US"/>
          </a:p>
        </p:txBody>
      </p:sp>
    </p:spTree>
    <p:extLst>
      <p:ext uri="{BB962C8B-B14F-4D97-AF65-F5344CB8AC3E}">
        <p14:creationId xmlns:p14="http://schemas.microsoft.com/office/powerpoint/2010/main" val="336338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B7FED01E-C255-43E9-9B0A-867554234F52}" type="slidenum">
              <a:rPr lang="en-US" smtClean="0"/>
              <a:t>2</a:t>
            </a:fld>
            <a:endParaRPr lang="en-US"/>
          </a:p>
        </p:txBody>
      </p:sp>
    </p:spTree>
    <p:extLst>
      <p:ext uri="{BB962C8B-B14F-4D97-AF65-F5344CB8AC3E}">
        <p14:creationId xmlns:p14="http://schemas.microsoft.com/office/powerpoint/2010/main" val="141530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B7FED01E-C255-43E9-9B0A-867554234F52}" type="slidenum">
              <a:rPr lang="en-US" smtClean="0"/>
              <a:t>3</a:t>
            </a:fld>
            <a:endParaRPr lang="en-US"/>
          </a:p>
        </p:txBody>
      </p:sp>
    </p:spTree>
    <p:extLst>
      <p:ext uri="{BB962C8B-B14F-4D97-AF65-F5344CB8AC3E}">
        <p14:creationId xmlns:p14="http://schemas.microsoft.com/office/powerpoint/2010/main" val="140698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B7FED01E-C255-43E9-9B0A-867554234F52}" type="slidenum">
              <a:rPr lang="en-US" smtClean="0"/>
              <a:t>15</a:t>
            </a:fld>
            <a:endParaRPr lang="en-US"/>
          </a:p>
        </p:txBody>
      </p:sp>
    </p:spTree>
    <p:extLst>
      <p:ext uri="{BB962C8B-B14F-4D97-AF65-F5344CB8AC3E}">
        <p14:creationId xmlns:p14="http://schemas.microsoft.com/office/powerpoint/2010/main" val="57733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7FED01E-C255-43E9-9B0A-867554234F52}" type="slidenum">
              <a:rPr lang="en-US" smtClean="0"/>
              <a:t>16</a:t>
            </a:fld>
            <a:endParaRPr lang="en-US"/>
          </a:p>
        </p:txBody>
      </p:sp>
    </p:spTree>
    <p:extLst>
      <p:ext uri="{BB962C8B-B14F-4D97-AF65-F5344CB8AC3E}">
        <p14:creationId xmlns:p14="http://schemas.microsoft.com/office/powerpoint/2010/main" val="220697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ED01E-C255-43E9-9B0A-867554234F52}" type="slidenum">
              <a:rPr lang="en-US" smtClean="0"/>
              <a:t>17</a:t>
            </a:fld>
            <a:endParaRPr lang="en-US"/>
          </a:p>
        </p:txBody>
      </p:sp>
    </p:spTree>
    <p:extLst>
      <p:ext uri="{BB962C8B-B14F-4D97-AF65-F5344CB8AC3E}">
        <p14:creationId xmlns:p14="http://schemas.microsoft.com/office/powerpoint/2010/main" val="2303612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FED01E-C255-43E9-9B0A-867554234F52}" type="slidenum">
              <a:rPr lang="en-US" smtClean="0"/>
              <a:t>18</a:t>
            </a:fld>
            <a:endParaRPr lang="en-US"/>
          </a:p>
        </p:txBody>
      </p:sp>
    </p:spTree>
    <p:extLst>
      <p:ext uri="{BB962C8B-B14F-4D97-AF65-F5344CB8AC3E}">
        <p14:creationId xmlns:p14="http://schemas.microsoft.com/office/powerpoint/2010/main" val="352705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7FED01E-C255-43E9-9B0A-867554234F52}" type="slidenum">
              <a:rPr lang="en-US" smtClean="0"/>
              <a:t>19</a:t>
            </a:fld>
            <a:endParaRPr lang="en-US"/>
          </a:p>
        </p:txBody>
      </p:sp>
    </p:spTree>
    <p:extLst>
      <p:ext uri="{BB962C8B-B14F-4D97-AF65-F5344CB8AC3E}">
        <p14:creationId xmlns:p14="http://schemas.microsoft.com/office/powerpoint/2010/main" val="1791796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Developm</a:t>
            </a:r>
            <a:r>
              <a:rPr lang="en-US" dirty="0"/>
              <a:t>. and production of unified design on plain texted and visually clear signs and info boards for all project sites. Design adapted for children, foreigners and DP. Reported in Per.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 partner for </a:t>
            </a:r>
            <a:r>
              <a:rPr lang="en-US" dirty="0" err="1"/>
              <a:t>developm</a:t>
            </a:r>
            <a:r>
              <a:rPr lang="en-US" dirty="0"/>
              <a:t>.: PP3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Production: LP, PP2, PP3</a:t>
            </a:r>
          </a:p>
        </p:txBody>
      </p:sp>
      <p:sp>
        <p:nvSpPr>
          <p:cNvPr id="4" name="Slide Number Placeholder 3"/>
          <p:cNvSpPr>
            <a:spLocks noGrp="1"/>
          </p:cNvSpPr>
          <p:nvPr>
            <p:ph type="sldNum" sz="quarter" idx="10"/>
          </p:nvPr>
        </p:nvSpPr>
        <p:spPr/>
        <p:txBody>
          <a:bodyPr/>
          <a:lstStyle/>
          <a:p>
            <a:fld id="{B7FED01E-C255-43E9-9B0A-867554234F52}" type="slidenum">
              <a:rPr lang="en-US" smtClean="0"/>
              <a:t>20</a:t>
            </a:fld>
            <a:endParaRPr lang="en-US"/>
          </a:p>
        </p:txBody>
      </p:sp>
    </p:spTree>
    <p:extLst>
      <p:ext uri="{BB962C8B-B14F-4D97-AF65-F5344CB8AC3E}">
        <p14:creationId xmlns:p14="http://schemas.microsoft.com/office/powerpoint/2010/main" val="3621276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3B72D2-AE8D-4B11-8C9B-09C876A00997}"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314165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B72D2-AE8D-4B11-8C9B-09C876A00997}"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317005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B72D2-AE8D-4B11-8C9B-09C876A00997}"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390827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B72D2-AE8D-4B11-8C9B-09C876A00997}"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54897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B72D2-AE8D-4B11-8C9B-09C876A00997}"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22948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B72D2-AE8D-4B11-8C9B-09C876A00997}"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294051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B72D2-AE8D-4B11-8C9B-09C876A00997}" type="datetimeFigureOut">
              <a:rPr lang="en-US" smtClean="0"/>
              <a:t>11/12/2019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258029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B72D2-AE8D-4B11-8C9B-09C876A00997}" type="datetimeFigureOut">
              <a:rPr lang="en-US" smtClean="0"/>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128613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B72D2-AE8D-4B11-8C9B-09C876A00997}" type="datetimeFigureOut">
              <a:rPr lang="en-US" smtClean="0"/>
              <a:t>11/12/2019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2125886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B72D2-AE8D-4B11-8C9B-09C876A00997}"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394934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B72D2-AE8D-4B11-8C9B-09C876A00997}" type="datetimeFigureOut">
              <a:rPr lang="en-US" smtClean="0"/>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DCE9B-E581-47BE-89D0-DC08D9672CAE}" type="slidenum">
              <a:rPr lang="en-US" smtClean="0"/>
              <a:t>‹#›</a:t>
            </a:fld>
            <a:endParaRPr lang="en-US"/>
          </a:p>
        </p:txBody>
      </p:sp>
    </p:spTree>
    <p:extLst>
      <p:ext uri="{BB962C8B-B14F-4D97-AF65-F5344CB8AC3E}">
        <p14:creationId xmlns:p14="http://schemas.microsoft.com/office/powerpoint/2010/main" val="3159527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B72D2-AE8D-4B11-8C9B-09C876A00997}" type="datetimeFigureOut">
              <a:rPr lang="en-US" smtClean="0"/>
              <a:t>11/12/2019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DCE9B-E581-47BE-89D0-DC08D9672CAE}" type="slidenum">
              <a:rPr lang="en-US" smtClean="0"/>
              <a:t>‹#›</a:t>
            </a:fld>
            <a:endParaRPr lang="en-US"/>
          </a:p>
        </p:txBody>
      </p:sp>
    </p:spTree>
    <p:extLst>
      <p:ext uri="{BB962C8B-B14F-4D97-AF65-F5344CB8AC3E}">
        <p14:creationId xmlns:p14="http://schemas.microsoft.com/office/powerpoint/2010/main" val="946925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eg"/><Relationship Id="rId3" Type="http://schemas.openxmlformats.org/officeDocument/2006/relationships/image" Target="../media/image25.jpeg"/><Relationship Id="rId7" Type="http://schemas.openxmlformats.org/officeDocument/2006/relationships/image" Target="../media/image27.jpeg"/><Relationship Id="rId12"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3.jpe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6412" y="397019"/>
            <a:ext cx="9144000" cy="1655762"/>
          </a:xfrm>
        </p:spPr>
        <p:txBody>
          <a:bodyPr/>
          <a:lstStyle/>
          <a:p>
            <a:endParaRPr lang="lv-LV"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endParaRPr>
          </a:p>
          <a:p>
            <a:r>
              <a:rPr lang="lv-LV" sz="3200" dirty="0">
                <a:solidFill>
                  <a:srgbClr val="98C222"/>
                </a:solidFill>
                <a:latin typeface="Arial" panose="020B0604020202020204" pitchFamily="34" charset="0"/>
                <a:ea typeface="Calibri" panose="020F0502020204030204" pitchFamily="34" charset="0"/>
                <a:cs typeface="Times New Roman" panose="02020603050405020304" pitchFamily="18" charset="0"/>
              </a:rPr>
              <a:t>CB786</a:t>
            </a:r>
            <a: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t> Nature </a:t>
            </a:r>
            <a:r>
              <a:rPr lang="lv-LV" sz="3200" dirty="0" err="1">
                <a:solidFill>
                  <a:srgbClr val="98C222"/>
                </a:solidFill>
                <a:effectLst/>
                <a:latin typeface="Arial" panose="020B0604020202020204" pitchFamily="34" charset="0"/>
                <a:ea typeface="Calibri" panose="020F0502020204030204" pitchFamily="34" charset="0"/>
                <a:cs typeface="Times New Roman" panose="02020603050405020304" pitchFamily="18" charset="0"/>
              </a:rPr>
              <a:t>access</a:t>
            </a:r>
            <a: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t> to </a:t>
            </a:r>
            <a:r>
              <a:rPr lang="lv-LV" sz="3200" dirty="0" err="1">
                <a:solidFill>
                  <a:srgbClr val="98C222"/>
                </a:solidFill>
                <a:effectLst/>
                <a:latin typeface="Arial" panose="020B0604020202020204" pitchFamily="34" charset="0"/>
                <a:ea typeface="Calibri" panose="020F0502020204030204" pitchFamily="34" charset="0"/>
                <a:cs typeface="Times New Roman" panose="02020603050405020304" pitchFamily="18" charset="0"/>
              </a:rPr>
              <a:t>all</a:t>
            </a:r>
            <a: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t> </a:t>
            </a:r>
            <a:b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br>
            <a:r>
              <a:rPr lang="lv-LV" sz="3200" b="1" dirty="0" err="1">
                <a:solidFill>
                  <a:srgbClr val="98C222"/>
                </a:solidFill>
                <a:latin typeface="Arial" panose="020B0604020202020204" pitchFamily="34" charset="0"/>
                <a:ea typeface="Calibri" panose="020F0502020204030204" pitchFamily="34" charset="0"/>
                <a:cs typeface="Times New Roman" panose="02020603050405020304" pitchFamily="18" charset="0"/>
              </a:rPr>
              <a:t>NatAc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Grp="1" noChangeArrowheads="1"/>
          </p:cNvSpPr>
          <p:nvPr>
            <p:ph type="ctrTitle"/>
          </p:nvPr>
        </p:nvSpPr>
        <p:spPr bwMode="auto">
          <a:xfrm>
            <a:off x="1773282" y="1809982"/>
            <a:ext cx="9144000" cy="33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600"/>
              </a:spcAft>
            </a:pPr>
            <a:br>
              <a:rPr lang="lv-LV" sz="1100" dirty="0">
                <a:effectLst/>
                <a:latin typeface="Calibri" panose="020F0502020204030204" pitchFamily="34" charset="0"/>
                <a:ea typeface="Calibri" panose="020F0502020204030204" pitchFamily="34" charset="0"/>
                <a:cs typeface="Times New Roman" panose="02020603050405020304" pitchFamily="18" charset="0"/>
              </a:rPr>
            </a:br>
            <a:br>
              <a:rPr lang="lv-LV" sz="1100" dirty="0">
                <a:effectLst/>
                <a:latin typeface="Calibri" panose="020F0502020204030204" pitchFamily="34" charset="0"/>
                <a:ea typeface="Calibri" panose="020F0502020204030204" pitchFamily="34" charset="0"/>
                <a:cs typeface="Times New Roman" panose="02020603050405020304" pitchFamily="18" charset="0"/>
              </a:rPr>
            </a:br>
            <a:r>
              <a:rPr lang="lv-LV" sz="3600" b="1" dirty="0">
                <a:latin typeface="Calibri" panose="020F0502020204030204" pitchFamily="34" charset="0"/>
                <a:ea typeface="Calibri" panose="020F0502020204030204" pitchFamily="34" charset="0"/>
                <a:cs typeface="Times New Roman" panose="02020603050405020304" pitchFamily="18" charset="0"/>
              </a:rPr>
              <a:t>LP &amp; </a:t>
            </a:r>
            <a:r>
              <a:rPr lang="lv-LV" sz="3600" b="1" dirty="0" err="1">
                <a:latin typeface="Calibri" panose="020F0502020204030204" pitchFamily="34" charset="0"/>
                <a:ea typeface="Calibri" panose="020F0502020204030204" pitchFamily="34" charset="0"/>
                <a:cs typeface="Times New Roman" panose="02020603050405020304" pitchFamily="18" charset="0"/>
              </a:rPr>
              <a:t>overall</a:t>
            </a:r>
            <a:r>
              <a:rPr lang="lv-LV" sz="3600" b="1" dirty="0">
                <a:latin typeface="Calibri" panose="020F0502020204030204" pitchFamily="34" charset="0"/>
                <a:ea typeface="Calibri" panose="020F0502020204030204" pitchFamily="34" charset="0"/>
                <a:cs typeface="Times New Roman" panose="02020603050405020304" pitchFamily="18" charset="0"/>
              </a:rPr>
              <a:t> </a:t>
            </a:r>
            <a:r>
              <a:rPr lang="lv-LV" sz="3600" b="1" dirty="0" err="1">
                <a:latin typeface="Calibri" panose="020F0502020204030204" pitchFamily="34" charset="0"/>
                <a:ea typeface="Calibri" panose="020F0502020204030204" pitchFamily="34" charset="0"/>
                <a:cs typeface="Times New Roman" panose="02020603050405020304" pitchFamily="18" charset="0"/>
              </a:rPr>
              <a:t>project</a:t>
            </a:r>
            <a:r>
              <a:rPr lang="lv-LV" sz="3600" b="1" dirty="0">
                <a:latin typeface="Calibri" panose="020F0502020204030204" pitchFamily="34" charset="0"/>
                <a:ea typeface="Calibri" panose="020F0502020204030204" pitchFamily="34" charset="0"/>
                <a:cs typeface="Times New Roman" panose="02020603050405020304" pitchFamily="18" charset="0"/>
              </a:rPr>
              <a:t> progress, Period 1</a:t>
            </a:r>
            <a:r>
              <a:rPr lang="lv-LV" sz="3600" dirty="0">
                <a:latin typeface="Calibri" panose="020F0502020204030204" pitchFamily="34" charset="0"/>
                <a:ea typeface="Calibri" panose="020F0502020204030204" pitchFamily="34" charset="0"/>
                <a:cs typeface="Times New Roman" panose="02020603050405020304" pitchFamily="18" charset="0"/>
              </a:rPr>
              <a:t>                           </a:t>
            </a:r>
            <a:br>
              <a:rPr lang="lv-LV" sz="3600" dirty="0">
                <a:latin typeface="Calibri" panose="020F0502020204030204" pitchFamily="34" charset="0"/>
                <a:ea typeface="Calibri" panose="020F0502020204030204" pitchFamily="34" charset="0"/>
                <a:cs typeface="Times New Roman" panose="02020603050405020304" pitchFamily="18" charset="0"/>
              </a:rPr>
            </a:br>
            <a:r>
              <a:rPr lang="lv-LV" sz="3600" dirty="0">
                <a:latin typeface="Calibri" panose="020F0502020204030204" pitchFamily="34" charset="0"/>
                <a:ea typeface="Calibri" panose="020F0502020204030204" pitchFamily="34" charset="0"/>
                <a:cs typeface="Times New Roman" panose="02020603050405020304" pitchFamily="18" charset="0"/>
              </a:rPr>
              <a:t>                                                                         </a:t>
            </a:r>
            <a:r>
              <a:rPr lang="lv-LV" sz="2400" dirty="0">
                <a:latin typeface="Calibri" panose="020F0502020204030204" pitchFamily="34" charset="0"/>
                <a:ea typeface="Calibri" panose="020F0502020204030204" pitchFamily="34" charset="0"/>
                <a:cs typeface="Times New Roman" panose="02020603050405020304" pitchFamily="18" charset="0"/>
              </a:rPr>
              <a:t>Alise Lūse</a:t>
            </a:r>
            <a:br>
              <a:rPr lang="lv-LV" sz="2400" dirty="0">
                <a:latin typeface="Calibri" panose="020F0502020204030204" pitchFamily="34" charset="0"/>
                <a:ea typeface="Calibri" panose="020F0502020204030204" pitchFamily="34" charset="0"/>
                <a:cs typeface="Times New Roman" panose="02020603050405020304" pitchFamily="18" charset="0"/>
              </a:rPr>
            </a:br>
            <a:r>
              <a:rPr lang="lv-LV" sz="2400" dirty="0">
                <a:latin typeface="Calibri" panose="020F0502020204030204" pitchFamily="34" charset="0"/>
                <a:ea typeface="Calibri" panose="020F0502020204030204" pitchFamily="34" charset="0"/>
                <a:cs typeface="Times New Roman" panose="02020603050405020304" pitchFamily="18" charset="0"/>
              </a:rPr>
              <a:t>                                                                                                     Project </a:t>
            </a:r>
            <a:r>
              <a:rPr lang="lv-LV" sz="2400" dirty="0" err="1">
                <a:latin typeface="Calibri" panose="020F0502020204030204" pitchFamily="34" charset="0"/>
                <a:ea typeface="Calibri" panose="020F0502020204030204" pitchFamily="34" charset="0"/>
                <a:cs typeface="Times New Roman" panose="02020603050405020304" pitchFamily="18" charset="0"/>
              </a:rPr>
              <a:t>Leader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8282" y="4703204"/>
            <a:ext cx="1202130" cy="47409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640329146"/>
              </p:ext>
            </p:extLst>
          </p:nvPr>
        </p:nvGraphicFramePr>
        <p:xfrm>
          <a:off x="73152" y="6145161"/>
          <a:ext cx="12033504" cy="662977"/>
        </p:xfrm>
        <a:graphic>
          <a:graphicData uri="http://schemas.openxmlformats.org/drawingml/2006/table">
            <a:tbl>
              <a:tblPr firstRow="1" bandRow="1">
                <a:tableStyleId>{5C22544A-7EE6-4342-B048-85BDC9FD1C3A}</a:tableStyleId>
              </a:tblPr>
              <a:tblGrid>
                <a:gridCol w="12033504">
                  <a:extLst>
                    <a:ext uri="{9D8B030D-6E8A-4147-A177-3AD203B41FA5}">
                      <a16:colId xmlns:a16="http://schemas.microsoft.com/office/drawing/2014/main" val="20000"/>
                    </a:ext>
                  </a:extLst>
                </a:gridCol>
              </a:tblGrid>
              <a:tr h="662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kern="1200" dirty="0">
                          <a:solidFill>
                            <a:schemeClr val="lt1"/>
                          </a:solidFill>
                          <a:effectLst/>
                          <a:latin typeface="+mn-lt"/>
                          <a:ea typeface="+mn-ea"/>
                          <a:cs typeface="+mn-cs"/>
                        </a:rPr>
                        <a:t>The project is co-financed </a:t>
                      </a:r>
                      <a:r>
                        <a:rPr lang="lv-LV" sz="1800" b="1" kern="1200" dirty="0" err="1">
                          <a:solidFill>
                            <a:schemeClr val="lt1"/>
                          </a:solidFill>
                          <a:effectLst/>
                          <a:latin typeface="+mn-lt"/>
                          <a:ea typeface="+mn-ea"/>
                          <a:cs typeface="+mn-cs"/>
                        </a:rPr>
                        <a:t>by</a:t>
                      </a:r>
                      <a:r>
                        <a:rPr lang="lv-LV" sz="1800" b="1" kern="1200" dirty="0">
                          <a:solidFill>
                            <a:schemeClr val="lt1"/>
                          </a:solidFill>
                          <a:effectLst/>
                          <a:latin typeface="+mn-lt"/>
                          <a:ea typeface="+mn-ea"/>
                          <a:cs typeface="+mn-cs"/>
                        </a:rPr>
                        <a:t> </a:t>
                      </a:r>
                      <a:r>
                        <a:rPr lang="lv-LV" sz="1800" b="1" kern="1200" dirty="0" err="1">
                          <a:solidFill>
                            <a:schemeClr val="lt1"/>
                          </a:solidFill>
                          <a:effectLst/>
                          <a:latin typeface="+mn-lt"/>
                          <a:ea typeface="+mn-ea"/>
                          <a:cs typeface="+mn-cs"/>
                        </a:rPr>
                        <a:t>the</a:t>
                      </a:r>
                      <a:r>
                        <a:rPr lang="lv-LV" sz="1800" b="1" kern="1200" dirty="0">
                          <a:solidFill>
                            <a:schemeClr val="lt1"/>
                          </a:solidFill>
                          <a:effectLst/>
                          <a:latin typeface="+mn-lt"/>
                          <a:ea typeface="+mn-ea"/>
                          <a:cs typeface="+mn-cs"/>
                        </a:rPr>
                        <a:t> </a:t>
                      </a:r>
                      <a:r>
                        <a:rPr lang="lv-LV" sz="1800" b="1" kern="1200" dirty="0" err="1">
                          <a:solidFill>
                            <a:schemeClr val="lt1"/>
                          </a:solidFill>
                          <a:effectLst/>
                          <a:latin typeface="+mn-lt"/>
                          <a:ea typeface="+mn-ea"/>
                          <a:cs typeface="+mn-cs"/>
                        </a:rPr>
                        <a:t>Central</a:t>
                      </a:r>
                      <a:r>
                        <a:rPr lang="lv-LV" sz="1800" b="1" kern="1200" dirty="0">
                          <a:solidFill>
                            <a:schemeClr val="lt1"/>
                          </a:solidFill>
                          <a:effectLst/>
                          <a:latin typeface="+mn-lt"/>
                          <a:ea typeface="+mn-ea"/>
                          <a:cs typeface="+mn-cs"/>
                        </a:rPr>
                        <a:t> </a:t>
                      </a:r>
                      <a:r>
                        <a:rPr lang="lv-LV" sz="1800" b="1" kern="1200" dirty="0" err="1">
                          <a:solidFill>
                            <a:schemeClr val="lt1"/>
                          </a:solidFill>
                          <a:effectLst/>
                          <a:latin typeface="+mn-lt"/>
                          <a:ea typeface="+mn-ea"/>
                          <a:cs typeface="+mn-cs"/>
                        </a:rPr>
                        <a:t>Baltic</a:t>
                      </a:r>
                      <a:r>
                        <a:rPr lang="lv-LV" sz="1800" b="1" kern="1200" dirty="0">
                          <a:solidFill>
                            <a:schemeClr val="lt1"/>
                          </a:solidFill>
                          <a:effectLst/>
                          <a:latin typeface="+mn-lt"/>
                          <a:ea typeface="+mn-ea"/>
                          <a:cs typeface="+mn-cs"/>
                        </a:rPr>
                        <a:t> </a:t>
                      </a:r>
                      <a:r>
                        <a:rPr lang="lv-LV" sz="1800" b="1" kern="1200" baseline="0" dirty="0" err="1">
                          <a:solidFill>
                            <a:schemeClr val="lt1"/>
                          </a:solidFill>
                          <a:effectLst/>
                          <a:latin typeface="+mn-lt"/>
                          <a:ea typeface="+mn-ea"/>
                          <a:cs typeface="+mn-cs"/>
                        </a:rPr>
                        <a:t>Pr</a:t>
                      </a:r>
                      <a:r>
                        <a:rPr lang="lv-LV" sz="1800" b="1" kern="1200" dirty="0" err="1">
                          <a:solidFill>
                            <a:schemeClr val="lt1"/>
                          </a:solidFill>
                          <a:effectLst/>
                          <a:latin typeface="+mn-lt"/>
                          <a:ea typeface="+mn-ea"/>
                          <a:cs typeface="+mn-cs"/>
                        </a:rPr>
                        <a:t>ogramme</a:t>
                      </a:r>
                      <a:r>
                        <a:rPr lang="lv-LV" sz="1800" b="1" kern="1200" baseline="0" dirty="0">
                          <a:solidFill>
                            <a:schemeClr val="lt1"/>
                          </a:solidFill>
                          <a:effectLst/>
                          <a:latin typeface="+mn-lt"/>
                          <a:ea typeface="+mn-ea"/>
                          <a:cs typeface="+mn-cs"/>
                        </a:rPr>
                        <a:t> </a:t>
                      </a:r>
                      <a:r>
                        <a:rPr lang="lv-LV" sz="1800" b="1" kern="1200" dirty="0">
                          <a:solidFill>
                            <a:schemeClr val="lt1"/>
                          </a:solidFill>
                          <a:effectLst/>
                          <a:latin typeface="+mn-lt"/>
                          <a:ea typeface="+mn-ea"/>
                          <a:cs typeface="+mn-cs"/>
                        </a:rPr>
                        <a:t>2014–2020</a:t>
                      </a:r>
                      <a:endParaRPr lang="en-US" sz="1800" b="1" kern="1200" dirty="0">
                        <a:solidFill>
                          <a:schemeClr val="lt1"/>
                        </a:solidFill>
                        <a:effectLst/>
                        <a:latin typeface="+mn-lt"/>
                        <a:ea typeface="+mn-ea"/>
                        <a:cs typeface="+mn-cs"/>
                      </a:endParaRPr>
                    </a:p>
                    <a:p>
                      <a:r>
                        <a:rPr lang="lv-LV" dirty="0"/>
                        <a:t>www.centralbaltic.eu</a:t>
                      </a:r>
                      <a:endParaRPr lang="en-US" dirty="0"/>
                    </a:p>
                  </a:txBody>
                  <a:tcPr>
                    <a:solidFill>
                      <a:srgbClr val="0070C0"/>
                    </a:solidFill>
                  </a:tcPr>
                </a:tc>
                <a:extLst>
                  <a:ext uri="{0D108BD9-81ED-4DB2-BD59-A6C34878D82A}">
                    <a16:rowId xmlns:a16="http://schemas.microsoft.com/office/drawing/2014/main" val="10000"/>
                  </a:ext>
                </a:extLst>
              </a:tr>
            </a:tbl>
          </a:graphicData>
        </a:graphic>
      </p:graphicFrame>
      <p:pic>
        <p:nvPicPr>
          <p:cNvPr id="1030" name="Picture 6" descr="http://centralbaltic.eu/sites/default/files/logo.png">
            <a:extLst>
              <a:ext uri="{FF2B5EF4-FFF2-40B4-BE49-F238E27FC236}">
                <a16:creationId xmlns:a16="http://schemas.microsoft.com/office/drawing/2014/main" id="{47CC441A-5F95-41A8-A4E6-DDDD1529F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69" y="4317815"/>
            <a:ext cx="5312463" cy="11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http://centralbaltic.eu/sites/default/files/EU_flag_web.jpg">
            <a:extLst>
              <a:ext uri="{FF2B5EF4-FFF2-40B4-BE49-F238E27FC236}">
                <a16:creationId xmlns:a16="http://schemas.microsoft.com/office/drawing/2014/main" id="{68455E6E-6E46-475D-B33E-1FBBD8899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033" y="4256183"/>
            <a:ext cx="1202130" cy="13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49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7528359" y="1500425"/>
            <a:ext cx="4055717" cy="646331"/>
          </a:xfrm>
          <a:prstGeom prst="rect">
            <a:avLst/>
          </a:prstGeom>
        </p:spPr>
        <p:txBody>
          <a:bodyPr wrap="square">
            <a:spAutoFit/>
          </a:bodyPr>
          <a:lstStyle/>
          <a:p>
            <a:pPr algn="ctr"/>
            <a:r>
              <a:rPr lang="lv-LV" b="1" dirty="0" err="1">
                <a:solidFill>
                  <a:srgbClr val="00B050"/>
                </a:solidFill>
              </a:rPr>
              <a:t>On-spot</a:t>
            </a:r>
            <a:r>
              <a:rPr lang="lv-LV" b="1" dirty="0">
                <a:solidFill>
                  <a:srgbClr val="00B050"/>
                </a:solidFill>
              </a:rPr>
              <a:t> </a:t>
            </a:r>
            <a:r>
              <a:rPr lang="lv-LV" b="1" dirty="0" err="1">
                <a:solidFill>
                  <a:srgbClr val="00B050"/>
                </a:solidFill>
              </a:rPr>
              <a:t>inspection</a:t>
            </a:r>
            <a:r>
              <a:rPr lang="lv-LV" b="1" dirty="0">
                <a:solidFill>
                  <a:srgbClr val="00B050"/>
                </a:solidFill>
              </a:rPr>
              <a:t> </a:t>
            </a:r>
            <a:r>
              <a:rPr lang="lv-LV" b="1" dirty="0" err="1">
                <a:solidFill>
                  <a:srgbClr val="00B050"/>
                </a:solidFill>
              </a:rPr>
              <a:t>visits</a:t>
            </a:r>
            <a:r>
              <a:rPr lang="lv-LV" b="1" dirty="0">
                <a:solidFill>
                  <a:srgbClr val="00B050"/>
                </a:solidFill>
              </a:rPr>
              <a:t> </a:t>
            </a:r>
            <a:r>
              <a:rPr lang="lv-LV" b="1" dirty="0" err="1">
                <a:solidFill>
                  <a:srgbClr val="00B050"/>
                </a:solidFill>
              </a:rPr>
              <a:t>at</a:t>
            </a:r>
            <a:r>
              <a:rPr lang="lv-LV" b="1" dirty="0">
                <a:solidFill>
                  <a:srgbClr val="00B050"/>
                </a:solidFill>
              </a:rPr>
              <a:t> </a:t>
            </a:r>
            <a:r>
              <a:rPr lang="lv-LV" b="1" dirty="0" err="1">
                <a:solidFill>
                  <a:srgbClr val="00B050"/>
                </a:solidFill>
              </a:rPr>
              <a:t>project</a:t>
            </a:r>
            <a:r>
              <a:rPr lang="lv-LV" b="1" dirty="0">
                <a:solidFill>
                  <a:srgbClr val="00B050"/>
                </a:solidFill>
              </a:rPr>
              <a:t> </a:t>
            </a:r>
            <a:r>
              <a:rPr lang="lv-LV" b="1" dirty="0" err="1">
                <a:solidFill>
                  <a:srgbClr val="00B050"/>
                </a:solidFill>
              </a:rPr>
              <a:t>sites</a:t>
            </a:r>
            <a:endParaRPr lang="lv-LV" b="1" dirty="0">
              <a:solidFill>
                <a:srgbClr val="00B050"/>
              </a:solidFill>
            </a:endParaRPr>
          </a:p>
          <a:p>
            <a:pPr algn="ctr"/>
            <a:r>
              <a:rPr lang="lv-LV" b="1" dirty="0" err="1">
                <a:solidFill>
                  <a:srgbClr val="00B050"/>
                </a:solidFill>
              </a:rPr>
              <a:t>before</a:t>
            </a:r>
            <a:r>
              <a:rPr lang="lv-LV" b="1" dirty="0">
                <a:solidFill>
                  <a:srgbClr val="00B050"/>
                </a:solidFill>
              </a:rPr>
              <a:t> </a:t>
            </a:r>
            <a:r>
              <a:rPr lang="lv-LV" b="1" dirty="0" err="1">
                <a:solidFill>
                  <a:srgbClr val="00B050"/>
                </a:solidFill>
              </a:rPr>
              <a:t>construction</a:t>
            </a:r>
            <a:r>
              <a:rPr lang="lv-LV" b="1" dirty="0">
                <a:solidFill>
                  <a:srgbClr val="00B050"/>
                </a:solidFill>
              </a:rPr>
              <a:t> </a:t>
            </a:r>
            <a:r>
              <a:rPr lang="lv-LV" b="1" dirty="0" err="1">
                <a:solidFill>
                  <a:srgbClr val="00B050"/>
                </a:solidFill>
              </a:rPr>
              <a:t>works</a:t>
            </a:r>
            <a:endParaRPr lang="lv-LV" b="1" dirty="0">
              <a:solidFill>
                <a:srgbClr val="00B050"/>
              </a:solidFill>
            </a:endParaRPr>
          </a:p>
        </p:txBody>
      </p:sp>
      <p:pic>
        <p:nvPicPr>
          <p:cNvPr id="7" name="Attēls 6">
            <a:extLst>
              <a:ext uri="{FF2B5EF4-FFF2-40B4-BE49-F238E27FC236}">
                <a16:creationId xmlns:a16="http://schemas.microsoft.com/office/drawing/2014/main" id="{A226840D-6B6F-4BF8-BB11-EF5B176FE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58" y="1322403"/>
            <a:ext cx="6770557" cy="5077918"/>
          </a:xfrm>
          <a:prstGeom prst="rect">
            <a:avLst/>
          </a:prstGeom>
        </p:spPr>
      </p:pic>
      <p:pic>
        <p:nvPicPr>
          <p:cNvPr id="11" name="Attēls 10">
            <a:extLst>
              <a:ext uri="{FF2B5EF4-FFF2-40B4-BE49-F238E27FC236}">
                <a16:creationId xmlns:a16="http://schemas.microsoft.com/office/drawing/2014/main" id="{2B0DB7F5-7A81-4669-8004-D7065C308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206" y="2580381"/>
            <a:ext cx="4870634" cy="3652976"/>
          </a:xfrm>
          <a:prstGeom prst="rect">
            <a:avLst/>
          </a:prstGeom>
        </p:spPr>
      </p:pic>
    </p:spTree>
    <p:extLst>
      <p:ext uri="{BB962C8B-B14F-4D97-AF65-F5344CB8AC3E}">
        <p14:creationId xmlns:p14="http://schemas.microsoft.com/office/powerpoint/2010/main" val="4186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7159206" y="1132343"/>
            <a:ext cx="4055717" cy="646331"/>
          </a:xfrm>
          <a:prstGeom prst="rect">
            <a:avLst/>
          </a:prstGeom>
        </p:spPr>
        <p:txBody>
          <a:bodyPr wrap="square">
            <a:spAutoFit/>
          </a:bodyPr>
          <a:lstStyle/>
          <a:p>
            <a:pPr algn="ctr"/>
            <a:r>
              <a:rPr lang="lv-LV" b="1" dirty="0" err="1">
                <a:solidFill>
                  <a:srgbClr val="00B050"/>
                </a:solidFill>
              </a:rPr>
              <a:t>On-spot</a:t>
            </a:r>
            <a:r>
              <a:rPr lang="lv-LV" b="1" dirty="0">
                <a:solidFill>
                  <a:srgbClr val="00B050"/>
                </a:solidFill>
              </a:rPr>
              <a:t> </a:t>
            </a:r>
            <a:r>
              <a:rPr lang="lv-LV" b="1" dirty="0" err="1">
                <a:solidFill>
                  <a:srgbClr val="00B050"/>
                </a:solidFill>
              </a:rPr>
              <a:t>inspection</a:t>
            </a:r>
            <a:r>
              <a:rPr lang="lv-LV" b="1" dirty="0">
                <a:solidFill>
                  <a:srgbClr val="00B050"/>
                </a:solidFill>
              </a:rPr>
              <a:t> </a:t>
            </a:r>
            <a:r>
              <a:rPr lang="lv-LV" b="1" dirty="0" err="1">
                <a:solidFill>
                  <a:srgbClr val="00B050"/>
                </a:solidFill>
              </a:rPr>
              <a:t>visits</a:t>
            </a:r>
            <a:r>
              <a:rPr lang="lv-LV" b="1" dirty="0">
                <a:solidFill>
                  <a:srgbClr val="00B050"/>
                </a:solidFill>
              </a:rPr>
              <a:t> </a:t>
            </a:r>
            <a:r>
              <a:rPr lang="lv-LV" b="1" dirty="0" err="1">
                <a:solidFill>
                  <a:srgbClr val="00B050"/>
                </a:solidFill>
              </a:rPr>
              <a:t>at</a:t>
            </a:r>
            <a:r>
              <a:rPr lang="lv-LV" b="1" dirty="0">
                <a:solidFill>
                  <a:srgbClr val="00B050"/>
                </a:solidFill>
              </a:rPr>
              <a:t> </a:t>
            </a:r>
            <a:r>
              <a:rPr lang="lv-LV" b="1" dirty="0" err="1">
                <a:solidFill>
                  <a:srgbClr val="00B050"/>
                </a:solidFill>
              </a:rPr>
              <a:t>other</a:t>
            </a:r>
            <a:r>
              <a:rPr lang="lv-LV" b="1" dirty="0">
                <a:solidFill>
                  <a:srgbClr val="00B050"/>
                </a:solidFill>
              </a:rPr>
              <a:t> </a:t>
            </a:r>
            <a:r>
              <a:rPr lang="lv-LV" b="1" dirty="0" err="1">
                <a:solidFill>
                  <a:srgbClr val="00B050"/>
                </a:solidFill>
              </a:rPr>
              <a:t>trails</a:t>
            </a:r>
            <a:r>
              <a:rPr lang="lv-LV" b="1" dirty="0">
                <a:solidFill>
                  <a:srgbClr val="00B050"/>
                </a:solidFill>
              </a:rPr>
              <a:t> (19 </a:t>
            </a:r>
            <a:r>
              <a:rPr lang="lv-LV" b="1" dirty="0" err="1">
                <a:solidFill>
                  <a:srgbClr val="00B050"/>
                </a:solidFill>
              </a:rPr>
              <a:t>trails</a:t>
            </a:r>
            <a:r>
              <a:rPr lang="lv-LV" b="1" dirty="0">
                <a:solidFill>
                  <a:srgbClr val="00B050"/>
                </a:solidFill>
              </a:rPr>
              <a:t> </a:t>
            </a:r>
            <a:r>
              <a:rPr lang="lv-LV" b="1" dirty="0" err="1">
                <a:solidFill>
                  <a:srgbClr val="00B050"/>
                </a:solidFill>
              </a:rPr>
              <a:t>inspected</a:t>
            </a:r>
            <a:r>
              <a:rPr lang="lv-LV" b="1" dirty="0">
                <a:solidFill>
                  <a:srgbClr val="00B050"/>
                </a:solidFill>
              </a:rPr>
              <a:t>)</a:t>
            </a:r>
          </a:p>
        </p:txBody>
      </p:sp>
      <p:pic>
        <p:nvPicPr>
          <p:cNvPr id="15" name="Attēls 14">
            <a:extLst>
              <a:ext uri="{FF2B5EF4-FFF2-40B4-BE49-F238E27FC236}">
                <a16:creationId xmlns:a16="http://schemas.microsoft.com/office/drawing/2014/main" id="{F47F15FF-74B7-4A70-86EB-6820E6FED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631" y="1530697"/>
            <a:ext cx="6135973" cy="4601980"/>
          </a:xfrm>
          <a:prstGeom prst="rect">
            <a:avLst/>
          </a:prstGeom>
        </p:spPr>
      </p:pic>
      <p:pic>
        <p:nvPicPr>
          <p:cNvPr id="17" name="Attēls 16">
            <a:extLst>
              <a:ext uri="{FF2B5EF4-FFF2-40B4-BE49-F238E27FC236}">
                <a16:creationId xmlns:a16="http://schemas.microsoft.com/office/drawing/2014/main" id="{2ADC1103-246F-4DBF-BC2D-C07C20339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336" y="1778674"/>
            <a:ext cx="3555475" cy="4740634"/>
          </a:xfrm>
          <a:prstGeom prst="rect">
            <a:avLst/>
          </a:prstGeom>
        </p:spPr>
      </p:pic>
    </p:spTree>
    <p:extLst>
      <p:ext uri="{BB962C8B-B14F-4D97-AF65-F5344CB8AC3E}">
        <p14:creationId xmlns:p14="http://schemas.microsoft.com/office/powerpoint/2010/main" val="402919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7977652" y="1341547"/>
            <a:ext cx="4055717" cy="646331"/>
          </a:xfrm>
          <a:prstGeom prst="rect">
            <a:avLst/>
          </a:prstGeom>
        </p:spPr>
        <p:txBody>
          <a:bodyPr wrap="square">
            <a:spAutoFit/>
          </a:bodyPr>
          <a:lstStyle/>
          <a:p>
            <a:pPr algn="ctr"/>
            <a:r>
              <a:rPr lang="lv-LV" b="1" dirty="0" err="1">
                <a:solidFill>
                  <a:srgbClr val="00B050"/>
                </a:solidFill>
              </a:rPr>
              <a:t>On-spot</a:t>
            </a:r>
            <a:r>
              <a:rPr lang="lv-LV" b="1" dirty="0">
                <a:solidFill>
                  <a:srgbClr val="00B050"/>
                </a:solidFill>
              </a:rPr>
              <a:t> </a:t>
            </a:r>
            <a:r>
              <a:rPr lang="lv-LV" b="1" dirty="0" err="1">
                <a:solidFill>
                  <a:srgbClr val="00B050"/>
                </a:solidFill>
              </a:rPr>
              <a:t>inspection</a:t>
            </a:r>
            <a:r>
              <a:rPr lang="lv-LV" b="1" dirty="0">
                <a:solidFill>
                  <a:srgbClr val="00B050"/>
                </a:solidFill>
              </a:rPr>
              <a:t> </a:t>
            </a:r>
            <a:r>
              <a:rPr lang="lv-LV" b="1" dirty="0" err="1">
                <a:solidFill>
                  <a:srgbClr val="00B050"/>
                </a:solidFill>
              </a:rPr>
              <a:t>visits</a:t>
            </a:r>
            <a:r>
              <a:rPr lang="lv-LV" b="1" dirty="0">
                <a:solidFill>
                  <a:srgbClr val="00B050"/>
                </a:solidFill>
              </a:rPr>
              <a:t> </a:t>
            </a:r>
            <a:r>
              <a:rPr lang="lv-LV" b="1" dirty="0" err="1">
                <a:solidFill>
                  <a:srgbClr val="00B050"/>
                </a:solidFill>
              </a:rPr>
              <a:t>at</a:t>
            </a:r>
            <a:r>
              <a:rPr lang="lv-LV" b="1" dirty="0">
                <a:solidFill>
                  <a:srgbClr val="00B050"/>
                </a:solidFill>
              </a:rPr>
              <a:t> </a:t>
            </a:r>
            <a:r>
              <a:rPr lang="lv-LV" b="1" dirty="0" err="1">
                <a:solidFill>
                  <a:srgbClr val="00B050"/>
                </a:solidFill>
              </a:rPr>
              <a:t>other</a:t>
            </a:r>
            <a:r>
              <a:rPr lang="lv-LV" b="1" dirty="0">
                <a:solidFill>
                  <a:srgbClr val="00B050"/>
                </a:solidFill>
              </a:rPr>
              <a:t> </a:t>
            </a:r>
            <a:r>
              <a:rPr lang="lv-LV" b="1" dirty="0" err="1">
                <a:solidFill>
                  <a:srgbClr val="00B050"/>
                </a:solidFill>
              </a:rPr>
              <a:t>trails</a:t>
            </a:r>
            <a:r>
              <a:rPr lang="lv-LV" b="1" dirty="0">
                <a:solidFill>
                  <a:srgbClr val="00B050"/>
                </a:solidFill>
              </a:rPr>
              <a:t> (19 </a:t>
            </a:r>
            <a:r>
              <a:rPr lang="lv-LV" b="1" dirty="0" err="1">
                <a:solidFill>
                  <a:srgbClr val="00B050"/>
                </a:solidFill>
              </a:rPr>
              <a:t>trails</a:t>
            </a:r>
            <a:r>
              <a:rPr lang="lv-LV" b="1" dirty="0">
                <a:solidFill>
                  <a:srgbClr val="00B050"/>
                </a:solidFill>
              </a:rPr>
              <a:t> </a:t>
            </a:r>
            <a:r>
              <a:rPr lang="lv-LV" b="1" dirty="0" err="1">
                <a:solidFill>
                  <a:srgbClr val="00B050"/>
                </a:solidFill>
              </a:rPr>
              <a:t>inspected</a:t>
            </a:r>
            <a:r>
              <a:rPr lang="lv-LV" b="1" dirty="0">
                <a:solidFill>
                  <a:srgbClr val="00B050"/>
                </a:solidFill>
              </a:rPr>
              <a:t>)</a:t>
            </a:r>
          </a:p>
        </p:txBody>
      </p:sp>
      <p:pic>
        <p:nvPicPr>
          <p:cNvPr id="16" name="Attēls 15">
            <a:extLst>
              <a:ext uri="{FF2B5EF4-FFF2-40B4-BE49-F238E27FC236}">
                <a16:creationId xmlns:a16="http://schemas.microsoft.com/office/drawing/2014/main" id="{886D98A1-E331-401C-B67C-0225BFF59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469" y="2262625"/>
            <a:ext cx="4055717" cy="3040782"/>
          </a:xfrm>
          <a:prstGeom prst="rect">
            <a:avLst/>
          </a:prstGeom>
        </p:spPr>
      </p:pic>
      <p:pic>
        <p:nvPicPr>
          <p:cNvPr id="20" name="Attēls 19">
            <a:extLst>
              <a:ext uri="{FF2B5EF4-FFF2-40B4-BE49-F238E27FC236}">
                <a16:creationId xmlns:a16="http://schemas.microsoft.com/office/drawing/2014/main" id="{C64241A5-EE5E-4C12-BC9F-29985AEA9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631" y="1478025"/>
            <a:ext cx="7501780" cy="5001187"/>
          </a:xfrm>
          <a:prstGeom prst="rect">
            <a:avLst/>
          </a:prstGeom>
        </p:spPr>
      </p:pic>
    </p:spTree>
    <p:extLst>
      <p:ext uri="{BB962C8B-B14F-4D97-AF65-F5344CB8AC3E}">
        <p14:creationId xmlns:p14="http://schemas.microsoft.com/office/powerpoint/2010/main" val="226657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6605587" y="2490185"/>
            <a:ext cx="4055717" cy="646331"/>
          </a:xfrm>
          <a:prstGeom prst="rect">
            <a:avLst/>
          </a:prstGeom>
        </p:spPr>
        <p:txBody>
          <a:bodyPr wrap="square">
            <a:spAutoFit/>
          </a:bodyPr>
          <a:lstStyle/>
          <a:p>
            <a:pPr algn="ctr"/>
            <a:r>
              <a:rPr lang="lv-LV" b="1" dirty="0" err="1">
                <a:solidFill>
                  <a:srgbClr val="00B050"/>
                </a:solidFill>
              </a:rPr>
              <a:t>On-spot</a:t>
            </a:r>
            <a:r>
              <a:rPr lang="lv-LV" b="1" dirty="0">
                <a:solidFill>
                  <a:srgbClr val="00B050"/>
                </a:solidFill>
              </a:rPr>
              <a:t> </a:t>
            </a:r>
            <a:r>
              <a:rPr lang="lv-LV" b="1" dirty="0" err="1">
                <a:solidFill>
                  <a:srgbClr val="00B050"/>
                </a:solidFill>
              </a:rPr>
              <a:t>inspection</a:t>
            </a:r>
            <a:r>
              <a:rPr lang="lv-LV" b="1" dirty="0">
                <a:solidFill>
                  <a:srgbClr val="00B050"/>
                </a:solidFill>
              </a:rPr>
              <a:t> </a:t>
            </a:r>
            <a:r>
              <a:rPr lang="lv-LV" b="1" dirty="0" err="1">
                <a:solidFill>
                  <a:srgbClr val="00B050"/>
                </a:solidFill>
              </a:rPr>
              <a:t>visits</a:t>
            </a:r>
            <a:r>
              <a:rPr lang="lv-LV" b="1" dirty="0">
                <a:solidFill>
                  <a:srgbClr val="00B050"/>
                </a:solidFill>
              </a:rPr>
              <a:t> </a:t>
            </a:r>
            <a:r>
              <a:rPr lang="lv-LV" b="1" dirty="0" err="1">
                <a:solidFill>
                  <a:srgbClr val="00B050"/>
                </a:solidFill>
              </a:rPr>
              <a:t>at</a:t>
            </a:r>
            <a:r>
              <a:rPr lang="lv-LV" b="1" dirty="0">
                <a:solidFill>
                  <a:srgbClr val="00B050"/>
                </a:solidFill>
              </a:rPr>
              <a:t> </a:t>
            </a:r>
            <a:r>
              <a:rPr lang="lv-LV" b="1" dirty="0" err="1">
                <a:solidFill>
                  <a:srgbClr val="00B050"/>
                </a:solidFill>
              </a:rPr>
              <a:t>other</a:t>
            </a:r>
            <a:r>
              <a:rPr lang="lv-LV" b="1" dirty="0">
                <a:solidFill>
                  <a:srgbClr val="00B050"/>
                </a:solidFill>
              </a:rPr>
              <a:t> </a:t>
            </a:r>
            <a:r>
              <a:rPr lang="lv-LV" b="1" dirty="0" err="1">
                <a:solidFill>
                  <a:srgbClr val="00B050"/>
                </a:solidFill>
              </a:rPr>
              <a:t>trails</a:t>
            </a:r>
            <a:r>
              <a:rPr lang="lv-LV" b="1" dirty="0">
                <a:solidFill>
                  <a:srgbClr val="00B050"/>
                </a:solidFill>
              </a:rPr>
              <a:t> (11 GPX </a:t>
            </a:r>
            <a:r>
              <a:rPr lang="lv-LV" b="1" dirty="0" err="1">
                <a:solidFill>
                  <a:srgbClr val="00B050"/>
                </a:solidFill>
              </a:rPr>
              <a:t>recordings</a:t>
            </a:r>
            <a:r>
              <a:rPr lang="lv-LV" b="1" dirty="0">
                <a:solidFill>
                  <a:srgbClr val="00B050"/>
                </a:solidFill>
              </a:rPr>
              <a:t> &amp; </a:t>
            </a:r>
            <a:r>
              <a:rPr lang="lv-LV" b="1" dirty="0" err="1">
                <a:solidFill>
                  <a:srgbClr val="00B050"/>
                </a:solidFill>
              </a:rPr>
              <a:t>uploads</a:t>
            </a:r>
            <a:r>
              <a:rPr lang="lv-LV" b="1" dirty="0">
                <a:solidFill>
                  <a:srgbClr val="00B050"/>
                </a:solidFill>
              </a:rPr>
              <a:t>)</a:t>
            </a:r>
          </a:p>
        </p:txBody>
      </p:sp>
      <p:pic>
        <p:nvPicPr>
          <p:cNvPr id="3" name="Attēls 2">
            <a:extLst>
              <a:ext uri="{FF2B5EF4-FFF2-40B4-BE49-F238E27FC236}">
                <a16:creationId xmlns:a16="http://schemas.microsoft.com/office/drawing/2014/main" id="{04F95665-87D3-4597-812E-7EB5A4F54EAB}"/>
              </a:ext>
            </a:extLst>
          </p:cNvPr>
          <p:cNvPicPr>
            <a:picLocks noChangeAspect="1"/>
          </p:cNvPicPr>
          <p:nvPr/>
        </p:nvPicPr>
        <p:blipFill>
          <a:blip r:embed="rId4"/>
          <a:stretch>
            <a:fillRect/>
          </a:stretch>
        </p:blipFill>
        <p:spPr>
          <a:xfrm>
            <a:off x="309562" y="1341547"/>
            <a:ext cx="6086475" cy="5343525"/>
          </a:xfrm>
          <a:prstGeom prst="rect">
            <a:avLst/>
          </a:prstGeom>
        </p:spPr>
      </p:pic>
      <p:pic>
        <p:nvPicPr>
          <p:cNvPr id="4" name="Attēls 3">
            <a:extLst>
              <a:ext uri="{FF2B5EF4-FFF2-40B4-BE49-F238E27FC236}">
                <a16:creationId xmlns:a16="http://schemas.microsoft.com/office/drawing/2014/main" id="{4D27192B-CA4D-430A-9ABC-9FC19499D920}"/>
              </a:ext>
            </a:extLst>
          </p:cNvPr>
          <p:cNvPicPr>
            <a:picLocks noChangeAspect="1"/>
          </p:cNvPicPr>
          <p:nvPr/>
        </p:nvPicPr>
        <p:blipFill>
          <a:blip r:embed="rId5"/>
          <a:stretch>
            <a:fillRect/>
          </a:stretch>
        </p:blipFill>
        <p:spPr>
          <a:xfrm>
            <a:off x="6605587" y="3450206"/>
            <a:ext cx="3657756" cy="1151890"/>
          </a:xfrm>
          <a:prstGeom prst="rect">
            <a:avLst/>
          </a:prstGeom>
        </p:spPr>
      </p:pic>
    </p:spTree>
    <p:extLst>
      <p:ext uri="{BB962C8B-B14F-4D97-AF65-F5344CB8AC3E}">
        <p14:creationId xmlns:p14="http://schemas.microsoft.com/office/powerpoint/2010/main" val="181998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67" y="214794"/>
            <a:ext cx="10515600" cy="1151890"/>
          </a:xfrm>
        </p:spPr>
        <p:txBody>
          <a:bodyPr>
            <a:normAutofit/>
          </a:bodyPr>
          <a:lstStyle/>
          <a:p>
            <a:r>
              <a:rPr lang="lv-LV" b="1" dirty="0" err="1"/>
              <a:t>Deliverables</a:t>
            </a:r>
            <a:r>
              <a:rPr lang="lv-LV" b="1" dirty="0"/>
              <a:t> </a:t>
            </a:r>
            <a:r>
              <a:rPr lang="lv-LV" b="1" dirty="0" err="1"/>
              <a:t>started</a:t>
            </a:r>
            <a:r>
              <a:rPr lang="lv-LV" b="1" dirty="0"/>
              <a:t>/</a:t>
            </a:r>
            <a:r>
              <a:rPr lang="lv-LV" b="1" dirty="0" err="1"/>
              <a:t>achieved</a:t>
            </a:r>
            <a:br>
              <a:rPr lang="lv-LV" b="1" dirty="0"/>
            </a:br>
            <a:r>
              <a:rPr lang="lv-LV" sz="3100" b="1" u="sng" dirty="0" err="1"/>
              <a:t>Lead</a:t>
            </a:r>
            <a:r>
              <a:rPr lang="lv-LV" sz="3100" b="1" u="sng" dirty="0"/>
              <a:t> </a:t>
            </a:r>
            <a:r>
              <a:rPr lang="lv-LV" sz="3100" b="1" u="sng" dirty="0" err="1"/>
              <a:t>Partner</a:t>
            </a:r>
            <a:endParaRPr lang="en-US" sz="3100" b="1" u="sng"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45511726"/>
              </p:ext>
            </p:extLst>
          </p:nvPr>
        </p:nvGraphicFramePr>
        <p:xfrm>
          <a:off x="226767" y="1467178"/>
          <a:ext cx="11440975" cy="5156200"/>
        </p:xfrm>
        <a:graphic>
          <a:graphicData uri="http://schemas.openxmlformats.org/drawingml/2006/table">
            <a:tbl>
              <a:tblPr firstRow="1" bandRow="1">
                <a:tableStyleId>{5C22544A-7EE6-4342-B048-85BDC9FD1C3A}</a:tableStyleId>
              </a:tblPr>
              <a:tblGrid>
                <a:gridCol w="1257904">
                  <a:extLst>
                    <a:ext uri="{9D8B030D-6E8A-4147-A177-3AD203B41FA5}">
                      <a16:colId xmlns:a16="http://schemas.microsoft.com/office/drawing/2014/main" val="20000"/>
                    </a:ext>
                  </a:extLst>
                </a:gridCol>
                <a:gridCol w="6013409">
                  <a:extLst>
                    <a:ext uri="{9D8B030D-6E8A-4147-A177-3AD203B41FA5}">
                      <a16:colId xmlns:a16="http://schemas.microsoft.com/office/drawing/2014/main" val="20001"/>
                    </a:ext>
                  </a:extLst>
                </a:gridCol>
                <a:gridCol w="1894637">
                  <a:extLst>
                    <a:ext uri="{9D8B030D-6E8A-4147-A177-3AD203B41FA5}">
                      <a16:colId xmlns:a16="http://schemas.microsoft.com/office/drawing/2014/main" val="20002"/>
                    </a:ext>
                  </a:extLst>
                </a:gridCol>
                <a:gridCol w="2275025">
                  <a:extLst>
                    <a:ext uri="{9D8B030D-6E8A-4147-A177-3AD203B41FA5}">
                      <a16:colId xmlns:a16="http://schemas.microsoft.com/office/drawing/2014/main" val="20003"/>
                    </a:ext>
                  </a:extLst>
                </a:gridCol>
              </a:tblGrid>
              <a:tr h="370840">
                <a:tc>
                  <a:txBody>
                    <a:bodyPr/>
                    <a:lstStyle/>
                    <a:p>
                      <a:pPr algn="ctr"/>
                      <a:r>
                        <a:rPr lang="lv-LV" dirty="0" err="1"/>
                        <a:t>Deliverable</a:t>
                      </a:r>
                      <a:endParaRPr lang="en-US" dirty="0"/>
                    </a:p>
                  </a:txBody>
                  <a:tcPr/>
                </a:tc>
                <a:tc>
                  <a:txBody>
                    <a:bodyPr/>
                    <a:lstStyle/>
                    <a:p>
                      <a:pPr algn="ctr"/>
                      <a:r>
                        <a:rPr lang="lv-LV" dirty="0"/>
                        <a:t>Deliverable</a:t>
                      </a:r>
                      <a:r>
                        <a:rPr lang="lv-LV" baseline="0" dirty="0"/>
                        <a:t> title</a:t>
                      </a:r>
                      <a:endParaRPr lang="en-US" dirty="0"/>
                    </a:p>
                  </a:txBody>
                  <a:tcPr/>
                </a:tc>
                <a:tc>
                  <a:txBody>
                    <a:bodyPr/>
                    <a:lstStyle/>
                    <a:p>
                      <a:pPr algn="ctr"/>
                      <a:r>
                        <a:rPr lang="lv-LV" dirty="0"/>
                        <a:t>Target</a:t>
                      </a:r>
                      <a:r>
                        <a:rPr lang="lv-LV" baseline="0" dirty="0"/>
                        <a:t> value</a:t>
                      </a:r>
                      <a:endParaRPr lang="en-US" dirty="0"/>
                    </a:p>
                  </a:txBody>
                  <a:tcPr/>
                </a:tc>
                <a:tc>
                  <a:txBody>
                    <a:bodyPr/>
                    <a:lstStyle/>
                    <a:p>
                      <a:pPr algn="ctr"/>
                      <a:r>
                        <a:rPr lang="lv-LV" dirty="0"/>
                        <a:t>Delivery date</a:t>
                      </a:r>
                      <a:endParaRPr lang="en-US" dirty="0"/>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M1.1</a:t>
                      </a:r>
                      <a:endParaRPr lang="en-US" dirty="0"/>
                    </a:p>
                    <a:p>
                      <a:pPr algn="ct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err="1"/>
                        <a:t>Kick-off</a:t>
                      </a:r>
                      <a:r>
                        <a:rPr lang="lv-LV" dirty="0"/>
                        <a:t> </a:t>
                      </a:r>
                      <a:r>
                        <a:rPr lang="lv-LV" dirty="0" err="1"/>
                        <a:t>meeting</a:t>
                      </a:r>
                      <a:r>
                        <a:rPr lang="lv-LV" dirty="0"/>
                        <a:t>: </a:t>
                      </a:r>
                      <a:r>
                        <a:rPr lang="lv-LV" dirty="0" err="1"/>
                        <a:t>Agenda</a:t>
                      </a:r>
                      <a:r>
                        <a:rPr lang="lv-LV" dirty="0"/>
                        <a:t> &amp; </a:t>
                      </a:r>
                      <a:r>
                        <a:rPr lang="lv-LV" dirty="0" err="1"/>
                        <a:t>minutes</a:t>
                      </a:r>
                      <a:endParaRPr lang="en-US" dirty="0"/>
                    </a:p>
                  </a:txBody>
                  <a:tcPr/>
                </a:tc>
                <a:tc>
                  <a:txBody>
                    <a:bodyPr/>
                    <a:lstStyle/>
                    <a:p>
                      <a:pPr algn="ctr"/>
                      <a:r>
                        <a:rPr lang="lv-LV" dirty="0"/>
                        <a:t>1</a:t>
                      </a:r>
                      <a:endParaRPr lang="en-US" dirty="0"/>
                    </a:p>
                  </a:txBody>
                  <a:tcPr/>
                </a:tc>
                <a:tc>
                  <a:txBody>
                    <a:bodyPr/>
                    <a:lstStyle/>
                    <a:p>
                      <a:pPr algn="ctr"/>
                      <a:r>
                        <a:rPr lang="lv-LV" dirty="0"/>
                        <a:t>Period 1</a:t>
                      </a:r>
                      <a:endParaRPr lang="en-US" dirty="0"/>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I1.1.3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Ventspils </a:t>
                      </a:r>
                      <a:r>
                        <a:rPr lang="lv-LV" dirty="0" err="1"/>
                        <a:t>municipality</a:t>
                      </a:r>
                      <a:r>
                        <a:rPr lang="lv-LV" dirty="0"/>
                        <a:t>, </a:t>
                      </a:r>
                      <a:r>
                        <a:rPr lang="lv-LV" dirty="0" err="1"/>
                        <a:t>Lake</a:t>
                      </a:r>
                      <a:r>
                        <a:rPr lang="lv-LV" dirty="0"/>
                        <a:t> </a:t>
                      </a:r>
                      <a:r>
                        <a:rPr lang="lv-LV" dirty="0" err="1"/>
                        <a:t>Būšnieku</a:t>
                      </a:r>
                      <a:r>
                        <a:rPr lang="lv-LV" dirty="0"/>
                        <a:t> </a:t>
                      </a:r>
                      <a:r>
                        <a:rPr lang="lv-LV" dirty="0" err="1"/>
                        <a:t>Trail</a:t>
                      </a:r>
                      <a:r>
                        <a:rPr lang="lv-LV" dirty="0"/>
                        <a:t> (</a:t>
                      </a:r>
                      <a:r>
                        <a:rPr lang="lv-LV" dirty="0" err="1"/>
                        <a:t>dry</a:t>
                      </a:r>
                      <a:r>
                        <a:rPr lang="lv-LV" dirty="0"/>
                        <a:t> </a:t>
                      </a:r>
                      <a:r>
                        <a:rPr lang="lv-LV" dirty="0" err="1"/>
                        <a:t>closet</a:t>
                      </a:r>
                      <a:r>
                        <a:rPr lang="lv-LV" dirty="0"/>
                        <a:t>, </a:t>
                      </a:r>
                      <a:r>
                        <a:rPr lang="lv-LV" dirty="0" err="1"/>
                        <a:t>installation</a:t>
                      </a:r>
                      <a:r>
                        <a:rPr lang="lv-LV" dirty="0"/>
                        <a:t> </a:t>
                      </a:r>
                      <a:r>
                        <a:rPr lang="lv-LV" dirty="0" err="1"/>
                        <a:t>of</a:t>
                      </a:r>
                      <a:r>
                        <a:rPr lang="lv-LV" dirty="0"/>
                        <a:t> </a:t>
                      </a:r>
                      <a:r>
                        <a:rPr lang="lv-LV" dirty="0" err="1"/>
                        <a:t>edges</a:t>
                      </a:r>
                      <a:r>
                        <a:rPr lang="lv-LV" dirty="0"/>
                        <a:t> </a:t>
                      </a:r>
                      <a:r>
                        <a:rPr lang="lv-LV" dirty="0" err="1"/>
                        <a:t>on</a:t>
                      </a:r>
                      <a:r>
                        <a:rPr lang="lv-LV" dirty="0"/>
                        <a:t> </a:t>
                      </a:r>
                      <a:r>
                        <a:rPr lang="lv-LV" dirty="0" err="1"/>
                        <a:t>the</a:t>
                      </a:r>
                      <a:r>
                        <a:rPr lang="lv-LV" dirty="0"/>
                        <a:t> </a:t>
                      </a:r>
                      <a:r>
                        <a:rPr lang="lv-LV" dirty="0" err="1"/>
                        <a:t>wooden</a:t>
                      </a:r>
                      <a:r>
                        <a:rPr lang="lv-LV" dirty="0"/>
                        <a:t> </a:t>
                      </a:r>
                      <a:r>
                        <a:rPr lang="lv-LV" dirty="0" err="1"/>
                        <a:t>boardwalk</a:t>
                      </a:r>
                      <a:r>
                        <a:rPr lang="lv-LV" dirty="0"/>
                        <a:t>, </a:t>
                      </a:r>
                      <a:r>
                        <a:rPr lang="lv-LV" dirty="0" err="1"/>
                        <a:t>benches</a:t>
                      </a:r>
                      <a:r>
                        <a:rPr lang="lv-LV" dirty="0"/>
                        <a:t>)</a:t>
                      </a:r>
                      <a:endParaRPr lang="en-US" dirty="0"/>
                    </a:p>
                  </a:txBody>
                  <a:tcPr/>
                </a:tc>
                <a:tc>
                  <a:txBody>
                    <a:bodyPr/>
                    <a:lstStyle/>
                    <a:p>
                      <a:pPr algn="ctr"/>
                      <a:r>
                        <a:rPr lang="lv-LV" dirty="0"/>
                        <a:t>1</a:t>
                      </a:r>
                      <a:endParaRPr lang="en-US" dirty="0"/>
                    </a:p>
                  </a:txBody>
                  <a:tcPr/>
                </a:tc>
                <a:tc>
                  <a:txBody>
                    <a:bodyPr/>
                    <a:lstStyle/>
                    <a:p>
                      <a:pPr algn="ctr"/>
                      <a:r>
                        <a:rPr lang="lv-LV" dirty="0"/>
                        <a:t>Period 1 </a:t>
                      </a:r>
                      <a:r>
                        <a:rPr lang="lv-LV" dirty="0" err="1"/>
                        <a:t>and</a:t>
                      </a:r>
                      <a:r>
                        <a:rPr lang="lv-LV" dirty="0"/>
                        <a:t> 2</a:t>
                      </a:r>
                      <a:endParaRPr lang="en-US" dirty="0"/>
                    </a:p>
                  </a:txBody>
                  <a:tcPr/>
                </a:tc>
                <a:extLst>
                  <a:ext uri="{0D108BD9-81ED-4DB2-BD59-A6C34878D82A}">
                    <a16:rowId xmlns:a16="http://schemas.microsoft.com/office/drawing/2014/main" val="10002"/>
                  </a:ext>
                </a:extLst>
              </a:tr>
              <a:tr h="5842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I1.1.4</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Liepāja, </a:t>
                      </a:r>
                      <a:r>
                        <a:rPr lang="lv-LV" dirty="0" err="1"/>
                        <a:t>Horse</a:t>
                      </a:r>
                      <a:r>
                        <a:rPr lang="lv-LV" dirty="0"/>
                        <a:t> </a:t>
                      </a:r>
                      <a:r>
                        <a:rPr lang="lv-LV" dirty="0" err="1"/>
                        <a:t>Island</a:t>
                      </a:r>
                      <a:r>
                        <a:rPr lang="lv-LV" dirty="0"/>
                        <a:t> </a:t>
                      </a:r>
                      <a:r>
                        <a:rPr lang="lv-LV" dirty="0" err="1"/>
                        <a:t>Trail</a:t>
                      </a:r>
                      <a:r>
                        <a:rPr lang="lv-LV" dirty="0"/>
                        <a:t> (</a:t>
                      </a:r>
                      <a:r>
                        <a:rPr lang="lv-LV" dirty="0" err="1"/>
                        <a:t>dry</a:t>
                      </a:r>
                      <a:r>
                        <a:rPr lang="lv-LV" dirty="0"/>
                        <a:t> </a:t>
                      </a:r>
                      <a:r>
                        <a:rPr lang="lv-LV" dirty="0" err="1"/>
                        <a:t>closet</a:t>
                      </a:r>
                      <a:r>
                        <a:rPr lang="lv-LV" dirty="0"/>
                        <a:t>, </a:t>
                      </a:r>
                      <a:r>
                        <a:rPr lang="lv-LV" dirty="0" err="1"/>
                        <a:t>trail</a:t>
                      </a:r>
                      <a:r>
                        <a:rPr lang="lv-LV" dirty="0"/>
                        <a:t> </a:t>
                      </a:r>
                      <a:r>
                        <a:rPr lang="lv-LV" dirty="0" err="1"/>
                        <a:t>stretch</a:t>
                      </a:r>
                      <a:r>
                        <a:rPr lang="lv-LV" dirty="0"/>
                        <a:t> to it, </a:t>
                      </a:r>
                      <a:r>
                        <a:rPr lang="lv-LV" dirty="0" err="1"/>
                        <a:t>accessibility</a:t>
                      </a:r>
                      <a:r>
                        <a:rPr lang="lv-LV" dirty="0"/>
                        <a:t> </a:t>
                      </a:r>
                      <a:r>
                        <a:rPr lang="lv-LV" dirty="0" err="1"/>
                        <a:t>improvements</a:t>
                      </a:r>
                      <a:r>
                        <a:rPr lang="lv-LV" dirty="0"/>
                        <a:t> </a:t>
                      </a:r>
                      <a:r>
                        <a:rPr lang="lv-LV" dirty="0" err="1"/>
                        <a:t>at</a:t>
                      </a:r>
                      <a:r>
                        <a:rPr lang="lv-LV" dirty="0"/>
                        <a:t> </a:t>
                      </a:r>
                      <a:r>
                        <a:rPr lang="lv-LV" dirty="0" err="1"/>
                        <a:t>parking</a:t>
                      </a:r>
                      <a:r>
                        <a:rPr lang="lv-LV" dirty="0"/>
                        <a:t> </a:t>
                      </a:r>
                      <a:r>
                        <a:rPr lang="lv-LV" dirty="0" err="1"/>
                        <a:t>lot</a:t>
                      </a:r>
                      <a:r>
                        <a:rPr lang="lv-LV" dirty="0"/>
                        <a:t>)</a:t>
                      </a:r>
                      <a:endParaRPr lang="en-US" dirty="0"/>
                    </a:p>
                  </a:txBody>
                  <a:tcPr/>
                </a:tc>
                <a:tc>
                  <a:txBody>
                    <a:bodyPr/>
                    <a:lstStyle/>
                    <a:p>
                      <a:pPr algn="ctr"/>
                      <a:r>
                        <a:rPr lang="lv-LV" dirty="0"/>
                        <a:t>1</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 </a:t>
                      </a:r>
                      <a:r>
                        <a:rPr lang="lv-LV" dirty="0" err="1"/>
                        <a:t>and</a:t>
                      </a:r>
                      <a:r>
                        <a:rPr lang="lv-LV" dirty="0"/>
                        <a:t> 2</a:t>
                      </a:r>
                      <a:endParaRPr lang="en-US" dirty="0"/>
                    </a:p>
                  </a:txBody>
                  <a:tcPr/>
                </a:tc>
                <a:extLst>
                  <a:ext uri="{0D108BD9-81ED-4DB2-BD59-A6C34878D82A}">
                    <a16:rowId xmlns:a16="http://schemas.microsoft.com/office/drawing/2014/main" val="10003"/>
                  </a:ext>
                </a:extLst>
              </a:tr>
              <a:tr h="385621">
                <a:tc>
                  <a:txBody>
                    <a:bodyPr/>
                    <a:lstStyle/>
                    <a:p>
                      <a:pPr algn="ctr"/>
                      <a:r>
                        <a:rPr lang="lv-LV" dirty="0"/>
                        <a:t>I1.1.5</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Skrunda </a:t>
                      </a:r>
                      <a:r>
                        <a:rPr lang="lv-LV" dirty="0" err="1"/>
                        <a:t>municipality</a:t>
                      </a:r>
                      <a:r>
                        <a:rPr lang="lv-LV" dirty="0"/>
                        <a:t>, </a:t>
                      </a:r>
                      <a:r>
                        <a:rPr lang="lv-LV" dirty="0" err="1"/>
                        <a:t>trail</a:t>
                      </a:r>
                      <a:r>
                        <a:rPr lang="lv-LV" dirty="0"/>
                        <a:t> </a:t>
                      </a:r>
                      <a:r>
                        <a:rPr lang="lv-LV" dirty="0" err="1"/>
                        <a:t>along</a:t>
                      </a:r>
                      <a:r>
                        <a:rPr lang="lv-LV" dirty="0"/>
                        <a:t> </a:t>
                      </a:r>
                      <a:r>
                        <a:rPr lang="lv-LV" dirty="0" err="1"/>
                        <a:t>the</a:t>
                      </a:r>
                      <a:r>
                        <a:rPr lang="lv-LV" dirty="0"/>
                        <a:t> </a:t>
                      </a:r>
                      <a:r>
                        <a:rPr lang="lv-LV" dirty="0" err="1"/>
                        <a:t>River</a:t>
                      </a:r>
                      <a:r>
                        <a:rPr lang="lv-LV" dirty="0"/>
                        <a:t> Venta (</a:t>
                      </a:r>
                      <a:r>
                        <a:rPr lang="lv-LV" dirty="0" err="1"/>
                        <a:t>dry</a:t>
                      </a:r>
                      <a:r>
                        <a:rPr lang="lv-LV" dirty="0"/>
                        <a:t> </a:t>
                      </a:r>
                      <a:r>
                        <a:rPr lang="lv-LV" dirty="0" err="1"/>
                        <a:t>closet</a:t>
                      </a:r>
                      <a:r>
                        <a:rPr lang="lv-LV" dirty="0"/>
                        <a:t>, </a:t>
                      </a:r>
                      <a:r>
                        <a:rPr lang="lv-LV" dirty="0" err="1"/>
                        <a:t>trail</a:t>
                      </a:r>
                      <a:r>
                        <a:rPr lang="lv-LV" dirty="0"/>
                        <a:t> </a:t>
                      </a:r>
                      <a:r>
                        <a:rPr lang="lv-LV" dirty="0" err="1"/>
                        <a:t>stretch</a:t>
                      </a:r>
                      <a:r>
                        <a:rPr lang="lv-LV" dirty="0"/>
                        <a:t> to it)</a:t>
                      </a:r>
                      <a:endParaRPr lang="en-US" dirty="0"/>
                    </a:p>
                  </a:txBody>
                  <a:tcPr/>
                </a:tc>
                <a:tc>
                  <a:txBody>
                    <a:bodyPr/>
                    <a:lstStyle/>
                    <a:p>
                      <a:pPr algn="ctr"/>
                      <a:r>
                        <a:rPr lang="lv-LV" dirty="0"/>
                        <a:t>1</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a:t>
                      </a:r>
                      <a:endParaRPr lang="en-US" dirty="0"/>
                    </a:p>
                  </a:txBody>
                  <a:tcPr/>
                </a:tc>
                <a:extLst>
                  <a:ext uri="{0D108BD9-81ED-4DB2-BD59-A6C34878D82A}">
                    <a16:rowId xmlns:a16="http://schemas.microsoft.com/office/drawing/2014/main" val="10004"/>
                  </a:ext>
                </a:extLst>
              </a:tr>
              <a:tr h="370840">
                <a:tc>
                  <a:txBody>
                    <a:bodyPr/>
                    <a:lstStyle/>
                    <a:p>
                      <a:pPr algn="ctr"/>
                      <a:r>
                        <a:rPr lang="lv-LV" dirty="0"/>
                        <a:t>T1.1.4</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Development and production of tactile objects for project sites </a:t>
                      </a:r>
                      <a:endParaRPr lang="en-US" b="0" dirty="0"/>
                    </a:p>
                  </a:txBody>
                  <a:tcPr/>
                </a:tc>
                <a:tc>
                  <a:txBody>
                    <a:bodyPr/>
                    <a:lstStyle/>
                    <a:p>
                      <a:pPr algn="ctr"/>
                      <a:r>
                        <a:rPr lang="lv-LV" dirty="0"/>
                        <a:t>7</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1 - 3</a:t>
                      </a:r>
                      <a:endParaRPr lang="en-US" dirty="0"/>
                    </a:p>
                  </a:txBody>
                  <a:tcPr/>
                </a:tc>
                <a:extLst>
                  <a:ext uri="{0D108BD9-81ED-4DB2-BD59-A6C34878D82A}">
                    <a16:rowId xmlns:a16="http://schemas.microsoft.com/office/drawing/2014/main" val="10005"/>
                  </a:ext>
                </a:extLst>
              </a:tr>
              <a:tr h="370840">
                <a:tc>
                  <a:txBody>
                    <a:bodyPr/>
                    <a:lstStyle/>
                    <a:p>
                      <a:pPr algn="ctr"/>
                      <a:r>
                        <a:rPr lang="lv-LV" dirty="0"/>
                        <a:t>T1.3.1</a:t>
                      </a:r>
                      <a:endParaRPr lang="en-US" dirty="0"/>
                    </a:p>
                  </a:txBody>
                  <a:tcPr/>
                </a:tc>
                <a:tc>
                  <a:txBody>
                    <a:bodyPr/>
                    <a:lstStyle/>
                    <a:p>
                      <a:r>
                        <a:rPr lang="lv-LV" dirty="0" err="1"/>
                        <a:t>Accessibility</a:t>
                      </a:r>
                      <a:r>
                        <a:rPr lang="lv-LV" dirty="0"/>
                        <a:t> CL </a:t>
                      </a:r>
                      <a:r>
                        <a:rPr lang="lv-LV" dirty="0" err="1"/>
                        <a:t>for</a:t>
                      </a:r>
                      <a:r>
                        <a:rPr lang="lv-LV" dirty="0"/>
                        <a:t> </a:t>
                      </a:r>
                      <a:r>
                        <a:rPr lang="lv-LV" dirty="0" err="1"/>
                        <a:t>nature</a:t>
                      </a:r>
                      <a:r>
                        <a:rPr lang="lv-LV" dirty="0"/>
                        <a:t> </a:t>
                      </a:r>
                      <a:r>
                        <a:rPr lang="lv-LV" dirty="0" err="1"/>
                        <a:t>sites</a:t>
                      </a:r>
                      <a:endParaRPr lang="en-US" dirty="0"/>
                    </a:p>
                  </a:txBody>
                  <a:tcPr/>
                </a:tc>
                <a:tc>
                  <a:txBody>
                    <a:bodyPr/>
                    <a:lstStyle/>
                    <a:p>
                      <a:pPr algn="ctr"/>
                      <a:r>
                        <a:rPr lang="lv-LV" dirty="0"/>
                        <a:t>1</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a:t>
                      </a:r>
                      <a:endParaRPr lang="en-US" dirty="0"/>
                    </a:p>
                  </a:txBody>
                  <a:tcPr/>
                </a:tc>
                <a:extLst>
                  <a:ext uri="{0D108BD9-81ED-4DB2-BD59-A6C34878D82A}">
                    <a16:rowId xmlns:a16="http://schemas.microsoft.com/office/drawing/2014/main" val="10006"/>
                  </a:ext>
                </a:extLst>
              </a:tr>
              <a:tr h="370840">
                <a:tc>
                  <a:txBody>
                    <a:bodyPr/>
                    <a:lstStyle/>
                    <a:p>
                      <a:pPr algn="ctr"/>
                      <a:r>
                        <a:rPr lang="lv-LV" dirty="0"/>
                        <a:t>T1.4.1</a:t>
                      </a:r>
                      <a:endParaRPr lang="en-US" dirty="0"/>
                    </a:p>
                  </a:txBody>
                  <a:tcPr/>
                </a:tc>
                <a:tc>
                  <a:txBody>
                    <a:bodyPr/>
                    <a:lstStyle/>
                    <a:p>
                      <a:r>
                        <a:rPr lang="lv-LV" dirty="0" err="1"/>
                        <a:t>On-spot</a:t>
                      </a:r>
                      <a:r>
                        <a:rPr lang="lv-LV" dirty="0"/>
                        <a:t> </a:t>
                      </a:r>
                      <a:r>
                        <a:rPr lang="lv-LV" dirty="0" err="1"/>
                        <a:t>inspection</a:t>
                      </a:r>
                      <a:r>
                        <a:rPr lang="lv-LV" dirty="0"/>
                        <a:t> </a:t>
                      </a:r>
                      <a:r>
                        <a:rPr lang="lv-LV" dirty="0" err="1"/>
                        <a:t>visits</a:t>
                      </a:r>
                      <a:r>
                        <a:rPr lang="lv-LV" dirty="0"/>
                        <a:t> </a:t>
                      </a:r>
                      <a:r>
                        <a:rPr lang="lv-LV" dirty="0" err="1"/>
                        <a:t>at</a:t>
                      </a:r>
                      <a:r>
                        <a:rPr lang="lv-LV" dirty="0"/>
                        <a:t> </a:t>
                      </a:r>
                      <a:r>
                        <a:rPr lang="lv-LV" dirty="0" err="1"/>
                        <a:t>project</a:t>
                      </a:r>
                      <a:r>
                        <a:rPr lang="lv-LV" dirty="0"/>
                        <a:t> </a:t>
                      </a:r>
                      <a:r>
                        <a:rPr lang="lv-LV" dirty="0" err="1"/>
                        <a:t>sites</a:t>
                      </a:r>
                      <a:endParaRPr lang="en-US" dirty="0"/>
                    </a:p>
                  </a:txBody>
                  <a:tcPr/>
                </a:tc>
                <a:tc>
                  <a:txBody>
                    <a:bodyPr/>
                    <a:lstStyle/>
                    <a:p>
                      <a:pPr algn="ctr"/>
                      <a:r>
                        <a:rPr lang="lv-LV" dirty="0"/>
                        <a:t>21</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1 - 4</a:t>
                      </a:r>
                      <a:endParaRPr lang="en-US" dirty="0"/>
                    </a:p>
                  </a:txBody>
                  <a:tcPr/>
                </a:tc>
                <a:extLst>
                  <a:ext uri="{0D108BD9-81ED-4DB2-BD59-A6C34878D82A}">
                    <a16:rowId xmlns:a16="http://schemas.microsoft.com/office/drawing/2014/main" val="1260079459"/>
                  </a:ext>
                </a:extLst>
              </a:tr>
              <a:tr h="370840">
                <a:tc>
                  <a:txBody>
                    <a:bodyPr/>
                    <a:lstStyle/>
                    <a:p>
                      <a:pPr algn="ctr"/>
                      <a:r>
                        <a:rPr lang="lv-LV" dirty="0"/>
                        <a:t>T1.4.2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err="1"/>
                        <a:t>On-spot</a:t>
                      </a:r>
                      <a:r>
                        <a:rPr lang="lv-LV" dirty="0"/>
                        <a:t> </a:t>
                      </a:r>
                      <a:r>
                        <a:rPr lang="lv-LV" dirty="0" err="1"/>
                        <a:t>inspection</a:t>
                      </a:r>
                      <a:r>
                        <a:rPr lang="lv-LV" dirty="0"/>
                        <a:t> </a:t>
                      </a:r>
                      <a:r>
                        <a:rPr lang="lv-LV" dirty="0" err="1"/>
                        <a:t>visits</a:t>
                      </a:r>
                      <a:r>
                        <a:rPr lang="lv-LV" dirty="0"/>
                        <a:t> </a:t>
                      </a:r>
                      <a:r>
                        <a:rPr lang="lv-LV" dirty="0" err="1"/>
                        <a:t>at</a:t>
                      </a:r>
                      <a:r>
                        <a:rPr lang="lv-LV" dirty="0"/>
                        <a:t> </a:t>
                      </a:r>
                      <a:r>
                        <a:rPr lang="lv-LV" dirty="0" err="1"/>
                        <a:t>other</a:t>
                      </a:r>
                      <a:r>
                        <a:rPr lang="lv-LV" dirty="0"/>
                        <a:t> </a:t>
                      </a:r>
                      <a:r>
                        <a:rPr lang="lv-LV" dirty="0" err="1"/>
                        <a:t>natures</a:t>
                      </a:r>
                      <a:r>
                        <a:rPr lang="lv-LV" dirty="0"/>
                        <a:t> </a:t>
                      </a:r>
                      <a:r>
                        <a:rPr lang="lv-LV" dirty="0" err="1"/>
                        <a:t>trails</a:t>
                      </a:r>
                      <a:r>
                        <a:rPr lang="lv-LV" dirty="0"/>
                        <a:t> </a:t>
                      </a:r>
                      <a:r>
                        <a:rPr lang="lv-LV" dirty="0" err="1"/>
                        <a:t>in</a:t>
                      </a:r>
                      <a:r>
                        <a:rPr lang="lv-LV" dirty="0"/>
                        <a:t> CB </a:t>
                      </a:r>
                      <a:r>
                        <a:rPr lang="lv-LV" dirty="0" err="1"/>
                        <a:t>core</a:t>
                      </a:r>
                      <a:r>
                        <a:rPr lang="lv-LV" dirty="0"/>
                        <a:t> </a:t>
                      </a:r>
                      <a:r>
                        <a:rPr lang="lv-LV" dirty="0" err="1"/>
                        <a:t>area</a:t>
                      </a:r>
                      <a:endParaRPr lang="en-US" dirty="0"/>
                    </a:p>
                  </a:txBody>
                  <a:tcPr/>
                </a:tc>
                <a:tc>
                  <a:txBody>
                    <a:bodyPr/>
                    <a:lstStyle/>
                    <a:p>
                      <a:pPr algn="ctr"/>
                      <a:r>
                        <a:rPr lang="lv-LV" dirty="0"/>
                        <a:t>12</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1 - 3</a:t>
                      </a:r>
                      <a:endParaRPr lang="en-US" dirty="0"/>
                    </a:p>
                  </a:txBody>
                  <a:tcPr/>
                </a:tc>
                <a:extLst>
                  <a:ext uri="{0D108BD9-81ED-4DB2-BD59-A6C34878D82A}">
                    <a16:rowId xmlns:a16="http://schemas.microsoft.com/office/drawing/2014/main" val="630639465"/>
                  </a:ext>
                </a:extLst>
              </a:tr>
              <a:tr h="370840">
                <a:tc>
                  <a:txBody>
                    <a:bodyPr/>
                    <a:lstStyle/>
                    <a:p>
                      <a:pPr algn="ctr"/>
                      <a:r>
                        <a:rPr lang="lv-LV" dirty="0"/>
                        <a:t>C1.1.-C1.3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err="1"/>
                        <a:t>Poster</a:t>
                      </a:r>
                      <a:r>
                        <a:rPr lang="lv-LV" dirty="0"/>
                        <a:t>, </a:t>
                      </a:r>
                      <a:r>
                        <a:rPr lang="lv-LV" dirty="0" err="1"/>
                        <a:t>web-section</a:t>
                      </a:r>
                      <a:r>
                        <a:rPr lang="lv-LV" dirty="0"/>
                        <a:t>, </a:t>
                      </a:r>
                      <a:r>
                        <a:rPr lang="lv-LV" dirty="0" err="1"/>
                        <a:t>Communication</a:t>
                      </a:r>
                      <a:r>
                        <a:rPr lang="lv-LV" dirty="0"/>
                        <a:t> </a:t>
                      </a:r>
                      <a:r>
                        <a:rPr lang="lv-LV" dirty="0" err="1"/>
                        <a:t>Strategy</a:t>
                      </a:r>
                      <a:endParaRPr lang="en-US" dirty="0"/>
                    </a:p>
                  </a:txBody>
                  <a:tcPr/>
                </a:tc>
                <a:tc>
                  <a:txBody>
                    <a:bodyPr/>
                    <a:lstStyle/>
                    <a:p>
                      <a:pPr algn="ctr"/>
                      <a:r>
                        <a:rPr lang="lv-LV" dirty="0"/>
                        <a:t>3</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a:t>
                      </a:r>
                      <a:endParaRPr lang="en-US" dirty="0"/>
                    </a:p>
                  </a:txBody>
                  <a:tcPr/>
                </a:tc>
                <a:extLst>
                  <a:ext uri="{0D108BD9-81ED-4DB2-BD59-A6C34878D82A}">
                    <a16:rowId xmlns:a16="http://schemas.microsoft.com/office/drawing/2014/main" val="1438932793"/>
                  </a:ext>
                </a:extLst>
              </a:tr>
              <a:tr h="370840">
                <a:tc>
                  <a:txBody>
                    <a:bodyPr/>
                    <a:lstStyle/>
                    <a:p>
                      <a:pPr algn="ctr"/>
                      <a:r>
                        <a:rPr lang="lv-LV" dirty="0"/>
                        <a:t>C2.1-C2.3</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FB posts (12), </a:t>
                      </a:r>
                      <a:r>
                        <a:rPr lang="lv-LV" dirty="0" err="1"/>
                        <a:t>web</a:t>
                      </a:r>
                      <a:r>
                        <a:rPr lang="lv-LV" dirty="0"/>
                        <a:t> </a:t>
                      </a:r>
                      <a:r>
                        <a:rPr lang="lv-LV" dirty="0" err="1"/>
                        <a:t>updates</a:t>
                      </a:r>
                      <a:r>
                        <a:rPr lang="lv-LV" dirty="0"/>
                        <a:t> (6), </a:t>
                      </a:r>
                      <a:r>
                        <a:rPr lang="lv-LV" dirty="0" err="1"/>
                        <a:t>article</a:t>
                      </a:r>
                      <a:r>
                        <a:rPr lang="lv-LV" dirty="0"/>
                        <a:t> (1)</a:t>
                      </a:r>
                      <a:endParaRPr lang="en-US" dirty="0"/>
                    </a:p>
                  </a:txBody>
                  <a:tcPr/>
                </a:tc>
                <a:tc>
                  <a:txBody>
                    <a:bodyPr/>
                    <a:lstStyle/>
                    <a:p>
                      <a:pPr algn="ctr"/>
                      <a:r>
                        <a:rPr lang="lv-LV" dirty="0"/>
                        <a:t>19</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Period 1</a:t>
                      </a:r>
                      <a:endParaRPr lang="en-US" dirty="0"/>
                    </a:p>
                  </a:txBody>
                  <a:tcPr/>
                </a:tc>
                <a:extLst>
                  <a:ext uri="{0D108BD9-81ED-4DB2-BD59-A6C34878D82A}">
                    <a16:rowId xmlns:a16="http://schemas.microsoft.com/office/drawing/2014/main" val="3735729729"/>
                  </a:ext>
                </a:extLst>
              </a:tr>
            </a:tbl>
          </a:graphicData>
        </a:graphic>
      </p:graphicFrame>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450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6412" y="397019"/>
            <a:ext cx="9144000" cy="1655762"/>
          </a:xfrm>
        </p:spPr>
        <p:txBody>
          <a:bodyPr/>
          <a:lstStyle/>
          <a:p>
            <a:endParaRPr lang="lv-LV"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endParaRPr>
          </a:p>
          <a:p>
            <a:r>
              <a:rPr lang="lv-LV" sz="3200" dirty="0">
                <a:solidFill>
                  <a:srgbClr val="98C222"/>
                </a:solidFill>
                <a:latin typeface="Arial" panose="020B0604020202020204" pitchFamily="34" charset="0"/>
                <a:ea typeface="Calibri" panose="020F0502020204030204" pitchFamily="34" charset="0"/>
                <a:cs typeface="Times New Roman" panose="02020603050405020304" pitchFamily="18" charset="0"/>
              </a:rPr>
              <a:t>CB786</a:t>
            </a:r>
            <a: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t> Nature </a:t>
            </a:r>
            <a:r>
              <a:rPr lang="lv-LV" sz="3200" dirty="0" err="1">
                <a:solidFill>
                  <a:srgbClr val="98C222"/>
                </a:solidFill>
                <a:effectLst/>
                <a:latin typeface="Arial" panose="020B0604020202020204" pitchFamily="34" charset="0"/>
                <a:ea typeface="Calibri" panose="020F0502020204030204" pitchFamily="34" charset="0"/>
                <a:cs typeface="Times New Roman" panose="02020603050405020304" pitchFamily="18" charset="0"/>
              </a:rPr>
              <a:t>access</a:t>
            </a:r>
            <a: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t> to </a:t>
            </a:r>
            <a:r>
              <a:rPr lang="lv-LV" sz="3200" dirty="0" err="1">
                <a:solidFill>
                  <a:srgbClr val="98C222"/>
                </a:solidFill>
                <a:effectLst/>
                <a:latin typeface="Arial" panose="020B0604020202020204" pitchFamily="34" charset="0"/>
                <a:ea typeface="Calibri" panose="020F0502020204030204" pitchFamily="34" charset="0"/>
                <a:cs typeface="Times New Roman" panose="02020603050405020304" pitchFamily="18" charset="0"/>
              </a:rPr>
              <a:t>all</a:t>
            </a:r>
            <a: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t> </a:t>
            </a:r>
            <a:br>
              <a:rPr lang="lv-LV" sz="3200" dirty="0">
                <a:solidFill>
                  <a:srgbClr val="98C222"/>
                </a:solidFill>
                <a:effectLst/>
                <a:latin typeface="Arial" panose="020B0604020202020204" pitchFamily="34" charset="0"/>
                <a:ea typeface="Calibri" panose="020F0502020204030204" pitchFamily="34" charset="0"/>
                <a:cs typeface="Times New Roman" panose="02020603050405020304" pitchFamily="18" charset="0"/>
              </a:rPr>
            </a:br>
            <a:r>
              <a:rPr lang="lv-LV" sz="3200" b="1" dirty="0" err="1">
                <a:solidFill>
                  <a:srgbClr val="98C222"/>
                </a:solidFill>
                <a:latin typeface="Arial" panose="020B0604020202020204" pitchFamily="34" charset="0"/>
                <a:ea typeface="Calibri" panose="020F0502020204030204" pitchFamily="34" charset="0"/>
                <a:cs typeface="Times New Roman" panose="02020603050405020304" pitchFamily="18" charset="0"/>
              </a:rPr>
              <a:t>NatAc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Grp="1" noChangeArrowheads="1"/>
          </p:cNvSpPr>
          <p:nvPr>
            <p:ph type="ctrTitle"/>
          </p:nvPr>
        </p:nvSpPr>
        <p:spPr bwMode="auto">
          <a:xfrm>
            <a:off x="1773282" y="1809982"/>
            <a:ext cx="9144000" cy="33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600"/>
              </a:spcAft>
            </a:pPr>
            <a:br>
              <a:rPr lang="lv-LV" sz="1100" dirty="0">
                <a:effectLst/>
                <a:latin typeface="Calibri" panose="020F0502020204030204" pitchFamily="34" charset="0"/>
                <a:ea typeface="Calibri" panose="020F0502020204030204" pitchFamily="34" charset="0"/>
                <a:cs typeface="Times New Roman" panose="02020603050405020304" pitchFamily="18" charset="0"/>
              </a:rPr>
            </a:br>
            <a:br>
              <a:rPr lang="lv-LV" sz="1100" dirty="0">
                <a:effectLst/>
                <a:latin typeface="Calibri" panose="020F0502020204030204" pitchFamily="34" charset="0"/>
                <a:ea typeface="Calibri" panose="020F0502020204030204" pitchFamily="34" charset="0"/>
                <a:cs typeface="Times New Roman" panose="02020603050405020304" pitchFamily="18" charset="0"/>
              </a:rPr>
            </a:br>
            <a:r>
              <a:rPr lang="lv-LV" sz="3600" b="1" dirty="0" err="1">
                <a:latin typeface="Calibri" panose="020F0502020204030204" pitchFamily="34" charset="0"/>
                <a:ea typeface="Calibri" panose="020F0502020204030204" pitchFamily="34" charset="0"/>
                <a:cs typeface="Times New Roman" panose="02020603050405020304" pitchFamily="18" charset="0"/>
              </a:rPr>
              <a:t>Activity</a:t>
            </a:r>
            <a:r>
              <a:rPr lang="lv-LV" sz="3600" b="1" dirty="0">
                <a:latin typeface="Calibri" panose="020F0502020204030204" pitchFamily="34" charset="0"/>
                <a:ea typeface="Calibri" panose="020F0502020204030204" pitchFamily="34" charset="0"/>
                <a:cs typeface="Times New Roman" panose="02020603050405020304" pitchFamily="18" charset="0"/>
              </a:rPr>
              <a:t> </a:t>
            </a:r>
            <a:r>
              <a:rPr lang="lv-LV" sz="3600" b="1" dirty="0" err="1">
                <a:latin typeface="Calibri" panose="020F0502020204030204" pitchFamily="34" charset="0"/>
                <a:ea typeface="Calibri" panose="020F0502020204030204" pitchFamily="34" charset="0"/>
                <a:cs typeface="Times New Roman" panose="02020603050405020304" pitchFamily="18" charset="0"/>
              </a:rPr>
              <a:t>schedule</a:t>
            </a:r>
            <a:r>
              <a:rPr lang="lv-LV" sz="3600" b="1" dirty="0">
                <a:latin typeface="Calibri" panose="020F0502020204030204" pitchFamily="34" charset="0"/>
                <a:ea typeface="Calibri" panose="020F0502020204030204" pitchFamily="34" charset="0"/>
                <a:cs typeface="Times New Roman" panose="02020603050405020304" pitchFamily="18" charset="0"/>
              </a:rPr>
              <a:t> &amp; </a:t>
            </a:r>
            <a:r>
              <a:rPr lang="lv-LV" sz="3600" b="1" dirty="0" err="1">
                <a:latin typeface="Calibri" panose="020F0502020204030204" pitchFamily="34" charset="0"/>
                <a:ea typeface="Calibri" panose="020F0502020204030204" pitchFamily="34" charset="0"/>
                <a:cs typeface="Times New Roman" panose="02020603050405020304" pitchFamily="18" charset="0"/>
              </a:rPr>
              <a:t>delivery</a:t>
            </a:r>
            <a:r>
              <a:rPr lang="lv-LV" sz="3600" b="1" dirty="0">
                <a:latin typeface="Calibri" panose="020F0502020204030204" pitchFamily="34" charset="0"/>
                <a:ea typeface="Calibri" panose="020F0502020204030204" pitchFamily="34" charset="0"/>
                <a:cs typeface="Times New Roman" panose="02020603050405020304" pitchFamily="18" charset="0"/>
              </a:rPr>
              <a:t> </a:t>
            </a:r>
            <a:r>
              <a:rPr lang="lv-LV" sz="3600" b="1" dirty="0" err="1">
                <a:latin typeface="Calibri" panose="020F0502020204030204" pitchFamily="34" charset="0"/>
                <a:ea typeface="Calibri" panose="020F0502020204030204" pitchFamily="34" charset="0"/>
                <a:cs typeface="Times New Roman" panose="02020603050405020304" pitchFamily="18" charset="0"/>
              </a:rPr>
              <a:t>dates</a:t>
            </a:r>
            <a:r>
              <a:rPr lang="lv-LV" sz="3600" b="1" dirty="0">
                <a:latin typeface="Calibri" panose="020F0502020204030204" pitchFamily="34" charset="0"/>
                <a:ea typeface="Calibri" panose="020F0502020204030204" pitchFamily="34" charset="0"/>
                <a:cs typeface="Times New Roman" panose="02020603050405020304" pitchFamily="18" charset="0"/>
              </a:rPr>
              <a:t> </a:t>
            </a:r>
            <a:r>
              <a:rPr lang="lv-LV" sz="3600" b="1" dirty="0" err="1">
                <a:latin typeface="Calibri" panose="020F0502020204030204" pitchFamily="34" charset="0"/>
                <a:ea typeface="Calibri" panose="020F0502020204030204" pitchFamily="34" charset="0"/>
                <a:cs typeface="Times New Roman" panose="02020603050405020304" pitchFamily="18" charset="0"/>
              </a:rPr>
              <a:t>for</a:t>
            </a:r>
            <a:r>
              <a:rPr lang="lv-LV" sz="3600" b="1" dirty="0">
                <a:latin typeface="Calibri" panose="020F0502020204030204" pitchFamily="34" charset="0"/>
                <a:ea typeface="Calibri" panose="020F0502020204030204" pitchFamily="34" charset="0"/>
                <a:cs typeface="Times New Roman" panose="02020603050405020304" pitchFamily="18" charset="0"/>
              </a:rPr>
              <a:t> Period 2</a:t>
            </a:r>
            <a:r>
              <a:rPr lang="lv-LV" sz="3600" dirty="0">
                <a:latin typeface="Calibri" panose="020F0502020204030204" pitchFamily="34" charset="0"/>
                <a:ea typeface="Calibri" panose="020F0502020204030204" pitchFamily="34" charset="0"/>
                <a:cs typeface="Times New Roman" panose="02020603050405020304" pitchFamily="18" charset="0"/>
              </a:rPr>
              <a:t>                           </a:t>
            </a:r>
            <a:br>
              <a:rPr lang="lv-LV" sz="3600" dirty="0">
                <a:latin typeface="Calibri" panose="020F0502020204030204" pitchFamily="34" charset="0"/>
                <a:ea typeface="Calibri" panose="020F0502020204030204" pitchFamily="34" charset="0"/>
                <a:cs typeface="Times New Roman" panose="02020603050405020304" pitchFamily="18" charset="0"/>
              </a:rPr>
            </a:br>
            <a:r>
              <a:rPr lang="lv-LV" sz="3600" dirty="0">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nvGraphicFramePr>
        <p:xfrm>
          <a:off x="73152" y="6145161"/>
          <a:ext cx="12033504" cy="662977"/>
        </p:xfrm>
        <a:graphic>
          <a:graphicData uri="http://schemas.openxmlformats.org/drawingml/2006/table">
            <a:tbl>
              <a:tblPr firstRow="1" bandRow="1">
                <a:tableStyleId>{5C22544A-7EE6-4342-B048-85BDC9FD1C3A}</a:tableStyleId>
              </a:tblPr>
              <a:tblGrid>
                <a:gridCol w="12033504">
                  <a:extLst>
                    <a:ext uri="{9D8B030D-6E8A-4147-A177-3AD203B41FA5}">
                      <a16:colId xmlns:a16="http://schemas.microsoft.com/office/drawing/2014/main" val="20000"/>
                    </a:ext>
                  </a:extLst>
                </a:gridCol>
              </a:tblGrid>
              <a:tr h="662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800" b="1" kern="1200" dirty="0">
                          <a:solidFill>
                            <a:schemeClr val="lt1"/>
                          </a:solidFill>
                          <a:effectLst/>
                          <a:latin typeface="+mn-lt"/>
                          <a:ea typeface="+mn-ea"/>
                          <a:cs typeface="+mn-cs"/>
                        </a:rPr>
                        <a:t>The project is co-financed </a:t>
                      </a:r>
                      <a:r>
                        <a:rPr lang="lv-LV" sz="1800" b="1" kern="1200" dirty="0" err="1">
                          <a:solidFill>
                            <a:schemeClr val="lt1"/>
                          </a:solidFill>
                          <a:effectLst/>
                          <a:latin typeface="+mn-lt"/>
                          <a:ea typeface="+mn-ea"/>
                          <a:cs typeface="+mn-cs"/>
                        </a:rPr>
                        <a:t>by</a:t>
                      </a:r>
                      <a:r>
                        <a:rPr lang="lv-LV" sz="1800" b="1" kern="1200" dirty="0">
                          <a:solidFill>
                            <a:schemeClr val="lt1"/>
                          </a:solidFill>
                          <a:effectLst/>
                          <a:latin typeface="+mn-lt"/>
                          <a:ea typeface="+mn-ea"/>
                          <a:cs typeface="+mn-cs"/>
                        </a:rPr>
                        <a:t> </a:t>
                      </a:r>
                      <a:r>
                        <a:rPr lang="lv-LV" sz="1800" b="1" kern="1200" dirty="0" err="1">
                          <a:solidFill>
                            <a:schemeClr val="lt1"/>
                          </a:solidFill>
                          <a:effectLst/>
                          <a:latin typeface="+mn-lt"/>
                          <a:ea typeface="+mn-ea"/>
                          <a:cs typeface="+mn-cs"/>
                        </a:rPr>
                        <a:t>the</a:t>
                      </a:r>
                      <a:r>
                        <a:rPr lang="lv-LV" sz="1800" b="1" kern="1200" dirty="0">
                          <a:solidFill>
                            <a:schemeClr val="lt1"/>
                          </a:solidFill>
                          <a:effectLst/>
                          <a:latin typeface="+mn-lt"/>
                          <a:ea typeface="+mn-ea"/>
                          <a:cs typeface="+mn-cs"/>
                        </a:rPr>
                        <a:t> </a:t>
                      </a:r>
                      <a:r>
                        <a:rPr lang="lv-LV" sz="1800" b="1" kern="1200" dirty="0" err="1">
                          <a:solidFill>
                            <a:schemeClr val="lt1"/>
                          </a:solidFill>
                          <a:effectLst/>
                          <a:latin typeface="+mn-lt"/>
                          <a:ea typeface="+mn-ea"/>
                          <a:cs typeface="+mn-cs"/>
                        </a:rPr>
                        <a:t>Central</a:t>
                      </a:r>
                      <a:r>
                        <a:rPr lang="lv-LV" sz="1800" b="1" kern="1200" dirty="0">
                          <a:solidFill>
                            <a:schemeClr val="lt1"/>
                          </a:solidFill>
                          <a:effectLst/>
                          <a:latin typeface="+mn-lt"/>
                          <a:ea typeface="+mn-ea"/>
                          <a:cs typeface="+mn-cs"/>
                        </a:rPr>
                        <a:t> </a:t>
                      </a:r>
                      <a:r>
                        <a:rPr lang="lv-LV" sz="1800" b="1" kern="1200" dirty="0" err="1">
                          <a:solidFill>
                            <a:schemeClr val="lt1"/>
                          </a:solidFill>
                          <a:effectLst/>
                          <a:latin typeface="+mn-lt"/>
                          <a:ea typeface="+mn-ea"/>
                          <a:cs typeface="+mn-cs"/>
                        </a:rPr>
                        <a:t>Baltic</a:t>
                      </a:r>
                      <a:r>
                        <a:rPr lang="lv-LV" sz="1800" b="1" kern="1200" dirty="0">
                          <a:solidFill>
                            <a:schemeClr val="lt1"/>
                          </a:solidFill>
                          <a:effectLst/>
                          <a:latin typeface="+mn-lt"/>
                          <a:ea typeface="+mn-ea"/>
                          <a:cs typeface="+mn-cs"/>
                        </a:rPr>
                        <a:t> </a:t>
                      </a:r>
                      <a:r>
                        <a:rPr lang="lv-LV" sz="1800" b="1" kern="1200" baseline="0" dirty="0" err="1">
                          <a:solidFill>
                            <a:schemeClr val="lt1"/>
                          </a:solidFill>
                          <a:effectLst/>
                          <a:latin typeface="+mn-lt"/>
                          <a:ea typeface="+mn-ea"/>
                          <a:cs typeface="+mn-cs"/>
                        </a:rPr>
                        <a:t>Pr</a:t>
                      </a:r>
                      <a:r>
                        <a:rPr lang="lv-LV" sz="1800" b="1" kern="1200" dirty="0" err="1">
                          <a:solidFill>
                            <a:schemeClr val="lt1"/>
                          </a:solidFill>
                          <a:effectLst/>
                          <a:latin typeface="+mn-lt"/>
                          <a:ea typeface="+mn-ea"/>
                          <a:cs typeface="+mn-cs"/>
                        </a:rPr>
                        <a:t>ogramme</a:t>
                      </a:r>
                      <a:r>
                        <a:rPr lang="lv-LV" sz="1800" b="1" kern="1200" baseline="0" dirty="0">
                          <a:solidFill>
                            <a:schemeClr val="lt1"/>
                          </a:solidFill>
                          <a:effectLst/>
                          <a:latin typeface="+mn-lt"/>
                          <a:ea typeface="+mn-ea"/>
                          <a:cs typeface="+mn-cs"/>
                        </a:rPr>
                        <a:t> </a:t>
                      </a:r>
                      <a:r>
                        <a:rPr lang="lv-LV" sz="1800" b="1" kern="1200" dirty="0">
                          <a:solidFill>
                            <a:schemeClr val="lt1"/>
                          </a:solidFill>
                          <a:effectLst/>
                          <a:latin typeface="+mn-lt"/>
                          <a:ea typeface="+mn-ea"/>
                          <a:cs typeface="+mn-cs"/>
                        </a:rPr>
                        <a:t>2014–2020</a:t>
                      </a:r>
                      <a:endParaRPr lang="en-US" sz="1800" b="1" kern="1200" dirty="0">
                        <a:solidFill>
                          <a:schemeClr val="lt1"/>
                        </a:solidFill>
                        <a:effectLst/>
                        <a:latin typeface="+mn-lt"/>
                        <a:ea typeface="+mn-ea"/>
                        <a:cs typeface="+mn-cs"/>
                      </a:endParaRPr>
                    </a:p>
                    <a:p>
                      <a:r>
                        <a:rPr lang="lv-LV" dirty="0"/>
                        <a:t>www.centralbaltic.eu</a:t>
                      </a:r>
                      <a:endParaRPr lang="en-US" dirty="0"/>
                    </a:p>
                  </a:txBody>
                  <a:tcPr>
                    <a:solidFill>
                      <a:srgbClr val="0070C0"/>
                    </a:solidFill>
                  </a:tcPr>
                </a:tc>
                <a:extLst>
                  <a:ext uri="{0D108BD9-81ED-4DB2-BD59-A6C34878D82A}">
                    <a16:rowId xmlns:a16="http://schemas.microsoft.com/office/drawing/2014/main" val="10000"/>
                  </a:ext>
                </a:extLst>
              </a:tr>
            </a:tbl>
          </a:graphicData>
        </a:graphic>
      </p:graphicFrame>
      <p:pic>
        <p:nvPicPr>
          <p:cNvPr id="1030" name="Picture 6" descr="http://centralbaltic.eu/sites/default/files/logo.png">
            <a:extLst>
              <a:ext uri="{FF2B5EF4-FFF2-40B4-BE49-F238E27FC236}">
                <a16:creationId xmlns:a16="http://schemas.microsoft.com/office/drawing/2014/main" id="{47CC441A-5F95-41A8-A4E6-DDDD1529F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69" y="4317815"/>
            <a:ext cx="5312463" cy="11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http://centralbaltic.eu/sites/default/files/EU_flag_web.jpg">
            <a:extLst>
              <a:ext uri="{FF2B5EF4-FFF2-40B4-BE49-F238E27FC236}">
                <a16:creationId xmlns:a16="http://schemas.microsoft.com/office/drawing/2014/main" id="{68455E6E-6E46-475D-B33E-1FBBD8899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033" y="4256183"/>
            <a:ext cx="1202130" cy="13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73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43" y="223211"/>
            <a:ext cx="10515600" cy="1615303"/>
          </a:xfrm>
        </p:spPr>
        <p:txBody>
          <a:bodyPr>
            <a:normAutofit/>
          </a:bodyPr>
          <a:lstStyle/>
          <a:p>
            <a:r>
              <a:rPr lang="lv-LV" sz="3600" b="1" dirty="0"/>
              <a:t>WP Marketing &amp; </a:t>
            </a:r>
            <a:r>
              <a:rPr lang="lv-LV" sz="3600" b="1" dirty="0" err="1"/>
              <a:t>promotion</a:t>
            </a:r>
            <a:br>
              <a:rPr lang="lv-LV" sz="3600" b="1" dirty="0"/>
            </a:br>
            <a:r>
              <a:rPr lang="lv-LV" b="1" dirty="0" err="1"/>
              <a:t>Accessibility</a:t>
            </a:r>
            <a:r>
              <a:rPr lang="lv-LV" b="1" dirty="0"/>
              <a:t> CL </a:t>
            </a:r>
            <a:r>
              <a:rPr lang="lv-LV" b="1" dirty="0" err="1"/>
              <a:t>workshops</a:t>
            </a:r>
            <a:endParaRPr lang="en-US" b="1" dirty="0"/>
          </a:p>
        </p:txBody>
      </p:sp>
      <p:pic>
        <p:nvPicPr>
          <p:cNvPr id="9" name="Picture 6" descr="http://centralbaltic.eu/sites/default/files/logo.png">
            <a:extLst>
              <a:ext uri="{FF2B5EF4-FFF2-40B4-BE49-F238E27FC236}">
                <a16:creationId xmlns:a16="http://schemas.microsoft.com/office/drawing/2014/main" id="{D0A3D4E1-6DE9-4DD0-A1CF-1474BF90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centralbaltic.eu/sites/default/files/EU_flag_web.jpg">
            <a:extLst>
              <a:ext uri="{FF2B5EF4-FFF2-40B4-BE49-F238E27FC236}">
                <a16:creationId xmlns:a16="http://schemas.microsoft.com/office/drawing/2014/main" id="{4BC611B7-8676-4E75-9529-9FADA73F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aisnstūris 16">
            <a:extLst>
              <a:ext uri="{FF2B5EF4-FFF2-40B4-BE49-F238E27FC236}">
                <a16:creationId xmlns:a16="http://schemas.microsoft.com/office/drawing/2014/main" id="{9CAF85E0-8C0E-4C30-80FA-77294AE356FE}"/>
              </a:ext>
            </a:extLst>
          </p:cNvPr>
          <p:cNvSpPr/>
          <p:nvPr/>
        </p:nvSpPr>
        <p:spPr>
          <a:xfrm>
            <a:off x="4247958" y="2114682"/>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3</a:t>
            </a:r>
          </a:p>
        </p:txBody>
      </p:sp>
      <p:sp>
        <p:nvSpPr>
          <p:cNvPr id="16" name="Taisnstūris 15">
            <a:extLst>
              <a:ext uri="{FF2B5EF4-FFF2-40B4-BE49-F238E27FC236}">
                <a16:creationId xmlns:a16="http://schemas.microsoft.com/office/drawing/2014/main" id="{218CF46C-DC19-46DC-AF6F-205688BED653}"/>
              </a:ext>
            </a:extLst>
          </p:cNvPr>
          <p:cNvSpPr/>
          <p:nvPr/>
        </p:nvSpPr>
        <p:spPr>
          <a:xfrm>
            <a:off x="403122" y="4341030"/>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Latvia – </a:t>
            </a:r>
            <a:r>
              <a:rPr lang="lv-LV" dirty="0" err="1"/>
              <a:t>January</a:t>
            </a:r>
            <a:r>
              <a:rPr lang="lv-LV" dirty="0"/>
              <a:t> 2020</a:t>
            </a:r>
          </a:p>
        </p:txBody>
      </p:sp>
      <p:sp>
        <p:nvSpPr>
          <p:cNvPr id="12" name="Taisnstūris 11">
            <a:extLst>
              <a:ext uri="{FF2B5EF4-FFF2-40B4-BE49-F238E27FC236}">
                <a16:creationId xmlns:a16="http://schemas.microsoft.com/office/drawing/2014/main" id="{298B4D71-D9C8-4E55-AD4E-FB1FCA35F6FE}"/>
              </a:ext>
            </a:extLst>
          </p:cNvPr>
          <p:cNvSpPr/>
          <p:nvPr/>
        </p:nvSpPr>
        <p:spPr>
          <a:xfrm>
            <a:off x="403122" y="2114683"/>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Thematic</a:t>
            </a:r>
            <a:r>
              <a:rPr lang="lv-LV" dirty="0"/>
              <a:t> </a:t>
            </a:r>
            <a:r>
              <a:rPr lang="lv-LV" dirty="0" err="1"/>
              <a:t>workshops</a:t>
            </a:r>
            <a:endParaRPr lang="lv-LV" dirty="0"/>
          </a:p>
        </p:txBody>
      </p:sp>
      <p:sp>
        <p:nvSpPr>
          <p:cNvPr id="15" name="Taisnstūris 14">
            <a:extLst>
              <a:ext uri="{FF2B5EF4-FFF2-40B4-BE49-F238E27FC236}">
                <a16:creationId xmlns:a16="http://schemas.microsoft.com/office/drawing/2014/main" id="{4E079E7E-F77F-46A4-86F5-DB26B4ECFDD3}"/>
              </a:ext>
            </a:extLst>
          </p:cNvPr>
          <p:cNvSpPr/>
          <p:nvPr/>
        </p:nvSpPr>
        <p:spPr>
          <a:xfrm>
            <a:off x="9147772" y="2114683"/>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2</a:t>
            </a:r>
          </a:p>
        </p:txBody>
      </p:sp>
      <p:sp>
        <p:nvSpPr>
          <p:cNvPr id="20" name="Taisnstūris 19">
            <a:extLst>
              <a:ext uri="{FF2B5EF4-FFF2-40B4-BE49-F238E27FC236}">
                <a16:creationId xmlns:a16="http://schemas.microsoft.com/office/drawing/2014/main" id="{8DEDF02B-C54F-454C-9319-94014993B54A}"/>
              </a:ext>
            </a:extLst>
          </p:cNvPr>
          <p:cNvSpPr/>
          <p:nvPr/>
        </p:nvSpPr>
        <p:spPr>
          <a:xfrm>
            <a:off x="5181604" y="2106562"/>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LV, EE, FI</a:t>
            </a:r>
          </a:p>
        </p:txBody>
      </p:sp>
      <p:sp>
        <p:nvSpPr>
          <p:cNvPr id="3" name="Taisnstūris 2">
            <a:extLst>
              <a:ext uri="{FF2B5EF4-FFF2-40B4-BE49-F238E27FC236}">
                <a16:creationId xmlns:a16="http://schemas.microsoft.com/office/drawing/2014/main" id="{ECB98E2C-219B-46C2-8CB5-B4296B168227}"/>
              </a:ext>
            </a:extLst>
          </p:cNvPr>
          <p:cNvSpPr/>
          <p:nvPr/>
        </p:nvSpPr>
        <p:spPr>
          <a:xfrm>
            <a:off x="403122" y="3032291"/>
            <a:ext cx="6096000" cy="923330"/>
          </a:xfrm>
          <a:prstGeom prst="rect">
            <a:avLst/>
          </a:prstGeom>
        </p:spPr>
        <p:txBody>
          <a:bodyPr>
            <a:spAutoFit/>
          </a:bodyPr>
          <a:lstStyle/>
          <a:p>
            <a:r>
              <a:rPr lang="lv-LV" dirty="0" err="1"/>
              <a:t>for</a:t>
            </a:r>
            <a:r>
              <a:rPr lang="lv-LV" dirty="0"/>
              <a:t> </a:t>
            </a:r>
            <a:r>
              <a:rPr lang="lv-LV" dirty="0" err="1"/>
              <a:t>municipalities</a:t>
            </a:r>
            <a:r>
              <a:rPr lang="lv-LV" dirty="0"/>
              <a:t>, </a:t>
            </a:r>
            <a:r>
              <a:rPr lang="lv-LV" dirty="0" err="1"/>
              <a:t>visitor</a:t>
            </a:r>
            <a:r>
              <a:rPr lang="lv-LV" dirty="0"/>
              <a:t> </a:t>
            </a:r>
            <a:r>
              <a:rPr lang="lv-LV" dirty="0" err="1"/>
              <a:t>centres</a:t>
            </a:r>
            <a:r>
              <a:rPr lang="lv-LV" dirty="0"/>
              <a:t>, </a:t>
            </a:r>
            <a:r>
              <a:rPr lang="lv-LV" dirty="0" err="1"/>
              <a:t>local</a:t>
            </a:r>
            <a:r>
              <a:rPr lang="lv-LV" dirty="0"/>
              <a:t> operators </a:t>
            </a:r>
            <a:r>
              <a:rPr lang="lv-LV" dirty="0" err="1"/>
              <a:t>etc</a:t>
            </a:r>
            <a:r>
              <a:rPr lang="lv-LV" dirty="0"/>
              <a:t>. </a:t>
            </a:r>
            <a:r>
              <a:rPr lang="lv-LV" dirty="0" err="1"/>
              <a:t>on</a:t>
            </a:r>
            <a:r>
              <a:rPr lang="lv-LV" dirty="0"/>
              <a:t> </a:t>
            </a:r>
            <a:r>
              <a:rPr lang="lv-LV" dirty="0" err="1"/>
              <a:t>developing</a:t>
            </a:r>
            <a:r>
              <a:rPr lang="lv-LV" dirty="0"/>
              <a:t> </a:t>
            </a:r>
            <a:r>
              <a:rPr lang="lv-LV" dirty="0" err="1"/>
              <a:t>accessible</a:t>
            </a:r>
            <a:r>
              <a:rPr lang="lv-LV" dirty="0"/>
              <a:t> </a:t>
            </a:r>
            <a:r>
              <a:rPr lang="lv-LV" dirty="0" err="1"/>
              <a:t>tourism</a:t>
            </a:r>
            <a:r>
              <a:rPr lang="lv-LV" dirty="0"/>
              <a:t> </a:t>
            </a:r>
            <a:r>
              <a:rPr lang="lv-LV" dirty="0" err="1"/>
              <a:t>products</a:t>
            </a:r>
            <a:r>
              <a:rPr lang="lv-LV" dirty="0"/>
              <a:t>, </a:t>
            </a:r>
            <a:r>
              <a:rPr lang="lv-LV" dirty="0" err="1"/>
              <a:t>use</a:t>
            </a:r>
            <a:r>
              <a:rPr lang="lv-LV" dirty="0"/>
              <a:t> </a:t>
            </a:r>
            <a:r>
              <a:rPr lang="lv-LV" dirty="0" err="1"/>
              <a:t>of</a:t>
            </a:r>
            <a:r>
              <a:rPr lang="lv-LV" dirty="0"/>
              <a:t> </a:t>
            </a:r>
            <a:r>
              <a:rPr lang="lv-LV" dirty="0" err="1"/>
              <a:t>self-testing</a:t>
            </a:r>
            <a:r>
              <a:rPr lang="lv-LV" dirty="0"/>
              <a:t> </a:t>
            </a:r>
            <a:r>
              <a:rPr lang="lv-LV" dirty="0" err="1"/>
              <a:t>tool</a:t>
            </a:r>
            <a:r>
              <a:rPr lang="lv-LV" dirty="0"/>
              <a:t>, </a:t>
            </a:r>
            <a:r>
              <a:rPr lang="lv-LV" dirty="0" err="1"/>
              <a:t>efficient</a:t>
            </a:r>
            <a:r>
              <a:rPr lang="lv-LV" dirty="0"/>
              <a:t> </a:t>
            </a:r>
            <a:r>
              <a:rPr lang="lv-LV" dirty="0" err="1"/>
              <a:t>accessibility</a:t>
            </a:r>
            <a:r>
              <a:rPr lang="lv-LV" dirty="0"/>
              <a:t> </a:t>
            </a:r>
            <a:r>
              <a:rPr lang="lv-LV" dirty="0" err="1"/>
              <a:t>solutions</a:t>
            </a:r>
            <a:r>
              <a:rPr lang="lv-LV" dirty="0"/>
              <a:t> (</a:t>
            </a:r>
            <a:r>
              <a:rPr lang="lv-LV" dirty="0" err="1"/>
              <a:t>total</a:t>
            </a:r>
            <a:r>
              <a:rPr lang="lv-LV" dirty="0"/>
              <a:t> 150 </a:t>
            </a:r>
            <a:r>
              <a:rPr lang="lv-LV" dirty="0" err="1"/>
              <a:t>participants</a:t>
            </a:r>
            <a:r>
              <a:rPr lang="lv-LV" dirty="0"/>
              <a:t>)</a:t>
            </a:r>
          </a:p>
        </p:txBody>
      </p:sp>
      <p:sp>
        <p:nvSpPr>
          <p:cNvPr id="22" name="Taisnstūris 21">
            <a:extLst>
              <a:ext uri="{FF2B5EF4-FFF2-40B4-BE49-F238E27FC236}">
                <a16:creationId xmlns:a16="http://schemas.microsoft.com/office/drawing/2014/main" id="{C847DE46-5790-416A-A59B-015283AC5E3D}"/>
              </a:ext>
            </a:extLst>
          </p:cNvPr>
          <p:cNvSpPr/>
          <p:nvPr/>
        </p:nvSpPr>
        <p:spPr>
          <a:xfrm>
            <a:off x="7027817" y="4341030"/>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LP, PP2, PP3</a:t>
            </a:r>
          </a:p>
        </p:txBody>
      </p:sp>
    </p:spTree>
    <p:extLst>
      <p:ext uri="{BB962C8B-B14F-4D97-AF65-F5344CB8AC3E}">
        <p14:creationId xmlns:p14="http://schemas.microsoft.com/office/powerpoint/2010/main" val="105531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 y="-485697"/>
            <a:ext cx="10515600" cy="1240562"/>
          </a:xfrm>
        </p:spPr>
        <p:txBody>
          <a:bodyPr>
            <a:normAutofit/>
          </a:bodyPr>
          <a:lstStyle/>
          <a:p>
            <a:br>
              <a:rPr lang="lv-LV" sz="3600" b="1" dirty="0"/>
            </a:br>
            <a:r>
              <a:rPr lang="lv-LV" b="1" dirty="0" err="1"/>
              <a:t>Public</a:t>
            </a:r>
            <a:r>
              <a:rPr lang="lv-LV" b="1" dirty="0"/>
              <a:t> </a:t>
            </a:r>
            <a:r>
              <a:rPr lang="lv-LV" b="1" dirty="0" err="1"/>
              <a:t>events&amp;promotion</a:t>
            </a:r>
            <a:endParaRPr lang="en-US" b="1" dirty="0"/>
          </a:p>
        </p:txBody>
      </p:sp>
      <p:pic>
        <p:nvPicPr>
          <p:cNvPr id="46" name="Picture 6" descr="http://centralbaltic.eu/sites/default/files/logo.png">
            <a:extLst>
              <a:ext uri="{FF2B5EF4-FFF2-40B4-BE49-F238E27FC236}">
                <a16:creationId xmlns:a16="http://schemas.microsoft.com/office/drawing/2014/main" id="{37F5032C-6D1E-423D-8B04-AEA66CBC8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http://centralbaltic.eu/sites/default/files/EU_flag_web.jpg">
            <a:extLst>
              <a:ext uri="{FF2B5EF4-FFF2-40B4-BE49-F238E27FC236}">
                <a16:creationId xmlns:a16="http://schemas.microsoft.com/office/drawing/2014/main" id="{1F5B858A-3094-4F2F-A2F3-6680582DB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aisnstūris 8">
            <a:extLst>
              <a:ext uri="{FF2B5EF4-FFF2-40B4-BE49-F238E27FC236}">
                <a16:creationId xmlns:a16="http://schemas.microsoft.com/office/drawing/2014/main" id="{826A8D9A-8C69-467D-8598-D4F1FCEAAA3A}"/>
              </a:ext>
            </a:extLst>
          </p:cNvPr>
          <p:cNvSpPr/>
          <p:nvPr/>
        </p:nvSpPr>
        <p:spPr>
          <a:xfrm>
            <a:off x="285135" y="1387095"/>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FAM </a:t>
            </a:r>
            <a:r>
              <a:rPr lang="lv-LV" dirty="0" err="1"/>
              <a:t>workshops</a:t>
            </a:r>
            <a:r>
              <a:rPr lang="lv-LV" dirty="0"/>
              <a:t> </a:t>
            </a:r>
            <a:r>
              <a:rPr lang="lv-LV" dirty="0" err="1"/>
              <a:t>for</a:t>
            </a:r>
            <a:r>
              <a:rPr lang="lv-LV" dirty="0"/>
              <a:t> </a:t>
            </a:r>
            <a:r>
              <a:rPr lang="lv-LV" dirty="0" err="1"/>
              <a:t>messengers</a:t>
            </a:r>
            <a:endParaRPr lang="lv-LV" dirty="0"/>
          </a:p>
        </p:txBody>
      </p:sp>
      <p:sp>
        <p:nvSpPr>
          <p:cNvPr id="10" name="Taisnstūris 9">
            <a:extLst>
              <a:ext uri="{FF2B5EF4-FFF2-40B4-BE49-F238E27FC236}">
                <a16:creationId xmlns:a16="http://schemas.microsoft.com/office/drawing/2014/main" id="{0251CAB9-FB62-45C9-AB13-D1575831F505}"/>
              </a:ext>
            </a:extLst>
          </p:cNvPr>
          <p:cNvSpPr/>
          <p:nvPr/>
        </p:nvSpPr>
        <p:spPr>
          <a:xfrm>
            <a:off x="4188965" y="1387094"/>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3</a:t>
            </a:r>
          </a:p>
        </p:txBody>
      </p:sp>
      <p:sp>
        <p:nvSpPr>
          <p:cNvPr id="11" name="Taisnstūris 10">
            <a:extLst>
              <a:ext uri="{FF2B5EF4-FFF2-40B4-BE49-F238E27FC236}">
                <a16:creationId xmlns:a16="http://schemas.microsoft.com/office/drawing/2014/main" id="{2BCCCF8F-6BF7-4BB8-BC0B-F5B1CE7C98E9}"/>
              </a:ext>
            </a:extLst>
          </p:cNvPr>
          <p:cNvSpPr/>
          <p:nvPr/>
        </p:nvSpPr>
        <p:spPr>
          <a:xfrm>
            <a:off x="5419459" y="1354862"/>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LV, EE, FI</a:t>
            </a:r>
          </a:p>
        </p:txBody>
      </p:sp>
      <p:sp>
        <p:nvSpPr>
          <p:cNvPr id="14" name="Taisnstūris 13">
            <a:extLst>
              <a:ext uri="{FF2B5EF4-FFF2-40B4-BE49-F238E27FC236}">
                <a16:creationId xmlns:a16="http://schemas.microsoft.com/office/drawing/2014/main" id="{11D2D6E0-C603-4051-BD77-F93C67E88763}"/>
              </a:ext>
            </a:extLst>
          </p:cNvPr>
          <p:cNvSpPr/>
          <p:nvPr/>
        </p:nvSpPr>
        <p:spPr>
          <a:xfrm>
            <a:off x="9147772" y="1354862"/>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2</a:t>
            </a:r>
          </a:p>
        </p:txBody>
      </p:sp>
      <p:sp>
        <p:nvSpPr>
          <p:cNvPr id="3" name="Taisnstūris 2">
            <a:extLst>
              <a:ext uri="{FF2B5EF4-FFF2-40B4-BE49-F238E27FC236}">
                <a16:creationId xmlns:a16="http://schemas.microsoft.com/office/drawing/2014/main" id="{985AD906-3584-4A58-9D92-9819DAC1620F}"/>
              </a:ext>
            </a:extLst>
          </p:cNvPr>
          <p:cNvSpPr/>
          <p:nvPr/>
        </p:nvSpPr>
        <p:spPr>
          <a:xfrm>
            <a:off x="285135" y="2620976"/>
            <a:ext cx="6096000" cy="646331"/>
          </a:xfrm>
          <a:prstGeom prst="rect">
            <a:avLst/>
          </a:prstGeom>
        </p:spPr>
        <p:txBody>
          <a:bodyPr>
            <a:spAutoFit/>
          </a:bodyPr>
          <a:lstStyle/>
          <a:p>
            <a:r>
              <a:rPr lang="lv-LV" dirty="0" err="1"/>
              <a:t>How</a:t>
            </a:r>
            <a:r>
              <a:rPr lang="lv-LV" dirty="0"/>
              <a:t> to </a:t>
            </a:r>
            <a:r>
              <a:rPr lang="lv-LV" dirty="0" err="1"/>
              <a:t>access</a:t>
            </a:r>
            <a:r>
              <a:rPr lang="lv-LV" dirty="0"/>
              <a:t> </a:t>
            </a:r>
            <a:r>
              <a:rPr lang="lv-LV" dirty="0" err="1"/>
              <a:t>and</a:t>
            </a:r>
            <a:r>
              <a:rPr lang="lv-LV" dirty="0"/>
              <a:t> </a:t>
            </a:r>
            <a:r>
              <a:rPr lang="lv-LV" dirty="0" err="1"/>
              <a:t>spread</a:t>
            </a:r>
            <a:r>
              <a:rPr lang="lv-LV" dirty="0"/>
              <a:t> info </a:t>
            </a:r>
            <a:r>
              <a:rPr lang="lv-LV" dirty="0" err="1"/>
              <a:t>on</a:t>
            </a:r>
            <a:r>
              <a:rPr lang="lv-LV" dirty="0"/>
              <a:t> </a:t>
            </a:r>
            <a:r>
              <a:rPr lang="lv-LV" dirty="0" err="1"/>
              <a:t>accessible</a:t>
            </a:r>
            <a:r>
              <a:rPr lang="lv-LV" dirty="0"/>
              <a:t> </a:t>
            </a:r>
            <a:r>
              <a:rPr lang="lv-LV" dirty="0" err="1"/>
              <a:t>destinations</a:t>
            </a:r>
            <a:r>
              <a:rPr lang="lv-LV" dirty="0"/>
              <a:t> </a:t>
            </a:r>
            <a:r>
              <a:rPr lang="lv-LV" dirty="0" err="1"/>
              <a:t>among</a:t>
            </a:r>
            <a:r>
              <a:rPr lang="lv-LV" dirty="0"/>
              <a:t> </a:t>
            </a:r>
            <a:r>
              <a:rPr lang="lv-LV" dirty="0" err="1"/>
              <a:t>the</a:t>
            </a:r>
            <a:r>
              <a:rPr lang="lv-LV" dirty="0"/>
              <a:t> </a:t>
            </a:r>
            <a:r>
              <a:rPr lang="lv-LV" dirty="0" err="1"/>
              <a:t>target</a:t>
            </a:r>
            <a:r>
              <a:rPr lang="lv-LV" dirty="0"/>
              <a:t> </a:t>
            </a:r>
            <a:r>
              <a:rPr lang="lv-LV" dirty="0" err="1"/>
              <a:t>group</a:t>
            </a:r>
            <a:r>
              <a:rPr lang="lv-LV" dirty="0"/>
              <a:t>. </a:t>
            </a:r>
            <a:r>
              <a:rPr lang="lv-LV" dirty="0" err="1"/>
              <a:t>Total</a:t>
            </a:r>
            <a:r>
              <a:rPr lang="lv-LV" dirty="0"/>
              <a:t> no </a:t>
            </a:r>
            <a:r>
              <a:rPr lang="lv-LV" dirty="0" err="1"/>
              <a:t>of</a:t>
            </a:r>
            <a:r>
              <a:rPr lang="lv-LV" dirty="0"/>
              <a:t> </a:t>
            </a:r>
            <a:r>
              <a:rPr lang="lv-LV" dirty="0" err="1"/>
              <a:t>participants</a:t>
            </a:r>
            <a:r>
              <a:rPr lang="lv-LV" dirty="0"/>
              <a:t> - 20.</a:t>
            </a:r>
          </a:p>
        </p:txBody>
      </p:sp>
      <p:sp>
        <p:nvSpPr>
          <p:cNvPr id="17" name="Taisnstūris 16">
            <a:extLst>
              <a:ext uri="{FF2B5EF4-FFF2-40B4-BE49-F238E27FC236}">
                <a16:creationId xmlns:a16="http://schemas.microsoft.com/office/drawing/2014/main" id="{E92C1D5A-5B38-426F-91FC-9527826C70DF}"/>
              </a:ext>
            </a:extLst>
          </p:cNvPr>
          <p:cNvSpPr/>
          <p:nvPr/>
        </p:nvSpPr>
        <p:spPr>
          <a:xfrm>
            <a:off x="285135" y="4331857"/>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Preparing</a:t>
            </a:r>
            <a:r>
              <a:rPr lang="lv-LV" dirty="0"/>
              <a:t> </a:t>
            </a:r>
            <a:r>
              <a:rPr lang="lv-LV" dirty="0" err="1"/>
              <a:t>for</a:t>
            </a:r>
            <a:r>
              <a:rPr lang="lv-LV" dirty="0"/>
              <a:t> </a:t>
            </a:r>
            <a:r>
              <a:rPr lang="lv-LV" dirty="0" err="1"/>
              <a:t>Participation</a:t>
            </a:r>
            <a:r>
              <a:rPr lang="lv-LV" dirty="0"/>
              <a:t> </a:t>
            </a:r>
            <a:r>
              <a:rPr lang="lv-LV" dirty="0" err="1"/>
              <a:t>at</a:t>
            </a:r>
            <a:r>
              <a:rPr lang="lv-LV" dirty="0"/>
              <a:t> </a:t>
            </a:r>
            <a:r>
              <a:rPr lang="lv-LV" dirty="0" err="1"/>
              <a:t>Europarc</a:t>
            </a:r>
            <a:r>
              <a:rPr lang="lv-LV" dirty="0"/>
              <a:t> </a:t>
            </a:r>
            <a:r>
              <a:rPr lang="lv-LV" dirty="0" err="1"/>
              <a:t>Conference</a:t>
            </a:r>
            <a:r>
              <a:rPr lang="lv-LV" dirty="0"/>
              <a:t> 2020</a:t>
            </a:r>
          </a:p>
        </p:txBody>
      </p:sp>
      <p:sp>
        <p:nvSpPr>
          <p:cNvPr id="18" name="Taisnstūris 17">
            <a:extLst>
              <a:ext uri="{FF2B5EF4-FFF2-40B4-BE49-F238E27FC236}">
                <a16:creationId xmlns:a16="http://schemas.microsoft.com/office/drawing/2014/main" id="{37737AFC-B387-45D0-8789-68FD324206CC}"/>
              </a:ext>
            </a:extLst>
          </p:cNvPr>
          <p:cNvSpPr/>
          <p:nvPr/>
        </p:nvSpPr>
        <p:spPr>
          <a:xfrm>
            <a:off x="4188964" y="4331857"/>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a:t>
            </a:r>
          </a:p>
        </p:txBody>
      </p:sp>
      <p:sp>
        <p:nvSpPr>
          <p:cNvPr id="19" name="Taisnstūris 18">
            <a:extLst>
              <a:ext uri="{FF2B5EF4-FFF2-40B4-BE49-F238E27FC236}">
                <a16:creationId xmlns:a16="http://schemas.microsoft.com/office/drawing/2014/main" id="{221CD60C-4280-47C3-AC50-003A23289C15}"/>
              </a:ext>
            </a:extLst>
          </p:cNvPr>
          <p:cNvSpPr/>
          <p:nvPr/>
        </p:nvSpPr>
        <p:spPr>
          <a:xfrm>
            <a:off x="5419459" y="4331856"/>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In</a:t>
            </a:r>
            <a:r>
              <a:rPr lang="lv-LV" dirty="0"/>
              <a:t> </a:t>
            </a:r>
            <a:r>
              <a:rPr lang="lv-LV" dirty="0" err="1"/>
              <a:t>Austria</a:t>
            </a:r>
            <a:endParaRPr lang="lv-LV" dirty="0"/>
          </a:p>
        </p:txBody>
      </p:sp>
      <p:sp>
        <p:nvSpPr>
          <p:cNvPr id="21" name="Taisnstūris 20">
            <a:extLst>
              <a:ext uri="{FF2B5EF4-FFF2-40B4-BE49-F238E27FC236}">
                <a16:creationId xmlns:a16="http://schemas.microsoft.com/office/drawing/2014/main" id="{C2D5C649-F03B-400C-B8FD-31C60A6FD7CE}"/>
              </a:ext>
            </a:extLst>
          </p:cNvPr>
          <p:cNvSpPr/>
          <p:nvPr/>
        </p:nvSpPr>
        <p:spPr>
          <a:xfrm>
            <a:off x="9147772" y="4331855"/>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a:t>
            </a:r>
          </a:p>
        </p:txBody>
      </p:sp>
      <p:sp>
        <p:nvSpPr>
          <p:cNvPr id="5" name="Taisnstūris 4">
            <a:extLst>
              <a:ext uri="{FF2B5EF4-FFF2-40B4-BE49-F238E27FC236}">
                <a16:creationId xmlns:a16="http://schemas.microsoft.com/office/drawing/2014/main" id="{09CB835E-A0AD-4266-BFEF-FE161E636B7E}"/>
              </a:ext>
            </a:extLst>
          </p:cNvPr>
          <p:cNvSpPr/>
          <p:nvPr/>
        </p:nvSpPr>
        <p:spPr>
          <a:xfrm>
            <a:off x="285135" y="5651614"/>
            <a:ext cx="6096000" cy="646331"/>
          </a:xfrm>
          <a:prstGeom prst="rect">
            <a:avLst/>
          </a:prstGeom>
        </p:spPr>
        <p:txBody>
          <a:bodyPr>
            <a:spAutoFit/>
          </a:bodyPr>
          <a:lstStyle/>
          <a:p>
            <a:r>
              <a:rPr lang="lv-LV" dirty="0" err="1"/>
              <a:t>workshop</a:t>
            </a:r>
            <a:r>
              <a:rPr lang="lv-LV" dirty="0"/>
              <a:t> </a:t>
            </a:r>
            <a:r>
              <a:rPr lang="lv-LV" dirty="0" err="1"/>
              <a:t>on</a:t>
            </a:r>
            <a:r>
              <a:rPr lang="lv-LV" dirty="0"/>
              <a:t> </a:t>
            </a:r>
            <a:r>
              <a:rPr lang="lv-LV" dirty="0" err="1"/>
              <a:t>accessibility</a:t>
            </a:r>
            <a:r>
              <a:rPr lang="lv-LV" dirty="0"/>
              <a:t> </a:t>
            </a:r>
            <a:r>
              <a:rPr lang="lv-LV" dirty="0" err="1"/>
              <a:t>challenges</a:t>
            </a:r>
            <a:r>
              <a:rPr lang="lv-LV" dirty="0"/>
              <a:t> </a:t>
            </a:r>
            <a:r>
              <a:rPr lang="lv-LV" dirty="0" err="1"/>
              <a:t>and</a:t>
            </a:r>
            <a:r>
              <a:rPr lang="lv-LV" dirty="0"/>
              <a:t> </a:t>
            </a:r>
            <a:r>
              <a:rPr lang="lv-LV" dirty="0" err="1"/>
              <a:t>achievements</a:t>
            </a:r>
            <a:r>
              <a:rPr lang="lv-LV" dirty="0"/>
              <a:t> </a:t>
            </a:r>
            <a:r>
              <a:rPr lang="lv-LV" dirty="0" err="1"/>
              <a:t>by</a:t>
            </a:r>
            <a:r>
              <a:rPr lang="lv-LV" dirty="0"/>
              <a:t> </a:t>
            </a:r>
            <a:r>
              <a:rPr lang="lv-LV" dirty="0" err="1"/>
              <a:t>project</a:t>
            </a:r>
            <a:r>
              <a:rPr lang="lv-LV" dirty="0"/>
              <a:t> </a:t>
            </a:r>
            <a:r>
              <a:rPr lang="lv-LV" dirty="0" err="1"/>
              <a:t>partners</a:t>
            </a:r>
            <a:r>
              <a:rPr lang="lv-LV" dirty="0"/>
              <a:t>  - </a:t>
            </a:r>
            <a:r>
              <a:rPr lang="lv-LV" b="1" dirty="0" err="1">
                <a:solidFill>
                  <a:srgbClr val="FF0000"/>
                </a:solidFill>
              </a:rPr>
              <a:t>marketplace</a:t>
            </a:r>
            <a:r>
              <a:rPr lang="lv-LV" b="1" dirty="0">
                <a:solidFill>
                  <a:srgbClr val="FF0000"/>
                </a:solidFill>
              </a:rPr>
              <a:t>?</a:t>
            </a:r>
          </a:p>
        </p:txBody>
      </p:sp>
      <p:sp>
        <p:nvSpPr>
          <p:cNvPr id="22" name="Taisnstūris 21">
            <a:extLst>
              <a:ext uri="{FF2B5EF4-FFF2-40B4-BE49-F238E27FC236}">
                <a16:creationId xmlns:a16="http://schemas.microsoft.com/office/drawing/2014/main" id="{6BCD6E1F-3FF3-4600-81E7-60FFED3D6C2C}"/>
              </a:ext>
            </a:extLst>
          </p:cNvPr>
          <p:cNvSpPr/>
          <p:nvPr/>
        </p:nvSpPr>
        <p:spPr>
          <a:xfrm>
            <a:off x="7086026" y="2538247"/>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LP, PP2, PP3</a:t>
            </a:r>
          </a:p>
        </p:txBody>
      </p:sp>
      <p:sp>
        <p:nvSpPr>
          <p:cNvPr id="23" name="Taisnstūris 22">
            <a:extLst>
              <a:ext uri="{FF2B5EF4-FFF2-40B4-BE49-F238E27FC236}">
                <a16:creationId xmlns:a16="http://schemas.microsoft.com/office/drawing/2014/main" id="{9F0C22AE-51DC-4DDF-ADFD-0F3128D47444}"/>
              </a:ext>
            </a:extLst>
          </p:cNvPr>
          <p:cNvSpPr/>
          <p:nvPr/>
        </p:nvSpPr>
        <p:spPr>
          <a:xfrm>
            <a:off x="7159206" y="5440525"/>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PP4</a:t>
            </a:r>
          </a:p>
        </p:txBody>
      </p:sp>
    </p:spTree>
    <p:extLst>
      <p:ext uri="{BB962C8B-B14F-4D97-AF65-F5344CB8AC3E}">
        <p14:creationId xmlns:p14="http://schemas.microsoft.com/office/powerpoint/2010/main" val="361950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 y="-485697"/>
            <a:ext cx="10515600" cy="1240562"/>
          </a:xfrm>
        </p:spPr>
        <p:txBody>
          <a:bodyPr>
            <a:normAutofit/>
          </a:bodyPr>
          <a:lstStyle/>
          <a:p>
            <a:br>
              <a:rPr lang="lv-LV" sz="3600" b="1" dirty="0"/>
            </a:br>
            <a:r>
              <a:rPr lang="lv-LV" b="1" dirty="0" err="1"/>
              <a:t>Public</a:t>
            </a:r>
            <a:r>
              <a:rPr lang="lv-LV" b="1" dirty="0"/>
              <a:t> </a:t>
            </a:r>
            <a:r>
              <a:rPr lang="lv-LV" b="1" dirty="0" err="1"/>
              <a:t>events&amp;promotion</a:t>
            </a:r>
            <a:endParaRPr lang="en-US" b="1" dirty="0"/>
          </a:p>
        </p:txBody>
      </p:sp>
      <p:pic>
        <p:nvPicPr>
          <p:cNvPr id="46" name="Picture 6" descr="http://centralbaltic.eu/sites/default/files/logo.png">
            <a:extLst>
              <a:ext uri="{FF2B5EF4-FFF2-40B4-BE49-F238E27FC236}">
                <a16:creationId xmlns:a16="http://schemas.microsoft.com/office/drawing/2014/main" id="{37F5032C-6D1E-423D-8B04-AEA66CBC8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http://centralbaltic.eu/sites/default/files/EU_flag_web.jpg">
            <a:extLst>
              <a:ext uri="{FF2B5EF4-FFF2-40B4-BE49-F238E27FC236}">
                <a16:creationId xmlns:a16="http://schemas.microsoft.com/office/drawing/2014/main" id="{1F5B858A-3094-4F2F-A2F3-6680582DB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aisnstūris 8">
            <a:extLst>
              <a:ext uri="{FF2B5EF4-FFF2-40B4-BE49-F238E27FC236}">
                <a16:creationId xmlns:a16="http://schemas.microsoft.com/office/drawing/2014/main" id="{826A8D9A-8C69-467D-8598-D4F1FCEAAA3A}"/>
              </a:ext>
            </a:extLst>
          </p:cNvPr>
          <p:cNvSpPr/>
          <p:nvPr/>
        </p:nvSpPr>
        <p:spPr>
          <a:xfrm>
            <a:off x="285135" y="1387095"/>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FAM </a:t>
            </a:r>
            <a:r>
              <a:rPr lang="lv-LV" dirty="0" err="1"/>
              <a:t>workshops</a:t>
            </a:r>
            <a:r>
              <a:rPr lang="lv-LV" dirty="0"/>
              <a:t> </a:t>
            </a:r>
            <a:r>
              <a:rPr lang="lv-LV" dirty="0" err="1"/>
              <a:t>with</a:t>
            </a:r>
            <a:r>
              <a:rPr lang="lv-LV" dirty="0"/>
              <a:t> GER, UK, SE, USA, Asia </a:t>
            </a:r>
            <a:r>
              <a:rPr lang="lv-LV" dirty="0" err="1"/>
              <a:t>tour</a:t>
            </a:r>
            <a:r>
              <a:rPr lang="lv-LV" dirty="0"/>
              <a:t> operators</a:t>
            </a:r>
          </a:p>
        </p:txBody>
      </p:sp>
      <p:sp>
        <p:nvSpPr>
          <p:cNvPr id="10" name="Taisnstūris 9">
            <a:extLst>
              <a:ext uri="{FF2B5EF4-FFF2-40B4-BE49-F238E27FC236}">
                <a16:creationId xmlns:a16="http://schemas.microsoft.com/office/drawing/2014/main" id="{0251CAB9-FB62-45C9-AB13-D1575831F505}"/>
              </a:ext>
            </a:extLst>
          </p:cNvPr>
          <p:cNvSpPr/>
          <p:nvPr/>
        </p:nvSpPr>
        <p:spPr>
          <a:xfrm>
            <a:off x="4188965" y="1387094"/>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5</a:t>
            </a:r>
          </a:p>
        </p:txBody>
      </p:sp>
      <p:sp>
        <p:nvSpPr>
          <p:cNvPr id="11" name="Taisnstūris 10">
            <a:extLst>
              <a:ext uri="{FF2B5EF4-FFF2-40B4-BE49-F238E27FC236}">
                <a16:creationId xmlns:a16="http://schemas.microsoft.com/office/drawing/2014/main" id="{2BCCCF8F-6BF7-4BB8-BC0B-F5B1CE7C98E9}"/>
              </a:ext>
            </a:extLst>
          </p:cNvPr>
          <p:cNvSpPr/>
          <p:nvPr/>
        </p:nvSpPr>
        <p:spPr>
          <a:xfrm>
            <a:off x="5419459" y="1354862"/>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09.2019 - 02.2020</a:t>
            </a:r>
          </a:p>
        </p:txBody>
      </p:sp>
      <p:sp>
        <p:nvSpPr>
          <p:cNvPr id="14" name="Taisnstūris 13">
            <a:extLst>
              <a:ext uri="{FF2B5EF4-FFF2-40B4-BE49-F238E27FC236}">
                <a16:creationId xmlns:a16="http://schemas.microsoft.com/office/drawing/2014/main" id="{11D2D6E0-C603-4051-BD77-F93C67E88763}"/>
              </a:ext>
            </a:extLst>
          </p:cNvPr>
          <p:cNvSpPr/>
          <p:nvPr/>
        </p:nvSpPr>
        <p:spPr>
          <a:xfrm>
            <a:off x="9147772" y="1354862"/>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2</a:t>
            </a:r>
          </a:p>
        </p:txBody>
      </p:sp>
      <p:sp>
        <p:nvSpPr>
          <p:cNvPr id="3" name="Taisnstūris 2">
            <a:extLst>
              <a:ext uri="{FF2B5EF4-FFF2-40B4-BE49-F238E27FC236}">
                <a16:creationId xmlns:a16="http://schemas.microsoft.com/office/drawing/2014/main" id="{985AD906-3584-4A58-9D92-9819DAC1620F}"/>
              </a:ext>
            </a:extLst>
          </p:cNvPr>
          <p:cNvSpPr/>
          <p:nvPr/>
        </p:nvSpPr>
        <p:spPr>
          <a:xfrm>
            <a:off x="285135" y="2620976"/>
            <a:ext cx="6096000" cy="646331"/>
          </a:xfrm>
          <a:prstGeom prst="rect">
            <a:avLst/>
          </a:prstGeom>
        </p:spPr>
        <p:txBody>
          <a:bodyPr>
            <a:spAutoFit/>
          </a:bodyPr>
          <a:lstStyle/>
          <a:p>
            <a:r>
              <a:rPr lang="en-US" dirty="0"/>
              <a:t>to market the CB core area in LV, EE </a:t>
            </a:r>
            <a:r>
              <a:rPr lang="en-US" dirty="0" err="1"/>
              <a:t>nad</a:t>
            </a:r>
            <a:r>
              <a:rPr lang="en-US" dirty="0"/>
              <a:t> FI as a single accessible nature tourism destination</a:t>
            </a:r>
            <a:endParaRPr lang="lv-LV" dirty="0"/>
          </a:p>
        </p:txBody>
      </p:sp>
      <p:sp>
        <p:nvSpPr>
          <p:cNvPr id="15" name="Taisnstūris 14">
            <a:extLst>
              <a:ext uri="{FF2B5EF4-FFF2-40B4-BE49-F238E27FC236}">
                <a16:creationId xmlns:a16="http://schemas.microsoft.com/office/drawing/2014/main" id="{5F14189D-868B-4038-92B3-EB38A3D3D15C}"/>
              </a:ext>
            </a:extLst>
          </p:cNvPr>
          <p:cNvSpPr/>
          <p:nvPr/>
        </p:nvSpPr>
        <p:spPr>
          <a:xfrm>
            <a:off x="6429151" y="2452221"/>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PP2</a:t>
            </a:r>
          </a:p>
        </p:txBody>
      </p:sp>
      <p:sp>
        <p:nvSpPr>
          <p:cNvPr id="17" name="Taisnstūris 16">
            <a:extLst>
              <a:ext uri="{FF2B5EF4-FFF2-40B4-BE49-F238E27FC236}">
                <a16:creationId xmlns:a16="http://schemas.microsoft.com/office/drawing/2014/main" id="{E92C1D5A-5B38-426F-91FC-9527826C70DF}"/>
              </a:ext>
            </a:extLst>
          </p:cNvPr>
          <p:cNvSpPr/>
          <p:nvPr/>
        </p:nvSpPr>
        <p:spPr>
          <a:xfrm>
            <a:off x="285135" y="4331857"/>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Developing</a:t>
            </a:r>
            <a:r>
              <a:rPr lang="lv-LV" dirty="0"/>
              <a:t> </a:t>
            </a:r>
            <a:r>
              <a:rPr lang="lv-LV" dirty="0" err="1"/>
              <a:t>concept</a:t>
            </a:r>
            <a:r>
              <a:rPr lang="lv-LV" dirty="0"/>
              <a:t> </a:t>
            </a:r>
            <a:r>
              <a:rPr lang="lv-LV" dirty="0" err="1"/>
              <a:t>for</a:t>
            </a:r>
            <a:r>
              <a:rPr lang="lv-LV" dirty="0"/>
              <a:t> </a:t>
            </a:r>
            <a:r>
              <a:rPr lang="lv-LV" dirty="0" err="1"/>
              <a:t>Accessibility</a:t>
            </a:r>
            <a:r>
              <a:rPr lang="lv-LV" dirty="0"/>
              <a:t> </a:t>
            </a:r>
            <a:r>
              <a:rPr lang="lv-LV" dirty="0" err="1"/>
              <a:t>Days</a:t>
            </a:r>
            <a:endParaRPr lang="lv-LV" dirty="0"/>
          </a:p>
        </p:txBody>
      </p:sp>
      <p:sp>
        <p:nvSpPr>
          <p:cNvPr id="18" name="Taisnstūris 17">
            <a:extLst>
              <a:ext uri="{FF2B5EF4-FFF2-40B4-BE49-F238E27FC236}">
                <a16:creationId xmlns:a16="http://schemas.microsoft.com/office/drawing/2014/main" id="{37737AFC-B387-45D0-8789-68FD324206CC}"/>
              </a:ext>
            </a:extLst>
          </p:cNvPr>
          <p:cNvSpPr/>
          <p:nvPr/>
        </p:nvSpPr>
        <p:spPr>
          <a:xfrm>
            <a:off x="4188964" y="4331857"/>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3</a:t>
            </a:r>
          </a:p>
        </p:txBody>
      </p:sp>
      <p:sp>
        <p:nvSpPr>
          <p:cNvPr id="19" name="Taisnstūris 18">
            <a:extLst>
              <a:ext uri="{FF2B5EF4-FFF2-40B4-BE49-F238E27FC236}">
                <a16:creationId xmlns:a16="http://schemas.microsoft.com/office/drawing/2014/main" id="{221CD60C-4280-47C3-AC50-003A23289C15}"/>
              </a:ext>
            </a:extLst>
          </p:cNvPr>
          <p:cNvSpPr/>
          <p:nvPr/>
        </p:nvSpPr>
        <p:spPr>
          <a:xfrm>
            <a:off x="5419459" y="4331856"/>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LV, EE, FI</a:t>
            </a:r>
          </a:p>
        </p:txBody>
      </p:sp>
      <p:sp>
        <p:nvSpPr>
          <p:cNvPr id="20" name="Taisnstūris 19">
            <a:extLst>
              <a:ext uri="{FF2B5EF4-FFF2-40B4-BE49-F238E27FC236}">
                <a16:creationId xmlns:a16="http://schemas.microsoft.com/office/drawing/2014/main" id="{413EDFF9-5BF6-4694-9E26-7AB2A03A8EEA}"/>
              </a:ext>
            </a:extLst>
          </p:cNvPr>
          <p:cNvSpPr/>
          <p:nvPr/>
        </p:nvSpPr>
        <p:spPr>
          <a:xfrm>
            <a:off x="6381135" y="5354499"/>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LP, PP, PP3</a:t>
            </a:r>
          </a:p>
        </p:txBody>
      </p:sp>
      <p:sp>
        <p:nvSpPr>
          <p:cNvPr id="21" name="Taisnstūris 20">
            <a:extLst>
              <a:ext uri="{FF2B5EF4-FFF2-40B4-BE49-F238E27FC236}">
                <a16:creationId xmlns:a16="http://schemas.microsoft.com/office/drawing/2014/main" id="{C2D5C649-F03B-400C-B8FD-31C60A6FD7CE}"/>
              </a:ext>
            </a:extLst>
          </p:cNvPr>
          <p:cNvSpPr/>
          <p:nvPr/>
        </p:nvSpPr>
        <p:spPr>
          <a:xfrm>
            <a:off x="9147772" y="4331855"/>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a:t>
            </a:r>
          </a:p>
        </p:txBody>
      </p:sp>
      <p:sp>
        <p:nvSpPr>
          <p:cNvPr id="5" name="Taisnstūris 4">
            <a:extLst>
              <a:ext uri="{FF2B5EF4-FFF2-40B4-BE49-F238E27FC236}">
                <a16:creationId xmlns:a16="http://schemas.microsoft.com/office/drawing/2014/main" id="{09CB835E-A0AD-4266-BFEF-FE161E636B7E}"/>
              </a:ext>
            </a:extLst>
          </p:cNvPr>
          <p:cNvSpPr/>
          <p:nvPr/>
        </p:nvSpPr>
        <p:spPr>
          <a:xfrm>
            <a:off x="285135" y="5651614"/>
            <a:ext cx="6096000" cy="646331"/>
          </a:xfrm>
          <a:prstGeom prst="rect">
            <a:avLst/>
          </a:prstGeom>
        </p:spPr>
        <p:txBody>
          <a:bodyPr>
            <a:spAutoFit/>
          </a:bodyPr>
          <a:lstStyle/>
          <a:p>
            <a:r>
              <a:rPr lang="en-US" dirty="0"/>
              <a:t>Accessibility  Days for families with disabilities to meet and visit the improved project sites</a:t>
            </a:r>
            <a:r>
              <a:rPr lang="lv-LV" dirty="0"/>
              <a:t>. T</a:t>
            </a:r>
            <a:r>
              <a:rPr lang="en-US" dirty="0" err="1"/>
              <a:t>otal</a:t>
            </a:r>
            <a:r>
              <a:rPr lang="en-US" dirty="0"/>
              <a:t> no of participants </a:t>
            </a:r>
            <a:r>
              <a:rPr lang="lv-LV" dirty="0"/>
              <a:t>- </a:t>
            </a:r>
            <a:r>
              <a:rPr lang="en-US" dirty="0"/>
              <a:t>90</a:t>
            </a:r>
            <a:r>
              <a:rPr lang="lv-LV" dirty="0"/>
              <a:t>.</a:t>
            </a:r>
          </a:p>
        </p:txBody>
      </p:sp>
    </p:spTree>
    <p:extLst>
      <p:ext uri="{BB962C8B-B14F-4D97-AF65-F5344CB8AC3E}">
        <p14:creationId xmlns:p14="http://schemas.microsoft.com/office/powerpoint/2010/main" val="281362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4" y="-61933"/>
            <a:ext cx="10515600" cy="1240562"/>
          </a:xfrm>
        </p:spPr>
        <p:txBody>
          <a:bodyPr>
            <a:normAutofit/>
          </a:bodyPr>
          <a:lstStyle/>
          <a:p>
            <a:br>
              <a:rPr lang="lv-LV" sz="3600" b="1" dirty="0"/>
            </a:br>
            <a:r>
              <a:rPr lang="lv-LV" b="1" dirty="0"/>
              <a:t>WP </a:t>
            </a:r>
            <a:r>
              <a:rPr lang="lv-LV" b="1" dirty="0" err="1"/>
              <a:t>Joint</a:t>
            </a:r>
            <a:r>
              <a:rPr lang="lv-LV" b="1" dirty="0"/>
              <a:t> </a:t>
            </a:r>
            <a:r>
              <a:rPr lang="lv-LV" b="1" dirty="0" err="1"/>
              <a:t>product</a:t>
            </a:r>
            <a:r>
              <a:rPr lang="lv-LV" b="1" dirty="0"/>
              <a:t> </a:t>
            </a:r>
            <a:r>
              <a:rPr lang="lv-LV" b="1" dirty="0" err="1"/>
              <a:t>development</a:t>
            </a:r>
            <a:endParaRPr lang="en-US" b="1" dirty="0"/>
          </a:p>
        </p:txBody>
      </p:sp>
      <p:sp>
        <p:nvSpPr>
          <p:cNvPr id="24" name="Taisnstūris 23">
            <a:extLst>
              <a:ext uri="{FF2B5EF4-FFF2-40B4-BE49-F238E27FC236}">
                <a16:creationId xmlns:a16="http://schemas.microsoft.com/office/drawing/2014/main" id="{6E24A1D8-EF9D-43EC-B159-48BB10C4A137}"/>
              </a:ext>
            </a:extLst>
          </p:cNvPr>
          <p:cNvSpPr/>
          <p:nvPr/>
        </p:nvSpPr>
        <p:spPr>
          <a:xfrm>
            <a:off x="404269" y="1709938"/>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On-spot</a:t>
            </a:r>
            <a:r>
              <a:rPr lang="lv-LV" dirty="0"/>
              <a:t> </a:t>
            </a:r>
            <a:r>
              <a:rPr lang="lv-LV" dirty="0" err="1"/>
              <a:t>inspection</a:t>
            </a:r>
            <a:r>
              <a:rPr lang="lv-LV" dirty="0"/>
              <a:t> </a:t>
            </a:r>
            <a:r>
              <a:rPr lang="lv-LV" dirty="0" err="1"/>
              <a:t>visits</a:t>
            </a:r>
            <a:r>
              <a:rPr lang="lv-LV" dirty="0"/>
              <a:t> </a:t>
            </a:r>
          </a:p>
          <a:p>
            <a:pPr algn="ctr"/>
            <a:r>
              <a:rPr lang="lv-LV" u="sng" dirty="0" err="1"/>
              <a:t>at</a:t>
            </a:r>
            <a:r>
              <a:rPr lang="lv-LV" u="sng" dirty="0"/>
              <a:t> </a:t>
            </a:r>
            <a:r>
              <a:rPr lang="lv-LV" u="sng" dirty="0" err="1"/>
              <a:t>project</a:t>
            </a:r>
            <a:r>
              <a:rPr lang="lv-LV" u="sng" dirty="0"/>
              <a:t> </a:t>
            </a:r>
            <a:r>
              <a:rPr lang="lv-LV" u="sng" dirty="0" err="1"/>
              <a:t>sites</a:t>
            </a:r>
            <a:endParaRPr lang="lv-LV" u="sng" dirty="0"/>
          </a:p>
        </p:txBody>
      </p:sp>
      <p:pic>
        <p:nvPicPr>
          <p:cNvPr id="9" name="Picture 6" descr="http://centralbaltic.eu/sites/default/files/logo.png">
            <a:extLst>
              <a:ext uri="{FF2B5EF4-FFF2-40B4-BE49-F238E27FC236}">
                <a16:creationId xmlns:a16="http://schemas.microsoft.com/office/drawing/2014/main" id="{D0A3D4E1-6DE9-4DD0-A1CF-1474BF90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centralbaltic.eu/sites/default/files/EU_flag_web.jpg">
            <a:extLst>
              <a:ext uri="{FF2B5EF4-FFF2-40B4-BE49-F238E27FC236}">
                <a16:creationId xmlns:a16="http://schemas.microsoft.com/office/drawing/2014/main" id="{4BC611B7-8676-4E75-9529-9FADA73F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aisnstūris 17">
            <a:extLst>
              <a:ext uri="{FF2B5EF4-FFF2-40B4-BE49-F238E27FC236}">
                <a16:creationId xmlns:a16="http://schemas.microsoft.com/office/drawing/2014/main" id="{EA57F999-48BD-4717-BEAA-53ABDA0720F3}"/>
              </a:ext>
            </a:extLst>
          </p:cNvPr>
          <p:cNvSpPr/>
          <p:nvPr/>
        </p:nvSpPr>
        <p:spPr>
          <a:xfrm>
            <a:off x="5418307" y="1698632"/>
            <a:ext cx="15330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1: 16</a:t>
            </a:r>
          </a:p>
        </p:txBody>
      </p:sp>
      <p:sp>
        <p:nvSpPr>
          <p:cNvPr id="16" name="Taisnstūris 15">
            <a:extLst>
              <a:ext uri="{FF2B5EF4-FFF2-40B4-BE49-F238E27FC236}">
                <a16:creationId xmlns:a16="http://schemas.microsoft.com/office/drawing/2014/main" id="{218CF46C-DC19-46DC-AF6F-205688BED653}"/>
              </a:ext>
            </a:extLst>
          </p:cNvPr>
          <p:cNvSpPr/>
          <p:nvPr/>
        </p:nvSpPr>
        <p:spPr>
          <a:xfrm>
            <a:off x="3690830" y="5184635"/>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LP, PP2, PP3</a:t>
            </a:r>
          </a:p>
        </p:txBody>
      </p:sp>
      <p:sp>
        <p:nvSpPr>
          <p:cNvPr id="19" name="Taisnstūris 18">
            <a:extLst>
              <a:ext uri="{FF2B5EF4-FFF2-40B4-BE49-F238E27FC236}">
                <a16:creationId xmlns:a16="http://schemas.microsoft.com/office/drawing/2014/main" id="{1C86F5EA-A403-4873-B1AF-BC7FFEC190C4}"/>
              </a:ext>
            </a:extLst>
          </p:cNvPr>
          <p:cNvSpPr/>
          <p:nvPr/>
        </p:nvSpPr>
        <p:spPr>
          <a:xfrm>
            <a:off x="3940492" y="1702600"/>
            <a:ext cx="1229598"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48</a:t>
            </a:r>
          </a:p>
        </p:txBody>
      </p:sp>
      <p:sp>
        <p:nvSpPr>
          <p:cNvPr id="21" name="Taisnstūris 20">
            <a:extLst>
              <a:ext uri="{FF2B5EF4-FFF2-40B4-BE49-F238E27FC236}">
                <a16:creationId xmlns:a16="http://schemas.microsoft.com/office/drawing/2014/main" id="{2AB8D007-5E0C-4C02-9723-DEDDA6157333}"/>
              </a:ext>
            </a:extLst>
          </p:cNvPr>
          <p:cNvSpPr/>
          <p:nvPr/>
        </p:nvSpPr>
        <p:spPr>
          <a:xfrm>
            <a:off x="7021911" y="1699580"/>
            <a:ext cx="15330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2: 11</a:t>
            </a:r>
          </a:p>
        </p:txBody>
      </p:sp>
      <p:sp>
        <p:nvSpPr>
          <p:cNvPr id="22" name="Taisnstūris 21">
            <a:extLst>
              <a:ext uri="{FF2B5EF4-FFF2-40B4-BE49-F238E27FC236}">
                <a16:creationId xmlns:a16="http://schemas.microsoft.com/office/drawing/2014/main" id="{2462E194-5B17-4D45-803D-8B362D64AD76}"/>
              </a:ext>
            </a:extLst>
          </p:cNvPr>
          <p:cNvSpPr/>
          <p:nvPr/>
        </p:nvSpPr>
        <p:spPr>
          <a:xfrm>
            <a:off x="8625515" y="1709938"/>
            <a:ext cx="15330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 11</a:t>
            </a:r>
          </a:p>
        </p:txBody>
      </p:sp>
      <p:sp>
        <p:nvSpPr>
          <p:cNvPr id="23" name="Taisnstūris 22">
            <a:extLst>
              <a:ext uri="{FF2B5EF4-FFF2-40B4-BE49-F238E27FC236}">
                <a16:creationId xmlns:a16="http://schemas.microsoft.com/office/drawing/2014/main" id="{F9FB7DD8-6D54-43AA-9954-8D7C4CC4E3F2}"/>
              </a:ext>
            </a:extLst>
          </p:cNvPr>
          <p:cNvSpPr/>
          <p:nvPr/>
        </p:nvSpPr>
        <p:spPr>
          <a:xfrm>
            <a:off x="10223370" y="1709938"/>
            <a:ext cx="15330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4: 10</a:t>
            </a:r>
          </a:p>
        </p:txBody>
      </p:sp>
      <p:sp>
        <p:nvSpPr>
          <p:cNvPr id="25" name="Taisnstūris 24">
            <a:extLst>
              <a:ext uri="{FF2B5EF4-FFF2-40B4-BE49-F238E27FC236}">
                <a16:creationId xmlns:a16="http://schemas.microsoft.com/office/drawing/2014/main" id="{E7480FA6-D1C8-4623-9BBB-B41C0F443A63}"/>
              </a:ext>
            </a:extLst>
          </p:cNvPr>
          <p:cNvSpPr/>
          <p:nvPr/>
        </p:nvSpPr>
        <p:spPr>
          <a:xfrm>
            <a:off x="404268" y="2734003"/>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On-spot</a:t>
            </a:r>
            <a:r>
              <a:rPr lang="lv-LV" dirty="0"/>
              <a:t> </a:t>
            </a:r>
            <a:r>
              <a:rPr lang="lv-LV" dirty="0" err="1"/>
              <a:t>inspection</a:t>
            </a:r>
            <a:r>
              <a:rPr lang="lv-LV" dirty="0"/>
              <a:t> </a:t>
            </a:r>
            <a:r>
              <a:rPr lang="lv-LV" dirty="0" err="1"/>
              <a:t>visits</a:t>
            </a:r>
            <a:r>
              <a:rPr lang="lv-LV" dirty="0"/>
              <a:t> </a:t>
            </a:r>
          </a:p>
          <a:p>
            <a:pPr algn="ctr"/>
            <a:r>
              <a:rPr lang="lv-LV" u="sng" dirty="0" err="1"/>
              <a:t>at</a:t>
            </a:r>
            <a:r>
              <a:rPr lang="lv-LV" u="sng" dirty="0"/>
              <a:t> </a:t>
            </a:r>
            <a:r>
              <a:rPr lang="lv-LV" u="sng" dirty="0" err="1"/>
              <a:t>other</a:t>
            </a:r>
            <a:r>
              <a:rPr lang="lv-LV" u="sng" dirty="0"/>
              <a:t> </a:t>
            </a:r>
            <a:r>
              <a:rPr lang="lv-LV" u="sng" dirty="0" err="1"/>
              <a:t>sites</a:t>
            </a:r>
            <a:endParaRPr lang="lv-LV" u="sng" dirty="0"/>
          </a:p>
        </p:txBody>
      </p:sp>
      <p:sp>
        <p:nvSpPr>
          <p:cNvPr id="26" name="Taisnstūris 25">
            <a:extLst>
              <a:ext uri="{FF2B5EF4-FFF2-40B4-BE49-F238E27FC236}">
                <a16:creationId xmlns:a16="http://schemas.microsoft.com/office/drawing/2014/main" id="{7904EA24-2D2F-46C6-9BB7-AFAC6763F287}"/>
              </a:ext>
            </a:extLst>
          </p:cNvPr>
          <p:cNvSpPr/>
          <p:nvPr/>
        </p:nvSpPr>
        <p:spPr>
          <a:xfrm>
            <a:off x="3940491" y="2734001"/>
            <a:ext cx="1307270"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35 </a:t>
            </a:r>
            <a:r>
              <a:rPr lang="lv-LV" dirty="0" err="1"/>
              <a:t>round</a:t>
            </a:r>
            <a:r>
              <a:rPr lang="lv-LV" dirty="0"/>
              <a:t> </a:t>
            </a:r>
            <a:r>
              <a:rPr lang="lv-LV" dirty="0" err="1"/>
              <a:t>visits</a:t>
            </a:r>
            <a:endParaRPr lang="lv-LV" dirty="0"/>
          </a:p>
        </p:txBody>
      </p:sp>
      <p:sp>
        <p:nvSpPr>
          <p:cNvPr id="27" name="Taisnstūris 26">
            <a:extLst>
              <a:ext uri="{FF2B5EF4-FFF2-40B4-BE49-F238E27FC236}">
                <a16:creationId xmlns:a16="http://schemas.microsoft.com/office/drawing/2014/main" id="{E727B5CC-88CE-4A1E-8292-0CDA32919B1E}"/>
              </a:ext>
            </a:extLst>
          </p:cNvPr>
          <p:cNvSpPr/>
          <p:nvPr/>
        </p:nvSpPr>
        <p:spPr>
          <a:xfrm>
            <a:off x="5418307" y="2725634"/>
            <a:ext cx="15330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1: 17</a:t>
            </a:r>
          </a:p>
        </p:txBody>
      </p:sp>
      <p:sp>
        <p:nvSpPr>
          <p:cNvPr id="28" name="Taisnstūris 27">
            <a:extLst>
              <a:ext uri="{FF2B5EF4-FFF2-40B4-BE49-F238E27FC236}">
                <a16:creationId xmlns:a16="http://schemas.microsoft.com/office/drawing/2014/main" id="{C4FB46F9-9E5B-422B-A559-5F0E2BFD25F5}"/>
              </a:ext>
            </a:extLst>
          </p:cNvPr>
          <p:cNvSpPr/>
          <p:nvPr/>
        </p:nvSpPr>
        <p:spPr>
          <a:xfrm>
            <a:off x="7021910" y="2725634"/>
            <a:ext cx="15330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 18</a:t>
            </a:r>
          </a:p>
        </p:txBody>
      </p:sp>
      <p:sp>
        <p:nvSpPr>
          <p:cNvPr id="29" name="Taisnstūris 28">
            <a:extLst>
              <a:ext uri="{FF2B5EF4-FFF2-40B4-BE49-F238E27FC236}">
                <a16:creationId xmlns:a16="http://schemas.microsoft.com/office/drawing/2014/main" id="{D724D689-8F14-480A-9098-A297E0CB4C97}"/>
              </a:ext>
            </a:extLst>
          </p:cNvPr>
          <p:cNvSpPr/>
          <p:nvPr/>
        </p:nvSpPr>
        <p:spPr>
          <a:xfrm>
            <a:off x="404268" y="4061040"/>
            <a:ext cx="6096000" cy="923330"/>
          </a:xfrm>
          <a:prstGeom prst="rect">
            <a:avLst/>
          </a:prstGeom>
        </p:spPr>
        <p:txBody>
          <a:bodyPr>
            <a:spAutoFit/>
          </a:bodyPr>
          <a:lstStyle/>
          <a:p>
            <a:r>
              <a:rPr lang="lv-LV" dirty="0"/>
              <a:t>1) </a:t>
            </a:r>
            <a:r>
              <a:rPr lang="lv-LV" dirty="0" err="1"/>
              <a:t>Trail</a:t>
            </a:r>
            <a:r>
              <a:rPr lang="lv-LV" dirty="0"/>
              <a:t> </a:t>
            </a:r>
            <a:r>
              <a:rPr lang="lv-LV" dirty="0" err="1"/>
              <a:t>passports</a:t>
            </a:r>
            <a:endParaRPr lang="lv-LV" dirty="0"/>
          </a:p>
          <a:p>
            <a:endParaRPr lang="lv-LV" dirty="0"/>
          </a:p>
          <a:p>
            <a:r>
              <a:rPr lang="lv-LV" dirty="0"/>
              <a:t>2) </a:t>
            </a:r>
            <a:r>
              <a:rPr lang="lv-LV" dirty="0" err="1"/>
              <a:t>Recording</a:t>
            </a:r>
            <a:r>
              <a:rPr lang="lv-LV" dirty="0"/>
              <a:t> GPX</a:t>
            </a:r>
          </a:p>
        </p:txBody>
      </p:sp>
      <p:cxnSp>
        <p:nvCxnSpPr>
          <p:cNvPr id="5" name="Taisns bultveida savienotājs 4">
            <a:extLst>
              <a:ext uri="{FF2B5EF4-FFF2-40B4-BE49-F238E27FC236}">
                <a16:creationId xmlns:a16="http://schemas.microsoft.com/office/drawing/2014/main" id="{0D2B6F0C-A545-4C3D-A2E8-DAA341E989A5}"/>
              </a:ext>
            </a:extLst>
          </p:cNvPr>
          <p:cNvCxnSpPr>
            <a:cxnSpLocks/>
          </p:cNvCxnSpPr>
          <p:nvPr/>
        </p:nvCxnSpPr>
        <p:spPr>
          <a:xfrm>
            <a:off x="1919496" y="4401045"/>
            <a:ext cx="0" cy="226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Taisns bultveida savienotājs 29">
            <a:extLst>
              <a:ext uri="{FF2B5EF4-FFF2-40B4-BE49-F238E27FC236}">
                <a16:creationId xmlns:a16="http://schemas.microsoft.com/office/drawing/2014/main" id="{DB742279-2CBA-49FD-A64F-CF2509C223ED}"/>
              </a:ext>
            </a:extLst>
          </p:cNvPr>
          <p:cNvCxnSpPr>
            <a:cxnSpLocks/>
          </p:cNvCxnSpPr>
          <p:nvPr/>
        </p:nvCxnSpPr>
        <p:spPr>
          <a:xfrm>
            <a:off x="1902543" y="3573441"/>
            <a:ext cx="0" cy="4875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Attēls 9">
            <a:extLst>
              <a:ext uri="{FF2B5EF4-FFF2-40B4-BE49-F238E27FC236}">
                <a16:creationId xmlns:a16="http://schemas.microsoft.com/office/drawing/2014/main" id="{E63640BF-4022-470C-A766-10AEFD898C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2076" y="3516843"/>
            <a:ext cx="3962007" cy="3341157"/>
          </a:xfrm>
          <a:prstGeom prst="rect">
            <a:avLst/>
          </a:prstGeom>
        </p:spPr>
      </p:pic>
    </p:spTree>
    <p:extLst>
      <p:ext uri="{BB962C8B-B14F-4D97-AF65-F5344CB8AC3E}">
        <p14:creationId xmlns:p14="http://schemas.microsoft.com/office/powerpoint/2010/main" val="182038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4" y="-153882"/>
            <a:ext cx="10515600" cy="1325563"/>
          </a:xfrm>
        </p:spPr>
        <p:txBody>
          <a:bodyPr>
            <a:normAutofit/>
          </a:bodyPr>
          <a:lstStyle/>
          <a:p>
            <a:r>
              <a:rPr lang="lv-LV" sz="3200" b="1" dirty="0"/>
              <a:t>Project Coordination Group</a:t>
            </a:r>
            <a:endParaRPr lang="en-US" sz="32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13448950"/>
              </p:ext>
            </p:extLst>
          </p:nvPr>
        </p:nvGraphicFramePr>
        <p:xfrm>
          <a:off x="131674" y="1493222"/>
          <a:ext cx="11588378" cy="501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1" name="Picture 6" descr="http://centralbaltic.eu/sites/default/files/logo.png">
            <a:extLst>
              <a:ext uri="{FF2B5EF4-FFF2-40B4-BE49-F238E27FC236}">
                <a16:creationId xmlns:a16="http://schemas.microsoft.com/office/drawing/2014/main" id="{49E33E3E-D170-49E0-997B-5560BE88AA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3009" y="25057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http://centralbaltic.eu/sites/default/files/EU_flag_web.jpg">
            <a:extLst>
              <a:ext uri="{FF2B5EF4-FFF2-40B4-BE49-F238E27FC236}">
                <a16:creationId xmlns:a16="http://schemas.microsoft.com/office/drawing/2014/main" id="{DFF72DC7-9BA4-4103-8B1A-AEF2672A89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03814" y="13627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688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85" y="-167707"/>
            <a:ext cx="10515600" cy="1240562"/>
          </a:xfrm>
        </p:spPr>
        <p:txBody>
          <a:bodyPr>
            <a:normAutofit/>
          </a:bodyPr>
          <a:lstStyle/>
          <a:p>
            <a:br>
              <a:rPr lang="lv-LV" sz="3600" b="1" dirty="0"/>
            </a:br>
            <a:r>
              <a:rPr lang="lv-LV" b="1" dirty="0" err="1"/>
              <a:t>Joint</a:t>
            </a:r>
            <a:r>
              <a:rPr lang="lv-LV" b="1" dirty="0"/>
              <a:t> </a:t>
            </a:r>
            <a:r>
              <a:rPr lang="lv-LV" b="1" dirty="0" err="1"/>
              <a:t>Materials</a:t>
            </a:r>
            <a:endParaRPr lang="en-US" b="1" dirty="0"/>
          </a:p>
        </p:txBody>
      </p:sp>
      <p:sp>
        <p:nvSpPr>
          <p:cNvPr id="24" name="Taisnstūris 23">
            <a:extLst>
              <a:ext uri="{FF2B5EF4-FFF2-40B4-BE49-F238E27FC236}">
                <a16:creationId xmlns:a16="http://schemas.microsoft.com/office/drawing/2014/main" id="{6E24A1D8-EF9D-43EC-B159-48BB10C4A137}"/>
              </a:ext>
            </a:extLst>
          </p:cNvPr>
          <p:cNvSpPr/>
          <p:nvPr/>
        </p:nvSpPr>
        <p:spPr>
          <a:xfrm>
            <a:off x="403123" y="1257656"/>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Signs</a:t>
            </a:r>
            <a:r>
              <a:rPr lang="lv-LV" dirty="0"/>
              <a:t> </a:t>
            </a:r>
            <a:r>
              <a:rPr lang="lv-LV" dirty="0" err="1"/>
              <a:t>and</a:t>
            </a:r>
            <a:r>
              <a:rPr lang="lv-LV" dirty="0"/>
              <a:t> info </a:t>
            </a:r>
            <a:r>
              <a:rPr lang="lv-LV" dirty="0" err="1"/>
              <a:t>boards</a:t>
            </a:r>
            <a:endParaRPr lang="lv-LV" dirty="0"/>
          </a:p>
        </p:txBody>
      </p:sp>
      <p:pic>
        <p:nvPicPr>
          <p:cNvPr id="15" name="Attēls 14">
            <a:extLst>
              <a:ext uri="{FF2B5EF4-FFF2-40B4-BE49-F238E27FC236}">
                <a16:creationId xmlns:a16="http://schemas.microsoft.com/office/drawing/2014/main" id="{A5DF98C5-5A22-444E-944E-454FAE66C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301" y="2464929"/>
            <a:ext cx="1706511" cy="2275348"/>
          </a:xfrm>
          <a:prstGeom prst="rect">
            <a:avLst/>
          </a:prstGeom>
        </p:spPr>
      </p:pic>
      <p:pic>
        <p:nvPicPr>
          <p:cNvPr id="9" name="Picture 6" descr="http://centralbaltic.eu/sites/default/files/logo.png">
            <a:extLst>
              <a:ext uri="{FF2B5EF4-FFF2-40B4-BE49-F238E27FC236}">
                <a16:creationId xmlns:a16="http://schemas.microsoft.com/office/drawing/2014/main" id="{D0A3D4E1-6DE9-4DD0-A1CF-1474BF902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centralbaltic.eu/sites/default/files/EU_flag_web.jpg">
            <a:extLst>
              <a:ext uri="{FF2B5EF4-FFF2-40B4-BE49-F238E27FC236}">
                <a16:creationId xmlns:a16="http://schemas.microsoft.com/office/drawing/2014/main" id="{4BC611B7-8676-4E75-9529-9FADA73F4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aisnstūris 11">
            <a:extLst>
              <a:ext uri="{FF2B5EF4-FFF2-40B4-BE49-F238E27FC236}">
                <a16:creationId xmlns:a16="http://schemas.microsoft.com/office/drawing/2014/main" id="{63BFF11E-CA84-4F60-AD66-71220F29BFE6}"/>
              </a:ext>
            </a:extLst>
          </p:cNvPr>
          <p:cNvSpPr/>
          <p:nvPr/>
        </p:nvSpPr>
        <p:spPr>
          <a:xfrm>
            <a:off x="8415443" y="5301786"/>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a:t>
            </a:r>
            <a:r>
              <a:rPr lang="lv-LV" dirty="0" err="1"/>
              <a:t>for</a:t>
            </a:r>
            <a:r>
              <a:rPr lang="lv-LV" dirty="0"/>
              <a:t> </a:t>
            </a:r>
            <a:r>
              <a:rPr lang="lv-LV" dirty="0" err="1"/>
              <a:t>development</a:t>
            </a:r>
            <a:r>
              <a:rPr lang="lv-LV" dirty="0"/>
              <a:t>: </a:t>
            </a:r>
            <a:r>
              <a:rPr lang="lv-LV" dirty="0" err="1"/>
              <a:t>Mets</a:t>
            </a:r>
            <a:r>
              <a:rPr lang="lv-LV" dirty="0" err="1">
                <a:latin typeface="Times New Roman" panose="02020603050405020304" pitchFamily="18" charset="0"/>
                <a:cs typeface="Times New Roman" panose="02020603050405020304" pitchFamily="18" charset="0"/>
              </a:rPr>
              <a:t>ä</a:t>
            </a:r>
            <a:r>
              <a:rPr lang="lv-LV" dirty="0" err="1"/>
              <a:t>hallitus</a:t>
            </a:r>
            <a:endParaRPr lang="lv-LV" dirty="0"/>
          </a:p>
          <a:p>
            <a:pPr algn="ctr"/>
            <a:r>
              <a:rPr lang="lv-LV" dirty="0" err="1"/>
              <a:t>Production</a:t>
            </a:r>
            <a:r>
              <a:rPr lang="lv-LV" dirty="0"/>
              <a:t>: LP, PP2, PP3</a:t>
            </a:r>
          </a:p>
        </p:txBody>
      </p:sp>
      <p:pic>
        <p:nvPicPr>
          <p:cNvPr id="7" name="Attēls 6">
            <a:extLst>
              <a:ext uri="{FF2B5EF4-FFF2-40B4-BE49-F238E27FC236}">
                <a16:creationId xmlns:a16="http://schemas.microsoft.com/office/drawing/2014/main" id="{AA102FD0-C15F-472F-A57F-593BAF43B0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5177" y="2758942"/>
            <a:ext cx="2351531" cy="1455174"/>
          </a:xfrm>
          <a:prstGeom prst="rect">
            <a:avLst/>
          </a:prstGeom>
        </p:spPr>
      </p:pic>
      <p:sp>
        <p:nvSpPr>
          <p:cNvPr id="17" name="Taisnstūris 16">
            <a:extLst>
              <a:ext uri="{FF2B5EF4-FFF2-40B4-BE49-F238E27FC236}">
                <a16:creationId xmlns:a16="http://schemas.microsoft.com/office/drawing/2014/main" id="{9CAF85E0-8C0E-4C30-80FA-77294AE356FE}"/>
              </a:ext>
            </a:extLst>
          </p:cNvPr>
          <p:cNvSpPr/>
          <p:nvPr/>
        </p:nvSpPr>
        <p:spPr>
          <a:xfrm>
            <a:off x="4169301" y="1257656"/>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16</a:t>
            </a:r>
          </a:p>
        </p:txBody>
      </p:sp>
      <p:sp>
        <p:nvSpPr>
          <p:cNvPr id="18" name="Taisnstūris 17">
            <a:extLst>
              <a:ext uri="{FF2B5EF4-FFF2-40B4-BE49-F238E27FC236}">
                <a16:creationId xmlns:a16="http://schemas.microsoft.com/office/drawing/2014/main" id="{EA57F999-48BD-4717-BEAA-53ABDA0720F3}"/>
              </a:ext>
            </a:extLst>
          </p:cNvPr>
          <p:cNvSpPr/>
          <p:nvPr/>
        </p:nvSpPr>
        <p:spPr>
          <a:xfrm>
            <a:off x="5122609" y="1263902"/>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a:t>
            </a:r>
          </a:p>
        </p:txBody>
      </p:sp>
      <p:pic>
        <p:nvPicPr>
          <p:cNvPr id="14" name="Attēls 13">
            <a:extLst>
              <a:ext uri="{FF2B5EF4-FFF2-40B4-BE49-F238E27FC236}">
                <a16:creationId xmlns:a16="http://schemas.microsoft.com/office/drawing/2014/main" id="{134555BE-66C8-473C-94DB-E50C96E435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0484" y="2273022"/>
            <a:ext cx="3545550" cy="2659162"/>
          </a:xfrm>
          <a:prstGeom prst="rect">
            <a:avLst/>
          </a:prstGeom>
        </p:spPr>
      </p:pic>
      <p:pic>
        <p:nvPicPr>
          <p:cNvPr id="21" name="Attēls 20">
            <a:extLst>
              <a:ext uri="{FF2B5EF4-FFF2-40B4-BE49-F238E27FC236}">
                <a16:creationId xmlns:a16="http://schemas.microsoft.com/office/drawing/2014/main" id="{8F3D50EE-276C-4304-B4E9-E476DE54169E}"/>
              </a:ext>
            </a:extLst>
          </p:cNvPr>
          <p:cNvPicPr>
            <a:picLocks noChangeAspect="1"/>
          </p:cNvPicPr>
          <p:nvPr/>
        </p:nvPicPr>
        <p:blipFill>
          <a:blip r:embed="rId8"/>
          <a:stretch>
            <a:fillRect/>
          </a:stretch>
        </p:blipFill>
        <p:spPr>
          <a:xfrm>
            <a:off x="84545" y="5260132"/>
            <a:ext cx="1592730" cy="1597868"/>
          </a:xfrm>
          <a:prstGeom prst="rect">
            <a:avLst/>
          </a:prstGeom>
        </p:spPr>
      </p:pic>
      <p:pic>
        <p:nvPicPr>
          <p:cNvPr id="22" name="Attēls 21">
            <a:extLst>
              <a:ext uri="{FF2B5EF4-FFF2-40B4-BE49-F238E27FC236}">
                <a16:creationId xmlns:a16="http://schemas.microsoft.com/office/drawing/2014/main" id="{075DDAC8-6982-48B1-9AD6-50AACC8236F0}"/>
              </a:ext>
            </a:extLst>
          </p:cNvPr>
          <p:cNvPicPr>
            <a:picLocks noChangeAspect="1"/>
          </p:cNvPicPr>
          <p:nvPr/>
        </p:nvPicPr>
        <p:blipFill>
          <a:blip r:embed="rId9"/>
          <a:stretch>
            <a:fillRect/>
          </a:stretch>
        </p:blipFill>
        <p:spPr>
          <a:xfrm>
            <a:off x="1832314" y="5260132"/>
            <a:ext cx="1536256" cy="1597503"/>
          </a:xfrm>
          <a:prstGeom prst="rect">
            <a:avLst/>
          </a:prstGeom>
        </p:spPr>
      </p:pic>
      <p:pic>
        <p:nvPicPr>
          <p:cNvPr id="23" name="Attēls 22">
            <a:extLst>
              <a:ext uri="{FF2B5EF4-FFF2-40B4-BE49-F238E27FC236}">
                <a16:creationId xmlns:a16="http://schemas.microsoft.com/office/drawing/2014/main" id="{7A3A9D5B-E306-4CFE-8EFF-FEA58286FD9E}"/>
              </a:ext>
            </a:extLst>
          </p:cNvPr>
          <p:cNvPicPr>
            <a:picLocks noChangeAspect="1"/>
          </p:cNvPicPr>
          <p:nvPr/>
        </p:nvPicPr>
        <p:blipFill>
          <a:blip r:embed="rId10"/>
          <a:stretch>
            <a:fillRect/>
          </a:stretch>
        </p:blipFill>
        <p:spPr>
          <a:xfrm>
            <a:off x="3423885" y="5262708"/>
            <a:ext cx="1635092" cy="1597503"/>
          </a:xfrm>
          <a:prstGeom prst="rect">
            <a:avLst/>
          </a:prstGeom>
        </p:spPr>
      </p:pic>
      <p:pic>
        <p:nvPicPr>
          <p:cNvPr id="25" name="Attēls 24">
            <a:extLst>
              <a:ext uri="{FF2B5EF4-FFF2-40B4-BE49-F238E27FC236}">
                <a16:creationId xmlns:a16="http://schemas.microsoft.com/office/drawing/2014/main" id="{F20DEA1B-6B86-443E-81B9-A0FA7359F761}"/>
              </a:ext>
            </a:extLst>
          </p:cNvPr>
          <p:cNvPicPr>
            <a:picLocks noChangeAspect="1"/>
          </p:cNvPicPr>
          <p:nvPr/>
        </p:nvPicPr>
        <p:blipFill>
          <a:blip r:embed="rId11"/>
          <a:stretch>
            <a:fillRect/>
          </a:stretch>
        </p:blipFill>
        <p:spPr>
          <a:xfrm>
            <a:off x="5051134" y="5246307"/>
            <a:ext cx="1592730" cy="1600208"/>
          </a:xfrm>
          <a:prstGeom prst="rect">
            <a:avLst/>
          </a:prstGeom>
        </p:spPr>
      </p:pic>
      <p:pic>
        <p:nvPicPr>
          <p:cNvPr id="27" name="Attēls 26">
            <a:extLst>
              <a:ext uri="{FF2B5EF4-FFF2-40B4-BE49-F238E27FC236}">
                <a16:creationId xmlns:a16="http://schemas.microsoft.com/office/drawing/2014/main" id="{7AFF4564-85B9-4473-8DE8-A97639D5098B}"/>
              </a:ext>
            </a:extLst>
          </p:cNvPr>
          <p:cNvPicPr>
            <a:picLocks noChangeAspect="1"/>
          </p:cNvPicPr>
          <p:nvPr/>
        </p:nvPicPr>
        <p:blipFill>
          <a:blip r:embed="rId12"/>
          <a:stretch>
            <a:fillRect/>
          </a:stretch>
        </p:blipFill>
        <p:spPr>
          <a:xfrm>
            <a:off x="6741541" y="5253043"/>
            <a:ext cx="1572574" cy="1593472"/>
          </a:xfrm>
          <a:prstGeom prst="rect">
            <a:avLst/>
          </a:prstGeom>
        </p:spPr>
      </p:pic>
      <p:pic>
        <p:nvPicPr>
          <p:cNvPr id="28" name="Attēls 27">
            <a:extLst>
              <a:ext uri="{FF2B5EF4-FFF2-40B4-BE49-F238E27FC236}">
                <a16:creationId xmlns:a16="http://schemas.microsoft.com/office/drawing/2014/main" id="{5D206B84-A10C-4C7A-A5C6-BCA07E1D1D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485" y="2308860"/>
            <a:ext cx="3693154" cy="2769866"/>
          </a:xfrm>
          <a:prstGeom prst="rect">
            <a:avLst/>
          </a:prstGeom>
        </p:spPr>
      </p:pic>
    </p:spTree>
    <p:extLst>
      <p:ext uri="{BB962C8B-B14F-4D97-AF65-F5344CB8AC3E}">
        <p14:creationId xmlns:p14="http://schemas.microsoft.com/office/powerpoint/2010/main" val="338611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29" y="-357649"/>
            <a:ext cx="10515600" cy="1240562"/>
          </a:xfrm>
        </p:spPr>
        <p:txBody>
          <a:bodyPr>
            <a:normAutofit/>
          </a:bodyPr>
          <a:lstStyle/>
          <a:p>
            <a:br>
              <a:rPr lang="lv-LV" sz="3600" b="1" dirty="0"/>
            </a:br>
            <a:r>
              <a:rPr lang="lv-LV" b="1" dirty="0" err="1"/>
              <a:t>Joint</a:t>
            </a:r>
            <a:r>
              <a:rPr lang="lv-LV" b="1" dirty="0"/>
              <a:t> </a:t>
            </a:r>
            <a:r>
              <a:rPr lang="lv-LV" b="1" dirty="0" err="1"/>
              <a:t>Materials</a:t>
            </a:r>
            <a:endParaRPr lang="en-US" b="1" dirty="0"/>
          </a:p>
        </p:txBody>
      </p:sp>
      <p:sp>
        <p:nvSpPr>
          <p:cNvPr id="24" name="Taisnstūris 23">
            <a:extLst>
              <a:ext uri="{FF2B5EF4-FFF2-40B4-BE49-F238E27FC236}">
                <a16:creationId xmlns:a16="http://schemas.microsoft.com/office/drawing/2014/main" id="{6E24A1D8-EF9D-43EC-B159-48BB10C4A137}"/>
              </a:ext>
            </a:extLst>
          </p:cNvPr>
          <p:cNvSpPr/>
          <p:nvPr/>
        </p:nvSpPr>
        <p:spPr>
          <a:xfrm>
            <a:off x="403123" y="1257656"/>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QR </a:t>
            </a:r>
            <a:r>
              <a:rPr lang="lv-LV" dirty="0" err="1"/>
              <a:t>codes</a:t>
            </a:r>
            <a:r>
              <a:rPr lang="lv-LV" dirty="0"/>
              <a:t> </a:t>
            </a:r>
            <a:r>
              <a:rPr lang="lv-LV" dirty="0" err="1"/>
              <a:t>with</a:t>
            </a:r>
            <a:r>
              <a:rPr lang="lv-LV" dirty="0"/>
              <a:t> audio </a:t>
            </a:r>
            <a:r>
              <a:rPr lang="lv-LV" dirty="0" err="1"/>
              <a:t>and</a:t>
            </a:r>
            <a:r>
              <a:rPr lang="lv-LV" dirty="0"/>
              <a:t> video</a:t>
            </a:r>
          </a:p>
        </p:txBody>
      </p:sp>
      <p:pic>
        <p:nvPicPr>
          <p:cNvPr id="9" name="Picture 6" descr="http://centralbaltic.eu/sites/default/files/logo.png">
            <a:extLst>
              <a:ext uri="{FF2B5EF4-FFF2-40B4-BE49-F238E27FC236}">
                <a16:creationId xmlns:a16="http://schemas.microsoft.com/office/drawing/2014/main" id="{D0A3D4E1-6DE9-4DD0-A1CF-1474BF90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centralbaltic.eu/sites/default/files/EU_flag_web.jpg">
            <a:extLst>
              <a:ext uri="{FF2B5EF4-FFF2-40B4-BE49-F238E27FC236}">
                <a16:creationId xmlns:a16="http://schemas.microsoft.com/office/drawing/2014/main" id="{4BC611B7-8676-4E75-9529-9FADA73F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aisnstūris 11">
            <a:extLst>
              <a:ext uri="{FF2B5EF4-FFF2-40B4-BE49-F238E27FC236}">
                <a16:creationId xmlns:a16="http://schemas.microsoft.com/office/drawing/2014/main" id="{63BFF11E-CA84-4F60-AD66-71220F29BFE6}"/>
              </a:ext>
            </a:extLst>
          </p:cNvPr>
          <p:cNvSpPr/>
          <p:nvPr/>
        </p:nvSpPr>
        <p:spPr>
          <a:xfrm>
            <a:off x="8283679" y="5310048"/>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partners</a:t>
            </a:r>
            <a:r>
              <a:rPr lang="lv-LV" dirty="0"/>
              <a:t>: LP, PP2, PP3</a:t>
            </a:r>
          </a:p>
        </p:txBody>
      </p:sp>
      <p:sp>
        <p:nvSpPr>
          <p:cNvPr id="17" name="Taisnstūris 16">
            <a:extLst>
              <a:ext uri="{FF2B5EF4-FFF2-40B4-BE49-F238E27FC236}">
                <a16:creationId xmlns:a16="http://schemas.microsoft.com/office/drawing/2014/main" id="{9CAF85E0-8C0E-4C30-80FA-77294AE356FE}"/>
              </a:ext>
            </a:extLst>
          </p:cNvPr>
          <p:cNvSpPr/>
          <p:nvPr/>
        </p:nvSpPr>
        <p:spPr>
          <a:xfrm>
            <a:off x="4169301" y="1257656"/>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16</a:t>
            </a:r>
          </a:p>
        </p:txBody>
      </p:sp>
      <p:pic>
        <p:nvPicPr>
          <p:cNvPr id="16" name="Attēls 15">
            <a:extLst>
              <a:ext uri="{FF2B5EF4-FFF2-40B4-BE49-F238E27FC236}">
                <a16:creationId xmlns:a16="http://schemas.microsoft.com/office/drawing/2014/main" id="{8C577EAC-02D1-4A01-9485-325D44320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2851" y="2126912"/>
            <a:ext cx="2932709" cy="2999249"/>
          </a:xfrm>
          <a:prstGeom prst="rect">
            <a:avLst/>
          </a:prstGeom>
        </p:spPr>
      </p:pic>
      <p:pic>
        <p:nvPicPr>
          <p:cNvPr id="18" name="Attēls 17">
            <a:extLst>
              <a:ext uri="{FF2B5EF4-FFF2-40B4-BE49-F238E27FC236}">
                <a16:creationId xmlns:a16="http://schemas.microsoft.com/office/drawing/2014/main" id="{B47CD374-854F-44FC-B4F7-5EA071E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4419" y="1503057"/>
            <a:ext cx="3102078" cy="3117259"/>
          </a:xfrm>
          <a:prstGeom prst="rect">
            <a:avLst/>
          </a:prstGeom>
        </p:spPr>
      </p:pic>
      <p:pic>
        <p:nvPicPr>
          <p:cNvPr id="19" name="Picture 1">
            <a:extLst>
              <a:ext uri="{FF2B5EF4-FFF2-40B4-BE49-F238E27FC236}">
                <a16:creationId xmlns:a16="http://schemas.microsoft.com/office/drawing/2014/main" id="{4880C9E6-39C0-4675-9032-B1EA8E0426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123" y="2327396"/>
            <a:ext cx="5052671" cy="3789503"/>
          </a:xfrm>
          <a:prstGeom prst="rect">
            <a:avLst/>
          </a:prstGeom>
        </p:spPr>
      </p:pic>
      <p:sp>
        <p:nvSpPr>
          <p:cNvPr id="20" name="Taisnstūris 19">
            <a:extLst>
              <a:ext uri="{FF2B5EF4-FFF2-40B4-BE49-F238E27FC236}">
                <a16:creationId xmlns:a16="http://schemas.microsoft.com/office/drawing/2014/main" id="{2ABFA84F-0C0B-4962-95BE-79BBFE66CE34}"/>
              </a:ext>
            </a:extLst>
          </p:cNvPr>
          <p:cNvSpPr/>
          <p:nvPr/>
        </p:nvSpPr>
        <p:spPr>
          <a:xfrm>
            <a:off x="5122609" y="1263902"/>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a:t>
            </a:r>
          </a:p>
        </p:txBody>
      </p:sp>
    </p:spTree>
    <p:extLst>
      <p:ext uri="{BB962C8B-B14F-4D97-AF65-F5344CB8AC3E}">
        <p14:creationId xmlns:p14="http://schemas.microsoft.com/office/powerpoint/2010/main" val="1291037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29" y="-357649"/>
            <a:ext cx="10515600" cy="1240562"/>
          </a:xfrm>
        </p:spPr>
        <p:txBody>
          <a:bodyPr>
            <a:normAutofit/>
          </a:bodyPr>
          <a:lstStyle/>
          <a:p>
            <a:br>
              <a:rPr lang="lv-LV" sz="3600" b="1" dirty="0"/>
            </a:br>
            <a:r>
              <a:rPr lang="lv-LV" b="1" dirty="0" err="1"/>
              <a:t>Joint</a:t>
            </a:r>
            <a:r>
              <a:rPr lang="lv-LV" b="1" dirty="0"/>
              <a:t> </a:t>
            </a:r>
            <a:r>
              <a:rPr lang="lv-LV" b="1" dirty="0" err="1"/>
              <a:t>Materials</a:t>
            </a:r>
            <a:endParaRPr lang="en-US" b="1" dirty="0"/>
          </a:p>
        </p:txBody>
      </p:sp>
      <p:sp>
        <p:nvSpPr>
          <p:cNvPr id="24" name="Taisnstūris 23">
            <a:extLst>
              <a:ext uri="{FF2B5EF4-FFF2-40B4-BE49-F238E27FC236}">
                <a16:creationId xmlns:a16="http://schemas.microsoft.com/office/drawing/2014/main" id="{6E24A1D8-EF9D-43EC-B159-48BB10C4A137}"/>
              </a:ext>
            </a:extLst>
          </p:cNvPr>
          <p:cNvSpPr/>
          <p:nvPr/>
        </p:nvSpPr>
        <p:spPr>
          <a:xfrm>
            <a:off x="403123" y="1257656"/>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Tactile</a:t>
            </a:r>
            <a:r>
              <a:rPr lang="lv-LV" dirty="0"/>
              <a:t> &amp; </a:t>
            </a:r>
            <a:r>
              <a:rPr lang="lv-LV" dirty="0" err="1"/>
              <a:t>Braille</a:t>
            </a:r>
            <a:r>
              <a:rPr lang="lv-LV" dirty="0"/>
              <a:t> info </a:t>
            </a:r>
            <a:r>
              <a:rPr lang="lv-LV" dirty="0" err="1"/>
              <a:t>stands</a:t>
            </a:r>
            <a:endParaRPr lang="lv-LV" dirty="0"/>
          </a:p>
        </p:txBody>
      </p:sp>
      <p:pic>
        <p:nvPicPr>
          <p:cNvPr id="9" name="Picture 6" descr="http://centralbaltic.eu/sites/default/files/logo.png">
            <a:extLst>
              <a:ext uri="{FF2B5EF4-FFF2-40B4-BE49-F238E27FC236}">
                <a16:creationId xmlns:a16="http://schemas.microsoft.com/office/drawing/2014/main" id="{D0A3D4E1-6DE9-4DD0-A1CF-1474BF90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centralbaltic.eu/sites/default/files/EU_flag_web.jpg">
            <a:extLst>
              <a:ext uri="{FF2B5EF4-FFF2-40B4-BE49-F238E27FC236}">
                <a16:creationId xmlns:a16="http://schemas.microsoft.com/office/drawing/2014/main" id="{4BC611B7-8676-4E75-9529-9FADA73F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ttēls 12">
            <a:extLst>
              <a:ext uri="{FF2B5EF4-FFF2-40B4-BE49-F238E27FC236}">
                <a16:creationId xmlns:a16="http://schemas.microsoft.com/office/drawing/2014/main" id="{F0385D96-9C16-493E-91EA-0DD8049A03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9705" y="2123768"/>
            <a:ext cx="3946011" cy="2959508"/>
          </a:xfrm>
          <a:prstGeom prst="rect">
            <a:avLst/>
          </a:prstGeom>
        </p:spPr>
      </p:pic>
      <p:sp>
        <p:nvSpPr>
          <p:cNvPr id="17" name="Taisnstūris 16">
            <a:extLst>
              <a:ext uri="{FF2B5EF4-FFF2-40B4-BE49-F238E27FC236}">
                <a16:creationId xmlns:a16="http://schemas.microsoft.com/office/drawing/2014/main" id="{9CAF85E0-8C0E-4C30-80FA-77294AE356FE}"/>
              </a:ext>
            </a:extLst>
          </p:cNvPr>
          <p:cNvSpPr/>
          <p:nvPr/>
        </p:nvSpPr>
        <p:spPr>
          <a:xfrm>
            <a:off x="4169301" y="1257656"/>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16</a:t>
            </a:r>
          </a:p>
        </p:txBody>
      </p:sp>
      <p:sp>
        <p:nvSpPr>
          <p:cNvPr id="18" name="Taisnstūris 17">
            <a:extLst>
              <a:ext uri="{FF2B5EF4-FFF2-40B4-BE49-F238E27FC236}">
                <a16:creationId xmlns:a16="http://schemas.microsoft.com/office/drawing/2014/main" id="{EA57F999-48BD-4717-BEAA-53ABDA0720F3}"/>
              </a:ext>
            </a:extLst>
          </p:cNvPr>
          <p:cNvSpPr/>
          <p:nvPr/>
        </p:nvSpPr>
        <p:spPr>
          <a:xfrm>
            <a:off x="5122609" y="1263902"/>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2</a:t>
            </a:r>
          </a:p>
        </p:txBody>
      </p:sp>
      <p:sp>
        <p:nvSpPr>
          <p:cNvPr id="16" name="Taisnstūris 15">
            <a:extLst>
              <a:ext uri="{FF2B5EF4-FFF2-40B4-BE49-F238E27FC236}">
                <a16:creationId xmlns:a16="http://schemas.microsoft.com/office/drawing/2014/main" id="{218CF46C-DC19-46DC-AF6F-205688BED653}"/>
              </a:ext>
            </a:extLst>
          </p:cNvPr>
          <p:cNvSpPr/>
          <p:nvPr/>
        </p:nvSpPr>
        <p:spPr>
          <a:xfrm>
            <a:off x="8283679" y="5310048"/>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partners</a:t>
            </a:r>
            <a:r>
              <a:rPr lang="lv-LV" dirty="0"/>
              <a:t>: LP, PP2, PP3</a:t>
            </a:r>
          </a:p>
        </p:txBody>
      </p:sp>
      <p:pic>
        <p:nvPicPr>
          <p:cNvPr id="4" name="Attēls 3">
            <a:extLst>
              <a:ext uri="{FF2B5EF4-FFF2-40B4-BE49-F238E27FC236}">
                <a16:creationId xmlns:a16="http://schemas.microsoft.com/office/drawing/2014/main" id="{9D1DFA43-2256-447B-8BDA-50406A5CB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510" y="2339888"/>
            <a:ext cx="5676490" cy="4257368"/>
          </a:xfrm>
          <a:prstGeom prst="rect">
            <a:avLst/>
          </a:prstGeom>
        </p:spPr>
      </p:pic>
    </p:spTree>
    <p:extLst>
      <p:ext uri="{BB962C8B-B14F-4D97-AF65-F5344CB8AC3E}">
        <p14:creationId xmlns:p14="http://schemas.microsoft.com/office/powerpoint/2010/main" val="519377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29" y="-357649"/>
            <a:ext cx="10515600" cy="1240562"/>
          </a:xfrm>
        </p:spPr>
        <p:txBody>
          <a:bodyPr>
            <a:normAutofit/>
          </a:bodyPr>
          <a:lstStyle/>
          <a:p>
            <a:br>
              <a:rPr lang="lv-LV" sz="3600" b="1" dirty="0"/>
            </a:br>
            <a:r>
              <a:rPr lang="lv-LV" b="1" dirty="0" err="1"/>
              <a:t>Joint</a:t>
            </a:r>
            <a:r>
              <a:rPr lang="lv-LV" b="1" dirty="0"/>
              <a:t> </a:t>
            </a:r>
            <a:r>
              <a:rPr lang="lv-LV" b="1" dirty="0" err="1"/>
              <a:t>Materials</a:t>
            </a:r>
            <a:endParaRPr lang="en-US" b="1" dirty="0"/>
          </a:p>
        </p:txBody>
      </p:sp>
      <p:sp>
        <p:nvSpPr>
          <p:cNvPr id="24" name="Taisnstūris 23">
            <a:extLst>
              <a:ext uri="{FF2B5EF4-FFF2-40B4-BE49-F238E27FC236}">
                <a16:creationId xmlns:a16="http://schemas.microsoft.com/office/drawing/2014/main" id="{6E24A1D8-EF9D-43EC-B159-48BB10C4A137}"/>
              </a:ext>
            </a:extLst>
          </p:cNvPr>
          <p:cNvSpPr/>
          <p:nvPr/>
        </p:nvSpPr>
        <p:spPr>
          <a:xfrm>
            <a:off x="403123" y="1257656"/>
            <a:ext cx="3333135"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Tactile</a:t>
            </a:r>
            <a:r>
              <a:rPr lang="lv-LV" dirty="0"/>
              <a:t> </a:t>
            </a:r>
            <a:r>
              <a:rPr lang="lv-LV" dirty="0" err="1"/>
              <a:t>objects</a:t>
            </a:r>
            <a:endParaRPr lang="lv-LV" dirty="0"/>
          </a:p>
        </p:txBody>
      </p:sp>
      <p:pic>
        <p:nvPicPr>
          <p:cNvPr id="9" name="Picture 6" descr="http://centralbaltic.eu/sites/default/files/logo.png">
            <a:extLst>
              <a:ext uri="{FF2B5EF4-FFF2-40B4-BE49-F238E27FC236}">
                <a16:creationId xmlns:a16="http://schemas.microsoft.com/office/drawing/2014/main" id="{D0A3D4E1-6DE9-4DD0-A1CF-1474BF90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centralbaltic.eu/sites/default/files/EU_flag_web.jpg">
            <a:extLst>
              <a:ext uri="{FF2B5EF4-FFF2-40B4-BE49-F238E27FC236}">
                <a16:creationId xmlns:a16="http://schemas.microsoft.com/office/drawing/2014/main" id="{4BC611B7-8676-4E75-9529-9FADA73F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aisnstūris 16">
            <a:extLst>
              <a:ext uri="{FF2B5EF4-FFF2-40B4-BE49-F238E27FC236}">
                <a16:creationId xmlns:a16="http://schemas.microsoft.com/office/drawing/2014/main" id="{9CAF85E0-8C0E-4C30-80FA-77294AE356FE}"/>
              </a:ext>
            </a:extLst>
          </p:cNvPr>
          <p:cNvSpPr/>
          <p:nvPr/>
        </p:nvSpPr>
        <p:spPr>
          <a:xfrm>
            <a:off x="4169301" y="1257656"/>
            <a:ext cx="659799"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16</a:t>
            </a:r>
          </a:p>
        </p:txBody>
      </p:sp>
      <p:sp>
        <p:nvSpPr>
          <p:cNvPr id="18" name="Taisnstūris 17">
            <a:extLst>
              <a:ext uri="{FF2B5EF4-FFF2-40B4-BE49-F238E27FC236}">
                <a16:creationId xmlns:a16="http://schemas.microsoft.com/office/drawing/2014/main" id="{EA57F999-48BD-4717-BEAA-53ABDA0720F3}"/>
              </a:ext>
            </a:extLst>
          </p:cNvPr>
          <p:cNvSpPr/>
          <p:nvPr/>
        </p:nvSpPr>
        <p:spPr>
          <a:xfrm>
            <a:off x="5122609" y="1263902"/>
            <a:ext cx="973391" cy="694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a:t>
            </a:r>
          </a:p>
        </p:txBody>
      </p:sp>
      <p:sp>
        <p:nvSpPr>
          <p:cNvPr id="16" name="Taisnstūris 15">
            <a:extLst>
              <a:ext uri="{FF2B5EF4-FFF2-40B4-BE49-F238E27FC236}">
                <a16:creationId xmlns:a16="http://schemas.microsoft.com/office/drawing/2014/main" id="{218CF46C-DC19-46DC-AF6F-205688BED653}"/>
              </a:ext>
            </a:extLst>
          </p:cNvPr>
          <p:cNvSpPr/>
          <p:nvPr/>
        </p:nvSpPr>
        <p:spPr>
          <a:xfrm>
            <a:off x="8362543" y="5345616"/>
            <a:ext cx="3692012" cy="124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partners</a:t>
            </a:r>
            <a:r>
              <a:rPr lang="lv-LV" dirty="0"/>
              <a:t>: LP, PP2, PP3</a:t>
            </a:r>
          </a:p>
        </p:txBody>
      </p:sp>
      <p:pic>
        <p:nvPicPr>
          <p:cNvPr id="5" name="Attēls 4">
            <a:extLst>
              <a:ext uri="{FF2B5EF4-FFF2-40B4-BE49-F238E27FC236}">
                <a16:creationId xmlns:a16="http://schemas.microsoft.com/office/drawing/2014/main" id="{F63AB781-611A-4FA5-9FAA-B3C1ABE460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1232" y="2415378"/>
            <a:ext cx="2303323" cy="2699524"/>
          </a:xfrm>
          <a:prstGeom prst="rect">
            <a:avLst/>
          </a:prstGeom>
        </p:spPr>
      </p:pic>
      <p:pic>
        <p:nvPicPr>
          <p:cNvPr id="8" name="Attēls 7">
            <a:extLst>
              <a:ext uri="{FF2B5EF4-FFF2-40B4-BE49-F238E27FC236}">
                <a16:creationId xmlns:a16="http://schemas.microsoft.com/office/drawing/2014/main" id="{385928D8-38A1-4E41-8C21-18C12107CD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0379" y="1354862"/>
            <a:ext cx="2828043" cy="2121033"/>
          </a:xfrm>
          <a:prstGeom prst="rect">
            <a:avLst/>
          </a:prstGeom>
        </p:spPr>
      </p:pic>
      <p:pic>
        <p:nvPicPr>
          <p:cNvPr id="4" name="Attēls 3">
            <a:extLst>
              <a:ext uri="{FF2B5EF4-FFF2-40B4-BE49-F238E27FC236}">
                <a16:creationId xmlns:a16="http://schemas.microsoft.com/office/drawing/2014/main" id="{C095830F-0494-47C7-9FD3-3B358960C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228" y="2072640"/>
            <a:ext cx="6461905" cy="4658954"/>
          </a:xfrm>
          <a:prstGeom prst="rect">
            <a:avLst/>
          </a:prstGeom>
        </p:spPr>
      </p:pic>
    </p:spTree>
    <p:extLst>
      <p:ext uri="{BB962C8B-B14F-4D97-AF65-F5344CB8AC3E}">
        <p14:creationId xmlns:p14="http://schemas.microsoft.com/office/powerpoint/2010/main" val="231396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02" y="5848"/>
            <a:ext cx="10515600" cy="1325563"/>
          </a:xfrm>
        </p:spPr>
        <p:txBody>
          <a:bodyPr/>
          <a:lstStyle/>
          <a:p>
            <a:r>
              <a:rPr lang="lv-LV" b="1" dirty="0" err="1"/>
              <a:t>Partner</a:t>
            </a:r>
            <a:r>
              <a:rPr lang="lv-LV" b="1" dirty="0"/>
              <a:t> </a:t>
            </a:r>
            <a:r>
              <a:rPr lang="lv-LV" b="1" dirty="0" err="1"/>
              <a:t>report</a:t>
            </a:r>
            <a:r>
              <a:rPr lang="lv-LV" b="1" dirty="0"/>
              <a:t> 1 </a:t>
            </a:r>
            <a:r>
              <a:rPr lang="lv-LV" b="1" dirty="0" err="1"/>
              <a:t>on</a:t>
            </a:r>
            <a:r>
              <a:rPr lang="lv-LV" b="1" dirty="0"/>
              <a:t> </a:t>
            </a:r>
            <a:r>
              <a:rPr lang="lv-LV" b="1" dirty="0" err="1"/>
              <a:t>eMS</a:t>
            </a:r>
            <a:endParaRPr lang="en-US" b="1" dirty="0"/>
          </a:p>
        </p:txBody>
      </p:sp>
      <p:sp>
        <p:nvSpPr>
          <p:cNvPr id="17" name="Rectangle 16"/>
          <p:cNvSpPr/>
          <p:nvPr/>
        </p:nvSpPr>
        <p:spPr>
          <a:xfrm>
            <a:off x="5191864" y="3222931"/>
            <a:ext cx="1808272" cy="41213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4" name="Picture 6" descr="http://centralbaltic.eu/sites/default/files/logo.png">
            <a:extLst>
              <a:ext uri="{FF2B5EF4-FFF2-40B4-BE49-F238E27FC236}">
                <a16:creationId xmlns:a16="http://schemas.microsoft.com/office/drawing/2014/main" id="{2BBC55C9-B9BD-403B-88D3-42F25A732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http://centralbaltic.eu/sites/default/files/EU_flag_web.jpg">
            <a:extLst>
              <a:ext uri="{FF2B5EF4-FFF2-40B4-BE49-F238E27FC236}">
                <a16:creationId xmlns:a16="http://schemas.microsoft.com/office/drawing/2014/main" id="{D8482181-E667-42E6-A768-07F042ED5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6">
            <a:extLst>
              <a:ext uri="{FF2B5EF4-FFF2-40B4-BE49-F238E27FC236}">
                <a16:creationId xmlns:a16="http://schemas.microsoft.com/office/drawing/2014/main" id="{CB3E9E52-5DF1-4B76-81CA-C04992047511}"/>
              </a:ext>
            </a:extLst>
          </p:cNvPr>
          <p:cNvPicPr>
            <a:picLocks noChangeAspect="1"/>
          </p:cNvPicPr>
          <p:nvPr/>
        </p:nvPicPr>
        <p:blipFill>
          <a:blip r:embed="rId5"/>
          <a:stretch>
            <a:fillRect/>
          </a:stretch>
        </p:blipFill>
        <p:spPr>
          <a:xfrm>
            <a:off x="406602" y="1060952"/>
            <a:ext cx="10125075" cy="5534025"/>
          </a:xfrm>
          <a:prstGeom prst="rect">
            <a:avLst/>
          </a:prstGeom>
        </p:spPr>
      </p:pic>
    </p:spTree>
    <p:extLst>
      <p:ext uri="{BB962C8B-B14F-4D97-AF65-F5344CB8AC3E}">
        <p14:creationId xmlns:p14="http://schemas.microsoft.com/office/powerpoint/2010/main" val="422926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4" y="-462792"/>
            <a:ext cx="10515600" cy="1240562"/>
          </a:xfrm>
        </p:spPr>
        <p:txBody>
          <a:bodyPr>
            <a:normAutofit/>
          </a:bodyPr>
          <a:lstStyle/>
          <a:p>
            <a:br>
              <a:rPr lang="lv-LV" sz="3600" b="1" dirty="0"/>
            </a:br>
            <a:r>
              <a:rPr lang="lv-LV" sz="3800" b="1" dirty="0" err="1"/>
              <a:t>Approach</a:t>
            </a:r>
            <a:r>
              <a:rPr lang="lv-LV" sz="3800" b="1" dirty="0"/>
              <a:t> &amp; </a:t>
            </a:r>
            <a:r>
              <a:rPr lang="lv-LV" sz="3800" b="1" dirty="0" err="1"/>
              <a:t>design</a:t>
            </a:r>
            <a:r>
              <a:rPr lang="lv-LV" sz="3800" b="1" dirty="0"/>
              <a:t> </a:t>
            </a:r>
            <a:r>
              <a:rPr lang="lv-LV" sz="3800" b="1" dirty="0" err="1"/>
              <a:t>of</a:t>
            </a:r>
            <a:r>
              <a:rPr lang="lv-LV" sz="3800" b="1" dirty="0"/>
              <a:t> </a:t>
            </a:r>
            <a:r>
              <a:rPr lang="lv-LV" sz="3800" b="1" dirty="0" err="1"/>
              <a:t>Mapeirons</a:t>
            </a:r>
            <a:endParaRPr lang="en-US" sz="3800" b="1" dirty="0"/>
          </a:p>
        </p:txBody>
      </p:sp>
      <p:pic>
        <p:nvPicPr>
          <p:cNvPr id="46" name="Picture 6" descr="http://centralbaltic.eu/sites/default/files/logo.png">
            <a:extLst>
              <a:ext uri="{FF2B5EF4-FFF2-40B4-BE49-F238E27FC236}">
                <a16:creationId xmlns:a16="http://schemas.microsoft.com/office/drawing/2014/main" id="{37F5032C-6D1E-423D-8B04-AEA66CBC8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http://centralbaltic.eu/sites/default/files/EU_flag_web.jpg">
            <a:extLst>
              <a:ext uri="{FF2B5EF4-FFF2-40B4-BE49-F238E27FC236}">
                <a16:creationId xmlns:a16="http://schemas.microsoft.com/office/drawing/2014/main" id="{1F5B858A-3094-4F2F-A2F3-6680582DB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aisnstūris 8">
            <a:extLst>
              <a:ext uri="{FF2B5EF4-FFF2-40B4-BE49-F238E27FC236}">
                <a16:creationId xmlns:a16="http://schemas.microsoft.com/office/drawing/2014/main" id="{826A8D9A-8C69-467D-8598-D4F1FCEAAA3A}"/>
              </a:ext>
            </a:extLst>
          </p:cNvPr>
          <p:cNvSpPr/>
          <p:nvPr/>
        </p:nvSpPr>
        <p:spPr>
          <a:xfrm>
            <a:off x="131674" y="859358"/>
            <a:ext cx="3333135" cy="47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Mobile-</a:t>
            </a:r>
            <a:r>
              <a:rPr lang="lv-LV" dirty="0" err="1"/>
              <a:t>friendly</a:t>
            </a:r>
            <a:r>
              <a:rPr lang="lv-LV" dirty="0"/>
              <a:t> internet </a:t>
            </a:r>
            <a:r>
              <a:rPr lang="lv-LV" dirty="0" err="1"/>
              <a:t>platfom</a:t>
            </a:r>
            <a:endParaRPr lang="lv-LV" dirty="0"/>
          </a:p>
        </p:txBody>
      </p:sp>
      <p:sp>
        <p:nvSpPr>
          <p:cNvPr id="14" name="Taisnstūris 13">
            <a:extLst>
              <a:ext uri="{FF2B5EF4-FFF2-40B4-BE49-F238E27FC236}">
                <a16:creationId xmlns:a16="http://schemas.microsoft.com/office/drawing/2014/main" id="{11D2D6E0-C603-4051-BD77-F93C67E88763}"/>
              </a:ext>
            </a:extLst>
          </p:cNvPr>
          <p:cNvSpPr/>
          <p:nvPr/>
        </p:nvSpPr>
        <p:spPr>
          <a:xfrm>
            <a:off x="3570053" y="859358"/>
            <a:ext cx="973391" cy="47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Period 3</a:t>
            </a:r>
          </a:p>
        </p:txBody>
      </p:sp>
      <p:sp>
        <p:nvSpPr>
          <p:cNvPr id="15" name="Taisnstūris 14">
            <a:extLst>
              <a:ext uri="{FF2B5EF4-FFF2-40B4-BE49-F238E27FC236}">
                <a16:creationId xmlns:a16="http://schemas.microsoft.com/office/drawing/2014/main" id="{5F14189D-868B-4038-92B3-EB38A3D3D15C}"/>
              </a:ext>
            </a:extLst>
          </p:cNvPr>
          <p:cNvSpPr/>
          <p:nvPr/>
        </p:nvSpPr>
        <p:spPr>
          <a:xfrm>
            <a:off x="4648688" y="859357"/>
            <a:ext cx="3423596" cy="475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err="1"/>
              <a:t>Responsible</a:t>
            </a:r>
            <a:r>
              <a:rPr lang="lv-LV" dirty="0"/>
              <a:t> </a:t>
            </a:r>
            <a:r>
              <a:rPr lang="lv-LV" dirty="0" err="1"/>
              <a:t>partner</a:t>
            </a:r>
            <a:r>
              <a:rPr lang="lv-LV" dirty="0"/>
              <a:t>: LP</a:t>
            </a:r>
          </a:p>
        </p:txBody>
      </p:sp>
      <p:pic>
        <p:nvPicPr>
          <p:cNvPr id="4" name="Attēls 3">
            <a:extLst>
              <a:ext uri="{FF2B5EF4-FFF2-40B4-BE49-F238E27FC236}">
                <a16:creationId xmlns:a16="http://schemas.microsoft.com/office/drawing/2014/main" id="{3A0F23AD-F2DF-4DBF-876A-6B55007DD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05" y="1498003"/>
            <a:ext cx="10933471" cy="5359997"/>
          </a:xfrm>
          <a:prstGeom prst="rect">
            <a:avLst/>
          </a:prstGeom>
        </p:spPr>
      </p:pic>
    </p:spTree>
    <p:extLst>
      <p:ext uri="{BB962C8B-B14F-4D97-AF65-F5344CB8AC3E}">
        <p14:creationId xmlns:p14="http://schemas.microsoft.com/office/powerpoint/2010/main" val="35530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41" y="-153882"/>
            <a:ext cx="10187045" cy="1325563"/>
          </a:xfrm>
        </p:spPr>
        <p:txBody>
          <a:bodyPr>
            <a:normAutofit/>
          </a:bodyPr>
          <a:lstStyle/>
          <a:p>
            <a:r>
              <a:rPr lang="lv-LV" sz="3200" b="1" dirty="0"/>
              <a:t>Project Steering Group</a:t>
            </a:r>
            <a:endParaRPr lang="en-US" sz="32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31665128"/>
              </p:ext>
            </p:extLst>
          </p:nvPr>
        </p:nvGraphicFramePr>
        <p:xfrm>
          <a:off x="131674" y="1387133"/>
          <a:ext cx="11755526"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http://centralbaltic.eu/sites/default/files/logo.png">
            <a:extLst>
              <a:ext uri="{FF2B5EF4-FFF2-40B4-BE49-F238E27FC236}">
                <a16:creationId xmlns:a16="http://schemas.microsoft.com/office/drawing/2014/main" id="{7AAFE042-5DE3-4931-AEE1-1110F45DC0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centralbaltic.eu/sites/default/files/EU_flag_web.jpg">
            <a:extLst>
              <a:ext uri="{FF2B5EF4-FFF2-40B4-BE49-F238E27FC236}">
                <a16:creationId xmlns:a16="http://schemas.microsoft.com/office/drawing/2014/main" id="{67266AA9-0745-493C-AFDC-F609064CDA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96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Infrastructure</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4197246" y="1266190"/>
            <a:ext cx="4197869" cy="369332"/>
          </a:xfrm>
          <a:prstGeom prst="rect">
            <a:avLst/>
          </a:prstGeom>
        </p:spPr>
        <p:txBody>
          <a:bodyPr wrap="square">
            <a:spAutoFit/>
          </a:bodyPr>
          <a:lstStyle/>
          <a:p>
            <a:r>
              <a:rPr lang="lv-LV" b="1" dirty="0" err="1">
                <a:solidFill>
                  <a:srgbClr val="00B050"/>
                </a:solidFill>
              </a:rPr>
              <a:t>Protective</a:t>
            </a:r>
            <a:r>
              <a:rPr lang="lv-LV" b="1" dirty="0">
                <a:solidFill>
                  <a:srgbClr val="00B050"/>
                </a:solidFill>
              </a:rPr>
              <a:t> </a:t>
            </a:r>
            <a:r>
              <a:rPr lang="lv-LV" b="1" dirty="0" err="1">
                <a:solidFill>
                  <a:srgbClr val="00B050"/>
                </a:solidFill>
              </a:rPr>
              <a:t>boardwalk</a:t>
            </a:r>
            <a:r>
              <a:rPr lang="lv-LV" b="1" dirty="0">
                <a:solidFill>
                  <a:srgbClr val="00B050"/>
                </a:solidFill>
              </a:rPr>
              <a:t> </a:t>
            </a:r>
            <a:r>
              <a:rPr lang="lv-LV" b="1" dirty="0" err="1">
                <a:solidFill>
                  <a:srgbClr val="00B050"/>
                </a:solidFill>
              </a:rPr>
              <a:t>edges</a:t>
            </a:r>
            <a:r>
              <a:rPr lang="lv-LV" b="1" dirty="0">
                <a:solidFill>
                  <a:srgbClr val="00B050"/>
                </a:solidFill>
              </a:rPr>
              <a:t> </a:t>
            </a:r>
            <a:r>
              <a:rPr lang="lv-LV" b="1" dirty="0" err="1">
                <a:solidFill>
                  <a:srgbClr val="00B050"/>
                </a:solidFill>
              </a:rPr>
              <a:t>in</a:t>
            </a:r>
            <a:r>
              <a:rPr lang="lv-LV" b="1" dirty="0">
                <a:solidFill>
                  <a:srgbClr val="00B050"/>
                </a:solidFill>
              </a:rPr>
              <a:t> Ventspils</a:t>
            </a:r>
          </a:p>
        </p:txBody>
      </p:sp>
      <p:pic>
        <p:nvPicPr>
          <p:cNvPr id="4" name="Attēls 3">
            <a:extLst>
              <a:ext uri="{FF2B5EF4-FFF2-40B4-BE49-F238E27FC236}">
                <a16:creationId xmlns:a16="http://schemas.microsoft.com/office/drawing/2014/main" id="{9DFA2ED2-0C6C-4FCC-A110-A41A15115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42" y="1802008"/>
            <a:ext cx="5811187" cy="4358390"/>
          </a:xfrm>
          <a:prstGeom prst="rect">
            <a:avLst/>
          </a:prstGeom>
        </p:spPr>
      </p:pic>
      <p:pic>
        <p:nvPicPr>
          <p:cNvPr id="9" name="Attēls 8">
            <a:extLst>
              <a:ext uri="{FF2B5EF4-FFF2-40B4-BE49-F238E27FC236}">
                <a16:creationId xmlns:a16="http://schemas.microsoft.com/office/drawing/2014/main" id="{F7868C3E-D704-41DD-9A91-110F3D4A7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698" y="1802008"/>
            <a:ext cx="5811187" cy="4358390"/>
          </a:xfrm>
          <a:prstGeom prst="rect">
            <a:avLst/>
          </a:prstGeom>
        </p:spPr>
      </p:pic>
    </p:spTree>
    <p:extLst>
      <p:ext uri="{BB962C8B-B14F-4D97-AF65-F5344CB8AC3E}">
        <p14:creationId xmlns:p14="http://schemas.microsoft.com/office/powerpoint/2010/main" val="10345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Infrastructure</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aisnstūris 6">
            <a:extLst>
              <a:ext uri="{FF2B5EF4-FFF2-40B4-BE49-F238E27FC236}">
                <a16:creationId xmlns:a16="http://schemas.microsoft.com/office/drawing/2014/main" id="{2D4B4970-38EA-4E51-9519-C46C233817FF}"/>
              </a:ext>
            </a:extLst>
          </p:cNvPr>
          <p:cNvSpPr/>
          <p:nvPr/>
        </p:nvSpPr>
        <p:spPr>
          <a:xfrm>
            <a:off x="8538574" y="3244334"/>
            <a:ext cx="2176072" cy="369332"/>
          </a:xfrm>
          <a:prstGeom prst="rect">
            <a:avLst/>
          </a:prstGeom>
        </p:spPr>
        <p:txBody>
          <a:bodyPr wrap="square">
            <a:spAutoFit/>
          </a:bodyPr>
          <a:lstStyle/>
          <a:p>
            <a:r>
              <a:rPr lang="lv-LV" b="1" dirty="0" err="1">
                <a:solidFill>
                  <a:srgbClr val="00B050"/>
                </a:solidFill>
              </a:rPr>
              <a:t>Dry</a:t>
            </a:r>
            <a:r>
              <a:rPr lang="lv-LV" b="1" dirty="0">
                <a:solidFill>
                  <a:srgbClr val="00B050"/>
                </a:solidFill>
              </a:rPr>
              <a:t> </a:t>
            </a:r>
            <a:r>
              <a:rPr lang="lv-LV" b="1" dirty="0" err="1">
                <a:solidFill>
                  <a:srgbClr val="00B050"/>
                </a:solidFill>
              </a:rPr>
              <a:t>toilet</a:t>
            </a:r>
            <a:r>
              <a:rPr lang="lv-LV" b="1" dirty="0">
                <a:solidFill>
                  <a:srgbClr val="00B050"/>
                </a:solidFill>
              </a:rPr>
              <a:t> </a:t>
            </a:r>
            <a:r>
              <a:rPr lang="lv-LV" b="1" dirty="0" err="1">
                <a:solidFill>
                  <a:srgbClr val="00B050"/>
                </a:solidFill>
              </a:rPr>
              <a:t>in</a:t>
            </a:r>
            <a:r>
              <a:rPr lang="lv-LV" b="1" dirty="0">
                <a:solidFill>
                  <a:srgbClr val="00B050"/>
                </a:solidFill>
              </a:rPr>
              <a:t> Skrunda</a:t>
            </a:r>
          </a:p>
        </p:txBody>
      </p:sp>
      <p:pic>
        <p:nvPicPr>
          <p:cNvPr id="12" name="Attēls 11">
            <a:extLst>
              <a:ext uri="{FF2B5EF4-FFF2-40B4-BE49-F238E27FC236}">
                <a16:creationId xmlns:a16="http://schemas.microsoft.com/office/drawing/2014/main" id="{21C8173A-B8C1-4EA7-AA17-BBC820559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82" y="1217310"/>
            <a:ext cx="3760460" cy="5640690"/>
          </a:xfrm>
          <a:prstGeom prst="rect">
            <a:avLst/>
          </a:prstGeom>
        </p:spPr>
      </p:pic>
      <p:pic>
        <p:nvPicPr>
          <p:cNvPr id="14" name="Attēls 13">
            <a:extLst>
              <a:ext uri="{FF2B5EF4-FFF2-40B4-BE49-F238E27FC236}">
                <a16:creationId xmlns:a16="http://schemas.microsoft.com/office/drawing/2014/main" id="{F153953A-CA47-4EC6-93FD-6DD6B501B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289697" y="2152744"/>
            <a:ext cx="5612604" cy="3741737"/>
          </a:xfrm>
          <a:prstGeom prst="rect">
            <a:avLst/>
          </a:prstGeom>
        </p:spPr>
      </p:pic>
    </p:spTree>
    <p:extLst>
      <p:ext uri="{BB962C8B-B14F-4D97-AF65-F5344CB8AC3E}">
        <p14:creationId xmlns:p14="http://schemas.microsoft.com/office/powerpoint/2010/main" val="85642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Infrastructure</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aisnstūris 7">
            <a:extLst>
              <a:ext uri="{FF2B5EF4-FFF2-40B4-BE49-F238E27FC236}">
                <a16:creationId xmlns:a16="http://schemas.microsoft.com/office/drawing/2014/main" id="{341DF851-3944-46CF-B875-25C7B51A6738}"/>
              </a:ext>
            </a:extLst>
          </p:cNvPr>
          <p:cNvSpPr/>
          <p:nvPr/>
        </p:nvSpPr>
        <p:spPr>
          <a:xfrm>
            <a:off x="7942038" y="1337805"/>
            <a:ext cx="2176072" cy="369332"/>
          </a:xfrm>
          <a:prstGeom prst="rect">
            <a:avLst/>
          </a:prstGeom>
        </p:spPr>
        <p:txBody>
          <a:bodyPr wrap="square">
            <a:spAutoFit/>
          </a:bodyPr>
          <a:lstStyle/>
          <a:p>
            <a:r>
              <a:rPr lang="lv-LV" b="1" dirty="0" err="1">
                <a:solidFill>
                  <a:srgbClr val="00B050"/>
                </a:solidFill>
              </a:rPr>
              <a:t>Dry</a:t>
            </a:r>
            <a:r>
              <a:rPr lang="lv-LV" dirty="0"/>
              <a:t> </a:t>
            </a:r>
            <a:r>
              <a:rPr lang="lv-LV" b="1" dirty="0" err="1">
                <a:solidFill>
                  <a:srgbClr val="00B050"/>
                </a:solidFill>
              </a:rPr>
              <a:t>toilet</a:t>
            </a:r>
            <a:r>
              <a:rPr lang="lv-LV" b="1" dirty="0">
                <a:solidFill>
                  <a:srgbClr val="00B050"/>
                </a:solidFill>
              </a:rPr>
              <a:t> </a:t>
            </a:r>
            <a:r>
              <a:rPr lang="lv-LV" b="1" dirty="0" err="1">
                <a:solidFill>
                  <a:srgbClr val="00B050"/>
                </a:solidFill>
              </a:rPr>
              <a:t>in</a:t>
            </a:r>
            <a:r>
              <a:rPr lang="lv-LV" b="1" dirty="0">
                <a:solidFill>
                  <a:srgbClr val="00B050"/>
                </a:solidFill>
              </a:rPr>
              <a:t> </a:t>
            </a:r>
            <a:r>
              <a:rPr lang="lv-LV" b="1" dirty="0" err="1">
                <a:solidFill>
                  <a:srgbClr val="00B050"/>
                </a:solidFill>
              </a:rPr>
              <a:t>Liepaja</a:t>
            </a:r>
            <a:endParaRPr lang="lv-LV" b="1" dirty="0">
              <a:solidFill>
                <a:srgbClr val="00B050"/>
              </a:solidFill>
            </a:endParaRPr>
          </a:p>
        </p:txBody>
      </p:sp>
      <p:pic>
        <p:nvPicPr>
          <p:cNvPr id="4" name="Attēls 3">
            <a:extLst>
              <a:ext uri="{FF2B5EF4-FFF2-40B4-BE49-F238E27FC236}">
                <a16:creationId xmlns:a16="http://schemas.microsoft.com/office/drawing/2014/main" id="{28123CD9-ACA0-4B12-A980-E0B3477BE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56" y="1476949"/>
            <a:ext cx="6224232" cy="4668174"/>
          </a:xfrm>
          <a:prstGeom prst="rect">
            <a:avLst/>
          </a:prstGeom>
        </p:spPr>
      </p:pic>
      <p:pic>
        <p:nvPicPr>
          <p:cNvPr id="10" name="Attēls 9">
            <a:extLst>
              <a:ext uri="{FF2B5EF4-FFF2-40B4-BE49-F238E27FC236}">
                <a16:creationId xmlns:a16="http://schemas.microsoft.com/office/drawing/2014/main" id="{B6C458F1-D97F-464D-B0D9-DDA79F5E62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8160" y="2078410"/>
            <a:ext cx="5422284" cy="4066713"/>
          </a:xfrm>
          <a:prstGeom prst="rect">
            <a:avLst/>
          </a:prstGeom>
        </p:spPr>
      </p:pic>
    </p:spTree>
    <p:extLst>
      <p:ext uri="{BB962C8B-B14F-4D97-AF65-F5344CB8AC3E}">
        <p14:creationId xmlns:p14="http://schemas.microsoft.com/office/powerpoint/2010/main" val="1419340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9024319" y="3543280"/>
            <a:ext cx="2968930" cy="923330"/>
          </a:xfrm>
          <a:prstGeom prst="rect">
            <a:avLst/>
          </a:prstGeom>
        </p:spPr>
        <p:txBody>
          <a:bodyPr wrap="square">
            <a:spAutoFit/>
          </a:bodyPr>
          <a:lstStyle/>
          <a:p>
            <a:pPr algn="ctr"/>
            <a:r>
              <a:rPr lang="lv-LV" b="1" dirty="0">
                <a:solidFill>
                  <a:srgbClr val="00B050"/>
                </a:solidFill>
              </a:rPr>
              <a:t>4 </a:t>
            </a:r>
            <a:r>
              <a:rPr lang="lv-LV" b="1" dirty="0" err="1">
                <a:solidFill>
                  <a:srgbClr val="00B050"/>
                </a:solidFill>
              </a:rPr>
              <a:t>tactile</a:t>
            </a:r>
            <a:r>
              <a:rPr lang="lv-LV" b="1" dirty="0">
                <a:solidFill>
                  <a:srgbClr val="00B050"/>
                </a:solidFill>
              </a:rPr>
              <a:t> </a:t>
            </a:r>
            <a:r>
              <a:rPr lang="lv-LV" b="1" dirty="0" err="1">
                <a:solidFill>
                  <a:srgbClr val="00B050"/>
                </a:solidFill>
              </a:rPr>
              <a:t>objects</a:t>
            </a:r>
            <a:r>
              <a:rPr lang="lv-LV" b="1" dirty="0">
                <a:solidFill>
                  <a:srgbClr val="00B050"/>
                </a:solidFill>
              </a:rPr>
              <a:t> </a:t>
            </a:r>
            <a:r>
              <a:rPr lang="lv-LV" b="1" dirty="0" err="1">
                <a:solidFill>
                  <a:srgbClr val="00B050"/>
                </a:solidFill>
              </a:rPr>
              <a:t>for</a:t>
            </a:r>
            <a:r>
              <a:rPr lang="lv-LV" b="1" dirty="0">
                <a:solidFill>
                  <a:srgbClr val="00B050"/>
                </a:solidFill>
              </a:rPr>
              <a:t> </a:t>
            </a:r>
            <a:r>
              <a:rPr lang="lv-LV" b="1" dirty="0" err="1">
                <a:solidFill>
                  <a:srgbClr val="00B050"/>
                </a:solidFill>
              </a:rPr>
              <a:t>Rowan</a:t>
            </a:r>
            <a:r>
              <a:rPr lang="lv-LV" b="1" dirty="0">
                <a:solidFill>
                  <a:srgbClr val="00B050"/>
                </a:solidFill>
              </a:rPr>
              <a:t> </a:t>
            </a:r>
          </a:p>
          <a:p>
            <a:pPr algn="ctr"/>
            <a:r>
              <a:rPr lang="lv-LV" b="1" dirty="0" err="1">
                <a:solidFill>
                  <a:srgbClr val="00B050"/>
                </a:solidFill>
              </a:rPr>
              <a:t>Alley</a:t>
            </a:r>
            <a:r>
              <a:rPr lang="lv-LV" b="1" dirty="0">
                <a:solidFill>
                  <a:srgbClr val="00B050"/>
                </a:solidFill>
              </a:rPr>
              <a:t>  </a:t>
            </a:r>
            <a:r>
              <a:rPr lang="lv-LV" b="1" dirty="0" err="1">
                <a:solidFill>
                  <a:srgbClr val="00B050"/>
                </a:solidFill>
              </a:rPr>
              <a:t>trail</a:t>
            </a:r>
            <a:r>
              <a:rPr lang="lv-LV" b="1" dirty="0">
                <a:solidFill>
                  <a:srgbClr val="00B050"/>
                </a:solidFill>
              </a:rPr>
              <a:t> </a:t>
            </a:r>
            <a:r>
              <a:rPr lang="lv-LV" b="1" dirty="0" err="1">
                <a:solidFill>
                  <a:srgbClr val="00B050"/>
                </a:solidFill>
              </a:rPr>
              <a:t>in</a:t>
            </a:r>
            <a:r>
              <a:rPr lang="lv-LV" b="1" dirty="0">
                <a:solidFill>
                  <a:srgbClr val="00B050"/>
                </a:solidFill>
              </a:rPr>
              <a:t> </a:t>
            </a:r>
          </a:p>
          <a:p>
            <a:pPr algn="ctr"/>
            <a:r>
              <a:rPr lang="lv-LV" b="1" dirty="0">
                <a:solidFill>
                  <a:srgbClr val="00B050"/>
                </a:solidFill>
              </a:rPr>
              <a:t>Kazdanga </a:t>
            </a:r>
            <a:r>
              <a:rPr lang="lv-LV" b="1" dirty="0" err="1">
                <a:solidFill>
                  <a:srgbClr val="00B050"/>
                </a:solidFill>
              </a:rPr>
              <a:t>Castle</a:t>
            </a:r>
            <a:r>
              <a:rPr lang="lv-LV" b="1" dirty="0">
                <a:solidFill>
                  <a:srgbClr val="00B050"/>
                </a:solidFill>
              </a:rPr>
              <a:t> Park</a:t>
            </a:r>
          </a:p>
        </p:txBody>
      </p:sp>
      <p:pic>
        <p:nvPicPr>
          <p:cNvPr id="12" name="Attēls 11">
            <a:extLst>
              <a:ext uri="{FF2B5EF4-FFF2-40B4-BE49-F238E27FC236}">
                <a16:creationId xmlns:a16="http://schemas.microsoft.com/office/drawing/2014/main" id="{765BB5AE-A5B5-4617-9B5D-1481BF93A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96" y="1216757"/>
            <a:ext cx="4214353" cy="5526943"/>
          </a:xfrm>
          <a:prstGeom prst="rect">
            <a:avLst/>
          </a:prstGeom>
        </p:spPr>
      </p:pic>
      <p:pic>
        <p:nvPicPr>
          <p:cNvPr id="14" name="Attēls 13">
            <a:extLst>
              <a:ext uri="{FF2B5EF4-FFF2-40B4-BE49-F238E27FC236}">
                <a16:creationId xmlns:a16="http://schemas.microsoft.com/office/drawing/2014/main" id="{F442639E-6733-4D4D-B163-64F52A753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0345" y="1991818"/>
            <a:ext cx="4423974" cy="4751882"/>
          </a:xfrm>
          <a:prstGeom prst="rect">
            <a:avLst/>
          </a:prstGeom>
        </p:spPr>
      </p:pic>
    </p:spTree>
    <p:extLst>
      <p:ext uri="{BB962C8B-B14F-4D97-AF65-F5344CB8AC3E}">
        <p14:creationId xmlns:p14="http://schemas.microsoft.com/office/powerpoint/2010/main" val="189929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7002215" y="1401102"/>
            <a:ext cx="4055717" cy="646331"/>
          </a:xfrm>
          <a:prstGeom prst="rect">
            <a:avLst/>
          </a:prstGeom>
        </p:spPr>
        <p:txBody>
          <a:bodyPr wrap="square">
            <a:spAutoFit/>
          </a:bodyPr>
          <a:lstStyle/>
          <a:p>
            <a:pPr algn="ctr"/>
            <a:r>
              <a:rPr lang="lv-LV" b="1" dirty="0">
                <a:solidFill>
                  <a:srgbClr val="00B050"/>
                </a:solidFill>
              </a:rPr>
              <a:t>4 </a:t>
            </a:r>
            <a:r>
              <a:rPr lang="lv-LV" b="1" dirty="0" err="1">
                <a:solidFill>
                  <a:srgbClr val="00B050"/>
                </a:solidFill>
              </a:rPr>
              <a:t>tactile</a:t>
            </a:r>
            <a:r>
              <a:rPr lang="lv-LV" b="1" dirty="0">
                <a:solidFill>
                  <a:srgbClr val="00B050"/>
                </a:solidFill>
              </a:rPr>
              <a:t> </a:t>
            </a:r>
            <a:r>
              <a:rPr lang="lv-LV" b="1" dirty="0" err="1">
                <a:solidFill>
                  <a:srgbClr val="00B050"/>
                </a:solidFill>
              </a:rPr>
              <a:t>objects</a:t>
            </a:r>
            <a:r>
              <a:rPr lang="lv-LV" b="1" dirty="0">
                <a:solidFill>
                  <a:srgbClr val="00B050"/>
                </a:solidFill>
              </a:rPr>
              <a:t> </a:t>
            </a:r>
            <a:r>
              <a:rPr lang="lv-LV" b="1" dirty="0" err="1">
                <a:solidFill>
                  <a:srgbClr val="00B050"/>
                </a:solidFill>
              </a:rPr>
              <a:t>for</a:t>
            </a:r>
            <a:r>
              <a:rPr lang="lv-LV" b="1" dirty="0">
                <a:solidFill>
                  <a:srgbClr val="00B050"/>
                </a:solidFill>
              </a:rPr>
              <a:t> </a:t>
            </a:r>
            <a:r>
              <a:rPr lang="lv-LV" b="1" dirty="0" err="1">
                <a:solidFill>
                  <a:srgbClr val="00B050"/>
                </a:solidFill>
              </a:rPr>
              <a:t>Rowan</a:t>
            </a:r>
            <a:r>
              <a:rPr lang="lv-LV" b="1" dirty="0">
                <a:solidFill>
                  <a:srgbClr val="00B050"/>
                </a:solidFill>
              </a:rPr>
              <a:t> </a:t>
            </a:r>
            <a:r>
              <a:rPr lang="lv-LV" b="1" dirty="0" err="1">
                <a:solidFill>
                  <a:srgbClr val="00B050"/>
                </a:solidFill>
              </a:rPr>
              <a:t>Alley</a:t>
            </a:r>
            <a:r>
              <a:rPr lang="lv-LV" b="1" dirty="0">
                <a:solidFill>
                  <a:srgbClr val="00B050"/>
                </a:solidFill>
              </a:rPr>
              <a:t>  </a:t>
            </a:r>
            <a:r>
              <a:rPr lang="lv-LV" b="1" dirty="0" err="1">
                <a:solidFill>
                  <a:srgbClr val="00B050"/>
                </a:solidFill>
              </a:rPr>
              <a:t>trail</a:t>
            </a:r>
            <a:r>
              <a:rPr lang="lv-LV" b="1" dirty="0">
                <a:solidFill>
                  <a:srgbClr val="00B050"/>
                </a:solidFill>
              </a:rPr>
              <a:t> </a:t>
            </a:r>
            <a:r>
              <a:rPr lang="lv-LV" b="1" dirty="0" err="1">
                <a:solidFill>
                  <a:srgbClr val="00B050"/>
                </a:solidFill>
              </a:rPr>
              <a:t>in</a:t>
            </a:r>
            <a:r>
              <a:rPr lang="lv-LV" b="1" dirty="0">
                <a:solidFill>
                  <a:srgbClr val="00B050"/>
                </a:solidFill>
              </a:rPr>
              <a:t> </a:t>
            </a:r>
          </a:p>
          <a:p>
            <a:pPr algn="ctr"/>
            <a:r>
              <a:rPr lang="lv-LV" b="1" dirty="0">
                <a:solidFill>
                  <a:srgbClr val="00B050"/>
                </a:solidFill>
              </a:rPr>
              <a:t>Kazdanga </a:t>
            </a:r>
            <a:r>
              <a:rPr lang="lv-LV" b="1" dirty="0" err="1">
                <a:solidFill>
                  <a:srgbClr val="00B050"/>
                </a:solidFill>
              </a:rPr>
              <a:t>Castle</a:t>
            </a:r>
            <a:r>
              <a:rPr lang="lv-LV" b="1" dirty="0">
                <a:solidFill>
                  <a:srgbClr val="00B050"/>
                </a:solidFill>
              </a:rPr>
              <a:t> Park</a:t>
            </a:r>
          </a:p>
        </p:txBody>
      </p:sp>
      <p:pic>
        <p:nvPicPr>
          <p:cNvPr id="4" name="Attēls 3">
            <a:extLst>
              <a:ext uri="{FF2B5EF4-FFF2-40B4-BE49-F238E27FC236}">
                <a16:creationId xmlns:a16="http://schemas.microsoft.com/office/drawing/2014/main" id="{4E315704-6863-4B6F-B6FC-88E6311A1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39" y="1401102"/>
            <a:ext cx="5379067" cy="5342598"/>
          </a:xfrm>
          <a:prstGeom prst="rect">
            <a:avLst/>
          </a:prstGeom>
        </p:spPr>
      </p:pic>
      <p:pic>
        <p:nvPicPr>
          <p:cNvPr id="8" name="Attēls 7">
            <a:extLst>
              <a:ext uri="{FF2B5EF4-FFF2-40B4-BE49-F238E27FC236}">
                <a16:creationId xmlns:a16="http://schemas.microsoft.com/office/drawing/2014/main" id="{BD16968B-CCF0-4896-A871-B4773EEB1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0805" y="2211048"/>
            <a:ext cx="6369521" cy="4159771"/>
          </a:xfrm>
          <a:prstGeom prst="rect">
            <a:avLst/>
          </a:prstGeom>
        </p:spPr>
      </p:pic>
    </p:spTree>
    <p:extLst>
      <p:ext uri="{BB962C8B-B14F-4D97-AF65-F5344CB8AC3E}">
        <p14:creationId xmlns:p14="http://schemas.microsoft.com/office/powerpoint/2010/main" val="43641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10515600" cy="1151890"/>
          </a:xfrm>
        </p:spPr>
        <p:txBody>
          <a:bodyPr>
            <a:normAutofit/>
          </a:bodyPr>
          <a:lstStyle/>
          <a:p>
            <a:r>
              <a:rPr lang="lv-LV" b="1" dirty="0" err="1"/>
              <a:t>Activities</a:t>
            </a:r>
            <a:r>
              <a:rPr lang="lv-LV" b="1" dirty="0"/>
              <a:t> </a:t>
            </a:r>
            <a:r>
              <a:rPr lang="lv-LV" b="1" dirty="0" err="1"/>
              <a:t>carried</a:t>
            </a:r>
            <a:r>
              <a:rPr lang="lv-LV" b="1" dirty="0"/>
              <a:t> </a:t>
            </a:r>
            <a:r>
              <a:rPr lang="lv-LV" b="1" dirty="0" err="1"/>
              <a:t>out</a:t>
            </a:r>
            <a:r>
              <a:rPr lang="lv-LV" b="1" dirty="0"/>
              <a:t> </a:t>
            </a:r>
            <a:r>
              <a:rPr lang="lv-LV" b="1" dirty="0" err="1"/>
              <a:t>in</a:t>
            </a:r>
            <a:r>
              <a:rPr lang="lv-LV" b="1" dirty="0"/>
              <a:t> Period 1</a:t>
            </a:r>
            <a:br>
              <a:rPr lang="lv-LV" b="1" dirty="0"/>
            </a:br>
            <a:r>
              <a:rPr lang="lv-LV" sz="3100" b="1" u="sng" dirty="0" err="1"/>
              <a:t>Lead</a:t>
            </a:r>
            <a:r>
              <a:rPr lang="lv-LV" sz="3100" b="1" u="sng" dirty="0"/>
              <a:t> </a:t>
            </a:r>
            <a:r>
              <a:rPr lang="lv-LV" sz="3100" b="1" u="sng" dirty="0" err="1"/>
              <a:t>Partner</a:t>
            </a:r>
            <a:r>
              <a:rPr lang="lv-LV" sz="3100" b="1" u="sng" dirty="0"/>
              <a:t> – WP </a:t>
            </a:r>
            <a:r>
              <a:rPr lang="lv-LV" sz="3100" b="1" u="sng" dirty="0" err="1"/>
              <a:t>Joint</a:t>
            </a:r>
            <a:r>
              <a:rPr lang="lv-LV" sz="3100" b="1" u="sng" dirty="0"/>
              <a:t> </a:t>
            </a:r>
            <a:r>
              <a:rPr lang="lv-LV" sz="3100" b="1" u="sng" dirty="0" err="1"/>
              <a:t>Product</a:t>
            </a:r>
            <a:r>
              <a:rPr lang="lv-LV" sz="3100" b="1" u="sng" dirty="0"/>
              <a:t> </a:t>
            </a:r>
            <a:r>
              <a:rPr lang="lv-LV" sz="3100" b="1" u="sng" dirty="0" err="1"/>
              <a:t>Development</a:t>
            </a:r>
            <a:endParaRPr lang="en-US" sz="3100" b="1" u="sng" dirty="0"/>
          </a:p>
        </p:txBody>
      </p:sp>
      <p:pic>
        <p:nvPicPr>
          <p:cNvPr id="5" name="Picture 6" descr="http://centralbaltic.eu/sites/default/files/logo.png">
            <a:extLst>
              <a:ext uri="{FF2B5EF4-FFF2-40B4-BE49-F238E27FC236}">
                <a16:creationId xmlns:a16="http://schemas.microsoft.com/office/drawing/2014/main" id="{13399579-C4B2-48D0-A080-96E8C4CBA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06" y="114300"/>
            <a:ext cx="3741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centralbaltic.eu/sites/default/files/EU_flag_web.jpg">
            <a:extLst>
              <a:ext uri="{FF2B5EF4-FFF2-40B4-BE49-F238E27FC236}">
                <a16:creationId xmlns:a16="http://schemas.microsoft.com/office/drawing/2014/main" id="{4FFA0B64-8FD8-4B03-9B34-D63C9037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7826" y="0"/>
            <a:ext cx="952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a:extLst>
              <a:ext uri="{FF2B5EF4-FFF2-40B4-BE49-F238E27FC236}">
                <a16:creationId xmlns:a16="http://schemas.microsoft.com/office/drawing/2014/main" id="{FBC6A0E5-DB2B-47CB-95E8-C86EACCC08DA}"/>
              </a:ext>
            </a:extLst>
          </p:cNvPr>
          <p:cNvSpPr/>
          <p:nvPr/>
        </p:nvSpPr>
        <p:spPr>
          <a:xfrm>
            <a:off x="8900040" y="3429000"/>
            <a:ext cx="3231119" cy="646331"/>
          </a:xfrm>
          <a:prstGeom prst="rect">
            <a:avLst/>
          </a:prstGeom>
        </p:spPr>
        <p:txBody>
          <a:bodyPr wrap="square">
            <a:spAutoFit/>
          </a:bodyPr>
          <a:lstStyle/>
          <a:p>
            <a:pPr algn="ctr"/>
            <a:r>
              <a:rPr lang="lv-LV" b="1" dirty="0" err="1">
                <a:solidFill>
                  <a:srgbClr val="00B050"/>
                </a:solidFill>
              </a:rPr>
              <a:t>Development</a:t>
            </a:r>
            <a:r>
              <a:rPr lang="lv-LV" b="1" dirty="0">
                <a:solidFill>
                  <a:srgbClr val="00B050"/>
                </a:solidFill>
              </a:rPr>
              <a:t> </a:t>
            </a:r>
            <a:r>
              <a:rPr lang="lv-LV" b="1" dirty="0" err="1">
                <a:solidFill>
                  <a:srgbClr val="00B050"/>
                </a:solidFill>
              </a:rPr>
              <a:t>of</a:t>
            </a:r>
            <a:r>
              <a:rPr lang="lv-LV" b="1" dirty="0">
                <a:solidFill>
                  <a:srgbClr val="00B050"/>
                </a:solidFill>
              </a:rPr>
              <a:t> </a:t>
            </a:r>
            <a:r>
              <a:rPr lang="lv-LV" b="1" dirty="0" err="1">
                <a:solidFill>
                  <a:srgbClr val="00B050"/>
                </a:solidFill>
              </a:rPr>
              <a:t>Accessibility</a:t>
            </a:r>
            <a:r>
              <a:rPr lang="lv-LV" b="1" dirty="0">
                <a:solidFill>
                  <a:srgbClr val="00B050"/>
                </a:solidFill>
              </a:rPr>
              <a:t> CL </a:t>
            </a:r>
          </a:p>
          <a:p>
            <a:pPr algn="ctr"/>
            <a:r>
              <a:rPr lang="lv-LV" b="1" dirty="0" err="1">
                <a:solidFill>
                  <a:srgbClr val="00B050"/>
                </a:solidFill>
              </a:rPr>
              <a:t>and</a:t>
            </a:r>
            <a:r>
              <a:rPr lang="lv-LV" b="1" dirty="0">
                <a:solidFill>
                  <a:srgbClr val="00B050"/>
                </a:solidFill>
              </a:rPr>
              <a:t> </a:t>
            </a:r>
            <a:r>
              <a:rPr lang="lv-LV" b="1" dirty="0" err="1">
                <a:solidFill>
                  <a:srgbClr val="00B050"/>
                </a:solidFill>
              </a:rPr>
              <a:t>Trail</a:t>
            </a:r>
            <a:r>
              <a:rPr lang="lv-LV" b="1" dirty="0">
                <a:solidFill>
                  <a:srgbClr val="00B050"/>
                </a:solidFill>
              </a:rPr>
              <a:t> </a:t>
            </a:r>
            <a:r>
              <a:rPr lang="lv-LV" b="1" dirty="0" err="1">
                <a:solidFill>
                  <a:srgbClr val="00B050"/>
                </a:solidFill>
              </a:rPr>
              <a:t>Passport</a:t>
            </a:r>
            <a:endParaRPr lang="lv-LV" b="1" dirty="0">
              <a:solidFill>
                <a:srgbClr val="00B050"/>
              </a:solidFill>
            </a:endParaRPr>
          </a:p>
        </p:txBody>
      </p:sp>
      <p:pic>
        <p:nvPicPr>
          <p:cNvPr id="3" name="Attēls 2">
            <a:extLst>
              <a:ext uri="{FF2B5EF4-FFF2-40B4-BE49-F238E27FC236}">
                <a16:creationId xmlns:a16="http://schemas.microsoft.com/office/drawing/2014/main" id="{14D08507-3A70-4DB4-8AED-4D5649A5BBEA}"/>
              </a:ext>
            </a:extLst>
          </p:cNvPr>
          <p:cNvPicPr>
            <a:picLocks noChangeAspect="1"/>
          </p:cNvPicPr>
          <p:nvPr/>
        </p:nvPicPr>
        <p:blipFill>
          <a:blip r:embed="rId4"/>
          <a:stretch>
            <a:fillRect/>
          </a:stretch>
        </p:blipFill>
        <p:spPr>
          <a:xfrm>
            <a:off x="5257800" y="1500859"/>
            <a:ext cx="3231118" cy="5206442"/>
          </a:xfrm>
          <a:prstGeom prst="rect">
            <a:avLst/>
          </a:prstGeom>
        </p:spPr>
      </p:pic>
      <p:pic>
        <p:nvPicPr>
          <p:cNvPr id="7" name="Attēls 6">
            <a:extLst>
              <a:ext uri="{FF2B5EF4-FFF2-40B4-BE49-F238E27FC236}">
                <a16:creationId xmlns:a16="http://schemas.microsoft.com/office/drawing/2014/main" id="{4C66C02A-0629-4A28-AF92-AFF48368687C}"/>
              </a:ext>
            </a:extLst>
          </p:cNvPr>
          <p:cNvPicPr>
            <a:picLocks noChangeAspect="1"/>
          </p:cNvPicPr>
          <p:nvPr/>
        </p:nvPicPr>
        <p:blipFill>
          <a:blip r:embed="rId5"/>
          <a:stretch>
            <a:fillRect/>
          </a:stretch>
        </p:blipFill>
        <p:spPr>
          <a:xfrm>
            <a:off x="614597" y="1350160"/>
            <a:ext cx="3556302" cy="5507840"/>
          </a:xfrm>
          <a:prstGeom prst="rect">
            <a:avLst/>
          </a:prstGeom>
        </p:spPr>
      </p:pic>
    </p:spTree>
    <p:extLst>
      <p:ext uri="{BB962C8B-B14F-4D97-AF65-F5344CB8AC3E}">
        <p14:creationId xmlns:p14="http://schemas.microsoft.com/office/powerpoint/2010/main" val="1047391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2515</TotalTime>
  <Words>1172</Words>
  <Application>Microsoft Office PowerPoint</Application>
  <PresentationFormat>Platekrāna</PresentationFormat>
  <Paragraphs>197</Paragraphs>
  <Slides>25</Slides>
  <Notes>14</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25</vt:i4>
      </vt:variant>
    </vt:vector>
  </HeadingPairs>
  <TitlesOfParts>
    <vt:vector size="30" baseType="lpstr">
      <vt:lpstr>Arial</vt:lpstr>
      <vt:lpstr>Calibri</vt:lpstr>
      <vt:lpstr>Calibri Light</vt:lpstr>
      <vt:lpstr>Times New Roman</vt:lpstr>
      <vt:lpstr>Office Theme</vt:lpstr>
      <vt:lpstr>  LP &amp; overall project progress, Period 1                                                                                                     Alise Lūse                                                                                                      Project Leader</vt:lpstr>
      <vt:lpstr>Project Coordination Group</vt:lpstr>
      <vt:lpstr>Project Steering Group</vt:lpstr>
      <vt:lpstr>Activities carried out in Period 1 Lead Partner – WP Infrastructure</vt:lpstr>
      <vt:lpstr>Activities carried out in Period 1 Lead Partner – WP Infrastructure</vt:lpstr>
      <vt:lpstr>Activities carried out in Period 1 Lead Partner – WP Infrastructure</vt:lpstr>
      <vt:lpstr>Activities carried out in Period 1 Lead Partner – WP Joint Product Development</vt:lpstr>
      <vt:lpstr>Activities carried out in Period 1 Lead Partner – WP Joint Product Development</vt:lpstr>
      <vt:lpstr>Activities carried out in Period 1 Lead Partner – WP Joint Product Development</vt:lpstr>
      <vt:lpstr>Activities carried out in Period 1 Lead Partner – WP Joint Product Development</vt:lpstr>
      <vt:lpstr>Activities carried out in Period 1 Lead Partner – WP Joint Product Development</vt:lpstr>
      <vt:lpstr>Activities carried out in Period 1 Lead Partner – WP Joint Product Development</vt:lpstr>
      <vt:lpstr>Activities carried out in Period 1 Lead Partner – WP Joint Product Development</vt:lpstr>
      <vt:lpstr>Deliverables started/achieved Lead Partner</vt:lpstr>
      <vt:lpstr>  Activity schedule &amp; delivery dates for Period 2                                                                                                     </vt:lpstr>
      <vt:lpstr>WP Marketing &amp; promotion Accessibility CL workshops</vt:lpstr>
      <vt:lpstr> Public events&amp;promotion</vt:lpstr>
      <vt:lpstr> Public events&amp;promotion</vt:lpstr>
      <vt:lpstr> WP Joint product development</vt:lpstr>
      <vt:lpstr> Joint Materials</vt:lpstr>
      <vt:lpstr> Joint Materials</vt:lpstr>
      <vt:lpstr> Joint Materials</vt:lpstr>
      <vt:lpstr> Joint Materials</vt:lpstr>
      <vt:lpstr>Partner report 1 on eMS</vt:lpstr>
      <vt:lpstr> Approach &amp; design of Mapeirons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Imants Meiers Meiris</dc:creator>
  <cp:lastModifiedBy>Alise Lūse</cp:lastModifiedBy>
  <cp:revision>504</cp:revision>
  <dcterms:created xsi:type="dcterms:W3CDTF">2017-05-24T08:53:03Z</dcterms:created>
  <dcterms:modified xsi:type="dcterms:W3CDTF">2019-11-12T13:18:44Z</dcterms:modified>
</cp:coreProperties>
</file>