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70" r:id="rId3"/>
    <p:sldId id="401" r:id="rId4"/>
    <p:sldId id="406" r:id="rId5"/>
    <p:sldId id="404" r:id="rId6"/>
    <p:sldId id="407" r:id="rId7"/>
    <p:sldId id="40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9599" autoAdjust="0"/>
  </p:normalViewPr>
  <p:slideViewPr>
    <p:cSldViewPr snapToGrid="0">
      <p:cViewPr varScale="1">
        <p:scale>
          <a:sx n="98" d="100"/>
          <a:sy n="98" d="100"/>
        </p:scale>
        <p:origin x="1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6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4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6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82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27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5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571499"/>
            <a:ext cx="68562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6952697" y="571499"/>
            <a:ext cx="2193900" cy="40005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7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900934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B7B"/>
              </a:buClr>
              <a:buSzPts val="1100"/>
              <a:buFont typeface="Arial"/>
              <a:buNone/>
              <a:defRPr sz="4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ühi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192024" y="2620632"/>
            <a:ext cx="21261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2024" y="2619756"/>
            <a:ext cx="21261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-514350" y="1543200"/>
            <a:ext cx="3714900" cy="2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569214"/>
            <a:ext cx="2582700" cy="39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444" y="4500190"/>
            <a:ext cx="1590300" cy="5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4">
            <a:extLst>
              <a:ext uri="{FF2B5EF4-FFF2-40B4-BE49-F238E27FC236}">
                <a16:creationId xmlns:a16="http://schemas.microsoft.com/office/drawing/2014/main" id="{47CD15CF-48C3-4CB7-B4D2-B7F197021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3417" y="1920095"/>
            <a:ext cx="54864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sz="2800" dirty="0" err="1">
                <a:solidFill>
                  <a:schemeClr val="tx2"/>
                </a:solidFill>
                <a:latin typeface="Aino Headline" panose="020B0303040504020204" pitchFamily="34" charset="0"/>
              </a:rPr>
              <a:t>Nature</a:t>
            </a:r>
            <a: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  <a:t> Access </a:t>
            </a:r>
            <a:r>
              <a:rPr lang="et-EE" sz="2800" dirty="0" err="1">
                <a:solidFill>
                  <a:schemeClr val="tx2"/>
                </a:solidFill>
                <a:latin typeface="Aino Headline" panose="020B0303040504020204" pitchFamily="34" charset="0"/>
              </a:rPr>
              <a:t>to</a:t>
            </a:r>
            <a: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  <a:t> All</a:t>
            </a:r>
            <a:b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</a:br>
            <a: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  <a:t>PP meeting </a:t>
            </a:r>
            <a:b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</a:br>
            <a:r>
              <a:rPr lang="et-EE" sz="2800" dirty="0">
                <a:solidFill>
                  <a:schemeClr val="tx2"/>
                </a:solidFill>
                <a:latin typeface="Aino Headline" panose="020B0303040504020204" pitchFamily="34" charset="0"/>
              </a:rPr>
              <a:t>13.-14.11. 2019 Haapsalu</a:t>
            </a:r>
            <a:endParaRPr sz="2800"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B420DC23-1ADD-458D-B28A-C4769F68738C}"/>
              </a:ext>
            </a:extLst>
          </p:cNvPr>
          <p:cNvSpPr txBox="1"/>
          <p:nvPr/>
        </p:nvSpPr>
        <p:spPr>
          <a:xfrm>
            <a:off x="4183641" y="3687115"/>
            <a:ext cx="4336176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/>
            <a:r>
              <a:rPr lang="et-EE" sz="1350" b="1" dirty="0">
                <a:solidFill>
                  <a:srgbClr val="575A5D"/>
                </a:solidFill>
              </a:rPr>
              <a:t>Anneli Haabu</a:t>
            </a:r>
            <a:endParaRPr sz="1050" dirty="0"/>
          </a:p>
          <a:p>
            <a:pPr algn="r"/>
            <a:r>
              <a:rPr lang="et-EE" sz="1350" dirty="0" err="1">
                <a:solidFill>
                  <a:srgbClr val="575A5D"/>
                </a:solidFill>
              </a:rPr>
              <a:t>West</a:t>
            </a:r>
            <a:r>
              <a:rPr lang="et-EE" sz="1350" dirty="0">
                <a:solidFill>
                  <a:srgbClr val="575A5D"/>
                </a:solidFill>
              </a:rPr>
              <a:t>-Estonia </a:t>
            </a:r>
            <a:r>
              <a:rPr lang="et-EE" sz="1350" dirty="0" err="1">
                <a:solidFill>
                  <a:srgbClr val="575A5D"/>
                </a:solidFill>
              </a:rPr>
              <a:t>Tourism</a:t>
            </a:r>
            <a:endParaRPr sz="1050" dirty="0"/>
          </a:p>
        </p:txBody>
      </p:sp>
      <p:sp>
        <p:nvSpPr>
          <p:cNvPr id="14" name="Tekstiväli 6">
            <a:extLst>
              <a:ext uri="{FF2B5EF4-FFF2-40B4-BE49-F238E27FC236}">
                <a16:creationId xmlns:a16="http://schemas.microsoft.com/office/drawing/2014/main" id="{5D3311BF-B24A-4F32-BDD8-BA0113BB0CB9}"/>
              </a:ext>
            </a:extLst>
          </p:cNvPr>
          <p:cNvSpPr txBox="1"/>
          <p:nvPr/>
        </p:nvSpPr>
        <p:spPr>
          <a:xfrm>
            <a:off x="7163444" y="0"/>
            <a:ext cx="1418494" cy="1196175"/>
          </a:xfrm>
          <a:prstGeom prst="rect">
            <a:avLst/>
          </a:prstGeom>
          <a:solidFill>
            <a:schemeClr val="tx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/>
            <a:r>
              <a:rPr lang="et-EE" sz="2400" dirty="0" err="1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west-estonia</a:t>
            </a:r>
            <a:r>
              <a:rPr lang="et-EE" sz="2400" dirty="0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 err="1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tourism</a:t>
            </a:r>
            <a:endParaRPr lang="et-EE" sz="2400" dirty="0">
              <a:latin typeface="Aino Headline" panose="020B0303040504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ildiotsingu accessible nature tulemus">
            <a:extLst>
              <a:ext uri="{FF2B5EF4-FFF2-40B4-BE49-F238E27FC236}">
                <a16:creationId xmlns:a16="http://schemas.microsoft.com/office/drawing/2014/main" id="{DDA12B0E-B970-4BE0-AE9C-89C583CC0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2D2DD33-D20C-4CB0-B359-66F2B07E3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69" y="4522764"/>
            <a:ext cx="1680507" cy="50835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7F90A00-E3F1-4E30-B660-0A3752363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9" y="4579046"/>
            <a:ext cx="1837317" cy="4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2750956" y="793264"/>
            <a:ext cx="6008729" cy="409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Project manager Anneli, finance manager and 3 regional coordinators were hired, unfortunately 1 position is still vacant.  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Steering committee were established – </a:t>
            </a:r>
            <a:r>
              <a:rPr lang="en-US" b="1" dirty="0" err="1">
                <a:solidFill>
                  <a:schemeClr val="tx1"/>
                </a:solidFill>
                <a:latin typeface="Aino Headline" panose="02000603040504020204" pitchFamily="2" charset="77"/>
              </a:rPr>
              <a:t>Sille</a:t>
            </a: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 and Helen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Participation in Kick-off meeting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Communication between all PP, PP2 workers, municipalities, stakeholders and NGOs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Expert service from Estonian Chamber of Disabled People – counseling trail passport, accessibility check list, investments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Communication and co-operation has been started with the Northwest Estonian region to identify nature tourism objects in northern Estonia on the way from </a:t>
            </a:r>
            <a:r>
              <a:rPr lang="en-US" b="1" dirty="0" err="1">
                <a:solidFill>
                  <a:schemeClr val="tx1"/>
                </a:solidFill>
                <a:latin typeface="Aino Headline" panose="02000603040504020204" pitchFamily="2" charset="77"/>
              </a:rPr>
              <a:t>Haapsalu</a:t>
            </a:r>
            <a:r>
              <a:rPr lang="en-US" b="1" dirty="0">
                <a:solidFill>
                  <a:schemeClr val="tx1"/>
                </a:solidFill>
                <a:latin typeface="Aino Headline" panose="02000603040504020204" pitchFamily="2" charset="77"/>
              </a:rPr>
              <a:t> to Tallinn.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t-EE" b="1" dirty="0">
              <a:solidFill>
                <a:schemeClr val="tx1"/>
              </a:solidFill>
              <a:latin typeface="Aino" panose="02000603040504020204" pitchFamily="50" charset="-70"/>
            </a:endParaRPr>
          </a:p>
        </p:txBody>
      </p:sp>
      <p:pic>
        <p:nvPicPr>
          <p:cNvPr id="7" name="Picture 2" descr="Pildiotsingu accessible nature tulemus">
            <a:extLst>
              <a:ext uri="{FF2B5EF4-FFF2-40B4-BE49-F238E27FC236}">
                <a16:creationId xmlns:a16="http://schemas.microsoft.com/office/drawing/2014/main" id="{EFCA68B9-3538-422D-8E80-F0345BFE9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44B521-2F01-394B-B67D-0D0BF870DA85}"/>
              </a:ext>
            </a:extLst>
          </p:cNvPr>
          <p:cNvSpPr txBox="1"/>
          <p:nvPr/>
        </p:nvSpPr>
        <p:spPr>
          <a:xfrm>
            <a:off x="3038626" y="148955"/>
            <a:ext cx="54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Activities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carried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out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in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Period 1</a:t>
            </a:r>
            <a:endParaRPr lang="en-US" sz="2400" dirty="0">
              <a:solidFill>
                <a:schemeClr val="tx2"/>
              </a:solidFill>
              <a:latin typeface="Aino Headline" panose="020006030405040202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52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4CF66-4356-6E4C-9A5C-F774E8E7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309" y="3286539"/>
            <a:ext cx="5798930" cy="1856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1F5DA-0125-6440-9FBE-B9633CEE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4910"/>
            <a:ext cx="3362739" cy="3531559"/>
          </a:xfrm>
          <a:prstGeom prst="rect">
            <a:avLst/>
          </a:prstGeom>
        </p:spPr>
      </p:pic>
      <p:sp>
        <p:nvSpPr>
          <p:cNvPr id="11" name="Shape 155">
            <a:extLst>
              <a:ext uri="{FF2B5EF4-FFF2-40B4-BE49-F238E27FC236}">
                <a16:creationId xmlns:a16="http://schemas.microsoft.com/office/drawing/2014/main" id="{4191DA0B-0303-44D7-96F9-27452EF6A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091" y="0"/>
            <a:ext cx="7686261" cy="72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F0"/>
              </a:buClr>
            </a:pP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Activities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carried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out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</a:t>
            </a:r>
            <a:r>
              <a:rPr lang="lv-LV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in</a:t>
            </a:r>
            <a:r>
              <a:rPr lang="lv-LV" sz="2400" dirty="0">
                <a:solidFill>
                  <a:schemeClr val="tx2"/>
                </a:solidFill>
                <a:latin typeface="Aino Headline" panose="02000603040504020204" pitchFamily="2" charset="77"/>
              </a:rPr>
              <a:t> Period 1. </a:t>
            </a:r>
            <a:r>
              <a:rPr lang="et-EE" sz="2400" dirty="0" err="1">
                <a:solidFill>
                  <a:schemeClr val="tx2"/>
                </a:solidFill>
                <a:latin typeface="Aino Headline" panose="02000603040504020204" pitchFamily="2" charset="77"/>
              </a:rPr>
              <a:t>Investments</a:t>
            </a:r>
            <a:endParaRPr sz="2400" dirty="0">
              <a:solidFill>
                <a:schemeClr val="tx2"/>
              </a:solidFill>
              <a:latin typeface="Aino Headline" panose="02000603040504020204" pitchFamily="2" charset="77"/>
            </a:endParaRPr>
          </a:p>
        </p:txBody>
      </p:sp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3469309" y="592113"/>
            <a:ext cx="5445701" cy="305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None/>
            </a:pP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Haapsalu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Paralepa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invatoilet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-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procurement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has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been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carried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out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and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object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is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under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construction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and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will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be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completed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in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April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2019.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None/>
            </a:pPr>
            <a:endParaRPr lang="et-EE" sz="18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None/>
            </a:pP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Access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to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Matsi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resting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area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, port and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beach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 (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dry-closets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,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parking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spots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,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tactile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dirty="0" err="1">
                <a:solidFill>
                  <a:schemeClr val="tx1"/>
                </a:solidFill>
                <a:latin typeface="Aino" panose="02000603040504020204" pitchFamily="2" charset="77"/>
              </a:rPr>
              <a:t>path</a:t>
            </a:r>
            <a:r>
              <a:rPr lang="et-EE" sz="1800" dirty="0">
                <a:solidFill>
                  <a:schemeClr val="tx1"/>
                </a:solidFill>
                <a:latin typeface="Aino" panose="02000603040504020204" pitchFamily="2" charset="77"/>
              </a:rPr>
              <a:t>) - </a:t>
            </a:r>
            <a:r>
              <a:rPr lang="et-EE" sz="1800" b="1" dirty="0" err="1">
                <a:solidFill>
                  <a:schemeClr val="tx1"/>
                </a:solidFill>
                <a:latin typeface="Aino" panose="02000603040504020204" pitchFamily="2" charset="77"/>
              </a:rPr>
              <a:t>parking</a:t>
            </a:r>
            <a:r>
              <a:rPr lang="et-EE" sz="1800" b="1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b="1" dirty="0" err="1">
                <a:solidFill>
                  <a:schemeClr val="tx1"/>
                </a:solidFill>
                <a:latin typeface="Aino" panose="02000603040504020204" pitchFamily="2" charset="77"/>
              </a:rPr>
              <a:t>lot</a:t>
            </a:r>
            <a:r>
              <a:rPr lang="et-EE" sz="1800" b="1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b="1" dirty="0" err="1">
                <a:solidFill>
                  <a:schemeClr val="tx1"/>
                </a:solidFill>
                <a:latin typeface="Aino" panose="02000603040504020204" pitchFamily="2" charset="77"/>
              </a:rPr>
              <a:t>is</a:t>
            </a:r>
            <a:r>
              <a:rPr lang="et-EE" sz="1800" b="1" dirty="0">
                <a:solidFill>
                  <a:schemeClr val="tx1"/>
                </a:solidFill>
                <a:latin typeface="Aino" panose="02000603040504020204" pitchFamily="2" charset="77"/>
              </a:rPr>
              <a:t> </a:t>
            </a:r>
            <a:r>
              <a:rPr lang="et-EE" sz="1800" b="1" dirty="0" err="1">
                <a:solidFill>
                  <a:schemeClr val="tx1"/>
                </a:solidFill>
                <a:latin typeface="Aino" panose="02000603040504020204" pitchFamily="2" charset="77"/>
              </a:rPr>
              <a:t>completed</a:t>
            </a:r>
            <a:r>
              <a:rPr lang="et-EE" sz="1800" b="1" dirty="0">
                <a:solidFill>
                  <a:schemeClr val="tx1"/>
                </a:solidFill>
                <a:latin typeface="Aino" panose="02000603040504020204" pitchFamily="2" charset="77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None/>
            </a:pPr>
            <a:endParaRPr lang="et-EE" sz="1800" dirty="0">
              <a:solidFill>
                <a:schemeClr val="tx1"/>
              </a:solidFill>
              <a:latin typeface="Aino" panose="020006030405040202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383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5">
            <a:extLst>
              <a:ext uri="{FF2B5EF4-FFF2-40B4-BE49-F238E27FC236}">
                <a16:creationId xmlns:a16="http://schemas.microsoft.com/office/drawing/2014/main" id="{4191DA0B-0303-44D7-96F9-27452EF6A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7218" y="326189"/>
            <a:ext cx="6234503" cy="5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Joint</a:t>
            </a:r>
            <a:r>
              <a:rPr lang="et-EE" dirty="0">
                <a:solidFill>
                  <a:schemeClr val="tx2"/>
                </a:solidFill>
                <a:latin typeface="Aino Headline" panose="020B0303040504020204" pitchFamily="34" charset="0"/>
              </a:rPr>
              <a:t> </a:t>
            </a: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product</a:t>
            </a:r>
            <a:r>
              <a:rPr lang="et-EE" dirty="0">
                <a:solidFill>
                  <a:schemeClr val="tx2"/>
                </a:solidFill>
                <a:latin typeface="Aino Headline" panose="020B0303040504020204" pitchFamily="34" charset="0"/>
              </a:rPr>
              <a:t> </a:t>
            </a: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development</a:t>
            </a:r>
            <a:endParaRPr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2817218" y="854911"/>
            <a:ext cx="5922746" cy="137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Study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trip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– 10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persons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from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West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-Estonia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were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participated</a:t>
            </a:r>
            <a:endParaRPr lang="et-EE" dirty="0">
              <a:solidFill>
                <a:srgbClr val="323334"/>
              </a:solidFill>
              <a:latin typeface="Aino" panose="02000603040504020204" pitchFamily="50" charset="-7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Project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sub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-page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is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done</a:t>
            </a:r>
            <a:endParaRPr lang="et-EE" dirty="0">
              <a:solidFill>
                <a:schemeClr val="tx1"/>
              </a:solidFill>
              <a:latin typeface="Aino" panose="02000603040504020204" pitchFamily="50" charset="-7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Trail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Passport.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Accessibilitly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check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-list.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List of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accsessible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objects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chemeClr val="tx1"/>
                </a:solidFill>
                <a:latin typeface="Aino" panose="02000603040504020204" pitchFamily="50" charset="-70"/>
              </a:rPr>
              <a:t>is</a:t>
            </a:r>
            <a:r>
              <a:rPr lang="et-EE" dirty="0">
                <a:solidFill>
                  <a:schemeClr val="tx1"/>
                </a:solidFill>
                <a:latin typeface="Aino" panose="02000603040504020204" pitchFamily="50" charset="-70"/>
              </a:rPr>
              <a:t> made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t-EE" dirty="0">
              <a:solidFill>
                <a:schemeClr val="tx1"/>
              </a:solidFill>
              <a:latin typeface="Aino" panose="02000603040504020204" pitchFamily="50" charset="-7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t-EE" dirty="0">
              <a:solidFill>
                <a:schemeClr val="tx1"/>
              </a:solidFill>
              <a:latin typeface="Aino" panose="02000603040504020204" pitchFamily="50" charset="-7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53BC6-0B29-A945-9C0B-79F0FB20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911"/>
            <a:ext cx="2581018" cy="3441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670CB-AD3F-CB42-8AB5-65450E740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839" y="2338251"/>
            <a:ext cx="4379504" cy="26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5">
            <a:extLst>
              <a:ext uri="{FF2B5EF4-FFF2-40B4-BE49-F238E27FC236}">
                <a16:creationId xmlns:a16="http://schemas.microsoft.com/office/drawing/2014/main" id="{4191DA0B-0303-44D7-96F9-27452EF6A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7948" y="30991"/>
            <a:ext cx="6199190" cy="5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Period</a:t>
            </a:r>
            <a:r>
              <a:rPr lang="et-EE" dirty="0">
                <a:solidFill>
                  <a:schemeClr val="tx2"/>
                </a:solidFill>
                <a:latin typeface="Aino Headline" panose="020B0303040504020204" pitchFamily="34" charset="0"/>
              </a:rPr>
              <a:t> 2</a:t>
            </a:r>
            <a:endParaRPr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2594344" y="559713"/>
            <a:ext cx="6199190" cy="216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PP meeting in </a:t>
            </a:r>
            <a:r>
              <a:rPr lang="en-US" sz="1800" dirty="0" err="1">
                <a:solidFill>
                  <a:schemeClr val="tx1"/>
                </a:solidFill>
                <a:latin typeface="Aino" panose="02000603040504020204" pitchFamily="2" charset="77"/>
              </a:rPr>
              <a:t>Haapsalu</a:t>
            </a: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 in 13-14.11.2019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On-spot visits, inspecting trails for the Travel Guide and Internet Platform.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Köln workshop 12.11.2019, Anne-Ly  participated, London workshop in 04.02.2020 ???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thematic workshop for municipalities, visitor </a:t>
            </a:r>
            <a:r>
              <a:rPr lang="en-US" sz="1800" dirty="0" err="1">
                <a:solidFill>
                  <a:schemeClr val="tx1"/>
                </a:solidFill>
                <a:latin typeface="Aino" panose="02000603040504020204" pitchFamily="2" charset="77"/>
              </a:rPr>
              <a:t>centres</a:t>
            </a:r>
            <a:r>
              <a:rPr lang="en-US" sz="1800" dirty="0">
                <a:solidFill>
                  <a:schemeClr val="tx1"/>
                </a:solidFill>
                <a:latin typeface="Aino" panose="02000603040504020204" pitchFamily="2" charset="77"/>
              </a:rPr>
              <a:t>, local operators etc. is begun. January 2020?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t-EE" sz="1800" dirty="0">
              <a:solidFill>
                <a:schemeClr val="tx1"/>
              </a:solidFill>
              <a:latin typeface="Aino" panose="02000603040504020204" pitchFamily="2" charset="77"/>
            </a:endParaRPr>
          </a:p>
        </p:txBody>
      </p:sp>
      <p:pic>
        <p:nvPicPr>
          <p:cNvPr id="5" name="Picture 2" descr="Pildiotsingu accessible nature tulemus">
            <a:extLst>
              <a:ext uri="{FF2B5EF4-FFF2-40B4-BE49-F238E27FC236}">
                <a16:creationId xmlns:a16="http://schemas.microsoft.com/office/drawing/2014/main" id="{B51A05D8-D0D8-4B14-BEA6-E50163A84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8E6E4-242C-9F4F-89A4-4845FE0B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154" y="2853186"/>
            <a:ext cx="4140925" cy="21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5">
            <a:extLst>
              <a:ext uri="{FF2B5EF4-FFF2-40B4-BE49-F238E27FC236}">
                <a16:creationId xmlns:a16="http://schemas.microsoft.com/office/drawing/2014/main" id="{4191DA0B-0303-44D7-96F9-27452EF6A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7218" y="326189"/>
            <a:ext cx="6199190" cy="5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Period</a:t>
            </a:r>
            <a:r>
              <a:rPr lang="et-EE" dirty="0">
                <a:solidFill>
                  <a:schemeClr val="tx2"/>
                </a:solidFill>
                <a:latin typeface="Aino Headline" panose="020B0303040504020204" pitchFamily="34" charset="0"/>
              </a:rPr>
              <a:t> 2 </a:t>
            </a:r>
            <a:r>
              <a:rPr lang="et-EE" dirty="0" err="1">
                <a:solidFill>
                  <a:schemeClr val="tx2"/>
                </a:solidFill>
                <a:latin typeface="Aino Headline" panose="020B0303040504020204" pitchFamily="34" charset="0"/>
              </a:rPr>
              <a:t>investments</a:t>
            </a:r>
            <a:endParaRPr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2697948" y="854911"/>
            <a:ext cx="6199190" cy="39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sz="2000" b="1" dirty="0">
                <a:solidFill>
                  <a:srgbClr val="323334"/>
                </a:solidFill>
                <a:latin typeface="Aino" panose="02000603040504020204" pitchFamily="50" charset="-70"/>
              </a:rPr>
              <a:t>Palivere </a:t>
            </a:r>
            <a:r>
              <a:rPr lang="et-EE" sz="2000" b="1" dirty="0" err="1">
                <a:solidFill>
                  <a:srgbClr val="323334"/>
                </a:solidFill>
                <a:latin typeface="Aino" panose="02000603040504020204" pitchFamily="50" charset="-70"/>
              </a:rPr>
              <a:t>Health</a:t>
            </a:r>
            <a:r>
              <a:rPr lang="et-EE" sz="2000" b="1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b="1" dirty="0" err="1">
                <a:solidFill>
                  <a:srgbClr val="323334"/>
                </a:solidFill>
                <a:latin typeface="Aino" panose="02000603040504020204" pitchFamily="50" charset="-70"/>
              </a:rPr>
              <a:t>Trail</a:t>
            </a:r>
            <a:r>
              <a:rPr lang="et-EE" sz="2000" b="1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(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trail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infostands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audio-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infostands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signs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benches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waste-bins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closet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) and </a:t>
            </a:r>
            <a:r>
              <a:rPr lang="et-EE" sz="2000" b="1" dirty="0">
                <a:solidFill>
                  <a:srgbClr val="323334"/>
                </a:solidFill>
                <a:latin typeface="Aino" panose="02000603040504020204" pitchFamily="50" charset="-70"/>
              </a:rPr>
              <a:t>Matsi </a:t>
            </a:r>
            <a:r>
              <a:rPr lang="et-EE" sz="2000" b="1" dirty="0" err="1">
                <a:solidFill>
                  <a:srgbClr val="323334"/>
                </a:solidFill>
                <a:latin typeface="Aino" panose="02000603040504020204" pitchFamily="50" charset="-70"/>
              </a:rPr>
              <a:t>invatoilet</a:t>
            </a:r>
            <a:r>
              <a:rPr lang="et-EE" sz="2000" b="1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first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procurement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failed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new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technical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conditions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are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under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preparation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new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procurement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December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2019.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t-EE" sz="2000" dirty="0">
              <a:solidFill>
                <a:srgbClr val="323334"/>
              </a:solidFill>
              <a:latin typeface="Aino" panose="02000603040504020204" pitchFamily="50" charset="-7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Fishing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sites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in Saaremaa -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procurement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December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2019.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The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construction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of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the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objects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should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be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completed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by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sz="2000" dirty="0" err="1">
                <a:solidFill>
                  <a:srgbClr val="323334"/>
                </a:solidFill>
                <a:latin typeface="Aino" panose="02000603040504020204" pitchFamily="50" charset="-70"/>
              </a:rPr>
              <a:t>April</a:t>
            </a:r>
            <a:r>
              <a:rPr lang="et-EE" sz="2000" dirty="0">
                <a:solidFill>
                  <a:srgbClr val="323334"/>
                </a:solidFill>
                <a:latin typeface="Aino" panose="02000603040504020204" pitchFamily="50" charset="-70"/>
              </a:rPr>
              <a:t> 2020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t-EE" sz="1800" dirty="0">
              <a:solidFill>
                <a:srgbClr val="323334"/>
              </a:solidFill>
              <a:latin typeface="Aino" panose="02000603040504020204" pitchFamily="50" charset="-70"/>
            </a:endParaRPr>
          </a:p>
        </p:txBody>
      </p:sp>
      <p:pic>
        <p:nvPicPr>
          <p:cNvPr id="5" name="Picture 2" descr="Pildiotsingu accessible nature tulemus">
            <a:extLst>
              <a:ext uri="{FF2B5EF4-FFF2-40B4-BE49-F238E27FC236}">
                <a16:creationId xmlns:a16="http://schemas.microsoft.com/office/drawing/2014/main" id="{B51A05D8-D0D8-4B14-BEA6-E50163A84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200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am">
  <a:themeElements>
    <a:clrScheme name="Kohandatud 10">
      <a:dk1>
        <a:srgbClr val="323334"/>
      </a:dk1>
      <a:lt1>
        <a:srgbClr val="FFFFFF"/>
      </a:lt1>
      <a:dk2>
        <a:srgbClr val="323334"/>
      </a:dk2>
      <a:lt2>
        <a:srgbClr val="0000F0"/>
      </a:lt2>
      <a:accent1>
        <a:srgbClr val="F0F1F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0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199</Words>
  <Application>Microsoft Macintosh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Aino</vt:lpstr>
      <vt:lpstr>Aino Headline</vt:lpstr>
      <vt:lpstr>Arial</vt:lpstr>
      <vt:lpstr>Cambria</vt:lpstr>
      <vt:lpstr>Noto Sans Symbols</vt:lpstr>
      <vt:lpstr>Times New Roman</vt:lpstr>
      <vt:lpstr>Simple Light</vt:lpstr>
      <vt:lpstr>Raam</vt:lpstr>
      <vt:lpstr>Nature Access to All PP meeting  13.-14.11. 2019 Haapsalu</vt:lpstr>
      <vt:lpstr>PowerPoint Presentation</vt:lpstr>
      <vt:lpstr>Activities carried out in Period 1. Investments</vt:lpstr>
      <vt:lpstr>Joint product development</vt:lpstr>
      <vt:lpstr>Period 2</vt:lpstr>
      <vt:lpstr>Period 2 investments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Sille Roomets</dc:creator>
  <cp:lastModifiedBy>Anneli Haabu</cp:lastModifiedBy>
  <cp:revision>234</cp:revision>
  <dcterms:modified xsi:type="dcterms:W3CDTF">2019-11-15T10:58:22Z</dcterms:modified>
</cp:coreProperties>
</file>