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328" r:id="rId3"/>
    <p:sldId id="333" r:id="rId4"/>
    <p:sldId id="334" r:id="rId5"/>
    <p:sldId id="332" r:id="rId6"/>
    <p:sldId id="329" r:id="rId7"/>
    <p:sldId id="270" r:id="rId8"/>
    <p:sldId id="3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9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319D-5CEA-41A3-9414-FD533CCDD82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ED01E-C255-43E9-9B0A-867554234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0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ED01E-C255-43E9-9B0A-867554234F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B72D2-AE8D-4B11-8C9B-09C876A00997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CE9B-E581-47BE-89D0-DC08D9672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2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6412" y="397019"/>
            <a:ext cx="9144000" cy="1655762"/>
          </a:xfrm>
        </p:spPr>
        <p:txBody>
          <a:bodyPr/>
          <a:lstStyle/>
          <a:p>
            <a:endParaRPr lang="lv-LV" dirty="0">
              <a:solidFill>
                <a:srgbClr val="98C2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3200" dirty="0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CB786</a:t>
            </a:r>
            <a:r>
              <a:rPr lang="lv-LV" sz="3200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Dabas pieejamība visiem</a:t>
            </a:r>
            <a:br>
              <a:rPr lang="lv-LV" sz="3200" dirty="0">
                <a:solidFill>
                  <a:srgbClr val="98C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200" b="1" dirty="0" err="1">
                <a:solidFill>
                  <a:srgbClr val="98C22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NatAc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773282" y="1809982"/>
            <a:ext cx="9144000" cy="33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r">
              <a:lnSpc>
                <a:spcPct val="115000"/>
              </a:lnSpc>
              <a:spcAft>
                <a:spcPts val="600"/>
              </a:spcAft>
            </a:pPr>
            <a:br>
              <a: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Vides pieejamības anketa dabas takām</a:t>
            </a:r>
            <a:r>
              <a:rPr lang="lv-LV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</a:t>
            </a:r>
            <a:b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Alise Lūse</a:t>
            </a:r>
            <a:b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Projekta vadītāja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152" y="5162730"/>
            <a:ext cx="1202130" cy="47409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9146"/>
              </p:ext>
            </p:extLst>
          </p:nvPr>
        </p:nvGraphicFramePr>
        <p:xfrm>
          <a:off x="73152" y="6145161"/>
          <a:ext cx="12033504" cy="662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9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project is co-financed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Baltic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baseline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lv-LV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ogramme</a:t>
                      </a:r>
                      <a:r>
                        <a:rPr lang="lv-LV" sz="1800" b="1" kern="1200" baseline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lv-LV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2014–2020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dirty="0"/>
                        <a:t>www.centralbaltic.eu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30" name="Picture 6" descr="http://centralbaltic.eu/sites/default/files/logo.png">
            <a:extLst>
              <a:ext uri="{FF2B5EF4-FFF2-40B4-BE49-F238E27FC236}">
                <a16:creationId xmlns:a16="http://schemas.microsoft.com/office/drawing/2014/main" id="{47CC441A-5F95-41A8-A4E6-DDDD1529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9" y="4317815"/>
            <a:ext cx="5312463" cy="11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68455E6E-6E46-475D-B33E-1FBBD889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33" y="4256183"/>
            <a:ext cx="1202130" cy="13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9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43" y="114300"/>
            <a:ext cx="10515600" cy="1151890"/>
          </a:xfrm>
        </p:spPr>
        <p:txBody>
          <a:bodyPr>
            <a:norm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Vadlīnijas</a:t>
            </a:r>
            <a:endParaRPr lang="en-US" sz="3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centralbaltic.eu/sites/default/files/logo.png">
            <a:extLst>
              <a:ext uri="{FF2B5EF4-FFF2-40B4-BE49-F238E27FC236}">
                <a16:creationId xmlns:a16="http://schemas.microsoft.com/office/drawing/2014/main" id="{13399579-C4B2-48D0-A080-96E8C4CB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06" y="11430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4FFA0B64-8FD8-4B03-9B34-D63C9037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26" y="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66F16546-CDC6-463D-A399-606A24A33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3" y="952500"/>
            <a:ext cx="7283880" cy="5507169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582F6EE1-FC7D-4745-BEBB-489B2CA5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451" y="1066800"/>
            <a:ext cx="6898050" cy="54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525" y="76200"/>
            <a:ext cx="10515600" cy="1151890"/>
          </a:xfrm>
        </p:spPr>
        <p:txBody>
          <a:bodyPr>
            <a:norm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Ceļvedis</a:t>
            </a:r>
            <a:endParaRPr lang="en-US" sz="3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centralbaltic.eu/sites/default/files/logo.png">
            <a:extLst>
              <a:ext uri="{FF2B5EF4-FFF2-40B4-BE49-F238E27FC236}">
                <a16:creationId xmlns:a16="http://schemas.microsoft.com/office/drawing/2014/main" id="{13399579-C4B2-48D0-A080-96E8C4CB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06" y="11430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4FFA0B64-8FD8-4B03-9B34-D63C9037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26" y="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D4FB3F91-0DB1-4ABE-BDD2-6E5DC810B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55" y="0"/>
            <a:ext cx="4998203" cy="685800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FA275C27-7D8B-4543-9E9F-4270DBF2C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721" y="0"/>
            <a:ext cx="6273605" cy="68729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9B9647-C3B8-4527-ABE2-D2BA6E0B9241}"/>
              </a:ext>
            </a:extLst>
          </p:cNvPr>
          <p:cNvSpPr txBox="1">
            <a:spLocks/>
          </p:cNvSpPr>
          <p:nvPr/>
        </p:nvSpPr>
        <p:spPr>
          <a:xfrm>
            <a:off x="0" y="-160020"/>
            <a:ext cx="929640" cy="4777740"/>
          </a:xfrm>
          <a:prstGeom prst="rect">
            <a:avLst/>
          </a:prstGeom>
        </p:spPr>
        <p:txBody>
          <a:bodyPr vert="vert270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Ceļvedis</a:t>
            </a:r>
            <a:endParaRPr lang="en-US" sz="3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0633D381-DB98-4A15-8D31-231FBE9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" y="105499"/>
            <a:ext cx="9387840" cy="664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31" y="476949"/>
            <a:ext cx="10515600" cy="1151890"/>
          </a:xfrm>
        </p:spPr>
        <p:txBody>
          <a:bodyPr>
            <a:norm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Dabas taku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apsekojumi</a:t>
            </a:r>
            <a:endParaRPr lang="en-US" sz="3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centralbaltic.eu/sites/default/files/logo.png">
            <a:extLst>
              <a:ext uri="{FF2B5EF4-FFF2-40B4-BE49-F238E27FC236}">
                <a16:creationId xmlns:a16="http://schemas.microsoft.com/office/drawing/2014/main" id="{13399579-C4B2-48D0-A080-96E8C4CB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06" y="11430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4FFA0B64-8FD8-4B03-9B34-D63C9037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26" y="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ttēls 19">
            <a:extLst>
              <a:ext uri="{FF2B5EF4-FFF2-40B4-BE49-F238E27FC236}">
                <a16:creationId xmlns:a16="http://schemas.microsoft.com/office/drawing/2014/main" id="{C64241A5-EE5E-4C12-BC9F-29985AEA9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1" y="1981200"/>
            <a:ext cx="6747018" cy="4498012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984A7AFB-24B7-4F02-8F6A-F26FEFDA8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46" y="2152130"/>
            <a:ext cx="4870634" cy="36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4" y="114300"/>
            <a:ext cx="10515600" cy="1151890"/>
          </a:xfrm>
        </p:spPr>
        <p:txBody>
          <a:bodyPr>
            <a:norm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Dabas taku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apsekojumi</a:t>
            </a:r>
            <a:endParaRPr lang="en-US" sz="31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centralbaltic.eu/sites/default/files/logo.png">
            <a:extLst>
              <a:ext uri="{FF2B5EF4-FFF2-40B4-BE49-F238E27FC236}">
                <a16:creationId xmlns:a16="http://schemas.microsoft.com/office/drawing/2014/main" id="{13399579-C4B2-48D0-A080-96E8C4CB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06" y="11430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4FFA0B64-8FD8-4B03-9B34-D63C9037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26" y="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F47F15FF-74B7-4A70-86EB-6820E6FED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1" y="1530697"/>
            <a:ext cx="6135973" cy="4601980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424B85D7-9B07-40C7-A7F7-70427FBCC0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1" y="2079744"/>
            <a:ext cx="4608986" cy="34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9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464" y="118269"/>
            <a:ext cx="10515600" cy="1325563"/>
          </a:xfrm>
        </p:spPr>
        <p:txBody>
          <a:bodyPr>
            <a:norm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Anketa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6" descr="http://centralbaltic.eu/sites/default/files/logo.png">
            <a:extLst>
              <a:ext uri="{FF2B5EF4-FFF2-40B4-BE49-F238E27FC236}">
                <a16:creationId xmlns:a16="http://schemas.microsoft.com/office/drawing/2014/main" id="{49E33E3E-D170-49E0-997B-5560BE88A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09" y="25057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DFF72DC7-9BA4-4103-8B1A-AEF2672A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814" y="13627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DE4B077E-FE8F-474B-B208-E04284835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325761"/>
              </p:ext>
            </p:extLst>
          </p:nvPr>
        </p:nvGraphicFramePr>
        <p:xfrm>
          <a:off x="4833937" y="1747040"/>
          <a:ext cx="7062680" cy="4351397"/>
        </p:xfrm>
        <a:graphic>
          <a:graphicData uri="http://schemas.openxmlformats.org/drawingml/2006/table">
            <a:tbl>
              <a:tblPr/>
              <a:tblGrid>
                <a:gridCol w="273444">
                  <a:extLst>
                    <a:ext uri="{9D8B030D-6E8A-4147-A177-3AD203B41FA5}">
                      <a16:colId xmlns:a16="http://schemas.microsoft.com/office/drawing/2014/main" val="1269631159"/>
                    </a:ext>
                  </a:extLst>
                </a:gridCol>
                <a:gridCol w="195317">
                  <a:extLst>
                    <a:ext uri="{9D8B030D-6E8A-4147-A177-3AD203B41FA5}">
                      <a16:colId xmlns:a16="http://schemas.microsoft.com/office/drawing/2014/main" val="466774093"/>
                    </a:ext>
                  </a:extLst>
                </a:gridCol>
                <a:gridCol w="4398550">
                  <a:extLst>
                    <a:ext uri="{9D8B030D-6E8A-4147-A177-3AD203B41FA5}">
                      <a16:colId xmlns:a16="http://schemas.microsoft.com/office/drawing/2014/main" val="788538301"/>
                    </a:ext>
                  </a:extLst>
                </a:gridCol>
                <a:gridCol w="914085">
                  <a:extLst>
                    <a:ext uri="{9D8B030D-6E8A-4147-A177-3AD203B41FA5}">
                      <a16:colId xmlns:a16="http://schemas.microsoft.com/office/drawing/2014/main" val="158055846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902463008"/>
                    </a:ext>
                  </a:extLst>
                </a:gridCol>
                <a:gridCol w="203131">
                  <a:extLst>
                    <a:ext uri="{9D8B030D-6E8A-4147-A177-3AD203B41FA5}">
                      <a16:colId xmlns:a16="http://schemas.microsoft.com/office/drawing/2014/main" val="3433706987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06293355"/>
                    </a:ext>
                  </a:extLst>
                </a:gridCol>
                <a:gridCol w="187505">
                  <a:extLst>
                    <a:ext uri="{9D8B030D-6E8A-4147-A177-3AD203B41FA5}">
                      <a16:colId xmlns:a16="http://schemas.microsoft.com/office/drawing/2014/main" val="2515027946"/>
                    </a:ext>
                  </a:extLst>
                </a:gridCol>
                <a:gridCol w="234381">
                  <a:extLst>
                    <a:ext uri="{9D8B030D-6E8A-4147-A177-3AD203B41FA5}">
                      <a16:colId xmlns:a16="http://schemas.microsoft.com/office/drawing/2014/main" val="1953235933"/>
                    </a:ext>
                  </a:extLst>
                </a:gridCol>
                <a:gridCol w="203131">
                  <a:extLst>
                    <a:ext uri="{9D8B030D-6E8A-4147-A177-3AD203B41FA5}">
                      <a16:colId xmlns:a16="http://schemas.microsoft.com/office/drawing/2014/main" val="236878155"/>
                    </a:ext>
                  </a:extLst>
                </a:gridCol>
              </a:tblGrid>
              <a:tr h="163584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Vides pieejamības anketa dabas takām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80956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095787"/>
                  </a:ext>
                </a:extLst>
              </a:tr>
              <a:tr h="163584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Dabas taka un atpūtas vieta*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BFBFB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Jā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BFBFB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Nē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BFBFB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BFBFB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10439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Takas tuvumā ir pieejama autostāvvieta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5835"/>
                  </a:ext>
                </a:extLst>
              </a:tr>
              <a:tr h="1557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Takas tuvumā ir pieejama tualete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51663"/>
                  </a:ext>
                </a:extLst>
              </a:tr>
              <a:tr h="3115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Celiņu segums ir blīvs, līdzens un nav slidens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412926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Laipas/celiņa platums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1,8 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20013"/>
                  </a:ext>
                </a:extLst>
              </a:tr>
              <a:tr h="3349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Samainīšanās laukumi ik pēc 40m, ja laipas/celiņa platums ir &lt; 1,8m, bet ne šaurāks kā 1,2m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 1,2 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91123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Samainīšanās vietas izmēri (platums un garums)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≥ 1,8 m x 2m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91462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Laipas dēļi izvietoti perpendikulāri kustības virzienam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98364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Atstarpe starp laipas dēļiem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≤ 1 cm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590064"/>
                  </a:ext>
                </a:extLst>
              </a:tr>
              <a:tr h="319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v-LV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Laipas šķērskritums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≤ 3%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59186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Laipas visā garumā ir 5cm augsta apmale abās pusēs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cm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559192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 uz takas ir rampa - vismaz vienā malā ir uzstādītas margas divos augstumos 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cm un 90 cm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1985"/>
                  </a:ext>
                </a:extLst>
              </a:tr>
              <a:tr h="3427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7790" marR="7790" marT="77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Atpūtas laukums  ik pēc 6m vai vismaz viens atpūtas laukums uz 10m garu slīpumu vietās, kur takas kāpums ir starp 1:20 (5%) un 1:12 (8%)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861297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 pēc 300m izvietoti soliņi un vismaz vienā soliņa pusē ir rokturis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43748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Atpūtas vietās starp soliem ir brīva vieta 1m platumā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 1 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210452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Piknika galdi izvietoti uz cietas un līdzenas virsmas vismaz 1,2m platumā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 1,2 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26046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v-LV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Brīvā telpa zem galda ir 75cm augstumā no zemes un 50cm dziļumā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634440"/>
                  </a:ext>
                </a:extLst>
              </a:tr>
              <a:tr h="16358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Galda virsmas augstums no zemes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≤ 90 cm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36888"/>
                  </a:ext>
                </a:extLst>
              </a:tr>
              <a:tr h="14488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72104"/>
                  </a:ext>
                </a:extLst>
              </a:tr>
              <a:tr h="3037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*Boldā izceltie jautājumi ir obligāti atbildāmi ar “jā”, lai taka atbilstu min. vides pieejamības kritērijiem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0" marR="7790" marT="77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394124"/>
                  </a:ext>
                </a:extLst>
              </a:tr>
            </a:tbl>
          </a:graphicData>
        </a:graphic>
      </p:graphicFrame>
      <p:graphicFrame>
        <p:nvGraphicFramePr>
          <p:cNvPr id="16" name="Tabula 16">
            <a:extLst>
              <a:ext uri="{FF2B5EF4-FFF2-40B4-BE49-F238E27FC236}">
                <a16:creationId xmlns:a16="http://schemas.microsoft.com/office/drawing/2014/main" id="{9ACF5CAA-833E-4ECF-8D26-F8C292697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754"/>
              </p:ext>
            </p:extLst>
          </p:nvPr>
        </p:nvGraphicFramePr>
        <p:xfrm>
          <a:off x="500062" y="1607522"/>
          <a:ext cx="3709988" cy="46304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09988">
                  <a:extLst>
                    <a:ext uri="{9D8B030D-6E8A-4147-A177-3AD203B41FA5}">
                      <a16:colId xmlns:a16="http://schemas.microsoft.com/office/drawing/2014/main" val="2842632596"/>
                    </a:ext>
                  </a:extLst>
                </a:gridCol>
              </a:tblGrid>
              <a:tr h="543925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bloki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70031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Taka un atpūtas vieta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035568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Autostāvvieta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187085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Tualete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976305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 un norādes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267611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Kāpnes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21566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Skatu platforma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40992"/>
                  </a:ext>
                </a:extLst>
              </a:tr>
              <a:tr h="543925">
                <a:tc>
                  <a:txBody>
                    <a:bodyPr/>
                    <a:lstStyle/>
                    <a:p>
                      <a:r>
                        <a:rPr lang="lv-LV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Makšķerēšanas /laivošanas vieta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39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68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26" y="-86881"/>
            <a:ext cx="10515600" cy="1240562"/>
          </a:xfrm>
        </p:spPr>
        <p:txBody>
          <a:bodyPr>
            <a:normAutofit/>
          </a:bodyPr>
          <a:lstStyle/>
          <a:p>
            <a:br>
              <a:rPr lang="lv-LV" sz="3600" b="1" dirty="0"/>
            </a:b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Mapeirons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6" descr="http://centralbaltic.eu/sites/default/files/logo.png">
            <a:extLst>
              <a:ext uri="{FF2B5EF4-FFF2-40B4-BE49-F238E27FC236}">
                <a16:creationId xmlns:a16="http://schemas.microsoft.com/office/drawing/2014/main" id="{37F5032C-6D1E-423D-8B04-AEA66CBC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06" y="114300"/>
            <a:ext cx="3741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http://centralbaltic.eu/sites/default/files/EU_flag_web.jpg">
            <a:extLst>
              <a:ext uri="{FF2B5EF4-FFF2-40B4-BE49-F238E27FC236}">
                <a16:creationId xmlns:a16="http://schemas.microsoft.com/office/drawing/2014/main" id="{1F5B858A-3094-4F2F-A2F3-6680582D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826" y="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3A0F23AD-F2DF-4DBF-876A-6B55007DD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5" y="1498003"/>
            <a:ext cx="10933471" cy="5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6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465</Words>
  <Application>Microsoft Office PowerPoint</Application>
  <PresentationFormat>Platekrāna</PresentationFormat>
  <Paragraphs>200</Paragraphs>
  <Slides>8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Vides pieejamības anketa dabas takām                                                                                                     Alise Lūse                                                                                                     Projekta vadītāja</vt:lpstr>
      <vt:lpstr>Vadlīnijas</vt:lpstr>
      <vt:lpstr>Ceļvedis</vt:lpstr>
      <vt:lpstr>PowerPoint prezentācija</vt:lpstr>
      <vt:lpstr>Dabas taku apsekojumi</vt:lpstr>
      <vt:lpstr>Dabas taku apsekojumi</vt:lpstr>
      <vt:lpstr>Anketa</vt:lpstr>
      <vt:lpstr> Mapeirons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Imants Meiers Meiris</dc:creator>
  <cp:lastModifiedBy>Alise Lūse</cp:lastModifiedBy>
  <cp:revision>526</cp:revision>
  <dcterms:created xsi:type="dcterms:W3CDTF">2017-05-24T08:53:03Z</dcterms:created>
  <dcterms:modified xsi:type="dcterms:W3CDTF">2020-06-11T06:17:30Z</dcterms:modified>
</cp:coreProperties>
</file>