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17" r:id="rId2"/>
    <p:sldId id="323" r:id="rId3"/>
    <p:sldId id="333" r:id="rId4"/>
    <p:sldId id="346" r:id="rId5"/>
    <p:sldId id="348" r:id="rId6"/>
    <p:sldId id="347" r:id="rId7"/>
    <p:sldId id="349" r:id="rId8"/>
    <p:sldId id="350" r:id="rId9"/>
    <p:sldId id="351" r:id="rId10"/>
    <p:sldId id="352" r:id="rId11"/>
    <p:sldId id="353" r:id="rId12"/>
    <p:sldId id="343" r:id="rId13"/>
    <p:sldId id="355" r:id="rId14"/>
    <p:sldId id="354" r:id="rId15"/>
    <p:sldId id="336" r:id="rId16"/>
    <p:sldId id="356" r:id="rId17"/>
    <p:sldId id="357" r:id="rId18"/>
    <p:sldId id="338" r:id="rId19"/>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934" autoAdjust="0"/>
  </p:normalViewPr>
  <p:slideViewPr>
    <p:cSldViewPr>
      <p:cViewPr varScale="1">
        <p:scale>
          <a:sx n="110" d="100"/>
          <a:sy n="110" d="100"/>
        </p:scale>
        <p:origin x="16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nabriede\Downloads\Aptauja%20_Kurzeme%202021%20-%202027_%20%20(atbildes)%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D65-9343-A78C-DD640FA63DE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D65-9343-A78C-DD640FA63DE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D65-9343-A78C-DD640FA63DE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D65-9343-A78C-DD640FA63DE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D65-9343-A78C-DD640FA63DE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D65-9343-A78C-DD640FA63DE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D65-9343-A78C-DD640FA63DE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D65-9343-A78C-DD640FA63DE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4D65-9343-A78C-DD640FA63DE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4D65-9343-A78C-DD640FA63DEB}"/>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4D65-9343-A78C-DD640FA63DEB}"/>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4D65-9343-A78C-DD640FA63DEB}"/>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4D65-9343-A78C-DD640FA63DEB}"/>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4D65-9343-A78C-DD640FA63DEB}"/>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4D65-9343-A78C-DD640FA63DEB}"/>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4D65-9343-A78C-DD640FA63DEB}"/>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4D65-9343-A78C-DD640FA63DEB}"/>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4D65-9343-A78C-DD640FA63DEB}"/>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01-4D65-9343-A78C-DD640FA63DEB}"/>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03-4D65-9343-A78C-DD640FA63DEB}"/>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05-4D65-9343-A78C-DD640FA63DEB}"/>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07-4D65-9343-A78C-DD640FA63DEB}"/>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09-4D65-9343-A78C-DD640FA63DEB}"/>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0B-4D65-9343-A78C-DD640FA63DEB}"/>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0D-4D65-9343-A78C-DD640FA63DEB}"/>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6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0F-4D65-9343-A78C-DD640FA63DEB}"/>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lumMod val="6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11-4D65-9343-A78C-DD640FA63DEB}"/>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lumMod val="6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13-4D65-9343-A78C-DD640FA63DEB}"/>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lumMod val="6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15-4D65-9343-A78C-DD640FA63DEB}"/>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lumMod val="6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17-4D65-9343-A78C-DD640FA63DEB}"/>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80000"/>
                          <a:lumOff val="2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19-4D65-9343-A78C-DD640FA63DEB}"/>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80000"/>
                          <a:lumOff val="2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1B-4D65-9343-A78C-DD640FA63DEB}"/>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lumMod val="80000"/>
                          <a:lumOff val="2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1D-4D65-9343-A78C-DD640FA63DEB}"/>
                </c:ext>
              </c:extLst>
            </c:dLbl>
            <c:dLbl>
              <c:idx val="1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lumMod val="80000"/>
                          <a:lumOff val="2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1F-4D65-9343-A78C-DD640FA63DEB}"/>
                </c:ext>
              </c:extLst>
            </c:dLbl>
            <c:dLbl>
              <c:idx val="1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lumMod val="80000"/>
                          <a:lumOff val="2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21-4D65-9343-A78C-DD640FA63DEB}"/>
                </c:ext>
              </c:extLst>
            </c:dLbl>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lumMod val="80000"/>
                          <a:lumOff val="20000"/>
                        </a:schemeClr>
                      </a:solidFill>
                      <a:latin typeface="+mn-lt"/>
                      <a:ea typeface="+mn-ea"/>
                      <a:cs typeface="+mn-cs"/>
                    </a:defRPr>
                  </a:pPr>
                  <a:endParaRPr lang="en-LV"/>
                </a:p>
              </c:txPr>
              <c:dLblPos val="outEnd"/>
              <c:showLegendKey val="0"/>
              <c:showVal val="0"/>
              <c:showCatName val="1"/>
              <c:showSerName val="0"/>
              <c:showPercent val="1"/>
              <c:showBubbleSize val="0"/>
              <c:extLst>
                <c:ext xmlns:c16="http://schemas.microsoft.com/office/drawing/2014/chart" uri="{C3380CC4-5D6E-409C-BE32-E72D297353CC}">
                  <c16:uniqueId val="{00000023-4D65-9343-A78C-DD640FA63DE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LV"/>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Sheet1!$D$4:$D$21</c:f>
              <c:strCache>
                <c:ptCount val="18"/>
                <c:pt idx="0">
                  <c:v>Aizputes novads </c:v>
                </c:pt>
                <c:pt idx="1">
                  <c:v>Alsungas novads</c:v>
                </c:pt>
                <c:pt idx="2">
                  <c:v>Brocēnu novads </c:v>
                </c:pt>
                <c:pt idx="3">
                  <c:v>Dundagas novads</c:v>
                </c:pt>
                <c:pt idx="4">
                  <c:v>Durbes novads</c:v>
                </c:pt>
                <c:pt idx="5">
                  <c:v>Grobiņas novads</c:v>
                </c:pt>
                <c:pt idx="6">
                  <c:v>Kuldīgas novads</c:v>
                </c:pt>
                <c:pt idx="7">
                  <c:v>Liepāja</c:v>
                </c:pt>
                <c:pt idx="8">
                  <c:v>Mērsraga novads</c:v>
                </c:pt>
                <c:pt idx="9">
                  <c:v>Nīcas novads</c:v>
                </c:pt>
                <c:pt idx="10">
                  <c:v>Pāvilostas novads</c:v>
                </c:pt>
                <c:pt idx="11">
                  <c:v>Priekules novads</c:v>
                </c:pt>
                <c:pt idx="12">
                  <c:v>Rojas novads</c:v>
                </c:pt>
                <c:pt idx="13">
                  <c:v>Saldus novads</c:v>
                </c:pt>
                <c:pt idx="14">
                  <c:v>Skrundas novads</c:v>
                </c:pt>
                <c:pt idx="15">
                  <c:v>Talsu novads</c:v>
                </c:pt>
                <c:pt idx="16">
                  <c:v>Ventspils</c:v>
                </c:pt>
                <c:pt idx="17">
                  <c:v>Ventspils novads</c:v>
                </c:pt>
              </c:strCache>
            </c:strRef>
          </c:cat>
          <c:val>
            <c:numRef>
              <c:f>Sheet1!$E$4:$E$21</c:f>
              <c:numCache>
                <c:formatCode>General</c:formatCode>
                <c:ptCount val="18"/>
                <c:pt idx="0">
                  <c:v>8</c:v>
                </c:pt>
                <c:pt idx="1">
                  <c:v>6</c:v>
                </c:pt>
                <c:pt idx="2">
                  <c:v>14</c:v>
                </c:pt>
                <c:pt idx="3">
                  <c:v>7</c:v>
                </c:pt>
                <c:pt idx="4">
                  <c:v>5</c:v>
                </c:pt>
                <c:pt idx="5">
                  <c:v>6</c:v>
                </c:pt>
                <c:pt idx="6">
                  <c:v>36</c:v>
                </c:pt>
                <c:pt idx="7">
                  <c:v>37</c:v>
                </c:pt>
                <c:pt idx="8">
                  <c:v>7</c:v>
                </c:pt>
                <c:pt idx="9">
                  <c:v>9</c:v>
                </c:pt>
                <c:pt idx="10">
                  <c:v>8</c:v>
                </c:pt>
                <c:pt idx="11">
                  <c:v>6</c:v>
                </c:pt>
                <c:pt idx="12">
                  <c:v>5</c:v>
                </c:pt>
                <c:pt idx="13">
                  <c:v>39</c:v>
                </c:pt>
                <c:pt idx="14">
                  <c:v>10</c:v>
                </c:pt>
                <c:pt idx="15">
                  <c:v>10</c:v>
                </c:pt>
                <c:pt idx="16">
                  <c:v>9</c:v>
                </c:pt>
                <c:pt idx="17">
                  <c:v>13</c:v>
                </c:pt>
              </c:numCache>
            </c:numRef>
          </c:val>
          <c:extLst>
            <c:ext xmlns:c16="http://schemas.microsoft.com/office/drawing/2014/chart" uri="{C3380CC4-5D6E-409C-BE32-E72D297353CC}">
              <c16:uniqueId val="{00000024-4D65-9343-A78C-DD640FA63DE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lv-LV"/>
              <a:t>11.01.2017</a:t>
            </a: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F1F8C9A-3A7C-4920-A95D-0F95C0775F7D}" type="slidenum">
              <a:rPr lang="lv-LV" smtClean="0"/>
              <a:t>‹#›</a:t>
            </a:fld>
            <a:endParaRPr lang="lv-LV"/>
          </a:p>
        </p:txBody>
      </p:sp>
    </p:spTree>
    <p:extLst>
      <p:ext uri="{BB962C8B-B14F-4D97-AF65-F5344CB8AC3E}">
        <p14:creationId xmlns:p14="http://schemas.microsoft.com/office/powerpoint/2010/main" val="17538548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lv-LV"/>
              <a:t>11.01.2017</a:t>
            </a: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8A3602F-2014-4930-90E0-76E1AC8B1AF4}" type="slidenum">
              <a:rPr lang="lv-LV" smtClean="0"/>
              <a:t>‹#›</a:t>
            </a:fld>
            <a:endParaRPr lang="lv-LV"/>
          </a:p>
        </p:txBody>
      </p:sp>
    </p:spTree>
    <p:extLst>
      <p:ext uri="{BB962C8B-B14F-4D97-AF65-F5344CB8AC3E}">
        <p14:creationId xmlns:p14="http://schemas.microsoft.com/office/powerpoint/2010/main" val="306382813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3FA7F42B-0B1F-48B2-A00F-0772FF2C24DC}" type="slidenum">
              <a:rPr lang="lv-LV" smtClean="0"/>
              <a:t>1</a:t>
            </a:fld>
            <a:endParaRPr lang="lv-LV"/>
          </a:p>
        </p:txBody>
      </p:sp>
    </p:spTree>
    <p:extLst>
      <p:ext uri="{BB962C8B-B14F-4D97-AF65-F5344CB8AC3E}">
        <p14:creationId xmlns:p14="http://schemas.microsoft.com/office/powerpoint/2010/main" val="214439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6ECE3C29-2D3F-4B5B-93AF-410B9183CD28}" type="datetimeFigureOut">
              <a:rPr lang="lv-LV" smtClean="0"/>
              <a:t>18.08.20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42017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ECE3C29-2D3F-4B5B-93AF-410B9183CD28}" type="datetimeFigureOut">
              <a:rPr lang="lv-LV" smtClean="0"/>
              <a:t>18.08.20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335663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ECE3C29-2D3F-4B5B-93AF-410B9183CD28}" type="datetimeFigureOut">
              <a:rPr lang="lv-LV" smtClean="0"/>
              <a:t>18.08.20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184740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ECE3C29-2D3F-4B5B-93AF-410B9183CD28}" type="datetimeFigureOut">
              <a:rPr lang="lv-LV" smtClean="0"/>
              <a:t>18.08.20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192363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E3C29-2D3F-4B5B-93AF-410B9183CD28}" type="datetimeFigureOut">
              <a:rPr lang="lv-LV" smtClean="0"/>
              <a:t>18.08.20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328443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6ECE3C29-2D3F-4B5B-93AF-410B9183CD28}" type="datetimeFigureOut">
              <a:rPr lang="lv-LV" smtClean="0"/>
              <a:t>18.08.20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221182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6ECE3C29-2D3F-4B5B-93AF-410B9183CD28}" type="datetimeFigureOut">
              <a:rPr lang="lv-LV" smtClean="0"/>
              <a:t>18.08.20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181401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6ECE3C29-2D3F-4B5B-93AF-410B9183CD28}" type="datetimeFigureOut">
              <a:rPr lang="lv-LV" smtClean="0"/>
              <a:t>18.08.20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275539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E3C29-2D3F-4B5B-93AF-410B9183CD28}" type="datetimeFigureOut">
              <a:rPr lang="lv-LV" smtClean="0"/>
              <a:t>18.08.20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336679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E3C29-2D3F-4B5B-93AF-410B9183CD28}" type="datetimeFigureOut">
              <a:rPr lang="lv-LV" smtClean="0"/>
              <a:t>18.08.20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166659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E3C29-2D3F-4B5B-93AF-410B9183CD28}" type="datetimeFigureOut">
              <a:rPr lang="lv-LV" smtClean="0"/>
              <a:t>18.08.20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2F087D2-BC41-439E-BB61-5CF2AC0621D4}" type="slidenum">
              <a:rPr lang="lv-LV" smtClean="0"/>
              <a:t>‹#›</a:t>
            </a:fld>
            <a:endParaRPr lang="lv-LV"/>
          </a:p>
        </p:txBody>
      </p:sp>
    </p:spTree>
    <p:extLst>
      <p:ext uri="{BB962C8B-B14F-4D97-AF65-F5344CB8AC3E}">
        <p14:creationId xmlns:p14="http://schemas.microsoft.com/office/powerpoint/2010/main" val="227144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E3C29-2D3F-4B5B-93AF-410B9183CD28}" type="datetimeFigureOut">
              <a:rPr lang="lv-LV" smtClean="0"/>
              <a:t>18.08.20</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087D2-BC41-439E-BB61-5CF2AC0621D4}" type="slidenum">
              <a:rPr lang="lv-LV" smtClean="0"/>
              <a:t>‹#›</a:t>
            </a:fld>
            <a:endParaRPr lang="lv-LV"/>
          </a:p>
        </p:txBody>
      </p:sp>
    </p:spTree>
    <p:extLst>
      <p:ext uri="{BB962C8B-B14F-4D97-AF65-F5344CB8AC3E}">
        <p14:creationId xmlns:p14="http://schemas.microsoft.com/office/powerpoint/2010/main" val="1162059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kurzemesregions.lv/kurzemnieki-lepojas-ar-regiona-dabas-vertibam-un-piederibu-savai-dzivesvieta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04666"/>
            <a:ext cx="5544616" cy="59303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ctrTitle"/>
          </p:nvPr>
        </p:nvSpPr>
        <p:spPr>
          <a:xfrm>
            <a:off x="683568" y="1268760"/>
            <a:ext cx="7772400" cy="3816424"/>
          </a:xfrm>
        </p:spPr>
        <p:txBody>
          <a:bodyPr>
            <a:normAutofit/>
          </a:bodyPr>
          <a:lstStyle/>
          <a:p>
            <a:r>
              <a:rPr lang="lv-LV" b="1" dirty="0">
                <a:solidFill>
                  <a:schemeClr val="accent1">
                    <a:lumMod val="75000"/>
                  </a:schemeClr>
                </a:solidFill>
                <a:effectLst>
                  <a:outerShdw blurRad="38100" dist="38100" dir="2700000" algn="tl">
                    <a:srgbClr val="000000">
                      <a:alpha val="43137"/>
                    </a:srgbClr>
                  </a:outerShdw>
                </a:effectLst>
                <a:latin typeface="+mn-lt"/>
              </a:rPr>
              <a:t>Kurzemes plānošanas reģion</a:t>
            </a:r>
            <a:r>
              <a:rPr lang="en-GB" b="1" dirty="0">
                <a:solidFill>
                  <a:schemeClr val="accent1">
                    <a:lumMod val="75000"/>
                  </a:schemeClr>
                </a:solidFill>
                <a:effectLst>
                  <a:outerShdw blurRad="38100" dist="38100" dir="2700000" algn="tl">
                    <a:srgbClr val="000000">
                      <a:alpha val="43137"/>
                    </a:srgbClr>
                  </a:outerShdw>
                </a:effectLst>
                <a:latin typeface="+mn-lt"/>
              </a:rPr>
              <a:t>a</a:t>
            </a:r>
            <a:br>
              <a:rPr lang="en-GB" b="1" dirty="0">
                <a:solidFill>
                  <a:schemeClr val="accent1">
                    <a:lumMod val="75000"/>
                  </a:schemeClr>
                </a:solidFill>
                <a:effectLst>
                  <a:outerShdw blurRad="38100" dist="38100" dir="2700000" algn="tl">
                    <a:srgbClr val="000000">
                      <a:alpha val="43137"/>
                    </a:srgbClr>
                  </a:outerShdw>
                </a:effectLst>
                <a:latin typeface="+mn-lt"/>
              </a:rPr>
            </a:br>
            <a:r>
              <a:rPr lang="en-GB" b="1" dirty="0" err="1">
                <a:solidFill>
                  <a:schemeClr val="accent1">
                    <a:lumMod val="75000"/>
                  </a:schemeClr>
                </a:solidFill>
                <a:effectLst>
                  <a:outerShdw blurRad="38100" dist="38100" dir="2700000" algn="tl">
                    <a:srgbClr val="000000">
                      <a:alpha val="43137"/>
                    </a:srgbClr>
                  </a:outerShdw>
                </a:effectLst>
                <a:latin typeface="+mn-lt"/>
              </a:rPr>
              <a:t>Attīstības</a:t>
            </a:r>
            <a:r>
              <a:rPr lang="en-GB" b="1" dirty="0">
                <a:solidFill>
                  <a:schemeClr val="accent1">
                    <a:lumMod val="75000"/>
                  </a:schemeClr>
                </a:solidFill>
                <a:effectLst>
                  <a:outerShdw blurRad="38100" dist="38100" dir="2700000" algn="tl">
                    <a:srgbClr val="000000">
                      <a:alpha val="43137"/>
                    </a:srgbClr>
                  </a:outerShdw>
                </a:effectLst>
                <a:latin typeface="+mn-lt"/>
              </a:rPr>
              <a:t> </a:t>
            </a:r>
            <a:r>
              <a:rPr lang="en-GB" b="1" dirty="0" err="1">
                <a:solidFill>
                  <a:schemeClr val="accent1">
                    <a:lumMod val="75000"/>
                  </a:schemeClr>
                </a:solidFill>
                <a:effectLst>
                  <a:outerShdw blurRad="38100" dist="38100" dir="2700000" algn="tl">
                    <a:srgbClr val="000000">
                      <a:alpha val="43137"/>
                    </a:srgbClr>
                  </a:outerShdw>
                </a:effectLst>
                <a:latin typeface="+mn-lt"/>
              </a:rPr>
              <a:t>programma</a:t>
            </a:r>
            <a:r>
              <a:rPr lang="en-GB" b="1" dirty="0">
                <a:solidFill>
                  <a:schemeClr val="accent1">
                    <a:lumMod val="75000"/>
                  </a:schemeClr>
                </a:solidFill>
                <a:effectLst>
                  <a:outerShdw blurRad="38100" dist="38100" dir="2700000" algn="tl">
                    <a:srgbClr val="000000">
                      <a:alpha val="43137"/>
                    </a:srgbClr>
                  </a:outerShdw>
                </a:effectLst>
                <a:latin typeface="+mn-lt"/>
              </a:rPr>
              <a:t> 2021-2027</a:t>
            </a:r>
            <a:br>
              <a:rPr lang="lv-LV" sz="3000"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br>
            <a:endParaRPr lang="lv-LV" sz="3000"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p:cNvSpPr txBox="1"/>
          <p:nvPr/>
        </p:nvSpPr>
        <p:spPr>
          <a:xfrm>
            <a:off x="3962409" y="5380613"/>
            <a:ext cx="5002079" cy="1477328"/>
          </a:xfrm>
          <a:prstGeom prst="rect">
            <a:avLst/>
          </a:prstGeom>
          <a:noFill/>
        </p:spPr>
        <p:txBody>
          <a:bodyPr wrap="square" rtlCol="0">
            <a:spAutoFit/>
          </a:bodyPr>
          <a:lstStyle/>
          <a:p>
            <a:pPr algn="r"/>
            <a:r>
              <a:rPr lang="en-GB" b="1" dirty="0" err="1">
                <a:solidFill>
                  <a:schemeClr val="tx2">
                    <a:lumMod val="75000"/>
                  </a:schemeClr>
                </a:solidFill>
              </a:rPr>
              <a:t>Kuldīga</a:t>
            </a:r>
            <a:r>
              <a:rPr lang="lv-LV" b="1" dirty="0">
                <a:solidFill>
                  <a:schemeClr val="tx2">
                    <a:lumMod val="75000"/>
                  </a:schemeClr>
                </a:solidFill>
              </a:rPr>
              <a:t>, </a:t>
            </a:r>
            <a:r>
              <a:rPr lang="en-GB" b="1" dirty="0">
                <a:solidFill>
                  <a:schemeClr val="tx2">
                    <a:lumMod val="75000"/>
                  </a:schemeClr>
                </a:solidFill>
              </a:rPr>
              <a:t>19.08.2020</a:t>
            </a:r>
            <a:r>
              <a:rPr lang="lv-LV" b="1" dirty="0">
                <a:solidFill>
                  <a:schemeClr val="tx2">
                    <a:lumMod val="75000"/>
                  </a:schemeClr>
                </a:solidFill>
              </a:rPr>
              <a:t>.</a:t>
            </a:r>
          </a:p>
          <a:p>
            <a:pPr algn="r"/>
            <a:r>
              <a:rPr lang="lv-LV" b="1" dirty="0">
                <a:solidFill>
                  <a:schemeClr val="tx2">
                    <a:lumMod val="75000"/>
                  </a:schemeClr>
                </a:solidFill>
              </a:rPr>
              <a:t>Jana Briede</a:t>
            </a:r>
          </a:p>
          <a:p>
            <a:pPr algn="r"/>
            <a:r>
              <a:rPr lang="lv-LV" b="1" dirty="0">
                <a:solidFill>
                  <a:schemeClr val="tx2">
                    <a:lumMod val="75000"/>
                  </a:schemeClr>
                </a:solidFill>
              </a:rPr>
              <a:t>Kurzemes plānošanas reģiona </a:t>
            </a:r>
          </a:p>
          <a:p>
            <a:pPr algn="r"/>
            <a:r>
              <a:rPr lang="lv-LV" b="1" dirty="0">
                <a:solidFill>
                  <a:schemeClr val="tx2">
                    <a:lumMod val="75000"/>
                  </a:schemeClr>
                </a:solidFill>
              </a:rPr>
              <a:t>Telpiskās plānošanas eksperte</a:t>
            </a:r>
          </a:p>
          <a:p>
            <a:pPr algn="r"/>
            <a:endParaRPr lang="lv-LV" b="1" dirty="0">
              <a:solidFill>
                <a:schemeClr val="tx2">
                  <a:lumMod val="75000"/>
                </a:scheme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0537" y="260648"/>
            <a:ext cx="1853952" cy="787930"/>
          </a:xfrm>
          <a:prstGeom prst="rect">
            <a:avLst/>
          </a:prstGeom>
        </p:spPr>
      </p:pic>
    </p:spTree>
    <p:extLst>
      <p:ext uri="{BB962C8B-B14F-4D97-AF65-F5344CB8AC3E}">
        <p14:creationId xmlns:p14="http://schemas.microsoft.com/office/powerpoint/2010/main" val="122603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55C84D8-22C1-C846-A296-A25550071DF3}"/>
              </a:ext>
            </a:extLst>
          </p:cNvPr>
          <p:cNvSpPr>
            <a:spLocks noGrp="1"/>
          </p:cNvSpPr>
          <p:nvPr>
            <p:ph type="title"/>
          </p:nvPr>
        </p:nvSpPr>
        <p:spPr>
          <a:xfrm>
            <a:off x="785460" y="759805"/>
            <a:ext cx="7729890" cy="1325563"/>
          </a:xfrm>
        </p:spPr>
        <p:txBody>
          <a:bodyPr>
            <a:normAutofit/>
          </a:bodyPr>
          <a:lstStyle/>
          <a:p>
            <a:r>
              <a:rPr lang="en-LV" sz="3500" b="1" dirty="0">
                <a:solidFill>
                  <a:srgbClr val="FFFFFF"/>
                </a:solidFill>
              </a:rPr>
              <a:t>Izglītība (Saldus)</a:t>
            </a:r>
          </a:p>
        </p:txBody>
      </p:sp>
      <p:sp>
        <p:nvSpPr>
          <p:cNvPr id="3" name="Content Placeholder 2">
            <a:extLst>
              <a:ext uri="{FF2B5EF4-FFF2-40B4-BE49-F238E27FC236}">
                <a16:creationId xmlns:a16="http://schemas.microsoft.com/office/drawing/2014/main" id="{57FBE472-FF26-AA46-87B8-8A9AFB429A59}"/>
              </a:ext>
            </a:extLst>
          </p:cNvPr>
          <p:cNvSpPr>
            <a:spLocks noGrp="1"/>
          </p:cNvSpPr>
          <p:nvPr>
            <p:ph idx="1"/>
          </p:nvPr>
        </p:nvSpPr>
        <p:spPr>
          <a:xfrm>
            <a:off x="1068678" y="2494450"/>
            <a:ext cx="3419872" cy="4030894"/>
          </a:xfrm>
        </p:spPr>
        <p:txBody>
          <a:bodyPr>
            <a:normAutofit fontScale="92500" lnSpcReduction="10000"/>
          </a:bodyPr>
          <a:lstStyle/>
          <a:p>
            <a:pPr>
              <a:lnSpc>
                <a:spcPct val="90000"/>
              </a:lnSpc>
            </a:pPr>
            <a:r>
              <a:rPr lang="en-LV" sz="1900" dirty="0"/>
              <a:t>30 dalībnieki</a:t>
            </a:r>
          </a:p>
          <a:p>
            <a:pPr marL="0" indent="0" algn="just">
              <a:lnSpc>
                <a:spcPct val="90000"/>
              </a:lnSpc>
              <a:buNone/>
            </a:pPr>
            <a:r>
              <a:rPr lang="en-GB" sz="1900" dirty="0" err="1"/>
              <a:t>Kvalitatīva</a:t>
            </a:r>
            <a:r>
              <a:rPr lang="en-GB" sz="1900" dirty="0"/>
              <a:t> un </a:t>
            </a:r>
            <a:r>
              <a:rPr lang="en-GB" sz="1900" dirty="0" err="1"/>
              <a:t>pieejama</a:t>
            </a:r>
            <a:r>
              <a:rPr lang="en-GB" sz="1900" dirty="0"/>
              <a:t> </a:t>
            </a:r>
            <a:r>
              <a:rPr lang="en-GB" sz="1900" dirty="0" err="1"/>
              <a:t>izglītība</a:t>
            </a:r>
            <a:r>
              <a:rPr lang="en-GB" sz="1900" dirty="0"/>
              <a:t>, </a:t>
            </a:r>
            <a:r>
              <a:rPr lang="lv-LV" sz="1900" dirty="0"/>
              <a:t>profesionāls pedagoģiskais</a:t>
            </a:r>
          </a:p>
          <a:p>
            <a:pPr marL="0" indent="0" algn="just">
              <a:lnSpc>
                <a:spcPct val="90000"/>
              </a:lnSpc>
              <a:buNone/>
            </a:pPr>
            <a:r>
              <a:rPr lang="lv-LV" sz="1900" dirty="0"/>
              <a:t>atbalsta personāls, darba tirgus pieprasījumam atbilstošs</a:t>
            </a:r>
          </a:p>
          <a:p>
            <a:pPr marL="0" indent="0" algn="just">
              <a:lnSpc>
                <a:spcPct val="90000"/>
              </a:lnSpc>
              <a:buNone/>
            </a:pPr>
            <a:r>
              <a:rPr lang="lv-LV" sz="1900" dirty="0"/>
              <a:t>piedāvājums, integrēta karjeras</a:t>
            </a:r>
          </a:p>
          <a:p>
            <a:pPr marL="0" indent="0" algn="just">
              <a:lnSpc>
                <a:spcPct val="90000"/>
              </a:lnSpc>
              <a:buNone/>
            </a:pPr>
            <a:r>
              <a:rPr lang="lv-LV" sz="1900" dirty="0"/>
              <a:t>Izglītība, uzņēmēju iesaistīšanās, Individualizēta pieeja, spēcīgas</a:t>
            </a:r>
          </a:p>
          <a:p>
            <a:pPr marL="0" indent="0" algn="just">
              <a:lnSpc>
                <a:spcPct val="90000"/>
              </a:lnSpc>
              <a:buNone/>
            </a:pPr>
            <a:r>
              <a:rPr lang="lv-LV" sz="1900" dirty="0"/>
              <a:t>nozaru sadarbības, profesionālās</a:t>
            </a:r>
          </a:p>
          <a:p>
            <a:pPr marL="0" indent="0" algn="just">
              <a:lnSpc>
                <a:spcPct val="90000"/>
              </a:lnSpc>
              <a:buNone/>
            </a:pPr>
            <a:r>
              <a:rPr lang="lv-LV" sz="1900" dirty="0"/>
              <a:t>Izglītības augstāks prestižs, Efektīva sadarbība un pārvaldība visos līmeņos, Pašvaldības un reģioni zina savus</a:t>
            </a:r>
          </a:p>
          <a:p>
            <a:pPr marL="0" indent="0" algn="just">
              <a:lnSpc>
                <a:spcPct val="90000"/>
              </a:lnSpc>
              <a:buNone/>
            </a:pPr>
            <a:r>
              <a:rPr lang="lv-LV" sz="1900" dirty="0"/>
              <a:t>uzņēmējus, darbības virzienus, jomas un attiecīgi raugās, kāds ir to pieprasījums pēc izglītojamiem</a:t>
            </a:r>
            <a:endParaRPr lang="en-LV" sz="1900" dirty="0"/>
          </a:p>
        </p:txBody>
      </p:sp>
      <p:pic>
        <p:nvPicPr>
          <p:cNvPr id="5" name="Picture 4" descr="A group of people sitting at a table with a computer&#10;&#10;Description automatically generated">
            <a:extLst>
              <a:ext uri="{FF2B5EF4-FFF2-40B4-BE49-F238E27FC236}">
                <a16:creationId xmlns:a16="http://schemas.microsoft.com/office/drawing/2014/main" id="{834C1412-1C76-4648-ABD7-1545639270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530" y="2797531"/>
            <a:ext cx="3419872" cy="2564904"/>
          </a:xfrm>
          <a:prstGeom prst="rect">
            <a:avLst/>
          </a:prstGeom>
        </p:spPr>
      </p:pic>
    </p:spTree>
    <p:extLst>
      <p:ext uri="{BB962C8B-B14F-4D97-AF65-F5344CB8AC3E}">
        <p14:creationId xmlns:p14="http://schemas.microsoft.com/office/powerpoint/2010/main" val="95148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C176-8F4E-EC4E-AE38-C1824F8A2936}"/>
              </a:ext>
            </a:extLst>
          </p:cNvPr>
          <p:cNvSpPr>
            <a:spLocks noGrp="1"/>
          </p:cNvSpPr>
          <p:nvPr>
            <p:ph type="title"/>
          </p:nvPr>
        </p:nvSpPr>
        <p:spPr/>
        <p:txBody>
          <a:bodyPr/>
          <a:lstStyle/>
          <a:p>
            <a:endParaRPr lang="en-LV"/>
          </a:p>
        </p:txBody>
      </p:sp>
      <p:pic>
        <p:nvPicPr>
          <p:cNvPr id="5" name="Content Placeholder 4" descr="A close up of a map&#10;&#10;Description automatically generated">
            <a:extLst>
              <a:ext uri="{FF2B5EF4-FFF2-40B4-BE49-F238E27FC236}">
                <a16:creationId xmlns:a16="http://schemas.microsoft.com/office/drawing/2014/main" id="{30A7BC25-9CC5-A74D-BC28-AC7A9E23B34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8572" y="332656"/>
            <a:ext cx="4627008" cy="6250706"/>
          </a:xfrm>
        </p:spPr>
      </p:pic>
    </p:spTree>
    <p:extLst>
      <p:ext uri="{BB962C8B-B14F-4D97-AF65-F5344CB8AC3E}">
        <p14:creationId xmlns:p14="http://schemas.microsoft.com/office/powerpoint/2010/main" val="136692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Virsraksts 1">
            <a:extLst>
              <a:ext uri="{FF2B5EF4-FFF2-40B4-BE49-F238E27FC236}">
                <a16:creationId xmlns:a16="http://schemas.microsoft.com/office/drawing/2014/main" id="{FF0813D1-6E2A-44F1-9991-D750B50C978E}"/>
              </a:ext>
            </a:extLst>
          </p:cNvPr>
          <p:cNvSpPr>
            <a:spLocks noGrp="1"/>
          </p:cNvSpPr>
          <p:nvPr>
            <p:ph type="title"/>
          </p:nvPr>
        </p:nvSpPr>
        <p:spPr>
          <a:xfrm>
            <a:off x="785460" y="759805"/>
            <a:ext cx="7729890" cy="1325563"/>
          </a:xfrm>
        </p:spPr>
        <p:txBody>
          <a:bodyPr>
            <a:normAutofit/>
          </a:bodyPr>
          <a:lstStyle/>
          <a:p>
            <a:pPr>
              <a:lnSpc>
                <a:spcPct val="90000"/>
              </a:lnSpc>
            </a:pPr>
            <a:r>
              <a:rPr lang="en-LV" sz="2500" b="1" dirty="0">
                <a:solidFill>
                  <a:srgbClr val="FFFFFF"/>
                </a:solidFill>
              </a:rPr>
              <a:t>Aptauja</a:t>
            </a:r>
            <a:br>
              <a:rPr lang="en-LV" sz="2500" dirty="0">
                <a:solidFill>
                  <a:srgbClr val="FFFFFF"/>
                </a:solidFill>
              </a:rPr>
            </a:br>
            <a:r>
              <a:rPr lang="lv-LV" sz="2500" dirty="0">
                <a:solidFill>
                  <a:srgbClr val="FFFFFF"/>
                </a:solidFill>
              </a:rPr>
              <a:t>Laikā no šī gada 1. – 30.jūnijam Kurzemes plānošanas reģions veica Kurzemes iedzīvotāju un uzņēmēju aptauju</a:t>
            </a:r>
            <a:endParaRPr lang="en-GB" sz="2500" b="1" dirty="0">
              <a:solidFill>
                <a:srgbClr val="FFFFFF"/>
              </a:solidFill>
            </a:endParaRPr>
          </a:p>
        </p:txBody>
      </p:sp>
      <p:sp>
        <p:nvSpPr>
          <p:cNvPr id="3" name="Satura vietturis 2">
            <a:extLst>
              <a:ext uri="{FF2B5EF4-FFF2-40B4-BE49-F238E27FC236}">
                <a16:creationId xmlns:a16="http://schemas.microsoft.com/office/drawing/2014/main" id="{B9C4F94A-11F2-4052-93C7-EECDEB3A98F6}"/>
              </a:ext>
            </a:extLst>
          </p:cNvPr>
          <p:cNvSpPr>
            <a:spLocks noGrp="1"/>
          </p:cNvSpPr>
          <p:nvPr>
            <p:ph idx="1"/>
          </p:nvPr>
        </p:nvSpPr>
        <p:spPr>
          <a:xfrm>
            <a:off x="1068678" y="2494450"/>
            <a:ext cx="6887698" cy="3563159"/>
          </a:xfrm>
        </p:spPr>
        <p:txBody>
          <a:bodyPr>
            <a:normAutofit fontScale="62500" lnSpcReduction="20000"/>
          </a:bodyPr>
          <a:lstStyle/>
          <a:p>
            <a:pPr>
              <a:lnSpc>
                <a:spcPct val="90000"/>
              </a:lnSpc>
            </a:pPr>
            <a:r>
              <a:rPr lang="lv-LV" sz="4000" dirty="0"/>
              <a:t>Aptauju kopā aizpildīja </a:t>
            </a:r>
            <a:r>
              <a:rPr lang="lv-LV" sz="4000" b="1" dirty="0"/>
              <a:t>240 respondenti</a:t>
            </a:r>
            <a:r>
              <a:rPr lang="lv-LV" sz="4000" dirty="0"/>
              <a:t>, no tiem 200 sievietes (83,3 %) un 40 vīrieši (16,7 %)</a:t>
            </a:r>
            <a:endParaRPr lang="en-GB" sz="4000" dirty="0"/>
          </a:p>
          <a:p>
            <a:pPr>
              <a:lnSpc>
                <a:spcPct val="90000"/>
              </a:lnSpc>
            </a:pPr>
            <a:r>
              <a:rPr lang="lv-LV" sz="4000" dirty="0"/>
              <a:t>92 % respondentu ir vecumā no 26 – 65</a:t>
            </a:r>
            <a:endParaRPr lang="en-GB" sz="4000" dirty="0"/>
          </a:p>
          <a:p>
            <a:pPr>
              <a:lnSpc>
                <a:spcPct val="90000"/>
              </a:lnSpc>
            </a:pPr>
            <a:r>
              <a:rPr lang="lv-LV" sz="4000" dirty="0"/>
              <a:t>no visām Kurzemes reģiona pašvaldībām, tomēr vairākums no respondentiem dzīvo Saldus novadā (39 jeb 16,2 %), Liepājā (38 jeb 15,8 %) un Kuldīgas novadā (36 jeb 15 %)</a:t>
            </a:r>
            <a:endParaRPr lang="en-GB" sz="4000" dirty="0"/>
          </a:p>
          <a:p>
            <a:pPr>
              <a:lnSpc>
                <a:spcPct val="90000"/>
              </a:lnSpc>
            </a:pPr>
            <a:r>
              <a:rPr lang="lv-LV" sz="4000" dirty="0"/>
              <a:t>Lielākā daļa respondentu (112 jeb 46,7 %) pārstāv </a:t>
            </a:r>
            <a:r>
              <a:rPr lang="lv-LV" sz="4000" b="1" dirty="0"/>
              <a:t>valsts pārvaldes sektoru </a:t>
            </a:r>
            <a:r>
              <a:rPr lang="lv-LV" sz="4000" dirty="0"/>
              <a:t>(t.sk. pašvaldības), nākamā lielākā daļa 26, 3 % ir darba ņēmēji, kuriem seko komersanti (10,4 %), skolnieki (5 %) un NVO (2,9 %)</a:t>
            </a:r>
            <a:endParaRPr lang="en-GB" sz="4000" dirty="0"/>
          </a:p>
          <a:p>
            <a:pPr>
              <a:lnSpc>
                <a:spcPct val="90000"/>
              </a:lnSpc>
            </a:pPr>
            <a:endParaRPr lang="en-GB" sz="1300" dirty="0"/>
          </a:p>
          <a:p>
            <a:pPr>
              <a:lnSpc>
                <a:spcPct val="90000"/>
              </a:lnSpc>
            </a:pPr>
            <a:endParaRPr lang="en-GB" sz="1300" dirty="0"/>
          </a:p>
        </p:txBody>
      </p:sp>
    </p:spTree>
    <p:extLst>
      <p:ext uri="{BB962C8B-B14F-4D97-AF65-F5344CB8AC3E}">
        <p14:creationId xmlns:p14="http://schemas.microsoft.com/office/powerpoint/2010/main" val="303164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24A5BE0-6905-5741-9F73-A0DADBA5C3B3}"/>
              </a:ext>
            </a:extLst>
          </p:cNvPr>
          <p:cNvSpPr>
            <a:spLocks noGrp="1"/>
          </p:cNvSpPr>
          <p:nvPr>
            <p:ph type="title"/>
          </p:nvPr>
        </p:nvSpPr>
        <p:spPr>
          <a:xfrm>
            <a:off x="1319465" y="798881"/>
            <a:ext cx="6505070" cy="1048945"/>
          </a:xfrm>
        </p:spPr>
        <p:txBody>
          <a:bodyPr>
            <a:normAutofit/>
          </a:bodyPr>
          <a:lstStyle/>
          <a:p>
            <a:endParaRPr lang="en-LV" sz="3500"/>
          </a:p>
        </p:txBody>
      </p:sp>
      <p:graphicFrame>
        <p:nvGraphicFramePr>
          <p:cNvPr id="36" name="Content Placeholder 3">
            <a:extLst>
              <a:ext uri="{FF2B5EF4-FFF2-40B4-BE49-F238E27FC236}">
                <a16:creationId xmlns:a16="http://schemas.microsoft.com/office/drawing/2014/main" id="{166CAF79-D6BF-7847-9927-68281B1D6900}"/>
              </a:ext>
            </a:extLst>
          </p:cNvPr>
          <p:cNvGraphicFramePr>
            <a:graphicFrameLocks noGrp="1"/>
          </p:cNvGraphicFramePr>
          <p:nvPr>
            <p:ph idx="1"/>
            <p:extLst>
              <p:ext uri="{D42A27DB-BD31-4B8C-83A1-F6EECF244321}">
                <p14:modId xmlns:p14="http://schemas.microsoft.com/office/powerpoint/2010/main" val="629823086"/>
              </p:ext>
            </p:extLst>
          </p:nvPr>
        </p:nvGraphicFramePr>
        <p:xfrm>
          <a:off x="273847" y="574675"/>
          <a:ext cx="8264364" cy="5591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54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066E1A1-95DA-AA48-932F-31BB344F75B3}"/>
              </a:ext>
            </a:extLst>
          </p:cNvPr>
          <p:cNvSpPr>
            <a:spLocks noGrp="1"/>
          </p:cNvSpPr>
          <p:nvPr>
            <p:ph type="title"/>
          </p:nvPr>
        </p:nvSpPr>
        <p:spPr>
          <a:xfrm>
            <a:off x="718879" y="800392"/>
            <a:ext cx="7698523" cy="1212102"/>
          </a:xfrm>
        </p:spPr>
        <p:txBody>
          <a:bodyPr>
            <a:normAutofit/>
          </a:bodyPr>
          <a:lstStyle/>
          <a:p>
            <a:pPr>
              <a:lnSpc>
                <a:spcPct val="90000"/>
              </a:lnSpc>
            </a:pPr>
            <a:r>
              <a:rPr lang="en-LV" sz="2500" b="1" dirty="0">
                <a:solidFill>
                  <a:srgbClr val="FFFFFF"/>
                </a:solidFill>
              </a:rPr>
              <a:t>Aptauja</a:t>
            </a:r>
            <a:br>
              <a:rPr lang="en-LV" sz="2500" dirty="0">
                <a:solidFill>
                  <a:srgbClr val="FFFFFF"/>
                </a:solidFill>
              </a:rPr>
            </a:br>
            <a:r>
              <a:rPr lang="lv-LV" sz="2500" dirty="0">
                <a:solidFill>
                  <a:srgbClr val="FFFFFF"/>
                </a:solidFill>
              </a:rPr>
              <a:t>Laikā no šī gada 1. – 30.jūnijam Kurzemes plānošanas reģions veica Kurzemes iedzīvotāju un uzņēmēju aptauju</a:t>
            </a:r>
            <a:endParaRPr lang="en-LV" sz="2500" dirty="0">
              <a:solidFill>
                <a:srgbClr val="FFFFFF"/>
              </a:solidFill>
            </a:endParaRPr>
          </a:p>
        </p:txBody>
      </p:sp>
      <p:sp>
        <p:nvSpPr>
          <p:cNvPr id="3" name="Content Placeholder 2">
            <a:extLst>
              <a:ext uri="{FF2B5EF4-FFF2-40B4-BE49-F238E27FC236}">
                <a16:creationId xmlns:a16="http://schemas.microsoft.com/office/drawing/2014/main" id="{65F056F2-F304-224C-BD26-A05DF48C01B5}"/>
              </a:ext>
            </a:extLst>
          </p:cNvPr>
          <p:cNvSpPr>
            <a:spLocks noGrp="1"/>
          </p:cNvSpPr>
          <p:nvPr>
            <p:ph idx="1"/>
          </p:nvPr>
        </p:nvSpPr>
        <p:spPr>
          <a:xfrm>
            <a:off x="1025718" y="2012494"/>
            <a:ext cx="7281746" cy="4584858"/>
          </a:xfrm>
        </p:spPr>
        <p:txBody>
          <a:bodyPr anchor="ctr">
            <a:normAutofit fontScale="55000" lnSpcReduction="20000"/>
          </a:bodyPr>
          <a:lstStyle/>
          <a:p>
            <a:pPr marL="0" indent="0">
              <a:buNone/>
            </a:pPr>
            <a:r>
              <a:rPr lang="lv-LV" dirty="0"/>
              <a:t>Aptaujā </a:t>
            </a:r>
            <a:r>
              <a:rPr lang="lv-LV" b="1" dirty="0"/>
              <a:t>82 %</a:t>
            </a:r>
            <a:r>
              <a:rPr lang="lv-LV" dirty="0"/>
              <a:t> respondentu norādījuši, ka </a:t>
            </a:r>
            <a:r>
              <a:rPr lang="lv-LV" b="1" dirty="0"/>
              <a:t>lepojas ar savu dzīvesvietu</a:t>
            </a:r>
            <a:r>
              <a:rPr lang="lv-LV" dirty="0"/>
              <a:t>, un </a:t>
            </a:r>
            <a:r>
              <a:rPr lang="lv-LV" b="1" dirty="0"/>
              <a:t>64 %</a:t>
            </a:r>
            <a:r>
              <a:rPr lang="lv-LV" dirty="0"/>
              <a:t> uzskata, ka esošie </a:t>
            </a:r>
            <a:r>
              <a:rPr lang="lv-LV" b="1" dirty="0"/>
              <a:t>dzīves apstākļi ir pietiekami augstā līmenī</a:t>
            </a:r>
            <a:r>
              <a:rPr lang="lv-LV" dirty="0"/>
              <a:t>.</a:t>
            </a:r>
          </a:p>
          <a:p>
            <a:pPr marL="0" indent="0">
              <a:buNone/>
            </a:pPr>
            <a:r>
              <a:rPr lang="lv-LV" dirty="0"/>
              <a:t>Respondenti uzsver, ka svarīgi ir veidot mājokļus ārpus pilsētām, lai veicinātu gan veselīgu dzīves veidu, gan zaļo domāšanu, kā arī aicina izglītot sabiedrību par pašiniciatīvu, savas vides un apkārtnes veidošanu, norādot, ka ir būtiski sniegt atbalstu NVO aktivitātēm (</a:t>
            </a:r>
            <a:r>
              <a:rPr lang="lv-LV" b="1" dirty="0"/>
              <a:t>Kopiena</a:t>
            </a:r>
            <a:r>
              <a:rPr lang="lv-LV" dirty="0"/>
              <a:t>)</a:t>
            </a:r>
          </a:p>
          <a:p>
            <a:pPr marL="0" indent="0">
              <a:buNone/>
            </a:pPr>
            <a:r>
              <a:rPr lang="lv-LV" dirty="0"/>
              <a:t>Mazāk kā puse jeb </a:t>
            </a:r>
            <a:r>
              <a:rPr lang="lv-LV" b="1" dirty="0"/>
              <a:t>45 %</a:t>
            </a:r>
            <a:r>
              <a:rPr lang="lv-LV" dirty="0"/>
              <a:t> aptaujāto norāda, </a:t>
            </a:r>
            <a:r>
              <a:rPr lang="lv-LV" b="1" dirty="0"/>
              <a:t>ka sabiedriskais transports ir nozīmīgs viņu mobilitātei</a:t>
            </a:r>
            <a:r>
              <a:rPr lang="lv-LV" dirty="0"/>
              <a:t>. 30 % respondentu vēlējušies labākas mobilitātes iespējas uz reģionu centriem, savukārt 40 % – labākus lauku teritoriju un pilsētu savienojumus.</a:t>
            </a:r>
          </a:p>
          <a:p>
            <a:pPr marL="0" indent="0">
              <a:buNone/>
            </a:pPr>
            <a:r>
              <a:rPr lang="en-GB" b="1" dirty="0"/>
              <a:t>65 %</a:t>
            </a:r>
            <a:r>
              <a:rPr lang="en-GB" dirty="0"/>
              <a:t> </a:t>
            </a:r>
            <a:r>
              <a:rPr lang="en-GB" dirty="0" err="1"/>
              <a:t>aptaujāto</a:t>
            </a:r>
            <a:r>
              <a:rPr lang="en-GB" dirty="0"/>
              <a:t> </a:t>
            </a:r>
            <a:r>
              <a:rPr lang="en-GB" dirty="0" err="1"/>
              <a:t>norādījuši</a:t>
            </a:r>
            <a:r>
              <a:rPr lang="en-GB" dirty="0"/>
              <a:t>, ka </a:t>
            </a:r>
            <a:r>
              <a:rPr lang="en-GB" dirty="0" err="1"/>
              <a:t>tuvākajā</a:t>
            </a:r>
            <a:r>
              <a:rPr lang="en-GB" dirty="0"/>
              <a:t> </a:t>
            </a:r>
            <a:r>
              <a:rPr lang="en-GB" dirty="0" err="1"/>
              <a:t>apkārtnē</a:t>
            </a:r>
            <a:r>
              <a:rPr lang="en-GB" dirty="0"/>
              <a:t> </a:t>
            </a:r>
            <a:r>
              <a:rPr lang="en-GB" dirty="0" err="1"/>
              <a:t>ir</a:t>
            </a:r>
            <a:r>
              <a:rPr lang="en-GB" dirty="0"/>
              <a:t> </a:t>
            </a:r>
            <a:r>
              <a:rPr lang="en-GB" dirty="0" err="1"/>
              <a:t>pietiekami</a:t>
            </a:r>
            <a:r>
              <a:rPr lang="en-GB" dirty="0"/>
              <a:t> </a:t>
            </a:r>
            <a:r>
              <a:rPr lang="en-GB" dirty="0" err="1"/>
              <a:t>laba</a:t>
            </a:r>
            <a:r>
              <a:rPr lang="en-GB" dirty="0"/>
              <a:t> un </a:t>
            </a:r>
            <a:r>
              <a:rPr lang="en-GB" b="1" dirty="0" err="1"/>
              <a:t>daudzveidīga</a:t>
            </a:r>
            <a:r>
              <a:rPr lang="en-GB" b="1" dirty="0"/>
              <a:t> </a:t>
            </a:r>
            <a:r>
              <a:rPr lang="en-GB" b="1" dirty="0" err="1"/>
              <a:t>aktivitāšu</a:t>
            </a:r>
            <a:r>
              <a:rPr lang="en-GB" b="1" dirty="0"/>
              <a:t> </a:t>
            </a:r>
            <a:r>
              <a:rPr lang="en-GB" b="1" dirty="0" err="1"/>
              <a:t>pieejamība</a:t>
            </a:r>
            <a:endParaRPr lang="en-GB" b="1" dirty="0"/>
          </a:p>
          <a:p>
            <a:pPr marL="0" indent="0">
              <a:buNone/>
            </a:pPr>
            <a:r>
              <a:rPr lang="lv-LV" dirty="0"/>
              <a:t>Vairāk </a:t>
            </a:r>
            <a:r>
              <a:rPr lang="lv-LV" b="1" dirty="0"/>
              <a:t>nekā 70 % </a:t>
            </a:r>
            <a:r>
              <a:rPr lang="lv-LV" dirty="0"/>
              <a:t>respondentu uzskata, ka Kurzemes reģionā ir </a:t>
            </a:r>
            <a:r>
              <a:rPr lang="lv-LV" b="1" dirty="0"/>
              <a:t>laba vides kvalitāte.</a:t>
            </a:r>
          </a:p>
          <a:p>
            <a:pPr marL="0" indent="0">
              <a:buNone/>
            </a:pPr>
            <a:r>
              <a:rPr lang="lv-LV" sz="2100" b="1" dirty="0"/>
              <a:t>Plašāk </a:t>
            </a:r>
            <a:r>
              <a:rPr lang="en-GB" sz="2400" dirty="0">
                <a:hlinkClick r:id="rId2"/>
              </a:rPr>
              <a:t>https://www.kurzemesregions.lv/kurzemnieki-lepojas-ar-regiona-dabas-vertibam-un-piederibu-savai-dzivesvietai/</a:t>
            </a:r>
            <a:endParaRPr lang="en-LV" sz="2100" b="1" dirty="0"/>
          </a:p>
        </p:txBody>
      </p:sp>
    </p:spTree>
    <p:extLst>
      <p:ext uri="{BB962C8B-B14F-4D97-AF65-F5344CB8AC3E}">
        <p14:creationId xmlns:p14="http://schemas.microsoft.com/office/powerpoint/2010/main" val="63492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F1F056C-D06B-4BF8-BCFB-D9267CDC2994}"/>
              </a:ext>
            </a:extLst>
          </p:cNvPr>
          <p:cNvSpPr>
            <a:spLocks noGrp="1"/>
          </p:cNvSpPr>
          <p:nvPr>
            <p:ph type="title"/>
          </p:nvPr>
        </p:nvSpPr>
        <p:spPr/>
        <p:txBody>
          <a:bodyPr>
            <a:normAutofit/>
          </a:bodyPr>
          <a:lstStyle/>
          <a:p>
            <a:r>
              <a:rPr lang="en-GB" b="1" dirty="0" err="1">
                <a:solidFill>
                  <a:schemeClr val="accent1">
                    <a:lumMod val="75000"/>
                  </a:schemeClr>
                </a:solidFill>
              </a:rPr>
              <a:t>Nākamie</a:t>
            </a:r>
            <a:r>
              <a:rPr lang="en-GB" b="1" dirty="0">
                <a:solidFill>
                  <a:schemeClr val="accent1">
                    <a:lumMod val="75000"/>
                  </a:schemeClr>
                </a:solidFill>
              </a:rPr>
              <a:t> </a:t>
            </a:r>
            <a:r>
              <a:rPr lang="en-GB" b="1" dirty="0" err="1">
                <a:solidFill>
                  <a:schemeClr val="accent1">
                    <a:lumMod val="75000"/>
                  </a:schemeClr>
                </a:solidFill>
              </a:rPr>
              <a:t>soļi</a:t>
            </a:r>
            <a:endParaRPr lang="en-GB" b="1" dirty="0">
              <a:solidFill>
                <a:schemeClr val="accent1">
                  <a:lumMod val="75000"/>
                </a:schemeClr>
              </a:solidFill>
            </a:endParaRPr>
          </a:p>
        </p:txBody>
      </p:sp>
      <p:sp>
        <p:nvSpPr>
          <p:cNvPr id="3" name="Satura vietturis 2">
            <a:extLst>
              <a:ext uri="{FF2B5EF4-FFF2-40B4-BE49-F238E27FC236}">
                <a16:creationId xmlns:a16="http://schemas.microsoft.com/office/drawing/2014/main" id="{B5864459-E2E5-4305-8481-B672932BAF46}"/>
              </a:ext>
            </a:extLst>
          </p:cNvPr>
          <p:cNvSpPr>
            <a:spLocks noGrp="1"/>
          </p:cNvSpPr>
          <p:nvPr>
            <p:ph idx="1"/>
          </p:nvPr>
        </p:nvSpPr>
        <p:spPr>
          <a:xfrm>
            <a:off x="457200" y="1417638"/>
            <a:ext cx="8229600" cy="4983162"/>
          </a:xfrm>
        </p:spPr>
        <p:txBody>
          <a:bodyPr>
            <a:normAutofit fontScale="92500"/>
          </a:bodyPr>
          <a:lstStyle/>
          <a:p>
            <a:pPr marL="0" indent="0">
              <a:buNone/>
            </a:pPr>
            <a:r>
              <a:rPr lang="lv-LV" b="1" dirty="0"/>
              <a:t>Stratēģiskās sanāksmes </a:t>
            </a:r>
            <a:r>
              <a:rPr lang="lv-LV" dirty="0"/>
              <a:t>(40-60 </a:t>
            </a:r>
            <a:r>
              <a:rPr lang="lv-LV" dirty="0" err="1"/>
              <a:t>dal</a:t>
            </a:r>
            <a:r>
              <a:rPr lang="lv-LV" dirty="0"/>
              <a:t>.): </a:t>
            </a:r>
          </a:p>
          <a:p>
            <a:pPr marL="0" indent="0">
              <a:buNone/>
            </a:pPr>
            <a:r>
              <a:rPr lang="lv-LV" dirty="0"/>
              <a:t>1. stratēģiskā sanāksme - lielais stratēģiskais programmas ietvars un virziens – </a:t>
            </a:r>
            <a:r>
              <a:rPr lang="lv-LV" dirty="0">
                <a:solidFill>
                  <a:schemeClr val="tx2">
                    <a:lumMod val="75000"/>
                  </a:schemeClr>
                </a:solidFill>
              </a:rPr>
              <a:t>4.novembris;</a:t>
            </a:r>
          </a:p>
          <a:p>
            <a:pPr marL="0" indent="0">
              <a:buNone/>
            </a:pPr>
            <a:r>
              <a:rPr lang="lv-LV" dirty="0"/>
              <a:t>2. stratēģiskā sanāksme - vidēja termiņa prioritātes un rīcības virzieni (detalizētāk)- </a:t>
            </a:r>
            <a:r>
              <a:rPr lang="lv-LV" dirty="0">
                <a:solidFill>
                  <a:schemeClr val="tx2">
                    <a:lumMod val="75000"/>
                  </a:schemeClr>
                </a:solidFill>
              </a:rPr>
              <a:t>25.novembris.</a:t>
            </a:r>
          </a:p>
          <a:p>
            <a:pPr marL="0" indent="0">
              <a:buNone/>
            </a:pPr>
            <a:r>
              <a:rPr lang="lv-LV" b="1" dirty="0"/>
              <a:t>Rīcības plāna izstrāde </a:t>
            </a:r>
            <a:r>
              <a:rPr lang="lv-LV" dirty="0"/>
              <a:t>- decembris.</a:t>
            </a:r>
            <a:endParaRPr lang="en-GB" dirty="0"/>
          </a:p>
          <a:p>
            <a:pPr marL="0" indent="0">
              <a:buNone/>
            </a:pPr>
            <a:r>
              <a:rPr lang="en-GB" b="1" dirty="0"/>
              <a:t>1.redakcija </a:t>
            </a:r>
            <a:r>
              <a:rPr lang="en-GB" dirty="0"/>
              <a:t>– </a:t>
            </a:r>
            <a:r>
              <a:rPr lang="en-GB" dirty="0" err="1"/>
              <a:t>janvāris</a:t>
            </a:r>
            <a:r>
              <a:rPr lang="en-GB" dirty="0"/>
              <a:t>/</a:t>
            </a:r>
            <a:r>
              <a:rPr lang="en-GB" dirty="0" err="1"/>
              <a:t>februāris</a:t>
            </a:r>
            <a:endParaRPr lang="en-GB" dirty="0"/>
          </a:p>
          <a:p>
            <a:pPr marL="0" indent="0">
              <a:buNone/>
            </a:pPr>
            <a:r>
              <a:rPr lang="en-GB" b="1" dirty="0" err="1"/>
              <a:t>Sabiedriskā</a:t>
            </a:r>
            <a:r>
              <a:rPr lang="en-GB" b="1" dirty="0"/>
              <a:t> </a:t>
            </a:r>
            <a:r>
              <a:rPr lang="en-GB" b="1" dirty="0" err="1"/>
              <a:t>apspriešana</a:t>
            </a:r>
            <a:r>
              <a:rPr lang="en-GB" b="1" dirty="0"/>
              <a:t> </a:t>
            </a:r>
            <a:r>
              <a:rPr lang="en-GB" dirty="0"/>
              <a:t>– </a:t>
            </a:r>
            <a:r>
              <a:rPr lang="en-GB" dirty="0" err="1"/>
              <a:t>februāris</a:t>
            </a:r>
            <a:r>
              <a:rPr lang="en-GB" dirty="0"/>
              <a:t>/marts</a:t>
            </a:r>
          </a:p>
          <a:p>
            <a:pPr marL="0" indent="0">
              <a:buNone/>
            </a:pPr>
            <a:r>
              <a:rPr lang="en-GB" b="1" dirty="0"/>
              <a:t>Gala </a:t>
            </a:r>
            <a:r>
              <a:rPr lang="en-GB" b="1" dirty="0" err="1"/>
              <a:t>redakcija</a:t>
            </a:r>
            <a:r>
              <a:rPr lang="en-GB" b="1" dirty="0"/>
              <a:t> </a:t>
            </a:r>
            <a:r>
              <a:rPr lang="en-GB" dirty="0"/>
              <a:t>- </a:t>
            </a:r>
            <a:r>
              <a:rPr lang="en-GB" dirty="0" err="1"/>
              <a:t>maijs</a:t>
            </a:r>
            <a:endParaRPr lang="en-GB" dirty="0"/>
          </a:p>
          <a:p>
            <a:pPr marL="0" indent="0">
              <a:buNone/>
            </a:pPr>
            <a:endParaRPr lang="en-GB" dirty="0"/>
          </a:p>
        </p:txBody>
      </p:sp>
      <p:pic>
        <p:nvPicPr>
          <p:cNvPr id="4" name="Picture 3">
            <a:extLst>
              <a:ext uri="{FF2B5EF4-FFF2-40B4-BE49-F238E27FC236}">
                <a16:creationId xmlns:a16="http://schemas.microsoft.com/office/drawing/2014/main" id="{02BB77CA-1B89-4DFE-91C4-A9EE379749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5930720"/>
            <a:ext cx="1728192" cy="734482"/>
          </a:xfrm>
          <a:prstGeom prst="rect">
            <a:avLst/>
          </a:prstGeom>
        </p:spPr>
      </p:pic>
    </p:spTree>
    <p:extLst>
      <p:ext uri="{BB962C8B-B14F-4D97-AF65-F5344CB8AC3E}">
        <p14:creationId xmlns:p14="http://schemas.microsoft.com/office/powerpoint/2010/main" val="104123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262F0FB-1259-0D45-A37D-53EBB0A468ED}"/>
              </a:ext>
            </a:extLst>
          </p:cNvPr>
          <p:cNvSpPr>
            <a:spLocks noGrp="1"/>
          </p:cNvSpPr>
          <p:nvPr>
            <p:ph type="title"/>
          </p:nvPr>
        </p:nvSpPr>
        <p:spPr>
          <a:xfrm>
            <a:off x="823851" y="885651"/>
            <a:ext cx="2422352" cy="4624603"/>
          </a:xfrm>
        </p:spPr>
        <p:txBody>
          <a:bodyPr>
            <a:normAutofit/>
          </a:bodyPr>
          <a:lstStyle/>
          <a:p>
            <a:pPr>
              <a:lnSpc>
                <a:spcPct val="90000"/>
              </a:lnSpc>
            </a:pPr>
            <a:r>
              <a:rPr lang="en-LV" sz="2100" b="1" dirty="0">
                <a:solidFill>
                  <a:srgbClr val="FFFFFF"/>
                </a:solidFill>
              </a:rPr>
              <a:t>Funkcionālās pilsētteritorijas</a:t>
            </a:r>
            <a:br>
              <a:rPr lang="en-LV" sz="2100" b="1" dirty="0">
                <a:solidFill>
                  <a:srgbClr val="FFFFFF"/>
                </a:solidFill>
              </a:rPr>
            </a:br>
            <a:r>
              <a:rPr lang="en-LV" sz="2100" b="1" dirty="0">
                <a:solidFill>
                  <a:srgbClr val="FFFFFF"/>
                </a:solidFill>
              </a:rPr>
              <a:t>(</a:t>
            </a:r>
            <a:r>
              <a:rPr lang="lv-LV" sz="2100" b="1" dirty="0">
                <a:solidFill>
                  <a:srgbClr val="FFFFFF"/>
                </a:solidFill>
              </a:rPr>
              <a:t>5.1.1.SAM) </a:t>
            </a:r>
            <a:br>
              <a:rPr lang="lv-LV" sz="2100" b="1" dirty="0">
                <a:solidFill>
                  <a:srgbClr val="FFFFFF"/>
                </a:solidFill>
              </a:rPr>
            </a:br>
            <a:br>
              <a:rPr lang="lv-LV" sz="2100" dirty="0">
                <a:solidFill>
                  <a:srgbClr val="FFFFFF"/>
                </a:solidFill>
              </a:rPr>
            </a:br>
            <a:r>
              <a:rPr lang="lv-LV" sz="2100" dirty="0">
                <a:solidFill>
                  <a:srgbClr val="FFFFFF"/>
                </a:solidFill>
              </a:rPr>
              <a:t>Vietējās teritorijas integrētās sociālās, ekonomiskās un vides attīstības un kultūras mantojuma, tūrisma un drošības veicināšana</a:t>
            </a:r>
            <a:br>
              <a:rPr lang="en-LV" sz="2100" b="1" dirty="0">
                <a:solidFill>
                  <a:srgbClr val="FFFFFF"/>
                </a:solidFill>
              </a:rPr>
            </a:br>
            <a:endParaRPr lang="en-LV" sz="2100" b="1" dirty="0">
              <a:solidFill>
                <a:srgbClr val="FFFFFF"/>
              </a:solidFill>
            </a:endParaRPr>
          </a:p>
        </p:txBody>
      </p:sp>
      <p:sp>
        <p:nvSpPr>
          <p:cNvPr id="3" name="Content Placeholder 2">
            <a:extLst>
              <a:ext uri="{FF2B5EF4-FFF2-40B4-BE49-F238E27FC236}">
                <a16:creationId xmlns:a16="http://schemas.microsoft.com/office/drawing/2014/main" id="{1B51D0AF-45C5-EF4C-B5F3-1F99A5B4FDE7}"/>
              </a:ext>
            </a:extLst>
          </p:cNvPr>
          <p:cNvSpPr>
            <a:spLocks noGrp="1"/>
          </p:cNvSpPr>
          <p:nvPr>
            <p:ph idx="1"/>
          </p:nvPr>
        </p:nvSpPr>
        <p:spPr>
          <a:xfrm>
            <a:off x="3734031" y="885651"/>
            <a:ext cx="4893915" cy="4616849"/>
          </a:xfrm>
        </p:spPr>
        <p:txBody>
          <a:bodyPr anchor="ctr">
            <a:normAutofit fontScale="47500" lnSpcReduction="20000"/>
          </a:bodyPr>
          <a:lstStyle/>
          <a:p>
            <a:pPr algn="just"/>
            <a:r>
              <a:rPr lang="lv-LV" dirty="0"/>
              <a:t>Būtisks izaicinājums – </a:t>
            </a:r>
            <a:r>
              <a:rPr lang="lv-LV" b="1" dirty="0"/>
              <a:t>saikne starp pilsētām un funkcionālām </a:t>
            </a:r>
            <a:r>
              <a:rPr lang="lv-LV" b="1" dirty="0" err="1"/>
              <a:t>pilsētteritorijām</a:t>
            </a:r>
            <a:r>
              <a:rPr lang="lv-LV" dirty="0"/>
              <a:t>. </a:t>
            </a:r>
          </a:p>
          <a:p>
            <a:pPr marL="0" indent="0" algn="just">
              <a:buNone/>
            </a:pPr>
            <a:r>
              <a:rPr lang="lv-LV" dirty="0"/>
              <a:t>Paaugstināt kapacitāti reģioniem un ATR rezultātā izveidotajām pašvaldībām</a:t>
            </a:r>
          </a:p>
          <a:p>
            <a:pPr algn="just"/>
            <a:endParaRPr lang="lv-LV" dirty="0"/>
          </a:p>
          <a:p>
            <a:pPr algn="just"/>
            <a:r>
              <a:rPr lang="lv-LV" dirty="0"/>
              <a:t>Lai risinātu </a:t>
            </a:r>
            <a:r>
              <a:rPr lang="lv-LV" b="1" dirty="0"/>
              <a:t>NAP un RPP identificētos izaicinājumus</a:t>
            </a:r>
            <a:r>
              <a:rPr lang="lv-LV" dirty="0"/>
              <a:t>, plānots ES fondu atbalstu fokusēt integrēto attīstības stratēģiju ieviešanai</a:t>
            </a:r>
            <a:r>
              <a:rPr lang="lv-LV" b="1" dirty="0"/>
              <a:t>, primāri attīstot pašvaldību uzņēmējdarbības un kultūras pakalpojumu atbalsta infrastruktūru, nodrošinot kultūras mantojuma saglabāšanu, aizsardzību un jaunu funkciju attīstību objektos, </a:t>
            </a:r>
            <a:r>
              <a:rPr lang="lv-LV" b="1" dirty="0">
                <a:solidFill>
                  <a:schemeClr val="tx2"/>
                </a:solidFill>
              </a:rPr>
              <a:t>atbilstoši teritoriju attīstības plānošanas dokumentos noteiktajai teritorijas specializācijai un aktuālajam speciālistu, iedzīvotāju, komersantu pieprasījumam</a:t>
            </a:r>
            <a:r>
              <a:rPr lang="lv-LV" b="1" dirty="0"/>
              <a:t>.</a:t>
            </a:r>
            <a:r>
              <a:rPr lang="lv-LV" dirty="0"/>
              <a:t> Plānots atbalsts arī publisko pakalpojumu uzlabošanai atbilstoši iedzīvotāju skaita dinamikai, ieviešot viedos risinājumus pašvaldību funkciju un pakalpojumu efektīvai īstenošanai, vietējo teritoriju attīstībā iesaistīto pušu kapacitātes un administratīvo procesu uzlabošanai, kā arī publiskajai </a:t>
            </a:r>
            <a:r>
              <a:rPr lang="lv-LV" dirty="0" err="1"/>
              <a:t>ārtelpai</a:t>
            </a:r>
            <a:r>
              <a:rPr lang="lv-LV" dirty="0"/>
              <a:t>.</a:t>
            </a:r>
            <a:r>
              <a:rPr lang="en-LV" sz="2400" dirty="0"/>
              <a:t> </a:t>
            </a:r>
            <a:endParaRPr lang="en-LV" dirty="0"/>
          </a:p>
          <a:p>
            <a:endParaRPr lang="en-LV" sz="2100" dirty="0"/>
          </a:p>
        </p:txBody>
      </p:sp>
      <p:sp>
        <p:nvSpPr>
          <p:cNvPr id="4" name="Rectangle 3">
            <a:extLst>
              <a:ext uri="{FF2B5EF4-FFF2-40B4-BE49-F238E27FC236}">
                <a16:creationId xmlns:a16="http://schemas.microsoft.com/office/drawing/2014/main" id="{06D5DC2B-B006-584B-800A-00006DCE7A5C}"/>
              </a:ext>
            </a:extLst>
          </p:cNvPr>
          <p:cNvSpPr/>
          <p:nvPr/>
        </p:nvSpPr>
        <p:spPr>
          <a:xfrm>
            <a:off x="4171238" y="5649183"/>
            <a:ext cx="4572000" cy="1200329"/>
          </a:xfrm>
          <a:prstGeom prst="rect">
            <a:avLst/>
          </a:prstGeom>
        </p:spPr>
        <p:txBody>
          <a:bodyPr>
            <a:spAutoFit/>
          </a:bodyPr>
          <a:lstStyle/>
          <a:p>
            <a:r>
              <a:rPr lang="lv-LV" b="1" dirty="0">
                <a:latin typeface="Times New Roman" panose="02020603050405020304" pitchFamily="18" charset="0"/>
                <a:ea typeface="Calibri" panose="020F0502020204030204" pitchFamily="34" charset="0"/>
              </a:rPr>
              <a:t>6 % no ERAF kopējā finansējuma. Nacionālas un reģionālās nozīmes attīstības centri  un to funkcionālo teritoriju pašvaldības</a:t>
            </a:r>
            <a:r>
              <a:rPr lang="en-LV" b="1" dirty="0">
                <a:latin typeface="Times New Roman" panose="02020603050405020304" pitchFamily="18" charset="0"/>
                <a:ea typeface="Calibri" panose="020F0502020204030204" pitchFamily="34" charset="0"/>
              </a:rPr>
              <a:t>.</a:t>
            </a:r>
            <a:endParaRPr lang="en-LV" b="1" dirty="0"/>
          </a:p>
        </p:txBody>
      </p:sp>
    </p:spTree>
    <p:extLst>
      <p:ext uri="{BB962C8B-B14F-4D97-AF65-F5344CB8AC3E}">
        <p14:creationId xmlns:p14="http://schemas.microsoft.com/office/powerpoint/2010/main" val="231859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F518-6E5B-BD40-9AE6-5FF377834F8D}"/>
              </a:ext>
            </a:extLst>
          </p:cNvPr>
          <p:cNvSpPr>
            <a:spLocks noGrp="1"/>
          </p:cNvSpPr>
          <p:nvPr>
            <p:ph type="title"/>
          </p:nvPr>
        </p:nvSpPr>
        <p:spPr>
          <a:xfrm>
            <a:off x="840699" y="687480"/>
            <a:ext cx="5605629" cy="994172"/>
          </a:xfrm>
        </p:spPr>
        <p:txBody>
          <a:bodyPr>
            <a:normAutofit/>
          </a:bodyPr>
          <a:lstStyle/>
          <a:p>
            <a:r>
              <a:rPr lang="lv-LV" sz="3850" b="1"/>
              <a:t>Darba grupa</a:t>
            </a:r>
            <a:endParaRPr lang="en-LV" sz="3850" b="1"/>
          </a:p>
        </p:txBody>
      </p:sp>
      <p:sp>
        <p:nvSpPr>
          <p:cNvPr id="3" name="Content Placeholder 2">
            <a:extLst>
              <a:ext uri="{FF2B5EF4-FFF2-40B4-BE49-F238E27FC236}">
                <a16:creationId xmlns:a16="http://schemas.microsoft.com/office/drawing/2014/main" id="{7F2137EA-5567-9B41-9231-F5359166F94F}"/>
              </a:ext>
            </a:extLst>
          </p:cNvPr>
          <p:cNvSpPr>
            <a:spLocks noGrp="1"/>
          </p:cNvSpPr>
          <p:nvPr>
            <p:ph idx="1"/>
          </p:nvPr>
        </p:nvSpPr>
        <p:spPr>
          <a:xfrm>
            <a:off x="852321" y="2227943"/>
            <a:ext cx="5033221" cy="3788227"/>
          </a:xfrm>
        </p:spPr>
        <p:txBody>
          <a:bodyPr anchor="ctr">
            <a:normAutofit/>
          </a:bodyPr>
          <a:lstStyle/>
          <a:p>
            <a:pPr marL="0" indent="0">
              <a:buNone/>
            </a:pPr>
            <a:r>
              <a:rPr lang="en-GB" sz="2100" b="1" dirty="0" err="1"/>
              <a:t>Pilsēta</a:t>
            </a:r>
            <a:r>
              <a:rPr lang="en-GB" sz="2100" b="1" dirty="0"/>
              <a:t>, </a:t>
            </a:r>
            <a:r>
              <a:rPr lang="en-GB" sz="2100" b="1" dirty="0" err="1"/>
              <a:t>lauki</a:t>
            </a:r>
            <a:r>
              <a:rPr lang="en-GB" sz="2100" b="1" dirty="0"/>
              <a:t> un </a:t>
            </a:r>
            <a:r>
              <a:rPr lang="en-GB" sz="2100" b="1" dirty="0" err="1"/>
              <a:t>piekraste</a:t>
            </a:r>
            <a:r>
              <a:rPr lang="en-GB" sz="2100" b="1" dirty="0"/>
              <a:t> – 16. </a:t>
            </a:r>
            <a:r>
              <a:rPr lang="en-GB" sz="2100" b="1" dirty="0" err="1"/>
              <a:t>septembris</a:t>
            </a:r>
            <a:endParaRPr lang="en-GB" sz="2100" b="1" dirty="0"/>
          </a:p>
          <a:p>
            <a:r>
              <a:rPr lang="en-LV" sz="2100" b="1" dirty="0"/>
              <a:t>Diskusija par pašvaldību sadarbības projektiem;</a:t>
            </a:r>
          </a:p>
          <a:p>
            <a:r>
              <a:rPr lang="en-LV" sz="2100" b="1" dirty="0"/>
              <a:t>Kritēriji funkcionālo teritoriju noteikšanai.</a:t>
            </a:r>
          </a:p>
          <a:p>
            <a:endParaRPr lang="en-LV" sz="2100" b="1" dirty="0"/>
          </a:p>
          <a:p>
            <a:endParaRPr lang="en-LV" sz="2100" b="1" dirty="0"/>
          </a:p>
          <a:p>
            <a:endParaRPr lang="en-GB" sz="2100" b="1"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Tick">
            <a:extLst>
              <a:ext uri="{FF2B5EF4-FFF2-40B4-BE49-F238E27FC236}">
                <a16:creationId xmlns:a16="http://schemas.microsoft.com/office/drawing/2014/main" id="{58E40E0D-5D0D-47B4-86F8-0E73F09E0E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841818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D4DF668B-12AE-419E-8ABB-025D87728E0B}"/>
              </a:ext>
            </a:extLst>
          </p:cNvPr>
          <p:cNvSpPr>
            <a:spLocks noGrp="1"/>
          </p:cNvSpPr>
          <p:nvPr>
            <p:ph idx="1"/>
          </p:nvPr>
        </p:nvSpPr>
        <p:spPr/>
        <p:txBody>
          <a:bodyPr/>
          <a:lstStyle/>
          <a:p>
            <a:pPr marL="0" indent="0" algn="ctr">
              <a:buNone/>
            </a:pPr>
            <a:r>
              <a:rPr lang="en-GB" dirty="0" err="1"/>
              <a:t>Darbosimies</a:t>
            </a:r>
            <a:r>
              <a:rPr lang="en-GB" dirty="0"/>
              <a:t> </a:t>
            </a:r>
            <a:r>
              <a:rPr lang="en-GB" dirty="0" err="1"/>
              <a:t>kopā</a:t>
            </a:r>
            <a:r>
              <a:rPr lang="en-GB" dirty="0"/>
              <a:t>, </a:t>
            </a:r>
            <a:r>
              <a:rPr lang="en-GB" dirty="0" err="1"/>
              <a:t>lai</a:t>
            </a:r>
            <a:r>
              <a:rPr lang="en-GB" dirty="0"/>
              <a:t> KPR </a:t>
            </a:r>
            <a:r>
              <a:rPr lang="en-GB" dirty="0" err="1"/>
              <a:t>Attīstības</a:t>
            </a:r>
            <a:r>
              <a:rPr lang="en-GB" dirty="0"/>
              <a:t> </a:t>
            </a:r>
            <a:r>
              <a:rPr lang="en-GB" dirty="0" err="1"/>
              <a:t>programma</a:t>
            </a:r>
            <a:r>
              <a:rPr lang="en-GB" dirty="0"/>
              <a:t> </a:t>
            </a:r>
            <a:r>
              <a:rPr lang="en-GB" dirty="0" err="1"/>
              <a:t>būtu</a:t>
            </a:r>
            <a:r>
              <a:rPr lang="en-GB" dirty="0"/>
              <a:t> </a:t>
            </a:r>
            <a:r>
              <a:rPr lang="en-GB" dirty="0" err="1"/>
              <a:t>patiešām</a:t>
            </a:r>
            <a:r>
              <a:rPr lang="en-GB" dirty="0"/>
              <a:t> labs </a:t>
            </a:r>
            <a:r>
              <a:rPr lang="en-GB" dirty="0" err="1"/>
              <a:t>pamats</a:t>
            </a:r>
            <a:r>
              <a:rPr lang="en-GB" dirty="0"/>
              <a:t> </a:t>
            </a:r>
            <a:r>
              <a:rPr lang="en-GB" dirty="0" err="1"/>
              <a:t>Kurzemes</a:t>
            </a:r>
            <a:r>
              <a:rPr lang="en-GB" dirty="0"/>
              <a:t> </a:t>
            </a:r>
            <a:r>
              <a:rPr lang="en-GB" dirty="0" err="1"/>
              <a:t>attīstībai</a:t>
            </a:r>
            <a:r>
              <a:rPr lang="en-GB" dirty="0"/>
              <a:t>!</a:t>
            </a:r>
          </a:p>
          <a:p>
            <a:pPr algn="ctr"/>
            <a:endParaRPr lang="en-GB" dirty="0"/>
          </a:p>
          <a:p>
            <a:pPr marL="0" indent="0" algn="ctr">
              <a:buNone/>
            </a:pPr>
            <a:r>
              <a:rPr lang="en-GB" sz="4000" b="1" dirty="0">
                <a:solidFill>
                  <a:schemeClr val="accent1">
                    <a:lumMod val="75000"/>
                  </a:schemeClr>
                </a:solidFill>
              </a:rPr>
              <a:t>PALDIES!</a:t>
            </a:r>
          </a:p>
        </p:txBody>
      </p:sp>
      <p:pic>
        <p:nvPicPr>
          <p:cNvPr id="5" name="Picture 3">
            <a:extLst>
              <a:ext uri="{FF2B5EF4-FFF2-40B4-BE49-F238E27FC236}">
                <a16:creationId xmlns:a16="http://schemas.microsoft.com/office/drawing/2014/main" id="{B8C4A4BC-3133-4D71-86FC-84DC1D709A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4455114"/>
            <a:ext cx="3685113" cy="1566174"/>
          </a:xfrm>
          <a:prstGeom prst="rect">
            <a:avLst/>
          </a:prstGeom>
        </p:spPr>
      </p:pic>
    </p:spTree>
    <p:extLst>
      <p:ext uri="{BB962C8B-B14F-4D97-AF65-F5344CB8AC3E}">
        <p14:creationId xmlns:p14="http://schemas.microsoft.com/office/powerpoint/2010/main" val="420065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solidFill>
                  <a:schemeClr val="accent1">
                    <a:lumMod val="75000"/>
                  </a:schemeClr>
                </a:solidFill>
                <a:latin typeface="+mn-lt"/>
              </a:rPr>
              <a:t>Pašreizējās</a:t>
            </a:r>
            <a:r>
              <a:rPr lang="en-GB" b="1" dirty="0">
                <a:solidFill>
                  <a:schemeClr val="accent1">
                    <a:lumMod val="75000"/>
                  </a:schemeClr>
                </a:solidFill>
                <a:latin typeface="+mn-lt"/>
              </a:rPr>
              <a:t> </a:t>
            </a:r>
            <a:r>
              <a:rPr lang="en-GB" b="1" dirty="0" err="1">
                <a:solidFill>
                  <a:schemeClr val="accent1">
                    <a:lumMod val="75000"/>
                  </a:schemeClr>
                </a:solidFill>
                <a:latin typeface="+mn-lt"/>
              </a:rPr>
              <a:t>situācijas</a:t>
            </a:r>
            <a:r>
              <a:rPr lang="en-GB" b="1" dirty="0">
                <a:solidFill>
                  <a:schemeClr val="accent1">
                    <a:lumMod val="75000"/>
                  </a:schemeClr>
                </a:solidFill>
                <a:latin typeface="+mn-lt"/>
              </a:rPr>
              <a:t> </a:t>
            </a:r>
            <a:r>
              <a:rPr lang="en-GB" b="1" dirty="0" err="1">
                <a:solidFill>
                  <a:schemeClr val="accent1">
                    <a:lumMod val="75000"/>
                  </a:schemeClr>
                </a:solidFill>
                <a:latin typeface="+mn-lt"/>
              </a:rPr>
              <a:t>raksturojums</a:t>
            </a:r>
            <a:endParaRPr lang="lv-LV" b="1" dirty="0">
              <a:solidFill>
                <a:schemeClr val="accent1">
                  <a:lumMod val="75000"/>
                </a:schemeClr>
              </a:solidFill>
              <a:latin typeface="+mn-lt"/>
            </a:endParaRPr>
          </a:p>
        </p:txBody>
      </p:sp>
      <p:sp>
        <p:nvSpPr>
          <p:cNvPr id="3" name="Content Placeholder 2"/>
          <p:cNvSpPr>
            <a:spLocks noGrp="1"/>
          </p:cNvSpPr>
          <p:nvPr>
            <p:ph idx="1"/>
          </p:nvPr>
        </p:nvSpPr>
        <p:spPr/>
        <p:txBody>
          <a:bodyPr>
            <a:normAutofit fontScale="77500" lnSpcReduction="20000"/>
          </a:bodyPr>
          <a:lstStyle/>
          <a:p>
            <a:r>
              <a:rPr lang="en-GB" dirty="0" err="1"/>
              <a:t>Struktūra</a:t>
            </a:r>
            <a:r>
              <a:rPr lang="en-GB" dirty="0"/>
              <a:t> </a:t>
            </a:r>
            <a:r>
              <a:rPr lang="en-GB" dirty="0" err="1"/>
              <a:t>balstīta</a:t>
            </a:r>
            <a:r>
              <a:rPr lang="en-GB" dirty="0"/>
              <a:t> </a:t>
            </a:r>
            <a:r>
              <a:rPr lang="en-GB" dirty="0" err="1"/>
              <a:t>uz</a:t>
            </a:r>
            <a:r>
              <a:rPr lang="en-GB" dirty="0"/>
              <a:t> </a:t>
            </a:r>
            <a:r>
              <a:rPr lang="en-GB" dirty="0" err="1"/>
              <a:t>Kurzeme</a:t>
            </a:r>
            <a:r>
              <a:rPr lang="en-GB" dirty="0"/>
              <a:t> 2020 </a:t>
            </a:r>
            <a:r>
              <a:rPr lang="en-GB" dirty="0" err="1"/>
              <a:t>struktūru</a:t>
            </a:r>
            <a:r>
              <a:rPr lang="en-GB" dirty="0"/>
              <a:t>, </a:t>
            </a:r>
            <a:r>
              <a:rPr lang="en-GB" dirty="0" err="1"/>
              <a:t>saglabājot</a:t>
            </a:r>
            <a:r>
              <a:rPr lang="en-GB" dirty="0"/>
              <a:t> </a:t>
            </a:r>
            <a:r>
              <a:rPr lang="en-GB" dirty="0" err="1"/>
              <a:t>pēctecību</a:t>
            </a:r>
            <a:endParaRPr lang="en-GB" dirty="0"/>
          </a:p>
          <a:p>
            <a:r>
              <a:rPr lang="en-GB" dirty="0" err="1"/>
              <a:t>Papildināta</a:t>
            </a:r>
            <a:r>
              <a:rPr lang="en-GB" dirty="0"/>
              <a:t> </a:t>
            </a:r>
            <a:r>
              <a:rPr lang="en-GB" dirty="0" err="1"/>
              <a:t>ar</a:t>
            </a:r>
            <a:r>
              <a:rPr lang="en-GB" dirty="0"/>
              <a:t> </a:t>
            </a:r>
            <a:r>
              <a:rPr lang="en-GB" dirty="0" err="1"/>
              <a:t>informāciju</a:t>
            </a:r>
            <a:r>
              <a:rPr lang="en-GB" dirty="0"/>
              <a:t> par </a:t>
            </a:r>
            <a:r>
              <a:rPr lang="en-GB" dirty="0" err="1"/>
              <a:t>ener</a:t>
            </a:r>
            <a:r>
              <a:rPr lang="lv-LV" dirty="0"/>
              <a:t>ģ</a:t>
            </a:r>
            <a:r>
              <a:rPr lang="en-GB" dirty="0" err="1"/>
              <a:t>ētiku</a:t>
            </a:r>
            <a:r>
              <a:rPr lang="en-GB" dirty="0"/>
              <a:t> un </a:t>
            </a:r>
            <a:r>
              <a:rPr lang="en-GB" dirty="0" err="1"/>
              <a:t>reemigrāciju</a:t>
            </a:r>
            <a:endParaRPr lang="en-GB" dirty="0"/>
          </a:p>
          <a:p>
            <a:r>
              <a:rPr lang="en-GB" dirty="0" err="1"/>
              <a:t>Apkopota</a:t>
            </a:r>
            <a:r>
              <a:rPr lang="en-GB" dirty="0"/>
              <a:t> un </a:t>
            </a:r>
            <a:r>
              <a:rPr lang="en-GB" dirty="0" err="1"/>
              <a:t>analizēta</a:t>
            </a:r>
            <a:r>
              <a:rPr lang="en-GB" dirty="0"/>
              <a:t> </a:t>
            </a:r>
            <a:r>
              <a:rPr lang="en-GB" dirty="0" err="1"/>
              <a:t>informācija</a:t>
            </a:r>
            <a:r>
              <a:rPr lang="en-GB" dirty="0"/>
              <a:t> </a:t>
            </a:r>
            <a:r>
              <a:rPr lang="en-GB" dirty="0" err="1"/>
              <a:t>visās</a:t>
            </a:r>
            <a:r>
              <a:rPr lang="en-GB" dirty="0"/>
              <a:t> </a:t>
            </a:r>
            <a:r>
              <a:rPr lang="en-GB" dirty="0" err="1"/>
              <a:t>jomās</a:t>
            </a:r>
            <a:r>
              <a:rPr lang="en-GB" dirty="0"/>
              <a:t>, </a:t>
            </a:r>
            <a:r>
              <a:rPr lang="en-GB" dirty="0" err="1"/>
              <a:t>ciktāl</a:t>
            </a:r>
            <a:r>
              <a:rPr lang="en-GB" dirty="0"/>
              <a:t> </a:t>
            </a:r>
            <a:r>
              <a:rPr lang="en-GB" dirty="0" err="1"/>
              <a:t>tas</a:t>
            </a:r>
            <a:r>
              <a:rPr lang="en-GB" dirty="0"/>
              <a:t> </a:t>
            </a:r>
            <a:r>
              <a:rPr lang="en-GB" dirty="0" err="1"/>
              <a:t>šobrīd</a:t>
            </a:r>
            <a:r>
              <a:rPr lang="en-GB" dirty="0"/>
              <a:t> </a:t>
            </a:r>
            <a:r>
              <a:rPr lang="en-GB" dirty="0" err="1"/>
              <a:t>iespējams</a:t>
            </a:r>
            <a:r>
              <a:rPr lang="en-GB" dirty="0"/>
              <a:t> (ATR </a:t>
            </a:r>
            <a:r>
              <a:rPr lang="en-GB" dirty="0" err="1"/>
              <a:t>ietekme</a:t>
            </a:r>
            <a:r>
              <a:rPr lang="en-GB" dirty="0"/>
              <a:t>, </a:t>
            </a:r>
            <a:r>
              <a:rPr lang="en-GB" dirty="0" err="1"/>
              <a:t>plānošanas</a:t>
            </a:r>
            <a:r>
              <a:rPr lang="en-GB" dirty="0"/>
              <a:t> re</a:t>
            </a:r>
            <a:r>
              <a:rPr lang="lv-LV" dirty="0"/>
              <a:t>ģ</a:t>
            </a:r>
            <a:r>
              <a:rPr lang="en-GB" dirty="0" err="1"/>
              <a:t>ionu</a:t>
            </a:r>
            <a:r>
              <a:rPr lang="en-GB" dirty="0"/>
              <a:t> </a:t>
            </a:r>
            <a:r>
              <a:rPr lang="en-GB" dirty="0" err="1"/>
              <a:t>funkcijas</a:t>
            </a:r>
            <a:r>
              <a:rPr lang="en-GB" dirty="0"/>
              <a:t>, </a:t>
            </a:r>
            <a:r>
              <a:rPr lang="en-GB" dirty="0" err="1"/>
              <a:t>statistikas</a:t>
            </a:r>
            <a:r>
              <a:rPr lang="en-GB" dirty="0"/>
              <a:t> </a:t>
            </a:r>
            <a:r>
              <a:rPr lang="en-GB" dirty="0" err="1"/>
              <a:t>trūkums</a:t>
            </a:r>
            <a:r>
              <a:rPr lang="en-GB" dirty="0"/>
              <a:t>, </a:t>
            </a:r>
            <a:r>
              <a:rPr lang="en-GB" dirty="0" err="1"/>
              <a:t>nozaru</a:t>
            </a:r>
            <a:r>
              <a:rPr lang="en-GB" dirty="0"/>
              <a:t> </a:t>
            </a:r>
            <a:r>
              <a:rPr lang="en-GB" dirty="0" err="1"/>
              <a:t>pamatnostād</a:t>
            </a:r>
            <a:r>
              <a:rPr lang="lv-LV" dirty="0"/>
              <a:t>ņ</a:t>
            </a:r>
            <a:r>
              <a:rPr lang="en-GB" dirty="0"/>
              <a:t>u un </a:t>
            </a:r>
            <a:r>
              <a:rPr lang="en-GB" dirty="0" err="1"/>
              <a:t>vadlīniju</a:t>
            </a:r>
            <a:r>
              <a:rPr lang="en-GB" dirty="0"/>
              <a:t> </a:t>
            </a:r>
            <a:r>
              <a:rPr lang="en-GB" dirty="0" err="1"/>
              <a:t>trūkums</a:t>
            </a:r>
            <a:r>
              <a:rPr lang="en-GB" dirty="0"/>
              <a:t>, </a:t>
            </a:r>
            <a:r>
              <a:rPr lang="en-GB" dirty="0" err="1"/>
              <a:t>Covid</a:t>
            </a:r>
            <a:r>
              <a:rPr lang="en-GB" dirty="0"/>
              <a:t> </a:t>
            </a:r>
            <a:r>
              <a:rPr lang="en-GB" dirty="0" err="1"/>
              <a:t>pandēmijas</a:t>
            </a:r>
            <a:r>
              <a:rPr lang="en-GB" dirty="0"/>
              <a:t> </a:t>
            </a:r>
            <a:r>
              <a:rPr lang="en-GB" dirty="0" err="1"/>
              <a:t>ietekme</a:t>
            </a:r>
            <a:r>
              <a:rPr lang="en-GB" dirty="0"/>
              <a:t> </a:t>
            </a:r>
            <a:r>
              <a:rPr lang="en-GB" dirty="0" err="1"/>
              <a:t>u.c.</a:t>
            </a:r>
            <a:r>
              <a:rPr lang="en-GB" dirty="0"/>
              <a:t>)</a:t>
            </a:r>
          </a:p>
          <a:p>
            <a:r>
              <a:rPr lang="en-GB" dirty="0" err="1"/>
              <a:t>Veikts</a:t>
            </a:r>
            <a:r>
              <a:rPr lang="en-GB" dirty="0"/>
              <a:t> </a:t>
            </a:r>
            <a:r>
              <a:rPr lang="en-GB" dirty="0" err="1"/>
              <a:t>plānoto</a:t>
            </a:r>
            <a:r>
              <a:rPr lang="en-GB" dirty="0"/>
              <a:t> </a:t>
            </a:r>
            <a:r>
              <a:rPr lang="en-GB" dirty="0" err="1"/>
              <a:t>darbību</a:t>
            </a:r>
            <a:r>
              <a:rPr lang="en-GB" dirty="0"/>
              <a:t> </a:t>
            </a:r>
            <a:r>
              <a:rPr lang="en-GB" dirty="0" err="1"/>
              <a:t>izvērtējums</a:t>
            </a:r>
            <a:endParaRPr lang="en-GB" dirty="0"/>
          </a:p>
          <a:p>
            <a:r>
              <a:rPr lang="en-GB" dirty="0" err="1"/>
              <a:t>Sagatavots</a:t>
            </a:r>
            <a:r>
              <a:rPr lang="en-GB" dirty="0"/>
              <a:t> KPR </a:t>
            </a:r>
            <a:r>
              <a:rPr lang="en-GB" dirty="0" err="1"/>
              <a:t>pašvaldību</a:t>
            </a:r>
            <a:r>
              <a:rPr lang="en-GB" dirty="0"/>
              <a:t> </a:t>
            </a:r>
            <a:r>
              <a:rPr lang="en-GB" dirty="0" err="1"/>
              <a:t>attīstības</a:t>
            </a:r>
            <a:r>
              <a:rPr lang="en-GB" dirty="0"/>
              <a:t> </a:t>
            </a:r>
            <a:r>
              <a:rPr lang="en-GB" dirty="0" err="1"/>
              <a:t>vīziju</a:t>
            </a:r>
            <a:r>
              <a:rPr lang="en-GB" dirty="0"/>
              <a:t>, </a:t>
            </a:r>
            <a:r>
              <a:rPr lang="en-GB" dirty="0" err="1"/>
              <a:t>stratē</a:t>
            </a:r>
            <a:r>
              <a:rPr lang="lv-LV" dirty="0"/>
              <a:t>ģ</a:t>
            </a:r>
            <a:r>
              <a:rPr lang="en-GB" dirty="0" err="1"/>
              <a:t>isko</a:t>
            </a:r>
            <a:r>
              <a:rPr lang="en-GB" dirty="0"/>
              <a:t> </a:t>
            </a:r>
            <a:r>
              <a:rPr lang="en-GB" dirty="0" err="1"/>
              <a:t>mēr</a:t>
            </a:r>
            <a:r>
              <a:rPr lang="lv-LV" dirty="0"/>
              <a:t>ķ</a:t>
            </a:r>
            <a:r>
              <a:rPr lang="en-GB" dirty="0"/>
              <a:t>u, </a:t>
            </a:r>
            <a:r>
              <a:rPr lang="en-GB" dirty="0" err="1"/>
              <a:t>prioritāšu</a:t>
            </a:r>
            <a:r>
              <a:rPr lang="en-GB" dirty="0"/>
              <a:t>, </a:t>
            </a:r>
            <a:r>
              <a:rPr lang="en-GB" dirty="0" err="1"/>
              <a:t>rīcības</a:t>
            </a:r>
            <a:r>
              <a:rPr lang="en-GB" dirty="0"/>
              <a:t> </a:t>
            </a:r>
            <a:r>
              <a:rPr lang="en-GB" dirty="0" err="1"/>
              <a:t>virzienu</a:t>
            </a:r>
            <a:r>
              <a:rPr lang="en-GB" dirty="0"/>
              <a:t> un </a:t>
            </a:r>
            <a:r>
              <a:rPr lang="en-GB" dirty="0" err="1"/>
              <a:t>specializāciju</a:t>
            </a:r>
            <a:r>
              <a:rPr lang="en-GB" dirty="0"/>
              <a:t> </a:t>
            </a:r>
            <a:r>
              <a:rPr lang="en-GB" dirty="0" err="1"/>
              <a:t>apkopojums</a:t>
            </a:r>
            <a:r>
              <a:rPr lang="en-GB" dirty="0"/>
              <a:t> un </a:t>
            </a:r>
            <a:r>
              <a:rPr lang="en-GB" dirty="0" err="1"/>
              <a:t>analīze</a:t>
            </a:r>
            <a:r>
              <a:rPr lang="en-GB" dirty="0"/>
              <a:t>, </a:t>
            </a:r>
            <a:r>
              <a:rPr lang="en-GB" dirty="0" err="1"/>
              <a:t>izmantojot</a:t>
            </a:r>
            <a:r>
              <a:rPr lang="en-GB" dirty="0"/>
              <a:t> IAS un AP (</a:t>
            </a:r>
            <a:r>
              <a:rPr lang="en-GB" dirty="0" err="1"/>
              <a:t>atš</a:t>
            </a:r>
            <a:r>
              <a:rPr lang="lv-LV" dirty="0"/>
              <a:t>ķ</a:t>
            </a:r>
            <a:r>
              <a:rPr lang="en-GB" dirty="0" err="1"/>
              <a:t>irīga</a:t>
            </a:r>
            <a:r>
              <a:rPr lang="en-GB" dirty="0"/>
              <a:t> </a:t>
            </a:r>
            <a:r>
              <a:rPr lang="en-GB" dirty="0" err="1"/>
              <a:t>situācija</a:t>
            </a:r>
            <a:r>
              <a:rPr lang="en-GB" dirty="0"/>
              <a:t> – </a:t>
            </a:r>
            <a:r>
              <a:rPr lang="en-GB" dirty="0" err="1"/>
              <a:t>gan</a:t>
            </a:r>
            <a:r>
              <a:rPr lang="en-GB" dirty="0"/>
              <a:t> IAS, </a:t>
            </a:r>
            <a:r>
              <a:rPr lang="en-GB" dirty="0" err="1"/>
              <a:t>gan</a:t>
            </a:r>
            <a:r>
              <a:rPr lang="en-GB" dirty="0"/>
              <a:t> AP </a:t>
            </a:r>
            <a:r>
              <a:rPr lang="en-GB" dirty="0" err="1"/>
              <a:t>ir</a:t>
            </a:r>
            <a:r>
              <a:rPr lang="en-GB" dirty="0"/>
              <a:t> </a:t>
            </a:r>
            <a:r>
              <a:rPr lang="en-GB" dirty="0" err="1"/>
              <a:t>atš</a:t>
            </a:r>
            <a:r>
              <a:rPr lang="lv-LV" dirty="0"/>
              <a:t>ķ</a:t>
            </a:r>
            <a:r>
              <a:rPr lang="en-GB" dirty="0" err="1"/>
              <a:t>irīgiem</a:t>
            </a:r>
            <a:r>
              <a:rPr lang="en-GB" dirty="0"/>
              <a:t> </a:t>
            </a:r>
            <a:r>
              <a:rPr lang="en-GB" dirty="0" err="1"/>
              <a:t>laika</a:t>
            </a:r>
            <a:r>
              <a:rPr lang="en-GB" dirty="0"/>
              <a:t> </a:t>
            </a:r>
            <a:r>
              <a:rPr lang="en-GB" dirty="0" err="1"/>
              <a:t>periodiem</a:t>
            </a:r>
            <a:r>
              <a:rPr lang="en-GB" dirty="0"/>
              <a:t>)</a:t>
            </a:r>
          </a:p>
          <a:p>
            <a:endParaRPr lang="lv-LV" b="1" dirty="0"/>
          </a:p>
          <a:p>
            <a:pPr marL="0" indent="0">
              <a:buNone/>
            </a:pPr>
            <a:endParaRPr lang="lv-LV" dirty="0"/>
          </a:p>
          <a:p>
            <a:pPr lvl="1">
              <a:buFont typeface="Wingdings" panose="05000000000000000000" pitchFamily="2" charset="2"/>
              <a:buChar char="Ø"/>
            </a:pPr>
            <a:endParaRPr lang="lv-LV" dirty="0"/>
          </a:p>
          <a:p>
            <a:pPr lvl="1">
              <a:buFont typeface="Wingdings" panose="05000000000000000000" pitchFamily="2" charset="2"/>
              <a:buChar char="Ø"/>
            </a:pPr>
            <a:endParaRPr lang="lv-LV" dirty="0"/>
          </a:p>
          <a:p>
            <a:pPr lvl="1">
              <a:buFont typeface="Wingdings" panose="05000000000000000000" pitchFamily="2" charset="2"/>
              <a:buChar char="Ø"/>
            </a:pPr>
            <a:endParaRPr lang="lv-LV" dirty="0"/>
          </a:p>
          <a:p>
            <a:endParaRPr lang="lv-LV"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5930720"/>
            <a:ext cx="1728192" cy="734482"/>
          </a:xfrm>
          <a:prstGeom prst="rect">
            <a:avLst/>
          </a:prstGeom>
        </p:spPr>
      </p:pic>
    </p:spTree>
    <p:extLst>
      <p:ext uri="{BB962C8B-B14F-4D97-AF65-F5344CB8AC3E}">
        <p14:creationId xmlns:p14="http://schemas.microsoft.com/office/powerpoint/2010/main" val="112577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solidFill>
                  <a:schemeClr val="accent1">
                    <a:lumMod val="75000"/>
                  </a:schemeClr>
                </a:solidFill>
                <a:latin typeface="+mn-lt"/>
              </a:rPr>
              <a:t>Tematiskās</a:t>
            </a:r>
            <a:r>
              <a:rPr lang="en-GB" b="1" dirty="0">
                <a:solidFill>
                  <a:schemeClr val="accent1">
                    <a:lumMod val="75000"/>
                  </a:schemeClr>
                </a:solidFill>
                <a:latin typeface="+mn-lt"/>
              </a:rPr>
              <a:t> </a:t>
            </a:r>
            <a:r>
              <a:rPr lang="en-GB" b="1" dirty="0" err="1">
                <a:solidFill>
                  <a:schemeClr val="accent1">
                    <a:lumMod val="75000"/>
                  </a:schemeClr>
                </a:solidFill>
                <a:latin typeface="+mn-lt"/>
              </a:rPr>
              <a:t>darba</a:t>
            </a:r>
            <a:r>
              <a:rPr lang="en-GB" b="1" dirty="0">
                <a:solidFill>
                  <a:schemeClr val="accent1">
                    <a:lumMod val="75000"/>
                  </a:schemeClr>
                </a:solidFill>
                <a:latin typeface="+mn-lt"/>
              </a:rPr>
              <a:t> </a:t>
            </a:r>
            <a:r>
              <a:rPr lang="en-GB" b="1" dirty="0" err="1">
                <a:solidFill>
                  <a:schemeClr val="accent1">
                    <a:lumMod val="75000"/>
                  </a:schemeClr>
                </a:solidFill>
                <a:latin typeface="+mn-lt"/>
              </a:rPr>
              <a:t>grupas</a:t>
            </a:r>
            <a:endParaRPr lang="lv-LV" b="1" dirty="0">
              <a:solidFill>
                <a:schemeClr val="accent1">
                  <a:lumMod val="75000"/>
                </a:schemeClr>
              </a:solidFill>
              <a:latin typeface="+mn-lt"/>
            </a:endParaRPr>
          </a:p>
        </p:txBody>
      </p:sp>
      <p:sp>
        <p:nvSpPr>
          <p:cNvPr id="3" name="Content Placeholder 2"/>
          <p:cNvSpPr>
            <a:spLocks noGrp="1"/>
          </p:cNvSpPr>
          <p:nvPr>
            <p:ph idx="1"/>
          </p:nvPr>
        </p:nvSpPr>
        <p:spPr/>
        <p:txBody>
          <a:bodyPr>
            <a:normAutofit fontScale="92500" lnSpcReduction="20000"/>
          </a:bodyPr>
          <a:lstStyle/>
          <a:p>
            <a:r>
              <a:rPr lang="en-GB" dirty="0" err="1">
                <a:solidFill>
                  <a:schemeClr val="tx2">
                    <a:lumMod val="75000"/>
                  </a:schemeClr>
                </a:solidFill>
              </a:rPr>
              <a:t>Kultūra</a:t>
            </a:r>
            <a:r>
              <a:rPr lang="en-GB" dirty="0">
                <a:solidFill>
                  <a:schemeClr val="tx2">
                    <a:lumMod val="75000"/>
                  </a:schemeClr>
                </a:solidFill>
              </a:rPr>
              <a:t> – 1.jūlijs, </a:t>
            </a:r>
            <a:r>
              <a:rPr lang="en-GB" dirty="0" err="1">
                <a:solidFill>
                  <a:schemeClr val="tx2">
                    <a:lumMod val="75000"/>
                  </a:schemeClr>
                </a:solidFill>
              </a:rPr>
              <a:t>Rojā</a:t>
            </a:r>
            <a:endParaRPr lang="en-GB" dirty="0">
              <a:solidFill>
                <a:schemeClr val="tx2">
                  <a:lumMod val="75000"/>
                </a:schemeClr>
              </a:solidFill>
            </a:endParaRPr>
          </a:p>
          <a:p>
            <a:r>
              <a:rPr lang="en-GB" dirty="0" err="1">
                <a:solidFill>
                  <a:schemeClr val="tx2">
                    <a:lumMod val="75000"/>
                  </a:schemeClr>
                </a:solidFill>
              </a:rPr>
              <a:t>Labklājība</a:t>
            </a:r>
            <a:r>
              <a:rPr lang="en-GB" dirty="0">
                <a:solidFill>
                  <a:schemeClr val="tx2">
                    <a:lumMod val="75000"/>
                  </a:schemeClr>
                </a:solidFill>
              </a:rPr>
              <a:t> un </a:t>
            </a:r>
            <a:r>
              <a:rPr lang="en-GB" dirty="0" err="1">
                <a:solidFill>
                  <a:schemeClr val="tx2">
                    <a:lumMod val="75000"/>
                  </a:schemeClr>
                </a:solidFill>
              </a:rPr>
              <a:t>sociālie</a:t>
            </a:r>
            <a:r>
              <a:rPr lang="en-GB" dirty="0">
                <a:solidFill>
                  <a:schemeClr val="tx2">
                    <a:lumMod val="75000"/>
                  </a:schemeClr>
                </a:solidFill>
              </a:rPr>
              <a:t> </a:t>
            </a:r>
            <a:r>
              <a:rPr lang="en-GB" dirty="0" err="1">
                <a:solidFill>
                  <a:schemeClr val="tx2">
                    <a:lumMod val="75000"/>
                  </a:schemeClr>
                </a:solidFill>
              </a:rPr>
              <a:t>pakalpojumi</a:t>
            </a:r>
            <a:r>
              <a:rPr lang="en-GB" dirty="0">
                <a:solidFill>
                  <a:schemeClr val="tx2">
                    <a:lumMod val="75000"/>
                  </a:schemeClr>
                </a:solidFill>
              </a:rPr>
              <a:t> – 14 </a:t>
            </a:r>
            <a:r>
              <a:rPr lang="en-GB" dirty="0" err="1">
                <a:solidFill>
                  <a:schemeClr val="tx2">
                    <a:lumMod val="75000"/>
                  </a:schemeClr>
                </a:solidFill>
              </a:rPr>
              <a:t>jūlijs</a:t>
            </a:r>
            <a:r>
              <a:rPr lang="en-GB" dirty="0">
                <a:solidFill>
                  <a:schemeClr val="tx2">
                    <a:lumMod val="75000"/>
                  </a:schemeClr>
                </a:solidFill>
              </a:rPr>
              <a:t>, </a:t>
            </a:r>
            <a:r>
              <a:rPr lang="en-GB" dirty="0" err="1">
                <a:solidFill>
                  <a:schemeClr val="tx2">
                    <a:lumMod val="75000"/>
                  </a:schemeClr>
                </a:solidFill>
              </a:rPr>
              <a:t>Kuldīgā</a:t>
            </a:r>
            <a:r>
              <a:rPr lang="en-GB" dirty="0">
                <a:solidFill>
                  <a:schemeClr val="tx2">
                    <a:lumMod val="75000"/>
                  </a:schemeClr>
                </a:solidFill>
              </a:rPr>
              <a:t>;</a:t>
            </a:r>
          </a:p>
          <a:p>
            <a:r>
              <a:rPr lang="en-GB" dirty="0" err="1">
                <a:solidFill>
                  <a:schemeClr val="tx2">
                    <a:lumMod val="75000"/>
                  </a:schemeClr>
                </a:solidFill>
              </a:rPr>
              <a:t>Transporta</a:t>
            </a:r>
            <a:r>
              <a:rPr lang="en-GB" dirty="0">
                <a:solidFill>
                  <a:schemeClr val="tx2">
                    <a:lumMod val="75000"/>
                  </a:schemeClr>
                </a:solidFill>
              </a:rPr>
              <a:t> un </a:t>
            </a:r>
            <a:r>
              <a:rPr lang="en-GB" dirty="0" err="1">
                <a:solidFill>
                  <a:schemeClr val="tx2">
                    <a:lumMod val="75000"/>
                  </a:schemeClr>
                </a:solidFill>
              </a:rPr>
              <a:t>infrastruktūras</a:t>
            </a:r>
            <a:r>
              <a:rPr lang="en-GB" dirty="0">
                <a:solidFill>
                  <a:schemeClr val="tx2">
                    <a:lumMod val="75000"/>
                  </a:schemeClr>
                </a:solidFill>
              </a:rPr>
              <a:t> </a:t>
            </a:r>
            <a:r>
              <a:rPr lang="en-GB" dirty="0" err="1">
                <a:solidFill>
                  <a:schemeClr val="tx2">
                    <a:lumMod val="75000"/>
                  </a:schemeClr>
                </a:solidFill>
              </a:rPr>
              <a:t>attīstība</a:t>
            </a:r>
            <a:r>
              <a:rPr lang="en-GB" dirty="0">
                <a:solidFill>
                  <a:schemeClr val="tx2">
                    <a:lumMod val="75000"/>
                  </a:schemeClr>
                </a:solidFill>
              </a:rPr>
              <a:t> – 29. </a:t>
            </a:r>
            <a:r>
              <a:rPr lang="en-GB" dirty="0" err="1">
                <a:solidFill>
                  <a:schemeClr val="tx2">
                    <a:lumMod val="75000"/>
                  </a:schemeClr>
                </a:solidFill>
              </a:rPr>
              <a:t>jūlijs</a:t>
            </a:r>
            <a:r>
              <a:rPr lang="en-GB" dirty="0">
                <a:solidFill>
                  <a:schemeClr val="tx2">
                    <a:lumMod val="75000"/>
                  </a:schemeClr>
                </a:solidFill>
              </a:rPr>
              <a:t>, </a:t>
            </a:r>
            <a:r>
              <a:rPr lang="en-GB" dirty="0" err="1">
                <a:solidFill>
                  <a:schemeClr val="tx2">
                    <a:lumMod val="75000"/>
                  </a:schemeClr>
                </a:solidFill>
              </a:rPr>
              <a:t>Liepājā</a:t>
            </a:r>
            <a:r>
              <a:rPr lang="en-GB" dirty="0">
                <a:solidFill>
                  <a:schemeClr val="tx2">
                    <a:lumMod val="75000"/>
                  </a:schemeClr>
                </a:solidFill>
              </a:rPr>
              <a:t>;</a:t>
            </a:r>
          </a:p>
          <a:p>
            <a:r>
              <a:rPr lang="en-GB" dirty="0" err="1">
                <a:solidFill>
                  <a:schemeClr val="tx2">
                    <a:lumMod val="75000"/>
                  </a:schemeClr>
                </a:solidFill>
              </a:rPr>
              <a:t>Izglītība</a:t>
            </a:r>
            <a:r>
              <a:rPr lang="en-GB" dirty="0">
                <a:solidFill>
                  <a:schemeClr val="tx2">
                    <a:lumMod val="75000"/>
                  </a:schemeClr>
                </a:solidFill>
              </a:rPr>
              <a:t> – 12. </a:t>
            </a:r>
            <a:r>
              <a:rPr lang="en-GB" dirty="0" err="1">
                <a:solidFill>
                  <a:schemeClr val="tx2">
                    <a:lumMod val="75000"/>
                  </a:schemeClr>
                </a:solidFill>
              </a:rPr>
              <a:t>augusts</a:t>
            </a:r>
            <a:r>
              <a:rPr lang="en-GB" dirty="0">
                <a:solidFill>
                  <a:schemeClr val="tx2">
                    <a:lumMod val="75000"/>
                  </a:schemeClr>
                </a:solidFill>
              </a:rPr>
              <a:t>, </a:t>
            </a:r>
            <a:r>
              <a:rPr lang="en-GB" dirty="0" err="1">
                <a:solidFill>
                  <a:schemeClr val="tx2">
                    <a:lumMod val="75000"/>
                  </a:schemeClr>
                </a:solidFill>
              </a:rPr>
              <a:t>Saldū</a:t>
            </a:r>
            <a:r>
              <a:rPr lang="en-GB" dirty="0">
                <a:solidFill>
                  <a:schemeClr val="tx2">
                    <a:lumMod val="75000"/>
                  </a:schemeClr>
                </a:solidFill>
              </a:rPr>
              <a:t>;</a:t>
            </a:r>
          </a:p>
          <a:p>
            <a:r>
              <a:rPr lang="en-GB" dirty="0"/>
              <a:t>Vide un </a:t>
            </a:r>
            <a:r>
              <a:rPr lang="en-GB" dirty="0" err="1"/>
              <a:t>daba</a:t>
            </a:r>
            <a:r>
              <a:rPr lang="en-GB" dirty="0"/>
              <a:t> – 26. </a:t>
            </a:r>
            <a:r>
              <a:rPr lang="en-GB" dirty="0" err="1"/>
              <a:t>augusts</a:t>
            </a:r>
            <a:r>
              <a:rPr lang="en-GB" dirty="0"/>
              <a:t>, </a:t>
            </a:r>
            <a:r>
              <a:rPr lang="en-GB" dirty="0" err="1"/>
              <a:t>Kolkā</a:t>
            </a:r>
            <a:r>
              <a:rPr lang="en-GB" dirty="0"/>
              <a:t>;</a:t>
            </a:r>
          </a:p>
          <a:p>
            <a:r>
              <a:rPr lang="en-GB" dirty="0" err="1"/>
              <a:t>Pilsēta</a:t>
            </a:r>
            <a:r>
              <a:rPr lang="en-GB" dirty="0"/>
              <a:t>, </a:t>
            </a:r>
            <a:r>
              <a:rPr lang="en-GB" dirty="0" err="1"/>
              <a:t>lauki</a:t>
            </a:r>
            <a:r>
              <a:rPr lang="en-GB" dirty="0"/>
              <a:t> un </a:t>
            </a:r>
            <a:r>
              <a:rPr lang="en-GB" dirty="0" err="1"/>
              <a:t>piekraste</a:t>
            </a:r>
            <a:r>
              <a:rPr lang="en-GB" dirty="0"/>
              <a:t> – 16. </a:t>
            </a:r>
            <a:r>
              <a:rPr lang="en-GB" dirty="0" err="1"/>
              <a:t>septembris</a:t>
            </a:r>
            <a:r>
              <a:rPr lang="en-GB" dirty="0"/>
              <a:t>;</a:t>
            </a:r>
          </a:p>
          <a:p>
            <a:r>
              <a:rPr lang="en-GB" dirty="0" err="1"/>
              <a:t>Ekonomika</a:t>
            </a:r>
            <a:r>
              <a:rPr lang="en-GB" dirty="0"/>
              <a:t> un </a:t>
            </a:r>
            <a:r>
              <a:rPr lang="en-GB" dirty="0" err="1"/>
              <a:t>tūrisms</a:t>
            </a:r>
            <a:r>
              <a:rPr lang="en-GB" dirty="0"/>
              <a:t> – 30. </a:t>
            </a:r>
            <a:r>
              <a:rPr lang="en-GB" dirty="0" err="1"/>
              <a:t>septembris</a:t>
            </a:r>
            <a:r>
              <a:rPr lang="en-GB" dirty="0"/>
              <a:t>;</a:t>
            </a:r>
          </a:p>
          <a:p>
            <a:r>
              <a:rPr lang="en-GB" dirty="0" err="1"/>
              <a:t>Pārvaldība</a:t>
            </a:r>
            <a:r>
              <a:rPr lang="en-GB" dirty="0"/>
              <a:t> – 14. </a:t>
            </a:r>
            <a:r>
              <a:rPr lang="en-GB" dirty="0" err="1"/>
              <a:t>oktobris</a:t>
            </a:r>
            <a:endParaRPr lang="en-GB" dirty="0"/>
          </a:p>
          <a:p>
            <a:pPr marL="457200" lvl="1" indent="0">
              <a:buNone/>
            </a:pPr>
            <a:endParaRPr lang="lv-LV" dirty="0"/>
          </a:p>
          <a:p>
            <a:pPr lvl="1">
              <a:buFont typeface="Wingdings" panose="05000000000000000000" pitchFamily="2" charset="2"/>
              <a:buChar char="Ø"/>
            </a:pPr>
            <a:endParaRPr lang="lv-LV" dirty="0"/>
          </a:p>
          <a:p>
            <a:pPr lvl="1">
              <a:buFont typeface="Wingdings" panose="05000000000000000000" pitchFamily="2" charset="2"/>
              <a:buChar char="Ø"/>
            </a:pPr>
            <a:endParaRPr lang="lv-LV" dirty="0"/>
          </a:p>
          <a:p>
            <a:endParaRPr lang="lv-LV"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5930720"/>
            <a:ext cx="1728192" cy="734482"/>
          </a:xfrm>
          <a:prstGeom prst="rect">
            <a:avLst/>
          </a:prstGeom>
        </p:spPr>
      </p:pic>
    </p:spTree>
    <p:extLst>
      <p:ext uri="{BB962C8B-B14F-4D97-AF65-F5344CB8AC3E}">
        <p14:creationId xmlns:p14="http://schemas.microsoft.com/office/powerpoint/2010/main" val="40767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55C84D8-22C1-C846-A296-A25550071DF3}"/>
              </a:ext>
            </a:extLst>
          </p:cNvPr>
          <p:cNvSpPr>
            <a:spLocks noGrp="1"/>
          </p:cNvSpPr>
          <p:nvPr>
            <p:ph type="title"/>
          </p:nvPr>
        </p:nvSpPr>
        <p:spPr>
          <a:xfrm>
            <a:off x="785460" y="759805"/>
            <a:ext cx="7729890" cy="1325563"/>
          </a:xfrm>
        </p:spPr>
        <p:txBody>
          <a:bodyPr>
            <a:normAutofit/>
          </a:bodyPr>
          <a:lstStyle/>
          <a:p>
            <a:r>
              <a:rPr lang="en-LV" sz="3500" b="1" dirty="0">
                <a:solidFill>
                  <a:srgbClr val="FFFFFF"/>
                </a:solidFill>
              </a:rPr>
              <a:t>Kultūra (Roja)</a:t>
            </a:r>
          </a:p>
        </p:txBody>
      </p:sp>
      <p:sp>
        <p:nvSpPr>
          <p:cNvPr id="3" name="Content Placeholder 2">
            <a:extLst>
              <a:ext uri="{FF2B5EF4-FFF2-40B4-BE49-F238E27FC236}">
                <a16:creationId xmlns:a16="http://schemas.microsoft.com/office/drawing/2014/main" id="{57FBE472-FF26-AA46-87B8-8A9AFB429A59}"/>
              </a:ext>
            </a:extLst>
          </p:cNvPr>
          <p:cNvSpPr>
            <a:spLocks noGrp="1"/>
          </p:cNvSpPr>
          <p:nvPr>
            <p:ph idx="1"/>
          </p:nvPr>
        </p:nvSpPr>
        <p:spPr>
          <a:xfrm>
            <a:off x="1068678" y="2494450"/>
            <a:ext cx="3040158" cy="3563159"/>
          </a:xfrm>
        </p:spPr>
        <p:txBody>
          <a:bodyPr>
            <a:normAutofit lnSpcReduction="10000"/>
          </a:bodyPr>
          <a:lstStyle/>
          <a:p>
            <a:r>
              <a:rPr lang="en-LV" sz="2100" dirty="0"/>
              <a:t>50 dalībnieki</a:t>
            </a:r>
          </a:p>
          <a:p>
            <a:pPr marL="0" indent="0">
              <a:buNone/>
            </a:pPr>
            <a:r>
              <a:rPr lang="en-LV" sz="2100" dirty="0"/>
              <a:t>Sadarbība starp kultūras iestādēm reģionā, kultūras pasākumu speciālizācija, pieredzes apmaiņa, radošo industriju atbalsta platforma, kultūras mantojuma potenciāla izmantošana, konkurētspjīgs atalgojums</a:t>
            </a:r>
          </a:p>
          <a:p>
            <a:endParaRPr lang="en-LV" sz="2100" dirty="0"/>
          </a:p>
        </p:txBody>
      </p:sp>
      <p:pic>
        <p:nvPicPr>
          <p:cNvPr id="5" name="Picture 4" descr="A group of people standing in front of a crowd&#10;&#10;Description automatically generated">
            <a:extLst>
              <a:ext uri="{FF2B5EF4-FFF2-40B4-BE49-F238E27FC236}">
                <a16:creationId xmlns:a16="http://schemas.microsoft.com/office/drawing/2014/main" id="{7ECE5504-9210-2E4E-B166-4275AE9E00AD}"/>
              </a:ext>
            </a:extLst>
          </p:cNvPr>
          <p:cNvPicPr>
            <a:picLocks noChangeAspect="1"/>
          </p:cNvPicPr>
          <p:nvPr/>
        </p:nvPicPr>
        <p:blipFill rotWithShape="1">
          <a:blip r:embed="rId2">
            <a:extLst>
              <a:ext uri="{28A0092B-C50C-407E-A947-70E740481C1C}">
                <a14:useLocalDpi xmlns:a14="http://schemas.microsoft.com/office/drawing/2010/main" val="0"/>
              </a:ext>
            </a:extLst>
          </a:blip>
          <a:srcRect l="3595" r="20597" b="1"/>
          <a:stretch/>
        </p:blipFill>
        <p:spPr>
          <a:xfrm>
            <a:off x="4574169" y="2492376"/>
            <a:ext cx="3601803" cy="3563372"/>
          </a:xfrm>
          <a:prstGeom prst="rect">
            <a:avLst/>
          </a:prstGeom>
        </p:spPr>
      </p:pic>
    </p:spTree>
    <p:extLst>
      <p:ext uri="{BB962C8B-B14F-4D97-AF65-F5344CB8AC3E}">
        <p14:creationId xmlns:p14="http://schemas.microsoft.com/office/powerpoint/2010/main" val="8628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DB7B-951E-F84F-98DC-2AD8F64800F5}"/>
              </a:ext>
            </a:extLst>
          </p:cNvPr>
          <p:cNvSpPr>
            <a:spLocks noGrp="1"/>
          </p:cNvSpPr>
          <p:nvPr>
            <p:ph type="title"/>
          </p:nvPr>
        </p:nvSpPr>
        <p:spPr/>
        <p:txBody>
          <a:bodyPr/>
          <a:lstStyle/>
          <a:p>
            <a:endParaRPr lang="en-LV"/>
          </a:p>
        </p:txBody>
      </p:sp>
      <p:pic>
        <p:nvPicPr>
          <p:cNvPr id="5" name="Content Placeholder 4" descr="A close up of a map&#10;&#10;Description automatically generated">
            <a:extLst>
              <a:ext uri="{FF2B5EF4-FFF2-40B4-BE49-F238E27FC236}">
                <a16:creationId xmlns:a16="http://schemas.microsoft.com/office/drawing/2014/main" id="{49ADAF94-B6F3-D342-8DBF-1AC174120B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1" y="50800"/>
            <a:ext cx="5184577" cy="6862284"/>
          </a:xfrm>
        </p:spPr>
      </p:pic>
    </p:spTree>
    <p:extLst>
      <p:ext uri="{BB962C8B-B14F-4D97-AF65-F5344CB8AC3E}">
        <p14:creationId xmlns:p14="http://schemas.microsoft.com/office/powerpoint/2010/main" val="121106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55C84D8-22C1-C846-A296-A25550071DF3}"/>
              </a:ext>
            </a:extLst>
          </p:cNvPr>
          <p:cNvSpPr>
            <a:spLocks noGrp="1"/>
          </p:cNvSpPr>
          <p:nvPr>
            <p:ph type="title"/>
          </p:nvPr>
        </p:nvSpPr>
        <p:spPr>
          <a:xfrm>
            <a:off x="785460" y="759805"/>
            <a:ext cx="7729890" cy="1325563"/>
          </a:xfrm>
        </p:spPr>
        <p:txBody>
          <a:bodyPr>
            <a:normAutofit/>
          </a:bodyPr>
          <a:lstStyle/>
          <a:p>
            <a:r>
              <a:rPr lang="en-LV" sz="3500" b="1" dirty="0">
                <a:solidFill>
                  <a:srgbClr val="FFFFFF"/>
                </a:solidFill>
              </a:rPr>
              <a:t>Labklājība un sociālie pakalpojumi (Kuldīga)</a:t>
            </a:r>
          </a:p>
        </p:txBody>
      </p:sp>
      <p:sp>
        <p:nvSpPr>
          <p:cNvPr id="3" name="Content Placeholder 2">
            <a:extLst>
              <a:ext uri="{FF2B5EF4-FFF2-40B4-BE49-F238E27FC236}">
                <a16:creationId xmlns:a16="http://schemas.microsoft.com/office/drawing/2014/main" id="{57FBE472-FF26-AA46-87B8-8A9AFB429A59}"/>
              </a:ext>
            </a:extLst>
          </p:cNvPr>
          <p:cNvSpPr>
            <a:spLocks noGrp="1"/>
          </p:cNvSpPr>
          <p:nvPr>
            <p:ph idx="1"/>
          </p:nvPr>
        </p:nvSpPr>
        <p:spPr>
          <a:xfrm>
            <a:off x="1068678" y="2494450"/>
            <a:ext cx="3215290" cy="3563159"/>
          </a:xfrm>
        </p:spPr>
        <p:txBody>
          <a:bodyPr>
            <a:normAutofit/>
          </a:bodyPr>
          <a:lstStyle/>
          <a:p>
            <a:r>
              <a:rPr lang="en-LV" sz="1900" dirty="0"/>
              <a:t>45 dalībnieki</a:t>
            </a:r>
          </a:p>
          <a:p>
            <a:pPr marL="0" indent="0">
              <a:buNone/>
            </a:pPr>
            <a:r>
              <a:rPr lang="lv-LV" sz="1900" dirty="0"/>
              <a:t>Izstrādāt ilgtermiņ stratēģiju, kas balstās uz reālām vajadzībām, augstāks atalgojums sociālās jomas speciālistiem, profesijas prestižs, IT un </a:t>
            </a:r>
            <a:r>
              <a:rPr lang="lv-LV" sz="1900" dirty="0" err="1"/>
              <a:t>e</a:t>
            </a:r>
            <a:r>
              <a:rPr lang="lv-LV" sz="1900" dirty="0"/>
              <a:t>-pakalpojumu attīstība, stiprināt sadarbību ar NVO, sadarbība un pieredzes apmaiņa starp novadiem. </a:t>
            </a:r>
            <a:endParaRPr lang="en-LV" sz="1900" dirty="0"/>
          </a:p>
        </p:txBody>
      </p:sp>
      <p:pic>
        <p:nvPicPr>
          <p:cNvPr id="7" name="Picture 6" descr="A picture containing person, indoor, computer, table&#10;&#10;Description automatically generated">
            <a:extLst>
              <a:ext uri="{FF2B5EF4-FFF2-40B4-BE49-F238E27FC236}">
                <a16:creationId xmlns:a16="http://schemas.microsoft.com/office/drawing/2014/main" id="{11C1092F-BAF8-D64E-BD04-FF4AB793FA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794971"/>
            <a:ext cx="3419871" cy="2564904"/>
          </a:xfrm>
          <a:prstGeom prst="rect">
            <a:avLst/>
          </a:prstGeom>
        </p:spPr>
      </p:pic>
    </p:spTree>
    <p:extLst>
      <p:ext uri="{BB962C8B-B14F-4D97-AF65-F5344CB8AC3E}">
        <p14:creationId xmlns:p14="http://schemas.microsoft.com/office/powerpoint/2010/main" val="17706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3AD8-4253-1349-BDD5-093EA6282DA5}"/>
              </a:ext>
            </a:extLst>
          </p:cNvPr>
          <p:cNvSpPr>
            <a:spLocks noGrp="1"/>
          </p:cNvSpPr>
          <p:nvPr>
            <p:ph type="title"/>
          </p:nvPr>
        </p:nvSpPr>
        <p:spPr/>
        <p:txBody>
          <a:bodyPr/>
          <a:lstStyle/>
          <a:p>
            <a:endParaRPr lang="en-LV"/>
          </a:p>
        </p:txBody>
      </p:sp>
      <p:pic>
        <p:nvPicPr>
          <p:cNvPr id="5" name="Content Placeholder 4" descr="A close up of a map&#10;&#10;Description automatically generated">
            <a:extLst>
              <a:ext uri="{FF2B5EF4-FFF2-40B4-BE49-F238E27FC236}">
                <a16:creationId xmlns:a16="http://schemas.microsoft.com/office/drawing/2014/main" id="{32DED45F-258B-E949-A617-0723C2B7928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1" y="274638"/>
            <a:ext cx="4993131" cy="6489978"/>
          </a:xfrm>
        </p:spPr>
      </p:pic>
    </p:spTree>
    <p:extLst>
      <p:ext uri="{BB962C8B-B14F-4D97-AF65-F5344CB8AC3E}">
        <p14:creationId xmlns:p14="http://schemas.microsoft.com/office/powerpoint/2010/main" val="295970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55C84D8-22C1-C846-A296-A25550071DF3}"/>
              </a:ext>
            </a:extLst>
          </p:cNvPr>
          <p:cNvSpPr>
            <a:spLocks noGrp="1"/>
          </p:cNvSpPr>
          <p:nvPr>
            <p:ph type="title"/>
          </p:nvPr>
        </p:nvSpPr>
        <p:spPr>
          <a:xfrm>
            <a:off x="785460" y="759805"/>
            <a:ext cx="7729890" cy="1325563"/>
          </a:xfrm>
        </p:spPr>
        <p:txBody>
          <a:bodyPr>
            <a:normAutofit/>
          </a:bodyPr>
          <a:lstStyle/>
          <a:p>
            <a:r>
              <a:rPr lang="en-LV" sz="3500" b="1" dirty="0">
                <a:solidFill>
                  <a:srgbClr val="FFFFFF"/>
                </a:solidFill>
              </a:rPr>
              <a:t>Transports un infrastruktūra (Liepāja)</a:t>
            </a:r>
          </a:p>
        </p:txBody>
      </p:sp>
      <p:sp>
        <p:nvSpPr>
          <p:cNvPr id="3" name="Content Placeholder 2">
            <a:extLst>
              <a:ext uri="{FF2B5EF4-FFF2-40B4-BE49-F238E27FC236}">
                <a16:creationId xmlns:a16="http://schemas.microsoft.com/office/drawing/2014/main" id="{57FBE472-FF26-AA46-87B8-8A9AFB429A59}"/>
              </a:ext>
            </a:extLst>
          </p:cNvPr>
          <p:cNvSpPr>
            <a:spLocks noGrp="1"/>
          </p:cNvSpPr>
          <p:nvPr>
            <p:ph idx="1"/>
          </p:nvPr>
        </p:nvSpPr>
        <p:spPr>
          <a:xfrm>
            <a:off x="1068678" y="2494450"/>
            <a:ext cx="3040158" cy="3563159"/>
          </a:xfrm>
        </p:spPr>
        <p:txBody>
          <a:bodyPr>
            <a:normAutofit/>
          </a:bodyPr>
          <a:lstStyle/>
          <a:p>
            <a:pPr>
              <a:lnSpc>
                <a:spcPct val="90000"/>
              </a:lnSpc>
            </a:pPr>
            <a:r>
              <a:rPr lang="en-LV" sz="1900" dirty="0"/>
              <a:t>30 dalībnieki</a:t>
            </a:r>
          </a:p>
          <a:p>
            <a:pPr marL="0" indent="0">
              <a:lnSpc>
                <a:spcPct val="90000"/>
              </a:lnSpc>
              <a:buNone/>
            </a:pPr>
            <a:r>
              <a:rPr lang="lv-LV" sz="1900" dirty="0"/>
              <a:t>Sakaru nodrošinājums – teritoriāli orientēts, Informācijas sistēmu</a:t>
            </a:r>
          </a:p>
          <a:p>
            <a:pPr marL="0" indent="0">
              <a:lnSpc>
                <a:spcPct val="90000"/>
              </a:lnSpc>
              <a:buNone/>
            </a:pPr>
            <a:r>
              <a:rPr lang="lv-LV" sz="1900" dirty="0"/>
              <a:t>uzlabošana, IT prasmju uzlabošana, apzināt un sakārtot slēgtās dzelzceļa līnijas, veloceliņi – </a:t>
            </a:r>
            <a:r>
              <a:rPr lang="lv-LV" sz="1900" dirty="0" err="1"/>
              <a:t>velotīkls</a:t>
            </a:r>
            <a:r>
              <a:rPr lang="lv-LV" sz="1900" dirty="0"/>
              <a:t>, Mobilitātes punktu</a:t>
            </a:r>
          </a:p>
          <a:p>
            <a:pPr marL="0" indent="0">
              <a:lnSpc>
                <a:spcPct val="90000"/>
              </a:lnSpc>
              <a:buNone/>
            </a:pPr>
            <a:r>
              <a:rPr lang="lv-LV" sz="1900" dirty="0"/>
              <a:t>izveide apdzīvotās vietās, sabiedriskā transporta efektivitātes uzlabošana</a:t>
            </a:r>
          </a:p>
        </p:txBody>
      </p:sp>
      <p:pic>
        <p:nvPicPr>
          <p:cNvPr id="6" name="Picture 5" descr="A picture containing text, map&#10;&#10;Description automatically generated">
            <a:extLst>
              <a:ext uri="{FF2B5EF4-FFF2-40B4-BE49-F238E27FC236}">
                <a16:creationId xmlns:a16="http://schemas.microsoft.com/office/drawing/2014/main" id="{B094D535-E0E9-DD41-B5BE-CAA5097251EA}"/>
              </a:ext>
            </a:extLst>
          </p:cNvPr>
          <p:cNvPicPr>
            <a:picLocks noChangeAspect="1"/>
          </p:cNvPicPr>
          <p:nvPr/>
        </p:nvPicPr>
        <p:blipFill rotWithShape="1">
          <a:blip r:embed="rId2">
            <a:extLst>
              <a:ext uri="{28A0092B-C50C-407E-A947-70E740481C1C}">
                <a14:useLocalDpi xmlns:a14="http://schemas.microsoft.com/office/drawing/2010/main" val="0"/>
              </a:ext>
            </a:extLst>
          </a:blip>
          <a:srcRect t="8836" r="1" b="22654"/>
          <a:stretch/>
        </p:blipFill>
        <p:spPr>
          <a:xfrm>
            <a:off x="4574169" y="2492376"/>
            <a:ext cx="3601803" cy="3563372"/>
          </a:xfrm>
          <a:prstGeom prst="rect">
            <a:avLst/>
          </a:prstGeom>
        </p:spPr>
      </p:pic>
    </p:spTree>
    <p:extLst>
      <p:ext uri="{BB962C8B-B14F-4D97-AF65-F5344CB8AC3E}">
        <p14:creationId xmlns:p14="http://schemas.microsoft.com/office/powerpoint/2010/main" val="213154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35A8-EDC5-804A-A216-600CB72530DA}"/>
              </a:ext>
            </a:extLst>
          </p:cNvPr>
          <p:cNvSpPr>
            <a:spLocks noGrp="1"/>
          </p:cNvSpPr>
          <p:nvPr>
            <p:ph type="title"/>
          </p:nvPr>
        </p:nvSpPr>
        <p:spPr/>
        <p:txBody>
          <a:bodyPr/>
          <a:lstStyle/>
          <a:p>
            <a:endParaRPr lang="en-LV"/>
          </a:p>
        </p:txBody>
      </p:sp>
      <p:pic>
        <p:nvPicPr>
          <p:cNvPr id="5" name="Content Placeholder 4" descr="A close up of a map&#10;&#10;Description automatically generated">
            <a:extLst>
              <a:ext uri="{FF2B5EF4-FFF2-40B4-BE49-F238E27FC236}">
                <a16:creationId xmlns:a16="http://schemas.microsoft.com/office/drawing/2014/main" id="{45EF4D6C-4D5C-F749-9C5E-9D09ED748C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7" y="274639"/>
            <a:ext cx="5168028" cy="6643000"/>
          </a:xfrm>
        </p:spPr>
      </p:pic>
    </p:spTree>
    <p:extLst>
      <p:ext uri="{BB962C8B-B14F-4D97-AF65-F5344CB8AC3E}">
        <p14:creationId xmlns:p14="http://schemas.microsoft.com/office/powerpoint/2010/main" val="85292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1008</Words>
  <Application>Microsoft Macintosh PowerPoint</Application>
  <PresentationFormat>On-screen Show (4:3)</PresentationFormat>
  <Paragraphs>99</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Times New Roman</vt:lpstr>
      <vt:lpstr>Wingdings</vt:lpstr>
      <vt:lpstr>Office Theme</vt:lpstr>
      <vt:lpstr>Kurzemes plānošanas reģiona Attīstības programma 2021-2027 </vt:lpstr>
      <vt:lpstr>Pašreizējās situācijas raksturojums</vt:lpstr>
      <vt:lpstr>Tematiskās darba grupas</vt:lpstr>
      <vt:lpstr>Kultūra (Roja)</vt:lpstr>
      <vt:lpstr>PowerPoint Presentation</vt:lpstr>
      <vt:lpstr>Labklājība un sociālie pakalpojumi (Kuldīga)</vt:lpstr>
      <vt:lpstr>PowerPoint Presentation</vt:lpstr>
      <vt:lpstr>Transports un infrastruktūra (Liepāja)</vt:lpstr>
      <vt:lpstr>PowerPoint Presentation</vt:lpstr>
      <vt:lpstr>Izglītība (Saldus)</vt:lpstr>
      <vt:lpstr>PowerPoint Presentation</vt:lpstr>
      <vt:lpstr>Aptauja Laikā no šī gada 1. – 30.jūnijam Kurzemes plānošanas reģions veica Kurzemes iedzīvotāju un uzņēmēju aptauju</vt:lpstr>
      <vt:lpstr>PowerPoint Presentation</vt:lpstr>
      <vt:lpstr>Aptauja Laikā no šī gada 1. – 30.jūnijam Kurzemes plānošanas reģions veica Kurzemes iedzīvotāju un uzņēmēju aptauju</vt:lpstr>
      <vt:lpstr>Nākamie soļi</vt:lpstr>
      <vt:lpstr>Funkcionālās pilsētteritorijas (5.1.1.SAM)   Vietējās teritorijas integrētās sociālās, ekonomiskās un vides attīstības un kultūras mantojuma, tūrisma un drošības veicināšana </vt:lpstr>
      <vt:lpstr>Darba grupa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Kurzemes plānošanas reģiona Attīstības programma 2021-2027 </dc:title>
  <dc:creator>Jana Be</dc:creator>
  <cp:lastModifiedBy>Jana Be</cp:lastModifiedBy>
  <cp:revision>3</cp:revision>
  <dcterms:created xsi:type="dcterms:W3CDTF">2020-08-18T09:15:24Z</dcterms:created>
  <dcterms:modified xsi:type="dcterms:W3CDTF">2020-08-18T12:04:03Z</dcterms:modified>
</cp:coreProperties>
</file>