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sldIdLst>
    <p:sldId id="258" r:id="rId2"/>
    <p:sldId id="342" r:id="rId3"/>
    <p:sldId id="355" r:id="rId4"/>
    <p:sldId id="360" r:id="rId5"/>
    <p:sldId id="365" r:id="rId6"/>
    <p:sldId id="366" r:id="rId7"/>
    <p:sldId id="362" r:id="rId8"/>
    <p:sldId id="361" r:id="rId9"/>
    <p:sldId id="367" r:id="rId10"/>
    <p:sldId id="368" r:id="rId11"/>
    <p:sldId id="369" r:id="rId12"/>
    <p:sldId id="370" r:id="rId13"/>
    <p:sldId id="371" r:id="rId14"/>
    <p:sldId id="372" r:id="rId15"/>
    <p:sldId id="364" r:id="rId16"/>
    <p:sldId id="373" r:id="rId17"/>
    <p:sldId id="374" r:id="rId18"/>
    <p:sldId id="375" r:id="rId19"/>
    <p:sldId id="376" r:id="rId20"/>
    <p:sldId id="377" r:id="rId21"/>
    <p:sldId id="378" r:id="rId22"/>
    <p:sldId id="379" r:id="rId23"/>
    <p:sldId id="380" r:id="rId24"/>
    <p:sldId id="381" r:id="rId25"/>
    <p:sldId id="382" r:id="rId26"/>
    <p:sldId id="383" r:id="rId27"/>
    <p:sldId id="384" r:id="rId28"/>
    <p:sldId id="325" r:id="rId29"/>
  </p:sldIdLst>
  <p:sldSz cx="9144000" cy="6858000" type="screen4x3"/>
  <p:notesSz cx="6735763" cy="9866313"/>
  <p:defaultTextStyle>
    <a:defPPr>
      <a:defRPr lang="en-US"/>
    </a:defPPr>
    <a:lvl1pPr algn="l" defTabSz="938213" rtl="0" eaLnBrk="0" fontAlgn="base" hangingPunct="0">
      <a:spcBef>
        <a:spcPct val="0"/>
      </a:spcBef>
      <a:spcAft>
        <a:spcPct val="0"/>
      </a:spcAft>
      <a:defRPr sz="1700" kern="1200">
        <a:solidFill>
          <a:schemeClr val="tx1"/>
        </a:solidFill>
        <a:latin typeface="Times New Roman" pitchFamily="18" charset="0"/>
        <a:ea typeface="+mn-ea"/>
        <a:cs typeface="Arial"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itchFamily="18" charset="0"/>
        <a:ea typeface="+mn-ea"/>
        <a:cs typeface="Arial"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itchFamily="18" charset="0"/>
        <a:ea typeface="+mn-ea"/>
        <a:cs typeface="Arial"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itchFamily="18" charset="0"/>
        <a:ea typeface="+mn-ea"/>
        <a:cs typeface="Arial"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itchFamily="18" charset="0"/>
        <a:ea typeface="+mn-ea"/>
        <a:cs typeface="Arial" pitchFamily="34" charset="0"/>
      </a:defRPr>
    </a:lvl5pPr>
    <a:lvl6pPr marL="2286000" algn="l" defTabSz="914400" rtl="0" eaLnBrk="1" latinLnBrk="0" hangingPunct="1">
      <a:defRPr sz="1700" kern="1200">
        <a:solidFill>
          <a:schemeClr val="tx1"/>
        </a:solidFill>
        <a:latin typeface="Times New Roman" pitchFamily="18" charset="0"/>
        <a:ea typeface="+mn-ea"/>
        <a:cs typeface="Arial" pitchFamily="34" charset="0"/>
      </a:defRPr>
    </a:lvl6pPr>
    <a:lvl7pPr marL="2743200" algn="l" defTabSz="914400" rtl="0" eaLnBrk="1" latinLnBrk="0" hangingPunct="1">
      <a:defRPr sz="1700" kern="1200">
        <a:solidFill>
          <a:schemeClr val="tx1"/>
        </a:solidFill>
        <a:latin typeface="Times New Roman" pitchFamily="18" charset="0"/>
        <a:ea typeface="+mn-ea"/>
        <a:cs typeface="Arial" pitchFamily="34" charset="0"/>
      </a:defRPr>
    </a:lvl7pPr>
    <a:lvl8pPr marL="3200400" algn="l" defTabSz="914400" rtl="0" eaLnBrk="1" latinLnBrk="0" hangingPunct="1">
      <a:defRPr sz="1700" kern="1200">
        <a:solidFill>
          <a:schemeClr val="tx1"/>
        </a:solidFill>
        <a:latin typeface="Times New Roman" pitchFamily="18" charset="0"/>
        <a:ea typeface="+mn-ea"/>
        <a:cs typeface="Arial" pitchFamily="34" charset="0"/>
      </a:defRPr>
    </a:lvl8pPr>
    <a:lvl9pPr marL="3657600" algn="l" defTabSz="914400" rtl="0" eaLnBrk="1" latinLnBrk="0" hangingPunct="1">
      <a:defRPr sz="17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īga Zvilna - Karlsone" initials="LigaZK" lastIdx="6" clrIdx="0"/>
  <p:cmAuthor id="1" name="Ilze Akmentiņa" initials="IA" lastIdx="6" clrIdx="1">
    <p:extLst>
      <p:ext uri="{19B8F6BF-5375-455C-9EA6-DF929625EA0E}">
        <p15:presenceInfo xmlns:p15="http://schemas.microsoft.com/office/powerpoint/2012/main" userId="S::ilze.akmentina@varam.gov.lv::eb78159b-6d25-4384-9b32-41fc5bcf0e70" providerId="AD"/>
      </p:ext>
    </p:extLst>
  </p:cmAuthor>
  <p:cmAuthor id="2" name="Ilze Oša" initials="IO" lastIdx="3" clrIdx="2">
    <p:extLst>
      <p:ext uri="{19B8F6BF-5375-455C-9EA6-DF929625EA0E}">
        <p15:presenceInfo xmlns:p15="http://schemas.microsoft.com/office/powerpoint/2012/main" userId="S::Ilze.Osa@varam.gov.lv::7902fdec-94f7-4744-a248-a4af5607cbb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2400C"/>
    <a:srgbClr val="05851A"/>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71" autoAdjust="0"/>
    <p:restoredTop sz="86650" autoAdjust="0"/>
  </p:normalViewPr>
  <p:slideViewPr>
    <p:cSldViewPr snapToGrid="0" snapToObjects="1">
      <p:cViewPr varScale="1">
        <p:scale>
          <a:sx n="97" d="100"/>
          <a:sy n="97" d="100"/>
        </p:scale>
        <p:origin x="206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18830" cy="493316"/>
          </a:xfrm>
          <a:prstGeom prst="rect">
            <a:avLst/>
          </a:prstGeom>
        </p:spPr>
        <p:txBody>
          <a:bodyPr vert="horz" lIns="91065" tIns="45533" rIns="91065" bIns="45533" rtlCol="0"/>
          <a:lstStyle>
            <a:lvl1pPr algn="l" defTabSz="935723" eaLnBrk="1" fontAlgn="auto" hangingPunct="1">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15375" y="0"/>
            <a:ext cx="2918830" cy="493316"/>
          </a:xfrm>
          <a:prstGeom prst="rect">
            <a:avLst/>
          </a:prstGeom>
        </p:spPr>
        <p:txBody>
          <a:bodyPr vert="horz" lIns="91065" tIns="45533" rIns="91065" bIns="45533" rtlCol="0"/>
          <a:lstStyle>
            <a:lvl1pPr algn="r" defTabSz="935723" eaLnBrk="1" fontAlgn="auto" hangingPunct="1">
              <a:spcBef>
                <a:spcPts val="0"/>
              </a:spcBef>
              <a:spcAft>
                <a:spcPts val="0"/>
              </a:spcAft>
              <a:defRPr sz="1200">
                <a:latin typeface="+mn-lt"/>
                <a:cs typeface="+mn-cs"/>
              </a:defRPr>
            </a:lvl1pPr>
          </a:lstStyle>
          <a:p>
            <a:pPr>
              <a:defRPr/>
            </a:pPr>
            <a:fld id="{2029563B-6C67-4A42-AD32-ED39BA29F858}" type="datetimeFigureOut">
              <a:rPr lang="lv-LV"/>
              <a:pPr>
                <a:defRPr/>
              </a:pPr>
              <a:t>2020.09.22.</a:t>
            </a:fld>
            <a:endParaRPr lang="lv-LV"/>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065" tIns="45533" rIns="91065" bIns="45533" rtlCol="0" anchor="ctr"/>
          <a:lstStyle/>
          <a:p>
            <a:pPr lvl="0"/>
            <a:endParaRPr lang="lv-LV" noProof="0"/>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065" tIns="45533" rIns="91065" bIns="45533"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2" y="9371285"/>
            <a:ext cx="2918830" cy="493316"/>
          </a:xfrm>
          <a:prstGeom prst="rect">
            <a:avLst/>
          </a:prstGeom>
        </p:spPr>
        <p:txBody>
          <a:bodyPr vert="horz" lIns="91065" tIns="45533" rIns="91065" bIns="45533" rtlCol="0" anchor="b"/>
          <a:lstStyle>
            <a:lvl1pPr algn="l" defTabSz="935723"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15375" y="9371285"/>
            <a:ext cx="2918830" cy="493316"/>
          </a:xfrm>
          <a:prstGeom prst="rect">
            <a:avLst/>
          </a:prstGeom>
        </p:spPr>
        <p:txBody>
          <a:bodyPr vert="horz" wrap="square" lIns="91065" tIns="45533" rIns="91065" bIns="45533" numCol="1" anchor="b" anchorCtr="0" compatLnSpc="1">
            <a:prstTxWarp prst="textNoShape">
              <a:avLst/>
            </a:prstTxWarp>
          </a:bodyPr>
          <a:lstStyle>
            <a:lvl1pPr algn="r" eaLnBrk="1" hangingPunct="1">
              <a:defRPr sz="1200">
                <a:latin typeface="Calibri" pitchFamily="34" charset="0"/>
              </a:defRPr>
            </a:lvl1pPr>
          </a:lstStyle>
          <a:p>
            <a:fld id="{38629678-AC69-4ED3-886F-C8EB16C26C40}" type="slidenum">
              <a:rPr lang="lv-LV" altLang="en-US"/>
              <a:pPr/>
              <a:t>‹#›</a:t>
            </a:fld>
            <a:endParaRPr lang="lv-LV" altLang="en-US"/>
          </a:p>
        </p:txBody>
      </p:sp>
    </p:spTree>
    <p:extLst>
      <p:ext uri="{BB962C8B-B14F-4D97-AF65-F5344CB8AC3E}">
        <p14:creationId xmlns:p14="http://schemas.microsoft.com/office/powerpoint/2010/main" val="311102803"/>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38629678-AC69-4ED3-886F-C8EB16C26C40}" type="slidenum">
              <a:rPr lang="lv-LV" altLang="en-US" smtClean="0"/>
              <a:pPr/>
              <a:t>1</a:t>
            </a:fld>
            <a:endParaRPr lang="lv-LV" altLang="en-US" dirty="0"/>
          </a:p>
        </p:txBody>
      </p:sp>
    </p:spTree>
    <p:extLst>
      <p:ext uri="{BB962C8B-B14F-4D97-AF65-F5344CB8AC3E}">
        <p14:creationId xmlns:p14="http://schemas.microsoft.com/office/powerpoint/2010/main" val="4224852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200" kern="1200" dirty="0">
                <a:solidFill>
                  <a:schemeClr val="tx1"/>
                </a:solidFill>
                <a:effectLst/>
                <a:latin typeface="+mn-lt"/>
                <a:ea typeface="+mn-ea"/>
                <a:cs typeface="+mn-cs"/>
              </a:rPr>
              <a:t>Klienta klātienes apkalpošanas komponentes uzlabošanas pamatā ir vienas pieturas aģentūras (VPA) principa ieviešana:</a:t>
            </a:r>
          </a:p>
          <a:p>
            <a:pPr lvl="0"/>
            <a:r>
              <a:rPr lang="lv-LV" sz="1200" kern="1200" dirty="0">
                <a:solidFill>
                  <a:schemeClr val="tx1"/>
                </a:solidFill>
                <a:effectLst/>
                <a:latin typeface="+mn-lt"/>
                <a:ea typeface="+mn-ea"/>
                <a:cs typeface="+mn-cs"/>
              </a:rPr>
              <a:t>1) pēc vienotiem darbības principiem organizēts vienots KAC tīkls;</a:t>
            </a:r>
          </a:p>
          <a:p>
            <a:pPr lvl="0"/>
            <a:r>
              <a:rPr lang="lv-LV" sz="1200" kern="1200" dirty="0">
                <a:solidFill>
                  <a:schemeClr val="tx1"/>
                </a:solidFill>
                <a:effectLst/>
                <a:latin typeface="+mn-lt"/>
                <a:ea typeface="+mn-ea"/>
                <a:cs typeface="+mn-cs"/>
              </a:rPr>
              <a:t>2) valsts pārvaldes pakalpojumu pieprasīšana vienuviet;</a:t>
            </a:r>
          </a:p>
          <a:p>
            <a:pPr lvl="0"/>
            <a:r>
              <a:rPr lang="lv-LV" sz="1200" kern="1200" dirty="0">
                <a:solidFill>
                  <a:schemeClr val="tx1"/>
                </a:solidFill>
                <a:effectLst/>
                <a:latin typeface="+mn-lt"/>
                <a:ea typeface="+mn-ea"/>
                <a:cs typeface="+mn-cs"/>
              </a:rPr>
              <a:t>3) atsevišķas palīgfunkcijas nodrošināšana – palīdzība pakalpojumu pieteikšanā bibliotēkās un klientu apkalpošanas punktos;</a:t>
            </a:r>
          </a:p>
          <a:p>
            <a:pPr lvl="0"/>
            <a:r>
              <a:rPr lang="lv-LV" sz="1200" kern="1200" dirty="0">
                <a:solidFill>
                  <a:schemeClr val="tx1"/>
                </a:solidFill>
                <a:effectLst/>
                <a:latin typeface="+mn-lt"/>
                <a:ea typeface="+mn-ea"/>
                <a:cs typeface="+mn-cs"/>
              </a:rPr>
              <a:t>4) specializēti profesionāļi – konsultāciju sniedzēji tiem klientiem, kas pieprasa dziļāku skaidrojumu par pakalpojuma nodrošināšanas nosacījumiem;</a:t>
            </a:r>
          </a:p>
          <a:p>
            <a:pPr lvl="0"/>
            <a:r>
              <a:rPr lang="lv-LV" sz="1200" kern="1200" dirty="0">
                <a:solidFill>
                  <a:schemeClr val="tx1"/>
                </a:solidFill>
                <a:effectLst/>
                <a:latin typeface="+mn-lt"/>
                <a:ea typeface="+mn-ea"/>
                <a:cs typeface="+mn-cs"/>
              </a:rPr>
              <a:t>5) regulāra darbinieku apmācība</a:t>
            </a:r>
          </a:p>
          <a:p>
            <a:endParaRPr lang="lv-LV" dirty="0"/>
          </a:p>
        </p:txBody>
      </p:sp>
      <p:sp>
        <p:nvSpPr>
          <p:cNvPr id="4" name="Slide Number Placeholder 3"/>
          <p:cNvSpPr>
            <a:spLocks noGrp="1"/>
          </p:cNvSpPr>
          <p:nvPr>
            <p:ph type="sldNum" sz="quarter" idx="5"/>
          </p:nvPr>
        </p:nvSpPr>
        <p:spPr/>
        <p:txBody>
          <a:bodyPr/>
          <a:lstStyle/>
          <a:p>
            <a:fld id="{38629678-AC69-4ED3-886F-C8EB16C26C40}" type="slidenum">
              <a:rPr lang="lv-LV" altLang="en-US" smtClean="0"/>
              <a:pPr/>
              <a:t>13</a:t>
            </a:fld>
            <a:endParaRPr lang="lv-LV" altLang="en-US"/>
          </a:p>
        </p:txBody>
      </p:sp>
    </p:spTree>
    <p:extLst>
      <p:ext uri="{BB962C8B-B14F-4D97-AF65-F5344CB8AC3E}">
        <p14:creationId xmlns:p14="http://schemas.microsoft.com/office/powerpoint/2010/main" val="19864969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8213" rtl="0" eaLnBrk="0" fontAlgn="base" latinLnBrk="0" hangingPunct="0">
              <a:lnSpc>
                <a:spcPct val="100000"/>
              </a:lnSpc>
              <a:spcBef>
                <a:spcPct val="30000"/>
              </a:spcBef>
              <a:spcAft>
                <a:spcPct val="0"/>
              </a:spcAft>
              <a:buClrTx/>
              <a:buSzTx/>
              <a:buFontTx/>
              <a:buNone/>
              <a:tabLst/>
              <a:defRPr/>
            </a:pPr>
            <a:r>
              <a:rPr lang="lv-LV" sz="1200" dirty="0"/>
              <a:t>Veicot pakalpojumu pārbūvi, pašvaldībām būtiski ir, lai šī pakalpojumu pārbūve tiktu veikta pēc iespējas saskaņoti ar citām pašvaldībām, informējot VARAM par veiktajām darbībām, lai varētu veikt atbilstošas izmaiņas arī Unificētajā pašvaldību pakalpojumu sarakstā. </a:t>
            </a:r>
            <a:r>
              <a:rPr lang="lv-LV" sz="1200" b="1" dirty="0"/>
              <a:t>Šādā veidā labākā prakse tiks atspoguļota Unificētajā pašvaldību pakalpojumu sarakstā un pārējās pašvaldības varēs veikt pakalpojumu pārbūvi, atbilstoši labākajai praksei.</a:t>
            </a:r>
          </a:p>
          <a:p>
            <a:endParaRPr lang="lv-LV" dirty="0"/>
          </a:p>
        </p:txBody>
      </p:sp>
      <p:sp>
        <p:nvSpPr>
          <p:cNvPr id="4" name="Slide Number Placeholder 3"/>
          <p:cNvSpPr>
            <a:spLocks noGrp="1"/>
          </p:cNvSpPr>
          <p:nvPr>
            <p:ph type="sldNum" sz="quarter" idx="5"/>
          </p:nvPr>
        </p:nvSpPr>
        <p:spPr/>
        <p:txBody>
          <a:bodyPr/>
          <a:lstStyle/>
          <a:p>
            <a:fld id="{38629678-AC69-4ED3-886F-C8EB16C26C40}" type="slidenum">
              <a:rPr lang="lv-LV" altLang="en-US" smtClean="0"/>
              <a:pPr/>
              <a:t>14</a:t>
            </a:fld>
            <a:endParaRPr lang="lv-LV" altLang="en-US"/>
          </a:p>
        </p:txBody>
      </p:sp>
    </p:spTree>
    <p:extLst>
      <p:ext uri="{BB962C8B-B14F-4D97-AF65-F5344CB8AC3E}">
        <p14:creationId xmlns:p14="http://schemas.microsoft.com/office/powerpoint/2010/main" val="21317378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4366">
              <a:defRPr/>
            </a:pPr>
            <a:r>
              <a:rPr lang="lv-LV" b="1" dirty="0"/>
              <a:t>Šeit ir norādīti (uzskaitīti) šobrīd metodikā ietvertie jautājumi (par kuriem runāsim turpmākajos slaidos)</a:t>
            </a:r>
          </a:p>
          <a:p>
            <a:endParaRPr lang="lv-LV" dirty="0"/>
          </a:p>
        </p:txBody>
      </p:sp>
      <p:sp>
        <p:nvSpPr>
          <p:cNvPr id="4" name="Slide Number Placeholder 3"/>
          <p:cNvSpPr>
            <a:spLocks noGrp="1"/>
          </p:cNvSpPr>
          <p:nvPr>
            <p:ph type="sldNum" sz="quarter" idx="5"/>
          </p:nvPr>
        </p:nvSpPr>
        <p:spPr/>
        <p:txBody>
          <a:bodyPr/>
          <a:lstStyle/>
          <a:p>
            <a:fld id="{38629678-AC69-4ED3-886F-C8EB16C26C40}" type="slidenum">
              <a:rPr lang="lv-LV" altLang="en-US" smtClean="0"/>
              <a:pPr/>
              <a:t>15</a:t>
            </a:fld>
            <a:endParaRPr lang="lv-LV" altLang="en-US"/>
          </a:p>
        </p:txBody>
      </p:sp>
    </p:spTree>
    <p:extLst>
      <p:ext uri="{BB962C8B-B14F-4D97-AF65-F5344CB8AC3E}">
        <p14:creationId xmlns:p14="http://schemas.microsoft.com/office/powerpoint/2010/main" val="36155320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200" kern="1200" dirty="0">
                <a:solidFill>
                  <a:schemeClr val="tx1"/>
                </a:solidFill>
                <a:effectLst/>
                <a:latin typeface="+mn-lt"/>
                <a:ea typeface="+mn-ea"/>
                <a:cs typeface="+mn-cs"/>
              </a:rPr>
              <a:t>Iesniegumu par ģerboņa reģistrāciju jāiesniedz Kultūras ministrijā, tam jāpievieno ģerboņa apraksta projekts un ziņas par ģerboņa īpašnieku, var pievienot arī ģerboņa attēla projektu. Pēc iesnieguma saņemšanas Kultūras ministrija informāciju </a:t>
            </a:r>
            <a:r>
              <a:rPr lang="lv-LV" sz="1200" kern="1200" dirty="0" err="1">
                <a:solidFill>
                  <a:schemeClr val="tx1"/>
                </a:solidFill>
                <a:effectLst/>
                <a:latin typeface="+mn-lt"/>
                <a:ea typeface="+mn-ea"/>
                <a:cs typeface="+mn-cs"/>
              </a:rPr>
              <a:t>nosūta</a:t>
            </a:r>
            <a:r>
              <a:rPr lang="lv-LV" sz="1200" kern="1200" dirty="0">
                <a:solidFill>
                  <a:schemeClr val="tx1"/>
                </a:solidFill>
                <a:effectLst/>
                <a:latin typeface="+mn-lt"/>
                <a:ea typeface="+mn-ea"/>
                <a:cs typeface="+mn-cs"/>
              </a:rPr>
              <a:t> Valsts Heraldikas komisijas izvērtēšanai. Komisija izvērtē iesniegto ģerboņa apraksta un attēla projektu atbilstību heraldikas prasībām, kā arī to māksliniecisko risinājumu un, ja nepieciešams dot iesniedzējam ieteikumus par apraksta un attēla projekta pilnveidošanu. </a:t>
            </a:r>
          </a:p>
          <a:p>
            <a:endParaRPr lang="lv-LV" sz="1200" kern="1200" dirty="0">
              <a:solidFill>
                <a:schemeClr val="tx1"/>
              </a:solidFill>
              <a:effectLst/>
              <a:latin typeface="+mn-lt"/>
              <a:ea typeface="+mn-ea"/>
              <a:cs typeface="+mn-cs"/>
            </a:endParaRPr>
          </a:p>
          <a:p>
            <a:pPr marL="0" marR="0" lvl="0" indent="0" algn="l" defTabSz="938213" rtl="0" eaLnBrk="0" fontAlgn="base" latinLnBrk="0" hangingPunct="0">
              <a:lnSpc>
                <a:spcPct val="100000"/>
              </a:lnSpc>
              <a:spcBef>
                <a:spcPct val="30000"/>
              </a:spcBef>
              <a:spcAft>
                <a:spcPct val="0"/>
              </a:spcAft>
              <a:buClrTx/>
              <a:buSzTx/>
              <a:buFontTx/>
              <a:buNone/>
              <a:tabLst/>
              <a:defRPr/>
            </a:pPr>
            <a:r>
              <a:rPr lang="lv-LV" sz="1200" dirty="0"/>
              <a:t>Īpaši paredzētajos gadījumos pašvaldības amatpersona var lietot lielo valsts ģerboni, piemēram, civilstāvokļa aktos un izglītības iestāžu diplomos. Ja dokumentā jālieto lielais valsts ģerbonis, zīmoga nospiedumā lieto pašvaldības ģerboni, bet ja tāds nav apstiprināts – mazo valsts ģerboni.</a:t>
            </a:r>
          </a:p>
          <a:p>
            <a:pPr marL="0" marR="0" lvl="0" indent="0" algn="l" defTabSz="938213" rtl="0" eaLnBrk="0" fontAlgn="base" latinLnBrk="0" hangingPunct="0">
              <a:lnSpc>
                <a:spcPct val="100000"/>
              </a:lnSpc>
              <a:spcBef>
                <a:spcPct val="30000"/>
              </a:spcBef>
              <a:spcAft>
                <a:spcPct val="0"/>
              </a:spcAft>
              <a:buClrTx/>
              <a:buSzTx/>
              <a:buFontTx/>
              <a:buNone/>
              <a:tabLst/>
              <a:defRPr/>
            </a:pPr>
            <a:endParaRPr lang="lv-LV" sz="1200" dirty="0"/>
          </a:p>
          <a:p>
            <a:pPr marL="0" marR="0" lvl="0" indent="0" algn="l" defTabSz="938213" rtl="0" eaLnBrk="0" fontAlgn="base" latinLnBrk="0" hangingPunct="0">
              <a:lnSpc>
                <a:spcPct val="100000"/>
              </a:lnSpc>
              <a:spcBef>
                <a:spcPct val="30000"/>
              </a:spcBef>
              <a:spcAft>
                <a:spcPct val="0"/>
              </a:spcAft>
              <a:buClrTx/>
              <a:buSzTx/>
              <a:buFontTx/>
              <a:buNone/>
              <a:tabLst/>
              <a:defRPr/>
            </a:pPr>
            <a:r>
              <a:rPr lang="lv-LV" sz="1200" i="0" kern="1200" dirty="0">
                <a:solidFill>
                  <a:schemeClr val="tx1"/>
                </a:solidFill>
                <a:effectLst/>
                <a:latin typeface="+mn-lt"/>
                <a:ea typeface="+mn-ea"/>
                <a:cs typeface="+mn-cs"/>
              </a:rPr>
              <a:t>Novada domei ir jāizveido sava veidlapa, kā arī novada institūcijām ir jānomaina veidlapas, jo mainās pašvaldības nosaukums un adreses pieraksts, kā arī </a:t>
            </a:r>
            <a:r>
              <a:rPr lang="lv-LV" sz="1200" i="0" kern="1200" dirty="0" err="1">
                <a:solidFill>
                  <a:schemeClr val="tx1"/>
                </a:solidFill>
                <a:effectLst/>
                <a:latin typeface="+mn-lt"/>
                <a:ea typeface="+mn-ea"/>
                <a:cs typeface="+mn-cs"/>
              </a:rPr>
              <a:t>jāpasūta</a:t>
            </a:r>
            <a:r>
              <a:rPr lang="lv-LV" sz="1200" i="0" kern="1200" dirty="0">
                <a:solidFill>
                  <a:schemeClr val="tx1"/>
                </a:solidFill>
                <a:effectLst/>
                <a:latin typeface="+mn-lt"/>
                <a:ea typeface="+mn-ea"/>
                <a:cs typeface="+mn-cs"/>
              </a:rPr>
              <a:t> novada domes zīmogs un institūciju zīmogi. Kur nepieciešams, jānomaina </a:t>
            </a:r>
            <a:r>
              <a:rPr lang="lv-LV" sz="1200" i="0" kern="1200" dirty="0" err="1">
                <a:solidFill>
                  <a:schemeClr val="tx1"/>
                </a:solidFill>
                <a:effectLst/>
                <a:latin typeface="+mn-lt"/>
                <a:ea typeface="+mn-ea"/>
                <a:cs typeface="+mn-cs"/>
              </a:rPr>
              <a:t>izkārtnes</a:t>
            </a:r>
            <a:r>
              <a:rPr lang="lv-LV" sz="1200" i="0" kern="1200" dirty="0">
                <a:solidFill>
                  <a:schemeClr val="tx1"/>
                </a:solidFill>
                <a:effectLst/>
                <a:latin typeface="+mn-lt"/>
                <a:ea typeface="+mn-ea"/>
                <a:cs typeface="+mn-cs"/>
              </a:rPr>
              <a:t>.</a:t>
            </a:r>
            <a:endParaRPr lang="lv-LV" sz="1200" i="1" kern="1200" dirty="0">
              <a:solidFill>
                <a:schemeClr val="tx1"/>
              </a:solidFill>
              <a:effectLst/>
              <a:latin typeface="+mn-lt"/>
              <a:ea typeface="+mn-ea"/>
              <a:cs typeface="+mn-cs"/>
            </a:endParaRPr>
          </a:p>
          <a:p>
            <a:pPr marL="0" marR="0" lvl="0" indent="0" algn="l" defTabSz="938213" rtl="0" eaLnBrk="0" fontAlgn="base" latinLnBrk="0" hangingPunct="0">
              <a:lnSpc>
                <a:spcPct val="100000"/>
              </a:lnSpc>
              <a:spcBef>
                <a:spcPct val="30000"/>
              </a:spcBef>
              <a:spcAft>
                <a:spcPct val="0"/>
              </a:spcAft>
              <a:buClrTx/>
              <a:buSzTx/>
              <a:buFontTx/>
              <a:buNone/>
              <a:tabLst/>
              <a:defRPr/>
            </a:pPr>
            <a:endParaRPr lang="lv-LV" sz="1200" dirty="0"/>
          </a:p>
          <a:p>
            <a:endParaRPr lang="lv-LV" dirty="0"/>
          </a:p>
        </p:txBody>
      </p:sp>
      <p:sp>
        <p:nvSpPr>
          <p:cNvPr id="4" name="Slide Number Placeholder 3"/>
          <p:cNvSpPr>
            <a:spLocks noGrp="1"/>
          </p:cNvSpPr>
          <p:nvPr>
            <p:ph type="sldNum" sz="quarter" idx="5"/>
          </p:nvPr>
        </p:nvSpPr>
        <p:spPr/>
        <p:txBody>
          <a:bodyPr/>
          <a:lstStyle/>
          <a:p>
            <a:fld id="{38629678-AC69-4ED3-886F-C8EB16C26C40}" type="slidenum">
              <a:rPr lang="lv-LV" altLang="en-US" smtClean="0"/>
              <a:pPr/>
              <a:t>16</a:t>
            </a:fld>
            <a:endParaRPr lang="lv-LV" altLang="en-US"/>
          </a:p>
        </p:txBody>
      </p:sp>
    </p:spTree>
    <p:extLst>
      <p:ext uri="{BB962C8B-B14F-4D97-AF65-F5344CB8AC3E}">
        <p14:creationId xmlns:p14="http://schemas.microsoft.com/office/powerpoint/2010/main" val="4188105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8213" rtl="0" eaLnBrk="0" fontAlgn="base" latinLnBrk="0" hangingPunct="0">
              <a:lnSpc>
                <a:spcPct val="100000"/>
              </a:lnSpc>
              <a:spcBef>
                <a:spcPct val="30000"/>
              </a:spcBef>
              <a:spcAft>
                <a:spcPct val="0"/>
              </a:spcAft>
              <a:buClrTx/>
              <a:buSzTx/>
              <a:buFontTx/>
              <a:buNone/>
              <a:tabLst/>
              <a:defRPr/>
            </a:pPr>
            <a:r>
              <a:rPr lang="lv-LV" dirty="0"/>
              <a:t>Netiek atbalstīta dažāda veida vienas funkcijas programmu iegāde un pārveide. Piemēram, vienas pašvaldības ietvaros vairāku lietvedības vai grāmatvedības programmu iegāde vai pārveidošana.</a:t>
            </a:r>
          </a:p>
          <a:p>
            <a:pPr marL="0" marR="0" lvl="0" indent="0" algn="l" defTabSz="938213" rtl="0" eaLnBrk="0" fontAlgn="base" latinLnBrk="0" hangingPunct="0">
              <a:lnSpc>
                <a:spcPct val="100000"/>
              </a:lnSpc>
              <a:spcBef>
                <a:spcPct val="30000"/>
              </a:spcBef>
              <a:spcAft>
                <a:spcPct val="0"/>
              </a:spcAft>
              <a:buClrTx/>
              <a:buSzTx/>
              <a:buFontTx/>
              <a:buNone/>
              <a:tabLst/>
              <a:defRPr/>
            </a:pPr>
            <a:endParaRPr lang="lv-LV" dirty="0"/>
          </a:p>
          <a:p>
            <a:pPr marL="0" marR="0" lvl="0" indent="0" algn="l" defTabSz="938213" rtl="0" eaLnBrk="0" fontAlgn="base" latinLnBrk="0" hangingPunct="0">
              <a:lnSpc>
                <a:spcPct val="100000"/>
              </a:lnSpc>
              <a:spcBef>
                <a:spcPct val="30000"/>
              </a:spcBef>
              <a:spcAft>
                <a:spcPct val="0"/>
              </a:spcAft>
              <a:buClrTx/>
              <a:buSzTx/>
              <a:buFontTx/>
              <a:buNone/>
              <a:tabLst/>
              <a:defRPr/>
            </a:pPr>
            <a:r>
              <a:rPr lang="lv-LV" dirty="0"/>
              <a:t>Šeit piemēri pie katra punkta </a:t>
            </a:r>
          </a:p>
          <a:p>
            <a:pPr marL="285750" indent="-285750">
              <a:buFont typeface="Wingdings" panose="05000000000000000000" pitchFamily="2" charset="2"/>
              <a:buChar char="v"/>
            </a:pPr>
            <a:r>
              <a:rPr lang="en-US" sz="1200" dirty="0" err="1"/>
              <a:t>Jaunās</a:t>
            </a:r>
            <a:r>
              <a:rPr lang="en-US" sz="1200" dirty="0"/>
              <a:t> </a:t>
            </a:r>
            <a:r>
              <a:rPr lang="en-US" sz="1200" dirty="0" err="1"/>
              <a:t>programmatūras</a:t>
            </a:r>
            <a:r>
              <a:rPr lang="en-US" sz="1200" dirty="0"/>
              <a:t> </a:t>
            </a:r>
            <a:r>
              <a:rPr lang="en-US" sz="1200" dirty="0" err="1"/>
              <a:t>iegāde</a:t>
            </a:r>
            <a:r>
              <a:rPr lang="en-US" sz="1200" dirty="0"/>
              <a:t> un </a:t>
            </a:r>
            <a:r>
              <a:rPr lang="en-US" sz="1200" dirty="0" err="1"/>
              <a:t>papildus</a:t>
            </a:r>
            <a:r>
              <a:rPr lang="en-US" sz="1200" dirty="0"/>
              <a:t> </a:t>
            </a:r>
            <a:r>
              <a:rPr lang="en-US" sz="1200" dirty="0" err="1"/>
              <a:t>licenču</a:t>
            </a:r>
            <a:r>
              <a:rPr lang="en-US" sz="1200" dirty="0"/>
              <a:t> </a:t>
            </a:r>
            <a:r>
              <a:rPr lang="en-US" sz="1200" dirty="0" err="1"/>
              <a:t>iegāde</a:t>
            </a:r>
            <a:r>
              <a:rPr lang="en-US" sz="1200" dirty="0"/>
              <a:t> </a:t>
            </a:r>
            <a:r>
              <a:rPr lang="en-US" sz="1200" dirty="0" err="1"/>
              <a:t>jau</a:t>
            </a:r>
            <a:r>
              <a:rPr lang="en-US" sz="1200" dirty="0"/>
              <a:t> </a:t>
            </a:r>
            <a:r>
              <a:rPr lang="en-US" sz="1200" dirty="0" err="1"/>
              <a:t>esošajai</a:t>
            </a:r>
            <a:r>
              <a:rPr lang="en-US" sz="1200" dirty="0"/>
              <a:t> </a:t>
            </a:r>
            <a:r>
              <a:rPr lang="en-US" sz="1200" dirty="0" err="1"/>
              <a:t>programmatūrai</a:t>
            </a:r>
            <a:r>
              <a:rPr lang="en-US" sz="1200" dirty="0"/>
              <a:t>, </a:t>
            </a:r>
            <a:r>
              <a:rPr lang="en-US" sz="1200" dirty="0" err="1"/>
              <a:t>tās</a:t>
            </a:r>
            <a:r>
              <a:rPr lang="en-US" sz="1200" dirty="0"/>
              <a:t> </a:t>
            </a:r>
            <a:r>
              <a:rPr lang="en-US" sz="1200" dirty="0" err="1"/>
              <a:t>uzstādīšana</a:t>
            </a:r>
            <a:r>
              <a:rPr lang="en-US" sz="1200" dirty="0"/>
              <a:t>, </a:t>
            </a:r>
            <a:r>
              <a:rPr lang="en-US" sz="1200" dirty="0" err="1"/>
              <a:t>programmatūras</a:t>
            </a:r>
            <a:r>
              <a:rPr lang="en-US" sz="1200" dirty="0"/>
              <a:t> </a:t>
            </a:r>
            <a:r>
              <a:rPr lang="en-US" sz="1200" dirty="0" err="1"/>
              <a:t>izstrāde</a:t>
            </a:r>
            <a:r>
              <a:rPr lang="en-US" sz="1200" dirty="0"/>
              <a:t> un </a:t>
            </a:r>
            <a:r>
              <a:rPr lang="en-US" sz="1200" dirty="0" err="1"/>
              <a:t>pielāgošana</a:t>
            </a:r>
            <a:r>
              <a:rPr lang="en-US" sz="1200" dirty="0"/>
              <a:t>, </a:t>
            </a:r>
            <a:r>
              <a:rPr lang="en-US" sz="1200" dirty="0" err="1"/>
              <a:t>lai</a:t>
            </a:r>
            <a:r>
              <a:rPr lang="en-US" sz="1200" dirty="0"/>
              <a:t> </a:t>
            </a:r>
            <a:r>
              <a:rPr lang="en-US" sz="1200" dirty="0" err="1"/>
              <a:t>nodrošinātu</a:t>
            </a:r>
            <a:r>
              <a:rPr lang="en-US" sz="1200" dirty="0"/>
              <a:t> </a:t>
            </a:r>
            <a:r>
              <a:rPr lang="en-US" sz="1200" dirty="0" err="1"/>
              <a:t>lietotās</a:t>
            </a:r>
            <a:r>
              <a:rPr lang="en-US" sz="1200" dirty="0"/>
              <a:t> </a:t>
            </a:r>
            <a:r>
              <a:rPr lang="en-US" sz="1200" dirty="0" err="1"/>
              <a:t>programmatūras</a:t>
            </a:r>
            <a:r>
              <a:rPr lang="en-US" sz="1200" dirty="0"/>
              <a:t> </a:t>
            </a:r>
            <a:r>
              <a:rPr lang="en-US" sz="1200" dirty="0" err="1"/>
              <a:t>unifikāciju</a:t>
            </a:r>
            <a:r>
              <a:rPr lang="en-US" sz="1200" dirty="0"/>
              <a:t> </a:t>
            </a:r>
            <a:r>
              <a:rPr lang="en-US" sz="1200" dirty="0" err="1"/>
              <a:t>jaunveidotās</a:t>
            </a:r>
            <a:r>
              <a:rPr lang="en-US" sz="1200" dirty="0"/>
              <a:t> </a:t>
            </a:r>
            <a:r>
              <a:rPr lang="en-US" sz="1200" dirty="0" err="1"/>
              <a:t>pašvaldības</a:t>
            </a:r>
            <a:r>
              <a:rPr lang="en-US" sz="1200" dirty="0"/>
              <a:t> </a:t>
            </a:r>
            <a:r>
              <a:rPr lang="en-US" sz="1200" dirty="0" err="1"/>
              <a:t>ietvaros</a:t>
            </a:r>
            <a:r>
              <a:rPr lang="en-US" sz="1200" dirty="0"/>
              <a:t>, </a:t>
            </a:r>
            <a:r>
              <a:rPr lang="en-US" sz="1200" dirty="0" err="1"/>
              <a:t>pašvaldību</a:t>
            </a:r>
            <a:r>
              <a:rPr lang="en-US" sz="1200" dirty="0"/>
              <a:t> </a:t>
            </a:r>
            <a:r>
              <a:rPr lang="en-US" sz="1200" dirty="0" err="1"/>
              <a:t>pamata</a:t>
            </a:r>
            <a:r>
              <a:rPr lang="en-US" sz="1200" dirty="0"/>
              <a:t> un </a:t>
            </a:r>
            <a:r>
              <a:rPr lang="en-US" sz="1200" dirty="0" err="1"/>
              <a:t>atbalsta</a:t>
            </a:r>
            <a:r>
              <a:rPr lang="en-US" sz="1200" dirty="0"/>
              <a:t> </a:t>
            </a:r>
            <a:r>
              <a:rPr lang="en-US" sz="1200" dirty="0" err="1"/>
              <a:t>funkciju</a:t>
            </a:r>
            <a:r>
              <a:rPr lang="en-US" sz="1200" dirty="0"/>
              <a:t> </a:t>
            </a:r>
            <a:r>
              <a:rPr lang="en-US" sz="1200" dirty="0" err="1"/>
              <a:t>izpildei</a:t>
            </a:r>
            <a:r>
              <a:rPr lang="en-US" sz="1200" dirty="0"/>
              <a:t>. </a:t>
            </a:r>
            <a:r>
              <a:rPr lang="en-US" sz="1200" dirty="0" err="1"/>
              <a:t>Programmu</a:t>
            </a:r>
            <a:r>
              <a:rPr lang="en-US" sz="1200" dirty="0"/>
              <a:t> </a:t>
            </a:r>
            <a:r>
              <a:rPr lang="en-US" sz="1200" dirty="0" err="1"/>
              <a:t>iegāde</a:t>
            </a:r>
            <a:r>
              <a:rPr lang="en-US" sz="1200" dirty="0"/>
              <a:t> un </a:t>
            </a:r>
            <a:r>
              <a:rPr lang="en-US" sz="1200" dirty="0" err="1"/>
              <a:t>pārveide</a:t>
            </a:r>
            <a:r>
              <a:rPr lang="en-US" sz="1200" dirty="0"/>
              <a:t> </a:t>
            </a:r>
            <a:r>
              <a:rPr lang="en-US" sz="1200" dirty="0" err="1"/>
              <a:t>tiks</a:t>
            </a:r>
            <a:r>
              <a:rPr lang="en-US" sz="1200" dirty="0"/>
              <a:t> </a:t>
            </a:r>
            <a:r>
              <a:rPr lang="en-US" sz="1200" dirty="0" err="1"/>
              <a:t>atbalstīta</a:t>
            </a:r>
            <a:r>
              <a:rPr lang="en-US" sz="1200" dirty="0"/>
              <a:t> </a:t>
            </a:r>
            <a:r>
              <a:rPr lang="en-US" sz="1200" dirty="0" err="1"/>
              <a:t>tikai</a:t>
            </a:r>
            <a:r>
              <a:rPr lang="en-US" sz="1200" dirty="0"/>
              <a:t> tad, ja </a:t>
            </a:r>
            <a:r>
              <a:rPr lang="en-US" sz="1200" dirty="0" err="1"/>
              <a:t>tajās</a:t>
            </a:r>
            <a:r>
              <a:rPr lang="en-US" sz="1200" dirty="0"/>
              <a:t> </a:t>
            </a:r>
            <a:r>
              <a:rPr lang="en-US" sz="1200" dirty="0" err="1"/>
              <a:t>būs</a:t>
            </a:r>
            <a:r>
              <a:rPr lang="en-US" sz="1200" dirty="0"/>
              <a:t> </a:t>
            </a:r>
            <a:r>
              <a:rPr lang="en-US" sz="1200" dirty="0" err="1"/>
              <a:t>integrēti</a:t>
            </a:r>
            <a:r>
              <a:rPr lang="en-US" sz="1200" dirty="0"/>
              <a:t> </a:t>
            </a:r>
            <a:r>
              <a:rPr lang="en-US" sz="1200" dirty="0" err="1"/>
              <a:t>valsts</a:t>
            </a:r>
            <a:r>
              <a:rPr lang="en-US" sz="1200" dirty="0"/>
              <a:t> </a:t>
            </a:r>
            <a:r>
              <a:rPr lang="en-US" sz="1200" dirty="0" err="1"/>
              <a:t>koplietošanas</a:t>
            </a:r>
            <a:r>
              <a:rPr lang="en-US" sz="1200" dirty="0"/>
              <a:t> IKT </a:t>
            </a:r>
            <a:r>
              <a:rPr lang="en-US" sz="1200" dirty="0" err="1"/>
              <a:t>risinājumi</a:t>
            </a:r>
            <a:r>
              <a:rPr lang="en-US" sz="1200" dirty="0"/>
              <a:t>, </a:t>
            </a:r>
            <a:r>
              <a:rPr lang="en-US" sz="1200" dirty="0" err="1"/>
              <a:t>kur</a:t>
            </a:r>
            <a:r>
              <a:rPr lang="en-US" sz="1200" dirty="0"/>
              <a:t> </a:t>
            </a:r>
            <a:r>
              <a:rPr lang="en-US" sz="1200" dirty="0" err="1"/>
              <a:t>tas</a:t>
            </a:r>
            <a:r>
              <a:rPr lang="en-US" sz="1200" dirty="0"/>
              <a:t> </a:t>
            </a:r>
            <a:r>
              <a:rPr lang="en-US" sz="1200" dirty="0" err="1"/>
              <a:t>attiecināms</a:t>
            </a:r>
            <a:r>
              <a:rPr lang="en-US" sz="1200" dirty="0"/>
              <a:t>. </a:t>
            </a:r>
            <a:r>
              <a:rPr lang="en-US" sz="1200" b="1" dirty="0" err="1"/>
              <a:t>Piemēram</a:t>
            </a:r>
            <a:r>
              <a:rPr lang="en-US" sz="1200" b="1" dirty="0"/>
              <a:t>, </a:t>
            </a:r>
            <a:r>
              <a:rPr lang="en-US" sz="1200" b="1" dirty="0" err="1"/>
              <a:t>datu</a:t>
            </a:r>
            <a:r>
              <a:rPr lang="en-US" sz="1200" b="1" dirty="0"/>
              <a:t> </a:t>
            </a:r>
            <a:r>
              <a:rPr lang="en-US" sz="1200" b="1" dirty="0" err="1"/>
              <a:t>apmaiņa</a:t>
            </a:r>
            <a:r>
              <a:rPr lang="en-US" sz="1200" b="1" dirty="0"/>
              <a:t> </a:t>
            </a:r>
            <a:r>
              <a:rPr lang="en-US" sz="1200" b="1" dirty="0" err="1"/>
              <a:t>caur</a:t>
            </a:r>
            <a:r>
              <a:rPr lang="en-US" sz="1200" b="1" dirty="0"/>
              <a:t> Valsts </a:t>
            </a:r>
            <a:r>
              <a:rPr lang="en-US" sz="1200" b="1" dirty="0" err="1"/>
              <a:t>informācijas</a:t>
            </a:r>
            <a:r>
              <a:rPr lang="en-US" sz="1200" b="1" dirty="0"/>
              <a:t> </a:t>
            </a:r>
            <a:r>
              <a:rPr lang="en-US" sz="1200" b="1" dirty="0" err="1"/>
              <a:t>sistēmu</a:t>
            </a:r>
            <a:r>
              <a:rPr lang="en-US" sz="1200" b="1" dirty="0"/>
              <a:t> </a:t>
            </a:r>
            <a:r>
              <a:rPr lang="en-US" sz="1200" b="1" dirty="0" err="1"/>
              <a:t>savietotāju</a:t>
            </a:r>
            <a:r>
              <a:rPr lang="en-US" sz="1200" b="1" dirty="0"/>
              <a:t> (VISS), </a:t>
            </a:r>
            <a:r>
              <a:rPr lang="en-US" sz="1200" b="1" dirty="0" err="1"/>
              <a:t>autentifikācija</a:t>
            </a:r>
            <a:r>
              <a:rPr lang="en-US" sz="1200" b="1" dirty="0"/>
              <a:t> </a:t>
            </a:r>
            <a:r>
              <a:rPr lang="en-US" sz="1200" b="1" dirty="0" err="1"/>
              <a:t>ar</a:t>
            </a:r>
            <a:r>
              <a:rPr lang="en-US" sz="1200" b="1" dirty="0"/>
              <a:t> </a:t>
            </a:r>
            <a:r>
              <a:rPr lang="en-US" sz="1200" b="1" dirty="0" err="1"/>
              <a:t>Vienoto</a:t>
            </a:r>
            <a:r>
              <a:rPr lang="en-US" sz="1200" b="1" dirty="0"/>
              <a:t> </a:t>
            </a:r>
            <a:r>
              <a:rPr lang="en-US" sz="1200" b="1" dirty="0" err="1"/>
              <a:t>pieteikšanās</a:t>
            </a:r>
            <a:r>
              <a:rPr lang="en-US" sz="1200" b="1" dirty="0"/>
              <a:t> moduli (VPM) (</a:t>
            </a:r>
            <a:r>
              <a:rPr lang="en-US" sz="1200" b="1" dirty="0" err="1"/>
              <a:t>ir</a:t>
            </a:r>
            <a:r>
              <a:rPr lang="en-US" sz="1200" b="1" dirty="0"/>
              <a:t> </a:t>
            </a:r>
            <a:r>
              <a:rPr lang="en-US" sz="1200" b="1" dirty="0" err="1"/>
              <a:t>pieļaujams</a:t>
            </a:r>
            <a:r>
              <a:rPr lang="en-US" sz="1200" b="1" dirty="0"/>
              <a:t> </a:t>
            </a:r>
            <a:r>
              <a:rPr lang="en-US" sz="1200" b="1" dirty="0" err="1"/>
              <a:t>saglabāt</a:t>
            </a:r>
            <a:r>
              <a:rPr lang="en-US" sz="1200" b="1" dirty="0"/>
              <a:t> </a:t>
            </a:r>
            <a:r>
              <a:rPr lang="en-US" sz="1200" b="1" dirty="0" err="1"/>
              <a:t>alternatīvo</a:t>
            </a:r>
            <a:r>
              <a:rPr lang="en-US" sz="1200" b="1" dirty="0"/>
              <a:t> </a:t>
            </a:r>
            <a:r>
              <a:rPr lang="en-US" sz="1200" b="1" dirty="0" err="1"/>
              <a:t>autentifikācijas</a:t>
            </a:r>
            <a:r>
              <a:rPr lang="en-US" sz="1200" b="1" dirty="0"/>
              <a:t> </a:t>
            </a:r>
            <a:r>
              <a:rPr lang="en-US" sz="1200" b="1" dirty="0" err="1"/>
              <a:t>funkcionalitāti</a:t>
            </a:r>
            <a:r>
              <a:rPr lang="en-US" sz="1200" b="1" dirty="0"/>
              <a:t>), </a:t>
            </a:r>
            <a:r>
              <a:rPr lang="en-US" sz="1200" b="1" dirty="0" err="1"/>
              <a:t>lietvedības</a:t>
            </a:r>
            <a:r>
              <a:rPr lang="en-US" sz="1200" b="1" dirty="0"/>
              <a:t> </a:t>
            </a:r>
            <a:r>
              <a:rPr lang="en-US" sz="1200" b="1" dirty="0" err="1"/>
              <a:t>sistēma</a:t>
            </a:r>
            <a:r>
              <a:rPr lang="en-US" sz="1200" b="1" dirty="0"/>
              <a:t> </a:t>
            </a:r>
            <a:r>
              <a:rPr lang="en-US" sz="1200" b="1" dirty="0" err="1"/>
              <a:t>ar</a:t>
            </a:r>
            <a:r>
              <a:rPr lang="en-US" sz="1200" b="1" dirty="0"/>
              <a:t> e-</a:t>
            </a:r>
            <a:r>
              <a:rPr lang="en-US" sz="1200" b="1" dirty="0" err="1"/>
              <a:t>adreses</a:t>
            </a:r>
            <a:r>
              <a:rPr lang="en-US" sz="1200" b="1" dirty="0"/>
              <a:t> </a:t>
            </a:r>
            <a:r>
              <a:rPr lang="en-US" sz="1200" b="1" dirty="0" err="1"/>
              <a:t>integrāciju</a:t>
            </a:r>
            <a:r>
              <a:rPr lang="en-US" sz="1200" b="1" dirty="0"/>
              <a:t>.</a:t>
            </a:r>
            <a:endParaRPr lang="lv-LV" sz="1200" b="1" dirty="0"/>
          </a:p>
          <a:p>
            <a:pPr marL="285750" indent="-285750">
              <a:buFont typeface="Wingdings" panose="05000000000000000000" pitchFamily="2" charset="2"/>
              <a:buChar char="v"/>
            </a:pPr>
            <a:r>
              <a:rPr lang="en-US" sz="1200" dirty="0" err="1"/>
              <a:t>Jaunas</a:t>
            </a:r>
            <a:r>
              <a:rPr lang="en-US" sz="1200" dirty="0"/>
              <a:t> </a:t>
            </a:r>
            <a:r>
              <a:rPr lang="en-US" sz="1200" dirty="0" err="1"/>
              <a:t>tehnikas</a:t>
            </a:r>
            <a:r>
              <a:rPr lang="en-US" sz="1200" dirty="0"/>
              <a:t> </a:t>
            </a:r>
            <a:r>
              <a:rPr lang="en-US" sz="1200" dirty="0" err="1"/>
              <a:t>iegāde</a:t>
            </a:r>
            <a:r>
              <a:rPr lang="en-US" sz="1200" dirty="0"/>
              <a:t> un </a:t>
            </a:r>
            <a:r>
              <a:rPr lang="en-US" sz="1200" dirty="0" err="1"/>
              <a:t>uzstādīšana</a:t>
            </a:r>
            <a:r>
              <a:rPr lang="en-US" sz="1200" dirty="0"/>
              <a:t>, </a:t>
            </a:r>
            <a:r>
              <a:rPr lang="en-US" sz="1200" dirty="0" err="1"/>
              <a:t>esošās</a:t>
            </a:r>
            <a:r>
              <a:rPr lang="en-US" sz="1200" dirty="0"/>
              <a:t> </a:t>
            </a:r>
            <a:r>
              <a:rPr lang="en-US" sz="1200" dirty="0" err="1"/>
              <a:t>tehnikas</a:t>
            </a:r>
            <a:r>
              <a:rPr lang="en-US" sz="1200" dirty="0"/>
              <a:t> </a:t>
            </a:r>
            <a:r>
              <a:rPr lang="en-US" sz="1200" dirty="0" err="1"/>
              <a:t>uzlabošana</a:t>
            </a:r>
            <a:r>
              <a:rPr lang="en-US" sz="1200" dirty="0"/>
              <a:t>, </a:t>
            </a:r>
            <a:r>
              <a:rPr lang="en-US" sz="1200" dirty="0" err="1"/>
              <a:t>lai</a:t>
            </a:r>
            <a:r>
              <a:rPr lang="en-US" sz="1200" dirty="0"/>
              <a:t> </a:t>
            </a:r>
            <a:r>
              <a:rPr lang="en-US" sz="1200" dirty="0" err="1"/>
              <a:t>nodrošinātu</a:t>
            </a:r>
            <a:r>
              <a:rPr lang="en-US" sz="1200" dirty="0"/>
              <a:t> </a:t>
            </a:r>
            <a:r>
              <a:rPr lang="en-US" sz="1200" dirty="0" err="1"/>
              <a:t>pašvaldību</a:t>
            </a:r>
            <a:r>
              <a:rPr lang="en-US" sz="1200" dirty="0"/>
              <a:t> </a:t>
            </a:r>
            <a:r>
              <a:rPr lang="en-US" sz="1200" dirty="0" err="1"/>
              <a:t>pamata</a:t>
            </a:r>
            <a:r>
              <a:rPr lang="en-US" sz="1200" dirty="0"/>
              <a:t> un </a:t>
            </a:r>
            <a:r>
              <a:rPr lang="en-US" sz="1200" dirty="0" err="1"/>
              <a:t>atbalsta</a:t>
            </a:r>
            <a:r>
              <a:rPr lang="en-US" sz="1200" dirty="0"/>
              <a:t> </a:t>
            </a:r>
            <a:r>
              <a:rPr lang="en-US" sz="1200" dirty="0" err="1"/>
              <a:t>funkciju</a:t>
            </a:r>
            <a:r>
              <a:rPr lang="en-US" sz="1200" dirty="0"/>
              <a:t> </a:t>
            </a:r>
            <a:r>
              <a:rPr lang="en-US" sz="1200" dirty="0" err="1"/>
              <a:t>izpildi</a:t>
            </a:r>
            <a:r>
              <a:rPr lang="en-US" sz="1200" dirty="0"/>
              <a:t>. </a:t>
            </a:r>
            <a:r>
              <a:rPr lang="en-US" sz="1200" b="1" dirty="0" err="1"/>
              <a:t>Piemēram</a:t>
            </a:r>
            <a:r>
              <a:rPr lang="en-US" sz="1200" b="1" dirty="0"/>
              <a:t>, ja </a:t>
            </a:r>
            <a:r>
              <a:rPr lang="en-US" sz="1200" b="1" dirty="0" err="1"/>
              <a:t>paredzēts</a:t>
            </a:r>
            <a:r>
              <a:rPr lang="en-US" sz="1200" b="1" dirty="0"/>
              <a:t> </a:t>
            </a:r>
            <a:r>
              <a:rPr lang="en-US" sz="1200" b="1" dirty="0" err="1"/>
              <a:t>pāriet</a:t>
            </a:r>
            <a:r>
              <a:rPr lang="en-US" sz="1200" b="1" dirty="0"/>
              <a:t> </a:t>
            </a:r>
            <a:r>
              <a:rPr lang="en-US" sz="1200" b="1" dirty="0" err="1"/>
              <a:t>uz</a:t>
            </a:r>
            <a:r>
              <a:rPr lang="en-US" sz="1200" b="1" dirty="0"/>
              <a:t> </a:t>
            </a:r>
            <a:r>
              <a:rPr lang="en-US" sz="1200" b="1" dirty="0" err="1"/>
              <a:t>vienoto</a:t>
            </a:r>
            <a:r>
              <a:rPr lang="en-US" sz="1200" b="1" dirty="0"/>
              <a:t> </a:t>
            </a:r>
            <a:r>
              <a:rPr lang="en-US" sz="1200" b="1" dirty="0" err="1"/>
              <a:t>lietvedības</a:t>
            </a:r>
            <a:r>
              <a:rPr lang="en-US" sz="1200" b="1" dirty="0"/>
              <a:t> </a:t>
            </a:r>
            <a:r>
              <a:rPr lang="en-US" sz="1200" b="1" dirty="0" err="1"/>
              <a:t>risinājumu</a:t>
            </a:r>
            <a:r>
              <a:rPr lang="en-US" sz="1200" b="1" dirty="0"/>
              <a:t>, bet </a:t>
            </a:r>
            <a:r>
              <a:rPr lang="en-US" sz="1200" b="1" dirty="0" err="1"/>
              <a:t>atsevišķām</a:t>
            </a:r>
            <a:r>
              <a:rPr lang="en-US" sz="1200" b="1" dirty="0"/>
              <a:t> </a:t>
            </a:r>
            <a:r>
              <a:rPr lang="en-US" sz="1200" b="1" dirty="0" err="1"/>
              <a:t>pašvaldībām</a:t>
            </a:r>
            <a:r>
              <a:rPr lang="en-US" sz="1200" b="1" dirty="0"/>
              <a:t> nav </a:t>
            </a:r>
            <a:r>
              <a:rPr lang="en-US" sz="1200" b="1" dirty="0" err="1"/>
              <a:t>pietiekošas</a:t>
            </a:r>
            <a:r>
              <a:rPr lang="en-US" sz="1200" b="1" dirty="0"/>
              <a:t> </a:t>
            </a:r>
            <a:r>
              <a:rPr lang="en-US" sz="1200" b="1" dirty="0" err="1"/>
              <a:t>veiktspējas</a:t>
            </a:r>
            <a:r>
              <a:rPr lang="en-US" sz="1200" b="1" dirty="0"/>
              <a:t> </a:t>
            </a:r>
            <a:r>
              <a:rPr lang="en-US" sz="1200" b="1" dirty="0" err="1"/>
              <a:t>datortehnikas</a:t>
            </a:r>
            <a:r>
              <a:rPr lang="en-US" sz="1200" b="1" dirty="0"/>
              <a:t>, tad </a:t>
            </a:r>
            <a:r>
              <a:rPr lang="en-US" sz="1200" b="1" dirty="0" err="1"/>
              <a:t>būs</a:t>
            </a:r>
            <a:r>
              <a:rPr lang="en-US" sz="1200" b="1" dirty="0"/>
              <a:t> </a:t>
            </a:r>
            <a:r>
              <a:rPr lang="en-US" sz="1200" b="1" dirty="0" err="1"/>
              <a:t>jāiegādājas</a:t>
            </a:r>
            <a:r>
              <a:rPr lang="en-US" sz="1200" b="1" dirty="0"/>
              <a:t> </a:t>
            </a:r>
            <a:r>
              <a:rPr lang="en-US" sz="1200" b="1" dirty="0" err="1"/>
              <a:t>jauns</a:t>
            </a:r>
            <a:r>
              <a:rPr lang="en-US" sz="1200" b="1" dirty="0"/>
              <a:t> </a:t>
            </a:r>
            <a:r>
              <a:rPr lang="en-US" sz="1200" b="1" dirty="0" err="1"/>
              <a:t>serveris</a:t>
            </a:r>
            <a:r>
              <a:rPr lang="en-US" sz="1200" b="1" dirty="0"/>
              <a:t> (ja nav </a:t>
            </a:r>
            <a:r>
              <a:rPr lang="en-US" sz="1200" b="1" dirty="0" err="1"/>
              <a:t>paredzēts</a:t>
            </a:r>
            <a:r>
              <a:rPr lang="en-US" sz="1200" b="1" dirty="0"/>
              <a:t> </a:t>
            </a:r>
            <a:r>
              <a:rPr lang="en-US" sz="1200" b="1" dirty="0" err="1"/>
              <a:t>iegādāties</a:t>
            </a:r>
            <a:r>
              <a:rPr lang="en-US" sz="1200" b="1" dirty="0"/>
              <a:t> </a:t>
            </a:r>
            <a:r>
              <a:rPr lang="en-US" sz="1200" b="1" dirty="0" err="1"/>
              <a:t>mākoņpakalpojumu</a:t>
            </a:r>
            <a:r>
              <a:rPr lang="en-US" sz="1200" b="1" dirty="0"/>
              <a:t>).</a:t>
            </a:r>
            <a:endParaRPr lang="lv-LV" sz="1200" b="1" dirty="0"/>
          </a:p>
          <a:p>
            <a:pPr marL="285750" lvl="0" indent="-285750">
              <a:buFont typeface="Wingdings" panose="05000000000000000000" pitchFamily="2" charset="2"/>
              <a:buChar char="v"/>
            </a:pPr>
            <a:r>
              <a:rPr lang="lv-LV" sz="1200" dirty="0"/>
              <a:t>Darbinieku apmācība saistībā ar jauno sistēmu ieviešanu.</a:t>
            </a:r>
          </a:p>
          <a:p>
            <a:pPr marL="285750" lvl="0" indent="-285750">
              <a:buFont typeface="Wingdings" panose="05000000000000000000" pitchFamily="2" charset="2"/>
              <a:buChar char="v"/>
            </a:pPr>
            <a:r>
              <a:rPr lang="lv-LV" sz="1200" dirty="0"/>
              <a:t>Datu migrācija informācijas sistēmās atbilstoši jaunās pašvaldības struktūrai. </a:t>
            </a:r>
            <a:r>
              <a:rPr lang="lv-LV" sz="1200" b="1" dirty="0"/>
              <a:t>Piemēram, ja pāriet uz vienoto lietvedības sistēmu, tad no vecajām lietvedības sistēmām būs jāveic datu migrācija uz jauno sistēmu.</a:t>
            </a:r>
          </a:p>
          <a:p>
            <a:pPr marL="0" marR="0" lvl="0" indent="0" algn="l" defTabSz="938213" rtl="0" eaLnBrk="0" fontAlgn="base" latinLnBrk="0" hangingPunct="0">
              <a:lnSpc>
                <a:spcPct val="100000"/>
              </a:lnSpc>
              <a:spcBef>
                <a:spcPct val="30000"/>
              </a:spcBef>
              <a:spcAft>
                <a:spcPct val="0"/>
              </a:spcAft>
              <a:buClrTx/>
              <a:buSzTx/>
              <a:buFontTx/>
              <a:buNone/>
              <a:tabLst/>
              <a:defRPr/>
            </a:pPr>
            <a:endParaRPr lang="lv-LV" b="1" dirty="0"/>
          </a:p>
          <a:p>
            <a:endParaRPr lang="lv-LV" dirty="0"/>
          </a:p>
        </p:txBody>
      </p:sp>
      <p:sp>
        <p:nvSpPr>
          <p:cNvPr id="4" name="Slide Number Placeholder 3"/>
          <p:cNvSpPr>
            <a:spLocks noGrp="1"/>
          </p:cNvSpPr>
          <p:nvPr>
            <p:ph type="sldNum" sz="quarter" idx="5"/>
          </p:nvPr>
        </p:nvSpPr>
        <p:spPr/>
        <p:txBody>
          <a:bodyPr/>
          <a:lstStyle/>
          <a:p>
            <a:fld id="{38629678-AC69-4ED3-886F-C8EB16C26C40}" type="slidenum">
              <a:rPr lang="lv-LV" altLang="en-US" smtClean="0"/>
              <a:pPr/>
              <a:t>19</a:t>
            </a:fld>
            <a:endParaRPr lang="lv-LV" altLang="en-US"/>
          </a:p>
        </p:txBody>
      </p:sp>
    </p:spTree>
    <p:extLst>
      <p:ext uri="{BB962C8B-B14F-4D97-AF65-F5344CB8AC3E}">
        <p14:creationId xmlns:p14="http://schemas.microsoft.com/office/powerpoint/2010/main" val="4283955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8213" rtl="0" eaLnBrk="0" fontAlgn="base" latinLnBrk="0" hangingPunct="0">
              <a:lnSpc>
                <a:spcPct val="100000"/>
              </a:lnSpc>
              <a:spcBef>
                <a:spcPct val="30000"/>
              </a:spcBef>
              <a:spcAft>
                <a:spcPct val="0"/>
              </a:spcAft>
              <a:buClrTx/>
              <a:buSzTx/>
              <a:buFontTx/>
              <a:buNone/>
              <a:tabLst/>
              <a:defRPr/>
            </a:pPr>
            <a:r>
              <a:rPr lang="lv-LV" sz="1200" kern="1200" dirty="0">
                <a:solidFill>
                  <a:schemeClr val="tx1"/>
                </a:solidFill>
                <a:effectLst/>
                <a:latin typeface="+mn-lt"/>
                <a:ea typeface="+mn-ea"/>
                <a:cs typeface="+mn-cs"/>
              </a:rPr>
              <a:t>Jaunā pašvaldība pārņem to veidojošo pašvaldību īpašumtiesības gan attiecībā uz nekustamo īpašumu (zeme, ēkas, būves), gan attiecībā uz kustamo mantu (piemēram, transportlīdzekļi).</a:t>
            </a:r>
          </a:p>
          <a:p>
            <a:endParaRPr lang="lv-LV" dirty="0"/>
          </a:p>
        </p:txBody>
      </p:sp>
      <p:sp>
        <p:nvSpPr>
          <p:cNvPr id="4" name="Slide Number Placeholder 3"/>
          <p:cNvSpPr>
            <a:spLocks noGrp="1"/>
          </p:cNvSpPr>
          <p:nvPr>
            <p:ph type="sldNum" sz="quarter" idx="5"/>
          </p:nvPr>
        </p:nvSpPr>
        <p:spPr/>
        <p:txBody>
          <a:bodyPr/>
          <a:lstStyle/>
          <a:p>
            <a:fld id="{38629678-AC69-4ED3-886F-C8EB16C26C40}" type="slidenum">
              <a:rPr lang="lv-LV" altLang="en-US" smtClean="0"/>
              <a:pPr/>
              <a:t>20</a:t>
            </a:fld>
            <a:endParaRPr lang="lv-LV" altLang="en-US"/>
          </a:p>
        </p:txBody>
      </p:sp>
    </p:spTree>
    <p:extLst>
      <p:ext uri="{BB962C8B-B14F-4D97-AF65-F5344CB8AC3E}">
        <p14:creationId xmlns:p14="http://schemas.microsoft.com/office/powerpoint/2010/main" val="36759038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Atbilstoši jaunajam Administratīvo teritoriju un apdzīvoto vietu likumam valstspilsētas būs gan kā atsevišķas pašvaldības, gan novadā ietilpstošās pilsētas. </a:t>
            </a:r>
          </a:p>
          <a:p>
            <a:r>
              <a:rPr lang="lv-LV" dirty="0"/>
              <a:t>Ņemot vērā, ka atbilstoši jaunajam Administratīvo teritoriju un apdzīvoto vietu likumam no 2021. gada 1. jūlija Valsts adrešu reģistrā reģistrētie ciemi, kuriem teritorijas plānojumā nav noteiktas ciema robežas, uzskatāmi par </a:t>
            </a:r>
            <a:r>
              <a:rPr lang="lv-LV" dirty="0" err="1"/>
              <a:t>mazciemiem</a:t>
            </a:r>
            <a:r>
              <a:rPr lang="lv-LV" dirty="0"/>
              <a:t>, līdz ar to Valsts adrešu reģistra informācijas sistēmā tiem tiks pievienota pazīme "</a:t>
            </a:r>
            <a:r>
              <a:rPr lang="lv-LV" dirty="0" err="1"/>
              <a:t>mazciems</a:t>
            </a:r>
            <a:r>
              <a:rPr lang="lv-LV" dirty="0"/>
              <a:t>" un, lai tos varētu identificēt arī kartē, paredzēts, ka </a:t>
            </a:r>
            <a:r>
              <a:rPr lang="lv-LV" dirty="0" err="1"/>
              <a:t>mazciemiem</a:t>
            </a:r>
            <a:r>
              <a:rPr lang="lv-LV" dirty="0"/>
              <a:t> telpiski tiks attēloti nosaukumi un to atrašanās vieta kartē. Savukārt adrešu piešķiršanas kārtība </a:t>
            </a:r>
            <a:r>
              <a:rPr lang="lv-LV" dirty="0" err="1"/>
              <a:t>mazciemos</a:t>
            </a:r>
            <a:r>
              <a:rPr lang="lv-LV" dirty="0"/>
              <a:t> ir pielīdzināma pagastu teritorijām, kas atrodas ārpus ciemiem.</a:t>
            </a:r>
          </a:p>
          <a:p>
            <a:endParaRPr lang="lv-LV" dirty="0"/>
          </a:p>
        </p:txBody>
      </p:sp>
      <p:sp>
        <p:nvSpPr>
          <p:cNvPr id="4" name="Slide Number Placeholder 3"/>
          <p:cNvSpPr>
            <a:spLocks noGrp="1"/>
          </p:cNvSpPr>
          <p:nvPr>
            <p:ph type="sldNum" sz="quarter" idx="5"/>
          </p:nvPr>
        </p:nvSpPr>
        <p:spPr/>
        <p:txBody>
          <a:bodyPr/>
          <a:lstStyle/>
          <a:p>
            <a:fld id="{38629678-AC69-4ED3-886F-C8EB16C26C40}" type="slidenum">
              <a:rPr lang="lv-LV" altLang="en-US" smtClean="0"/>
              <a:pPr/>
              <a:t>21</a:t>
            </a:fld>
            <a:endParaRPr lang="lv-LV" altLang="en-US"/>
          </a:p>
        </p:txBody>
      </p:sp>
    </p:spTree>
    <p:extLst>
      <p:ext uri="{BB962C8B-B14F-4D97-AF65-F5344CB8AC3E}">
        <p14:creationId xmlns:p14="http://schemas.microsoft.com/office/powerpoint/2010/main" val="38358074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200" b="1" kern="1200" dirty="0">
                <a:solidFill>
                  <a:schemeClr val="tx1"/>
                </a:solidFill>
                <a:effectLst/>
                <a:latin typeface="+mn-lt"/>
                <a:ea typeface="+mn-ea"/>
                <a:cs typeface="+mn-cs"/>
              </a:rPr>
              <a:t>Šobrīd notiek pārrunas ar VID, UR un Valsts kasi, par faktisko darbību, kāda pašvaldībām būs jāveic pārreģistrējot pašvaldības un iestādes UR un VID. Valsts kase šeit ir iesaistījusies lai būtu korekti viss noreģistrēts un tā varētu pārskaitīt naudu.</a:t>
            </a:r>
          </a:p>
          <a:p>
            <a:endParaRPr lang="lv-LV" dirty="0"/>
          </a:p>
        </p:txBody>
      </p:sp>
      <p:sp>
        <p:nvSpPr>
          <p:cNvPr id="4" name="Slide Number Placeholder 3"/>
          <p:cNvSpPr>
            <a:spLocks noGrp="1"/>
          </p:cNvSpPr>
          <p:nvPr>
            <p:ph type="sldNum" sz="quarter" idx="5"/>
          </p:nvPr>
        </p:nvSpPr>
        <p:spPr/>
        <p:txBody>
          <a:bodyPr/>
          <a:lstStyle/>
          <a:p>
            <a:fld id="{38629678-AC69-4ED3-886F-C8EB16C26C40}" type="slidenum">
              <a:rPr lang="lv-LV" altLang="en-US" smtClean="0"/>
              <a:pPr/>
              <a:t>22</a:t>
            </a:fld>
            <a:endParaRPr lang="lv-LV" altLang="en-US"/>
          </a:p>
        </p:txBody>
      </p:sp>
    </p:spTree>
    <p:extLst>
      <p:ext uri="{BB962C8B-B14F-4D97-AF65-F5344CB8AC3E}">
        <p14:creationId xmlns:p14="http://schemas.microsoft.com/office/powerpoint/2010/main" val="20202198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Šis jautājums risinās šobrīd kopā UR un VID un Valsts kasi, saistībā ar </a:t>
            </a:r>
            <a:r>
              <a:rPr lang="lv-LV" dirty="0" err="1"/>
              <a:t>pārreģistrāciju</a:t>
            </a:r>
            <a:r>
              <a:rPr lang="lv-LV" dirty="0"/>
              <a:t> UR un VID. Būs vēl papildinājumi ar faktiskām darbībām.</a:t>
            </a:r>
          </a:p>
          <a:p>
            <a:endParaRPr lang="lv-LV" dirty="0"/>
          </a:p>
          <a:p>
            <a:r>
              <a:rPr lang="lv-LV" dirty="0"/>
              <a:t>Kontu atvēršana un slēgšana notiek iesniedzot Valsts kasei elektroniskus pieteikumus.</a:t>
            </a:r>
          </a:p>
        </p:txBody>
      </p:sp>
      <p:sp>
        <p:nvSpPr>
          <p:cNvPr id="4" name="Slide Number Placeholder 3"/>
          <p:cNvSpPr>
            <a:spLocks noGrp="1"/>
          </p:cNvSpPr>
          <p:nvPr>
            <p:ph type="sldNum" sz="quarter" idx="5"/>
          </p:nvPr>
        </p:nvSpPr>
        <p:spPr/>
        <p:txBody>
          <a:bodyPr/>
          <a:lstStyle/>
          <a:p>
            <a:fld id="{38629678-AC69-4ED3-886F-C8EB16C26C40}" type="slidenum">
              <a:rPr lang="lv-LV" altLang="en-US" smtClean="0"/>
              <a:pPr/>
              <a:t>23</a:t>
            </a:fld>
            <a:endParaRPr lang="lv-LV" altLang="en-US"/>
          </a:p>
        </p:txBody>
      </p:sp>
    </p:spTree>
    <p:extLst>
      <p:ext uri="{BB962C8B-B14F-4D97-AF65-F5344CB8AC3E}">
        <p14:creationId xmlns:p14="http://schemas.microsoft.com/office/powerpoint/2010/main" val="34160975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Par grāmatvedību un </a:t>
            </a:r>
            <a:r>
              <a:rPr lang="lv-LV" dirty="0" err="1"/>
              <a:t>lietvedibu</a:t>
            </a:r>
            <a:r>
              <a:rPr lang="lv-LV" dirty="0"/>
              <a:t> prezentācijā neko daudz nevar pastāstīt, metodikā ir ietverta plašā informācija par grāmatvedības kārtošanu un lietvedības organizāciju</a:t>
            </a:r>
          </a:p>
        </p:txBody>
      </p:sp>
      <p:sp>
        <p:nvSpPr>
          <p:cNvPr id="4" name="Slide Number Placeholder 3"/>
          <p:cNvSpPr>
            <a:spLocks noGrp="1"/>
          </p:cNvSpPr>
          <p:nvPr>
            <p:ph type="sldNum" sz="quarter" idx="5"/>
          </p:nvPr>
        </p:nvSpPr>
        <p:spPr/>
        <p:txBody>
          <a:bodyPr/>
          <a:lstStyle/>
          <a:p>
            <a:fld id="{38629678-AC69-4ED3-886F-C8EB16C26C40}" type="slidenum">
              <a:rPr lang="lv-LV" altLang="en-US" smtClean="0"/>
              <a:pPr/>
              <a:t>25</a:t>
            </a:fld>
            <a:endParaRPr lang="lv-LV" altLang="en-US"/>
          </a:p>
        </p:txBody>
      </p:sp>
    </p:spTree>
    <p:extLst>
      <p:ext uri="{BB962C8B-B14F-4D97-AF65-F5344CB8AC3E}">
        <p14:creationId xmlns:p14="http://schemas.microsoft.com/office/powerpoint/2010/main" val="1996310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sz="1100" dirty="0">
              <a:latin typeface="Times New Roman" panose="02020603050405020304" pitchFamily="18" charset="0"/>
              <a:ea typeface="Calibri"/>
              <a:cs typeface="Times New Roman" panose="02020603050405020304" pitchFamily="18" charset="0"/>
            </a:endParaRPr>
          </a:p>
          <a:p>
            <a:endParaRPr lang="lv-LV" sz="1100" dirty="0">
              <a:latin typeface="Times New Roman" panose="02020603050405020304" pitchFamily="18" charset="0"/>
              <a:ea typeface="Calibri"/>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38629678-AC69-4ED3-886F-C8EB16C26C40}" type="slidenum">
              <a:rPr lang="lv-LV" altLang="en-US" smtClean="0"/>
              <a:pPr/>
              <a:t>2</a:t>
            </a:fld>
            <a:endParaRPr lang="lv-LV" altLang="en-US"/>
          </a:p>
        </p:txBody>
      </p:sp>
    </p:spTree>
    <p:extLst>
      <p:ext uri="{BB962C8B-B14F-4D97-AF65-F5344CB8AC3E}">
        <p14:creationId xmlns:p14="http://schemas.microsoft.com/office/powerpoint/2010/main" val="38397476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 </a:t>
            </a:r>
          </a:p>
          <a:p>
            <a:r>
              <a:rPr lang="lv-LV" dirty="0"/>
              <a:t> </a:t>
            </a:r>
          </a:p>
          <a:p>
            <a:endParaRPr lang="lv-LV" dirty="0"/>
          </a:p>
        </p:txBody>
      </p:sp>
      <p:sp>
        <p:nvSpPr>
          <p:cNvPr id="4" name="Slide Number Placeholder 3"/>
          <p:cNvSpPr>
            <a:spLocks noGrp="1"/>
          </p:cNvSpPr>
          <p:nvPr>
            <p:ph type="sldNum" sz="quarter" idx="10"/>
          </p:nvPr>
        </p:nvSpPr>
        <p:spPr/>
        <p:txBody>
          <a:bodyPr/>
          <a:lstStyle/>
          <a:p>
            <a:fld id="{38629678-AC69-4ED3-886F-C8EB16C26C40}" type="slidenum">
              <a:rPr lang="lv-LV" altLang="en-US" smtClean="0"/>
              <a:pPr/>
              <a:t>28</a:t>
            </a:fld>
            <a:endParaRPr lang="lv-LV" altLang="en-US"/>
          </a:p>
        </p:txBody>
      </p:sp>
    </p:spTree>
    <p:extLst>
      <p:ext uri="{BB962C8B-B14F-4D97-AF65-F5344CB8AC3E}">
        <p14:creationId xmlns:p14="http://schemas.microsoft.com/office/powerpoint/2010/main" val="2802592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38629678-AC69-4ED3-886F-C8EB16C26C40}" type="slidenum">
              <a:rPr lang="lv-LV" altLang="en-US" smtClean="0"/>
              <a:pPr/>
              <a:t>3</a:t>
            </a:fld>
            <a:endParaRPr lang="lv-LV" altLang="en-US"/>
          </a:p>
        </p:txBody>
      </p:sp>
    </p:spTree>
    <p:extLst>
      <p:ext uri="{BB962C8B-B14F-4D97-AF65-F5344CB8AC3E}">
        <p14:creationId xmlns:p14="http://schemas.microsoft.com/office/powerpoint/2010/main" val="2332123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38629678-AC69-4ED3-886F-C8EB16C26C40}" type="slidenum">
              <a:rPr lang="lv-LV" altLang="en-US" smtClean="0"/>
              <a:pPr/>
              <a:t>4</a:t>
            </a:fld>
            <a:endParaRPr lang="lv-LV" altLang="en-US"/>
          </a:p>
        </p:txBody>
      </p:sp>
    </p:spTree>
    <p:extLst>
      <p:ext uri="{BB962C8B-B14F-4D97-AF65-F5344CB8AC3E}">
        <p14:creationId xmlns:p14="http://schemas.microsoft.com/office/powerpoint/2010/main" val="796438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b="1" dirty="0"/>
              <a:t>Šeit ir norādīti (uzskaitīti) šobrīd metodikā ietvertie jautājumi (par kuriem runāsim turpmāk).</a:t>
            </a:r>
          </a:p>
          <a:p>
            <a:endParaRPr lang="lv-LV" b="1" dirty="0"/>
          </a:p>
        </p:txBody>
      </p:sp>
      <p:sp>
        <p:nvSpPr>
          <p:cNvPr id="4" name="Slide Number Placeholder 3"/>
          <p:cNvSpPr>
            <a:spLocks noGrp="1"/>
          </p:cNvSpPr>
          <p:nvPr>
            <p:ph type="sldNum" sz="quarter" idx="10"/>
          </p:nvPr>
        </p:nvSpPr>
        <p:spPr/>
        <p:txBody>
          <a:bodyPr/>
          <a:lstStyle/>
          <a:p>
            <a:fld id="{38629678-AC69-4ED3-886F-C8EB16C26C40}" type="slidenum">
              <a:rPr lang="lv-LV" altLang="en-US" smtClean="0"/>
              <a:pPr/>
              <a:t>8</a:t>
            </a:fld>
            <a:endParaRPr lang="lv-LV" altLang="en-US"/>
          </a:p>
        </p:txBody>
      </p:sp>
    </p:spTree>
    <p:extLst>
      <p:ext uri="{BB962C8B-B14F-4D97-AF65-F5344CB8AC3E}">
        <p14:creationId xmlns:p14="http://schemas.microsoft.com/office/powerpoint/2010/main" val="297583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8213" rtl="0" eaLnBrk="0" fontAlgn="base" latinLnBrk="0" hangingPunct="0">
              <a:lnSpc>
                <a:spcPct val="100000"/>
              </a:lnSpc>
              <a:spcBef>
                <a:spcPct val="30000"/>
              </a:spcBef>
              <a:spcAft>
                <a:spcPct val="0"/>
              </a:spcAft>
              <a:buClrTx/>
              <a:buSzTx/>
              <a:buFontTx/>
              <a:buNone/>
              <a:tabLst/>
              <a:defRPr/>
            </a:pPr>
            <a:r>
              <a:rPr lang="lv-LV" dirty="0"/>
              <a:t>Pie Izpildinstitūciju organizācijas - </a:t>
            </a:r>
            <a:r>
              <a:rPr lang="lv-LV" sz="1200" kern="1200" dirty="0">
                <a:solidFill>
                  <a:schemeClr val="tx1"/>
                </a:solidFill>
                <a:effectLst/>
                <a:latin typeface="+mn-lt"/>
                <a:ea typeface="+mn-ea"/>
                <a:cs typeface="+mn-cs"/>
              </a:rPr>
              <a:t>Teritoriālo strukturējumu apvienībās paredz jauninājumus, kas ietverts Administratīvo teritoriju un apdzīvoto vietu likuma 5.panta trešajā daļā, proti, «</a:t>
            </a:r>
            <a:r>
              <a:rPr lang="lv-LV" sz="1200" b="0" i="0" kern="1200" dirty="0">
                <a:solidFill>
                  <a:schemeClr val="tx1"/>
                </a:solidFill>
                <a:effectLst/>
                <a:latin typeface="+mn-lt"/>
                <a:ea typeface="+mn-ea"/>
                <a:cs typeface="+mn-cs"/>
              </a:rPr>
              <a:t>Novada dome var pašvaldības nolikumā noteikt novada teritoriālo dalījumu, kas sastāv no vairākiem pagastiem vai no pagastiem un pilsētas, apzīmējot šādu teritoriālo iedalījumu ar attiecīgu vietvārdu un vārdu "apvienība".»</a:t>
            </a:r>
            <a:endParaRPr lang="lv-LV" sz="1200" kern="1200" dirty="0">
              <a:solidFill>
                <a:schemeClr val="tx1"/>
              </a:solidFill>
              <a:effectLst/>
              <a:latin typeface="+mn-lt"/>
              <a:ea typeface="+mn-ea"/>
              <a:cs typeface="+mn-cs"/>
            </a:endParaRPr>
          </a:p>
          <a:p>
            <a:endParaRPr lang="lv-LV" dirty="0"/>
          </a:p>
          <a:p>
            <a:pPr marL="0" marR="0" lvl="0" indent="0" algn="l" defTabSz="938213" rtl="0" eaLnBrk="0" fontAlgn="base" latinLnBrk="0" hangingPunct="0">
              <a:lnSpc>
                <a:spcPct val="100000"/>
              </a:lnSpc>
              <a:spcBef>
                <a:spcPct val="30000"/>
              </a:spcBef>
              <a:spcAft>
                <a:spcPct val="0"/>
              </a:spcAft>
              <a:buClrTx/>
              <a:buSzTx/>
              <a:buFontTx/>
              <a:buNone/>
              <a:tabLst/>
              <a:defRPr/>
            </a:pPr>
            <a:r>
              <a:rPr lang="lv-LV" dirty="0"/>
              <a:t>Pie Izpilddirektora - </a:t>
            </a:r>
            <a:r>
              <a:rPr lang="lv-LV" sz="1200" kern="1200" dirty="0">
                <a:solidFill>
                  <a:schemeClr val="tx1"/>
                </a:solidFill>
                <a:effectLst/>
                <a:latin typeface="+mn-lt"/>
                <a:ea typeface="+mn-ea"/>
                <a:cs typeface="+mn-cs"/>
              </a:rPr>
              <a:t>Izpilddirektora tiesības, pienākumus un atbildību nosaka pašvaldības nolikumā. Likuma “Par pašvaldībām” 68. un 69.pants nosaka virkni izpilddirektora pienākumus, bet katrai pašvaldības domei ir tiesības pašvaldības nolikumā vai domes lēmumā noteikt izpilddirektoram pienākumus, kas nav minēti likumā. Izvēloties, kādā normatīvajā aktā noteikt izpilddirektora pienākumus, vajadzētu vadīties no lietderības principa. Ja izpilddirektoram tiek noteikti pastāvīgi pienākumi, tos ieteicams norādīt pašvaldības nolikumā, bet, ja uzdotie pienākumi ir veicami salīdzinoši neilgu laiku, tos var noteikt domes lēmumā.</a:t>
            </a:r>
          </a:p>
          <a:p>
            <a:pPr marL="0" marR="0" lvl="0" indent="0" algn="l" defTabSz="938213" rtl="0" eaLnBrk="0" fontAlgn="base" latinLnBrk="0" hangingPunct="0">
              <a:lnSpc>
                <a:spcPct val="100000"/>
              </a:lnSpc>
              <a:spcBef>
                <a:spcPct val="30000"/>
              </a:spcBef>
              <a:spcAft>
                <a:spcPct val="0"/>
              </a:spcAft>
              <a:buClrTx/>
              <a:buSzTx/>
              <a:buFontTx/>
              <a:buNone/>
              <a:tabLst/>
              <a:defRPr/>
            </a:pPr>
            <a:endParaRPr lang="lv-LV" sz="1200" kern="1200" dirty="0">
              <a:solidFill>
                <a:schemeClr val="tx1"/>
              </a:solidFill>
              <a:effectLst/>
              <a:latin typeface="+mn-lt"/>
              <a:ea typeface="+mn-ea"/>
              <a:cs typeface="+mn-cs"/>
            </a:endParaRPr>
          </a:p>
          <a:p>
            <a:pPr marL="0" marR="0" lvl="0" indent="0" algn="l" defTabSz="938213" rtl="0" eaLnBrk="0" fontAlgn="base" latinLnBrk="0" hangingPunct="0">
              <a:lnSpc>
                <a:spcPct val="100000"/>
              </a:lnSpc>
              <a:spcBef>
                <a:spcPct val="30000"/>
              </a:spcBef>
              <a:spcAft>
                <a:spcPct val="0"/>
              </a:spcAft>
              <a:buClrTx/>
              <a:buSzTx/>
              <a:buFontTx/>
              <a:buNone/>
              <a:tabLst/>
              <a:defRPr/>
            </a:pPr>
            <a:r>
              <a:rPr lang="lv-LV" sz="1200" kern="1200" dirty="0">
                <a:solidFill>
                  <a:schemeClr val="tx1"/>
                </a:solidFill>
                <a:effectLst/>
                <a:latin typeface="+mn-lt"/>
                <a:ea typeface="+mn-ea"/>
                <a:cs typeface="+mn-cs"/>
              </a:rPr>
              <a:t>Saistībā ar administratīvi teritoriālo reformu, un ievērojot Darba likumā ietverto regulējumu, dome var izvēlēties izpilddirektoru no jau esošiem kandidātiem, ņemot vērā iepriekšējo darba pieredzi, kvalifikāciju un rezultātus</a:t>
            </a:r>
          </a:p>
          <a:p>
            <a:endParaRPr lang="lv-LV" dirty="0"/>
          </a:p>
        </p:txBody>
      </p:sp>
      <p:sp>
        <p:nvSpPr>
          <p:cNvPr id="4" name="Slide Number Placeholder 3"/>
          <p:cNvSpPr>
            <a:spLocks noGrp="1"/>
          </p:cNvSpPr>
          <p:nvPr>
            <p:ph type="sldNum" sz="quarter" idx="5"/>
          </p:nvPr>
        </p:nvSpPr>
        <p:spPr/>
        <p:txBody>
          <a:bodyPr/>
          <a:lstStyle/>
          <a:p>
            <a:fld id="{38629678-AC69-4ED3-886F-C8EB16C26C40}" type="slidenum">
              <a:rPr lang="lv-LV" altLang="en-US" smtClean="0"/>
              <a:pPr/>
              <a:t>9</a:t>
            </a:fld>
            <a:endParaRPr lang="lv-LV" altLang="en-US"/>
          </a:p>
        </p:txBody>
      </p:sp>
    </p:spTree>
    <p:extLst>
      <p:ext uri="{BB962C8B-B14F-4D97-AF65-F5344CB8AC3E}">
        <p14:creationId xmlns:p14="http://schemas.microsoft.com/office/powerpoint/2010/main" val="2515543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8213" rtl="0" eaLnBrk="0" fontAlgn="base" latinLnBrk="0" hangingPunct="0">
              <a:lnSpc>
                <a:spcPct val="100000"/>
              </a:lnSpc>
              <a:spcBef>
                <a:spcPct val="30000"/>
              </a:spcBef>
              <a:spcAft>
                <a:spcPct val="0"/>
              </a:spcAft>
              <a:buClrTx/>
              <a:buSzTx/>
              <a:buFontTx/>
              <a:buNone/>
              <a:tabLst/>
              <a:defRPr/>
            </a:pPr>
            <a:r>
              <a:rPr lang="lv-LV" sz="1200" kern="1200" dirty="0">
                <a:solidFill>
                  <a:schemeClr val="tx1"/>
                </a:solidFill>
                <a:effectLst/>
                <a:latin typeface="+mn-lt"/>
                <a:ea typeface="+mn-ea"/>
                <a:cs typeface="+mn-cs"/>
              </a:rPr>
              <a:t>Praksē pašvaldības administrācija sastāv no struktūrvienībām (departamentiem, to nodaļām, pārvaldēm, patstāvīgām nodaļām, daļām) un dažādu jomu speciālistiem, darbiniekiem, kas strādā struktūrvienībās.</a:t>
            </a:r>
          </a:p>
          <a:p>
            <a:pPr marL="0" marR="0" lvl="0" indent="0" algn="l" defTabSz="938213" rtl="0" eaLnBrk="0" fontAlgn="base" latinLnBrk="0" hangingPunct="0">
              <a:lnSpc>
                <a:spcPct val="100000"/>
              </a:lnSpc>
              <a:spcBef>
                <a:spcPct val="30000"/>
              </a:spcBef>
              <a:spcAft>
                <a:spcPct val="0"/>
              </a:spcAft>
              <a:buClrTx/>
              <a:buSzTx/>
              <a:buFontTx/>
              <a:buNone/>
              <a:tabLst/>
              <a:defRPr/>
            </a:pPr>
            <a:endParaRPr lang="lv-LV" sz="1200" kern="1200" dirty="0">
              <a:solidFill>
                <a:schemeClr val="tx1"/>
              </a:solidFill>
              <a:effectLst/>
              <a:latin typeface="+mn-lt"/>
              <a:ea typeface="+mn-ea"/>
              <a:cs typeface="+mn-cs"/>
            </a:endParaRPr>
          </a:p>
          <a:p>
            <a:pPr marL="0" marR="0" lvl="0" indent="0" algn="l" defTabSz="938213" rtl="0" eaLnBrk="0" fontAlgn="base" latinLnBrk="0" hangingPunct="0">
              <a:lnSpc>
                <a:spcPct val="100000"/>
              </a:lnSpc>
              <a:spcBef>
                <a:spcPct val="30000"/>
              </a:spcBef>
              <a:spcAft>
                <a:spcPct val="0"/>
              </a:spcAft>
              <a:buClrTx/>
              <a:buSzTx/>
              <a:buFontTx/>
              <a:buNone/>
              <a:tabLst/>
              <a:defRPr/>
            </a:pPr>
            <a:r>
              <a:rPr lang="lv-LV" sz="1200" kern="1200" dirty="0">
                <a:solidFill>
                  <a:schemeClr val="tx1"/>
                </a:solidFill>
                <a:effectLst/>
                <a:latin typeface="+mn-lt"/>
                <a:ea typeface="+mn-ea"/>
                <a:cs typeface="+mn-cs"/>
              </a:rPr>
              <a:t>Šeit varam piebilst, ka jau esošā shēma ir papildināta ar IKT struktūrvienību, Klientu apkalpošanas struktūrvienībām (VPVKAC (Valsts un pašvaldību vienoto klientu apkalpošanas centru) un pakalpojumi bibliotēkās)  un pakalpojumu struktūrvienību.</a:t>
            </a:r>
          </a:p>
          <a:p>
            <a:pPr marL="0" marR="0" lvl="0" indent="0" algn="l" defTabSz="938213" rtl="0" eaLnBrk="0" fontAlgn="base" latinLnBrk="0" hangingPunct="0">
              <a:lnSpc>
                <a:spcPct val="100000"/>
              </a:lnSpc>
              <a:spcBef>
                <a:spcPct val="30000"/>
              </a:spcBef>
              <a:spcAft>
                <a:spcPct val="0"/>
              </a:spcAft>
              <a:buClrTx/>
              <a:buSzTx/>
              <a:buFontTx/>
              <a:buNone/>
              <a:tabLst/>
              <a:defRPr/>
            </a:pPr>
            <a:endParaRPr lang="lv-LV" sz="1200" kern="1200" dirty="0">
              <a:solidFill>
                <a:schemeClr val="tx1"/>
              </a:solidFill>
              <a:effectLst/>
              <a:latin typeface="+mn-lt"/>
              <a:ea typeface="+mn-ea"/>
              <a:cs typeface="+mn-cs"/>
            </a:endParaRPr>
          </a:p>
          <a:p>
            <a:pPr marL="0" marR="0" lvl="0" indent="0" algn="l" defTabSz="938213" rtl="0" eaLnBrk="0" fontAlgn="base" latinLnBrk="0" hangingPunct="0">
              <a:lnSpc>
                <a:spcPct val="100000"/>
              </a:lnSpc>
              <a:spcBef>
                <a:spcPct val="30000"/>
              </a:spcBef>
              <a:spcAft>
                <a:spcPct val="0"/>
              </a:spcAft>
              <a:buClrTx/>
              <a:buSzTx/>
              <a:buFontTx/>
              <a:buNone/>
              <a:tabLst/>
              <a:defRPr/>
            </a:pPr>
            <a:r>
              <a:rPr lang="lv-LV" sz="1200" b="1" i="0" kern="1200" dirty="0">
                <a:solidFill>
                  <a:schemeClr val="tx1"/>
                </a:solidFill>
                <a:effectLst/>
                <a:latin typeface="+mn-lt"/>
                <a:ea typeface="+mn-ea"/>
                <a:cs typeface="+mn-cs"/>
              </a:rPr>
              <a:t>Pie shēmas varam papildināt, ka iesakām paredzēt iekšējā audita struktūrvienību (nav iekļauta shēmā šobrīd), kas ir tieši pakļauta Izpilddirektoram,  ņemot vērā, ka administratīvās teritoriālās reformas rezultātā pašvaldības būtiski palielināsies. Par auditu atsevišķu slaidu neveidoju, jo tā jau ir ļoti daudz info, un tā ir ieteikuma formā.</a:t>
            </a:r>
          </a:p>
          <a:p>
            <a:pPr marL="0" marR="0" lvl="0" indent="0" algn="l" defTabSz="938213" rtl="0" eaLnBrk="0" fontAlgn="base" latinLnBrk="0" hangingPunct="0">
              <a:lnSpc>
                <a:spcPct val="100000"/>
              </a:lnSpc>
              <a:spcBef>
                <a:spcPct val="30000"/>
              </a:spcBef>
              <a:spcAft>
                <a:spcPct val="0"/>
              </a:spcAft>
              <a:buClrTx/>
              <a:buSzTx/>
              <a:buFontTx/>
              <a:buNone/>
              <a:tabLst/>
              <a:defRPr/>
            </a:pPr>
            <a:endParaRPr lang="lv-LV" sz="1200" b="1" i="0" kern="1200" dirty="0">
              <a:solidFill>
                <a:schemeClr val="tx1"/>
              </a:solidFill>
              <a:effectLst/>
              <a:latin typeface="+mn-lt"/>
              <a:ea typeface="+mn-ea"/>
              <a:cs typeface="+mn-cs"/>
            </a:endParaRPr>
          </a:p>
          <a:p>
            <a:endParaRPr lang="lv-LV" dirty="0"/>
          </a:p>
        </p:txBody>
      </p:sp>
      <p:sp>
        <p:nvSpPr>
          <p:cNvPr id="4" name="Slide Number Placeholder 3"/>
          <p:cNvSpPr>
            <a:spLocks noGrp="1"/>
          </p:cNvSpPr>
          <p:nvPr>
            <p:ph type="sldNum" sz="quarter" idx="5"/>
          </p:nvPr>
        </p:nvSpPr>
        <p:spPr/>
        <p:txBody>
          <a:bodyPr/>
          <a:lstStyle/>
          <a:p>
            <a:fld id="{38629678-AC69-4ED3-886F-C8EB16C26C40}" type="slidenum">
              <a:rPr lang="lv-LV" altLang="en-US" smtClean="0"/>
              <a:pPr/>
              <a:t>10</a:t>
            </a:fld>
            <a:endParaRPr lang="lv-LV" altLang="en-US"/>
          </a:p>
        </p:txBody>
      </p:sp>
    </p:spTree>
    <p:extLst>
      <p:ext uri="{BB962C8B-B14F-4D97-AF65-F5344CB8AC3E}">
        <p14:creationId xmlns:p14="http://schemas.microsoft.com/office/powerpoint/2010/main" val="1971668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Rokasgrāmatā ir ietverts vispārīgi iestāžu un aģentūru nosacījumi, kas izriet no normatīviem aktiem. Par kuriem manuprāt nav nepieciešams runāt sīkāk. </a:t>
            </a:r>
          </a:p>
          <a:p>
            <a:r>
              <a:rPr lang="lv-LV" dirty="0"/>
              <a:t>Šeit var uzsvērt par sadarbību starp pašvaldībām – kopīgas aģentūras un iestāde</a:t>
            </a:r>
          </a:p>
        </p:txBody>
      </p:sp>
      <p:sp>
        <p:nvSpPr>
          <p:cNvPr id="4" name="Slide Number Placeholder 3"/>
          <p:cNvSpPr>
            <a:spLocks noGrp="1"/>
          </p:cNvSpPr>
          <p:nvPr>
            <p:ph type="sldNum" sz="quarter" idx="5"/>
          </p:nvPr>
        </p:nvSpPr>
        <p:spPr/>
        <p:txBody>
          <a:bodyPr/>
          <a:lstStyle/>
          <a:p>
            <a:fld id="{38629678-AC69-4ED3-886F-C8EB16C26C40}" type="slidenum">
              <a:rPr lang="lv-LV" altLang="en-US" smtClean="0"/>
              <a:pPr/>
              <a:t>11</a:t>
            </a:fld>
            <a:endParaRPr lang="lv-LV" altLang="en-US"/>
          </a:p>
        </p:txBody>
      </p:sp>
    </p:spTree>
    <p:extLst>
      <p:ext uri="{BB962C8B-B14F-4D97-AF65-F5344CB8AC3E}">
        <p14:creationId xmlns:p14="http://schemas.microsoft.com/office/powerpoint/2010/main" val="41767382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Izvērtējot darbību kapitālsabiedrībā ieteicams izmantot Konkurences padomes izstrādātās vadlīnijas, kas pieejamas KP mājas lapā.</a:t>
            </a:r>
          </a:p>
        </p:txBody>
      </p:sp>
      <p:sp>
        <p:nvSpPr>
          <p:cNvPr id="4" name="Slide Number Placeholder 3"/>
          <p:cNvSpPr>
            <a:spLocks noGrp="1"/>
          </p:cNvSpPr>
          <p:nvPr>
            <p:ph type="sldNum" sz="quarter" idx="5"/>
          </p:nvPr>
        </p:nvSpPr>
        <p:spPr/>
        <p:txBody>
          <a:bodyPr/>
          <a:lstStyle/>
          <a:p>
            <a:fld id="{38629678-AC69-4ED3-886F-C8EB16C26C40}" type="slidenum">
              <a:rPr lang="lv-LV" altLang="en-US" smtClean="0"/>
              <a:pPr/>
              <a:t>12</a:t>
            </a:fld>
            <a:endParaRPr lang="lv-LV" altLang="en-US"/>
          </a:p>
        </p:txBody>
      </p:sp>
    </p:spTree>
    <p:extLst>
      <p:ext uri="{BB962C8B-B14F-4D97-AF65-F5344CB8AC3E}">
        <p14:creationId xmlns:p14="http://schemas.microsoft.com/office/powerpoint/2010/main" val="4325363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a:stretch>
            <a:fillRect/>
          </a:stretch>
        </p:blipFill>
        <p:spPr bwMode="auto">
          <a:xfrm>
            <a:off x="2682875" y="0"/>
            <a:ext cx="3778250" cy="4165600"/>
          </a:xfrm>
          <a:prstGeom prst="rect">
            <a:avLst/>
          </a:prstGeom>
          <a:noFill/>
          <a:ln w="9525">
            <a:noFill/>
            <a:miter lim="800000"/>
            <a:headEnd/>
            <a:tailEnd/>
          </a:ln>
        </p:spPr>
      </p:pic>
      <p:pic>
        <p:nvPicPr>
          <p:cNvPr id="6" name="Picture 7"/>
          <p:cNvPicPr>
            <a:picLocks noChangeAspect="1"/>
          </p:cNvPicPr>
          <p:nvPr userDrawn="1"/>
        </p:nvPicPr>
        <p:blipFill>
          <a:blip r:embed="rId3" cstate="print"/>
          <a:srcRect/>
          <a:stretch>
            <a:fillRect/>
          </a:stretch>
        </p:blipFill>
        <p:spPr bwMode="auto">
          <a:xfrm>
            <a:off x="0" y="6621463"/>
            <a:ext cx="9144000" cy="246062"/>
          </a:xfrm>
          <a:prstGeom prst="rect">
            <a:avLst/>
          </a:prstGeom>
          <a:noFill/>
          <a:ln w="9525">
            <a:noFill/>
            <a:miter lim="800000"/>
            <a:headEnd/>
            <a:tailEnd/>
          </a:ln>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fld id="{6FAE4D6A-332D-4311-878C-39ECA537B944}"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fld id="{C768A557-2294-4149-B5C6-CA6BB685CDC9}"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fld id="{F2C05193-9175-4153-8B74-48AF78CD1D04}"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itchFamily="34" charset="0"/>
              </a:defRPr>
            </a:lvl1pPr>
          </a:lstStyle>
          <a:p>
            <a:fld id="{65FE3D2B-917D-4A6E-8F9C-1DB92F877FCB}"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fld id="{5F433D7B-CC46-4931-B920-7FA2FE8AFA74}"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fld id="{104DD0FC-4040-4C4A-B251-0691131DF441}"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fld id="{6B2AAA1A-C081-48E9-BD60-A71629E4ED99}"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srcRect/>
          <a:stretch>
            <a:fillRect/>
          </a:stretch>
        </p:blipFill>
        <p:spPr bwMode="auto">
          <a:xfrm>
            <a:off x="0" y="6621463"/>
            <a:ext cx="9144000" cy="246062"/>
          </a:xfrm>
          <a:prstGeom prst="rect">
            <a:avLst/>
          </a:prstGeom>
          <a:noFill/>
          <a:ln w="9525">
            <a:noFill/>
            <a:miter lim="800000"/>
            <a:headEnd/>
            <a:tailEnd/>
          </a:ln>
        </p:spPr>
      </p:pic>
      <p:pic>
        <p:nvPicPr>
          <p:cNvPr id="5" name="Picture 6"/>
          <p:cNvPicPr>
            <a:picLocks noChangeAspect="1"/>
          </p:cNvPicPr>
          <p:nvPr userDrawn="1"/>
        </p:nvPicPr>
        <p:blipFill>
          <a:blip r:embed="rId3" cstate="print"/>
          <a:srcRect/>
          <a:stretch>
            <a:fillRect/>
          </a:stretch>
        </p:blipFill>
        <p:spPr bwMode="auto">
          <a:xfrm>
            <a:off x="2682875" y="0"/>
            <a:ext cx="3778250" cy="4165600"/>
          </a:xfrm>
          <a:prstGeom prst="rect">
            <a:avLst/>
          </a:prstGeom>
          <a:noFill/>
          <a:ln w="9525">
            <a:noFill/>
            <a:miter lim="800000"/>
            <a:headEnd/>
            <a:tailEnd/>
          </a:ln>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fld id="{6784CBE0-EAF0-45B2-9340-215116F37C4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273" r:id="rId1"/>
    <p:sldLayoutId id="2147484274" r:id="rId2"/>
    <p:sldLayoutId id="2147484275" r:id="rId3"/>
    <p:sldLayoutId id="2147484276" r:id="rId4"/>
    <p:sldLayoutId id="2147484277" r:id="rId5"/>
    <p:sldLayoutId id="2147484278" r:id="rId6"/>
    <p:sldLayoutId id="2147484279" r:id="rId7"/>
    <p:sldLayoutId id="2147484280" r:id="rId8"/>
    <p:sldLayoutId id="2147484281" r:id="rId9"/>
  </p:sldLayoutIdLst>
  <p:hf hd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03606" y="3446660"/>
            <a:ext cx="8158942" cy="1534915"/>
          </a:xfrm>
        </p:spPr>
        <p:txBody>
          <a:bodyPr>
            <a:noAutofit/>
          </a:bodyPr>
          <a:lstStyle/>
          <a:p>
            <a:r>
              <a:rPr lang="lv-LV" dirty="0">
                <a:solidFill>
                  <a:srgbClr val="006600"/>
                </a:solidFill>
              </a:rPr>
              <a:t>Metodika 2021. gada apvienoto pašvaldību darbības uzsākšanai</a:t>
            </a:r>
            <a:r>
              <a:rPr lang="lv-LV" i="1" dirty="0">
                <a:solidFill>
                  <a:srgbClr val="006600"/>
                </a:solidFill>
              </a:rPr>
              <a:t/>
            </a:r>
            <a:br>
              <a:rPr lang="lv-LV" i="1" dirty="0">
                <a:solidFill>
                  <a:srgbClr val="006600"/>
                </a:solidFill>
              </a:rPr>
            </a:br>
            <a:r>
              <a:rPr lang="lv-LV" sz="2000" dirty="0">
                <a:solidFill>
                  <a:srgbClr val="006600"/>
                </a:solidFill>
              </a:rPr>
              <a:t/>
            </a:r>
            <a:br>
              <a:rPr lang="lv-LV" sz="2000" dirty="0">
                <a:solidFill>
                  <a:srgbClr val="006600"/>
                </a:solidFill>
              </a:rPr>
            </a:br>
            <a:r>
              <a:rPr lang="lv-LV" sz="2000" dirty="0">
                <a:solidFill>
                  <a:srgbClr val="006600"/>
                </a:solidFill>
              </a:rPr>
              <a:t/>
            </a:r>
            <a:br>
              <a:rPr lang="lv-LV" sz="2000" dirty="0">
                <a:solidFill>
                  <a:srgbClr val="006600"/>
                </a:solidFill>
              </a:rPr>
            </a:br>
            <a:endParaRPr lang="lv-LV" sz="2000" dirty="0">
              <a:solidFill>
                <a:srgbClr val="006600"/>
              </a:solidFill>
            </a:endParaRPr>
          </a:p>
        </p:txBody>
      </p:sp>
      <p:sp>
        <p:nvSpPr>
          <p:cNvPr id="3" name="Text Placeholder 2"/>
          <p:cNvSpPr>
            <a:spLocks noGrp="1"/>
          </p:cNvSpPr>
          <p:nvPr>
            <p:ph type="body" sz="quarter" idx="11"/>
          </p:nvPr>
        </p:nvSpPr>
        <p:spPr>
          <a:xfrm>
            <a:off x="3734602" y="5599416"/>
            <a:ext cx="4723598" cy="801384"/>
          </a:xfrm>
        </p:spPr>
        <p:txBody>
          <a:bodyPr>
            <a:normAutofit/>
          </a:bodyPr>
          <a:lstStyle/>
          <a:p>
            <a:pPr algn="r"/>
            <a:r>
              <a:rPr lang="lv-LV" dirty="0"/>
              <a:t>2020.gada 23.septembrī</a:t>
            </a:r>
          </a:p>
          <a:p>
            <a:pPr algn="r"/>
            <a:endParaRPr lang="lv-LV"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5AAE40-461C-4413-8040-0A193FE1BAF5}"/>
              </a:ext>
            </a:extLst>
          </p:cNvPr>
          <p:cNvSpPr>
            <a:spLocks noGrp="1"/>
          </p:cNvSpPr>
          <p:nvPr>
            <p:ph type="title"/>
          </p:nvPr>
        </p:nvSpPr>
        <p:spPr/>
        <p:txBody>
          <a:bodyPr>
            <a:normAutofit/>
          </a:bodyPr>
          <a:lstStyle/>
          <a:p>
            <a:r>
              <a:rPr lang="lv-LV" sz="1800" dirty="0">
                <a:solidFill>
                  <a:schemeClr val="tx2">
                    <a:lumMod val="75000"/>
                  </a:schemeClr>
                </a:solidFill>
              </a:rPr>
              <a:t>Pašvaldību administrācija</a:t>
            </a:r>
          </a:p>
        </p:txBody>
      </p:sp>
      <p:sp>
        <p:nvSpPr>
          <p:cNvPr id="4" name="Text Placeholder 3">
            <a:extLst>
              <a:ext uri="{FF2B5EF4-FFF2-40B4-BE49-F238E27FC236}">
                <a16:creationId xmlns:a16="http://schemas.microsoft.com/office/drawing/2014/main" xmlns="" id="{52483FE2-4D2A-4F75-BA8D-B1279C5ABB4F}"/>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xmlns="" id="{A50E24D1-A901-4C0E-B2B5-66338D4313DB}"/>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xmlns="" id="{989F0274-007F-4F9D-A2BE-86E07E3DF911}"/>
              </a:ext>
            </a:extLst>
          </p:cNvPr>
          <p:cNvSpPr>
            <a:spLocks noGrp="1"/>
          </p:cNvSpPr>
          <p:nvPr>
            <p:ph type="sldNum" sz="quarter" idx="13"/>
          </p:nvPr>
        </p:nvSpPr>
        <p:spPr/>
        <p:txBody>
          <a:bodyPr/>
          <a:lstStyle/>
          <a:p>
            <a:fld id="{6FAE4D6A-332D-4311-878C-39ECA537B944}" type="slidenum">
              <a:rPr lang="en-US" altLang="en-US" smtClean="0"/>
              <a:pPr/>
              <a:t>10</a:t>
            </a:fld>
            <a:endParaRPr lang="en-US" altLang="en-US"/>
          </a:p>
        </p:txBody>
      </p:sp>
      <p:pic>
        <p:nvPicPr>
          <p:cNvPr id="12" name="Content Placeholder 11">
            <a:extLst>
              <a:ext uri="{FF2B5EF4-FFF2-40B4-BE49-F238E27FC236}">
                <a16:creationId xmlns:a16="http://schemas.microsoft.com/office/drawing/2014/main" xmlns="" id="{38FE2F29-CF37-45E5-88CB-94821F4033DE}"/>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62653" y="1498171"/>
            <a:ext cx="6635788" cy="4637136"/>
          </a:xfrm>
        </p:spPr>
      </p:pic>
    </p:spTree>
    <p:extLst>
      <p:ext uri="{BB962C8B-B14F-4D97-AF65-F5344CB8AC3E}">
        <p14:creationId xmlns:p14="http://schemas.microsoft.com/office/powerpoint/2010/main" val="2559279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5B31BD-1C4B-4E10-B97C-B2FD73BE0818}"/>
              </a:ext>
            </a:extLst>
          </p:cNvPr>
          <p:cNvSpPr>
            <a:spLocks noGrp="1"/>
          </p:cNvSpPr>
          <p:nvPr>
            <p:ph type="title"/>
          </p:nvPr>
        </p:nvSpPr>
        <p:spPr/>
        <p:txBody>
          <a:bodyPr>
            <a:normAutofit/>
          </a:bodyPr>
          <a:lstStyle/>
          <a:p>
            <a:r>
              <a:rPr lang="lv-LV" sz="1800" dirty="0">
                <a:solidFill>
                  <a:schemeClr val="tx2">
                    <a:lumMod val="75000"/>
                  </a:schemeClr>
                </a:solidFill>
              </a:rPr>
              <a:t>Pašvaldību iestādes un aģentūras, kopīgas iestādes un aģentūras</a:t>
            </a:r>
          </a:p>
        </p:txBody>
      </p:sp>
      <p:sp>
        <p:nvSpPr>
          <p:cNvPr id="3" name="Content Placeholder 2">
            <a:extLst>
              <a:ext uri="{FF2B5EF4-FFF2-40B4-BE49-F238E27FC236}">
                <a16:creationId xmlns:a16="http://schemas.microsoft.com/office/drawing/2014/main" xmlns="" id="{A5848D64-280A-4D1B-8124-B8675D429E3F}"/>
              </a:ext>
            </a:extLst>
          </p:cNvPr>
          <p:cNvSpPr>
            <a:spLocks noGrp="1"/>
          </p:cNvSpPr>
          <p:nvPr>
            <p:ph idx="1"/>
          </p:nvPr>
        </p:nvSpPr>
        <p:spPr>
          <a:xfrm>
            <a:off x="616017" y="1752600"/>
            <a:ext cx="8070783" cy="4373573"/>
          </a:xfrm>
        </p:spPr>
        <p:txBody>
          <a:bodyPr/>
          <a:lstStyle/>
          <a:p>
            <a:pPr algn="just"/>
            <a:endParaRPr lang="lv-LV" sz="1400" dirty="0"/>
          </a:p>
          <a:p>
            <a:pPr algn="just"/>
            <a:r>
              <a:rPr lang="lv-LV" sz="1400" dirty="0"/>
              <a:t>Saskaņā ar Publisko aģentūru likuma 3.panta trešo daļu, ja valsts un pašvaldību resursu efektīvai izmantošanai, kopīgu funkciju nodrošināšanai un sabiedrības vajadzību apmierināšanai tas ir lietderīgi, valsts un pašvaldība, kā arī Ministru kabinets vairāku ministriju darbības jomā un vairākas pašvaldības var izveidot kopīgu aģentūru, kas darbojas vairāku tiešās un pastarpinātās vai tiešās pārvaldes iestāžu kompetences jomā.</a:t>
            </a:r>
          </a:p>
          <a:p>
            <a:pPr algn="just"/>
            <a:endParaRPr lang="lv-LV" sz="1400" dirty="0"/>
          </a:p>
          <a:p>
            <a:pPr algn="just"/>
            <a:r>
              <a:rPr lang="lv-LV" sz="1400" dirty="0"/>
              <a:t>Tāpat saskaņā ar </a:t>
            </a:r>
            <a:r>
              <a:rPr lang="it-IT" sz="1400" b="1" dirty="0"/>
              <a:t>Administratīvo teritoriju un apdzīvoto vietu likums</a:t>
            </a:r>
            <a:r>
              <a:rPr lang="lv-LV" sz="1400" dirty="0"/>
              <a:t> pārejas noteikumu 25.punktu pašvaldības var sadarboties ilgtspējīgas attīstības stratēģijas un attīstības programmas izstrādē un izveido kopīgas </a:t>
            </a:r>
            <a:r>
              <a:rPr lang="lv-LV" sz="1400" b="1" dirty="0"/>
              <a:t>sadarbības institūcijas šādās jomās: civilā aizsardzība, izglītība un atkritumu apsaimniekošana.</a:t>
            </a:r>
          </a:p>
          <a:p>
            <a:endParaRPr lang="lv-LV" dirty="0"/>
          </a:p>
        </p:txBody>
      </p:sp>
      <p:sp>
        <p:nvSpPr>
          <p:cNvPr id="4" name="Text Placeholder 3">
            <a:extLst>
              <a:ext uri="{FF2B5EF4-FFF2-40B4-BE49-F238E27FC236}">
                <a16:creationId xmlns:a16="http://schemas.microsoft.com/office/drawing/2014/main" xmlns="" id="{80F3C4C5-9890-40E3-B59C-690ABFEE3697}"/>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xmlns="" id="{2CDC9C52-2BE4-47F4-AB1D-6C1B5C0739A4}"/>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xmlns="" id="{606E4505-9FBD-4F54-B793-5F275665B42E}"/>
              </a:ext>
            </a:extLst>
          </p:cNvPr>
          <p:cNvSpPr>
            <a:spLocks noGrp="1"/>
          </p:cNvSpPr>
          <p:nvPr>
            <p:ph type="sldNum" sz="quarter" idx="13"/>
          </p:nvPr>
        </p:nvSpPr>
        <p:spPr/>
        <p:txBody>
          <a:bodyPr/>
          <a:lstStyle/>
          <a:p>
            <a:fld id="{6FAE4D6A-332D-4311-878C-39ECA537B944}" type="slidenum">
              <a:rPr lang="en-US" altLang="en-US" smtClean="0"/>
              <a:pPr/>
              <a:t>11</a:t>
            </a:fld>
            <a:endParaRPr lang="en-US" altLang="en-US"/>
          </a:p>
        </p:txBody>
      </p:sp>
    </p:spTree>
    <p:extLst>
      <p:ext uri="{BB962C8B-B14F-4D97-AF65-F5344CB8AC3E}">
        <p14:creationId xmlns:p14="http://schemas.microsoft.com/office/powerpoint/2010/main" val="1640726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7537A2-BA90-4A20-A0C1-5BFA9B94D58F}"/>
              </a:ext>
            </a:extLst>
          </p:cNvPr>
          <p:cNvSpPr>
            <a:spLocks noGrp="1"/>
          </p:cNvSpPr>
          <p:nvPr>
            <p:ph type="title"/>
          </p:nvPr>
        </p:nvSpPr>
        <p:spPr>
          <a:xfrm>
            <a:off x="2590800" y="396240"/>
            <a:ext cx="6096000" cy="1036642"/>
          </a:xfrm>
        </p:spPr>
        <p:txBody>
          <a:bodyPr>
            <a:normAutofit/>
          </a:bodyPr>
          <a:lstStyle/>
          <a:p>
            <a:r>
              <a:rPr lang="lv-LV" sz="1800" dirty="0">
                <a:solidFill>
                  <a:schemeClr val="tx2">
                    <a:lumMod val="75000"/>
                  </a:schemeClr>
                </a:solidFill>
              </a:rPr>
              <a:t>Pašvaldību kapitālsabiedrības, funkciju </a:t>
            </a:r>
            <a:r>
              <a:rPr lang="lv-LV" sz="1800" dirty="0" err="1">
                <a:solidFill>
                  <a:schemeClr val="tx2">
                    <a:lumMod val="75000"/>
                  </a:schemeClr>
                </a:solidFill>
              </a:rPr>
              <a:t>delēģēšana</a:t>
            </a:r>
            <a:endParaRPr lang="lv-LV" sz="1800" dirty="0">
              <a:solidFill>
                <a:schemeClr val="tx2">
                  <a:lumMod val="75000"/>
                </a:schemeClr>
              </a:solidFill>
            </a:endParaRPr>
          </a:p>
        </p:txBody>
      </p:sp>
      <p:sp>
        <p:nvSpPr>
          <p:cNvPr id="3" name="Content Placeholder 2">
            <a:extLst>
              <a:ext uri="{FF2B5EF4-FFF2-40B4-BE49-F238E27FC236}">
                <a16:creationId xmlns:a16="http://schemas.microsoft.com/office/drawing/2014/main" xmlns="" id="{9883D854-DBEC-4D5A-B78E-04EC84870C1B}"/>
              </a:ext>
            </a:extLst>
          </p:cNvPr>
          <p:cNvSpPr>
            <a:spLocks noGrp="1"/>
          </p:cNvSpPr>
          <p:nvPr>
            <p:ph idx="1"/>
          </p:nvPr>
        </p:nvSpPr>
        <p:spPr>
          <a:xfrm>
            <a:off x="712269" y="1752600"/>
            <a:ext cx="7974531" cy="4373573"/>
          </a:xfrm>
        </p:spPr>
        <p:txBody>
          <a:bodyPr>
            <a:normAutofit/>
          </a:bodyPr>
          <a:lstStyle/>
          <a:p>
            <a:pPr algn="just"/>
            <a:r>
              <a:rPr lang="lv-LV" sz="1400" dirty="0"/>
              <a:t>Pašvaldība savu funkciju efektīvai izpildei var dibināt kapitālsabiedrību vai iegūt līdzdalību esošā kapitālsabiedrībā.</a:t>
            </a:r>
          </a:p>
          <a:p>
            <a:pPr algn="just"/>
            <a:endParaRPr lang="lv-LV" sz="1400" dirty="0"/>
          </a:p>
          <a:p>
            <a:pPr algn="just"/>
            <a:r>
              <a:rPr lang="lv-LV" sz="1400" dirty="0"/>
              <a:t>Vienlaicīgi pašvaldība pirms kapitālsabiedrības dibināšanas vai līdzdalības iegūšanas esošā kapitālsabiedrībā veic paredzētās rīcības </a:t>
            </a:r>
            <a:r>
              <a:rPr lang="lv-LV" sz="1400" dirty="0" err="1"/>
              <a:t>izvērtējumu</a:t>
            </a:r>
            <a:r>
              <a:rPr lang="lv-LV" sz="1400" dirty="0"/>
              <a:t>, ietverot arī </a:t>
            </a:r>
            <a:r>
              <a:rPr lang="lv-LV" sz="1400" b="1" dirty="0"/>
              <a:t>ekonomisko </a:t>
            </a:r>
            <a:r>
              <a:rPr lang="lv-LV" sz="1400" b="1" dirty="0" err="1"/>
              <a:t>izvērtējumu</a:t>
            </a:r>
            <a:r>
              <a:rPr lang="lv-LV" sz="1400" b="1" dirty="0"/>
              <a:t>, lai pamatotu, ka citādā veidā nav iespējams efektīvi sasniegt šā panta pirmajā daļā noteiktos mērķus</a:t>
            </a:r>
            <a:r>
              <a:rPr lang="lv-LV" sz="1400" dirty="0"/>
              <a:t>. Veicot </a:t>
            </a:r>
            <a:r>
              <a:rPr lang="lv-LV" sz="1400" dirty="0" err="1"/>
              <a:t>izvērtējumu</a:t>
            </a:r>
            <a:r>
              <a:rPr lang="lv-LV" sz="1400" dirty="0"/>
              <a:t>, </a:t>
            </a:r>
            <a:r>
              <a:rPr lang="lv-LV" sz="1400" b="1" dirty="0"/>
              <a:t>pašvaldība konsultējas ar Konkurences padomi </a:t>
            </a:r>
            <a:r>
              <a:rPr lang="lv-LV" sz="1400" dirty="0"/>
              <a:t>un komersantus pārstāvošām biedrībām vai nodibinājumiem, kā arī ievēro komercdarbības atbalsta kontroles jomu regulējošu normatīvo aktu prasības.</a:t>
            </a:r>
          </a:p>
          <a:p>
            <a:pPr algn="just"/>
            <a:endParaRPr lang="lv-LV" sz="1400" dirty="0"/>
          </a:p>
          <a:p>
            <a:pPr algn="just"/>
            <a:r>
              <a:rPr lang="lv-LV" sz="1400" dirty="0"/>
              <a:t>Valsts pārvaldes iekārtas likuma 10.panta desmitā daļa nosaka, ka valsts pārvaldi organizē pēc iespējas efektīvi. Valsts pārvaldes institucionālo sistēmu pastāvīgi pārbauda un, ja nepieciešams, pilnveido, izvērtējot arī funkciju apjomu, nepieciešamību un koncentrācijas pakāpi, normatīvā regulējuma apjomu un detalizāciju un </a:t>
            </a:r>
            <a:r>
              <a:rPr lang="lv-LV" sz="1400" b="1" dirty="0"/>
              <a:t>apsverot deleģēšanas iespējas vai ārpakalpojuma izmantošanu</a:t>
            </a:r>
            <a:r>
              <a:rPr lang="lv-LV" sz="1400" dirty="0"/>
              <a:t>.</a:t>
            </a:r>
          </a:p>
          <a:p>
            <a:pPr algn="just"/>
            <a:endParaRPr lang="lv-LV" sz="1400" dirty="0"/>
          </a:p>
          <a:p>
            <a:pPr algn="just"/>
            <a:endParaRPr lang="lv-LV" sz="1400" dirty="0"/>
          </a:p>
          <a:p>
            <a:pPr algn="just"/>
            <a:endParaRPr lang="lv-LV" sz="1400" dirty="0"/>
          </a:p>
          <a:p>
            <a:pPr algn="just"/>
            <a:endParaRPr lang="lv-LV" sz="1400" dirty="0"/>
          </a:p>
        </p:txBody>
      </p:sp>
      <p:sp>
        <p:nvSpPr>
          <p:cNvPr id="4" name="Text Placeholder 3">
            <a:extLst>
              <a:ext uri="{FF2B5EF4-FFF2-40B4-BE49-F238E27FC236}">
                <a16:creationId xmlns:a16="http://schemas.microsoft.com/office/drawing/2014/main" xmlns="" id="{361131B7-0281-4156-BC69-8A2952CBF196}"/>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xmlns="" id="{44825F7B-DD7D-496E-86E9-B6A27CF1046F}"/>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xmlns="" id="{3507C015-FECB-4907-A390-CA57C6698F33}"/>
              </a:ext>
            </a:extLst>
          </p:cNvPr>
          <p:cNvSpPr>
            <a:spLocks noGrp="1"/>
          </p:cNvSpPr>
          <p:nvPr>
            <p:ph type="sldNum" sz="quarter" idx="13"/>
          </p:nvPr>
        </p:nvSpPr>
        <p:spPr/>
        <p:txBody>
          <a:bodyPr/>
          <a:lstStyle/>
          <a:p>
            <a:fld id="{6FAE4D6A-332D-4311-878C-39ECA537B944}" type="slidenum">
              <a:rPr lang="en-US" altLang="en-US" smtClean="0"/>
              <a:pPr/>
              <a:t>12</a:t>
            </a:fld>
            <a:endParaRPr lang="en-US" altLang="en-US"/>
          </a:p>
        </p:txBody>
      </p:sp>
    </p:spTree>
    <p:extLst>
      <p:ext uri="{BB962C8B-B14F-4D97-AF65-F5344CB8AC3E}">
        <p14:creationId xmlns:p14="http://schemas.microsoft.com/office/powerpoint/2010/main" val="1157395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0A8B90-A938-4A4C-9492-EE3FB5D855CE}"/>
              </a:ext>
            </a:extLst>
          </p:cNvPr>
          <p:cNvSpPr>
            <a:spLocks noGrp="1"/>
          </p:cNvSpPr>
          <p:nvPr>
            <p:ph type="title"/>
          </p:nvPr>
        </p:nvSpPr>
        <p:spPr/>
        <p:txBody>
          <a:bodyPr>
            <a:normAutofit/>
          </a:bodyPr>
          <a:lstStyle/>
          <a:p>
            <a:r>
              <a:rPr lang="lv-LV" sz="1800" dirty="0">
                <a:solidFill>
                  <a:schemeClr val="tx2">
                    <a:lumMod val="75000"/>
                  </a:schemeClr>
                </a:solidFill>
              </a:rPr>
              <a:t>Valsts un pašvaldību vienoto klientu apkalpošanas centru (KAC) darbība</a:t>
            </a:r>
            <a:r>
              <a:rPr lang="lv-LV" dirty="0">
                <a:solidFill>
                  <a:schemeClr val="tx2">
                    <a:lumMod val="75000"/>
                  </a:schemeClr>
                </a:solidFill>
              </a:rPr>
              <a:t/>
            </a:r>
            <a:br>
              <a:rPr lang="lv-LV" dirty="0">
                <a:solidFill>
                  <a:schemeClr val="tx2">
                    <a:lumMod val="75000"/>
                  </a:schemeClr>
                </a:solidFill>
              </a:rPr>
            </a:br>
            <a:endParaRPr lang="lv-LV" dirty="0">
              <a:solidFill>
                <a:schemeClr val="tx2">
                  <a:lumMod val="75000"/>
                </a:schemeClr>
              </a:solidFill>
            </a:endParaRPr>
          </a:p>
        </p:txBody>
      </p:sp>
      <p:sp>
        <p:nvSpPr>
          <p:cNvPr id="4" name="Text Placeholder 3">
            <a:extLst>
              <a:ext uri="{FF2B5EF4-FFF2-40B4-BE49-F238E27FC236}">
                <a16:creationId xmlns:a16="http://schemas.microsoft.com/office/drawing/2014/main" xmlns="" id="{AA409821-75F3-4949-8FD2-B1859ADB0FAC}"/>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xmlns="" id="{CD51DDE1-1246-49FB-8D80-C93AC3C541ED}"/>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xmlns="" id="{87842342-F42C-469B-B013-BF42CCDF14A5}"/>
              </a:ext>
            </a:extLst>
          </p:cNvPr>
          <p:cNvSpPr>
            <a:spLocks noGrp="1"/>
          </p:cNvSpPr>
          <p:nvPr>
            <p:ph type="sldNum" sz="quarter" idx="13"/>
          </p:nvPr>
        </p:nvSpPr>
        <p:spPr/>
        <p:txBody>
          <a:bodyPr/>
          <a:lstStyle/>
          <a:p>
            <a:fld id="{6FAE4D6A-332D-4311-878C-39ECA537B944}" type="slidenum">
              <a:rPr lang="en-US" altLang="en-US" smtClean="0"/>
              <a:pPr/>
              <a:t>13</a:t>
            </a:fld>
            <a:endParaRPr lang="en-US" altLang="en-US"/>
          </a:p>
        </p:txBody>
      </p:sp>
      <p:pic>
        <p:nvPicPr>
          <p:cNvPr id="1026" name="Picture 1" descr="Org-shemas">
            <a:extLst>
              <a:ext uri="{FF2B5EF4-FFF2-40B4-BE49-F238E27FC236}">
                <a16:creationId xmlns:a16="http://schemas.microsoft.com/office/drawing/2014/main" xmlns="" id="{80F2B5D2-699E-4374-8164-F616077875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911" y="1798949"/>
            <a:ext cx="8118474" cy="3735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7538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A8930B-C10B-44F4-8B36-FDF4279843E8}"/>
              </a:ext>
            </a:extLst>
          </p:cNvPr>
          <p:cNvSpPr>
            <a:spLocks noGrp="1"/>
          </p:cNvSpPr>
          <p:nvPr>
            <p:ph type="title"/>
          </p:nvPr>
        </p:nvSpPr>
        <p:spPr/>
        <p:txBody>
          <a:bodyPr>
            <a:normAutofit/>
          </a:bodyPr>
          <a:lstStyle/>
          <a:p>
            <a:r>
              <a:rPr lang="lv-LV" sz="1800" dirty="0">
                <a:solidFill>
                  <a:schemeClr val="tx2">
                    <a:lumMod val="75000"/>
                  </a:schemeClr>
                </a:solidFill>
              </a:rPr>
              <a:t>Pakalpojuma sniegšanas un pārvaldības kārtība</a:t>
            </a:r>
          </a:p>
        </p:txBody>
      </p:sp>
      <p:sp>
        <p:nvSpPr>
          <p:cNvPr id="3" name="Content Placeholder 2">
            <a:extLst>
              <a:ext uri="{FF2B5EF4-FFF2-40B4-BE49-F238E27FC236}">
                <a16:creationId xmlns:a16="http://schemas.microsoft.com/office/drawing/2014/main" xmlns="" id="{8B4B7860-EC7B-4095-9675-2EDA3D8F8385}"/>
              </a:ext>
            </a:extLst>
          </p:cNvPr>
          <p:cNvSpPr>
            <a:spLocks noGrp="1"/>
          </p:cNvSpPr>
          <p:nvPr>
            <p:ph idx="1"/>
          </p:nvPr>
        </p:nvSpPr>
        <p:spPr>
          <a:xfrm>
            <a:off x="721895" y="1752600"/>
            <a:ext cx="7964905" cy="4373573"/>
          </a:xfrm>
        </p:spPr>
        <p:txBody>
          <a:bodyPr>
            <a:normAutofit/>
          </a:bodyPr>
          <a:lstStyle/>
          <a:p>
            <a:pPr algn="just"/>
            <a:r>
              <a:rPr lang="lv-LV" sz="1400" dirty="0"/>
              <a:t>Pašvaldībām būs jāveic sniegto pakalpojumu klāsta precizēšana, aprakstu aktualizēšana un publicēšana VPPK (Valsts pakalpojumu publiskais katalogs), kā arī publisko pakalpojumu sniegšanas procesa izvērtēšana un pilnveidošanas plānu sagatavošana.</a:t>
            </a:r>
          </a:p>
          <a:p>
            <a:pPr algn="just"/>
            <a:endParaRPr lang="lv-LV" sz="1400" dirty="0"/>
          </a:p>
          <a:p>
            <a:pPr algn="just"/>
            <a:r>
              <a:rPr lang="lv-LV" sz="1400" dirty="0"/>
              <a:t>Ir izstrādāts saraksts un tiks turpināts darbs pie pašvaldību pakalpojumu nosaukumu un īsā apraksta unifikācijas, kurā būs ietverti visi unikālie publiskie pakalpojumi, apvienojot līdzīgos un vienādos pakalpojumus, precizējot pakalpojumu nosaukumu un aprakstu, </a:t>
            </a:r>
            <a:r>
              <a:rPr lang="lv-LV" sz="1400" b="1" dirty="0"/>
              <a:t>no pakalpojumu saraksta izslēdzot tādas pašvaldību norādītās darbības, kas nav uzskatāmas par publiskiem pakalpojumiem</a:t>
            </a:r>
            <a:r>
              <a:rPr lang="lv-LV" sz="1400" dirty="0"/>
              <a:t>.</a:t>
            </a:r>
          </a:p>
          <a:p>
            <a:pPr algn="just"/>
            <a:endParaRPr lang="lv-LV" sz="1400" dirty="0"/>
          </a:p>
          <a:p>
            <a:pPr algn="just"/>
            <a:r>
              <a:rPr lang="lv-LV" sz="1400" dirty="0"/>
              <a:t>Veicot pakalpojumu pārbūvi, </a:t>
            </a:r>
            <a:r>
              <a:rPr lang="lv-LV" sz="1400" b="1" dirty="0"/>
              <a:t>pašvaldībām būtiski ir, lai šī pakalpojumu pārbūve tiktu veikta pēc iespējas saskaņoti ar citām pašvaldībām, </a:t>
            </a:r>
            <a:r>
              <a:rPr lang="lv-LV" sz="1400" dirty="0"/>
              <a:t>informējot VARAM par veiktajām darbībām.</a:t>
            </a:r>
          </a:p>
          <a:p>
            <a:pPr algn="just"/>
            <a:endParaRPr lang="lv-LV" sz="1400" dirty="0"/>
          </a:p>
        </p:txBody>
      </p:sp>
      <p:sp>
        <p:nvSpPr>
          <p:cNvPr id="4" name="Text Placeholder 3">
            <a:extLst>
              <a:ext uri="{FF2B5EF4-FFF2-40B4-BE49-F238E27FC236}">
                <a16:creationId xmlns:a16="http://schemas.microsoft.com/office/drawing/2014/main" xmlns="" id="{088CE688-09A3-48A9-B757-F7D71B839453}"/>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xmlns="" id="{64562F3A-6514-4FE6-A7DD-EEB46AC3BF00}"/>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xmlns="" id="{55C6632C-B68C-4560-8ACE-91632B0E9ABB}"/>
              </a:ext>
            </a:extLst>
          </p:cNvPr>
          <p:cNvSpPr>
            <a:spLocks noGrp="1"/>
          </p:cNvSpPr>
          <p:nvPr>
            <p:ph type="sldNum" sz="quarter" idx="13"/>
          </p:nvPr>
        </p:nvSpPr>
        <p:spPr/>
        <p:txBody>
          <a:bodyPr/>
          <a:lstStyle/>
          <a:p>
            <a:fld id="{6FAE4D6A-332D-4311-878C-39ECA537B944}" type="slidenum">
              <a:rPr lang="en-US" altLang="en-US" smtClean="0"/>
              <a:pPr/>
              <a:t>14</a:t>
            </a:fld>
            <a:endParaRPr lang="en-US" altLang="en-US"/>
          </a:p>
        </p:txBody>
      </p:sp>
    </p:spTree>
    <p:extLst>
      <p:ext uri="{BB962C8B-B14F-4D97-AF65-F5344CB8AC3E}">
        <p14:creationId xmlns:p14="http://schemas.microsoft.com/office/powerpoint/2010/main" val="101151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DA0197-4F88-4EE3-9B43-0E5CA8D3F2D6}"/>
              </a:ext>
            </a:extLst>
          </p:cNvPr>
          <p:cNvSpPr>
            <a:spLocks noGrp="1"/>
          </p:cNvSpPr>
          <p:nvPr>
            <p:ph type="title"/>
          </p:nvPr>
        </p:nvSpPr>
        <p:spPr/>
        <p:txBody>
          <a:bodyPr>
            <a:normAutofit/>
          </a:bodyPr>
          <a:lstStyle/>
          <a:p>
            <a:r>
              <a:rPr lang="lv-LV" sz="2200" dirty="0">
                <a:solidFill>
                  <a:schemeClr val="tx2">
                    <a:lumMod val="75000"/>
                  </a:schemeClr>
                </a:solidFill>
              </a:rPr>
              <a:t>Sfēras, kam jāpievērš uzmanība pēc apvienošanās</a:t>
            </a:r>
          </a:p>
        </p:txBody>
      </p:sp>
      <p:sp>
        <p:nvSpPr>
          <p:cNvPr id="3" name="Content Placeholder 2">
            <a:extLst>
              <a:ext uri="{FF2B5EF4-FFF2-40B4-BE49-F238E27FC236}">
                <a16:creationId xmlns:a16="http://schemas.microsoft.com/office/drawing/2014/main" xmlns="" id="{75FCF67C-748A-4EB7-9CCA-A28EED2BB215}"/>
              </a:ext>
            </a:extLst>
          </p:cNvPr>
          <p:cNvSpPr>
            <a:spLocks noGrp="1"/>
          </p:cNvSpPr>
          <p:nvPr>
            <p:ph idx="1"/>
          </p:nvPr>
        </p:nvSpPr>
        <p:spPr>
          <a:xfrm>
            <a:off x="697832" y="1979629"/>
            <a:ext cx="7988968" cy="4146544"/>
          </a:xfrm>
        </p:spPr>
        <p:txBody>
          <a:bodyPr>
            <a:normAutofit lnSpcReduction="10000"/>
          </a:bodyPr>
          <a:lstStyle/>
          <a:p>
            <a:pPr marL="342900" indent="-342900">
              <a:buFont typeface="Wingdings" panose="05000000000000000000" pitchFamily="2" charset="2"/>
              <a:buChar char="v"/>
            </a:pPr>
            <a:r>
              <a:rPr lang="en-US" sz="1400" dirty="0"/>
              <a:t>Pašvaldības </a:t>
            </a:r>
            <a:r>
              <a:rPr lang="en-US" sz="1400" dirty="0" err="1"/>
              <a:t>ģerbonis</a:t>
            </a:r>
            <a:r>
              <a:rPr lang="en-US" sz="1400" dirty="0"/>
              <a:t> un </a:t>
            </a:r>
            <a:r>
              <a:rPr lang="en-US" sz="1400" dirty="0" err="1"/>
              <a:t>rekvizīti</a:t>
            </a:r>
            <a:endParaRPr lang="lv-LV" sz="1400" dirty="0"/>
          </a:p>
          <a:p>
            <a:pPr marL="342900" indent="-342900">
              <a:buFont typeface="Wingdings" panose="05000000000000000000" pitchFamily="2" charset="2"/>
              <a:buChar char="v"/>
            </a:pPr>
            <a:r>
              <a:rPr lang="lv-LV" sz="1400" dirty="0"/>
              <a:t>Pašvaldību nolikuma projekts</a:t>
            </a:r>
          </a:p>
          <a:p>
            <a:pPr marL="342900" indent="-342900">
              <a:buFont typeface="Wingdings" panose="05000000000000000000" pitchFamily="2" charset="2"/>
              <a:buChar char="v"/>
            </a:pPr>
            <a:r>
              <a:rPr lang="lv-LV" sz="1400" dirty="0"/>
              <a:t>Pašvaldību saistošo noteikumu izvērtēšana</a:t>
            </a:r>
          </a:p>
          <a:p>
            <a:pPr marL="342900" indent="-342900">
              <a:buFont typeface="Wingdings" panose="05000000000000000000" pitchFamily="2" charset="2"/>
              <a:buChar char="v"/>
            </a:pPr>
            <a:r>
              <a:rPr lang="lv-LV" sz="1400" dirty="0"/>
              <a:t>Novada teritorijas plānošana</a:t>
            </a:r>
          </a:p>
          <a:p>
            <a:pPr marL="342900" indent="-342900">
              <a:buFont typeface="Wingdings" panose="05000000000000000000" pitchFamily="2" charset="2"/>
              <a:buChar char="v"/>
            </a:pPr>
            <a:r>
              <a:rPr lang="lv-LV" sz="1400" dirty="0" err="1"/>
              <a:t>Jaunizveidojamo</a:t>
            </a:r>
            <a:r>
              <a:rPr lang="lv-LV" sz="1400" dirty="0"/>
              <a:t> pašvaldības kontu atvēršana</a:t>
            </a:r>
          </a:p>
          <a:p>
            <a:pPr marL="342900" indent="-342900">
              <a:buFont typeface="Wingdings" panose="05000000000000000000" pitchFamily="2" charset="2"/>
              <a:buChar char="v"/>
            </a:pPr>
            <a:r>
              <a:rPr lang="lv-LV" sz="1400" dirty="0"/>
              <a:t>Nekustamā un kustamā īpašuma </a:t>
            </a:r>
            <a:r>
              <a:rPr lang="lv-LV" sz="1400" dirty="0" err="1"/>
              <a:t>pārreģistrācija</a:t>
            </a:r>
            <a:endParaRPr lang="lv-LV" sz="1400" dirty="0"/>
          </a:p>
          <a:p>
            <a:pPr marL="342900" indent="-342900">
              <a:buFont typeface="Wingdings" panose="05000000000000000000" pitchFamily="2" charset="2"/>
              <a:buChar char="v"/>
            </a:pPr>
            <a:r>
              <a:rPr lang="lv-LV" sz="1400" dirty="0"/>
              <a:t>Adrešu klasifikatora koda un adreses piešķiršana novadam un novadā ietilpstošajām teritoriālajām vienībām</a:t>
            </a:r>
          </a:p>
          <a:p>
            <a:pPr marL="342900" indent="-342900">
              <a:buFont typeface="Wingdings" panose="05000000000000000000" pitchFamily="2" charset="2"/>
              <a:buChar char="v"/>
            </a:pPr>
            <a:r>
              <a:rPr lang="lv-LV" sz="1400" dirty="0"/>
              <a:t>Administratīvi teritoriālā un teritoriālās vienības koda piešķiršana </a:t>
            </a:r>
          </a:p>
          <a:p>
            <a:pPr marL="342900" indent="-342900">
              <a:buFont typeface="Wingdings" panose="05000000000000000000" pitchFamily="2" charset="2"/>
              <a:buChar char="v"/>
            </a:pPr>
            <a:r>
              <a:rPr lang="lv-LV" sz="1400" dirty="0"/>
              <a:t>Nodokļu maksātāja reģistrācijas koda </a:t>
            </a:r>
          </a:p>
          <a:p>
            <a:pPr marL="342900" indent="-342900">
              <a:buFont typeface="Wingdings" panose="05000000000000000000" pitchFamily="2" charset="2"/>
              <a:buChar char="v"/>
            </a:pPr>
            <a:r>
              <a:rPr lang="lv-LV" sz="1400" dirty="0"/>
              <a:t>Iestāžu (aģentūru) un to struktūrvienību reģistrācija VID</a:t>
            </a:r>
            <a:r>
              <a:rPr lang="en-US" sz="1400" dirty="0"/>
              <a:t> </a:t>
            </a:r>
            <a:r>
              <a:rPr lang="lv-LV" sz="1400" dirty="0"/>
              <a:t>Nodokļu maksātāju reģistrā</a:t>
            </a:r>
          </a:p>
          <a:p>
            <a:pPr marL="342900" indent="-342900">
              <a:buFont typeface="Wingdings" panose="05000000000000000000" pitchFamily="2" charset="2"/>
              <a:buChar char="v"/>
            </a:pPr>
            <a:r>
              <a:rPr lang="lv-LV" sz="1400" dirty="0"/>
              <a:t>IKT risinājumi </a:t>
            </a:r>
          </a:p>
          <a:p>
            <a:pPr marL="342900" indent="-342900">
              <a:buFont typeface="Wingdings" panose="05000000000000000000" pitchFamily="2" charset="2"/>
              <a:buChar char="v"/>
            </a:pPr>
            <a:r>
              <a:rPr lang="lv-LV" sz="1400" dirty="0"/>
              <a:t>Arhīva kārtošana</a:t>
            </a:r>
          </a:p>
          <a:p>
            <a:pPr marL="342900" indent="-342900">
              <a:buFont typeface="Wingdings" panose="05000000000000000000" pitchFamily="2" charset="2"/>
              <a:buChar char="v"/>
            </a:pPr>
            <a:r>
              <a:rPr lang="lv-LV" sz="1400" dirty="0"/>
              <a:t>Grāmatvedības un lietvedības darba organizācija</a:t>
            </a:r>
          </a:p>
          <a:p>
            <a:pPr marL="342900" indent="-342900">
              <a:buFont typeface="Wingdings" panose="05000000000000000000" pitchFamily="2" charset="2"/>
              <a:buChar char="v"/>
            </a:pPr>
            <a:r>
              <a:rPr lang="lv-LV" sz="1400" dirty="0"/>
              <a:t>Budžeta apvienošana un gada pārskata sagatavošana</a:t>
            </a:r>
          </a:p>
          <a:p>
            <a:pPr marL="342900" indent="-342900">
              <a:buFont typeface="Wingdings" panose="05000000000000000000" pitchFamily="2" charset="2"/>
              <a:buChar char="v"/>
            </a:pPr>
            <a:r>
              <a:rPr lang="lv-LV" sz="1400" dirty="0"/>
              <a:t>Iekšējais audits</a:t>
            </a:r>
          </a:p>
          <a:p>
            <a:endParaRPr lang="lv-LV" b="1" dirty="0"/>
          </a:p>
          <a:p>
            <a:pPr marL="342900" indent="-342900">
              <a:buFont typeface="Wingdings" panose="05000000000000000000" pitchFamily="2" charset="2"/>
              <a:buChar char="v"/>
            </a:pPr>
            <a:endParaRPr lang="lv-LV" dirty="0"/>
          </a:p>
          <a:p>
            <a:pPr marL="342900" indent="-342900">
              <a:buFont typeface="Wingdings" panose="05000000000000000000" pitchFamily="2" charset="2"/>
              <a:buChar char="v"/>
            </a:pPr>
            <a:endParaRPr lang="lv-LV" dirty="0"/>
          </a:p>
        </p:txBody>
      </p:sp>
      <p:sp>
        <p:nvSpPr>
          <p:cNvPr id="4" name="Text Placeholder 3">
            <a:extLst>
              <a:ext uri="{FF2B5EF4-FFF2-40B4-BE49-F238E27FC236}">
                <a16:creationId xmlns:a16="http://schemas.microsoft.com/office/drawing/2014/main" xmlns="" id="{A37EAF85-9D32-45CA-8B1A-31C9DF1A7CFD}"/>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xmlns="" id="{5DA7CEAD-423D-49DD-B1DD-45DE5F39EAA5}"/>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xmlns="" id="{316D9AC9-937E-4C2F-8DC6-99D6D05E5630}"/>
              </a:ext>
            </a:extLst>
          </p:cNvPr>
          <p:cNvSpPr>
            <a:spLocks noGrp="1"/>
          </p:cNvSpPr>
          <p:nvPr>
            <p:ph type="sldNum" sz="quarter" idx="13"/>
          </p:nvPr>
        </p:nvSpPr>
        <p:spPr/>
        <p:txBody>
          <a:bodyPr/>
          <a:lstStyle/>
          <a:p>
            <a:fld id="{6FAE4D6A-332D-4311-878C-39ECA537B944}" type="slidenum">
              <a:rPr lang="en-US" altLang="en-US" smtClean="0"/>
              <a:pPr/>
              <a:t>15</a:t>
            </a:fld>
            <a:endParaRPr lang="en-US" altLang="en-US"/>
          </a:p>
        </p:txBody>
      </p:sp>
    </p:spTree>
    <p:extLst>
      <p:ext uri="{BB962C8B-B14F-4D97-AF65-F5344CB8AC3E}">
        <p14:creationId xmlns:p14="http://schemas.microsoft.com/office/powerpoint/2010/main" val="82609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3D1FE0-04E2-4DD6-A51A-21ABA8C882C3}"/>
              </a:ext>
            </a:extLst>
          </p:cNvPr>
          <p:cNvSpPr>
            <a:spLocks noGrp="1"/>
          </p:cNvSpPr>
          <p:nvPr>
            <p:ph type="title"/>
          </p:nvPr>
        </p:nvSpPr>
        <p:spPr/>
        <p:txBody>
          <a:bodyPr/>
          <a:lstStyle/>
          <a:p>
            <a:r>
              <a:rPr lang="en-US" sz="1800" dirty="0" err="1">
                <a:solidFill>
                  <a:schemeClr val="tx2">
                    <a:lumMod val="75000"/>
                  </a:schemeClr>
                </a:solidFill>
              </a:rPr>
              <a:t>Pašvaldības</a:t>
            </a:r>
            <a:r>
              <a:rPr lang="en-US" sz="1800" dirty="0">
                <a:solidFill>
                  <a:schemeClr val="tx2">
                    <a:lumMod val="75000"/>
                  </a:schemeClr>
                </a:solidFill>
              </a:rPr>
              <a:t> </a:t>
            </a:r>
            <a:r>
              <a:rPr lang="en-US" sz="1800" dirty="0" err="1">
                <a:solidFill>
                  <a:schemeClr val="tx2">
                    <a:lumMod val="75000"/>
                  </a:schemeClr>
                </a:solidFill>
              </a:rPr>
              <a:t>ģerbonis</a:t>
            </a:r>
            <a:r>
              <a:rPr lang="en-US" sz="1800" dirty="0">
                <a:solidFill>
                  <a:schemeClr val="tx2">
                    <a:lumMod val="75000"/>
                  </a:schemeClr>
                </a:solidFill>
              </a:rPr>
              <a:t> un </a:t>
            </a:r>
            <a:r>
              <a:rPr lang="en-US" sz="1800" dirty="0" err="1">
                <a:solidFill>
                  <a:schemeClr val="tx2">
                    <a:lumMod val="75000"/>
                  </a:schemeClr>
                </a:solidFill>
              </a:rPr>
              <a:t>rekvizīti</a:t>
            </a:r>
            <a:r>
              <a:rPr lang="lv-LV" dirty="0">
                <a:solidFill>
                  <a:schemeClr val="tx2">
                    <a:lumMod val="75000"/>
                  </a:schemeClr>
                </a:solidFill>
              </a:rPr>
              <a:t/>
            </a:r>
            <a:br>
              <a:rPr lang="lv-LV" dirty="0">
                <a:solidFill>
                  <a:schemeClr val="tx2">
                    <a:lumMod val="75000"/>
                  </a:schemeClr>
                </a:solidFill>
              </a:rPr>
            </a:br>
            <a:endParaRPr lang="lv-LV" dirty="0">
              <a:solidFill>
                <a:schemeClr val="tx2">
                  <a:lumMod val="75000"/>
                </a:schemeClr>
              </a:solidFill>
            </a:endParaRPr>
          </a:p>
        </p:txBody>
      </p:sp>
      <p:sp>
        <p:nvSpPr>
          <p:cNvPr id="3" name="Content Placeholder 2">
            <a:extLst>
              <a:ext uri="{FF2B5EF4-FFF2-40B4-BE49-F238E27FC236}">
                <a16:creationId xmlns:a16="http://schemas.microsoft.com/office/drawing/2014/main" xmlns="" id="{D12EEB1B-5453-439B-980D-5239583EC2C4}"/>
              </a:ext>
            </a:extLst>
          </p:cNvPr>
          <p:cNvSpPr>
            <a:spLocks noGrp="1"/>
          </p:cNvSpPr>
          <p:nvPr>
            <p:ph idx="1"/>
          </p:nvPr>
        </p:nvSpPr>
        <p:spPr>
          <a:xfrm>
            <a:off x="606392" y="1752600"/>
            <a:ext cx="8080408" cy="4373573"/>
          </a:xfrm>
        </p:spPr>
        <p:txBody>
          <a:bodyPr>
            <a:normAutofit/>
          </a:bodyPr>
          <a:lstStyle/>
          <a:p>
            <a:pPr algn="just"/>
            <a:r>
              <a:rPr lang="lv-LV" sz="1400" dirty="0"/>
              <a:t>Veidojot </a:t>
            </a:r>
            <a:r>
              <a:rPr lang="lv-LV" sz="1400" dirty="0" err="1"/>
              <a:t>jaunizveidotā</a:t>
            </a:r>
            <a:r>
              <a:rPr lang="lv-LV" sz="1400" dirty="0"/>
              <a:t> novada ģerboni, </a:t>
            </a:r>
            <a:r>
              <a:rPr lang="lv-LV" sz="1400" b="1" dirty="0"/>
              <a:t>tiešā veidā nedrīkstēs izmantot nevienu no pastāvošiem apstiprinātiem un reģistrētiem ģerboņiem. </a:t>
            </a:r>
            <a:r>
              <a:rPr lang="lv-LV" sz="1400" dirty="0"/>
              <a:t>Tomēr par pamatu drīkst izmantot kādu no līdzšinējiem ģerboņiem, izmainot heraldiskās krāsas, mainot vai pievienojot ģerboņa figūras, ieviešot heraldiskus lauzumus. Ir atļauts arī apvienot vairākus eksistējošus ģerboņus, kā arī veidot pilnīgu jaunu.</a:t>
            </a:r>
          </a:p>
          <a:p>
            <a:pPr algn="just"/>
            <a:endParaRPr lang="lv-LV" sz="1400" dirty="0"/>
          </a:p>
          <a:p>
            <a:pPr algn="just"/>
            <a:endParaRPr lang="lv-LV" sz="1400" dirty="0"/>
          </a:p>
          <a:p>
            <a:pPr algn="just"/>
            <a:endParaRPr lang="lv-LV" sz="1400" dirty="0"/>
          </a:p>
          <a:p>
            <a:pPr algn="just"/>
            <a:endParaRPr lang="lv-LV" sz="1400" dirty="0"/>
          </a:p>
          <a:p>
            <a:pPr algn="just"/>
            <a:endParaRPr lang="lv-LV" sz="1400" dirty="0"/>
          </a:p>
          <a:p>
            <a:pPr algn="just"/>
            <a:endParaRPr lang="lv-LV" sz="1400" dirty="0"/>
          </a:p>
          <a:p>
            <a:pPr algn="just"/>
            <a:r>
              <a:rPr lang="lv-LV" sz="1400" dirty="0"/>
              <a:t>	</a:t>
            </a:r>
            <a:r>
              <a:rPr lang="lv-LV" sz="1200" dirty="0"/>
              <a:t>Mazais valsts ģerbonis</a:t>
            </a:r>
            <a:r>
              <a:rPr lang="lv-LV" sz="1400" dirty="0"/>
              <a:t>		        </a:t>
            </a:r>
            <a:r>
              <a:rPr lang="lv-LV" sz="1200" dirty="0"/>
              <a:t>Papildinātais mazais valsts ģerbonis</a:t>
            </a:r>
          </a:p>
          <a:p>
            <a:pPr algn="just"/>
            <a:endParaRPr lang="lv-LV" sz="1400" dirty="0"/>
          </a:p>
          <a:p>
            <a:pPr algn="just"/>
            <a:r>
              <a:rPr lang="lv-LV" sz="1400" dirty="0"/>
              <a:t>Rekvizīti, kuri ietekmē dokumenta juridisko spēku, ir noteikti Dokumentu juridiskā spēka likumā</a:t>
            </a:r>
            <a:r>
              <a:rPr lang="lv-LV" sz="1400" baseline="30000" dirty="0"/>
              <a:t>, </a:t>
            </a:r>
            <a:r>
              <a:rPr lang="lv-LV" sz="1400" dirty="0"/>
              <a:t>savukārt to noformēšanas prasības ir noteiktas Ministru kabineta 2018. gada 4. septembra noteikumos Nr.558 “Dokumentu izstrādāšanas un noformēšanas kārtība”. </a:t>
            </a:r>
            <a:endParaRPr lang="lv-LV" sz="1400" i="1" dirty="0"/>
          </a:p>
          <a:p>
            <a:pPr algn="just"/>
            <a:endParaRPr lang="lv-LV" sz="1400" dirty="0"/>
          </a:p>
          <a:p>
            <a:pPr algn="just"/>
            <a:endParaRPr lang="lv-LV" sz="1400" dirty="0"/>
          </a:p>
          <a:p>
            <a:pPr algn="just"/>
            <a:endParaRPr lang="lv-LV" sz="1400" dirty="0"/>
          </a:p>
        </p:txBody>
      </p:sp>
      <p:sp>
        <p:nvSpPr>
          <p:cNvPr id="4" name="Text Placeholder 3">
            <a:extLst>
              <a:ext uri="{FF2B5EF4-FFF2-40B4-BE49-F238E27FC236}">
                <a16:creationId xmlns:a16="http://schemas.microsoft.com/office/drawing/2014/main" xmlns="" id="{67DEE6E8-8868-4FDE-B79C-F1551BB8F9E5}"/>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xmlns="" id="{E81E9077-2AFD-4A53-A1DD-1236F34F31AD}"/>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xmlns="" id="{AAE7E836-505D-4955-BCD3-DEEE48FB107D}"/>
              </a:ext>
            </a:extLst>
          </p:cNvPr>
          <p:cNvSpPr>
            <a:spLocks noGrp="1"/>
          </p:cNvSpPr>
          <p:nvPr>
            <p:ph type="sldNum" sz="quarter" idx="13"/>
          </p:nvPr>
        </p:nvSpPr>
        <p:spPr/>
        <p:txBody>
          <a:bodyPr/>
          <a:lstStyle/>
          <a:p>
            <a:fld id="{6FAE4D6A-332D-4311-878C-39ECA537B944}" type="slidenum">
              <a:rPr lang="en-US" altLang="en-US" smtClean="0"/>
              <a:pPr/>
              <a:t>16</a:t>
            </a:fld>
            <a:endParaRPr lang="en-US" altLang="en-US"/>
          </a:p>
        </p:txBody>
      </p:sp>
      <p:pic>
        <p:nvPicPr>
          <p:cNvPr id="12" name="Picture 11">
            <a:extLst>
              <a:ext uri="{FF2B5EF4-FFF2-40B4-BE49-F238E27FC236}">
                <a16:creationId xmlns:a16="http://schemas.microsoft.com/office/drawing/2014/main" xmlns="" id="{3A6EED06-EB93-46D9-916C-4D11F3FF9D4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85324" y="3286306"/>
            <a:ext cx="691515" cy="1076325"/>
          </a:xfrm>
          <a:prstGeom prst="rect">
            <a:avLst/>
          </a:prstGeom>
          <a:noFill/>
          <a:ln>
            <a:noFill/>
          </a:ln>
        </p:spPr>
      </p:pic>
      <p:pic>
        <p:nvPicPr>
          <p:cNvPr id="13" name="Picture 12">
            <a:extLst>
              <a:ext uri="{FF2B5EF4-FFF2-40B4-BE49-F238E27FC236}">
                <a16:creationId xmlns:a16="http://schemas.microsoft.com/office/drawing/2014/main" xmlns="" id="{E9A3707E-3991-4081-9570-09AE8A7433A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38800" y="3259002"/>
            <a:ext cx="1123950" cy="1130935"/>
          </a:xfrm>
          <a:prstGeom prst="rect">
            <a:avLst/>
          </a:prstGeom>
          <a:noFill/>
          <a:ln>
            <a:noFill/>
          </a:ln>
        </p:spPr>
      </p:pic>
    </p:spTree>
    <p:extLst>
      <p:ext uri="{BB962C8B-B14F-4D97-AF65-F5344CB8AC3E}">
        <p14:creationId xmlns:p14="http://schemas.microsoft.com/office/powerpoint/2010/main" val="165022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666325-2F5D-4079-B499-15EFF3623B9A}"/>
              </a:ext>
            </a:extLst>
          </p:cNvPr>
          <p:cNvSpPr>
            <a:spLocks noGrp="1"/>
          </p:cNvSpPr>
          <p:nvPr>
            <p:ph type="title"/>
          </p:nvPr>
        </p:nvSpPr>
        <p:spPr/>
        <p:txBody>
          <a:bodyPr>
            <a:normAutofit/>
          </a:bodyPr>
          <a:lstStyle/>
          <a:p>
            <a:r>
              <a:rPr lang="lv-LV" sz="1800" dirty="0">
                <a:solidFill>
                  <a:schemeClr val="tx2">
                    <a:lumMod val="75000"/>
                  </a:schemeClr>
                </a:solidFill>
              </a:rPr>
              <a:t>Pašvaldību nolikums un pašvaldību saistošie notikumi</a:t>
            </a:r>
          </a:p>
        </p:txBody>
      </p:sp>
      <p:sp>
        <p:nvSpPr>
          <p:cNvPr id="3" name="Content Placeholder 2">
            <a:extLst>
              <a:ext uri="{FF2B5EF4-FFF2-40B4-BE49-F238E27FC236}">
                <a16:creationId xmlns:a16="http://schemas.microsoft.com/office/drawing/2014/main" xmlns="" id="{01A79623-066E-4E1E-958D-E23808D4A001}"/>
              </a:ext>
            </a:extLst>
          </p:cNvPr>
          <p:cNvSpPr>
            <a:spLocks noGrp="1"/>
          </p:cNvSpPr>
          <p:nvPr>
            <p:ph idx="1"/>
          </p:nvPr>
        </p:nvSpPr>
        <p:spPr>
          <a:xfrm>
            <a:off x="683394" y="1752600"/>
            <a:ext cx="8003406" cy="4373573"/>
          </a:xfrm>
        </p:spPr>
        <p:txBody>
          <a:bodyPr>
            <a:normAutofit/>
          </a:bodyPr>
          <a:lstStyle/>
          <a:p>
            <a:pPr algn="just"/>
            <a:r>
              <a:rPr lang="lv-LV" sz="1400" b="1" dirty="0"/>
              <a:t>Pašvaldības nolikums </a:t>
            </a:r>
            <a:r>
              <a:rPr lang="lv-LV" sz="1400" dirty="0"/>
              <a:t>stājas spēkā nākamajā dienā pēc tā parakstīšanas, ja tajā nav noteikts cits spēkā stāšanās laiks. Pēc pašvaldības nolikuma pieņemšanas tam jābūt brīvi pieejamam pašvaldības domes ēkā un pagasta vai pilsētas pārvaldēs, kā arī publicētam pašvaldības mājaslapā internetā. Pašvaldības nolikumu triju dienu laikā pēc tā parakstīšanas </a:t>
            </a:r>
            <a:r>
              <a:rPr lang="lv-LV" sz="1400" dirty="0" err="1"/>
              <a:t>rakstveidā</a:t>
            </a:r>
            <a:r>
              <a:rPr lang="lv-LV" sz="1400" dirty="0"/>
              <a:t> un elektroniskā veidā </a:t>
            </a:r>
            <a:r>
              <a:rPr lang="lv-LV" sz="1400" dirty="0" err="1"/>
              <a:t>nosūta</a:t>
            </a:r>
            <a:r>
              <a:rPr lang="lv-LV" sz="1400" dirty="0"/>
              <a:t> Vides aizsardzības un reģionālās attīstības ministrijai zināšanai.</a:t>
            </a:r>
          </a:p>
          <a:p>
            <a:pPr algn="just"/>
            <a:endParaRPr lang="lv-LV" sz="1400" dirty="0"/>
          </a:p>
          <a:p>
            <a:pPr algn="just"/>
            <a:r>
              <a:rPr lang="lv-LV" sz="1400" dirty="0"/>
              <a:t>Saskaņā ar Administratīvo teritoriju un apdzīvotu vietu likuma Pārejas noteikumu 17.punktu, 2021. gada pašvaldību vēlēšanās ievēlētā novada dome izvērtē novadu veidojošo bijušo pašvaldību pieņemtos </a:t>
            </a:r>
            <a:r>
              <a:rPr lang="lv-LV" sz="1400" b="1" dirty="0"/>
              <a:t>saistošos noteikumus </a:t>
            </a:r>
            <a:r>
              <a:rPr lang="lv-LV" sz="1400" dirty="0"/>
              <a:t>un pieņem jaunus novada saistošos noteikumus. Līdz novada saistošo noteikumu spēkā stāšanās dienai, bet ne ilgāk kā </a:t>
            </a:r>
            <a:r>
              <a:rPr lang="lv-LV" sz="1400" b="1" dirty="0"/>
              <a:t>līdz 2022. gada 1. jūnijam </a:t>
            </a:r>
            <a:r>
              <a:rPr lang="lv-LV" sz="1400" dirty="0"/>
              <a:t>ir spēkā novadu veidojošo bijušo pašvaldību saistošie noteikumi, izņemot saistošos noteikumus par teritorijas plānojumu, kurus izstrādā līdz </a:t>
            </a:r>
            <a:r>
              <a:rPr lang="lv-LV" sz="1400" b="1" dirty="0"/>
              <a:t>2025. gada 31. decembrim.</a:t>
            </a:r>
          </a:p>
          <a:p>
            <a:pPr algn="just"/>
            <a:endParaRPr lang="lv-LV" sz="1400" b="1" dirty="0"/>
          </a:p>
          <a:p>
            <a:pPr algn="just"/>
            <a:endParaRPr lang="lv-LV" sz="1400" b="1" dirty="0"/>
          </a:p>
          <a:p>
            <a:endParaRPr lang="lv-LV" dirty="0"/>
          </a:p>
        </p:txBody>
      </p:sp>
      <p:sp>
        <p:nvSpPr>
          <p:cNvPr id="4" name="Text Placeholder 3">
            <a:extLst>
              <a:ext uri="{FF2B5EF4-FFF2-40B4-BE49-F238E27FC236}">
                <a16:creationId xmlns:a16="http://schemas.microsoft.com/office/drawing/2014/main" xmlns="" id="{11BAC191-91EC-4BB9-BB81-A878C04F7AA1}"/>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xmlns="" id="{6D79189C-02DB-4D21-9BA7-10E0125C0BF3}"/>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xmlns="" id="{320AFB4E-4CF9-4099-A83F-FF05BABE26F1}"/>
              </a:ext>
            </a:extLst>
          </p:cNvPr>
          <p:cNvSpPr>
            <a:spLocks noGrp="1"/>
          </p:cNvSpPr>
          <p:nvPr>
            <p:ph type="sldNum" sz="quarter" idx="13"/>
          </p:nvPr>
        </p:nvSpPr>
        <p:spPr/>
        <p:txBody>
          <a:bodyPr/>
          <a:lstStyle/>
          <a:p>
            <a:fld id="{6FAE4D6A-332D-4311-878C-39ECA537B944}" type="slidenum">
              <a:rPr lang="en-US" altLang="en-US" smtClean="0"/>
              <a:pPr/>
              <a:t>17</a:t>
            </a:fld>
            <a:endParaRPr lang="en-US" altLang="en-US"/>
          </a:p>
        </p:txBody>
      </p:sp>
    </p:spTree>
    <p:extLst>
      <p:ext uri="{BB962C8B-B14F-4D97-AF65-F5344CB8AC3E}">
        <p14:creationId xmlns:p14="http://schemas.microsoft.com/office/powerpoint/2010/main" val="2530359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06311B-D7CF-4F29-982A-581F843B64B0}"/>
              </a:ext>
            </a:extLst>
          </p:cNvPr>
          <p:cNvSpPr>
            <a:spLocks noGrp="1"/>
          </p:cNvSpPr>
          <p:nvPr>
            <p:ph type="title"/>
          </p:nvPr>
        </p:nvSpPr>
        <p:spPr/>
        <p:txBody>
          <a:bodyPr>
            <a:normAutofit/>
          </a:bodyPr>
          <a:lstStyle/>
          <a:p>
            <a:r>
              <a:rPr lang="lv-LV" sz="1800" dirty="0">
                <a:solidFill>
                  <a:schemeClr val="tx2">
                    <a:lumMod val="75000"/>
                  </a:schemeClr>
                </a:solidFill>
              </a:rPr>
              <a:t>Novada teritorijas plānošana</a:t>
            </a:r>
          </a:p>
        </p:txBody>
      </p:sp>
      <p:sp>
        <p:nvSpPr>
          <p:cNvPr id="3" name="Content Placeholder 2">
            <a:extLst>
              <a:ext uri="{FF2B5EF4-FFF2-40B4-BE49-F238E27FC236}">
                <a16:creationId xmlns:a16="http://schemas.microsoft.com/office/drawing/2014/main" xmlns="" id="{EAD6A7A4-29C6-4C21-A1BF-D0C709B13EB0}"/>
              </a:ext>
            </a:extLst>
          </p:cNvPr>
          <p:cNvSpPr>
            <a:spLocks noGrp="1"/>
          </p:cNvSpPr>
          <p:nvPr>
            <p:ph idx="1"/>
          </p:nvPr>
        </p:nvSpPr>
        <p:spPr>
          <a:xfrm>
            <a:off x="519764" y="1752600"/>
            <a:ext cx="8167036" cy="4373573"/>
          </a:xfrm>
        </p:spPr>
        <p:txBody>
          <a:bodyPr>
            <a:normAutofit/>
          </a:bodyPr>
          <a:lstStyle/>
          <a:p>
            <a:pPr algn="just"/>
            <a:r>
              <a:rPr lang="lv-LV" sz="1400" dirty="0"/>
              <a:t>Īpaši svarīga loma teritorijas plānojuma (TP) izstrādē ir sabiedrības viedokļa uzklausīšanai un tās sniegto priekšlikumu izvērtēšanai un iestrādāšanai dokumenta redakcijā. </a:t>
            </a:r>
          </a:p>
          <a:p>
            <a:pPr algn="just"/>
            <a:endParaRPr lang="lv-LV" sz="1400" dirty="0"/>
          </a:p>
          <a:p>
            <a:pPr algn="just"/>
            <a:r>
              <a:rPr lang="lv-LV" sz="1400" dirty="0"/>
              <a:t>Ņemot vērā to, ka administratīvi teritoriālās reformas rezultātā, pašvaldībām apvienojoties, vairumā gadījumu to administratīvās teritorijas krietni palielināsies, īpaši nozīmīga ir sabiedrības līdzdalības nodrošināšana plānošanas dokumenta izstrādes procesa laikā. </a:t>
            </a:r>
          </a:p>
          <a:p>
            <a:pPr algn="just"/>
            <a:endParaRPr lang="lv-LV" sz="1400" dirty="0"/>
          </a:p>
          <a:p>
            <a:pPr algn="just"/>
            <a:r>
              <a:rPr lang="lv-LV" sz="1400" dirty="0"/>
              <a:t>Svarīgi panākt, lai visiem novada iedzīvotājiem būtu iespēja piedalīties dokumenta publiskās apspriešanas klātienes sanāksmēs savas dzīves vietas tuvumā un iespēja </a:t>
            </a:r>
            <a:r>
              <a:rPr lang="lv-LV" sz="1400" b="1" dirty="0"/>
              <a:t>iepazīties ar TP darba redakciju ne tikai elektroniski pašvaldības tīmekļa vietnē vai Valsts vienotajā ģeotelpisko datu portālā Geolatvija.lv sadaļā </a:t>
            </a:r>
            <a:r>
              <a:rPr lang="lv-LV" sz="1400" b="1" i="1" dirty="0"/>
              <a:t>Teritorijas attīstības plānošana</a:t>
            </a:r>
            <a:r>
              <a:rPr lang="lv-LV" sz="1400" b="1" dirty="0"/>
              <a:t>, bet arī drukātā veidā, nodrošinot vismaz viena drukāta eksemplāra pieejamību sabiedriski nozīmīgās vietās. </a:t>
            </a:r>
          </a:p>
          <a:p>
            <a:endParaRPr lang="lv-LV" dirty="0"/>
          </a:p>
        </p:txBody>
      </p:sp>
      <p:sp>
        <p:nvSpPr>
          <p:cNvPr id="4" name="Text Placeholder 3">
            <a:extLst>
              <a:ext uri="{FF2B5EF4-FFF2-40B4-BE49-F238E27FC236}">
                <a16:creationId xmlns:a16="http://schemas.microsoft.com/office/drawing/2014/main" xmlns="" id="{DBC8F2E8-4736-4932-B071-324EF468A76A}"/>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xmlns="" id="{8000FE01-FEFF-42BD-B36C-5B520082C126}"/>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xmlns="" id="{5A6B3043-F1CE-4074-98CD-C67B7D7B69BF}"/>
              </a:ext>
            </a:extLst>
          </p:cNvPr>
          <p:cNvSpPr>
            <a:spLocks noGrp="1"/>
          </p:cNvSpPr>
          <p:nvPr>
            <p:ph type="sldNum" sz="quarter" idx="13"/>
          </p:nvPr>
        </p:nvSpPr>
        <p:spPr/>
        <p:txBody>
          <a:bodyPr/>
          <a:lstStyle/>
          <a:p>
            <a:fld id="{6FAE4D6A-332D-4311-878C-39ECA537B944}" type="slidenum">
              <a:rPr lang="en-US" altLang="en-US" smtClean="0"/>
              <a:pPr/>
              <a:t>18</a:t>
            </a:fld>
            <a:endParaRPr lang="en-US" altLang="en-US"/>
          </a:p>
        </p:txBody>
      </p:sp>
    </p:spTree>
    <p:extLst>
      <p:ext uri="{BB962C8B-B14F-4D97-AF65-F5344CB8AC3E}">
        <p14:creationId xmlns:p14="http://schemas.microsoft.com/office/powerpoint/2010/main" val="17814295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2CB6DD-7F42-4E86-A00B-AB837BBCDE9B}"/>
              </a:ext>
            </a:extLst>
          </p:cNvPr>
          <p:cNvSpPr>
            <a:spLocks noGrp="1"/>
          </p:cNvSpPr>
          <p:nvPr>
            <p:ph type="title"/>
          </p:nvPr>
        </p:nvSpPr>
        <p:spPr/>
        <p:txBody>
          <a:bodyPr>
            <a:normAutofit/>
          </a:bodyPr>
          <a:lstStyle/>
          <a:p>
            <a:r>
              <a:rPr lang="lv-LV" sz="1800" dirty="0">
                <a:solidFill>
                  <a:schemeClr val="tx2">
                    <a:lumMod val="75000"/>
                  </a:schemeClr>
                </a:solidFill>
              </a:rPr>
              <a:t>Atbalstāmās Informācijas un </a:t>
            </a:r>
            <a:r>
              <a:rPr lang="lv-LV" sz="1800" dirty="0" smtClean="0">
                <a:solidFill>
                  <a:schemeClr val="tx2">
                    <a:lumMod val="75000"/>
                  </a:schemeClr>
                </a:solidFill>
              </a:rPr>
              <a:t>komunikāciju </a:t>
            </a:r>
            <a:r>
              <a:rPr lang="lv-LV" sz="1800" dirty="0">
                <a:solidFill>
                  <a:schemeClr val="tx2">
                    <a:lumMod val="75000"/>
                  </a:schemeClr>
                </a:solidFill>
              </a:rPr>
              <a:t>tehnoloģiju ieviešanas aktivitātes</a:t>
            </a:r>
          </a:p>
        </p:txBody>
      </p:sp>
      <p:sp>
        <p:nvSpPr>
          <p:cNvPr id="3" name="Content Placeholder 2">
            <a:extLst>
              <a:ext uri="{FF2B5EF4-FFF2-40B4-BE49-F238E27FC236}">
                <a16:creationId xmlns:a16="http://schemas.microsoft.com/office/drawing/2014/main" xmlns="" id="{65D875B6-C5C5-4C5B-84D8-A38F968714AC}"/>
              </a:ext>
            </a:extLst>
          </p:cNvPr>
          <p:cNvSpPr>
            <a:spLocks noGrp="1"/>
          </p:cNvSpPr>
          <p:nvPr>
            <p:ph idx="1"/>
          </p:nvPr>
        </p:nvSpPr>
        <p:spPr>
          <a:xfrm>
            <a:off x="577516" y="1752600"/>
            <a:ext cx="8109284" cy="4373573"/>
          </a:xfrm>
        </p:spPr>
        <p:txBody>
          <a:bodyPr>
            <a:noAutofit/>
          </a:bodyPr>
          <a:lstStyle/>
          <a:p>
            <a:pPr marL="285750" indent="-285750" algn="just">
              <a:buFont typeface="Wingdings" panose="05000000000000000000" pitchFamily="2" charset="2"/>
              <a:buChar char="v"/>
            </a:pPr>
            <a:r>
              <a:rPr lang="lv-LV" sz="1400" dirty="0" smtClean="0"/>
              <a:t>Jaunās programmatūras iegāde un papildus licenču iegāde jau esošajai programmatūrai, tās uzstādīšana, programmatūras izstrāde un pielāgošana, lai nodrošinātu lietotās programmatūras unifikāciju </a:t>
            </a:r>
            <a:r>
              <a:rPr lang="lv-LV" sz="1400" dirty="0" err="1" smtClean="0"/>
              <a:t>jaunveidotās</a:t>
            </a:r>
            <a:r>
              <a:rPr lang="lv-LV" sz="1400" dirty="0" smtClean="0"/>
              <a:t> pašvaldības ietvaros, pašvaldību pamata un atbalsta funkciju izpildei. Programmu iegāde un pārveide tiks atbalstīta tikai tad, ja tajās būs integrēti valsts koplietošanas IKT risinājumi, kur tas attiecināms. </a:t>
            </a:r>
          </a:p>
          <a:p>
            <a:pPr marL="285750" indent="-285750">
              <a:buFont typeface="Wingdings" panose="05000000000000000000" pitchFamily="2" charset="2"/>
              <a:buChar char="v"/>
            </a:pPr>
            <a:endParaRPr lang="lv-LV" sz="1400" dirty="0" smtClean="0"/>
          </a:p>
          <a:p>
            <a:pPr marL="285750" indent="-285750">
              <a:buFont typeface="Wingdings" panose="05000000000000000000" pitchFamily="2" charset="2"/>
              <a:buChar char="v"/>
            </a:pPr>
            <a:r>
              <a:rPr lang="lv-LV" sz="1400" dirty="0" smtClean="0"/>
              <a:t>Jaunas tehnikas iegāde un uzstādīšana, esošās tehnikas uzlabošana, lai nodrošinātu pašvaldību pamata un atbalsta funkciju izpildi. </a:t>
            </a:r>
          </a:p>
          <a:p>
            <a:pPr marL="285750" indent="-285750">
              <a:buFont typeface="Wingdings" panose="05000000000000000000" pitchFamily="2" charset="2"/>
              <a:buChar char="v"/>
            </a:pPr>
            <a:endParaRPr lang="lv-LV" sz="1400" dirty="0"/>
          </a:p>
          <a:p>
            <a:pPr marL="285750" indent="-285750">
              <a:buFont typeface="Wingdings" panose="05000000000000000000" pitchFamily="2" charset="2"/>
              <a:buChar char="v"/>
            </a:pPr>
            <a:r>
              <a:rPr lang="lv-LV" sz="1400" dirty="0"/>
              <a:t>Darbinieku apmācība saistībā ar jauno sistēmu ieviešanu.</a:t>
            </a:r>
          </a:p>
          <a:p>
            <a:endParaRPr lang="lv-LV" sz="1400" dirty="0"/>
          </a:p>
          <a:p>
            <a:pPr marL="285750" lvl="0" indent="-285750">
              <a:buFont typeface="Wingdings" panose="05000000000000000000" pitchFamily="2" charset="2"/>
              <a:buChar char="v"/>
            </a:pPr>
            <a:r>
              <a:rPr lang="lv-LV" sz="1400" dirty="0"/>
              <a:t>Datu migrācija informācijas sistēmās atbilstoši jaunās pašvaldības struktūrai. </a:t>
            </a:r>
          </a:p>
        </p:txBody>
      </p:sp>
      <p:sp>
        <p:nvSpPr>
          <p:cNvPr id="4" name="Text Placeholder 3">
            <a:extLst>
              <a:ext uri="{FF2B5EF4-FFF2-40B4-BE49-F238E27FC236}">
                <a16:creationId xmlns:a16="http://schemas.microsoft.com/office/drawing/2014/main" xmlns="" id="{78397217-E2C7-4E9E-897B-D6E43B974907}"/>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xmlns="" id="{51BA7E0F-217B-4889-A84B-B64FE4952F1F}"/>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xmlns="" id="{722D8230-1802-4F3C-B291-8460C2E77F87}"/>
              </a:ext>
            </a:extLst>
          </p:cNvPr>
          <p:cNvSpPr>
            <a:spLocks noGrp="1"/>
          </p:cNvSpPr>
          <p:nvPr>
            <p:ph type="sldNum" sz="quarter" idx="13"/>
          </p:nvPr>
        </p:nvSpPr>
        <p:spPr/>
        <p:txBody>
          <a:bodyPr/>
          <a:lstStyle/>
          <a:p>
            <a:fld id="{6FAE4D6A-332D-4311-878C-39ECA537B944}" type="slidenum">
              <a:rPr lang="en-US" altLang="en-US" smtClean="0"/>
              <a:pPr/>
              <a:t>19</a:t>
            </a:fld>
            <a:endParaRPr lang="en-US" altLang="en-US"/>
          </a:p>
        </p:txBody>
      </p:sp>
    </p:spTree>
    <p:extLst>
      <p:ext uri="{BB962C8B-B14F-4D97-AF65-F5344CB8AC3E}">
        <p14:creationId xmlns:p14="http://schemas.microsoft.com/office/powerpoint/2010/main" val="2444859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4126" y="381000"/>
            <a:ext cx="6424862" cy="809626"/>
          </a:xfrm>
        </p:spPr>
        <p:txBody>
          <a:bodyPr>
            <a:noAutofit/>
          </a:bodyPr>
          <a:lstStyle/>
          <a:p>
            <a:r>
              <a:rPr lang="lv-LV" dirty="0">
                <a:solidFill>
                  <a:schemeClr val="tx2">
                    <a:lumMod val="75000"/>
                  </a:schemeClr>
                </a:solidFill>
              </a:rPr>
              <a:t/>
            </a:r>
            <a:br>
              <a:rPr lang="lv-LV" dirty="0">
                <a:solidFill>
                  <a:schemeClr val="tx2">
                    <a:lumMod val="75000"/>
                  </a:schemeClr>
                </a:solidFill>
              </a:rPr>
            </a:br>
            <a:r>
              <a:rPr lang="lv-LV" sz="2200" dirty="0">
                <a:solidFill>
                  <a:schemeClr val="tx2">
                    <a:lumMod val="75000"/>
                  </a:schemeClr>
                </a:solidFill>
              </a:rPr>
              <a:t>Pamatojums</a:t>
            </a:r>
          </a:p>
        </p:txBody>
      </p:sp>
      <p:sp>
        <p:nvSpPr>
          <p:cNvPr id="3" name="Content Placeholder 2"/>
          <p:cNvSpPr>
            <a:spLocks noGrp="1"/>
          </p:cNvSpPr>
          <p:nvPr>
            <p:ph idx="1"/>
          </p:nvPr>
        </p:nvSpPr>
        <p:spPr>
          <a:xfrm>
            <a:off x="613611" y="1972638"/>
            <a:ext cx="8073189" cy="4440194"/>
          </a:xfrm>
        </p:spPr>
        <p:txBody>
          <a:bodyPr>
            <a:normAutofit/>
          </a:bodyPr>
          <a:lstStyle/>
          <a:p>
            <a:pPr algn="just"/>
            <a:endParaRPr lang="lv-LV" dirty="0"/>
          </a:p>
          <a:p>
            <a:pPr algn="just"/>
            <a:r>
              <a:rPr lang="lv-LV" sz="1400" dirty="0"/>
              <a:t>Atbilstoši likuma pārejas noteikumu 8. punktam, VARAM izstrādā Metodiku pašvaldībām jaunveidojamo novadu darbības uzsākšanai līdz 30.09.2020.</a:t>
            </a:r>
          </a:p>
          <a:p>
            <a:endParaRPr lang="lv-LV" sz="1400" dirty="0"/>
          </a:p>
          <a:p>
            <a:pPr algn="just"/>
            <a:r>
              <a:rPr lang="lv-LV" sz="1400" dirty="0"/>
              <a:t>Metodika tiks pastāvīgi papildināta, ņemot vērā pašvaldību interesējošos jautājumus un aktualitātes. </a:t>
            </a:r>
          </a:p>
          <a:p>
            <a:pPr algn="just"/>
            <a:endParaRPr lang="lv-LV" sz="1400" dirty="0"/>
          </a:p>
          <a:p>
            <a:pPr algn="just"/>
            <a:r>
              <a:rPr lang="lv-LV" sz="1400" dirty="0"/>
              <a:t>Aktuālākā Metodikas versija tiks iezīmēta titullapā iekļaujot pēdējo izmaiņu Metodikas izstrādes datumu.  </a:t>
            </a:r>
          </a:p>
        </p:txBody>
      </p:sp>
      <p:sp>
        <p:nvSpPr>
          <p:cNvPr id="6" name="Slide Number Placeholder 5"/>
          <p:cNvSpPr>
            <a:spLocks noGrp="1"/>
          </p:cNvSpPr>
          <p:nvPr>
            <p:ph type="sldNum" sz="quarter" idx="13"/>
          </p:nvPr>
        </p:nvSpPr>
        <p:spPr>
          <a:xfrm>
            <a:off x="8758988" y="6569243"/>
            <a:ext cx="264695" cy="276726"/>
          </a:xfrm>
        </p:spPr>
        <p:txBody>
          <a:bodyPr/>
          <a:lstStyle/>
          <a:p>
            <a:fld id="{6FAE4D6A-332D-4311-878C-39ECA537B944}" type="slidenum">
              <a:rPr lang="en-US" altLang="en-US" smtClean="0"/>
              <a:pPr/>
              <a:t>2</a:t>
            </a:fld>
            <a:endParaRPr lang="en-US" altLang="en-US" dirty="0"/>
          </a:p>
        </p:txBody>
      </p:sp>
    </p:spTree>
    <p:extLst>
      <p:ext uri="{BB962C8B-B14F-4D97-AF65-F5344CB8AC3E}">
        <p14:creationId xmlns:p14="http://schemas.microsoft.com/office/powerpoint/2010/main" val="33881215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FEB821-F477-4090-8924-27328B171D5A}"/>
              </a:ext>
            </a:extLst>
          </p:cNvPr>
          <p:cNvSpPr>
            <a:spLocks noGrp="1"/>
          </p:cNvSpPr>
          <p:nvPr>
            <p:ph type="title"/>
          </p:nvPr>
        </p:nvSpPr>
        <p:spPr/>
        <p:txBody>
          <a:bodyPr>
            <a:normAutofit/>
          </a:bodyPr>
          <a:lstStyle/>
          <a:p>
            <a:r>
              <a:rPr lang="lv-LV" sz="1800" dirty="0">
                <a:solidFill>
                  <a:schemeClr val="tx2">
                    <a:lumMod val="75000"/>
                  </a:schemeClr>
                </a:solidFill>
              </a:rPr>
              <a:t>Dažādi reģistri I</a:t>
            </a:r>
          </a:p>
        </p:txBody>
      </p:sp>
      <p:sp>
        <p:nvSpPr>
          <p:cNvPr id="3" name="Content Placeholder 2">
            <a:extLst>
              <a:ext uri="{FF2B5EF4-FFF2-40B4-BE49-F238E27FC236}">
                <a16:creationId xmlns:a16="http://schemas.microsoft.com/office/drawing/2014/main" xmlns="" id="{EAFE5AE3-9EB4-49AC-A658-C80F0D069FC0}"/>
              </a:ext>
            </a:extLst>
          </p:cNvPr>
          <p:cNvSpPr>
            <a:spLocks noGrp="1"/>
          </p:cNvSpPr>
          <p:nvPr>
            <p:ph idx="1"/>
          </p:nvPr>
        </p:nvSpPr>
        <p:spPr>
          <a:xfrm>
            <a:off x="683394" y="1752600"/>
            <a:ext cx="8003406" cy="4373573"/>
          </a:xfrm>
        </p:spPr>
        <p:txBody>
          <a:bodyPr>
            <a:normAutofit/>
          </a:bodyPr>
          <a:lstStyle/>
          <a:p>
            <a:pPr marL="342900" indent="-342900">
              <a:buFont typeface="Wingdings" panose="05000000000000000000" pitchFamily="2" charset="2"/>
              <a:buChar char="v"/>
            </a:pPr>
            <a:r>
              <a:rPr lang="lv-LV" sz="1400" b="1" dirty="0"/>
              <a:t>Nekustamā un kustamā īpašuma </a:t>
            </a:r>
            <a:r>
              <a:rPr lang="lv-LV" sz="1400" b="1" dirty="0" err="1"/>
              <a:t>pārreģistrācija</a:t>
            </a:r>
            <a:endParaRPr lang="lv-LV" sz="1400" b="1" dirty="0"/>
          </a:p>
          <a:p>
            <a:endParaRPr lang="lv-LV" sz="1400" dirty="0"/>
          </a:p>
          <a:p>
            <a:pPr algn="just"/>
            <a:r>
              <a:rPr lang="lv-LV" sz="1400" dirty="0"/>
              <a:t>Nekustamā īpašuma </a:t>
            </a:r>
            <a:r>
              <a:rPr lang="lv-LV" sz="1400" dirty="0" err="1"/>
              <a:t>pārreģistrācija</a:t>
            </a:r>
            <a:r>
              <a:rPr lang="lv-LV" sz="1400" dirty="0"/>
              <a:t> ir veicama divos veidos:</a:t>
            </a:r>
          </a:p>
          <a:p>
            <a:pPr lvl="0" algn="just"/>
            <a:r>
              <a:rPr lang="lv-LV" sz="1400" dirty="0"/>
              <a:t>1) Ja nekustamais īpašums </a:t>
            </a:r>
            <a:r>
              <a:rPr lang="lv-LV" sz="1400" b="1" dirty="0"/>
              <a:t>ir reģistrēts Zemesgrāmatā</a:t>
            </a:r>
            <a:r>
              <a:rPr lang="lv-LV" sz="1400" dirty="0"/>
              <a:t>, tad </a:t>
            </a:r>
            <a:r>
              <a:rPr lang="lv-LV" sz="1400" dirty="0" err="1"/>
              <a:t>jaunveidotā</a:t>
            </a:r>
            <a:r>
              <a:rPr lang="lv-LV" sz="1400" dirty="0"/>
              <a:t> pašvaldība saskaņā ar Ministru kabineta 2006.gada 31.oktobra noteikumiem nr.898 „Noteikumi par zemesgrāmatu nostiprinājuma lūguma formām” uzraksta nostiprinājuma lūgumu un ar to vēršas </a:t>
            </a:r>
            <a:r>
              <a:rPr lang="lv-LV" sz="1400" dirty="0" err="1"/>
              <a:t>Zemesgrāmtā</a:t>
            </a:r>
            <a:r>
              <a:rPr lang="lv-LV" sz="1400" dirty="0"/>
              <a:t>. Nostiprinājuma lūgums iesniedzams par katru nekustamo īpašumu.</a:t>
            </a:r>
          </a:p>
          <a:p>
            <a:pPr lvl="0" algn="just"/>
            <a:endParaRPr lang="lv-LV" sz="1400" dirty="0"/>
          </a:p>
          <a:p>
            <a:pPr lvl="0" algn="just"/>
            <a:r>
              <a:rPr lang="lv-LV" sz="1400" dirty="0"/>
              <a:t>2) Ja kadastra objekts (nekustamais īpašums, t.sk. zemes vienība, būve, dzīvokļa īpašums) </a:t>
            </a:r>
            <a:r>
              <a:rPr lang="lv-LV" sz="1400" b="1" dirty="0"/>
              <a:t>nav reģistrēts Zemesgrāmatā</a:t>
            </a:r>
            <a:r>
              <a:rPr lang="lv-LV" sz="1400" dirty="0"/>
              <a:t>, tad attiecīgi </a:t>
            </a:r>
            <a:r>
              <a:rPr lang="lv-LV" sz="1400" dirty="0" err="1"/>
              <a:t>jaunveidotā</a:t>
            </a:r>
            <a:r>
              <a:rPr lang="lv-LV" sz="1400" dirty="0"/>
              <a:t> pašvaldība vēršas Valsts zemes dienestā ar lūgumu aktualizēt datus Kadastra informācijas sistēmā par katru nekustamo īpašumu, pievienojot iesniegumu, izziņu, kas apliecina, ka kadastra objekts ir pašvaldības bilancē; nodošanas pieņemšanas aktu, kā arī sarakstu par tiem kadastra objektiem, kas ir reģistrēti tikai Kadastra informācijas sistēmā (nav reģistrēti zemesgrāmatā.</a:t>
            </a:r>
            <a:endParaRPr lang="lv-LV" sz="1400" i="1" dirty="0"/>
          </a:p>
        </p:txBody>
      </p:sp>
      <p:sp>
        <p:nvSpPr>
          <p:cNvPr id="4" name="Text Placeholder 3">
            <a:extLst>
              <a:ext uri="{FF2B5EF4-FFF2-40B4-BE49-F238E27FC236}">
                <a16:creationId xmlns:a16="http://schemas.microsoft.com/office/drawing/2014/main" xmlns="" id="{729ED4D5-56D7-4498-947E-E67211D2F0EB}"/>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xmlns="" id="{195811AA-CDB2-4846-97C4-2DE64B2C9219}"/>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xmlns="" id="{DCB217D4-5668-4045-84F6-07E49BA70EDE}"/>
              </a:ext>
            </a:extLst>
          </p:cNvPr>
          <p:cNvSpPr>
            <a:spLocks noGrp="1"/>
          </p:cNvSpPr>
          <p:nvPr>
            <p:ph type="sldNum" sz="quarter" idx="13"/>
          </p:nvPr>
        </p:nvSpPr>
        <p:spPr/>
        <p:txBody>
          <a:bodyPr/>
          <a:lstStyle/>
          <a:p>
            <a:fld id="{6FAE4D6A-332D-4311-878C-39ECA537B944}" type="slidenum">
              <a:rPr lang="en-US" altLang="en-US" smtClean="0"/>
              <a:pPr/>
              <a:t>20</a:t>
            </a:fld>
            <a:endParaRPr lang="en-US" altLang="en-US"/>
          </a:p>
        </p:txBody>
      </p:sp>
    </p:spTree>
    <p:extLst>
      <p:ext uri="{BB962C8B-B14F-4D97-AF65-F5344CB8AC3E}">
        <p14:creationId xmlns:p14="http://schemas.microsoft.com/office/powerpoint/2010/main" val="675604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82346D-B458-45B3-9ADC-984E34ADADB6}"/>
              </a:ext>
            </a:extLst>
          </p:cNvPr>
          <p:cNvSpPr>
            <a:spLocks noGrp="1"/>
          </p:cNvSpPr>
          <p:nvPr>
            <p:ph type="title"/>
          </p:nvPr>
        </p:nvSpPr>
        <p:spPr/>
        <p:txBody>
          <a:bodyPr/>
          <a:lstStyle/>
          <a:p>
            <a:r>
              <a:rPr lang="lv-LV" sz="1800" dirty="0">
                <a:solidFill>
                  <a:schemeClr val="tx2">
                    <a:lumMod val="75000"/>
                  </a:schemeClr>
                </a:solidFill>
              </a:rPr>
              <a:t>Dažādi reģistri II</a:t>
            </a:r>
          </a:p>
        </p:txBody>
      </p:sp>
      <p:sp>
        <p:nvSpPr>
          <p:cNvPr id="3" name="Content Placeholder 2">
            <a:extLst>
              <a:ext uri="{FF2B5EF4-FFF2-40B4-BE49-F238E27FC236}">
                <a16:creationId xmlns:a16="http://schemas.microsoft.com/office/drawing/2014/main" xmlns="" id="{DE10E0C3-1333-4E4C-9910-5C45DC392EAB}"/>
              </a:ext>
            </a:extLst>
          </p:cNvPr>
          <p:cNvSpPr>
            <a:spLocks noGrp="1"/>
          </p:cNvSpPr>
          <p:nvPr>
            <p:ph idx="1"/>
          </p:nvPr>
        </p:nvSpPr>
        <p:spPr>
          <a:xfrm>
            <a:off x="616016" y="1741999"/>
            <a:ext cx="8090034" cy="4373573"/>
          </a:xfrm>
        </p:spPr>
        <p:txBody>
          <a:bodyPr>
            <a:normAutofit/>
          </a:bodyPr>
          <a:lstStyle/>
          <a:p>
            <a:pPr marL="342900" indent="-342900">
              <a:buFont typeface="Wingdings" panose="05000000000000000000" pitchFamily="2" charset="2"/>
              <a:buChar char="v"/>
            </a:pPr>
            <a:r>
              <a:rPr lang="lv-LV" sz="1400" b="1" dirty="0"/>
              <a:t>Administratīvi teritoriālā un teritoriālās vienības koda piešķiršana</a:t>
            </a:r>
          </a:p>
          <a:p>
            <a:endParaRPr lang="lv-LV" sz="1400" b="1" dirty="0"/>
          </a:p>
          <a:p>
            <a:r>
              <a:rPr lang="lv-LV" sz="1400" dirty="0"/>
              <a:t>Jaunos Administratīvo teritoriju un teritoriālo vienību klasifikatora kodus saskaņā ar spēkā esošo Administratīvo teritoriju un apdzīvoto vietu likumu izstrādā Centrālā Statistikas pārvalde un tie būs pieejami Centrālās statistikas pārvaldes mājas lapā no 01.07.2021.</a:t>
            </a:r>
          </a:p>
          <a:p>
            <a:endParaRPr lang="lv-LV" sz="1400" dirty="0"/>
          </a:p>
          <a:p>
            <a:pPr marL="285750" indent="-285750">
              <a:buFont typeface="Wingdings" panose="05000000000000000000" pitchFamily="2" charset="2"/>
              <a:buChar char="v"/>
            </a:pPr>
            <a:r>
              <a:rPr lang="lv-LV" sz="1400" b="1" dirty="0"/>
              <a:t>Adrešu klasifikatora koda un adreses piešķiršana novadam un novadā ietilpstošajām teritoriālajām vienībām</a:t>
            </a:r>
          </a:p>
          <a:p>
            <a:endParaRPr lang="lv-LV" sz="1400" dirty="0"/>
          </a:p>
          <a:p>
            <a:pPr algn="just"/>
            <a:r>
              <a:rPr lang="lv-LV" sz="1400" dirty="0"/>
              <a:t>Šobrīd novada teritorija var būt arī bez teritoriālā iedalījuma, savukārt atbilstoši jaunajam Administratīvo teritoriju un apdzīvoto vietu likumam novada teritorija tiks iedalīta pilsētās un pagastos, līdz ar to </a:t>
            </a:r>
            <a:r>
              <a:rPr lang="lv-LV" sz="1400" i="1" dirty="0"/>
              <a:t>jaunajos “Adresācijas noteikumos”</a:t>
            </a:r>
            <a:r>
              <a:rPr lang="lv-LV" sz="1400" dirty="0"/>
              <a:t> (izstrādā TM) noteikts, ka līdz 2021. gada 1. jūlijam pašvaldība var piešķirt adresi arī tikai novadā (ne pilsētā un pagastā) ietilpstošajiem adresācijas objektiem.</a:t>
            </a:r>
          </a:p>
          <a:p>
            <a:endParaRPr lang="lv-LV" dirty="0"/>
          </a:p>
          <a:p>
            <a:pPr marL="342900" indent="-342900">
              <a:buFont typeface="Wingdings" panose="05000000000000000000" pitchFamily="2" charset="2"/>
              <a:buChar char="v"/>
            </a:pPr>
            <a:endParaRPr lang="lv-LV" dirty="0"/>
          </a:p>
        </p:txBody>
      </p:sp>
      <p:sp>
        <p:nvSpPr>
          <p:cNvPr id="4" name="Text Placeholder 3">
            <a:extLst>
              <a:ext uri="{FF2B5EF4-FFF2-40B4-BE49-F238E27FC236}">
                <a16:creationId xmlns:a16="http://schemas.microsoft.com/office/drawing/2014/main" xmlns="" id="{791FACAD-7A30-4AC8-A676-5C3FAB063403}"/>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xmlns="" id="{437002AE-EB46-455E-B32F-C9AC53679957}"/>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xmlns="" id="{5DA54393-6EF8-4674-8248-BCFF7C69E229}"/>
              </a:ext>
            </a:extLst>
          </p:cNvPr>
          <p:cNvSpPr>
            <a:spLocks noGrp="1"/>
          </p:cNvSpPr>
          <p:nvPr>
            <p:ph type="sldNum" sz="quarter" idx="13"/>
          </p:nvPr>
        </p:nvSpPr>
        <p:spPr/>
        <p:txBody>
          <a:bodyPr/>
          <a:lstStyle/>
          <a:p>
            <a:fld id="{6FAE4D6A-332D-4311-878C-39ECA537B944}" type="slidenum">
              <a:rPr lang="en-US" altLang="en-US" smtClean="0"/>
              <a:pPr/>
              <a:t>21</a:t>
            </a:fld>
            <a:endParaRPr lang="en-US" altLang="en-US"/>
          </a:p>
        </p:txBody>
      </p:sp>
    </p:spTree>
    <p:extLst>
      <p:ext uri="{BB962C8B-B14F-4D97-AF65-F5344CB8AC3E}">
        <p14:creationId xmlns:p14="http://schemas.microsoft.com/office/powerpoint/2010/main" val="25410262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3730A4-8ABB-4009-9BF3-75E08DBD6DD0}"/>
              </a:ext>
            </a:extLst>
          </p:cNvPr>
          <p:cNvSpPr>
            <a:spLocks noGrp="1"/>
          </p:cNvSpPr>
          <p:nvPr>
            <p:ph type="title"/>
          </p:nvPr>
        </p:nvSpPr>
        <p:spPr/>
        <p:txBody>
          <a:bodyPr/>
          <a:lstStyle/>
          <a:p>
            <a:r>
              <a:rPr lang="lv-LV" sz="1800" dirty="0">
                <a:solidFill>
                  <a:schemeClr val="tx2">
                    <a:lumMod val="75000"/>
                  </a:schemeClr>
                </a:solidFill>
              </a:rPr>
              <a:t>Dažādi reģistri III</a:t>
            </a:r>
          </a:p>
        </p:txBody>
      </p:sp>
      <p:sp>
        <p:nvSpPr>
          <p:cNvPr id="3" name="Content Placeholder 2">
            <a:extLst>
              <a:ext uri="{FF2B5EF4-FFF2-40B4-BE49-F238E27FC236}">
                <a16:creationId xmlns:a16="http://schemas.microsoft.com/office/drawing/2014/main" xmlns="" id="{F3738DC5-B637-4B9D-B138-5F18ADD1D53C}"/>
              </a:ext>
            </a:extLst>
          </p:cNvPr>
          <p:cNvSpPr>
            <a:spLocks noGrp="1"/>
          </p:cNvSpPr>
          <p:nvPr>
            <p:ph idx="1"/>
          </p:nvPr>
        </p:nvSpPr>
        <p:spPr>
          <a:xfrm>
            <a:off x="664143" y="1752600"/>
            <a:ext cx="8022657" cy="4373573"/>
          </a:xfrm>
        </p:spPr>
        <p:txBody>
          <a:bodyPr/>
          <a:lstStyle/>
          <a:p>
            <a:pPr marL="342900" indent="-342900">
              <a:buFont typeface="Wingdings" panose="05000000000000000000" pitchFamily="2" charset="2"/>
              <a:buChar char="v"/>
            </a:pPr>
            <a:r>
              <a:rPr lang="lv-LV" sz="1400" b="1" dirty="0"/>
              <a:t>Nodokļu maksātāju koda piešķiršana</a:t>
            </a:r>
          </a:p>
          <a:p>
            <a:endParaRPr lang="lv-LV" sz="1400" b="1" dirty="0"/>
          </a:p>
          <a:p>
            <a:pPr algn="just"/>
            <a:r>
              <a:rPr lang="lv-LV" sz="1400" dirty="0"/>
              <a:t>Publiskās personas un iestādes iekļauj nodokļu maksātāju reģistrā, pamatojoties uz informāciju, kas saņemta no Latvijas Republikas Uzņēmumu reģistra. Sākot ar 2018. gada 1. jūniju, </a:t>
            </a:r>
            <a:r>
              <a:rPr lang="lv-LV" sz="1400" b="1" dirty="0"/>
              <a:t>publiskās personas un iestādes Latvijas Republikas Uzņēmumu reģistrs ieraksta publisko personu un iestāžu sarakstā, piešķir reģistrācijas numuru, kas vienlaikus ir arī nodokļu maksātāja reģistrācijas kods</a:t>
            </a:r>
            <a:r>
              <a:rPr lang="lv-LV" sz="1400" dirty="0"/>
              <a:t>, un minēto informāciju nodod Valsts ieņēmumu dienestam (VID) iekļaušanai nodokļu maksātāju reģistrā.</a:t>
            </a:r>
          </a:p>
          <a:p>
            <a:pPr algn="just"/>
            <a:endParaRPr lang="lv-LV" sz="1400" dirty="0"/>
          </a:p>
          <a:p>
            <a:pPr marL="285750" indent="-285750">
              <a:buFont typeface="Wingdings" panose="05000000000000000000" pitchFamily="2" charset="2"/>
              <a:buChar char="v"/>
            </a:pPr>
            <a:r>
              <a:rPr lang="lv-LV" sz="1400" b="1" dirty="0"/>
              <a:t>Iestāžu (aģentūru) un to struktūrvienību reģistrācija Valsts ieņēmumu dienesta Nodokļu maksātāju reģistrā </a:t>
            </a:r>
          </a:p>
          <a:p>
            <a:endParaRPr lang="lv-LV" sz="1400" dirty="0"/>
          </a:p>
          <a:p>
            <a:pPr algn="just"/>
            <a:r>
              <a:rPr lang="lv-LV" sz="1400" dirty="0"/>
              <a:t>Publiskās personas un iestādes VID iekļauj nodokļu maksātāju reģistrā saskaņā ar Latvijas Republikas Uzņēmumu reģistra sniegtajām ziņām ne vēlāk kā vienas darbdienas laikā pēc tam, kad saņemta informācija no Latvijas Republikas Uzņēmumu reģistra par ieraksta izdarīšanu publisko personu un iestāžu sarakstā.</a:t>
            </a:r>
          </a:p>
          <a:p>
            <a:pPr marL="342900" indent="-342900">
              <a:buFont typeface="Wingdings" panose="05000000000000000000" pitchFamily="2" charset="2"/>
              <a:buChar char="v"/>
            </a:pPr>
            <a:endParaRPr lang="lv-LV" dirty="0"/>
          </a:p>
        </p:txBody>
      </p:sp>
      <p:sp>
        <p:nvSpPr>
          <p:cNvPr id="4" name="Text Placeholder 3">
            <a:extLst>
              <a:ext uri="{FF2B5EF4-FFF2-40B4-BE49-F238E27FC236}">
                <a16:creationId xmlns:a16="http://schemas.microsoft.com/office/drawing/2014/main" xmlns="" id="{0DF0DAF1-C0E4-49D0-BDC0-C25B984AEE84}"/>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xmlns="" id="{05EC488A-C175-4CE5-A12D-F7F17AC487BA}"/>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xmlns="" id="{4043FF1B-E228-45F9-AFE9-2FCB5C89DC69}"/>
              </a:ext>
            </a:extLst>
          </p:cNvPr>
          <p:cNvSpPr>
            <a:spLocks noGrp="1"/>
          </p:cNvSpPr>
          <p:nvPr>
            <p:ph type="sldNum" sz="quarter" idx="13"/>
          </p:nvPr>
        </p:nvSpPr>
        <p:spPr/>
        <p:txBody>
          <a:bodyPr/>
          <a:lstStyle/>
          <a:p>
            <a:fld id="{6FAE4D6A-332D-4311-878C-39ECA537B944}" type="slidenum">
              <a:rPr lang="en-US" altLang="en-US" smtClean="0"/>
              <a:pPr/>
              <a:t>22</a:t>
            </a:fld>
            <a:endParaRPr lang="en-US" altLang="en-US"/>
          </a:p>
        </p:txBody>
      </p:sp>
    </p:spTree>
    <p:extLst>
      <p:ext uri="{BB962C8B-B14F-4D97-AF65-F5344CB8AC3E}">
        <p14:creationId xmlns:p14="http://schemas.microsoft.com/office/powerpoint/2010/main" val="458715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9018B9-4704-4FF8-A5F4-BE3619C6DC80}"/>
              </a:ext>
            </a:extLst>
          </p:cNvPr>
          <p:cNvSpPr>
            <a:spLocks noGrp="1"/>
          </p:cNvSpPr>
          <p:nvPr>
            <p:ph type="title"/>
          </p:nvPr>
        </p:nvSpPr>
        <p:spPr/>
        <p:txBody>
          <a:bodyPr>
            <a:normAutofit/>
          </a:bodyPr>
          <a:lstStyle/>
          <a:p>
            <a:r>
              <a:rPr lang="lv-LV" sz="1800" dirty="0" err="1">
                <a:solidFill>
                  <a:schemeClr val="tx2">
                    <a:lumMod val="75000"/>
                  </a:schemeClr>
                </a:solidFill>
              </a:rPr>
              <a:t>Jaunizveidotās</a:t>
            </a:r>
            <a:r>
              <a:rPr lang="lv-LV" sz="1800" dirty="0">
                <a:solidFill>
                  <a:schemeClr val="tx2">
                    <a:lumMod val="75000"/>
                  </a:schemeClr>
                </a:solidFill>
              </a:rPr>
              <a:t> pašvaldības konta atvēršana</a:t>
            </a:r>
          </a:p>
        </p:txBody>
      </p:sp>
      <p:sp>
        <p:nvSpPr>
          <p:cNvPr id="3" name="Content Placeholder 2">
            <a:extLst>
              <a:ext uri="{FF2B5EF4-FFF2-40B4-BE49-F238E27FC236}">
                <a16:creationId xmlns:a16="http://schemas.microsoft.com/office/drawing/2014/main" xmlns="" id="{1F3632EA-87BB-458E-8346-2D6A5FBA3773}"/>
              </a:ext>
            </a:extLst>
          </p:cNvPr>
          <p:cNvSpPr>
            <a:spLocks noGrp="1"/>
          </p:cNvSpPr>
          <p:nvPr>
            <p:ph idx="1"/>
          </p:nvPr>
        </p:nvSpPr>
        <p:spPr>
          <a:xfrm>
            <a:off x="654518" y="1752600"/>
            <a:ext cx="8032282" cy="4373573"/>
          </a:xfrm>
        </p:spPr>
        <p:txBody>
          <a:bodyPr>
            <a:normAutofit/>
          </a:bodyPr>
          <a:lstStyle/>
          <a:p>
            <a:r>
              <a:rPr lang="lv-LV" sz="1400" dirty="0"/>
              <a:t>Pamatojoties uz</a:t>
            </a:r>
            <a:r>
              <a:rPr lang="lv-LV" sz="1400" b="1" dirty="0"/>
              <a:t> </a:t>
            </a:r>
            <a:r>
              <a:rPr lang="lv-LV" sz="1400" dirty="0"/>
              <a:t>Administratīvo teritoriju un apdzīvoto vietu likuma Pārejas noteikumu 6. punktu ar 2021. gada pašvaldību vēlēšanās jaunievēlētās pašvaldības domes pirmo sēdi izbeidzas visu bijušo pašvaldību domju pilnvaras. </a:t>
            </a:r>
          </a:p>
          <a:p>
            <a:endParaRPr lang="lv-LV" sz="1400" dirty="0"/>
          </a:p>
          <a:p>
            <a:pPr algn="just"/>
            <a:r>
              <a:rPr lang="lv-LV" sz="1400" b="1" dirty="0" err="1"/>
              <a:t>Jaunizveidotā</a:t>
            </a:r>
            <a:r>
              <a:rPr lang="lv-LV" sz="1400" b="1" dirty="0"/>
              <a:t> pašvaldība ir attiecīgajā novadā iekļauto pašvaldību institūciju, finanšu, mantas, tiesību un saistību pārņēmēja, kurai nepieciešams savs norēķinu konts (konti). </a:t>
            </a:r>
          </a:p>
          <a:p>
            <a:endParaRPr lang="lv-LV" sz="1400" dirty="0"/>
          </a:p>
          <a:p>
            <a:pPr algn="just"/>
            <a:r>
              <a:rPr lang="lv-LV" sz="1400" dirty="0"/>
              <a:t>Līdz ar to </a:t>
            </a:r>
            <a:r>
              <a:rPr lang="lv-LV" sz="1400" b="1" dirty="0"/>
              <a:t>iepriekšējie pašvaldību konti ir jāslēdz</a:t>
            </a:r>
            <a:r>
              <a:rPr lang="lv-LV" sz="1400" dirty="0"/>
              <a:t>. Kontus slēdzot, tiek pārgrāmatoti to atlikumi un tie tiek pārnesti uz jauno kontu.</a:t>
            </a:r>
          </a:p>
          <a:p>
            <a:endParaRPr lang="lv-LV" sz="1400" dirty="0"/>
          </a:p>
          <a:p>
            <a:pPr algn="just"/>
            <a:r>
              <a:rPr lang="lv-LV" sz="1400" dirty="0"/>
              <a:t>Saskaņā ar likuma “Par budžetu un finanšu vadību”</a:t>
            </a:r>
            <a:r>
              <a:rPr lang="lv-LV" sz="1400" i="1" dirty="0"/>
              <a:t> </a:t>
            </a:r>
            <a:r>
              <a:rPr lang="lv-LV" sz="1400" dirty="0"/>
              <a:t>27. panta ceturto daļu pašvaldības, no valsts budžeta daļēji finansētas atvasinātas publiskas personas un kapitālsabiedrības, kurās ieguldīta valsts vai pašvaldības kapitāla daļa, var atvērt norēķinu kontus Valsts kasē.</a:t>
            </a:r>
          </a:p>
          <a:p>
            <a:endParaRPr lang="lv-LV" dirty="0"/>
          </a:p>
        </p:txBody>
      </p:sp>
      <p:sp>
        <p:nvSpPr>
          <p:cNvPr id="4" name="Text Placeholder 3">
            <a:extLst>
              <a:ext uri="{FF2B5EF4-FFF2-40B4-BE49-F238E27FC236}">
                <a16:creationId xmlns:a16="http://schemas.microsoft.com/office/drawing/2014/main" xmlns="" id="{CE71FCA7-55EB-480A-A159-75D0A08DC5B0}"/>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xmlns="" id="{A8CB49BD-6DFF-430A-9DEB-262E0BC7214C}"/>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xmlns="" id="{E559DB02-3508-4C90-B52A-E6DD86AC16A7}"/>
              </a:ext>
            </a:extLst>
          </p:cNvPr>
          <p:cNvSpPr>
            <a:spLocks noGrp="1"/>
          </p:cNvSpPr>
          <p:nvPr>
            <p:ph type="sldNum" sz="quarter" idx="13"/>
          </p:nvPr>
        </p:nvSpPr>
        <p:spPr/>
        <p:txBody>
          <a:bodyPr/>
          <a:lstStyle/>
          <a:p>
            <a:fld id="{6FAE4D6A-332D-4311-878C-39ECA537B944}" type="slidenum">
              <a:rPr lang="en-US" altLang="en-US" smtClean="0"/>
              <a:pPr/>
              <a:t>23</a:t>
            </a:fld>
            <a:endParaRPr lang="en-US" altLang="en-US"/>
          </a:p>
        </p:txBody>
      </p:sp>
    </p:spTree>
    <p:extLst>
      <p:ext uri="{BB962C8B-B14F-4D97-AF65-F5344CB8AC3E}">
        <p14:creationId xmlns:p14="http://schemas.microsoft.com/office/powerpoint/2010/main" val="27857056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984CFE-9912-4DD6-AE63-3F86B6533A44}"/>
              </a:ext>
            </a:extLst>
          </p:cNvPr>
          <p:cNvSpPr>
            <a:spLocks noGrp="1"/>
          </p:cNvSpPr>
          <p:nvPr>
            <p:ph type="title"/>
          </p:nvPr>
        </p:nvSpPr>
        <p:spPr/>
        <p:txBody>
          <a:bodyPr/>
          <a:lstStyle/>
          <a:p>
            <a:r>
              <a:rPr lang="lv-LV" sz="1800" dirty="0">
                <a:solidFill>
                  <a:schemeClr val="tx2">
                    <a:lumMod val="75000"/>
                  </a:schemeClr>
                </a:solidFill>
              </a:rPr>
              <a:t>Darbs ar arhīviem</a:t>
            </a:r>
          </a:p>
        </p:txBody>
      </p:sp>
      <p:sp>
        <p:nvSpPr>
          <p:cNvPr id="3" name="Content Placeholder 2">
            <a:extLst>
              <a:ext uri="{FF2B5EF4-FFF2-40B4-BE49-F238E27FC236}">
                <a16:creationId xmlns:a16="http://schemas.microsoft.com/office/drawing/2014/main" xmlns="" id="{D9C36EE1-0426-4E5C-AEFB-EADD1E189325}"/>
              </a:ext>
            </a:extLst>
          </p:cNvPr>
          <p:cNvSpPr>
            <a:spLocks noGrp="1"/>
          </p:cNvSpPr>
          <p:nvPr>
            <p:ph idx="1"/>
          </p:nvPr>
        </p:nvSpPr>
        <p:spPr>
          <a:xfrm>
            <a:off x="644893" y="1752600"/>
            <a:ext cx="8041907" cy="4373573"/>
          </a:xfrm>
        </p:spPr>
        <p:txBody>
          <a:bodyPr>
            <a:normAutofit/>
          </a:bodyPr>
          <a:lstStyle/>
          <a:p>
            <a:pPr algn="just"/>
            <a:r>
              <a:rPr lang="lv-LV" sz="1400" dirty="0"/>
              <a:t>Saskaņā ar Arhīvu likuma 7. panta pirmo, otro un otro </a:t>
            </a:r>
            <a:r>
              <a:rPr lang="lv-LV" sz="1400" dirty="0" err="1"/>
              <a:t>prim</a:t>
            </a:r>
            <a:r>
              <a:rPr lang="lv-LV" sz="1400" dirty="0"/>
              <a:t> daļu, reorganizētajām pašvaldībām ir jānodod valsts glabāšanā pastāvīgi glabājamie dokumenti. </a:t>
            </a:r>
            <a:r>
              <a:rPr lang="lv-LV" sz="1400" b="1" dirty="0"/>
              <a:t>Personāla dokumentus, kura glabāšanas termiņš ir 75 gadi un pārējos uz laiku, bet ne pastāvīgi glabājamos dokumentus, turpina glabāt jaunā pašvaldība kā reorganizētās pašvaldības tiesību un saistību pārņēmējs. </a:t>
            </a:r>
          </a:p>
          <a:p>
            <a:pPr algn="just"/>
            <a:endParaRPr lang="lv-LV" sz="1400" dirty="0"/>
          </a:p>
          <a:p>
            <a:pPr algn="just"/>
            <a:r>
              <a:rPr lang="lv-LV" sz="1400" dirty="0"/>
              <a:t>Lai nodotu valsts glabāšanā pastāvīgi glabājamos dokumentus, tiem ir jābūt sakārtotiem un aprakstītiem saskaņā ar MK 06.11.2012. noteikumu Nr. 748 "Dokumentu un arhīvu pārvaldības noteikumi" 4.nodaļas prasībām.</a:t>
            </a:r>
          </a:p>
          <a:p>
            <a:pPr algn="just"/>
            <a:endParaRPr lang="lv-LV" sz="1400" dirty="0"/>
          </a:p>
          <a:p>
            <a:pPr algn="just"/>
            <a:r>
              <a:rPr lang="lv-LV" sz="1400" b="1" dirty="0"/>
              <a:t>Jaunajai novada pašvaldībai ir tiesības paturēt tās pastāvīgi glabājamās dokumentu lietas, kuras nepieciešami darbam. </a:t>
            </a:r>
            <a:r>
              <a:rPr lang="lv-LV" sz="1400" dirty="0"/>
              <a:t>Pie šādām lietām ietilpst arī projekti un to dokumenti, ja projektus pārņem un turpina realizēt jaunā pašvaldība. </a:t>
            </a:r>
          </a:p>
          <a:p>
            <a:pPr algn="just"/>
            <a:endParaRPr lang="lv-LV" sz="1400" dirty="0"/>
          </a:p>
          <a:p>
            <a:pPr algn="just"/>
            <a:r>
              <a:rPr lang="lv-LV" sz="1400" dirty="0"/>
              <a:t>Darbam nepieciešamos pastāvīgi glabājamos dokumentus un pastāvīgi glabājamo dokumentu sakārtošanas laiku nodošanai Latvijas Nacionālajam arhīvam </a:t>
            </a:r>
            <a:r>
              <a:rPr lang="lv-LV" sz="1400" b="1" dirty="0"/>
              <a:t>saskaņo ar attiecīgo zonālo valsts arhīvu.</a:t>
            </a:r>
          </a:p>
          <a:p>
            <a:endParaRPr lang="lv-LV" dirty="0"/>
          </a:p>
        </p:txBody>
      </p:sp>
      <p:sp>
        <p:nvSpPr>
          <p:cNvPr id="4" name="Text Placeholder 3">
            <a:extLst>
              <a:ext uri="{FF2B5EF4-FFF2-40B4-BE49-F238E27FC236}">
                <a16:creationId xmlns:a16="http://schemas.microsoft.com/office/drawing/2014/main" xmlns="" id="{3878D609-1DA1-4B56-9CB5-F333E7600AE2}"/>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xmlns="" id="{A1CC7C2A-6075-48DF-80A0-C7E08A22AF63}"/>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xmlns="" id="{1AF264F6-662F-4B2F-8908-823BB67AD824}"/>
              </a:ext>
            </a:extLst>
          </p:cNvPr>
          <p:cNvSpPr>
            <a:spLocks noGrp="1"/>
          </p:cNvSpPr>
          <p:nvPr>
            <p:ph type="sldNum" sz="quarter" idx="13"/>
          </p:nvPr>
        </p:nvSpPr>
        <p:spPr/>
        <p:txBody>
          <a:bodyPr/>
          <a:lstStyle/>
          <a:p>
            <a:fld id="{6FAE4D6A-332D-4311-878C-39ECA537B944}" type="slidenum">
              <a:rPr lang="en-US" altLang="en-US" smtClean="0"/>
              <a:pPr/>
              <a:t>24</a:t>
            </a:fld>
            <a:endParaRPr lang="en-US" altLang="en-US"/>
          </a:p>
        </p:txBody>
      </p:sp>
    </p:spTree>
    <p:extLst>
      <p:ext uri="{BB962C8B-B14F-4D97-AF65-F5344CB8AC3E}">
        <p14:creationId xmlns:p14="http://schemas.microsoft.com/office/powerpoint/2010/main" val="28475291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FC1D59-F33A-4494-9AEF-2646173E901E}"/>
              </a:ext>
            </a:extLst>
          </p:cNvPr>
          <p:cNvSpPr>
            <a:spLocks noGrp="1"/>
          </p:cNvSpPr>
          <p:nvPr>
            <p:ph type="title"/>
          </p:nvPr>
        </p:nvSpPr>
        <p:spPr/>
        <p:txBody>
          <a:bodyPr>
            <a:normAutofit fontScale="90000"/>
          </a:bodyPr>
          <a:lstStyle/>
          <a:p>
            <a:r>
              <a:rPr lang="lv-LV" sz="2000" dirty="0">
                <a:solidFill>
                  <a:schemeClr val="tx2">
                    <a:lumMod val="75000"/>
                  </a:schemeClr>
                </a:solidFill>
              </a:rPr>
              <a:t>Grāmatvedības un lietvedības darba organizācija (t.sk. attālinātā lietvedība) </a:t>
            </a:r>
            <a:r>
              <a:rPr lang="lv-LV" dirty="0">
                <a:solidFill>
                  <a:schemeClr val="tx2">
                    <a:lumMod val="75000"/>
                  </a:schemeClr>
                </a:solidFill>
              </a:rPr>
              <a:t/>
            </a:r>
            <a:br>
              <a:rPr lang="lv-LV" dirty="0">
                <a:solidFill>
                  <a:schemeClr val="tx2">
                    <a:lumMod val="75000"/>
                  </a:schemeClr>
                </a:solidFill>
              </a:rPr>
            </a:br>
            <a:endParaRPr lang="lv-LV" dirty="0">
              <a:solidFill>
                <a:schemeClr val="tx2">
                  <a:lumMod val="75000"/>
                </a:schemeClr>
              </a:solidFill>
            </a:endParaRPr>
          </a:p>
        </p:txBody>
      </p:sp>
      <p:sp>
        <p:nvSpPr>
          <p:cNvPr id="3" name="Content Placeholder 2">
            <a:extLst>
              <a:ext uri="{FF2B5EF4-FFF2-40B4-BE49-F238E27FC236}">
                <a16:creationId xmlns:a16="http://schemas.microsoft.com/office/drawing/2014/main" xmlns="" id="{0C969427-BDD8-4195-8A3E-D26903D052A3}"/>
              </a:ext>
            </a:extLst>
          </p:cNvPr>
          <p:cNvSpPr>
            <a:spLocks noGrp="1"/>
          </p:cNvSpPr>
          <p:nvPr>
            <p:ph idx="1"/>
          </p:nvPr>
        </p:nvSpPr>
        <p:spPr>
          <a:xfrm>
            <a:off x="587141" y="1752600"/>
            <a:ext cx="8099659" cy="4373573"/>
          </a:xfrm>
        </p:spPr>
        <p:txBody>
          <a:bodyPr>
            <a:normAutofit/>
          </a:bodyPr>
          <a:lstStyle/>
          <a:p>
            <a:pPr algn="just"/>
            <a:r>
              <a:rPr lang="lv-LV" sz="1400" dirty="0"/>
              <a:t>Jaunās novada pašvaldības domes deputātiem, ņemot vērā minētos likuma „Par grāmatvedību” nosacījumus jāvienojas, pieņemot attiecīgu novada domes lēmumu, vai veidot pilnībā </a:t>
            </a:r>
            <a:r>
              <a:rPr lang="lv-LV" sz="1400" b="1" dirty="0"/>
              <a:t>centralizētu novada pašvaldības grāmatvedības uzskaites sistēmu</a:t>
            </a:r>
            <a:r>
              <a:rPr lang="lv-LV" sz="1400" dirty="0"/>
              <a:t>, vai atsevišķos gadījumos to daļēji </a:t>
            </a:r>
            <a:r>
              <a:rPr lang="lv-LV" sz="1400" b="1" dirty="0"/>
              <a:t>decentralizēt, piemēram, izglītības vai kādai citai pašvaldības iestādei ir sava grāmatvedības struktūrvienība</a:t>
            </a:r>
            <a:r>
              <a:rPr lang="lv-LV" sz="1400" dirty="0"/>
              <a:t>. </a:t>
            </a:r>
          </a:p>
          <a:p>
            <a:pPr algn="just"/>
            <a:endParaRPr lang="lv-LV" sz="1400" dirty="0"/>
          </a:p>
          <a:p>
            <a:pPr algn="just"/>
            <a:r>
              <a:rPr lang="lv-LV" sz="1400" dirty="0"/>
              <a:t>Jaunās novada domes deputātiem būtu arī jāvienojas, kādu </a:t>
            </a:r>
            <a:r>
              <a:rPr lang="lv-LV" sz="1400" b="1" dirty="0"/>
              <a:t>grāmatvedības programmatūru </a:t>
            </a:r>
            <a:r>
              <a:rPr lang="lv-LV" sz="1400" dirty="0"/>
              <a:t>varētu izmantot novada ietvaros. </a:t>
            </a:r>
          </a:p>
          <a:p>
            <a:pPr algn="just"/>
            <a:endParaRPr lang="lv-LV" sz="1400" dirty="0"/>
          </a:p>
          <a:p>
            <a:pPr algn="just"/>
            <a:r>
              <a:rPr lang="lv-LV" sz="1400" dirty="0"/>
              <a:t>Beidzot vietējo pašvaldību darbību administratīvi teritoriālās reformas rezultātā un izveidojot jaunu novada pašvaldību, jāveic inventarizācija. </a:t>
            </a:r>
          </a:p>
          <a:p>
            <a:pPr algn="just"/>
            <a:endParaRPr lang="lv-LV" sz="1400" dirty="0"/>
          </a:p>
          <a:p>
            <a:pPr algn="just"/>
            <a:r>
              <a:rPr lang="lv-LV" sz="1400" dirty="0"/>
              <a:t>Saistībā ar </a:t>
            </a:r>
            <a:r>
              <a:rPr lang="lv-LV" sz="1400" b="1" dirty="0"/>
              <a:t>lietvedības organizāciju </a:t>
            </a:r>
            <a:r>
              <a:rPr lang="lv-LV" sz="1400" dirty="0"/>
              <a:t>metodikā ir ietverta informācija:</a:t>
            </a:r>
          </a:p>
          <a:p>
            <a:pPr marL="285750" indent="-285750" algn="just">
              <a:buFont typeface="Wingdings" panose="05000000000000000000" pitchFamily="2" charset="2"/>
              <a:buChar char="v"/>
            </a:pPr>
            <a:r>
              <a:rPr lang="lv-LV" sz="1400" dirty="0"/>
              <a:t>Dokumentu izstrādāšanas un noformējuma normatīvie akti;</a:t>
            </a:r>
          </a:p>
          <a:p>
            <a:pPr marL="285750" indent="-285750" algn="just">
              <a:buFont typeface="Wingdings" panose="05000000000000000000" pitchFamily="2" charset="2"/>
              <a:buChar char="v"/>
            </a:pPr>
            <a:r>
              <a:rPr lang="lv-LV" sz="1400" dirty="0"/>
              <a:t>Veicamie pasākumi vienotas lietvedības sistēmas ieviešanai</a:t>
            </a:r>
          </a:p>
          <a:p>
            <a:pPr marL="285750" indent="-285750" algn="just">
              <a:buFontTx/>
              <a:buChar char="-"/>
            </a:pPr>
            <a:endParaRPr lang="lv-LV" sz="1400" dirty="0"/>
          </a:p>
          <a:p>
            <a:pPr algn="just"/>
            <a:endParaRPr lang="lv-LV" sz="1400" dirty="0"/>
          </a:p>
        </p:txBody>
      </p:sp>
      <p:sp>
        <p:nvSpPr>
          <p:cNvPr id="4" name="Text Placeholder 3">
            <a:extLst>
              <a:ext uri="{FF2B5EF4-FFF2-40B4-BE49-F238E27FC236}">
                <a16:creationId xmlns:a16="http://schemas.microsoft.com/office/drawing/2014/main" xmlns="" id="{D68E693C-9C86-4CC1-9E70-AD042F75F26E}"/>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xmlns="" id="{EE0CF757-0EEF-4731-8505-CDAF9629BAA8}"/>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xmlns="" id="{98BD1ABE-2C6E-491D-AACE-C99CF681BD47}"/>
              </a:ext>
            </a:extLst>
          </p:cNvPr>
          <p:cNvSpPr>
            <a:spLocks noGrp="1"/>
          </p:cNvSpPr>
          <p:nvPr>
            <p:ph type="sldNum" sz="quarter" idx="13"/>
          </p:nvPr>
        </p:nvSpPr>
        <p:spPr/>
        <p:txBody>
          <a:bodyPr/>
          <a:lstStyle/>
          <a:p>
            <a:fld id="{6FAE4D6A-332D-4311-878C-39ECA537B944}" type="slidenum">
              <a:rPr lang="en-US" altLang="en-US" smtClean="0"/>
              <a:pPr/>
              <a:t>25</a:t>
            </a:fld>
            <a:endParaRPr lang="en-US" altLang="en-US"/>
          </a:p>
        </p:txBody>
      </p:sp>
    </p:spTree>
    <p:extLst>
      <p:ext uri="{BB962C8B-B14F-4D97-AF65-F5344CB8AC3E}">
        <p14:creationId xmlns:p14="http://schemas.microsoft.com/office/powerpoint/2010/main" val="11136001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9357C0-C025-463B-884B-A3CA19FF8576}"/>
              </a:ext>
            </a:extLst>
          </p:cNvPr>
          <p:cNvSpPr>
            <a:spLocks noGrp="1"/>
          </p:cNvSpPr>
          <p:nvPr>
            <p:ph type="title"/>
          </p:nvPr>
        </p:nvSpPr>
        <p:spPr/>
        <p:txBody>
          <a:bodyPr>
            <a:normAutofit/>
          </a:bodyPr>
          <a:lstStyle/>
          <a:p>
            <a:r>
              <a:rPr lang="lv-LV" sz="1800" dirty="0">
                <a:solidFill>
                  <a:schemeClr val="tx2">
                    <a:lumMod val="75000"/>
                  </a:schemeClr>
                </a:solidFill>
              </a:rPr>
              <a:t>Budžeta apvienošana un gada pārskata sagatavošana</a:t>
            </a:r>
          </a:p>
        </p:txBody>
      </p:sp>
      <p:sp>
        <p:nvSpPr>
          <p:cNvPr id="3" name="Content Placeholder 2">
            <a:extLst>
              <a:ext uri="{FF2B5EF4-FFF2-40B4-BE49-F238E27FC236}">
                <a16:creationId xmlns:a16="http://schemas.microsoft.com/office/drawing/2014/main" xmlns="" id="{8385C39D-2218-4F04-842B-AE13C053B458}"/>
              </a:ext>
            </a:extLst>
          </p:cNvPr>
          <p:cNvSpPr>
            <a:spLocks noGrp="1"/>
          </p:cNvSpPr>
          <p:nvPr>
            <p:ph idx="1"/>
          </p:nvPr>
        </p:nvSpPr>
        <p:spPr>
          <a:xfrm>
            <a:off x="596766" y="1752600"/>
            <a:ext cx="8090034" cy="4373573"/>
          </a:xfrm>
        </p:spPr>
        <p:txBody>
          <a:bodyPr>
            <a:normAutofit/>
          </a:bodyPr>
          <a:lstStyle/>
          <a:p>
            <a:pPr algn="just"/>
            <a:r>
              <a:rPr lang="lv-LV" sz="1400" dirty="0"/>
              <a:t>Saskaņā ar Administratīvo teritoriju un apdzīvoto vietu likuma Pārejas noteikumu  18.punktā noteikto, pēc 2021. gada 1. jūlija </a:t>
            </a:r>
            <a:r>
              <a:rPr lang="lv-LV" sz="1400" b="1" dirty="0" err="1"/>
              <a:t>jaunizveidotās</a:t>
            </a:r>
            <a:r>
              <a:rPr lang="lv-LV" sz="1400" b="1" dirty="0"/>
              <a:t> pašvaldības apvieno pašvaldību saimnieciskā gada budžetus un ne vēlāk kā mēneša laikā tos apstiprina.</a:t>
            </a:r>
          </a:p>
          <a:p>
            <a:pPr algn="just"/>
            <a:endParaRPr lang="lv-LV" sz="1400" dirty="0"/>
          </a:p>
          <a:p>
            <a:pPr algn="just"/>
            <a:r>
              <a:rPr lang="lv-LV" sz="1400" dirty="0"/>
              <a:t>Budžetus apvieno, saskaitot bijušo vietējo pašvaldību plānotos budžeta ieņēmumus un izdevumus pa budžeta klasifikācijas kodiem.</a:t>
            </a:r>
          </a:p>
          <a:p>
            <a:pPr algn="just"/>
            <a:endParaRPr lang="lv-LV" sz="1400" dirty="0"/>
          </a:p>
          <a:p>
            <a:pPr algn="just"/>
            <a:r>
              <a:rPr lang="lv-LV" sz="1400" dirty="0"/>
              <a:t>Saskaņā ar Administratīvo teritoriju un apdzīvoto vietu likuma Pārejas noteikumu 19.punktā noteikto, pēc 2021. gada 1. jūlija </a:t>
            </a:r>
            <a:r>
              <a:rPr lang="lv-LV" sz="1400" dirty="0" err="1"/>
              <a:t>jaunizveidotajai</a:t>
            </a:r>
            <a:r>
              <a:rPr lang="lv-LV" sz="1400" dirty="0"/>
              <a:t> pašvaldībai </a:t>
            </a:r>
            <a:r>
              <a:rPr lang="lv-LV" sz="1400" b="1" dirty="0"/>
              <a:t>līdzekļi no valsts budžeta</a:t>
            </a:r>
            <a:r>
              <a:rPr lang="lv-LV" sz="1400" dirty="0"/>
              <a:t> (dotācijas un mērķdotācijas gadskārtējā valsts budžeta likuma ietvaros), </a:t>
            </a:r>
            <a:r>
              <a:rPr lang="lv-LV" sz="1400" b="1" dirty="0"/>
              <a:t>dotācijas no pašvaldību finanšu izlīdzināšanas fonda un iemaksas pašvaldību finanšu izlīdzināšanas fondā, iedzīvotāju ienākuma nodokļa </a:t>
            </a:r>
            <a:r>
              <a:rPr lang="lv-LV" sz="1400" b="1" dirty="0" err="1"/>
              <a:t>pārskaitījumi</a:t>
            </a:r>
            <a:r>
              <a:rPr lang="lv-LV" sz="1400" b="1" dirty="0"/>
              <a:t> un citi maksājumi,</a:t>
            </a:r>
            <a:r>
              <a:rPr lang="lv-LV" sz="1400" dirty="0"/>
              <a:t> ko veic Valsts kase, tiek pārskaitīti kā summa no apvienojamām pašvaldībām apstiprinātajiem līdzekļiem.</a:t>
            </a:r>
          </a:p>
          <a:p>
            <a:pPr algn="just"/>
            <a:endParaRPr lang="lv-LV" sz="1400" dirty="0"/>
          </a:p>
          <a:p>
            <a:pPr algn="just"/>
            <a:r>
              <a:rPr lang="lv-LV" sz="1400" dirty="0"/>
              <a:t>Neskatoties uz to, ka novadam ir teritoriālas vienības, jaunai novada pašvaldībai ir </a:t>
            </a:r>
            <a:r>
              <a:rPr lang="lv-LV" sz="1400" b="1" dirty="0"/>
              <a:t>vienots </a:t>
            </a:r>
            <a:r>
              <a:rPr lang="lv-LV" sz="1400" dirty="0"/>
              <a:t>budžets, kuru atbilstoši savai kompetencei apstiprina novada dome. </a:t>
            </a:r>
          </a:p>
          <a:p>
            <a:pPr algn="just"/>
            <a:endParaRPr lang="lv-LV" sz="1400" dirty="0"/>
          </a:p>
        </p:txBody>
      </p:sp>
      <p:sp>
        <p:nvSpPr>
          <p:cNvPr id="4" name="Text Placeholder 3">
            <a:extLst>
              <a:ext uri="{FF2B5EF4-FFF2-40B4-BE49-F238E27FC236}">
                <a16:creationId xmlns:a16="http://schemas.microsoft.com/office/drawing/2014/main" xmlns="" id="{FB129B5D-A25D-4A1C-A3D6-9FBDE50C518C}"/>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xmlns="" id="{BEF0043D-6BC9-4699-8B30-9CCF3D6C6EC5}"/>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xmlns="" id="{438DB8FE-3802-4296-95A4-26D7DF7B38BB}"/>
              </a:ext>
            </a:extLst>
          </p:cNvPr>
          <p:cNvSpPr>
            <a:spLocks noGrp="1"/>
          </p:cNvSpPr>
          <p:nvPr>
            <p:ph type="sldNum" sz="quarter" idx="13"/>
          </p:nvPr>
        </p:nvSpPr>
        <p:spPr/>
        <p:txBody>
          <a:bodyPr/>
          <a:lstStyle/>
          <a:p>
            <a:fld id="{6FAE4D6A-332D-4311-878C-39ECA537B944}" type="slidenum">
              <a:rPr lang="en-US" altLang="en-US" smtClean="0"/>
              <a:pPr/>
              <a:t>26</a:t>
            </a:fld>
            <a:endParaRPr lang="en-US" altLang="en-US"/>
          </a:p>
        </p:txBody>
      </p:sp>
    </p:spTree>
    <p:extLst>
      <p:ext uri="{BB962C8B-B14F-4D97-AF65-F5344CB8AC3E}">
        <p14:creationId xmlns:p14="http://schemas.microsoft.com/office/powerpoint/2010/main" val="2546952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177BDE-7344-450B-8446-1926334F521A}"/>
              </a:ext>
            </a:extLst>
          </p:cNvPr>
          <p:cNvSpPr>
            <a:spLocks noGrp="1"/>
          </p:cNvSpPr>
          <p:nvPr>
            <p:ph type="title"/>
          </p:nvPr>
        </p:nvSpPr>
        <p:spPr/>
        <p:txBody>
          <a:bodyPr>
            <a:normAutofit/>
          </a:bodyPr>
          <a:lstStyle/>
          <a:p>
            <a:r>
              <a:rPr lang="lv-LV" sz="1800" dirty="0">
                <a:solidFill>
                  <a:schemeClr val="tx2">
                    <a:lumMod val="75000"/>
                  </a:schemeClr>
                </a:solidFill>
              </a:rPr>
              <a:t>Iedzīvotāju līdzdalība pašvaldību darbā</a:t>
            </a:r>
          </a:p>
        </p:txBody>
      </p:sp>
      <p:sp>
        <p:nvSpPr>
          <p:cNvPr id="3" name="Content Placeholder 2">
            <a:extLst>
              <a:ext uri="{FF2B5EF4-FFF2-40B4-BE49-F238E27FC236}">
                <a16:creationId xmlns:a16="http://schemas.microsoft.com/office/drawing/2014/main" xmlns="" id="{97692907-CF61-4B31-9383-5CD21ABE3CF4}"/>
              </a:ext>
            </a:extLst>
          </p:cNvPr>
          <p:cNvSpPr>
            <a:spLocks noGrp="1"/>
          </p:cNvSpPr>
          <p:nvPr>
            <p:ph idx="1"/>
          </p:nvPr>
        </p:nvSpPr>
        <p:spPr>
          <a:xfrm>
            <a:off x="808522" y="1752600"/>
            <a:ext cx="7878278" cy="4373573"/>
          </a:xfrm>
        </p:spPr>
        <p:txBody>
          <a:bodyPr>
            <a:normAutofit/>
          </a:bodyPr>
          <a:lstStyle/>
          <a:p>
            <a:pPr algn="just"/>
            <a:r>
              <a:rPr lang="lv-LV" sz="1400" dirty="0"/>
              <a:t>Likuma “Par pašvaldībām” 61. pants nosaka, ka, atsevišķu pašvaldības funkciju pildīšanai vai pašvaldības administratīvās teritorijas pārvaldīšanai domes no domes deputātiem un attiecīgās pašvaldības iedzīvotājiem var izveidot valdes, komisijas vai darba grupas. </a:t>
            </a:r>
          </a:p>
          <a:p>
            <a:pPr algn="just"/>
            <a:endParaRPr lang="lv-LV" sz="1400" dirty="0"/>
          </a:p>
          <a:p>
            <a:pPr algn="just"/>
            <a:r>
              <a:rPr lang="lv-LV" sz="1400" dirty="0"/>
              <a:t>Valdes, komisijas un darba grupas darbojas saskaņā ar domes apstiprinātajiem nolikumiem.</a:t>
            </a:r>
          </a:p>
          <a:p>
            <a:pPr algn="just"/>
            <a:endParaRPr lang="lv-LV" sz="1400" dirty="0"/>
          </a:p>
          <a:p>
            <a:pPr algn="just"/>
            <a:r>
              <a:rPr lang="lv-LV" sz="1400" dirty="0"/>
              <a:t>Šo valžu, komisiju un darba grupu izveidošanas nepieciešamību nosaka atsevišķi likumi vai domes lēmumi, un darbam tajās var pieaicināt speciālistus, kuriem par darbu maksā no pašvaldības ieņēmumiem.</a:t>
            </a:r>
          </a:p>
          <a:p>
            <a:pPr algn="just"/>
            <a:endParaRPr lang="lv-LV" sz="1400" dirty="0"/>
          </a:p>
          <a:p>
            <a:pPr algn="just"/>
            <a:r>
              <a:rPr lang="lv-LV" sz="1400" dirty="0"/>
              <a:t>Valdes, komisijas un darba grupas darbojas saskaņā ar domes apstiprinātajiem nolikumiem.</a:t>
            </a:r>
            <a:endParaRPr lang="lv-LV" dirty="0"/>
          </a:p>
          <a:p>
            <a:endParaRPr lang="lv-LV" dirty="0"/>
          </a:p>
        </p:txBody>
      </p:sp>
      <p:sp>
        <p:nvSpPr>
          <p:cNvPr id="4" name="Text Placeholder 3">
            <a:extLst>
              <a:ext uri="{FF2B5EF4-FFF2-40B4-BE49-F238E27FC236}">
                <a16:creationId xmlns:a16="http://schemas.microsoft.com/office/drawing/2014/main" xmlns="" id="{B1FA29F1-4EF5-4DC4-9844-AE49CC03B5EE}"/>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xmlns="" id="{65C2A7FC-54CF-427F-BBCD-86442AA22899}"/>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xmlns="" id="{B8BE6892-B708-4CE4-9643-FF325F40EEFD}"/>
              </a:ext>
            </a:extLst>
          </p:cNvPr>
          <p:cNvSpPr>
            <a:spLocks noGrp="1"/>
          </p:cNvSpPr>
          <p:nvPr>
            <p:ph type="sldNum" sz="quarter" idx="13"/>
          </p:nvPr>
        </p:nvSpPr>
        <p:spPr/>
        <p:txBody>
          <a:bodyPr/>
          <a:lstStyle/>
          <a:p>
            <a:fld id="{6FAE4D6A-332D-4311-878C-39ECA537B944}" type="slidenum">
              <a:rPr lang="en-US" altLang="en-US" smtClean="0"/>
              <a:pPr/>
              <a:t>27</a:t>
            </a:fld>
            <a:endParaRPr lang="en-US" altLang="en-US"/>
          </a:p>
        </p:txBody>
      </p:sp>
    </p:spTree>
    <p:extLst>
      <p:ext uri="{BB962C8B-B14F-4D97-AF65-F5344CB8AC3E}">
        <p14:creationId xmlns:p14="http://schemas.microsoft.com/office/powerpoint/2010/main" val="15663360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85800" y="3620530"/>
            <a:ext cx="7772400" cy="1594021"/>
          </a:xfrm>
        </p:spPr>
        <p:txBody>
          <a:bodyPr/>
          <a:lstStyle/>
          <a:p>
            <a:endParaRPr lang="lv-LV" dirty="0"/>
          </a:p>
          <a:p>
            <a:endParaRPr lang="lv-LV" dirty="0"/>
          </a:p>
          <a:p>
            <a:r>
              <a:rPr lang="lv-LV" sz="2800" b="1" dirty="0">
                <a:solidFill>
                  <a:schemeClr val="tx2">
                    <a:lumMod val="75000"/>
                  </a:schemeClr>
                </a:solidFill>
              </a:rPr>
              <a:t>Paldies par uzmanību!</a:t>
            </a:r>
          </a:p>
        </p:txBody>
      </p:sp>
      <p:sp>
        <p:nvSpPr>
          <p:cNvPr id="4" name="Text Placeholder 3"/>
          <p:cNvSpPr>
            <a:spLocks noGrp="1"/>
          </p:cNvSpPr>
          <p:nvPr>
            <p:ph type="body" sz="quarter" idx="11"/>
          </p:nvPr>
        </p:nvSpPr>
        <p:spPr/>
        <p:txBody>
          <a:bodyPr/>
          <a:lstStyle/>
          <a:p>
            <a:endParaRPr lang="lv-LV"/>
          </a:p>
        </p:txBody>
      </p:sp>
    </p:spTree>
    <p:extLst>
      <p:ext uri="{BB962C8B-B14F-4D97-AF65-F5344CB8AC3E}">
        <p14:creationId xmlns:p14="http://schemas.microsoft.com/office/powerpoint/2010/main" val="347652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200" dirty="0">
                <a:solidFill>
                  <a:schemeClr val="tx2">
                    <a:lumMod val="75000"/>
                  </a:schemeClr>
                </a:solidFill>
              </a:rPr>
              <a:t>Pašvaldību apvienošanās juridiskais raksturojums</a:t>
            </a:r>
          </a:p>
        </p:txBody>
      </p:sp>
      <p:sp>
        <p:nvSpPr>
          <p:cNvPr id="3" name="Content Placeholder 2"/>
          <p:cNvSpPr>
            <a:spLocks noGrp="1"/>
          </p:cNvSpPr>
          <p:nvPr>
            <p:ph idx="1"/>
          </p:nvPr>
        </p:nvSpPr>
        <p:spPr>
          <a:xfrm>
            <a:off x="448161" y="2114239"/>
            <a:ext cx="8131996" cy="3513763"/>
          </a:xfrm>
        </p:spPr>
        <p:txBody>
          <a:bodyPr>
            <a:normAutofit/>
          </a:bodyPr>
          <a:lstStyle/>
          <a:p>
            <a:pPr algn="just"/>
            <a:endParaRPr lang="lv-LV" sz="1400" dirty="0"/>
          </a:p>
          <a:p>
            <a:pPr algn="just"/>
            <a:endParaRPr lang="lv-LV" sz="1400" dirty="0"/>
          </a:p>
          <a:p>
            <a:pPr algn="just"/>
            <a:r>
              <a:rPr lang="lv-LV" sz="1400" dirty="0"/>
              <a:t>Ar jaunievēlētās pašvaldības domes pirmo sēdi izbeidzas visu bijušo pašvaldību domju pilnvaras. </a:t>
            </a:r>
          </a:p>
          <a:p>
            <a:pPr algn="just"/>
            <a:endParaRPr lang="lv-LV" sz="1400" dirty="0"/>
          </a:p>
          <a:p>
            <a:pPr algn="just"/>
            <a:r>
              <a:rPr lang="lv-LV" sz="1400" dirty="0"/>
              <a:t>Novada pašvaldība ir attiecīgajā novadā iekļauto pašvaldību institūciju, finanšu, mantas, tiesību un saistību pārņēmēja.</a:t>
            </a:r>
          </a:p>
          <a:p>
            <a:pPr algn="just"/>
            <a:endParaRPr lang="lv-LV" sz="1400" dirty="0"/>
          </a:p>
          <a:p>
            <a:pPr algn="just"/>
            <a:r>
              <a:rPr lang="lv-LV" sz="1400" b="1" dirty="0"/>
              <a:t>Pašvaldībām apvienojoties, tiek izveidota jauna atvasināta publiska persona </a:t>
            </a:r>
            <a:r>
              <a:rPr lang="lv-LV" sz="1400" dirty="0"/>
              <a:t>– </a:t>
            </a:r>
            <a:r>
              <a:rPr lang="lv-LV" sz="1400" b="1" dirty="0"/>
              <a:t>pašvaldība. </a:t>
            </a:r>
            <a:r>
              <a:rPr lang="lv-LV" sz="1400" dirty="0"/>
              <a:t>Tā pārmanto iepriekš visu pastāvošo atvasināto publisko personu (pašvaldību) tiesības un saistības.</a:t>
            </a:r>
          </a:p>
        </p:txBody>
      </p:sp>
      <p:sp>
        <p:nvSpPr>
          <p:cNvPr id="6" name="Slide Number Placeholder 5"/>
          <p:cNvSpPr>
            <a:spLocks noGrp="1"/>
          </p:cNvSpPr>
          <p:nvPr>
            <p:ph type="sldNum" sz="quarter" idx="13"/>
          </p:nvPr>
        </p:nvSpPr>
        <p:spPr/>
        <p:txBody>
          <a:bodyPr/>
          <a:lstStyle/>
          <a:p>
            <a:fld id="{6FAE4D6A-332D-4311-878C-39ECA537B944}" type="slidenum">
              <a:rPr lang="en-US" altLang="en-US" smtClean="0"/>
              <a:pPr/>
              <a:t>3</a:t>
            </a:fld>
            <a:endParaRPr lang="en-US" altLang="en-US"/>
          </a:p>
        </p:txBody>
      </p:sp>
    </p:spTree>
    <p:extLst>
      <p:ext uri="{BB962C8B-B14F-4D97-AF65-F5344CB8AC3E}">
        <p14:creationId xmlns:p14="http://schemas.microsoft.com/office/powerpoint/2010/main" val="3515802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7512" y="380999"/>
            <a:ext cx="6096000" cy="1173173"/>
          </a:xfrm>
        </p:spPr>
        <p:txBody>
          <a:bodyPr>
            <a:noAutofit/>
          </a:bodyPr>
          <a:lstStyle/>
          <a:p>
            <a:r>
              <a:rPr lang="lv-LV" sz="2200" dirty="0">
                <a:solidFill>
                  <a:schemeClr val="tx2">
                    <a:lumMod val="75000"/>
                  </a:schemeClr>
                </a:solidFill>
              </a:rPr>
              <a:t>Pašvaldību apvienošanās procesu uzsākšana  </a:t>
            </a:r>
            <a:br>
              <a:rPr lang="lv-LV" sz="2200" dirty="0">
                <a:solidFill>
                  <a:schemeClr val="tx2">
                    <a:lumMod val="75000"/>
                  </a:schemeClr>
                </a:solidFill>
              </a:rPr>
            </a:br>
            <a:endParaRPr lang="lv-LV" sz="2200" i="1" dirty="0"/>
          </a:p>
        </p:txBody>
      </p:sp>
      <p:sp>
        <p:nvSpPr>
          <p:cNvPr id="3" name="Content Placeholder 2"/>
          <p:cNvSpPr>
            <a:spLocks noGrp="1"/>
          </p:cNvSpPr>
          <p:nvPr>
            <p:ph idx="1"/>
          </p:nvPr>
        </p:nvSpPr>
        <p:spPr>
          <a:xfrm>
            <a:off x="799672" y="1554173"/>
            <a:ext cx="8039528" cy="4637990"/>
          </a:xfrm>
        </p:spPr>
        <p:txBody>
          <a:bodyPr>
            <a:normAutofit fontScale="92500"/>
          </a:bodyPr>
          <a:lstStyle/>
          <a:p>
            <a:pPr algn="just"/>
            <a:r>
              <a:rPr lang="lv-LV" sz="1400" b="1" dirty="0"/>
              <a:t>Ar reformu saistīto projektu izstrāde pirms apvienošanās</a:t>
            </a:r>
            <a:r>
              <a:rPr lang="en-US" sz="1400" b="1" dirty="0"/>
              <a:t> </a:t>
            </a:r>
            <a:r>
              <a:rPr lang="lv-LV" sz="1400" b="1" dirty="0"/>
              <a:t> </a:t>
            </a:r>
          </a:p>
          <a:p>
            <a:pPr algn="just"/>
            <a:r>
              <a:rPr lang="en-US" sz="1400" dirty="0"/>
              <a:t> </a:t>
            </a:r>
            <a:endParaRPr lang="lv-LV" sz="1400" dirty="0"/>
          </a:p>
          <a:p>
            <a:pPr marL="285750" indent="-285750" algn="just">
              <a:buFont typeface="Wingdings" panose="05000000000000000000" pitchFamily="2" charset="2"/>
              <a:buChar char="v"/>
            </a:pPr>
            <a:r>
              <a:rPr lang="lv-LV" sz="1400" dirty="0"/>
              <a:t>MK 15.09.2020. noteikumi Nr.577 «Kārtība, kādā administratīvi teritoriālās reformas ietvaros pašvaldībām piešķir valsts mērķdotāciju kopīga jaunveidojamā novada pašvaldības administratīvās struktūras projekta izstrādei».</a:t>
            </a:r>
          </a:p>
          <a:p>
            <a:pPr marL="285750" indent="-285750" algn="just">
              <a:buFont typeface="Wingdings" panose="05000000000000000000" pitchFamily="2" charset="2"/>
              <a:buChar char="v"/>
            </a:pPr>
            <a:endParaRPr lang="lv-LV" sz="1400" dirty="0"/>
          </a:p>
          <a:p>
            <a:pPr algn="just"/>
            <a:r>
              <a:rPr lang="lv-LV" sz="1400" dirty="0"/>
              <a:t>Valsts mērķdotāciju par projekta izstrādi piešķir un izmaksā atbildīgai pašvaldībai, proti, kurā ir lielākais iedzīvotāju skaits atbilstoši Iedzīvotāju reģistra datiem uz 2020. gada 1. janvāri.</a:t>
            </a:r>
          </a:p>
          <a:p>
            <a:pPr algn="just"/>
            <a:endParaRPr lang="lv-LV" sz="1400" dirty="0"/>
          </a:p>
          <a:p>
            <a:pPr algn="just"/>
            <a:r>
              <a:rPr lang="lv-LV" sz="1400" dirty="0"/>
              <a:t>Valsts budžeta finansējums - līdz 18 750 </a:t>
            </a:r>
            <a:r>
              <a:rPr lang="lv-LV" sz="1400" i="1" dirty="0" err="1"/>
              <a:t>euro</a:t>
            </a:r>
            <a:r>
              <a:rPr lang="lv-LV" sz="1400" dirty="0"/>
              <a:t> vienam projektam</a:t>
            </a:r>
          </a:p>
          <a:p>
            <a:endParaRPr lang="lv-LV" sz="1400" dirty="0"/>
          </a:p>
          <a:p>
            <a:r>
              <a:rPr lang="lv-LV" sz="1400" dirty="0"/>
              <a:t>Projektā ietver šādu informāciju:</a:t>
            </a:r>
          </a:p>
          <a:p>
            <a:r>
              <a:rPr lang="lv-LV" sz="1400" dirty="0"/>
              <a:t>1) apvienojamo pašvaldību iestāžu un struktūrvienību, kapitālsabiedrību, biedrību un nodibinājumu, kā arī citu pašvaldības institūciju darbības raksturojums;</a:t>
            </a:r>
          </a:p>
          <a:p>
            <a:r>
              <a:rPr lang="lv-LV" sz="1400" dirty="0"/>
              <a:t>2) jaunveidojamā novada pašvaldības iestāžu un struktūrvienību, kapitālsabiedrību, biedrību un nodibinājumu, kā arī citu pašvaldības institūciju turpmākās darbības modelis jaunizveidotajā novadā un, ja nepieciešams, arī informācija par kapitālsabiedrību, biedrību, nodibinājumu un citu pašvaldības institūciju reorganizāciju;</a:t>
            </a:r>
          </a:p>
          <a:p>
            <a:r>
              <a:rPr lang="lv-LV" sz="1400" dirty="0"/>
              <a:t>3) jaunizveidotā novada domes administrācijas pārvaldes modelis;</a:t>
            </a:r>
          </a:p>
          <a:p>
            <a:r>
              <a:rPr lang="lv-LV" sz="1400" dirty="0"/>
              <a:t>4) jaunizveidotā novada pašvaldības nolikuma projekts.</a:t>
            </a:r>
          </a:p>
          <a:p>
            <a:pPr marL="285750" indent="-285750" algn="just">
              <a:buFont typeface="Wingdings" panose="05000000000000000000" pitchFamily="2" charset="2"/>
              <a:buChar char="§"/>
            </a:pPr>
            <a:endParaRPr lang="lv-LV" sz="1400" dirty="0"/>
          </a:p>
          <a:p>
            <a:pPr marL="285750" indent="-285750" algn="just">
              <a:buFont typeface="Wingdings" panose="05000000000000000000" pitchFamily="2" charset="2"/>
              <a:buChar char="v"/>
            </a:pPr>
            <a:endParaRPr lang="lv-LV" sz="1400" dirty="0"/>
          </a:p>
          <a:p>
            <a:pPr marL="285750" indent="-285750" algn="just">
              <a:buFont typeface="Wingdings" panose="05000000000000000000" pitchFamily="2" charset="2"/>
              <a:buChar char="v"/>
            </a:pPr>
            <a:endParaRPr lang="lv-LV" sz="1300" dirty="0"/>
          </a:p>
          <a:p>
            <a:pPr marL="285750" indent="-285750" algn="just">
              <a:buFont typeface="Wingdings" panose="05000000000000000000" pitchFamily="2" charset="2"/>
              <a:buChar char="v"/>
            </a:pPr>
            <a:endParaRPr lang="lv-LV" sz="1300" dirty="0"/>
          </a:p>
          <a:p>
            <a:pPr algn="just"/>
            <a:endParaRPr lang="lv-LV" sz="1400" dirty="0"/>
          </a:p>
          <a:p>
            <a:pPr marL="285750" indent="-285750" algn="just">
              <a:buFont typeface="Wingdings" panose="05000000000000000000" pitchFamily="2" charset="2"/>
              <a:buChar char="v"/>
            </a:pPr>
            <a:endParaRPr lang="lv-LV" sz="1400" dirty="0"/>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fld id="{6FAE4D6A-332D-4311-878C-39ECA537B944}" type="slidenum">
              <a:rPr lang="en-US" altLang="en-US" smtClean="0"/>
              <a:pPr/>
              <a:t>4</a:t>
            </a:fld>
            <a:endParaRPr lang="en-US" altLang="en-US"/>
          </a:p>
        </p:txBody>
      </p:sp>
    </p:spTree>
    <p:extLst>
      <p:ext uri="{BB962C8B-B14F-4D97-AF65-F5344CB8AC3E}">
        <p14:creationId xmlns:p14="http://schemas.microsoft.com/office/powerpoint/2010/main" val="2101785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070452-814B-4701-9C11-9723350B7527}"/>
              </a:ext>
            </a:extLst>
          </p:cNvPr>
          <p:cNvSpPr>
            <a:spLocks noGrp="1"/>
          </p:cNvSpPr>
          <p:nvPr>
            <p:ph type="title"/>
          </p:nvPr>
        </p:nvSpPr>
        <p:spPr/>
        <p:txBody>
          <a:bodyPr>
            <a:normAutofit/>
          </a:bodyPr>
          <a:lstStyle/>
          <a:p>
            <a:r>
              <a:rPr lang="lv-LV" sz="2200" dirty="0">
                <a:solidFill>
                  <a:schemeClr val="tx2">
                    <a:lumMod val="75000"/>
                  </a:schemeClr>
                </a:solidFill>
              </a:rPr>
              <a:t>Pašvaldību apvienošanās procesu uzsākšana </a:t>
            </a:r>
            <a:endParaRPr lang="lv-LV" sz="2200" dirty="0"/>
          </a:p>
        </p:txBody>
      </p:sp>
      <p:sp>
        <p:nvSpPr>
          <p:cNvPr id="3" name="Content Placeholder 2">
            <a:extLst>
              <a:ext uri="{FF2B5EF4-FFF2-40B4-BE49-F238E27FC236}">
                <a16:creationId xmlns:a16="http://schemas.microsoft.com/office/drawing/2014/main" xmlns="" id="{B6A4C4C0-CDC0-4672-B17D-410D679AD80A}"/>
              </a:ext>
            </a:extLst>
          </p:cNvPr>
          <p:cNvSpPr>
            <a:spLocks noGrp="1"/>
          </p:cNvSpPr>
          <p:nvPr>
            <p:ph idx="1"/>
          </p:nvPr>
        </p:nvSpPr>
        <p:spPr>
          <a:xfrm>
            <a:off x="558265" y="1752600"/>
            <a:ext cx="8128535" cy="4373573"/>
          </a:xfrm>
        </p:spPr>
        <p:txBody>
          <a:bodyPr>
            <a:normAutofit/>
          </a:bodyPr>
          <a:lstStyle/>
          <a:p>
            <a:pPr marL="285750" indent="-285750" algn="just">
              <a:buFont typeface="Wingdings" panose="05000000000000000000" pitchFamily="2" charset="2"/>
              <a:buChar char="v"/>
            </a:pPr>
            <a:r>
              <a:rPr lang="en-US" sz="1400" b="1" dirty="0" err="1"/>
              <a:t>Pašvaldības</a:t>
            </a:r>
            <a:r>
              <a:rPr lang="en-US" sz="1400" b="1" dirty="0"/>
              <a:t> </a:t>
            </a:r>
            <a:r>
              <a:rPr lang="en-US" sz="1400" b="1" dirty="0" err="1"/>
              <a:t>administratīvās</a:t>
            </a:r>
            <a:r>
              <a:rPr lang="en-US" sz="1400" b="1" dirty="0"/>
              <a:t> </a:t>
            </a:r>
            <a:r>
              <a:rPr lang="en-US" sz="1400" b="1" dirty="0" err="1"/>
              <a:t>struktūras</a:t>
            </a:r>
            <a:r>
              <a:rPr lang="en-US" sz="1400" b="1" dirty="0"/>
              <a:t> </a:t>
            </a:r>
            <a:r>
              <a:rPr lang="en-US" sz="1400" b="1" dirty="0" err="1"/>
              <a:t>projekta</a:t>
            </a:r>
            <a:r>
              <a:rPr lang="en-US" sz="1400" b="1" dirty="0"/>
              <a:t> </a:t>
            </a:r>
            <a:r>
              <a:rPr lang="en-US" sz="1400" b="1" dirty="0" err="1"/>
              <a:t>izstrādes</a:t>
            </a:r>
            <a:r>
              <a:rPr lang="en-US" sz="1400" b="1" dirty="0"/>
              <a:t> </a:t>
            </a:r>
            <a:r>
              <a:rPr lang="en-US" sz="1400" b="1" dirty="0" err="1"/>
              <a:t>organizācija</a:t>
            </a:r>
            <a:r>
              <a:rPr lang="en-US" sz="1400" b="1" dirty="0"/>
              <a:t> </a:t>
            </a:r>
            <a:endParaRPr lang="lv-LV" sz="1400" b="1" dirty="0"/>
          </a:p>
          <a:p>
            <a:pPr algn="just"/>
            <a:endParaRPr lang="lv-LV" sz="1400" b="1" dirty="0"/>
          </a:p>
          <a:p>
            <a:pPr algn="just"/>
            <a:r>
              <a:rPr lang="lv-LV" sz="1400" dirty="0"/>
              <a:t>Pašvaldību apvienošanās procesa sagatavošanai un vadīšanai ieteicams izveidot vadības grupu ar pārstāvjiem no visām jaunizveidojamā novada veidojošām pašvaldībām un iecelt apvienošanās procesa vadītāju. </a:t>
            </a:r>
          </a:p>
          <a:p>
            <a:pPr algn="just"/>
            <a:endParaRPr lang="lv-LV" sz="1400" dirty="0"/>
          </a:p>
          <a:p>
            <a:pPr algn="just"/>
            <a:endParaRPr lang="lv-LV" sz="1400" dirty="0">
              <a:highlight>
                <a:srgbClr val="C0C0C0"/>
              </a:highlight>
            </a:endParaRPr>
          </a:p>
          <a:p>
            <a:pPr marL="285750" indent="-285750" algn="just">
              <a:buFont typeface="Wingdings" panose="05000000000000000000" pitchFamily="2" charset="2"/>
              <a:buChar char="v"/>
            </a:pPr>
            <a:r>
              <a:rPr lang="lv-LV" sz="1400" b="1" dirty="0"/>
              <a:t>Pašvaldību un to iestāžu un institūciju nosaukumu izveid</a:t>
            </a:r>
            <a:r>
              <a:rPr lang="lv-LV" sz="1400" dirty="0"/>
              <a:t>e</a:t>
            </a:r>
          </a:p>
          <a:p>
            <a:pPr algn="just"/>
            <a:r>
              <a:rPr lang="lv-LV" sz="1400" dirty="0"/>
              <a:t>Pašvaldības kā atvasinātas publiskās personas nosaukums pašreiz tiesiskā regulējuma ietvaros primāri izriet no Administratīvo teritoriju un apdzīvoto vietu likuma pielikuma attiecībā uz </a:t>
            </a:r>
            <a:r>
              <a:rPr lang="lv-LV" sz="1400" dirty="0" err="1"/>
              <a:t>valstspilsētām</a:t>
            </a:r>
            <a:r>
              <a:rPr lang="lv-LV" sz="1400" dirty="0"/>
              <a:t> un novadu pašvaldībām:</a:t>
            </a:r>
          </a:p>
          <a:p>
            <a:pPr lvl="0" algn="just"/>
            <a:endParaRPr lang="lv-LV" sz="1400" dirty="0"/>
          </a:p>
          <a:p>
            <a:pPr lvl="0" algn="just"/>
            <a:r>
              <a:rPr lang="lv-LV" sz="1400" dirty="0"/>
              <a:t>Piemēram:</a:t>
            </a:r>
          </a:p>
          <a:p>
            <a:pPr marL="285750" lvl="0" indent="-285750">
              <a:buFont typeface="Wingdings" panose="05000000000000000000" pitchFamily="2" charset="2"/>
              <a:buChar char="q"/>
            </a:pPr>
            <a:r>
              <a:rPr lang="lv-LV" sz="1400" dirty="0"/>
              <a:t>Ventspils </a:t>
            </a:r>
            <a:r>
              <a:rPr lang="lv-LV" sz="1400" dirty="0" smtClean="0"/>
              <a:t>valstspilsētas </a:t>
            </a:r>
            <a:r>
              <a:rPr lang="lv-LV" sz="1400" dirty="0"/>
              <a:t>pašvaldības Izglītības pārvalde</a:t>
            </a:r>
          </a:p>
          <a:p>
            <a:pPr marL="285750" lvl="0" indent="-285750">
              <a:buFont typeface="Wingdings" panose="05000000000000000000" pitchFamily="2" charset="2"/>
              <a:buChar char="q"/>
            </a:pPr>
            <a:r>
              <a:rPr lang="lv-LV" sz="1400" dirty="0"/>
              <a:t>Ventspils novada pašvaldības Izglītības pārvalde</a:t>
            </a:r>
          </a:p>
          <a:p>
            <a:pPr marL="285750" lvl="0" indent="-285750">
              <a:buFont typeface="Wingdings" panose="05000000000000000000" pitchFamily="2" charset="2"/>
              <a:buChar char="q"/>
            </a:pPr>
            <a:r>
              <a:rPr lang="lv-LV" sz="1400" dirty="0"/>
              <a:t>Ventspils valstspilsētas un novada pašvaldības apvienotā Izglītības pārvalde</a:t>
            </a:r>
          </a:p>
          <a:p>
            <a:pPr marL="342900" indent="-342900">
              <a:buFont typeface="Wingdings" panose="05000000000000000000" pitchFamily="2" charset="2"/>
              <a:buChar char="q"/>
            </a:pPr>
            <a:endParaRPr lang="lv-LV" dirty="0"/>
          </a:p>
        </p:txBody>
      </p:sp>
      <p:sp>
        <p:nvSpPr>
          <p:cNvPr id="4" name="Text Placeholder 3">
            <a:extLst>
              <a:ext uri="{FF2B5EF4-FFF2-40B4-BE49-F238E27FC236}">
                <a16:creationId xmlns:a16="http://schemas.microsoft.com/office/drawing/2014/main" xmlns="" id="{6848CA6B-4CDA-4F81-BEFB-5F61F9F4A006}"/>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xmlns="" id="{335B7A2A-B4C0-4A96-B530-FE19D24DC9A3}"/>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xmlns="" id="{B5C66F6F-1F3C-46AB-A35C-F3F748AE852E}"/>
              </a:ext>
            </a:extLst>
          </p:cNvPr>
          <p:cNvSpPr>
            <a:spLocks noGrp="1"/>
          </p:cNvSpPr>
          <p:nvPr>
            <p:ph type="sldNum" sz="quarter" idx="13"/>
          </p:nvPr>
        </p:nvSpPr>
        <p:spPr/>
        <p:txBody>
          <a:bodyPr/>
          <a:lstStyle/>
          <a:p>
            <a:fld id="{6FAE4D6A-332D-4311-878C-39ECA537B944}" type="slidenum">
              <a:rPr lang="en-US" altLang="en-US" smtClean="0"/>
              <a:pPr/>
              <a:t>5</a:t>
            </a:fld>
            <a:endParaRPr lang="en-US" altLang="en-US"/>
          </a:p>
        </p:txBody>
      </p:sp>
    </p:spTree>
    <p:extLst>
      <p:ext uri="{BB962C8B-B14F-4D97-AF65-F5344CB8AC3E}">
        <p14:creationId xmlns:p14="http://schemas.microsoft.com/office/powerpoint/2010/main" val="3625986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solidFill>
                  <a:schemeClr val="tx2">
                    <a:lumMod val="75000"/>
                  </a:schemeClr>
                </a:solidFill>
              </a:rPr>
              <a:t>Pašvaldību apvienošanās procesu uzsākšana </a:t>
            </a:r>
            <a:br>
              <a:rPr lang="lv-LV" dirty="0">
                <a:solidFill>
                  <a:schemeClr val="tx2">
                    <a:lumMod val="75000"/>
                  </a:schemeClr>
                </a:solidFill>
              </a:rPr>
            </a:br>
            <a:endParaRPr lang="lv-LV" dirty="0"/>
          </a:p>
        </p:txBody>
      </p:sp>
      <p:sp>
        <p:nvSpPr>
          <p:cNvPr id="3" name="Content Placeholder 2"/>
          <p:cNvSpPr>
            <a:spLocks noGrp="1"/>
          </p:cNvSpPr>
          <p:nvPr>
            <p:ph idx="1"/>
          </p:nvPr>
        </p:nvSpPr>
        <p:spPr>
          <a:xfrm>
            <a:off x="791852" y="2036191"/>
            <a:ext cx="7742548" cy="3403075"/>
          </a:xfrm>
        </p:spPr>
        <p:txBody>
          <a:bodyPr>
            <a:normAutofit fontScale="92500" lnSpcReduction="20000"/>
          </a:bodyPr>
          <a:lstStyle/>
          <a:p>
            <a:pPr marL="285750" indent="-285750" algn="just">
              <a:buFont typeface="Wingdings" panose="05000000000000000000" pitchFamily="2" charset="2"/>
              <a:buChar char="v"/>
            </a:pPr>
            <a:r>
              <a:rPr lang="lv-LV" sz="1500" dirty="0"/>
              <a:t>Ministru kabinets nosaka nosacījumus un kārtību, kādā administratīvi teritoriālās reformas ietvaros līdz 2021. gada 1. decembrim no valsts budžetā piešķirtajiem finanšu līdzekļiem pašvaldībām līdzfinansē jaunveidojamā novada teritorijas attīstības plānošanas dokumentu projektu izstrādi</a:t>
            </a:r>
          </a:p>
          <a:p>
            <a:pPr algn="just"/>
            <a:endParaRPr lang="lv-LV" dirty="0"/>
          </a:p>
          <a:p>
            <a:pPr marL="285750" indent="-285750" algn="just">
              <a:buFont typeface="Wingdings" panose="05000000000000000000" pitchFamily="2" charset="2"/>
              <a:buChar char="v"/>
            </a:pPr>
            <a:r>
              <a:rPr lang="lv-LV" sz="1600" dirty="0"/>
              <a:t>Ministru kabineta noteikumi (izstrādē) «Kārtība un nosacījumi pašvaldību institūciju, finanšu, mantas, tiesību un saistību pārdalei administratīvo teritoriju robežu grozīšanas vai sadalīšanas gadījumā»</a:t>
            </a:r>
          </a:p>
          <a:p>
            <a:pPr marL="285750" indent="-285750" algn="just">
              <a:buFont typeface="Wingdings" panose="05000000000000000000" pitchFamily="2" charset="2"/>
              <a:buChar char="v"/>
            </a:pPr>
            <a:endParaRPr lang="lv-LV" dirty="0"/>
          </a:p>
          <a:p>
            <a:pPr marL="285750" indent="-285750" algn="just">
              <a:buFont typeface="Wingdings" panose="05000000000000000000" pitchFamily="2" charset="2"/>
              <a:buChar char="v"/>
            </a:pPr>
            <a:r>
              <a:rPr lang="lv-LV" sz="1600" dirty="0"/>
              <a:t>Ministru kabineta noteikumi (izstrādē) «Kārtība, kādā pašvaldībām piešķir vienreizēju dotāciju, lai līdzfinansētu administratīvi teritoriālās reformas īstenošanas rezultātā radušos administratīvos izdevumus, pašvaldībām apvienojoties»</a:t>
            </a:r>
          </a:p>
          <a:p>
            <a:pPr marL="285750" indent="-285750" algn="just">
              <a:buFont typeface="Wingdings" panose="05000000000000000000" pitchFamily="2" charset="2"/>
              <a:buChar char="v"/>
            </a:pPr>
            <a:endParaRPr lang="lv-LV" sz="1600" dirty="0"/>
          </a:p>
          <a:p>
            <a:pPr marL="285750" indent="-285750" algn="just">
              <a:buFont typeface="Wingdings" panose="05000000000000000000" pitchFamily="2" charset="2"/>
              <a:buChar char="v"/>
            </a:pPr>
            <a:r>
              <a:rPr lang="lv-LV" sz="1600" dirty="0"/>
              <a:t>U.c. MK noteikumi </a:t>
            </a:r>
          </a:p>
          <a:p>
            <a:pPr marL="285750" indent="-285750" algn="just">
              <a:buFont typeface="Wingdings" panose="05000000000000000000" pitchFamily="2" charset="2"/>
              <a:buChar char="v"/>
            </a:pPr>
            <a:endParaRPr lang="lv-LV" sz="1800" dirty="0"/>
          </a:p>
          <a:p>
            <a:pPr marL="285750" indent="-285750" algn="just">
              <a:buFont typeface="Wingdings" panose="05000000000000000000" pitchFamily="2" charset="2"/>
              <a:buChar char="v"/>
            </a:pPr>
            <a:endParaRPr lang="lv-LV" dirty="0"/>
          </a:p>
          <a:p>
            <a:endParaRPr lang="lv-LV" dirty="0"/>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fld id="{6FAE4D6A-332D-4311-878C-39ECA537B944}" type="slidenum">
              <a:rPr lang="en-US" altLang="en-US" smtClean="0"/>
              <a:pPr/>
              <a:t>6</a:t>
            </a:fld>
            <a:endParaRPr lang="en-US" altLang="en-US"/>
          </a:p>
        </p:txBody>
      </p:sp>
    </p:spTree>
    <p:extLst>
      <p:ext uri="{BB962C8B-B14F-4D97-AF65-F5344CB8AC3E}">
        <p14:creationId xmlns:p14="http://schemas.microsoft.com/office/powerpoint/2010/main" val="4002769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3F2CAF-B05F-4768-8A35-574C426AC8B8}"/>
              </a:ext>
            </a:extLst>
          </p:cNvPr>
          <p:cNvSpPr>
            <a:spLocks noGrp="1"/>
          </p:cNvSpPr>
          <p:nvPr>
            <p:ph type="title"/>
          </p:nvPr>
        </p:nvSpPr>
        <p:spPr/>
        <p:txBody>
          <a:bodyPr>
            <a:normAutofit fontScale="90000"/>
          </a:bodyPr>
          <a:lstStyle/>
          <a:p>
            <a:r>
              <a:rPr lang="lv-LV" dirty="0">
                <a:solidFill>
                  <a:schemeClr val="tx2">
                    <a:lumMod val="75000"/>
                  </a:schemeClr>
                </a:solidFill>
              </a:rPr>
              <a:t>Darba likuma piemērošana, īstenojot administratīvi teritoriālo reformu pašvaldībā </a:t>
            </a:r>
            <a:br>
              <a:rPr lang="lv-LV" dirty="0">
                <a:solidFill>
                  <a:schemeClr val="tx2">
                    <a:lumMod val="75000"/>
                  </a:schemeClr>
                </a:solidFill>
              </a:rPr>
            </a:br>
            <a:endParaRPr lang="lv-LV" dirty="0">
              <a:solidFill>
                <a:schemeClr val="tx2">
                  <a:lumMod val="75000"/>
                </a:schemeClr>
              </a:solidFill>
            </a:endParaRPr>
          </a:p>
        </p:txBody>
      </p:sp>
      <p:sp>
        <p:nvSpPr>
          <p:cNvPr id="3" name="Content Placeholder 2">
            <a:extLst>
              <a:ext uri="{FF2B5EF4-FFF2-40B4-BE49-F238E27FC236}">
                <a16:creationId xmlns:a16="http://schemas.microsoft.com/office/drawing/2014/main" xmlns="" id="{FE1BFBCE-1E8E-4D49-9134-EC340ED4576B}"/>
              </a:ext>
            </a:extLst>
          </p:cNvPr>
          <p:cNvSpPr>
            <a:spLocks noGrp="1"/>
          </p:cNvSpPr>
          <p:nvPr>
            <p:ph idx="1"/>
          </p:nvPr>
        </p:nvSpPr>
        <p:spPr>
          <a:xfrm>
            <a:off x="457200" y="1752600"/>
            <a:ext cx="8229600" cy="4373573"/>
          </a:xfrm>
        </p:spPr>
        <p:txBody>
          <a:bodyPr>
            <a:normAutofit/>
          </a:bodyPr>
          <a:lstStyle/>
          <a:p>
            <a:pPr marL="285750" indent="-285750">
              <a:buFont typeface="Wingdings" panose="05000000000000000000" pitchFamily="2" charset="2"/>
              <a:buChar char="v"/>
            </a:pPr>
            <a:r>
              <a:rPr lang="lv-LV" sz="1400" dirty="0"/>
              <a:t>Visiem pašvaldību darbiniekiem ir tiesības turpināt darba attiecības neatkarīgi no domes nomaiņas. Pašvaldības lēmējinstitūcijas nosaukuma maiņa nav pamats pašvaldības darbinieku atbrīvošanai no darba. </a:t>
            </a:r>
          </a:p>
          <a:p>
            <a:pPr marL="285750" indent="-285750">
              <a:buFont typeface="Wingdings" panose="05000000000000000000" pitchFamily="2" charset="2"/>
              <a:buChar char="v"/>
            </a:pPr>
            <a:endParaRPr lang="lv-LV" sz="1400" dirty="0"/>
          </a:p>
          <a:p>
            <a:pPr marL="285750" indent="-285750">
              <a:buFont typeface="Wingdings" panose="05000000000000000000" pitchFamily="2" charset="2"/>
              <a:buChar char="v"/>
            </a:pPr>
            <a:r>
              <a:rPr lang="lv-LV" sz="1400" dirty="0"/>
              <a:t>Saskaņā ar Darba likuma 117.panta otro daļu valsts pārvaldes iestāžu vai pašvaldību administratīva reorganizācija, kā arī vienas iestādes administratīvo funkciju nodošana otrai iestādei pati par sevi nevar būt par pamatu darba līguma uzteikumam.</a:t>
            </a:r>
          </a:p>
          <a:p>
            <a:endParaRPr lang="lv-LV" sz="1400" dirty="0"/>
          </a:p>
          <a:p>
            <a:pPr marL="285750" indent="-285750">
              <a:buFont typeface="Wingdings" panose="05000000000000000000" pitchFamily="2" charset="2"/>
              <a:buChar char="v"/>
            </a:pPr>
            <a:r>
              <a:rPr lang="lv-LV" sz="1400" dirty="0"/>
              <a:t>Veidojot novada jauno administratīvo struktūru un, iespējams, veicot darbinieku skaita samazināšanu, ir jāievēro Darba likumā ietvertais regulējums.</a:t>
            </a:r>
          </a:p>
          <a:p>
            <a:endParaRPr lang="lv-LV" sz="1400" dirty="0"/>
          </a:p>
          <a:p>
            <a:pPr marL="285750" indent="-285750">
              <a:buFont typeface="Wingdings" panose="05000000000000000000" pitchFamily="2" charset="2"/>
              <a:buChar char="v"/>
            </a:pPr>
            <a:r>
              <a:rPr lang="lv-LV" sz="1400" dirty="0"/>
              <a:t>Lai izvērtētu, kurš darbinieks turpinās veikt darbu jaunajā struktūrā, vispirms tiek salīdzināti darba rezultāti un kvalifikācija. Saskaņā ar Darba likuma 108.panta pirmo daļu darbinieku skaita samazināšanas gadījumā priekšrocības turpināt darba tiesiskās attiecības ir tiem darbiniekiem, kuriem ir labāki darba rezultāti un augstāka kvalifikācija.</a:t>
            </a:r>
          </a:p>
          <a:p>
            <a:endParaRPr lang="lv-LV" sz="1200" dirty="0"/>
          </a:p>
        </p:txBody>
      </p:sp>
      <p:sp>
        <p:nvSpPr>
          <p:cNvPr id="4" name="Text Placeholder 3">
            <a:extLst>
              <a:ext uri="{FF2B5EF4-FFF2-40B4-BE49-F238E27FC236}">
                <a16:creationId xmlns:a16="http://schemas.microsoft.com/office/drawing/2014/main" xmlns="" id="{5DE9FDDD-46E3-4908-83CE-F385186F30FF}"/>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xmlns="" id="{70278A35-9430-45A0-BA00-25DE0AB8CD0A}"/>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xmlns="" id="{23D4640B-5E05-46C5-A5CB-90E3B42E45B0}"/>
              </a:ext>
            </a:extLst>
          </p:cNvPr>
          <p:cNvSpPr>
            <a:spLocks noGrp="1"/>
          </p:cNvSpPr>
          <p:nvPr>
            <p:ph type="sldNum" sz="quarter" idx="13"/>
          </p:nvPr>
        </p:nvSpPr>
        <p:spPr/>
        <p:txBody>
          <a:bodyPr/>
          <a:lstStyle/>
          <a:p>
            <a:fld id="{6FAE4D6A-332D-4311-878C-39ECA537B944}" type="slidenum">
              <a:rPr lang="en-US" altLang="en-US" smtClean="0"/>
              <a:pPr/>
              <a:t>7</a:t>
            </a:fld>
            <a:endParaRPr lang="en-US" altLang="en-US"/>
          </a:p>
        </p:txBody>
      </p:sp>
    </p:spTree>
    <p:extLst>
      <p:ext uri="{BB962C8B-B14F-4D97-AF65-F5344CB8AC3E}">
        <p14:creationId xmlns:p14="http://schemas.microsoft.com/office/powerpoint/2010/main" val="2470965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7820" y="2253006"/>
            <a:ext cx="7866580" cy="3873167"/>
          </a:xfrm>
        </p:spPr>
        <p:txBody>
          <a:bodyPr>
            <a:normAutofit/>
          </a:bodyPr>
          <a:lstStyle/>
          <a:p>
            <a:pPr marL="285750" indent="-285750">
              <a:spcAft>
                <a:spcPts val="1200"/>
              </a:spcAft>
              <a:buFont typeface="Wingdings" panose="05000000000000000000" pitchFamily="2" charset="2"/>
              <a:buChar char="v"/>
            </a:pPr>
            <a:r>
              <a:rPr lang="lv-LV" sz="1400" dirty="0"/>
              <a:t>Izpildinstitūciju organizācija</a:t>
            </a:r>
          </a:p>
          <a:p>
            <a:pPr marL="285750" indent="-285750">
              <a:spcAft>
                <a:spcPts val="1200"/>
              </a:spcAft>
              <a:buFont typeface="Wingdings" panose="05000000000000000000" pitchFamily="2" charset="2"/>
              <a:buChar char="v"/>
            </a:pPr>
            <a:r>
              <a:rPr lang="lv-LV" sz="1400" dirty="0"/>
              <a:t>Izpilddirektors</a:t>
            </a:r>
          </a:p>
          <a:p>
            <a:pPr marL="285750" indent="-285750">
              <a:spcAft>
                <a:spcPts val="1200"/>
              </a:spcAft>
              <a:buFont typeface="Wingdings" panose="05000000000000000000" pitchFamily="2" charset="2"/>
              <a:buChar char="v"/>
            </a:pPr>
            <a:r>
              <a:rPr lang="lv-LV" sz="1400" dirty="0"/>
              <a:t>Pašvaldību administrācija</a:t>
            </a:r>
          </a:p>
          <a:p>
            <a:pPr marL="285750" indent="-285750">
              <a:spcAft>
                <a:spcPts val="1200"/>
              </a:spcAft>
              <a:buFont typeface="Wingdings" panose="05000000000000000000" pitchFamily="2" charset="2"/>
              <a:buChar char="v"/>
            </a:pPr>
            <a:r>
              <a:rPr lang="lv-LV" sz="1400" dirty="0"/>
              <a:t>Pašvaldību iestādes un aģentūras un kopīgas iestādes</a:t>
            </a:r>
          </a:p>
          <a:p>
            <a:pPr marL="285750" indent="-285750">
              <a:spcAft>
                <a:spcPts val="1200"/>
              </a:spcAft>
              <a:buFont typeface="Wingdings" panose="05000000000000000000" pitchFamily="2" charset="2"/>
              <a:buChar char="v"/>
            </a:pPr>
            <a:r>
              <a:rPr lang="lv-LV" sz="1400" dirty="0"/>
              <a:t>Pašvaldību kapitālsabiedrības</a:t>
            </a:r>
          </a:p>
          <a:p>
            <a:pPr marL="285750" indent="-285750">
              <a:spcAft>
                <a:spcPts val="1200"/>
              </a:spcAft>
              <a:buFont typeface="Wingdings" panose="05000000000000000000" pitchFamily="2" charset="2"/>
              <a:buChar char="v"/>
            </a:pPr>
            <a:r>
              <a:rPr lang="lv-LV" sz="1400" dirty="0"/>
              <a:t>Valsts un pašvaldību vienoto klientu apkalpošanas centru darbība</a:t>
            </a:r>
          </a:p>
          <a:p>
            <a:pPr marL="285750" indent="-285750">
              <a:spcAft>
                <a:spcPts val="1200"/>
              </a:spcAft>
              <a:buFont typeface="Wingdings" panose="05000000000000000000" pitchFamily="2" charset="2"/>
              <a:buChar char="v"/>
            </a:pPr>
            <a:r>
              <a:rPr lang="lv-LV" sz="1400" dirty="0"/>
              <a:t>Pašvaldību pakalpojumu sniegšanas un pārvaldības kārtība</a:t>
            </a:r>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fld id="{6FAE4D6A-332D-4311-878C-39ECA537B944}" type="slidenum">
              <a:rPr lang="en-US" altLang="en-US" smtClean="0"/>
              <a:pPr/>
              <a:t>8</a:t>
            </a:fld>
            <a:endParaRPr lang="en-US" altLang="en-US"/>
          </a:p>
        </p:txBody>
      </p:sp>
      <p:sp>
        <p:nvSpPr>
          <p:cNvPr id="7" name="Title 1"/>
          <p:cNvSpPr>
            <a:spLocks noGrp="1"/>
          </p:cNvSpPr>
          <p:nvPr>
            <p:ph type="title"/>
          </p:nvPr>
        </p:nvSpPr>
        <p:spPr>
          <a:xfrm>
            <a:off x="2467512" y="380999"/>
            <a:ext cx="6096000" cy="1173173"/>
          </a:xfrm>
        </p:spPr>
        <p:txBody>
          <a:bodyPr>
            <a:noAutofit/>
          </a:bodyPr>
          <a:lstStyle/>
          <a:p>
            <a:r>
              <a:rPr lang="lv-LV" sz="2200" dirty="0">
                <a:solidFill>
                  <a:schemeClr val="tx2">
                    <a:lumMod val="75000"/>
                  </a:schemeClr>
                </a:solidFill>
              </a:rPr>
              <a:t>Izpildvaras un izpildinstitūcijas darbību organizācija</a:t>
            </a:r>
            <a:endParaRPr lang="lv-LV" sz="2200" i="1" dirty="0"/>
          </a:p>
        </p:txBody>
      </p:sp>
    </p:spTree>
    <p:extLst>
      <p:ext uri="{BB962C8B-B14F-4D97-AF65-F5344CB8AC3E}">
        <p14:creationId xmlns:p14="http://schemas.microsoft.com/office/powerpoint/2010/main" val="859444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D75FB-85A3-40B6-AEF0-C0EE6288E4C8}"/>
              </a:ext>
            </a:extLst>
          </p:cNvPr>
          <p:cNvSpPr>
            <a:spLocks noGrp="1"/>
          </p:cNvSpPr>
          <p:nvPr>
            <p:ph type="title"/>
          </p:nvPr>
        </p:nvSpPr>
        <p:spPr/>
        <p:txBody>
          <a:bodyPr>
            <a:normAutofit/>
          </a:bodyPr>
          <a:lstStyle/>
          <a:p>
            <a:r>
              <a:rPr lang="lv-LV" sz="1800" dirty="0">
                <a:solidFill>
                  <a:schemeClr val="tx2">
                    <a:lumMod val="75000"/>
                  </a:schemeClr>
                </a:solidFill>
              </a:rPr>
              <a:t>Izpildinstitūciju organizācija,</a:t>
            </a:r>
            <a:br>
              <a:rPr lang="lv-LV" sz="1800" dirty="0">
                <a:solidFill>
                  <a:schemeClr val="tx2">
                    <a:lumMod val="75000"/>
                  </a:schemeClr>
                </a:solidFill>
              </a:rPr>
            </a:br>
            <a:r>
              <a:rPr lang="lv-LV" sz="1800" dirty="0">
                <a:solidFill>
                  <a:schemeClr val="tx2">
                    <a:lumMod val="75000"/>
                  </a:schemeClr>
                </a:solidFill>
              </a:rPr>
              <a:t/>
            </a:r>
            <a:br>
              <a:rPr lang="lv-LV" sz="1800" dirty="0">
                <a:solidFill>
                  <a:schemeClr val="tx2">
                    <a:lumMod val="75000"/>
                  </a:schemeClr>
                </a:solidFill>
              </a:rPr>
            </a:br>
            <a:r>
              <a:rPr lang="lv-LV" sz="1800" dirty="0">
                <a:solidFill>
                  <a:schemeClr val="tx2">
                    <a:lumMod val="75000"/>
                  </a:schemeClr>
                </a:solidFill>
              </a:rPr>
              <a:t>Izpilddirektors</a:t>
            </a:r>
          </a:p>
        </p:txBody>
      </p:sp>
      <p:sp>
        <p:nvSpPr>
          <p:cNvPr id="3" name="Content Placeholder 2">
            <a:extLst>
              <a:ext uri="{FF2B5EF4-FFF2-40B4-BE49-F238E27FC236}">
                <a16:creationId xmlns:a16="http://schemas.microsoft.com/office/drawing/2014/main" xmlns="" id="{7E96322D-70BB-4A53-B89A-5BAE68ABBC80}"/>
              </a:ext>
            </a:extLst>
          </p:cNvPr>
          <p:cNvSpPr>
            <a:spLocks noGrp="1"/>
          </p:cNvSpPr>
          <p:nvPr>
            <p:ph idx="1"/>
          </p:nvPr>
        </p:nvSpPr>
        <p:spPr>
          <a:xfrm>
            <a:off x="712269" y="1752600"/>
            <a:ext cx="7974531" cy="4373573"/>
          </a:xfrm>
        </p:spPr>
        <p:txBody>
          <a:bodyPr>
            <a:normAutofit/>
          </a:bodyPr>
          <a:lstStyle/>
          <a:p>
            <a:pPr marL="285750" indent="-285750" algn="just">
              <a:buFont typeface="Wingdings" panose="05000000000000000000" pitchFamily="2" charset="2"/>
              <a:buChar char="v"/>
            </a:pPr>
            <a:r>
              <a:rPr lang="lv-LV" sz="1400" dirty="0"/>
              <a:t>Apvienojot pašvaldības un būtiski palielinot to teritorijas platību, svarīgi nodrošināt, lai samazinātos nomales efekts – t.i., tiktu atbalstīts teritoriālo kopienu veidošanās process, caur ko iedzīvotāji var iestāties par labāku dzīves vides kvalitāti dzīves vietas tuvumā, pilsētā vai ciemā.</a:t>
            </a:r>
          </a:p>
          <a:p>
            <a:pPr algn="just"/>
            <a:endParaRPr lang="lv-LV" sz="1400" dirty="0"/>
          </a:p>
          <a:p>
            <a:pPr marL="285750" indent="-285750">
              <a:buFont typeface="Wingdings" panose="05000000000000000000" pitchFamily="2" charset="2"/>
              <a:buChar char="v"/>
            </a:pPr>
            <a:r>
              <a:rPr lang="lv-LV" sz="1400" dirty="0"/>
              <a:t>Pozitīvā pašvaldību pieredze (t.sk. ārvalstu) norāda uz to, ka pašvaldību darbību lielos novados var efektīvi organizēt dažādos veidos, piemēram:</a:t>
            </a:r>
          </a:p>
          <a:p>
            <a:r>
              <a:rPr lang="lv-LV" sz="1400" dirty="0"/>
              <a:t>	1) </a:t>
            </a:r>
            <a:r>
              <a:rPr lang="lv-LV" sz="1400" b="1" dirty="0"/>
              <a:t>centralizējot</a:t>
            </a:r>
            <a:r>
              <a:rPr lang="lv-LV" sz="1400" dirty="0"/>
              <a:t> noteiktu funkciju izpildi;</a:t>
            </a:r>
          </a:p>
          <a:p>
            <a:r>
              <a:rPr lang="lv-LV" sz="1400" dirty="0"/>
              <a:t>	2) </a:t>
            </a:r>
            <a:r>
              <a:rPr lang="lv-LV" sz="1400" b="1" dirty="0"/>
              <a:t>centralizēti vadot, bet dekoncentrēti izpildot</a:t>
            </a:r>
            <a:r>
              <a:rPr lang="lv-LV" sz="1400" dirty="0"/>
              <a:t> noteiktas funkcijas;</a:t>
            </a:r>
          </a:p>
          <a:p>
            <a:pPr indent="-457200"/>
            <a:r>
              <a:rPr lang="lv-LV" sz="1400" dirty="0"/>
              <a:t>	3) </a:t>
            </a:r>
            <a:r>
              <a:rPr lang="lv-LV" sz="1400" b="1" dirty="0"/>
              <a:t>decentralizēt</a:t>
            </a:r>
            <a:r>
              <a:rPr lang="lv-LV" sz="1400" dirty="0"/>
              <a:t> noteiktas funkcijas izpildei novada pilsētu vai novada 		pagastu pārvaldēs;</a:t>
            </a:r>
          </a:p>
          <a:p>
            <a:r>
              <a:rPr lang="lv-LV" sz="1400" dirty="0"/>
              <a:t>	4) </a:t>
            </a:r>
            <a:r>
              <a:rPr lang="lv-LV" sz="1400" b="1" dirty="0"/>
              <a:t>pārvaldi lielā novadā var strukturēt vairākos teritoriālos līmeņos</a:t>
            </a:r>
            <a:r>
              <a:rPr lang="lv-LV" sz="1400" dirty="0"/>
              <a:t>.</a:t>
            </a:r>
          </a:p>
          <a:p>
            <a:endParaRPr lang="lv-LV" sz="1400" dirty="0"/>
          </a:p>
          <a:p>
            <a:pPr marL="285750" indent="-285750" algn="just">
              <a:buFont typeface="Wingdings" panose="05000000000000000000" pitchFamily="2" charset="2"/>
              <a:buChar char="v"/>
            </a:pPr>
            <a:r>
              <a:rPr lang="lv-LV" sz="1400" dirty="0"/>
              <a:t>Ievērojot, ka par </a:t>
            </a:r>
            <a:r>
              <a:rPr lang="lv-LV" sz="1400" b="1" dirty="0"/>
              <a:t>izpilddirektora</a:t>
            </a:r>
            <a:r>
              <a:rPr lang="lv-LV" sz="1400" dirty="0"/>
              <a:t> darba kontroli un kvalitāti ir atbildīga pašvaldības dome, izpilddirektors nedrīkst būt pašvaldības domes deputāts. </a:t>
            </a:r>
            <a:r>
              <a:rPr lang="lv-LV" sz="1400" b="1" dirty="0"/>
              <a:t>Ņemot vērā, ka izpilddirektors veido izpildvaru, izpilddirektoram jāparedz tādas pilnvaras, lai lēmējvara iespēju robežās tiktu nodalīta no izpildvaras.</a:t>
            </a:r>
          </a:p>
          <a:p>
            <a:endParaRPr lang="lv-LV" sz="1400" dirty="0"/>
          </a:p>
          <a:p>
            <a:endParaRPr lang="lv-LV" sz="1400" dirty="0"/>
          </a:p>
          <a:p>
            <a:endParaRPr lang="lv-LV" sz="1400" dirty="0"/>
          </a:p>
        </p:txBody>
      </p:sp>
      <p:sp>
        <p:nvSpPr>
          <p:cNvPr id="4" name="Text Placeholder 3">
            <a:extLst>
              <a:ext uri="{FF2B5EF4-FFF2-40B4-BE49-F238E27FC236}">
                <a16:creationId xmlns:a16="http://schemas.microsoft.com/office/drawing/2014/main" xmlns="" id="{CCF2A4BE-135C-4419-AB88-C0CDABC4C464}"/>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xmlns="" id="{02038810-DAC5-4A7B-990E-0F8DF330A945}"/>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xmlns="" id="{38053B66-B1BD-4C39-9AA5-4BFF846F4587}"/>
              </a:ext>
            </a:extLst>
          </p:cNvPr>
          <p:cNvSpPr>
            <a:spLocks noGrp="1"/>
          </p:cNvSpPr>
          <p:nvPr>
            <p:ph type="sldNum" sz="quarter" idx="13"/>
          </p:nvPr>
        </p:nvSpPr>
        <p:spPr/>
        <p:txBody>
          <a:bodyPr/>
          <a:lstStyle/>
          <a:p>
            <a:fld id="{6FAE4D6A-332D-4311-878C-39ECA537B944}" type="slidenum">
              <a:rPr lang="en-US" altLang="en-US" smtClean="0"/>
              <a:pPr/>
              <a:t>9</a:t>
            </a:fld>
            <a:endParaRPr lang="en-US" altLang="en-US"/>
          </a:p>
        </p:txBody>
      </p:sp>
    </p:spTree>
    <p:extLst>
      <p:ext uri="{BB962C8B-B14F-4D97-AF65-F5344CB8AC3E}">
        <p14:creationId xmlns:p14="http://schemas.microsoft.com/office/powerpoint/2010/main" val="452416030"/>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5647</TotalTime>
  <Words>3469</Words>
  <Application>Microsoft Office PowerPoint</Application>
  <PresentationFormat>On-screen Show (4:3)</PresentationFormat>
  <Paragraphs>311</Paragraphs>
  <Slides>28</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Times New Roman</vt:lpstr>
      <vt:lpstr>Verdana</vt:lpstr>
      <vt:lpstr>Wingdings</vt:lpstr>
      <vt:lpstr>89_Prezentacija_templateLV</vt:lpstr>
      <vt:lpstr>Metodika 2021. gada apvienoto pašvaldību darbības uzsākšanai   </vt:lpstr>
      <vt:lpstr> Pamatojums</vt:lpstr>
      <vt:lpstr>Pašvaldību apvienošanās juridiskais raksturojums</vt:lpstr>
      <vt:lpstr>Pašvaldību apvienošanās procesu uzsākšana   </vt:lpstr>
      <vt:lpstr>Pašvaldību apvienošanās procesu uzsākšana </vt:lpstr>
      <vt:lpstr>Pašvaldību apvienošanās procesu uzsākšana  </vt:lpstr>
      <vt:lpstr>Darba likuma piemērošana, īstenojot administratīvi teritoriālo reformu pašvaldībā  </vt:lpstr>
      <vt:lpstr>Izpildvaras un izpildinstitūcijas darbību organizācija</vt:lpstr>
      <vt:lpstr>Izpildinstitūciju organizācija,  Izpilddirektors</vt:lpstr>
      <vt:lpstr>Pašvaldību administrācija</vt:lpstr>
      <vt:lpstr>Pašvaldību iestādes un aģentūras, kopīgas iestādes un aģentūras</vt:lpstr>
      <vt:lpstr>Pašvaldību kapitālsabiedrības, funkciju delēģēšana</vt:lpstr>
      <vt:lpstr>Valsts un pašvaldību vienoto klientu apkalpošanas centru (KAC) darbība </vt:lpstr>
      <vt:lpstr>Pakalpojuma sniegšanas un pārvaldības kārtība</vt:lpstr>
      <vt:lpstr>Sfēras, kam jāpievērš uzmanība pēc apvienošanās</vt:lpstr>
      <vt:lpstr>Pašvaldības ģerbonis un rekvizīti </vt:lpstr>
      <vt:lpstr>Pašvaldību nolikums un pašvaldību saistošie notikumi</vt:lpstr>
      <vt:lpstr>Novada teritorijas plānošana</vt:lpstr>
      <vt:lpstr>Atbalstāmās Informācijas un komunikāciju tehnoloģiju ieviešanas aktivitātes</vt:lpstr>
      <vt:lpstr>Dažādi reģistri I</vt:lpstr>
      <vt:lpstr>Dažādi reģistri II</vt:lpstr>
      <vt:lpstr>Dažādi reģistri III</vt:lpstr>
      <vt:lpstr>Jaunizveidotās pašvaldības konta atvēršana</vt:lpstr>
      <vt:lpstr>Darbs ar arhīviem</vt:lpstr>
      <vt:lpstr>Grāmatvedības un lietvedības darba organizācija (t.sk. attālinātā lietvedība)  </vt:lpstr>
      <vt:lpstr>Budžeta apvienošana un gada pārskata sagatavošana</vt:lpstr>
      <vt:lpstr>Iedzīvotāju līdzdalība pašvaldību darbā</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Ilze Sniega Sniedziņa</cp:lastModifiedBy>
  <cp:revision>558</cp:revision>
  <cp:lastPrinted>2020-09-22T07:18:55Z</cp:lastPrinted>
  <dcterms:created xsi:type="dcterms:W3CDTF">2014-11-20T14:46:47Z</dcterms:created>
  <dcterms:modified xsi:type="dcterms:W3CDTF">2020-09-22T12:20:42Z</dcterms:modified>
</cp:coreProperties>
</file>