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4"/>
    <p:sldMasterId id="2147483666" r:id="rId5"/>
    <p:sldMasterId id="2147483680" r:id="rId6"/>
  </p:sldMasterIdLst>
  <p:notesMasterIdLst>
    <p:notesMasterId r:id="rId21"/>
  </p:notesMasterIdLst>
  <p:sldIdLst>
    <p:sldId id="1155" r:id="rId7"/>
    <p:sldId id="1170" r:id="rId8"/>
    <p:sldId id="1169" r:id="rId9"/>
    <p:sldId id="1171" r:id="rId10"/>
    <p:sldId id="1044" r:id="rId11"/>
    <p:sldId id="1167" r:id="rId12"/>
    <p:sldId id="1158" r:id="rId13"/>
    <p:sldId id="1157" r:id="rId14"/>
    <p:sldId id="1160" r:id="rId15"/>
    <p:sldId id="1159" r:id="rId16"/>
    <p:sldId id="1166" r:id="rId17"/>
    <p:sldId id="1161" r:id="rId18"/>
    <p:sldId id="1162" r:id="rId19"/>
    <p:sldId id="1168" r:id="rId20"/>
  </p:sldIdLst>
  <p:sldSz cx="17340263" cy="9753600"/>
  <p:notesSz cx="1371600" cy="6858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6829A"/>
    <a:srgbClr val="5F5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85" autoAdjust="0"/>
  </p:normalViewPr>
  <p:slideViewPr>
    <p:cSldViewPr snapToGrid="0">
      <p:cViewPr varScale="1">
        <p:scale>
          <a:sx n="60" d="100"/>
          <a:sy n="60" d="100"/>
        </p:scale>
        <p:origin x="1554" y="72"/>
      </p:cViewPr>
      <p:guideLst>
        <p:guide orient="horz" pos="3072"/>
        <p:guide pos="5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9142" cy="2491580"/>
          </a:xfrm>
          <a:prstGeom prst="rect">
            <a:avLst/>
          </a:prstGeom>
        </p:spPr>
        <p:txBody>
          <a:bodyPr vert="horz" lIns="91413" tIns="45706" rIns="91413" bIns="45706" rtlCol="0"/>
          <a:lstStyle>
            <a:lvl1pPr algn="l">
              <a:defRPr sz="1200"/>
            </a:lvl1pPr>
          </a:lstStyle>
          <a:p>
            <a:endParaRPr lang="lv-LV"/>
          </a:p>
        </p:txBody>
      </p:sp>
      <p:sp>
        <p:nvSpPr>
          <p:cNvPr id="3" name="Date Placeholder 2"/>
          <p:cNvSpPr>
            <a:spLocks noGrp="1"/>
          </p:cNvSpPr>
          <p:nvPr>
            <p:ph type="dt" idx="1"/>
          </p:nvPr>
        </p:nvSpPr>
        <p:spPr>
          <a:xfrm>
            <a:off x="770075" y="0"/>
            <a:ext cx="589142" cy="2491580"/>
          </a:xfrm>
          <a:prstGeom prst="rect">
            <a:avLst/>
          </a:prstGeom>
        </p:spPr>
        <p:txBody>
          <a:bodyPr vert="horz" lIns="91413" tIns="45706" rIns="91413" bIns="45706" rtlCol="0"/>
          <a:lstStyle>
            <a:lvl1pPr algn="r">
              <a:defRPr sz="1200"/>
            </a:lvl1pPr>
          </a:lstStyle>
          <a:p>
            <a:fld id="{BC66DB0C-CE6C-46E6-BDC6-A75D4D90A82E}" type="datetimeFigureOut">
              <a:rPr lang="lv-LV" smtClean="0"/>
              <a:t>30.09.2020</a:t>
            </a:fld>
            <a:endParaRPr lang="lv-LV"/>
          </a:p>
        </p:txBody>
      </p:sp>
      <p:sp>
        <p:nvSpPr>
          <p:cNvPr id="4" name="Slide Image Placeholder 3"/>
          <p:cNvSpPr>
            <a:spLocks noGrp="1" noRot="1" noChangeAspect="1"/>
          </p:cNvSpPr>
          <p:nvPr>
            <p:ph type="sldImg" idx="2"/>
          </p:nvPr>
        </p:nvSpPr>
        <p:spPr>
          <a:xfrm>
            <a:off x="-14208125" y="6207125"/>
            <a:ext cx="29775150" cy="16748125"/>
          </a:xfrm>
          <a:prstGeom prst="rect">
            <a:avLst/>
          </a:prstGeom>
          <a:noFill/>
          <a:ln w="12700">
            <a:solidFill>
              <a:prstClr val="black"/>
            </a:solidFill>
          </a:ln>
        </p:spPr>
        <p:txBody>
          <a:bodyPr vert="horz" lIns="91413" tIns="45706" rIns="91413" bIns="45706" rtlCol="0" anchor="ctr"/>
          <a:lstStyle/>
          <a:p>
            <a:endParaRPr lang="lv-LV"/>
          </a:p>
        </p:txBody>
      </p:sp>
      <p:sp>
        <p:nvSpPr>
          <p:cNvPr id="5" name="Notes Placeholder 4"/>
          <p:cNvSpPr>
            <a:spLocks noGrp="1"/>
          </p:cNvSpPr>
          <p:nvPr>
            <p:ph type="body" sz="quarter" idx="3"/>
          </p:nvPr>
        </p:nvSpPr>
        <p:spPr>
          <a:xfrm>
            <a:off x="135859" y="23884243"/>
            <a:ext cx="1087818" cy="19543815"/>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47141615"/>
            <a:ext cx="589142" cy="2491580"/>
          </a:xfrm>
          <a:prstGeom prst="rect">
            <a:avLst/>
          </a:prstGeom>
        </p:spPr>
        <p:txBody>
          <a:bodyPr vert="horz" lIns="91413" tIns="45706" rIns="91413" bIns="45706" rtlCol="0" anchor="b"/>
          <a:lstStyle>
            <a:lvl1pPr algn="l">
              <a:defRPr sz="1200"/>
            </a:lvl1pPr>
          </a:lstStyle>
          <a:p>
            <a:endParaRPr lang="lv-LV"/>
          </a:p>
        </p:txBody>
      </p:sp>
      <p:sp>
        <p:nvSpPr>
          <p:cNvPr id="7" name="Slide Number Placeholder 6"/>
          <p:cNvSpPr>
            <a:spLocks noGrp="1"/>
          </p:cNvSpPr>
          <p:nvPr>
            <p:ph type="sldNum" sz="quarter" idx="5"/>
          </p:nvPr>
        </p:nvSpPr>
        <p:spPr>
          <a:xfrm>
            <a:off x="770075" y="47141615"/>
            <a:ext cx="589142" cy="2491580"/>
          </a:xfrm>
          <a:prstGeom prst="rect">
            <a:avLst/>
          </a:prstGeom>
        </p:spPr>
        <p:txBody>
          <a:bodyPr vert="horz" lIns="91413" tIns="45706" rIns="91413" bIns="45706" rtlCol="0" anchor="b"/>
          <a:lstStyle>
            <a:lvl1pPr algn="r">
              <a:defRPr sz="1200"/>
            </a:lvl1pPr>
          </a:lstStyle>
          <a:p>
            <a:fld id="{DE2E7FC8-396F-4203-9DD9-AD369C5C87FF}" type="slidenum">
              <a:rPr lang="lv-LV" smtClean="0"/>
              <a:t>‹#›</a:t>
            </a:fld>
            <a:endParaRPr lang="lv-LV"/>
          </a:p>
        </p:txBody>
      </p:sp>
    </p:spTree>
    <p:extLst>
      <p:ext uri="{BB962C8B-B14F-4D97-AF65-F5344CB8AC3E}">
        <p14:creationId xmlns:p14="http://schemas.microsoft.com/office/powerpoint/2010/main" val="165993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DE2E7FC8-396F-4203-9DD9-AD369C5C87FF}" type="slidenum">
              <a:rPr lang="lv-LV" smtClean="0"/>
              <a:t>1</a:t>
            </a:fld>
            <a:endParaRPr lang="lv-LV"/>
          </a:p>
        </p:txBody>
      </p:sp>
    </p:spTree>
    <p:extLst>
      <p:ext uri="{BB962C8B-B14F-4D97-AF65-F5344CB8AC3E}">
        <p14:creationId xmlns:p14="http://schemas.microsoft.com/office/powerpoint/2010/main" val="363584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Latvijas tūrisma attīstības plānā 2021-2027.gadam ir noteiktas  3 prioritātes </a:t>
            </a:r>
          </a:p>
          <a:p>
            <a:r>
              <a:rPr lang="lv-LV" sz="1200" kern="1200" dirty="0">
                <a:solidFill>
                  <a:schemeClr val="tx1"/>
                </a:solidFill>
                <a:effectLst/>
                <a:latin typeface="+mn-lt"/>
                <a:ea typeface="+mn-ea"/>
                <a:cs typeface="+mn-cs"/>
              </a:rPr>
              <a:t>Tūrisms ir viena no vadošajām pakalpojumu eksporta nozarēm Latvijā, tūrisma eksports </a:t>
            </a:r>
            <a:r>
              <a:rPr lang="lv-LV" sz="1200" b="1" kern="1200" dirty="0">
                <a:solidFill>
                  <a:schemeClr val="tx1"/>
                </a:solidFill>
                <a:effectLst/>
                <a:latin typeface="+mn-lt"/>
                <a:ea typeface="+mn-ea"/>
                <a:cs typeface="+mn-cs"/>
              </a:rPr>
              <a:t>2019. gadā </a:t>
            </a:r>
            <a:r>
              <a:rPr lang="lv-LV" sz="1200" kern="1200" dirty="0">
                <a:solidFill>
                  <a:schemeClr val="tx1"/>
                </a:solidFill>
                <a:effectLst/>
                <a:latin typeface="+mn-lt"/>
                <a:ea typeface="+mn-ea"/>
                <a:cs typeface="+mn-cs"/>
              </a:rPr>
              <a:t>veidoja 907 miljonus EUR jeb 5% no visa Latvijas eksporta. Tūrisma tiešais ieguldījums Latvijas IKP sastāda </a:t>
            </a:r>
            <a:r>
              <a:rPr lang="lv-LV" sz="1200" b="1" kern="1200" dirty="0">
                <a:solidFill>
                  <a:schemeClr val="tx1"/>
                </a:solidFill>
                <a:effectLst/>
                <a:latin typeface="+mn-lt"/>
                <a:ea typeface="+mn-ea"/>
                <a:cs typeface="+mn-cs"/>
              </a:rPr>
              <a:t>aptuveni 4,6% no IKP. </a:t>
            </a:r>
            <a:endParaRPr lang="lv-LV" b="1" dirty="0"/>
          </a:p>
        </p:txBody>
      </p:sp>
      <p:sp>
        <p:nvSpPr>
          <p:cNvPr id="4" name="Slide Number Placeholder 3"/>
          <p:cNvSpPr>
            <a:spLocks noGrp="1"/>
          </p:cNvSpPr>
          <p:nvPr>
            <p:ph type="sldNum" sz="quarter" idx="5"/>
          </p:nvPr>
        </p:nvSpPr>
        <p:spPr/>
        <p:txBody>
          <a:bodyPr/>
          <a:lstStyle/>
          <a:p>
            <a:fld id="{DE2E7FC8-396F-4203-9DD9-AD369C5C87FF}" type="slidenum">
              <a:rPr lang="lv-LV" smtClean="0"/>
              <a:t>5</a:t>
            </a:fld>
            <a:endParaRPr lang="lv-LV"/>
          </a:p>
        </p:txBody>
      </p:sp>
    </p:spTree>
    <p:extLst>
      <p:ext uri="{BB962C8B-B14F-4D97-AF65-F5344CB8AC3E}">
        <p14:creationId xmlns:p14="http://schemas.microsoft.com/office/powerpoint/2010/main" val="129212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Līdz 28. jūnijam dīkstāves  pabalstus izmitināšanas un ēdināšanas,  administratīvo un apkalpojošo dienestu (ietilpst tūrisma operatori un aģentūras) saņēmuši 1443 uzņēmumu 37 852 pabalsti jeb 15 244 darbinieki par kopējo summu vairāk kā 14 milj. EUR (15 042 949,25), kas ir 35% no kopējās dīkstāves pabalstos izmaksātās summas.</a:t>
            </a:r>
          </a:p>
        </p:txBody>
      </p:sp>
      <p:sp>
        <p:nvSpPr>
          <p:cNvPr id="4" name="Slide Number Placeholder 3"/>
          <p:cNvSpPr>
            <a:spLocks noGrp="1"/>
          </p:cNvSpPr>
          <p:nvPr>
            <p:ph type="sldNum" sz="quarter" idx="5"/>
          </p:nvPr>
        </p:nvSpPr>
        <p:spPr/>
        <p:txBody>
          <a:bodyPr/>
          <a:lstStyle/>
          <a:p>
            <a:fld id="{DE2E7FC8-396F-4203-9DD9-AD369C5C87FF}" type="slidenum">
              <a:rPr lang="lv-LV" smtClean="0"/>
              <a:t>11</a:t>
            </a:fld>
            <a:endParaRPr lang="lv-LV"/>
          </a:p>
        </p:txBody>
      </p:sp>
    </p:spTree>
    <p:extLst>
      <p:ext uri="{BB962C8B-B14F-4D97-AF65-F5344CB8AC3E}">
        <p14:creationId xmlns:p14="http://schemas.microsoft.com/office/powerpoint/2010/main" val="294510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53BB-B36F-463E-9986-206C5C86DCCB}"/>
              </a:ext>
            </a:extLst>
          </p:cNvPr>
          <p:cNvSpPr>
            <a:spLocks noGrp="1"/>
          </p:cNvSpPr>
          <p:nvPr>
            <p:ph type="ctrTitle"/>
          </p:nvPr>
        </p:nvSpPr>
        <p:spPr>
          <a:xfrm>
            <a:off x="2166937" y="5010912"/>
            <a:ext cx="13006387" cy="554800"/>
          </a:xfrm>
          <a:prstGeom prst="rect">
            <a:avLst/>
          </a:prstGeom>
        </p:spPr>
        <p:txBody>
          <a:bodyPr anchor="b"/>
          <a:lstStyle>
            <a:lvl1pPr algn="ctr">
              <a:defRPr sz="32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8DF51B43-F775-421C-8B7F-C7EA6BEF8FE6}"/>
              </a:ext>
            </a:extLst>
          </p:cNvPr>
          <p:cNvSpPr>
            <a:spLocks noGrp="1"/>
          </p:cNvSpPr>
          <p:nvPr>
            <p:ph type="subTitle" idx="1"/>
          </p:nvPr>
        </p:nvSpPr>
        <p:spPr>
          <a:xfrm>
            <a:off x="2166937" y="6427407"/>
            <a:ext cx="13006387" cy="461073"/>
          </a:xfrm>
          <a:prstGeom prst="rect">
            <a:avLst/>
          </a:prstGeom>
        </p:spPr>
        <p:txBody>
          <a:bodyPr/>
          <a:lstStyle>
            <a:lvl1pPr marL="0" indent="0" algn="ctr">
              <a:buNone/>
              <a:defRPr sz="2400" i="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Tree>
    <p:extLst>
      <p:ext uri="{BB962C8B-B14F-4D97-AF65-F5344CB8AC3E}">
        <p14:creationId xmlns:p14="http://schemas.microsoft.com/office/powerpoint/2010/main" val="315132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26607667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9126" y="519289"/>
            <a:ext cx="3738994"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2143" y="519289"/>
            <a:ext cx="11000229" cy="8265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1605095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39405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744A-528F-4B8E-ABEF-C0A56E27615B}"/>
              </a:ext>
            </a:extLst>
          </p:cNvPr>
          <p:cNvSpPr>
            <a:spLocks noGrp="1"/>
          </p:cNvSpPr>
          <p:nvPr>
            <p:ph type="ctrTitle"/>
          </p:nvPr>
        </p:nvSpPr>
        <p:spPr>
          <a:xfrm>
            <a:off x="2166938" y="1597025"/>
            <a:ext cx="13006387"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54C26A-D586-445E-8A4B-9CAE8BEFF115}"/>
              </a:ext>
            </a:extLst>
          </p:cNvPr>
          <p:cNvSpPr>
            <a:spLocks noGrp="1"/>
          </p:cNvSpPr>
          <p:nvPr>
            <p:ph type="subTitle" idx="1"/>
          </p:nvPr>
        </p:nvSpPr>
        <p:spPr>
          <a:xfrm>
            <a:off x="2166938" y="5122863"/>
            <a:ext cx="13006387"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1492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2167533" y="5122898"/>
            <a:ext cx="13005197" cy="2354862"/>
          </a:xfrm>
        </p:spPr>
        <p:txBody>
          <a:bodyPr>
            <a:normAutofit/>
          </a:bodyPr>
          <a:lstStyle>
            <a:lvl1pPr marL="0" indent="0" algn="ctr">
              <a:buNone/>
              <a:defRPr sz="3200"/>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p>
        </p:txBody>
      </p:sp>
    </p:spTree>
    <p:extLst>
      <p:ext uri="{BB962C8B-B14F-4D97-AF65-F5344CB8AC3E}">
        <p14:creationId xmlns:p14="http://schemas.microsoft.com/office/powerpoint/2010/main" val="42509075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3112" y="2431628"/>
            <a:ext cx="14955977" cy="4057226"/>
          </a:xfrm>
        </p:spPr>
        <p:txBody>
          <a:bodyPr anchor="b">
            <a:normAutofit/>
          </a:bodyPr>
          <a:lstStyle>
            <a:lvl1pPr algn="l">
              <a:defRPr sz="7200"/>
            </a:lvl1pPr>
          </a:lstStyle>
          <a:p>
            <a:r>
              <a:rPr lang="en-US"/>
              <a:t>Click to edit Master title style</a:t>
            </a:r>
          </a:p>
        </p:txBody>
      </p:sp>
      <p:sp>
        <p:nvSpPr>
          <p:cNvPr id="3" name="Text Placeholder 2"/>
          <p:cNvSpPr>
            <a:spLocks noGrp="1"/>
          </p:cNvSpPr>
          <p:nvPr>
            <p:ph type="body" idx="1"/>
          </p:nvPr>
        </p:nvSpPr>
        <p:spPr>
          <a:xfrm>
            <a:off x="1183112" y="6527237"/>
            <a:ext cx="14955977" cy="2133599"/>
          </a:xfrm>
        </p:spPr>
        <p:txBody>
          <a:bodyPr/>
          <a:lstStyle>
            <a:lvl1pPr marL="0" indent="0">
              <a:buNone/>
              <a:defRPr sz="3413" b="0">
                <a:solidFill>
                  <a:srgbClr val="000000"/>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175253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2143" y="2596444"/>
            <a:ext cx="7369612" cy="6188570"/>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78508" y="2596444"/>
            <a:ext cx="7369612" cy="6188570"/>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27454572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en-US"/>
              <a:t>Click to edit Master title style</a:t>
            </a:r>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194403" y="3562773"/>
            <a:ext cx="7335743" cy="5240303"/>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778508" y="3562773"/>
            <a:ext cx="7371870" cy="5240303"/>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40657479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48C78D-6C2C-49C7-A880-01747238A30D}"/>
              </a:ext>
            </a:extLst>
          </p:cNvPr>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8321174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40336058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en-US"/>
              <a:t>Click to edit Master title style</a:t>
            </a:r>
          </a:p>
        </p:txBody>
      </p:sp>
      <p:sp>
        <p:nvSpPr>
          <p:cNvPr id="3" name="Content Placeholder 2"/>
          <p:cNvSpPr>
            <a:spLocks noGrp="1"/>
          </p:cNvSpPr>
          <p:nvPr>
            <p:ph idx="1"/>
          </p:nvPr>
        </p:nvSpPr>
        <p:spPr>
          <a:xfrm>
            <a:off x="7371870" y="1404338"/>
            <a:ext cx="8778508" cy="6931378"/>
          </a:xfrm>
        </p:spPr>
        <p:txBody>
          <a:bodyPr/>
          <a:lstStyle>
            <a:lvl1pPr>
              <a:defRPr sz="4551">
                <a:solidFill>
                  <a:schemeClr val="tx1"/>
                </a:solidFill>
              </a:defRPr>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0755264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en-US"/>
              <a:t>Click to edit Master title style</a:t>
            </a:r>
          </a:p>
        </p:txBody>
      </p:sp>
      <p:sp>
        <p:nvSpPr>
          <p:cNvPr id="3" name="Picture Placeholder 2"/>
          <p:cNvSpPr>
            <a:spLocks noGrp="1" noChangeAspect="1"/>
          </p:cNvSpPr>
          <p:nvPr>
            <p:ph type="pic" idx="1"/>
          </p:nvPr>
        </p:nvSpPr>
        <p:spPr>
          <a:xfrm>
            <a:off x="7371870" y="1404338"/>
            <a:ext cx="8778508"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00220577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07A163-E607-4248-A848-E09D4CDBE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825" y="0"/>
            <a:ext cx="4888419" cy="4888419"/>
          </a:xfrm>
          <a:prstGeom prst="rect">
            <a:avLst/>
          </a:prstGeom>
        </p:spPr>
      </p:pic>
      <p:pic>
        <p:nvPicPr>
          <p:cNvPr id="3" name="Picture 2">
            <a:extLst>
              <a:ext uri="{FF2B5EF4-FFF2-40B4-BE49-F238E27FC236}">
                <a16:creationId xmlns:a16="http://schemas.microsoft.com/office/drawing/2014/main" id="{DFE0231B-EE67-41D7-A009-2B192D50D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9442077"/>
            <a:ext cx="17340263" cy="311523"/>
          </a:xfrm>
          <a:prstGeom prst="rect">
            <a:avLst/>
          </a:prstGeom>
        </p:spPr>
      </p:pic>
    </p:spTree>
    <p:extLst>
      <p:ext uri="{BB962C8B-B14F-4D97-AF65-F5344CB8AC3E}">
        <p14:creationId xmlns:p14="http://schemas.microsoft.com/office/powerpoint/2010/main" val="193094302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C764DE79-268F-4C1A-8933-263129D2AF90}" type="datetimeFigureOut">
              <a:rPr lang="en-US" dirty="0"/>
              <a:t>9/30/2020</a:t>
            </a:fld>
            <a:endParaRPr lang="en-US"/>
          </a:p>
        </p:txBody>
      </p:sp>
      <p:sp>
        <p:nvSpPr>
          <p:cNvPr id="5" name="Footer Placeholder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lv-LV" smtClean="0"/>
              <a:t>‹#›</a:t>
            </a:fld>
            <a:endParaRPr lang="lv-LV"/>
          </a:p>
        </p:txBody>
      </p:sp>
    </p:spTree>
    <p:extLst>
      <p:ext uri="{BB962C8B-B14F-4D97-AF65-F5344CB8AC3E}">
        <p14:creationId xmlns:p14="http://schemas.microsoft.com/office/powerpoint/2010/main" val="2833564815"/>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130046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1625575"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2275804"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2926034"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15404C-27D6-4223-9B62-053541F4C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 y="9430448"/>
            <a:ext cx="17425607" cy="323153"/>
          </a:xfrm>
          <a:prstGeom prst="rect">
            <a:avLst/>
          </a:prstGeom>
        </p:spPr>
      </p:pic>
      <p:pic>
        <p:nvPicPr>
          <p:cNvPr id="10" name="Picture 9">
            <a:extLst>
              <a:ext uri="{FF2B5EF4-FFF2-40B4-BE49-F238E27FC236}">
                <a16:creationId xmlns:a16="http://schemas.microsoft.com/office/drawing/2014/main" id="{6507A163-E607-4248-A848-E09D4CDBE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9825" y="0"/>
            <a:ext cx="4888419" cy="4888419"/>
          </a:xfrm>
          <a:prstGeom prst="rect">
            <a:avLst/>
          </a:prstGeom>
        </p:spPr>
      </p:pic>
      <p:sp>
        <p:nvSpPr>
          <p:cNvPr id="4" name="TextBox 3">
            <a:extLst>
              <a:ext uri="{FF2B5EF4-FFF2-40B4-BE49-F238E27FC236}">
                <a16:creationId xmlns:a16="http://schemas.microsoft.com/office/drawing/2014/main" id="{197CB8E8-8314-48BA-A3C8-929632BE6933}"/>
              </a:ext>
            </a:extLst>
          </p:cNvPr>
          <p:cNvSpPr txBox="1"/>
          <p:nvPr/>
        </p:nvSpPr>
        <p:spPr>
          <a:xfrm>
            <a:off x="6342597" y="7710231"/>
            <a:ext cx="2505744" cy="369332"/>
          </a:xfrm>
          <a:prstGeom prst="rect">
            <a:avLst/>
          </a:prstGeom>
          <a:noFill/>
        </p:spPr>
        <p:txBody>
          <a:bodyPr wrap="square" rtlCol="0">
            <a:spAutoFit/>
          </a:bodyPr>
          <a:lstStyle/>
          <a:p>
            <a:pPr algn="l"/>
            <a:endParaRPr lang="en-US" sz="1800" b="0">
              <a:latin typeface="+mj-lt"/>
            </a:endParaRPr>
          </a:p>
        </p:txBody>
      </p:sp>
      <p:sp>
        <p:nvSpPr>
          <p:cNvPr id="5" name="Rectangle 4">
            <a:extLst>
              <a:ext uri="{FF2B5EF4-FFF2-40B4-BE49-F238E27FC236}">
                <a16:creationId xmlns:a16="http://schemas.microsoft.com/office/drawing/2014/main" id="{6C75BFAB-954B-4D48-A7F3-7F459139931D}"/>
              </a:ext>
            </a:extLst>
          </p:cNvPr>
          <p:cNvSpPr/>
          <p:nvPr/>
        </p:nvSpPr>
        <p:spPr>
          <a:xfrm>
            <a:off x="7475422" y="6520522"/>
            <a:ext cx="2364750" cy="338554"/>
          </a:xfrm>
          <a:prstGeom prst="rect">
            <a:avLst/>
          </a:prstGeom>
        </p:spPr>
        <p:txBody>
          <a:bodyPr wrap="none">
            <a:spAutoFit/>
          </a:bodyPr>
          <a:lstStyle/>
          <a:p>
            <a:pPr algn="l"/>
            <a:r>
              <a:rPr lang="lv-LV" sz="1600" b="1"/>
              <a:t>Ekonomikas ministrija</a:t>
            </a:r>
            <a:endParaRPr lang="en-US" sz="1600" b="1"/>
          </a:p>
        </p:txBody>
      </p:sp>
      <p:sp>
        <p:nvSpPr>
          <p:cNvPr id="6" name="Rectangle 5">
            <a:extLst>
              <a:ext uri="{FF2B5EF4-FFF2-40B4-BE49-F238E27FC236}">
                <a16:creationId xmlns:a16="http://schemas.microsoft.com/office/drawing/2014/main" id="{18DC8D32-D978-4BC3-B63B-B7AF0500CAE8}"/>
              </a:ext>
            </a:extLst>
          </p:cNvPr>
          <p:cNvSpPr/>
          <p:nvPr/>
        </p:nvSpPr>
        <p:spPr>
          <a:xfrm>
            <a:off x="5973220" y="6769306"/>
            <a:ext cx="2786357" cy="369332"/>
          </a:xfrm>
          <a:prstGeom prst="rect">
            <a:avLst/>
          </a:prstGeom>
        </p:spPr>
        <p:txBody>
          <a:bodyPr wrap="square">
            <a:spAutoFit/>
          </a:bodyPr>
          <a:lstStyle/>
          <a:p>
            <a:pPr algn="l"/>
            <a:endParaRPr lang="en-US" sz="1800" b="0">
              <a:latin typeface="+mj-lt"/>
            </a:endParaRPr>
          </a:p>
        </p:txBody>
      </p:sp>
      <p:grpSp>
        <p:nvGrpSpPr>
          <p:cNvPr id="7" name="Group 6">
            <a:extLst>
              <a:ext uri="{FF2B5EF4-FFF2-40B4-BE49-F238E27FC236}">
                <a16:creationId xmlns:a16="http://schemas.microsoft.com/office/drawing/2014/main" id="{58D17169-B25F-4542-94E2-0391A62AE000}"/>
              </a:ext>
            </a:extLst>
          </p:cNvPr>
          <p:cNvGrpSpPr/>
          <p:nvPr/>
        </p:nvGrpSpPr>
        <p:grpSpPr>
          <a:xfrm>
            <a:off x="7366085" y="7006796"/>
            <a:ext cx="252717" cy="1804107"/>
            <a:chOff x="7251821" y="6799607"/>
            <a:chExt cx="252717" cy="1804107"/>
          </a:xfrm>
        </p:grpSpPr>
        <p:pic>
          <p:nvPicPr>
            <p:cNvPr id="9" name="Picture 8">
              <a:extLst>
                <a:ext uri="{FF2B5EF4-FFF2-40B4-BE49-F238E27FC236}">
                  <a16:creationId xmlns:a16="http://schemas.microsoft.com/office/drawing/2014/main" id="{0DBE2511-3552-4D88-94D1-073ACD5FC0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8764" y="6799607"/>
              <a:ext cx="194390" cy="194390"/>
            </a:xfrm>
            <a:prstGeom prst="rect">
              <a:avLst/>
            </a:prstGeom>
          </p:spPr>
        </p:pic>
        <p:pic>
          <p:nvPicPr>
            <p:cNvPr id="11" name="Picture 10">
              <a:extLst>
                <a:ext uri="{FF2B5EF4-FFF2-40B4-BE49-F238E27FC236}">
                  <a16:creationId xmlns:a16="http://schemas.microsoft.com/office/drawing/2014/main" id="{C9DEE3FF-0A50-45EA-BB33-54AD39D3B9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6075" y="7060142"/>
              <a:ext cx="200685" cy="200685"/>
            </a:xfrm>
            <a:prstGeom prst="rect">
              <a:avLst/>
            </a:prstGeom>
          </p:spPr>
        </p:pic>
        <p:pic>
          <p:nvPicPr>
            <p:cNvPr id="12" name="Picture 11">
              <a:extLst>
                <a:ext uri="{FF2B5EF4-FFF2-40B4-BE49-F238E27FC236}">
                  <a16:creationId xmlns:a16="http://schemas.microsoft.com/office/drawing/2014/main" id="{2E98DCCE-62B4-48D1-90FF-FBB1EA3CE6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1257" y="7336679"/>
              <a:ext cx="203479" cy="203479"/>
            </a:xfrm>
            <a:prstGeom prst="rect">
              <a:avLst/>
            </a:prstGeom>
          </p:spPr>
        </p:pic>
        <p:pic>
          <p:nvPicPr>
            <p:cNvPr id="13" name="Picture 12">
              <a:extLst>
                <a:ext uri="{FF2B5EF4-FFF2-40B4-BE49-F238E27FC236}">
                  <a16:creationId xmlns:a16="http://schemas.microsoft.com/office/drawing/2014/main" id="{93D4D000-FC76-4815-9CCE-F56BE5B7FD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2279" y="7621568"/>
              <a:ext cx="202457" cy="202457"/>
            </a:xfrm>
            <a:prstGeom prst="rect">
              <a:avLst/>
            </a:prstGeom>
          </p:spPr>
        </p:pic>
        <p:pic>
          <p:nvPicPr>
            <p:cNvPr id="14" name="Picture 13">
              <a:extLst>
                <a:ext uri="{FF2B5EF4-FFF2-40B4-BE49-F238E27FC236}">
                  <a16:creationId xmlns:a16="http://schemas.microsoft.com/office/drawing/2014/main" id="{CC2BF5A1-8169-4BC9-B77C-B96869C353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1821" y="8132869"/>
              <a:ext cx="214710" cy="214710"/>
            </a:xfrm>
            <a:prstGeom prst="rect">
              <a:avLst/>
            </a:prstGeom>
          </p:spPr>
        </p:pic>
        <p:pic>
          <p:nvPicPr>
            <p:cNvPr id="15" name="Picture 14">
              <a:extLst>
                <a:ext uri="{FF2B5EF4-FFF2-40B4-BE49-F238E27FC236}">
                  <a16:creationId xmlns:a16="http://schemas.microsoft.com/office/drawing/2014/main" id="{2059ABEA-735E-4608-A9E6-1F584F3D61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2131" y="8425629"/>
              <a:ext cx="178085" cy="178085"/>
            </a:xfrm>
            <a:prstGeom prst="rect">
              <a:avLst/>
            </a:prstGeom>
          </p:spPr>
        </p:pic>
        <p:pic>
          <p:nvPicPr>
            <p:cNvPr id="16" name="Picture 15">
              <a:extLst>
                <a:ext uri="{FF2B5EF4-FFF2-40B4-BE49-F238E27FC236}">
                  <a16:creationId xmlns:a16="http://schemas.microsoft.com/office/drawing/2014/main" id="{5EBC7F97-F366-4ABE-9414-FA344A519F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2476" y="7848270"/>
              <a:ext cx="242062" cy="242062"/>
            </a:xfrm>
            <a:prstGeom prst="rect">
              <a:avLst/>
            </a:prstGeom>
          </p:spPr>
        </p:pic>
      </p:grpSp>
      <p:sp>
        <p:nvSpPr>
          <p:cNvPr id="17" name="Rectangle 16">
            <a:extLst>
              <a:ext uri="{FF2B5EF4-FFF2-40B4-BE49-F238E27FC236}">
                <a16:creationId xmlns:a16="http://schemas.microsoft.com/office/drawing/2014/main" id="{279AEE46-BCD5-421D-A774-82EFA7AF443B}"/>
              </a:ext>
            </a:extLst>
          </p:cNvPr>
          <p:cNvSpPr/>
          <p:nvPr/>
        </p:nvSpPr>
        <p:spPr>
          <a:xfrm>
            <a:off x="7636469" y="6901757"/>
            <a:ext cx="3603511" cy="2031325"/>
          </a:xfrm>
          <a:prstGeom prst="rect">
            <a:avLst/>
          </a:prstGeom>
        </p:spPr>
        <p:txBody>
          <a:bodyPr wrap="square">
            <a:spAutoFit/>
          </a:bodyPr>
          <a:lstStyle/>
          <a:p>
            <a:pPr algn="l"/>
            <a:r>
              <a:rPr lang="en-US" sz="1800" b="0" err="1">
                <a:latin typeface="+mj-lt"/>
              </a:rPr>
              <a:t>Brīvības</a:t>
            </a:r>
            <a:r>
              <a:rPr lang="en-US" sz="1800" b="0">
                <a:latin typeface="+mj-lt"/>
              </a:rPr>
              <a:t> </a:t>
            </a:r>
            <a:r>
              <a:rPr lang="lv-LV" sz="1800" b="0">
                <a:latin typeface="+mj-lt"/>
              </a:rPr>
              <a:t>iela</a:t>
            </a:r>
            <a:r>
              <a:rPr lang="en-US" sz="1800" b="0">
                <a:latin typeface="+mj-lt"/>
              </a:rPr>
              <a:t> 55, R</a:t>
            </a:r>
            <a:r>
              <a:rPr lang="lv-LV" sz="1800" b="0">
                <a:latin typeface="+mj-lt"/>
              </a:rPr>
              <a:t>ī</a:t>
            </a:r>
            <a:r>
              <a:rPr lang="en-US" sz="1800" b="0" err="1">
                <a:latin typeface="+mj-lt"/>
              </a:rPr>
              <a:t>ga</a:t>
            </a:r>
            <a:r>
              <a:rPr lang="en-US" sz="1800" b="0">
                <a:latin typeface="+mj-lt"/>
              </a:rPr>
              <a:t>, LV-1519, Latvia</a:t>
            </a:r>
          </a:p>
          <a:p>
            <a:pPr algn="l"/>
            <a:r>
              <a:rPr lang="en-US" sz="1800" b="0">
                <a:latin typeface="+mj-lt"/>
              </a:rPr>
              <a:t>+371 67013100</a:t>
            </a:r>
          </a:p>
          <a:p>
            <a:pPr algn="l"/>
            <a:r>
              <a:rPr lang="en-US" sz="1800" b="0">
                <a:latin typeface="+mj-lt"/>
              </a:rPr>
              <a:t>pasts@em.gov.lv</a:t>
            </a:r>
          </a:p>
          <a:p>
            <a:pPr algn="l"/>
            <a:r>
              <a:rPr lang="en-US" sz="1800" b="0">
                <a:latin typeface="+mj-lt"/>
              </a:rPr>
              <a:t>www.em.gov.lv</a:t>
            </a:r>
            <a:endParaRPr lang="lv-LV" sz="1800" b="0">
              <a:latin typeface="+mj-lt"/>
            </a:endParaRPr>
          </a:p>
          <a:p>
            <a:pPr algn="l"/>
            <a:r>
              <a:rPr lang="en-US" sz="1800" b="0">
                <a:latin typeface="+mj-lt"/>
              </a:rPr>
              <a:t>@</a:t>
            </a:r>
            <a:r>
              <a:rPr lang="en-US" sz="1800" b="0" err="1">
                <a:latin typeface="+mj-lt"/>
              </a:rPr>
              <a:t>EM_gov_lv</a:t>
            </a:r>
            <a:r>
              <a:rPr lang="en-US" sz="1800" b="0">
                <a:latin typeface="+mj-lt"/>
              </a:rPr>
              <a:t>, @</a:t>
            </a:r>
            <a:r>
              <a:rPr lang="en-US" sz="1800" b="0" err="1">
                <a:latin typeface="+mj-lt"/>
              </a:rPr>
              <a:t>siltinam</a:t>
            </a:r>
            <a:endParaRPr lang="lv-LV" sz="1800" b="0">
              <a:latin typeface="+mj-lt"/>
            </a:endParaRPr>
          </a:p>
          <a:p>
            <a:pPr algn="l"/>
            <a:r>
              <a:rPr lang="lv-LV" sz="1800" b="0">
                <a:latin typeface="+mj-lt"/>
              </a:rPr>
              <a:t>/</a:t>
            </a:r>
            <a:r>
              <a:rPr lang="en-US" sz="1800" b="0" err="1">
                <a:latin typeface="+mj-lt"/>
              </a:rPr>
              <a:t>ekonomikasministrija</a:t>
            </a:r>
            <a:endParaRPr lang="lv-LV" sz="1800" b="0">
              <a:latin typeface="+mj-lt"/>
            </a:endParaRPr>
          </a:p>
          <a:p>
            <a:pPr algn="l"/>
            <a:r>
              <a:rPr lang="lv-LV" sz="1800" b="0">
                <a:latin typeface="+mj-lt"/>
              </a:rPr>
              <a:t>/</a:t>
            </a:r>
            <a:r>
              <a:rPr lang="en-US" sz="1800" b="0" err="1">
                <a:latin typeface="+mj-lt"/>
              </a:rPr>
              <a:t>ekonomikasministrija</a:t>
            </a:r>
            <a:endParaRPr lang="en-US" sz="1800" b="0">
              <a:latin typeface="+mj-lt"/>
            </a:endParaRPr>
          </a:p>
        </p:txBody>
      </p:sp>
      <p:sp>
        <p:nvSpPr>
          <p:cNvPr id="18" name="TextBox 17">
            <a:extLst>
              <a:ext uri="{FF2B5EF4-FFF2-40B4-BE49-F238E27FC236}">
                <a16:creationId xmlns:a16="http://schemas.microsoft.com/office/drawing/2014/main" id="{FD710260-9E98-4E35-9C79-12A7D35E14DA}"/>
              </a:ext>
            </a:extLst>
          </p:cNvPr>
          <p:cNvSpPr txBox="1"/>
          <p:nvPr/>
        </p:nvSpPr>
        <p:spPr>
          <a:xfrm>
            <a:off x="7025779" y="4813723"/>
            <a:ext cx="3264035" cy="923330"/>
          </a:xfrm>
          <a:prstGeom prst="rect">
            <a:avLst/>
          </a:prstGeom>
          <a:noFill/>
        </p:spPr>
        <p:txBody>
          <a:bodyPr wrap="none" rtlCol="0">
            <a:spAutoFit/>
          </a:bodyPr>
          <a:lstStyle/>
          <a:p>
            <a:r>
              <a:rPr lang="lv-LV" sz="5400">
                <a:solidFill>
                  <a:srgbClr val="00869D"/>
                </a:solidFill>
                <a:latin typeface="Verdana" panose="020B0604030504040204" pitchFamily="34" charset="0"/>
                <a:ea typeface="Verdana" panose="020B0604030504040204" pitchFamily="34" charset="0"/>
                <a:cs typeface="Verdana" panose="020B0604030504040204" pitchFamily="34" charset="0"/>
              </a:rPr>
              <a:t>Paldies!</a:t>
            </a:r>
          </a:p>
        </p:txBody>
      </p:sp>
    </p:spTree>
    <p:extLst>
      <p:ext uri="{BB962C8B-B14F-4D97-AF65-F5344CB8AC3E}">
        <p14:creationId xmlns:p14="http://schemas.microsoft.com/office/powerpoint/2010/main" val="367509689"/>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CA3A-C7C6-44D6-843A-B320C120B889}"/>
              </a:ext>
            </a:extLst>
          </p:cNvPr>
          <p:cNvSpPr>
            <a:spLocks noGrp="1"/>
          </p:cNvSpPr>
          <p:nvPr>
            <p:ph type="ctrTitle"/>
          </p:nvPr>
        </p:nvSpPr>
        <p:spPr>
          <a:xfrm>
            <a:off x="2166936" y="5872607"/>
            <a:ext cx="13006387" cy="554800"/>
          </a:xfrm>
        </p:spPr>
        <p:txBody>
          <a:bodyPr/>
          <a:lstStyle/>
          <a:p>
            <a:r>
              <a:rPr lang="lv-LV" sz="6000" dirty="0">
                <a:solidFill>
                  <a:srgbClr val="06829A"/>
                </a:solidFill>
                <a:latin typeface="+mj-lt"/>
              </a:rPr>
              <a:t>Tūrisma vīzija 2021+</a:t>
            </a:r>
          </a:p>
        </p:txBody>
      </p:sp>
      <p:sp>
        <p:nvSpPr>
          <p:cNvPr id="3" name="Subtitle 2">
            <a:extLst>
              <a:ext uri="{FF2B5EF4-FFF2-40B4-BE49-F238E27FC236}">
                <a16:creationId xmlns:a16="http://schemas.microsoft.com/office/drawing/2014/main" id="{EA33C894-506B-4D83-85FD-4BDC273DF3EF}"/>
              </a:ext>
            </a:extLst>
          </p:cNvPr>
          <p:cNvSpPr>
            <a:spLocks noGrp="1"/>
          </p:cNvSpPr>
          <p:nvPr>
            <p:ph type="subTitle" idx="1"/>
          </p:nvPr>
        </p:nvSpPr>
        <p:spPr>
          <a:xfrm>
            <a:off x="2166936" y="6912015"/>
            <a:ext cx="13006387" cy="461073"/>
          </a:xfrm>
        </p:spPr>
        <p:txBody>
          <a:bodyPr/>
          <a:lstStyle/>
          <a:p>
            <a:r>
              <a:rPr lang="lv-LV" sz="3200" dirty="0">
                <a:latin typeface="+mj-lt"/>
              </a:rPr>
              <a:t>Ilona Kalniņa</a:t>
            </a:r>
          </a:p>
          <a:p>
            <a:r>
              <a:rPr lang="lv-LV" sz="3200" dirty="0">
                <a:latin typeface="+mj-lt"/>
              </a:rPr>
              <a:t>Nozaru politikas departaments</a:t>
            </a:r>
          </a:p>
        </p:txBody>
      </p:sp>
      <p:sp>
        <p:nvSpPr>
          <p:cNvPr id="4" name="Subtitle 2">
            <a:extLst>
              <a:ext uri="{FF2B5EF4-FFF2-40B4-BE49-F238E27FC236}">
                <a16:creationId xmlns:a16="http://schemas.microsoft.com/office/drawing/2014/main" id="{182D6542-65CD-4F5C-929D-1402631659F8}"/>
              </a:ext>
            </a:extLst>
          </p:cNvPr>
          <p:cNvSpPr txBox="1">
            <a:spLocks/>
          </p:cNvSpPr>
          <p:nvPr/>
        </p:nvSpPr>
        <p:spPr>
          <a:xfrm>
            <a:off x="2337624" y="8318771"/>
            <a:ext cx="13006387" cy="46107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b="0" dirty="0">
                <a:latin typeface="+mj-lt"/>
              </a:rPr>
              <a:t>Tikšanās ar KPR </a:t>
            </a:r>
          </a:p>
          <a:p>
            <a:r>
              <a:rPr lang="lv-LV" b="0" dirty="0">
                <a:latin typeface="+mj-lt"/>
              </a:rPr>
              <a:t>30.09.2020.</a:t>
            </a:r>
          </a:p>
        </p:txBody>
      </p:sp>
    </p:spTree>
    <p:extLst>
      <p:ext uri="{BB962C8B-B14F-4D97-AF65-F5344CB8AC3E}">
        <p14:creationId xmlns:p14="http://schemas.microsoft.com/office/powerpoint/2010/main" val="389900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2420-98CA-4FC5-9086-825B07BCB7D3}"/>
              </a:ext>
            </a:extLst>
          </p:cNvPr>
          <p:cNvSpPr>
            <a:spLocks noGrp="1"/>
          </p:cNvSpPr>
          <p:nvPr>
            <p:ph type="title"/>
          </p:nvPr>
        </p:nvSpPr>
        <p:spPr>
          <a:xfrm>
            <a:off x="923073" y="3531195"/>
            <a:ext cx="14955977" cy="1885245"/>
          </a:xfrm>
        </p:spPr>
        <p:txBody>
          <a:bodyPr>
            <a:noAutofit/>
          </a:bodyPr>
          <a:lstStyle/>
          <a:p>
            <a:pPr algn="ctr"/>
            <a:r>
              <a:rPr lang="lv-LV" sz="6600" dirty="0">
                <a:solidFill>
                  <a:schemeClr val="bg1"/>
                </a:solidFill>
                <a:latin typeface="+mj-lt"/>
              </a:rPr>
              <a:t>PAPILDU PIEEJAMAIS ATBALSTS </a:t>
            </a:r>
            <a:br>
              <a:rPr lang="lv-LV" sz="6600" dirty="0">
                <a:solidFill>
                  <a:schemeClr val="bg1"/>
                </a:solidFill>
                <a:latin typeface="+mj-lt"/>
              </a:rPr>
            </a:br>
            <a:r>
              <a:rPr lang="lv-LV" sz="6600" dirty="0">
                <a:solidFill>
                  <a:schemeClr val="bg1"/>
                </a:solidFill>
                <a:latin typeface="+mj-lt"/>
              </a:rPr>
              <a:t>TŪRISMA ATTĪSTĪBAI</a:t>
            </a:r>
          </a:p>
        </p:txBody>
      </p:sp>
    </p:spTree>
    <p:extLst>
      <p:ext uri="{BB962C8B-B14F-4D97-AF65-F5344CB8AC3E}">
        <p14:creationId xmlns:p14="http://schemas.microsoft.com/office/powerpoint/2010/main" val="9469786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335927"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F8179-43B4-4F37-8989-A12C110A9C4A}"/>
              </a:ext>
            </a:extLst>
          </p:cNvPr>
          <p:cNvSpPr>
            <a:spLocks noGrp="1"/>
          </p:cNvSpPr>
          <p:nvPr>
            <p:ph type="title"/>
          </p:nvPr>
        </p:nvSpPr>
        <p:spPr>
          <a:xfrm>
            <a:off x="1189975" y="1620499"/>
            <a:ext cx="14955976" cy="2141701"/>
          </a:xfrm>
        </p:spPr>
        <p:txBody>
          <a:bodyPr vert="horz" lIns="91440" tIns="45720" rIns="91440" bIns="45720" rtlCol="0" anchor="ctr">
            <a:normAutofit/>
          </a:bodyPr>
          <a:lstStyle/>
          <a:p>
            <a:pPr algn="ctr" defTabSz="914400"/>
            <a:r>
              <a:rPr lang="en-US" sz="4100" b="1" kern="1200" cap="all" dirty="0" err="1">
                <a:solidFill>
                  <a:srgbClr val="333333"/>
                </a:solidFill>
                <a:latin typeface="+mj-lt"/>
                <a:ea typeface="+mj-ea"/>
                <a:cs typeface="+mj-cs"/>
              </a:rPr>
              <a:t>Kopumā</a:t>
            </a:r>
            <a:r>
              <a:rPr lang="en-US" sz="4100" b="1" kern="1200" cap="all" dirty="0">
                <a:solidFill>
                  <a:srgbClr val="333333"/>
                </a:solidFill>
                <a:latin typeface="+mj-lt"/>
                <a:ea typeface="+mj-ea"/>
                <a:cs typeface="+mj-cs"/>
              </a:rPr>
              <a:t> </a:t>
            </a:r>
            <a:r>
              <a:rPr lang="en-US" sz="4100" b="1" kern="1200" cap="all" dirty="0" err="1">
                <a:solidFill>
                  <a:srgbClr val="333333"/>
                </a:solidFill>
                <a:latin typeface="+mj-lt"/>
                <a:ea typeface="+mj-ea"/>
                <a:cs typeface="+mj-cs"/>
              </a:rPr>
              <a:t>jau</a:t>
            </a:r>
            <a:r>
              <a:rPr lang="en-US" sz="4100" b="1" kern="1200" cap="all" dirty="0">
                <a:solidFill>
                  <a:srgbClr val="333333"/>
                </a:solidFill>
                <a:latin typeface="+mj-lt"/>
                <a:ea typeface="+mj-ea"/>
                <a:cs typeface="+mj-cs"/>
              </a:rPr>
              <a:t> </a:t>
            </a:r>
            <a:r>
              <a:rPr lang="en-US" sz="4100" b="1" kern="1200" cap="all" dirty="0" err="1">
                <a:solidFill>
                  <a:srgbClr val="333333"/>
                </a:solidFill>
                <a:latin typeface="+mj-lt"/>
                <a:ea typeface="+mj-ea"/>
                <a:cs typeface="+mj-cs"/>
              </a:rPr>
              <a:t>piešķirtais</a:t>
            </a:r>
            <a:r>
              <a:rPr lang="en-US" sz="4100" b="1" kern="1200" cap="all" dirty="0">
                <a:solidFill>
                  <a:srgbClr val="333333"/>
                </a:solidFill>
                <a:latin typeface="+mj-lt"/>
                <a:ea typeface="+mj-ea"/>
                <a:cs typeface="+mj-cs"/>
              </a:rPr>
              <a:t> un </a:t>
            </a:r>
            <a:r>
              <a:rPr lang="en-US" sz="4100" b="1" kern="1200" cap="all" dirty="0" err="1">
                <a:solidFill>
                  <a:srgbClr val="333333"/>
                </a:solidFill>
                <a:latin typeface="+mj-lt"/>
                <a:ea typeface="+mj-ea"/>
                <a:cs typeface="+mj-cs"/>
              </a:rPr>
              <a:t>plānotais</a:t>
            </a:r>
            <a:r>
              <a:rPr lang="en-US" sz="4100" b="1" kern="1200" cap="all" dirty="0">
                <a:solidFill>
                  <a:srgbClr val="333333"/>
                </a:solidFill>
                <a:latin typeface="+mj-lt"/>
                <a:ea typeface="+mj-ea"/>
                <a:cs typeface="+mj-cs"/>
              </a:rPr>
              <a:t> </a:t>
            </a:r>
            <a:r>
              <a:rPr lang="en-US" sz="4100" b="1" kern="1200" cap="all" dirty="0" err="1">
                <a:solidFill>
                  <a:srgbClr val="333333"/>
                </a:solidFill>
                <a:latin typeface="+mj-lt"/>
                <a:ea typeface="+mj-ea"/>
                <a:cs typeface="+mj-cs"/>
              </a:rPr>
              <a:t>atbalsts</a:t>
            </a:r>
            <a:r>
              <a:rPr lang="en-US" sz="4100" b="1" kern="1200" cap="all" dirty="0">
                <a:solidFill>
                  <a:srgbClr val="333333"/>
                </a:solidFill>
                <a:latin typeface="+mj-lt"/>
                <a:ea typeface="+mj-ea"/>
                <a:cs typeface="+mj-cs"/>
              </a:rPr>
              <a:t> </a:t>
            </a:r>
            <a:r>
              <a:rPr lang="en-US" sz="4100" b="1" kern="1200" cap="all" dirty="0" err="1">
                <a:solidFill>
                  <a:srgbClr val="333333"/>
                </a:solidFill>
                <a:latin typeface="+mj-lt"/>
                <a:ea typeface="+mj-ea"/>
                <a:cs typeface="+mj-cs"/>
              </a:rPr>
              <a:t>tūrisma</a:t>
            </a:r>
            <a:r>
              <a:rPr lang="en-US" sz="4100" b="1" kern="1200" cap="all" dirty="0">
                <a:solidFill>
                  <a:srgbClr val="333333"/>
                </a:solidFill>
                <a:latin typeface="+mj-lt"/>
                <a:ea typeface="+mj-ea"/>
                <a:cs typeface="+mj-cs"/>
              </a:rPr>
              <a:t> </a:t>
            </a:r>
            <a:r>
              <a:rPr lang="en-US" sz="4100" b="1" kern="1200" cap="all" dirty="0" err="1">
                <a:solidFill>
                  <a:srgbClr val="333333"/>
                </a:solidFill>
                <a:latin typeface="+mj-lt"/>
                <a:ea typeface="+mj-ea"/>
                <a:cs typeface="+mj-cs"/>
              </a:rPr>
              <a:t>nozarei</a:t>
            </a:r>
            <a:br>
              <a:rPr lang="lv-LV" sz="4100" b="1" cap="all" dirty="0">
                <a:solidFill>
                  <a:srgbClr val="333333"/>
                </a:solidFill>
                <a:latin typeface="+mj-lt"/>
                <a:ea typeface="+mj-ea"/>
                <a:cs typeface="+mj-cs"/>
              </a:rPr>
            </a:br>
            <a:r>
              <a:rPr lang="lv-LV" sz="5300" b="1" kern="1200" dirty="0">
                <a:solidFill>
                  <a:schemeClr val="accent6"/>
                </a:solidFill>
                <a:latin typeface="+mj-lt"/>
                <a:ea typeface="+mj-ea"/>
                <a:cs typeface="+mj-cs"/>
              </a:rPr>
              <a:t>apt</a:t>
            </a:r>
            <a:r>
              <a:rPr lang="lv-LV" sz="5300" b="1" dirty="0">
                <a:solidFill>
                  <a:schemeClr val="accent6"/>
                </a:solidFill>
                <a:latin typeface="+mj-lt"/>
                <a:ea typeface="+mj-ea"/>
                <a:cs typeface="+mj-cs"/>
              </a:rPr>
              <a:t>.63</a:t>
            </a:r>
            <a:r>
              <a:rPr lang="en-US" sz="5300" b="1" kern="1200" dirty="0">
                <a:solidFill>
                  <a:schemeClr val="accent6"/>
                </a:solidFill>
                <a:latin typeface="+mj-lt"/>
                <a:ea typeface="+mj-ea"/>
                <a:cs typeface="+mj-cs"/>
              </a:rPr>
              <a:t>.</a:t>
            </a:r>
            <a:r>
              <a:rPr lang="lv-LV" sz="5300" b="1" dirty="0">
                <a:solidFill>
                  <a:schemeClr val="accent6"/>
                </a:solidFill>
                <a:latin typeface="+mj-lt"/>
                <a:ea typeface="+mj-ea"/>
                <a:cs typeface="+mj-cs"/>
              </a:rPr>
              <a:t>6</a:t>
            </a:r>
            <a:r>
              <a:rPr lang="en-US" sz="5300" b="1" kern="1200" dirty="0">
                <a:solidFill>
                  <a:schemeClr val="accent6"/>
                </a:solidFill>
                <a:latin typeface="+mj-lt"/>
                <a:ea typeface="+mj-ea"/>
                <a:cs typeface="+mj-cs"/>
              </a:rPr>
              <a:t> </a:t>
            </a:r>
            <a:r>
              <a:rPr lang="en-US" sz="5300" b="1" kern="1200" dirty="0" err="1">
                <a:solidFill>
                  <a:schemeClr val="accent6"/>
                </a:solidFill>
                <a:latin typeface="+mj-lt"/>
                <a:ea typeface="+mj-ea"/>
                <a:cs typeface="+mj-cs"/>
              </a:rPr>
              <a:t>mlj</a:t>
            </a:r>
            <a:r>
              <a:rPr lang="en-US" sz="5300" b="1" kern="1200" dirty="0">
                <a:solidFill>
                  <a:schemeClr val="accent6"/>
                </a:solidFill>
                <a:latin typeface="+mj-lt"/>
                <a:ea typeface="+mj-ea"/>
                <a:cs typeface="+mj-cs"/>
              </a:rPr>
              <a:t> EUR</a:t>
            </a:r>
            <a:br>
              <a:rPr lang="en-US" sz="4100" b="1" kern="1200" cap="all" dirty="0">
                <a:solidFill>
                  <a:srgbClr val="333333"/>
                </a:solidFill>
                <a:latin typeface="+mj-lt"/>
                <a:ea typeface="+mj-ea"/>
                <a:cs typeface="+mj-cs"/>
              </a:rPr>
            </a:br>
            <a:endParaRPr lang="en-US" sz="4100" b="1" kern="1200" cap="all" dirty="0">
              <a:solidFill>
                <a:srgbClr val="333333"/>
              </a:solidFill>
              <a:latin typeface="+mj-lt"/>
              <a:ea typeface="+mj-ea"/>
              <a:cs typeface="+mj-cs"/>
            </a:endParaRPr>
          </a:p>
        </p:txBody>
      </p:sp>
      <p:graphicFrame>
        <p:nvGraphicFramePr>
          <p:cNvPr id="4" name="Table 3">
            <a:extLst>
              <a:ext uri="{FF2B5EF4-FFF2-40B4-BE49-F238E27FC236}">
                <a16:creationId xmlns:a16="http://schemas.microsoft.com/office/drawing/2014/main" id="{2EC5C0AD-9541-4153-8612-DDCF5A545DE9}"/>
              </a:ext>
            </a:extLst>
          </p:cNvPr>
          <p:cNvGraphicFramePr>
            <a:graphicFrameLocks noGrp="1"/>
          </p:cNvGraphicFramePr>
          <p:nvPr>
            <p:extLst>
              <p:ext uri="{D42A27DB-BD31-4B8C-83A1-F6EECF244321}">
                <p14:modId xmlns:p14="http://schemas.microsoft.com/office/powerpoint/2010/main" val="3452899212"/>
              </p:ext>
            </p:extLst>
          </p:nvPr>
        </p:nvGraphicFramePr>
        <p:xfrm>
          <a:off x="401054" y="4679622"/>
          <a:ext cx="16298780" cy="2014855"/>
        </p:xfrm>
        <a:graphic>
          <a:graphicData uri="http://schemas.openxmlformats.org/drawingml/2006/table">
            <a:tbl>
              <a:tblPr firstRow="1" firstCol="1" bandRow="1">
                <a:tableStyleId>{8EC20E35-A176-4012-BC5E-935CFFF8708E}</a:tableStyleId>
              </a:tblPr>
              <a:tblGrid>
                <a:gridCol w="5302152">
                  <a:extLst>
                    <a:ext uri="{9D8B030D-6E8A-4147-A177-3AD203B41FA5}">
                      <a16:colId xmlns:a16="http://schemas.microsoft.com/office/drawing/2014/main" val="3885483187"/>
                    </a:ext>
                  </a:extLst>
                </a:gridCol>
                <a:gridCol w="3681426">
                  <a:extLst>
                    <a:ext uri="{9D8B030D-6E8A-4147-A177-3AD203B41FA5}">
                      <a16:colId xmlns:a16="http://schemas.microsoft.com/office/drawing/2014/main" val="1901211660"/>
                    </a:ext>
                  </a:extLst>
                </a:gridCol>
                <a:gridCol w="4021160">
                  <a:extLst>
                    <a:ext uri="{9D8B030D-6E8A-4147-A177-3AD203B41FA5}">
                      <a16:colId xmlns:a16="http://schemas.microsoft.com/office/drawing/2014/main" val="173977546"/>
                    </a:ext>
                  </a:extLst>
                </a:gridCol>
                <a:gridCol w="3294042">
                  <a:extLst>
                    <a:ext uri="{9D8B030D-6E8A-4147-A177-3AD203B41FA5}">
                      <a16:colId xmlns:a16="http://schemas.microsoft.com/office/drawing/2014/main" val="1472264734"/>
                    </a:ext>
                  </a:extLst>
                </a:gridCol>
              </a:tblGrid>
              <a:tr h="370147">
                <a:tc>
                  <a:txBody>
                    <a:bodyPr/>
                    <a:lstStyle/>
                    <a:p>
                      <a:pPr marL="457200" algn="just" fontAlgn="base">
                        <a:lnSpc>
                          <a:spcPct val="107000"/>
                        </a:lnSpc>
                        <a:spcAft>
                          <a:spcPts val="0"/>
                        </a:spcAft>
                      </a:pPr>
                      <a:r>
                        <a:rPr lang="lv-LV" sz="3200" dirty="0">
                          <a:effectLst/>
                          <a:latin typeface="+mj-lt"/>
                        </a:rPr>
                        <a:t>Atbalsta veids</a:t>
                      </a:r>
                      <a:endParaRPr lang="lv-LV" sz="3200" dirty="0">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a:effectLst/>
                          <a:latin typeface="+mj-lt"/>
                        </a:rPr>
                        <a:t>Saņēmējs</a:t>
                      </a:r>
                      <a:endParaRPr lang="lv-LV" sz="3200">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a:effectLst/>
                          <a:latin typeface="+mj-lt"/>
                        </a:rPr>
                        <a:t>Summa, EUR</a:t>
                      </a:r>
                      <a:endParaRPr lang="lv-LV" sz="3200">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a:effectLst/>
                          <a:latin typeface="+mj-lt"/>
                        </a:rPr>
                        <a:t>Progress</a:t>
                      </a:r>
                      <a:endParaRPr lang="lv-LV" sz="3200">
                        <a:effectLst/>
                        <a:latin typeface="+mj-lt"/>
                        <a:ea typeface="Calibri" panose="020F0502020204030204" pitchFamily="34" charset="0"/>
                        <a:cs typeface="Times New Roman" panose="02020603050405020304" pitchFamily="18" charset="0"/>
                      </a:endParaRPr>
                    </a:p>
                  </a:txBody>
                  <a:tcPr marL="115166" marR="115166" marT="0" marB="0"/>
                </a:tc>
                <a:extLst>
                  <a:ext uri="{0D108BD9-81ED-4DB2-BD59-A6C34878D82A}">
                    <a16:rowId xmlns:a16="http://schemas.microsoft.com/office/drawing/2014/main" val="745733244"/>
                  </a:ext>
                </a:extLst>
              </a:tr>
              <a:tr h="880773">
                <a:tc>
                  <a:txBody>
                    <a:bodyPr/>
                    <a:lstStyle/>
                    <a:p>
                      <a:pPr marL="457200" algn="just" fontAlgn="base">
                        <a:lnSpc>
                          <a:spcPct val="107000"/>
                        </a:lnSpc>
                        <a:spcAft>
                          <a:spcPts val="0"/>
                        </a:spcAft>
                      </a:pPr>
                      <a:r>
                        <a:rPr lang="lv-LV" sz="3200" dirty="0">
                          <a:effectLst/>
                          <a:latin typeface="+mj-lt"/>
                        </a:rPr>
                        <a:t>Dīkstāves pabalsts (VID dati)</a:t>
                      </a:r>
                      <a:endParaRPr lang="lv-LV" sz="3200" dirty="0">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a:solidFill>
                            <a:srgbClr val="333333"/>
                          </a:solidFill>
                          <a:effectLst/>
                          <a:latin typeface="+mj-lt"/>
                        </a:rPr>
                        <a:t>1438 uzņēmumi;</a:t>
                      </a:r>
                    </a:p>
                    <a:p>
                      <a:pPr marL="457200" algn="just" fontAlgn="base">
                        <a:lnSpc>
                          <a:spcPct val="107000"/>
                        </a:lnSpc>
                        <a:spcAft>
                          <a:spcPts val="0"/>
                        </a:spcAft>
                      </a:pPr>
                      <a:r>
                        <a:rPr lang="lv-LV" sz="3200">
                          <a:solidFill>
                            <a:srgbClr val="333333"/>
                          </a:solidFill>
                          <a:effectLst/>
                          <a:latin typeface="+mj-lt"/>
                        </a:rPr>
                        <a:t>15 173 darbinieki</a:t>
                      </a:r>
                      <a:endParaRPr lang="lv-LV" sz="3200">
                        <a:solidFill>
                          <a:srgbClr val="333333"/>
                        </a:solidFill>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l" fontAlgn="base">
                        <a:lnSpc>
                          <a:spcPct val="107000"/>
                        </a:lnSpc>
                        <a:spcAft>
                          <a:spcPts val="0"/>
                        </a:spcAft>
                      </a:pPr>
                      <a:r>
                        <a:rPr lang="lv-LV" sz="3200" dirty="0">
                          <a:solidFill>
                            <a:srgbClr val="333333"/>
                          </a:solidFill>
                          <a:effectLst/>
                          <a:latin typeface="+mj-lt"/>
                        </a:rPr>
                        <a:t>15 042 949,25 EUR</a:t>
                      </a:r>
                      <a:endParaRPr lang="lv-LV" sz="3200" dirty="0">
                        <a:solidFill>
                          <a:srgbClr val="333333"/>
                        </a:solidFill>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a:solidFill>
                            <a:srgbClr val="333333"/>
                          </a:solidFill>
                          <a:effectLst/>
                          <a:latin typeface="+mj-lt"/>
                        </a:rPr>
                        <a:t>Ieviests</a:t>
                      </a:r>
                      <a:endParaRPr lang="lv-LV" sz="3200">
                        <a:solidFill>
                          <a:srgbClr val="333333"/>
                        </a:solidFill>
                        <a:effectLst/>
                        <a:latin typeface="+mj-lt"/>
                        <a:ea typeface="Calibri" panose="020F0502020204030204" pitchFamily="34" charset="0"/>
                        <a:cs typeface="Times New Roman" panose="02020603050405020304" pitchFamily="18" charset="0"/>
                      </a:endParaRPr>
                    </a:p>
                  </a:txBody>
                  <a:tcPr marL="115166" marR="115166" marT="0" marB="0"/>
                </a:tc>
                <a:extLst>
                  <a:ext uri="{0D108BD9-81ED-4DB2-BD59-A6C34878D82A}">
                    <a16:rowId xmlns:a16="http://schemas.microsoft.com/office/drawing/2014/main" val="3012606498"/>
                  </a:ext>
                </a:extLst>
              </a:tr>
              <a:tr h="370147">
                <a:tc>
                  <a:txBody>
                    <a:bodyPr/>
                    <a:lstStyle/>
                    <a:p>
                      <a:pPr marL="457200" algn="just" fontAlgn="base">
                        <a:lnSpc>
                          <a:spcPct val="107000"/>
                        </a:lnSpc>
                        <a:spcAft>
                          <a:spcPts val="0"/>
                        </a:spcAft>
                      </a:pPr>
                      <a:r>
                        <a:rPr lang="lv-LV" sz="3200" dirty="0">
                          <a:effectLst/>
                          <a:latin typeface="+mj-lt"/>
                        </a:rPr>
                        <a:t>ALTUM</a:t>
                      </a:r>
                      <a:endParaRPr lang="lv-LV" sz="3200" dirty="0">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dirty="0">
                          <a:solidFill>
                            <a:srgbClr val="333333"/>
                          </a:solidFill>
                          <a:effectLst/>
                          <a:latin typeface="+mj-lt"/>
                        </a:rPr>
                        <a:t>uzņēmumi</a:t>
                      </a:r>
                      <a:endParaRPr lang="lv-LV" sz="3200" dirty="0">
                        <a:solidFill>
                          <a:srgbClr val="333333"/>
                        </a:solidFill>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a:solidFill>
                            <a:srgbClr val="333333"/>
                          </a:solidFill>
                          <a:effectLst/>
                          <a:latin typeface="+mj-lt"/>
                        </a:rPr>
                        <a:t>5 000 000 EUR</a:t>
                      </a:r>
                      <a:endParaRPr lang="lv-LV" sz="3200">
                        <a:solidFill>
                          <a:srgbClr val="333333"/>
                        </a:solidFill>
                        <a:effectLst/>
                        <a:latin typeface="+mj-lt"/>
                        <a:ea typeface="Calibri" panose="020F0502020204030204" pitchFamily="34" charset="0"/>
                        <a:cs typeface="Times New Roman" panose="02020603050405020304" pitchFamily="18" charset="0"/>
                      </a:endParaRPr>
                    </a:p>
                  </a:txBody>
                  <a:tcPr marL="115166" marR="115166" marT="0" marB="0"/>
                </a:tc>
                <a:tc>
                  <a:txBody>
                    <a:bodyPr/>
                    <a:lstStyle/>
                    <a:p>
                      <a:pPr marL="457200" algn="just" fontAlgn="base">
                        <a:lnSpc>
                          <a:spcPct val="107000"/>
                        </a:lnSpc>
                        <a:spcAft>
                          <a:spcPts val="0"/>
                        </a:spcAft>
                      </a:pPr>
                      <a:r>
                        <a:rPr lang="lv-LV" sz="3200" dirty="0">
                          <a:solidFill>
                            <a:srgbClr val="333333"/>
                          </a:solidFill>
                          <a:effectLst/>
                          <a:latin typeface="+mj-lt"/>
                        </a:rPr>
                        <a:t>Ieviests</a:t>
                      </a:r>
                      <a:endParaRPr lang="lv-LV" sz="3200" dirty="0">
                        <a:solidFill>
                          <a:srgbClr val="333333"/>
                        </a:solidFill>
                        <a:effectLst/>
                        <a:latin typeface="+mj-lt"/>
                        <a:ea typeface="Calibri" panose="020F0502020204030204" pitchFamily="34" charset="0"/>
                        <a:cs typeface="Times New Roman" panose="02020603050405020304" pitchFamily="18" charset="0"/>
                      </a:endParaRPr>
                    </a:p>
                  </a:txBody>
                  <a:tcPr marL="115166" marR="115166" marT="0" marB="0"/>
                </a:tc>
                <a:extLst>
                  <a:ext uri="{0D108BD9-81ED-4DB2-BD59-A6C34878D82A}">
                    <a16:rowId xmlns:a16="http://schemas.microsoft.com/office/drawing/2014/main" val="1959460599"/>
                  </a:ext>
                </a:extLst>
              </a:tr>
            </a:tbl>
          </a:graphicData>
        </a:graphic>
      </p:graphicFrame>
    </p:spTree>
    <p:extLst>
      <p:ext uri="{BB962C8B-B14F-4D97-AF65-F5344CB8AC3E}">
        <p14:creationId xmlns:p14="http://schemas.microsoft.com/office/powerpoint/2010/main" val="10593864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D77-77B1-402B-AC4A-5DF66CBFEC6E}"/>
              </a:ext>
            </a:extLst>
          </p:cNvPr>
          <p:cNvSpPr>
            <a:spLocks noGrp="1"/>
          </p:cNvSpPr>
          <p:nvPr>
            <p:ph type="title"/>
          </p:nvPr>
        </p:nvSpPr>
        <p:spPr>
          <a:xfrm>
            <a:off x="0" y="0"/>
            <a:ext cx="16789804" cy="1885245"/>
          </a:xfrm>
        </p:spPr>
        <p:txBody>
          <a:bodyPr>
            <a:normAutofit/>
          </a:bodyPr>
          <a:lstStyle/>
          <a:p>
            <a:pPr algn="ctr">
              <a:lnSpc>
                <a:spcPct val="100000"/>
              </a:lnSpc>
            </a:pPr>
            <a:r>
              <a:rPr lang="lv-LV" sz="4000" b="1" cap="all" dirty="0">
                <a:solidFill>
                  <a:srgbClr val="06829A"/>
                </a:solidFill>
                <a:latin typeface="+mj-lt"/>
                <a:ea typeface="Calibri" panose="020F0502020204030204" pitchFamily="34" charset="0"/>
                <a:cs typeface="Times New Roman" panose="02020603050405020304" pitchFamily="18" charset="0"/>
              </a:rPr>
              <a:t>Plānotais atbalsts </a:t>
            </a:r>
            <a:br>
              <a:rPr lang="lv-LV" sz="4000" b="1" cap="all" dirty="0">
                <a:solidFill>
                  <a:srgbClr val="06829A"/>
                </a:solidFill>
                <a:latin typeface="+mj-lt"/>
                <a:ea typeface="Calibri" panose="020F0502020204030204" pitchFamily="34" charset="0"/>
                <a:cs typeface="Times New Roman" panose="02020603050405020304" pitchFamily="18" charset="0"/>
              </a:rPr>
            </a:br>
            <a:r>
              <a:rPr lang="lv-LV" sz="4000" b="1" cap="all" dirty="0">
                <a:solidFill>
                  <a:srgbClr val="06829A"/>
                </a:solidFill>
                <a:latin typeface="+mj-lt"/>
                <a:ea typeface="Calibri" panose="020F0502020204030204" pitchFamily="34" charset="0"/>
                <a:cs typeface="Times New Roman" panose="02020603050405020304" pitchFamily="18" charset="0"/>
              </a:rPr>
              <a:t>pēc COVID-19 nozares darbības veicināšanai</a:t>
            </a:r>
            <a:endParaRPr lang="lv-LV" sz="4000" cap="all" dirty="0">
              <a:solidFill>
                <a:srgbClr val="06829A"/>
              </a:solidFill>
              <a:latin typeface="+mj-lt"/>
            </a:endParaRPr>
          </a:p>
        </p:txBody>
      </p:sp>
      <p:graphicFrame>
        <p:nvGraphicFramePr>
          <p:cNvPr id="5" name="Table 4">
            <a:extLst>
              <a:ext uri="{FF2B5EF4-FFF2-40B4-BE49-F238E27FC236}">
                <a16:creationId xmlns:a16="http://schemas.microsoft.com/office/drawing/2014/main" id="{3111E257-F648-4AE1-9233-562DA39CF742}"/>
              </a:ext>
            </a:extLst>
          </p:cNvPr>
          <p:cNvGraphicFramePr>
            <a:graphicFrameLocks noGrp="1"/>
          </p:cNvGraphicFramePr>
          <p:nvPr>
            <p:extLst>
              <p:ext uri="{D42A27DB-BD31-4B8C-83A1-F6EECF244321}">
                <p14:modId xmlns:p14="http://schemas.microsoft.com/office/powerpoint/2010/main" val="3571790219"/>
              </p:ext>
            </p:extLst>
          </p:nvPr>
        </p:nvGraphicFramePr>
        <p:xfrm>
          <a:off x="500785" y="1694166"/>
          <a:ext cx="16289019" cy="7042223"/>
        </p:xfrm>
        <a:graphic>
          <a:graphicData uri="http://schemas.openxmlformats.org/drawingml/2006/table">
            <a:tbl>
              <a:tblPr firstRow="1" bandRow="1">
                <a:tableStyleId>{7E9639D4-E3E2-4D34-9284-5A2195B3D0D7}</a:tableStyleId>
              </a:tblPr>
              <a:tblGrid>
                <a:gridCol w="3748653">
                  <a:extLst>
                    <a:ext uri="{9D8B030D-6E8A-4147-A177-3AD203B41FA5}">
                      <a16:colId xmlns:a16="http://schemas.microsoft.com/office/drawing/2014/main" val="1844056868"/>
                    </a:ext>
                  </a:extLst>
                </a:gridCol>
                <a:gridCol w="12540366">
                  <a:extLst>
                    <a:ext uri="{9D8B030D-6E8A-4147-A177-3AD203B41FA5}">
                      <a16:colId xmlns:a16="http://schemas.microsoft.com/office/drawing/2014/main" val="3373488487"/>
                    </a:ext>
                  </a:extLst>
                </a:gridCol>
              </a:tblGrid>
              <a:tr h="989731">
                <a:tc>
                  <a:txBody>
                    <a:bodyPr/>
                    <a:lstStyle/>
                    <a:p>
                      <a:r>
                        <a:rPr lang="lv-LV" sz="2800" cap="all" baseline="0" dirty="0"/>
                        <a:t>Mērķis</a:t>
                      </a:r>
                    </a:p>
                  </a:txBody>
                  <a:tcPr/>
                </a:tc>
                <a:tc>
                  <a:txBody>
                    <a:bodyPr/>
                    <a:lstStyle/>
                    <a:p>
                      <a:r>
                        <a:rPr lang="lv-LV" sz="3200" dirty="0"/>
                        <a:t>Atbalsta pasākumi vietējā tūrisma un darījumu tūrisma veicināšanai 3.2.1.2. pasākuma "Starptautiskās konkurētspējas veicināšana" ietvaros</a:t>
                      </a:r>
                    </a:p>
                  </a:txBody>
                  <a:tcPr/>
                </a:tc>
                <a:extLst>
                  <a:ext uri="{0D108BD9-81ED-4DB2-BD59-A6C34878D82A}">
                    <a16:rowId xmlns:a16="http://schemas.microsoft.com/office/drawing/2014/main" val="13185486"/>
                  </a:ext>
                </a:extLst>
              </a:tr>
              <a:tr h="2256586">
                <a:tc>
                  <a:txBody>
                    <a:bodyPr/>
                    <a:lstStyle/>
                    <a:p>
                      <a:r>
                        <a:rPr lang="lv-LV" sz="2800" cap="all" baseline="0" dirty="0"/>
                        <a:t>Kritēriji  atbalsta saņemšanai </a:t>
                      </a:r>
                      <a:endParaRPr lang="lv-LV" sz="2800" b="1" cap="all" baseline="0" dirty="0">
                        <a:solidFill>
                          <a:srgbClr val="5F5F5F"/>
                        </a:solidFill>
                      </a:endParaRPr>
                    </a:p>
                  </a:txBody>
                  <a:tcPr/>
                </a:tc>
                <a:tc>
                  <a:txBody>
                    <a:bodyPr/>
                    <a:lstStyle/>
                    <a:p>
                      <a:r>
                        <a:rPr lang="lv-LV" dirty="0">
                          <a:solidFill>
                            <a:srgbClr val="5F5F5F"/>
                          </a:solidFill>
                        </a:rPr>
                        <a:t>atbalsta pasākumus vietējā tūrisma attīstībai, lai tuvojošās sezonas ietvaros īpašu atbalstu saņemtu vietējā tūrisma uzņēmumi un stimulētu vietējo pieprasījumu, t.sk. īstenojot informatīvu kampaņu vietējā tūrisma attīstībai;</a:t>
                      </a:r>
                    </a:p>
                    <a:p>
                      <a:r>
                        <a:rPr lang="lv-LV" dirty="0">
                          <a:solidFill>
                            <a:srgbClr val="5F5F5F"/>
                          </a:solidFill>
                        </a:rPr>
                        <a:t>jaunu ārvalstu tūristu piesaistei pēc Covid-19 krīzes, sniedzot atbalstu īpaši darījumu tūrisma attīstībai </a:t>
                      </a:r>
                    </a:p>
                    <a:p>
                      <a:r>
                        <a:rPr lang="lv-LV" dirty="0">
                          <a:solidFill>
                            <a:srgbClr val="5F5F5F"/>
                          </a:solidFill>
                        </a:rPr>
                        <a:t>atbalsts tūrisma eksporta uzņēmumiem</a:t>
                      </a:r>
                    </a:p>
                  </a:txBody>
                  <a:tcPr/>
                </a:tc>
                <a:extLst>
                  <a:ext uri="{0D108BD9-81ED-4DB2-BD59-A6C34878D82A}">
                    <a16:rowId xmlns:a16="http://schemas.microsoft.com/office/drawing/2014/main" val="2350908995"/>
                  </a:ext>
                </a:extLst>
              </a:tr>
              <a:tr h="2256586">
                <a:tc>
                  <a:txBody>
                    <a:bodyPr/>
                    <a:lstStyle/>
                    <a:p>
                      <a:r>
                        <a:rPr lang="lv-LV" sz="2800" cap="all" baseline="0" dirty="0" err="1"/>
                        <a:t>FinansēJUMS</a:t>
                      </a:r>
                      <a:endParaRPr lang="lv-LV" sz="2800" b="1" cap="all" baseline="0" dirty="0">
                        <a:solidFill>
                          <a:srgbClr val="5F5F5F"/>
                        </a:solidFill>
                      </a:endParaRPr>
                    </a:p>
                  </a:txBody>
                  <a:tcPr/>
                </a:tc>
                <a:tc>
                  <a:txBody>
                    <a:bodyPr/>
                    <a:lstStyle/>
                    <a:p>
                      <a:r>
                        <a:rPr lang="lv-LV" sz="3600" b="1" dirty="0">
                          <a:solidFill>
                            <a:srgbClr val="5F5F5F"/>
                          </a:solidFill>
                        </a:rPr>
                        <a:t>PAPILDU: 3,8 miljoni EUR</a:t>
                      </a:r>
                    </a:p>
                    <a:p>
                      <a:r>
                        <a:rPr lang="lv-LV" dirty="0">
                          <a:solidFill>
                            <a:srgbClr val="5F5F5F"/>
                          </a:solidFill>
                        </a:rPr>
                        <a:t>darījuma tūrismam (</a:t>
                      </a:r>
                      <a:r>
                        <a:rPr lang="lv-LV" dirty="0" err="1">
                          <a:solidFill>
                            <a:srgbClr val="5F5F5F"/>
                          </a:solidFill>
                        </a:rPr>
                        <a:t>vaučeri</a:t>
                      </a:r>
                      <a:r>
                        <a:rPr lang="lv-LV" dirty="0">
                          <a:solidFill>
                            <a:srgbClr val="5F5F5F"/>
                          </a:solidFill>
                        </a:rPr>
                        <a:t>) – 1,3 </a:t>
                      </a:r>
                      <a:r>
                        <a:rPr lang="lv-LV" dirty="0" err="1">
                          <a:solidFill>
                            <a:srgbClr val="5F5F5F"/>
                          </a:solidFill>
                        </a:rPr>
                        <a:t>mlj</a:t>
                      </a:r>
                      <a:r>
                        <a:rPr lang="lv-LV" dirty="0">
                          <a:solidFill>
                            <a:srgbClr val="5F5F5F"/>
                          </a:solidFill>
                        </a:rPr>
                        <a:t>., </a:t>
                      </a:r>
                    </a:p>
                    <a:p>
                      <a:r>
                        <a:rPr lang="lv-LV" dirty="0">
                          <a:solidFill>
                            <a:srgbClr val="5F5F5F"/>
                          </a:solidFill>
                        </a:rPr>
                        <a:t>tūrisma eksporta </a:t>
                      </a:r>
                      <a:r>
                        <a:rPr lang="lv-LV" dirty="0" err="1">
                          <a:solidFill>
                            <a:srgbClr val="5F5F5F"/>
                          </a:solidFill>
                        </a:rPr>
                        <a:t>vaučeri</a:t>
                      </a:r>
                      <a:r>
                        <a:rPr lang="lv-LV" dirty="0">
                          <a:solidFill>
                            <a:srgbClr val="5F5F5F"/>
                          </a:solidFill>
                        </a:rPr>
                        <a:t> (atpūtas) 1 </a:t>
                      </a:r>
                      <a:r>
                        <a:rPr lang="lv-LV" dirty="0" err="1">
                          <a:solidFill>
                            <a:srgbClr val="5F5F5F"/>
                          </a:solidFill>
                        </a:rPr>
                        <a:t>mlj</a:t>
                      </a:r>
                      <a:r>
                        <a:rPr lang="lv-LV" dirty="0">
                          <a:solidFill>
                            <a:srgbClr val="5F5F5F"/>
                          </a:solidFill>
                        </a:rPr>
                        <a:t>. tai skaitā reģioniem individuālais atbalsts jebkuram tūrisma uzņēmumam</a:t>
                      </a:r>
                    </a:p>
                    <a:p>
                      <a:r>
                        <a:rPr lang="lv-LV" dirty="0">
                          <a:solidFill>
                            <a:srgbClr val="5F5F5F"/>
                          </a:solidFill>
                        </a:rPr>
                        <a:t>konferenču rīkošanas atbalstam – 1 </a:t>
                      </a:r>
                      <a:r>
                        <a:rPr lang="lv-LV" dirty="0" err="1">
                          <a:solidFill>
                            <a:srgbClr val="5F5F5F"/>
                          </a:solidFill>
                        </a:rPr>
                        <a:t>mlj</a:t>
                      </a:r>
                      <a:r>
                        <a:rPr lang="lv-LV" dirty="0">
                          <a:solidFill>
                            <a:srgbClr val="5F5F5F"/>
                          </a:solidFill>
                        </a:rPr>
                        <a:t>.,</a:t>
                      </a:r>
                    </a:p>
                    <a:p>
                      <a:r>
                        <a:rPr lang="lv-LV" dirty="0">
                          <a:solidFill>
                            <a:srgbClr val="5F5F5F"/>
                          </a:solidFill>
                        </a:rPr>
                        <a:t>darījumu vēstnešu programmai  - 0,5 </a:t>
                      </a:r>
                      <a:r>
                        <a:rPr lang="lv-LV" dirty="0" err="1">
                          <a:solidFill>
                            <a:srgbClr val="5F5F5F"/>
                          </a:solidFill>
                        </a:rPr>
                        <a:t>mlj</a:t>
                      </a:r>
                      <a:endParaRPr lang="lv-LV" dirty="0">
                        <a:solidFill>
                          <a:srgbClr val="5F5F5F"/>
                        </a:solidFill>
                      </a:endParaRPr>
                    </a:p>
                  </a:txBody>
                  <a:tcPr/>
                </a:tc>
                <a:extLst>
                  <a:ext uri="{0D108BD9-81ED-4DB2-BD59-A6C34878D82A}">
                    <a16:rowId xmlns:a16="http://schemas.microsoft.com/office/drawing/2014/main" val="3995149461"/>
                  </a:ext>
                </a:extLst>
              </a:tr>
              <a:tr h="952319">
                <a:tc>
                  <a:txBody>
                    <a:bodyPr/>
                    <a:lstStyle/>
                    <a:p>
                      <a:r>
                        <a:rPr lang="lv-LV" sz="2800" b="1" cap="all" baseline="0" dirty="0">
                          <a:solidFill>
                            <a:schemeClr val="bg1"/>
                          </a:solidFill>
                        </a:rPr>
                        <a:t>Laika periods</a:t>
                      </a:r>
                    </a:p>
                  </a:txBody>
                  <a:tcPr>
                    <a:solidFill>
                      <a:schemeClr val="bg1">
                        <a:lumMod val="50000"/>
                      </a:schemeClr>
                    </a:solidFill>
                  </a:tcPr>
                </a:tc>
                <a:tc>
                  <a:txBody>
                    <a:bodyPr/>
                    <a:lstStyle/>
                    <a:p>
                      <a:r>
                        <a:rPr lang="lv-LV" dirty="0">
                          <a:solidFill>
                            <a:schemeClr val="bg1"/>
                          </a:solidFill>
                        </a:rPr>
                        <a:t>Nosacījumu izstrāde līdz 2020.gada beigām, atbalsts pieejams no 2021.gada</a:t>
                      </a:r>
                    </a:p>
                    <a:p>
                      <a:r>
                        <a:rPr lang="lv-LV" dirty="0">
                          <a:solidFill>
                            <a:schemeClr val="bg1"/>
                          </a:solidFill>
                        </a:rPr>
                        <a:t>Līdz 2023.gadam</a:t>
                      </a:r>
                    </a:p>
                  </a:txBody>
                  <a:tcPr>
                    <a:solidFill>
                      <a:schemeClr val="bg1">
                        <a:lumMod val="50000"/>
                      </a:schemeClr>
                    </a:solidFill>
                  </a:tcPr>
                </a:tc>
                <a:extLst>
                  <a:ext uri="{0D108BD9-81ED-4DB2-BD59-A6C34878D82A}">
                    <a16:rowId xmlns:a16="http://schemas.microsoft.com/office/drawing/2014/main" val="2617388952"/>
                  </a:ext>
                </a:extLst>
              </a:tr>
            </a:tbl>
          </a:graphicData>
        </a:graphic>
      </p:graphicFrame>
      <p:sp>
        <p:nvSpPr>
          <p:cNvPr id="6" name="TextBox 5">
            <a:extLst>
              <a:ext uri="{FF2B5EF4-FFF2-40B4-BE49-F238E27FC236}">
                <a16:creationId xmlns:a16="http://schemas.microsoft.com/office/drawing/2014/main" id="{F30CAF0A-3467-4BCB-805C-C382510BD95C}"/>
              </a:ext>
            </a:extLst>
          </p:cNvPr>
          <p:cNvSpPr txBox="1"/>
          <p:nvPr/>
        </p:nvSpPr>
        <p:spPr>
          <a:xfrm>
            <a:off x="12618136" y="388624"/>
            <a:ext cx="5219669" cy="1107996"/>
          </a:xfrm>
          <a:prstGeom prst="rect">
            <a:avLst/>
          </a:prstGeom>
          <a:noFill/>
        </p:spPr>
        <p:txBody>
          <a:bodyPr wrap="square" rtlCol="0">
            <a:spAutoFit/>
          </a:bodyPr>
          <a:lstStyle/>
          <a:p>
            <a:r>
              <a:rPr lang="lv-LV" sz="6600" dirty="0">
                <a:solidFill>
                  <a:schemeClr val="accent6"/>
                </a:solidFill>
                <a:latin typeface="+mj-lt"/>
              </a:rPr>
              <a:t>LIAA</a:t>
            </a:r>
          </a:p>
        </p:txBody>
      </p:sp>
    </p:spTree>
    <p:extLst>
      <p:ext uri="{BB962C8B-B14F-4D97-AF65-F5344CB8AC3E}">
        <p14:creationId xmlns:p14="http://schemas.microsoft.com/office/powerpoint/2010/main" val="12601584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D77-77B1-402B-AC4A-5DF66CBFEC6E}"/>
              </a:ext>
            </a:extLst>
          </p:cNvPr>
          <p:cNvSpPr>
            <a:spLocks noGrp="1"/>
          </p:cNvSpPr>
          <p:nvPr>
            <p:ph type="title"/>
          </p:nvPr>
        </p:nvSpPr>
        <p:spPr>
          <a:xfrm>
            <a:off x="0" y="0"/>
            <a:ext cx="16789804" cy="1885245"/>
          </a:xfrm>
        </p:spPr>
        <p:txBody>
          <a:bodyPr>
            <a:normAutofit/>
          </a:bodyPr>
          <a:lstStyle/>
          <a:p>
            <a:pPr algn="ctr">
              <a:lnSpc>
                <a:spcPct val="100000"/>
              </a:lnSpc>
            </a:pPr>
            <a:r>
              <a:rPr lang="lv-LV" sz="4000" b="1" dirty="0">
                <a:solidFill>
                  <a:srgbClr val="06829A"/>
                </a:solidFill>
                <a:latin typeface="+mj-lt"/>
                <a:ea typeface="Calibri" panose="020F0502020204030204" pitchFamily="34" charset="0"/>
                <a:cs typeface="Times New Roman" panose="02020603050405020304" pitchFamily="18" charset="0"/>
              </a:rPr>
              <a:t>Plānotais atbalsts </a:t>
            </a:r>
            <a:br>
              <a:rPr lang="lv-LV" sz="4000" b="1" dirty="0">
                <a:solidFill>
                  <a:srgbClr val="06829A"/>
                </a:solidFill>
                <a:latin typeface="+mj-lt"/>
                <a:ea typeface="Calibri" panose="020F0502020204030204" pitchFamily="34" charset="0"/>
                <a:cs typeface="Times New Roman" panose="02020603050405020304" pitchFamily="18" charset="0"/>
              </a:rPr>
            </a:br>
            <a:r>
              <a:rPr lang="lv-LV" sz="4000" b="1" dirty="0">
                <a:solidFill>
                  <a:srgbClr val="06829A"/>
                </a:solidFill>
                <a:latin typeface="+mj-lt"/>
                <a:ea typeface="Calibri" panose="020F0502020204030204" pitchFamily="34" charset="0"/>
                <a:cs typeface="Times New Roman" panose="02020603050405020304" pitchFamily="18" charset="0"/>
              </a:rPr>
              <a:t>pēc COVID-19 nozares darbības veicināšanai</a:t>
            </a:r>
            <a:endParaRPr lang="lv-LV" sz="4000" dirty="0">
              <a:solidFill>
                <a:srgbClr val="06829A"/>
              </a:solidFill>
              <a:latin typeface="+mj-lt"/>
            </a:endParaRPr>
          </a:p>
        </p:txBody>
      </p:sp>
      <p:graphicFrame>
        <p:nvGraphicFramePr>
          <p:cNvPr id="5" name="Table 4">
            <a:extLst>
              <a:ext uri="{FF2B5EF4-FFF2-40B4-BE49-F238E27FC236}">
                <a16:creationId xmlns:a16="http://schemas.microsoft.com/office/drawing/2014/main" id="{3111E257-F648-4AE1-9233-562DA39CF742}"/>
              </a:ext>
            </a:extLst>
          </p:cNvPr>
          <p:cNvGraphicFramePr>
            <a:graphicFrameLocks noGrp="1"/>
          </p:cNvGraphicFramePr>
          <p:nvPr>
            <p:extLst>
              <p:ext uri="{D42A27DB-BD31-4B8C-83A1-F6EECF244321}">
                <p14:modId xmlns:p14="http://schemas.microsoft.com/office/powerpoint/2010/main" val="743466960"/>
              </p:ext>
            </p:extLst>
          </p:nvPr>
        </p:nvGraphicFramePr>
        <p:xfrm>
          <a:off x="550459" y="1756908"/>
          <a:ext cx="16289019" cy="3806018"/>
        </p:xfrm>
        <a:graphic>
          <a:graphicData uri="http://schemas.openxmlformats.org/drawingml/2006/table">
            <a:tbl>
              <a:tblPr firstRow="1" bandRow="1">
                <a:tableStyleId>{7E9639D4-E3E2-4D34-9284-5A2195B3D0D7}</a:tableStyleId>
              </a:tblPr>
              <a:tblGrid>
                <a:gridCol w="3748653">
                  <a:extLst>
                    <a:ext uri="{9D8B030D-6E8A-4147-A177-3AD203B41FA5}">
                      <a16:colId xmlns:a16="http://schemas.microsoft.com/office/drawing/2014/main" val="1844056868"/>
                    </a:ext>
                  </a:extLst>
                </a:gridCol>
                <a:gridCol w="12540366">
                  <a:extLst>
                    <a:ext uri="{9D8B030D-6E8A-4147-A177-3AD203B41FA5}">
                      <a16:colId xmlns:a16="http://schemas.microsoft.com/office/drawing/2014/main" val="3373488487"/>
                    </a:ext>
                  </a:extLst>
                </a:gridCol>
              </a:tblGrid>
              <a:tr h="429130">
                <a:tc>
                  <a:txBody>
                    <a:bodyPr/>
                    <a:lstStyle/>
                    <a:p>
                      <a:r>
                        <a:rPr lang="lv-LV" sz="2800" cap="all" baseline="0" dirty="0"/>
                        <a:t>Mērķis</a:t>
                      </a:r>
                    </a:p>
                  </a:txBody>
                  <a:tcPr/>
                </a:tc>
                <a:tc>
                  <a:txBody>
                    <a:bodyPr/>
                    <a:lstStyle/>
                    <a:p>
                      <a:r>
                        <a:rPr lang="lv-LV" sz="3200" dirty="0"/>
                        <a:t>Atbalsts nodarbināto apmācībām rudens/ziemas periodā</a:t>
                      </a:r>
                    </a:p>
                  </a:txBody>
                  <a:tcPr/>
                </a:tc>
                <a:extLst>
                  <a:ext uri="{0D108BD9-81ED-4DB2-BD59-A6C34878D82A}">
                    <a16:rowId xmlns:a16="http://schemas.microsoft.com/office/drawing/2014/main" val="13185486"/>
                  </a:ext>
                </a:extLst>
              </a:tr>
              <a:tr h="700159">
                <a:tc>
                  <a:txBody>
                    <a:bodyPr/>
                    <a:lstStyle/>
                    <a:p>
                      <a:r>
                        <a:rPr lang="lv-LV" sz="2800" cap="all" baseline="0" dirty="0"/>
                        <a:t>Kritēriji  atbalsta saņemšanai </a:t>
                      </a:r>
                      <a:endParaRPr lang="lv-LV" sz="2800" b="1" cap="all" baseline="0" dirty="0">
                        <a:solidFill>
                          <a:srgbClr val="5F5F5F"/>
                        </a:solidFill>
                      </a:endParaRPr>
                    </a:p>
                  </a:txBody>
                  <a:tcPr/>
                </a:tc>
                <a:tc>
                  <a:txBody>
                    <a:bodyPr/>
                    <a:lstStyle/>
                    <a:p>
                      <a:r>
                        <a:rPr lang="lv-LV" dirty="0">
                          <a:solidFill>
                            <a:srgbClr val="5F5F5F"/>
                          </a:solidFill>
                        </a:rPr>
                        <a:t>esošs Latvijas Viesnīcu un restorānu asociācijas  projekts</a:t>
                      </a:r>
                    </a:p>
                  </a:txBody>
                  <a:tcPr/>
                </a:tc>
                <a:extLst>
                  <a:ext uri="{0D108BD9-81ED-4DB2-BD59-A6C34878D82A}">
                    <a16:rowId xmlns:a16="http://schemas.microsoft.com/office/drawing/2014/main" val="2350908995"/>
                  </a:ext>
                </a:extLst>
              </a:tr>
              <a:tr h="383958">
                <a:tc>
                  <a:txBody>
                    <a:bodyPr/>
                    <a:lstStyle/>
                    <a:p>
                      <a:r>
                        <a:rPr lang="lv-LV" sz="2800" cap="all" baseline="0" dirty="0" err="1"/>
                        <a:t>FinansēJUMS</a:t>
                      </a:r>
                      <a:endParaRPr lang="lv-LV" sz="2800" b="1" cap="all" baseline="0" dirty="0">
                        <a:solidFill>
                          <a:srgbClr val="5F5F5F"/>
                        </a:solidFill>
                      </a:endParaRPr>
                    </a:p>
                  </a:txBody>
                  <a:tcPr/>
                </a:tc>
                <a:tc>
                  <a:txBody>
                    <a:bodyPr/>
                    <a:lstStyle/>
                    <a:p>
                      <a:pPr marL="0" algn="l" defTabSz="1300460" rtl="0" eaLnBrk="1" latinLnBrk="0" hangingPunct="1"/>
                      <a:r>
                        <a:rPr lang="lv-LV" sz="3600" b="1" kern="1200" dirty="0">
                          <a:solidFill>
                            <a:srgbClr val="5F5F5F"/>
                          </a:solidFill>
                          <a:latin typeface="+mn-lt"/>
                          <a:ea typeface="+mn-ea"/>
                          <a:cs typeface="+mn-cs"/>
                        </a:rPr>
                        <a:t>ESOŠAIS: </a:t>
                      </a:r>
                      <a:r>
                        <a:rPr lang="lv-LV" sz="3600" b="1" kern="1200" dirty="0" err="1">
                          <a:solidFill>
                            <a:srgbClr val="5F5F5F"/>
                          </a:solidFill>
                          <a:latin typeface="+mn-lt"/>
                          <a:ea typeface="+mn-ea"/>
                          <a:cs typeface="+mn-cs"/>
                        </a:rPr>
                        <a:t>apt</a:t>
                      </a:r>
                      <a:r>
                        <a:rPr lang="lv-LV" sz="3600" b="1" kern="1200" dirty="0">
                          <a:solidFill>
                            <a:srgbClr val="5F5F5F"/>
                          </a:solidFill>
                          <a:latin typeface="+mn-lt"/>
                          <a:ea typeface="+mn-ea"/>
                          <a:cs typeface="+mn-cs"/>
                        </a:rPr>
                        <a:t>. 352 000 EUR </a:t>
                      </a:r>
                    </a:p>
                    <a:p>
                      <a:pPr marL="0" algn="l" defTabSz="1300460" rtl="0" eaLnBrk="1" latinLnBrk="0" hangingPunct="1"/>
                      <a:r>
                        <a:rPr lang="lv-LV" sz="3600" b="1" kern="1200" dirty="0">
                          <a:solidFill>
                            <a:srgbClr val="5F5F5F"/>
                          </a:solidFill>
                          <a:latin typeface="+mn-lt"/>
                          <a:ea typeface="+mn-ea"/>
                          <a:cs typeface="+mn-cs"/>
                        </a:rPr>
                        <a:t>PAPILDU: 1,8 miljoni EUR</a:t>
                      </a:r>
                    </a:p>
                  </a:txBody>
                  <a:tcPr/>
                </a:tc>
                <a:extLst>
                  <a:ext uri="{0D108BD9-81ED-4DB2-BD59-A6C34878D82A}">
                    <a16:rowId xmlns:a16="http://schemas.microsoft.com/office/drawing/2014/main" val="3995149461"/>
                  </a:ext>
                </a:extLst>
              </a:tr>
              <a:tr h="1093298">
                <a:tc>
                  <a:txBody>
                    <a:bodyPr/>
                    <a:lstStyle/>
                    <a:p>
                      <a:r>
                        <a:rPr lang="lv-LV" sz="2800" b="1" cap="all" baseline="0" dirty="0">
                          <a:solidFill>
                            <a:schemeClr val="bg1"/>
                          </a:solidFill>
                        </a:rPr>
                        <a:t>Laika periods</a:t>
                      </a:r>
                    </a:p>
                  </a:txBody>
                  <a:tcPr>
                    <a:solidFill>
                      <a:schemeClr val="bg1">
                        <a:lumMod val="50000"/>
                      </a:schemeClr>
                    </a:solidFill>
                  </a:tcPr>
                </a:tc>
                <a:tc>
                  <a:txBody>
                    <a:bodyPr/>
                    <a:lstStyle/>
                    <a:p>
                      <a:r>
                        <a:rPr lang="lv-LV" dirty="0">
                          <a:solidFill>
                            <a:schemeClr val="bg1"/>
                          </a:solidFill>
                        </a:rPr>
                        <a:t>Nosacījumu izstrāde līdz 2020.gada beigām, atbalsts pieejams no 2021.gada</a:t>
                      </a:r>
                    </a:p>
                    <a:p>
                      <a:r>
                        <a:rPr lang="lv-LV" dirty="0">
                          <a:solidFill>
                            <a:schemeClr val="bg1"/>
                          </a:solidFill>
                        </a:rPr>
                        <a:t>Līdz 2023.gadam</a:t>
                      </a:r>
                    </a:p>
                  </a:txBody>
                  <a:tcPr>
                    <a:solidFill>
                      <a:schemeClr val="bg1">
                        <a:lumMod val="50000"/>
                      </a:schemeClr>
                    </a:solidFill>
                  </a:tcPr>
                </a:tc>
                <a:extLst>
                  <a:ext uri="{0D108BD9-81ED-4DB2-BD59-A6C34878D82A}">
                    <a16:rowId xmlns:a16="http://schemas.microsoft.com/office/drawing/2014/main" val="2617388952"/>
                  </a:ext>
                </a:extLst>
              </a:tr>
            </a:tbl>
          </a:graphicData>
        </a:graphic>
      </p:graphicFrame>
      <p:graphicFrame>
        <p:nvGraphicFramePr>
          <p:cNvPr id="4" name="Table 3">
            <a:extLst>
              <a:ext uri="{FF2B5EF4-FFF2-40B4-BE49-F238E27FC236}">
                <a16:creationId xmlns:a16="http://schemas.microsoft.com/office/drawing/2014/main" id="{817F7B4B-97DB-4052-95FF-797BC3683AD2}"/>
              </a:ext>
            </a:extLst>
          </p:cNvPr>
          <p:cNvGraphicFramePr>
            <a:graphicFrameLocks noGrp="1"/>
          </p:cNvGraphicFramePr>
          <p:nvPr>
            <p:extLst>
              <p:ext uri="{D42A27DB-BD31-4B8C-83A1-F6EECF244321}">
                <p14:modId xmlns:p14="http://schemas.microsoft.com/office/powerpoint/2010/main" val="2813349213"/>
              </p:ext>
            </p:extLst>
          </p:nvPr>
        </p:nvGraphicFramePr>
        <p:xfrm>
          <a:off x="550459" y="5691550"/>
          <a:ext cx="16289019" cy="4062050"/>
        </p:xfrm>
        <a:graphic>
          <a:graphicData uri="http://schemas.openxmlformats.org/drawingml/2006/table">
            <a:tbl>
              <a:tblPr firstRow="1" bandRow="1">
                <a:tableStyleId>{7E9639D4-E3E2-4D34-9284-5A2195B3D0D7}</a:tableStyleId>
              </a:tblPr>
              <a:tblGrid>
                <a:gridCol w="3748653">
                  <a:extLst>
                    <a:ext uri="{9D8B030D-6E8A-4147-A177-3AD203B41FA5}">
                      <a16:colId xmlns:a16="http://schemas.microsoft.com/office/drawing/2014/main" val="1844056868"/>
                    </a:ext>
                  </a:extLst>
                </a:gridCol>
                <a:gridCol w="12540366">
                  <a:extLst>
                    <a:ext uri="{9D8B030D-6E8A-4147-A177-3AD203B41FA5}">
                      <a16:colId xmlns:a16="http://schemas.microsoft.com/office/drawing/2014/main" val="3373488487"/>
                    </a:ext>
                  </a:extLst>
                </a:gridCol>
              </a:tblGrid>
              <a:tr h="429130">
                <a:tc>
                  <a:txBody>
                    <a:bodyPr/>
                    <a:lstStyle/>
                    <a:p>
                      <a:r>
                        <a:rPr lang="lv-LV" sz="2800" cap="all" baseline="0" dirty="0"/>
                        <a:t>Mērķis</a:t>
                      </a:r>
                    </a:p>
                  </a:txBody>
                  <a:tcPr/>
                </a:tc>
                <a:tc>
                  <a:txBody>
                    <a:bodyPr/>
                    <a:lstStyle/>
                    <a:p>
                      <a:r>
                        <a:rPr lang="lv-LV" sz="3200" dirty="0"/>
                        <a:t>Tūrisma nozares atbalsta instruments saimnieciskās darbības veicējiem, kurus </a:t>
                      </a:r>
                      <a:r>
                        <a:rPr lang="lv-LV" sz="3200" dirty="0" err="1"/>
                        <a:t>skārusi</a:t>
                      </a:r>
                      <a:r>
                        <a:rPr lang="lv-LV" sz="3200" dirty="0"/>
                        <a:t> Covid-19 izplatība (subsidētās darbavietas) </a:t>
                      </a:r>
                    </a:p>
                  </a:txBody>
                  <a:tcPr/>
                </a:tc>
                <a:extLst>
                  <a:ext uri="{0D108BD9-81ED-4DB2-BD59-A6C34878D82A}">
                    <a16:rowId xmlns:a16="http://schemas.microsoft.com/office/drawing/2014/main" val="13185486"/>
                  </a:ext>
                </a:extLst>
              </a:tr>
              <a:tr h="700159">
                <a:tc>
                  <a:txBody>
                    <a:bodyPr/>
                    <a:lstStyle/>
                    <a:p>
                      <a:r>
                        <a:rPr lang="lv-LV" sz="2800" cap="all" baseline="0" dirty="0"/>
                        <a:t>Kritēriji  atbalsta saņemšanai </a:t>
                      </a:r>
                      <a:endParaRPr lang="lv-LV" sz="2800" b="1" cap="all" baseline="0" dirty="0">
                        <a:solidFill>
                          <a:srgbClr val="5F5F5F"/>
                        </a:solidFill>
                      </a:endParaRPr>
                    </a:p>
                  </a:txBody>
                  <a:tcPr/>
                </a:tc>
                <a:tc>
                  <a:txBody>
                    <a:bodyPr/>
                    <a:lstStyle/>
                    <a:p>
                      <a:r>
                        <a:rPr lang="lv-LV" dirty="0">
                          <a:solidFill>
                            <a:srgbClr val="5F5F5F"/>
                          </a:solidFill>
                        </a:rPr>
                        <a:t>30% apmērā no krīzes skartā saimnieciskā darbības veicēja 2019.gada nomaksātajām Valsts sociālās apdrošināšanas obligātajām iemaksām, bet ne vairāk kā 800 000 </a:t>
                      </a:r>
                      <a:r>
                        <a:rPr lang="lv-LV" dirty="0" err="1">
                          <a:solidFill>
                            <a:srgbClr val="5F5F5F"/>
                          </a:solidFill>
                        </a:rPr>
                        <a:t>euro</a:t>
                      </a:r>
                      <a:r>
                        <a:rPr lang="lv-LV" dirty="0">
                          <a:solidFill>
                            <a:srgbClr val="5F5F5F"/>
                          </a:solidFill>
                        </a:rPr>
                        <a:t> saistītai personai.</a:t>
                      </a:r>
                    </a:p>
                  </a:txBody>
                  <a:tcPr/>
                </a:tc>
                <a:extLst>
                  <a:ext uri="{0D108BD9-81ED-4DB2-BD59-A6C34878D82A}">
                    <a16:rowId xmlns:a16="http://schemas.microsoft.com/office/drawing/2014/main" val="2350908995"/>
                  </a:ext>
                </a:extLst>
              </a:tr>
              <a:tr h="383958">
                <a:tc>
                  <a:txBody>
                    <a:bodyPr/>
                    <a:lstStyle/>
                    <a:p>
                      <a:r>
                        <a:rPr lang="lv-LV" sz="2800" cap="all" baseline="0" dirty="0" err="1"/>
                        <a:t>FinansēJUMS</a:t>
                      </a:r>
                      <a:endParaRPr lang="lv-LV" sz="2800" b="1" cap="all" baseline="0" dirty="0">
                        <a:solidFill>
                          <a:srgbClr val="5F5F5F"/>
                        </a:solidFill>
                      </a:endParaRPr>
                    </a:p>
                  </a:txBody>
                  <a:tcPr/>
                </a:tc>
                <a:tc>
                  <a:txBody>
                    <a:bodyPr/>
                    <a:lstStyle/>
                    <a:p>
                      <a:pPr marL="0" algn="l" defTabSz="1300460" rtl="0" eaLnBrk="1" latinLnBrk="0" hangingPunct="1"/>
                      <a:r>
                        <a:rPr lang="lv-LV" sz="3600" b="1" kern="1200" dirty="0">
                          <a:solidFill>
                            <a:srgbClr val="5F5F5F"/>
                          </a:solidFill>
                          <a:latin typeface="+mn-lt"/>
                          <a:ea typeface="+mn-ea"/>
                          <a:cs typeface="+mn-cs"/>
                        </a:rPr>
                        <a:t>19,2 miljoni EUR</a:t>
                      </a:r>
                    </a:p>
                  </a:txBody>
                  <a:tcPr/>
                </a:tc>
                <a:extLst>
                  <a:ext uri="{0D108BD9-81ED-4DB2-BD59-A6C34878D82A}">
                    <a16:rowId xmlns:a16="http://schemas.microsoft.com/office/drawing/2014/main" val="3995149461"/>
                  </a:ext>
                </a:extLst>
              </a:tr>
              <a:tr h="1093298">
                <a:tc>
                  <a:txBody>
                    <a:bodyPr/>
                    <a:lstStyle/>
                    <a:p>
                      <a:r>
                        <a:rPr lang="lv-LV" sz="2800" b="1" cap="all" baseline="0" dirty="0">
                          <a:solidFill>
                            <a:schemeClr val="bg1"/>
                          </a:solidFill>
                        </a:rPr>
                        <a:t>Laika periods</a:t>
                      </a:r>
                    </a:p>
                  </a:txBody>
                  <a:tcPr>
                    <a:solidFill>
                      <a:schemeClr val="bg1">
                        <a:lumMod val="50000"/>
                      </a:schemeClr>
                    </a:solidFill>
                  </a:tcPr>
                </a:tc>
                <a:tc>
                  <a:txBody>
                    <a:bodyPr/>
                    <a:lstStyle/>
                    <a:p>
                      <a:r>
                        <a:rPr lang="lv-LV" dirty="0">
                          <a:solidFill>
                            <a:schemeClr val="bg1"/>
                          </a:solidFill>
                        </a:rPr>
                        <a:t>Līdz 2020.gada 31.decembrim</a:t>
                      </a:r>
                    </a:p>
                  </a:txBody>
                  <a:tcPr>
                    <a:solidFill>
                      <a:schemeClr val="bg1">
                        <a:lumMod val="50000"/>
                      </a:schemeClr>
                    </a:solidFill>
                  </a:tcPr>
                </a:tc>
                <a:extLst>
                  <a:ext uri="{0D108BD9-81ED-4DB2-BD59-A6C34878D82A}">
                    <a16:rowId xmlns:a16="http://schemas.microsoft.com/office/drawing/2014/main" val="2617388952"/>
                  </a:ext>
                </a:extLst>
              </a:tr>
            </a:tbl>
          </a:graphicData>
        </a:graphic>
      </p:graphicFrame>
    </p:spTree>
    <p:extLst>
      <p:ext uri="{BB962C8B-B14F-4D97-AF65-F5344CB8AC3E}">
        <p14:creationId xmlns:p14="http://schemas.microsoft.com/office/powerpoint/2010/main" val="20010261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D77-77B1-402B-AC4A-5DF66CBFEC6E}"/>
              </a:ext>
            </a:extLst>
          </p:cNvPr>
          <p:cNvSpPr>
            <a:spLocks noGrp="1"/>
          </p:cNvSpPr>
          <p:nvPr>
            <p:ph type="title"/>
          </p:nvPr>
        </p:nvSpPr>
        <p:spPr>
          <a:xfrm>
            <a:off x="0" y="-392202"/>
            <a:ext cx="16789804" cy="1885245"/>
          </a:xfrm>
        </p:spPr>
        <p:txBody>
          <a:bodyPr>
            <a:normAutofit/>
          </a:bodyPr>
          <a:lstStyle/>
          <a:p>
            <a:pPr algn="ctr">
              <a:lnSpc>
                <a:spcPct val="100000"/>
              </a:lnSpc>
            </a:pPr>
            <a:r>
              <a:rPr lang="lv-LV" sz="4000" b="1" dirty="0">
                <a:solidFill>
                  <a:srgbClr val="06829A"/>
                </a:solidFill>
                <a:latin typeface="+mj-lt"/>
                <a:ea typeface="Calibri" panose="020F0502020204030204" pitchFamily="34" charset="0"/>
                <a:cs typeface="Times New Roman" panose="02020603050405020304" pitchFamily="18" charset="0"/>
              </a:rPr>
              <a:t>Plānotais atbalsts </a:t>
            </a:r>
            <a:br>
              <a:rPr lang="lv-LV" sz="4000" b="1" dirty="0">
                <a:solidFill>
                  <a:srgbClr val="06829A"/>
                </a:solidFill>
                <a:latin typeface="+mj-lt"/>
                <a:ea typeface="Calibri" panose="020F0502020204030204" pitchFamily="34" charset="0"/>
                <a:cs typeface="Times New Roman" panose="02020603050405020304" pitchFamily="18" charset="0"/>
              </a:rPr>
            </a:br>
            <a:r>
              <a:rPr lang="lv-LV" sz="4000" b="1" dirty="0">
                <a:solidFill>
                  <a:srgbClr val="06829A"/>
                </a:solidFill>
                <a:latin typeface="+mj-lt"/>
                <a:ea typeface="Calibri" panose="020F0502020204030204" pitchFamily="34" charset="0"/>
                <a:cs typeface="Times New Roman" panose="02020603050405020304" pitchFamily="18" charset="0"/>
              </a:rPr>
              <a:t>pēc COVID-19 nozares darbības veicināšanai</a:t>
            </a:r>
            <a:endParaRPr lang="lv-LV" sz="4000" dirty="0">
              <a:solidFill>
                <a:srgbClr val="06829A"/>
              </a:solidFill>
              <a:latin typeface="+mj-lt"/>
            </a:endParaRPr>
          </a:p>
        </p:txBody>
      </p:sp>
      <p:graphicFrame>
        <p:nvGraphicFramePr>
          <p:cNvPr id="5" name="Table 4">
            <a:extLst>
              <a:ext uri="{FF2B5EF4-FFF2-40B4-BE49-F238E27FC236}">
                <a16:creationId xmlns:a16="http://schemas.microsoft.com/office/drawing/2014/main" id="{3111E257-F648-4AE1-9233-562DA39CF742}"/>
              </a:ext>
            </a:extLst>
          </p:cNvPr>
          <p:cNvGraphicFramePr>
            <a:graphicFrameLocks noGrp="1"/>
          </p:cNvGraphicFramePr>
          <p:nvPr>
            <p:extLst>
              <p:ext uri="{D42A27DB-BD31-4B8C-83A1-F6EECF244321}">
                <p14:modId xmlns:p14="http://schemas.microsoft.com/office/powerpoint/2010/main" val="3992471150"/>
              </p:ext>
            </p:extLst>
          </p:nvPr>
        </p:nvGraphicFramePr>
        <p:xfrm>
          <a:off x="550459" y="1218071"/>
          <a:ext cx="16289019" cy="3257378"/>
        </p:xfrm>
        <a:graphic>
          <a:graphicData uri="http://schemas.openxmlformats.org/drawingml/2006/table">
            <a:tbl>
              <a:tblPr firstRow="1" bandRow="1">
                <a:tableStyleId>{7E9639D4-E3E2-4D34-9284-5A2195B3D0D7}</a:tableStyleId>
              </a:tblPr>
              <a:tblGrid>
                <a:gridCol w="3267562">
                  <a:extLst>
                    <a:ext uri="{9D8B030D-6E8A-4147-A177-3AD203B41FA5}">
                      <a16:colId xmlns:a16="http://schemas.microsoft.com/office/drawing/2014/main" val="1844056868"/>
                    </a:ext>
                  </a:extLst>
                </a:gridCol>
                <a:gridCol w="13021457">
                  <a:extLst>
                    <a:ext uri="{9D8B030D-6E8A-4147-A177-3AD203B41FA5}">
                      <a16:colId xmlns:a16="http://schemas.microsoft.com/office/drawing/2014/main" val="3373488487"/>
                    </a:ext>
                  </a:extLst>
                </a:gridCol>
              </a:tblGrid>
              <a:tr h="429130">
                <a:tc>
                  <a:txBody>
                    <a:bodyPr/>
                    <a:lstStyle/>
                    <a:p>
                      <a:r>
                        <a:rPr lang="lv-LV" sz="2800" cap="all" baseline="0" dirty="0"/>
                        <a:t>Mērķis</a:t>
                      </a:r>
                    </a:p>
                  </a:txBody>
                  <a:tcPr/>
                </a:tc>
                <a:tc>
                  <a:txBody>
                    <a:bodyPr/>
                    <a:lstStyle/>
                    <a:p>
                      <a:r>
                        <a:rPr lang="lv-LV" sz="3200" dirty="0"/>
                        <a:t>Valsts garantijas </a:t>
                      </a:r>
                      <a:r>
                        <a:rPr lang="lv-LV" sz="3200" dirty="0" err="1"/>
                        <a:t>tūroperatoriem</a:t>
                      </a:r>
                      <a:endParaRPr lang="lv-LV" sz="3200" dirty="0"/>
                    </a:p>
                  </a:txBody>
                  <a:tcPr/>
                </a:tc>
                <a:extLst>
                  <a:ext uri="{0D108BD9-81ED-4DB2-BD59-A6C34878D82A}">
                    <a16:rowId xmlns:a16="http://schemas.microsoft.com/office/drawing/2014/main" val="13185486"/>
                  </a:ext>
                </a:extLst>
              </a:tr>
              <a:tr h="700159">
                <a:tc>
                  <a:txBody>
                    <a:bodyPr/>
                    <a:lstStyle/>
                    <a:p>
                      <a:r>
                        <a:rPr lang="lv-LV" sz="2800" cap="all" baseline="0" dirty="0"/>
                        <a:t>Kritēriji  atbalsta saņemšanai </a:t>
                      </a:r>
                      <a:endParaRPr lang="lv-LV" sz="2800" b="1" cap="all" baseline="0" dirty="0">
                        <a:solidFill>
                          <a:srgbClr val="5F5F5F"/>
                        </a:solidFill>
                      </a:endParaRPr>
                    </a:p>
                  </a:txBody>
                  <a:tcPr/>
                </a:tc>
                <a:tc>
                  <a:txBody>
                    <a:bodyPr/>
                    <a:lstStyle/>
                    <a:p>
                      <a:r>
                        <a:rPr lang="lv-LV" dirty="0">
                          <a:solidFill>
                            <a:srgbClr val="5F5F5F"/>
                          </a:solidFill>
                        </a:rPr>
                        <a:t>Licencēta </a:t>
                      </a:r>
                      <a:r>
                        <a:rPr lang="lv-LV" dirty="0" err="1">
                          <a:solidFill>
                            <a:srgbClr val="5F5F5F"/>
                          </a:solidFill>
                        </a:rPr>
                        <a:t>tūroperatoru</a:t>
                      </a:r>
                      <a:r>
                        <a:rPr lang="lv-LV" dirty="0">
                          <a:solidFill>
                            <a:srgbClr val="5F5F5F"/>
                          </a:solidFill>
                        </a:rPr>
                        <a:t> darbība</a:t>
                      </a:r>
                    </a:p>
                  </a:txBody>
                  <a:tcPr/>
                </a:tc>
                <a:extLst>
                  <a:ext uri="{0D108BD9-81ED-4DB2-BD59-A6C34878D82A}">
                    <a16:rowId xmlns:a16="http://schemas.microsoft.com/office/drawing/2014/main" val="2350908995"/>
                  </a:ext>
                </a:extLst>
              </a:tr>
              <a:tr h="383958">
                <a:tc>
                  <a:txBody>
                    <a:bodyPr/>
                    <a:lstStyle/>
                    <a:p>
                      <a:r>
                        <a:rPr lang="lv-LV" sz="2800" cap="all" baseline="0" dirty="0" err="1"/>
                        <a:t>FinansēJUMS</a:t>
                      </a:r>
                      <a:endParaRPr lang="lv-LV" sz="2800" b="1" cap="all" baseline="0" dirty="0">
                        <a:solidFill>
                          <a:srgbClr val="5F5F5F"/>
                        </a:solidFill>
                      </a:endParaRPr>
                    </a:p>
                  </a:txBody>
                  <a:tcPr/>
                </a:tc>
                <a:tc>
                  <a:txBody>
                    <a:bodyPr/>
                    <a:lstStyle/>
                    <a:p>
                      <a:pPr marL="0" algn="l" defTabSz="1300460" rtl="0" eaLnBrk="1" latinLnBrk="0" hangingPunct="1"/>
                      <a:r>
                        <a:rPr lang="lv-LV" sz="3600" b="1" kern="1200" dirty="0">
                          <a:solidFill>
                            <a:srgbClr val="5F5F5F"/>
                          </a:solidFill>
                          <a:latin typeface="+mn-lt"/>
                          <a:ea typeface="+mn-ea"/>
                          <a:cs typeface="+mn-cs"/>
                        </a:rPr>
                        <a:t>PIEPRASĪTS 18 miljoni EUR</a:t>
                      </a:r>
                    </a:p>
                  </a:txBody>
                  <a:tcPr/>
                </a:tc>
                <a:extLst>
                  <a:ext uri="{0D108BD9-81ED-4DB2-BD59-A6C34878D82A}">
                    <a16:rowId xmlns:a16="http://schemas.microsoft.com/office/drawing/2014/main" val="3995149461"/>
                  </a:ext>
                </a:extLst>
              </a:tr>
              <a:tr h="1093298">
                <a:tc>
                  <a:txBody>
                    <a:bodyPr/>
                    <a:lstStyle/>
                    <a:p>
                      <a:r>
                        <a:rPr lang="lv-LV" sz="2800" b="1" cap="all" baseline="0" dirty="0">
                          <a:solidFill>
                            <a:schemeClr val="bg1"/>
                          </a:solidFill>
                        </a:rPr>
                        <a:t>Laika periods</a:t>
                      </a:r>
                    </a:p>
                  </a:txBody>
                  <a:tcPr>
                    <a:solidFill>
                      <a:schemeClr val="bg1">
                        <a:lumMod val="50000"/>
                      </a:schemeClr>
                    </a:solidFill>
                  </a:tcPr>
                </a:tc>
                <a:tc>
                  <a: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lv-LV" dirty="0">
                          <a:solidFill>
                            <a:schemeClr val="bg1"/>
                          </a:solidFill>
                        </a:rPr>
                        <a:t>Nosacījumu izstrāde līdz 2020.gada beigām, atbalsts pieejams no 2021.gada</a:t>
                      </a:r>
                    </a:p>
                    <a:p>
                      <a:r>
                        <a:rPr lang="lv-LV" dirty="0">
                          <a:solidFill>
                            <a:schemeClr val="bg1"/>
                          </a:solidFill>
                        </a:rPr>
                        <a:t>Līdz 2023.gadam</a:t>
                      </a:r>
                    </a:p>
                  </a:txBody>
                  <a:tcPr>
                    <a:solidFill>
                      <a:schemeClr val="bg1">
                        <a:lumMod val="50000"/>
                      </a:schemeClr>
                    </a:solidFill>
                  </a:tcPr>
                </a:tc>
                <a:extLst>
                  <a:ext uri="{0D108BD9-81ED-4DB2-BD59-A6C34878D82A}">
                    <a16:rowId xmlns:a16="http://schemas.microsoft.com/office/drawing/2014/main" val="2617388952"/>
                  </a:ext>
                </a:extLst>
              </a:tr>
            </a:tbl>
          </a:graphicData>
        </a:graphic>
      </p:graphicFrame>
      <p:graphicFrame>
        <p:nvGraphicFramePr>
          <p:cNvPr id="4" name="Table 3">
            <a:extLst>
              <a:ext uri="{FF2B5EF4-FFF2-40B4-BE49-F238E27FC236}">
                <a16:creationId xmlns:a16="http://schemas.microsoft.com/office/drawing/2014/main" id="{817F7B4B-97DB-4052-95FF-797BC3683AD2}"/>
              </a:ext>
            </a:extLst>
          </p:cNvPr>
          <p:cNvGraphicFramePr>
            <a:graphicFrameLocks noGrp="1"/>
          </p:cNvGraphicFramePr>
          <p:nvPr>
            <p:extLst>
              <p:ext uri="{D42A27DB-BD31-4B8C-83A1-F6EECF244321}">
                <p14:modId xmlns:p14="http://schemas.microsoft.com/office/powerpoint/2010/main" val="1832789335"/>
              </p:ext>
            </p:extLst>
          </p:nvPr>
        </p:nvGraphicFramePr>
        <p:xfrm>
          <a:off x="550459" y="4665496"/>
          <a:ext cx="16289019" cy="4842338"/>
        </p:xfrm>
        <a:graphic>
          <a:graphicData uri="http://schemas.openxmlformats.org/drawingml/2006/table">
            <a:tbl>
              <a:tblPr firstRow="1" bandRow="1">
                <a:tableStyleId>{7E9639D4-E3E2-4D34-9284-5A2195B3D0D7}</a:tableStyleId>
              </a:tblPr>
              <a:tblGrid>
                <a:gridCol w="3201228">
                  <a:extLst>
                    <a:ext uri="{9D8B030D-6E8A-4147-A177-3AD203B41FA5}">
                      <a16:colId xmlns:a16="http://schemas.microsoft.com/office/drawing/2014/main" val="1844056868"/>
                    </a:ext>
                  </a:extLst>
                </a:gridCol>
                <a:gridCol w="13087791">
                  <a:extLst>
                    <a:ext uri="{9D8B030D-6E8A-4147-A177-3AD203B41FA5}">
                      <a16:colId xmlns:a16="http://schemas.microsoft.com/office/drawing/2014/main" val="3373488487"/>
                    </a:ext>
                  </a:extLst>
                </a:gridCol>
              </a:tblGrid>
              <a:tr h="429130">
                <a:tc>
                  <a:txBody>
                    <a:bodyPr/>
                    <a:lstStyle/>
                    <a:p>
                      <a:r>
                        <a:rPr lang="lv-LV" sz="2800" cap="all" baseline="0" dirty="0"/>
                        <a:t>Mērķis</a:t>
                      </a:r>
                    </a:p>
                  </a:txBody>
                  <a:tcPr/>
                </a:tc>
                <a:tc>
                  <a:txBody>
                    <a:bodyPr/>
                    <a:lstStyle/>
                    <a:p>
                      <a:r>
                        <a:rPr lang="lv-LV" sz="3200" dirty="0"/>
                        <a:t>Atbalsts tūrisma operatoriem,</a:t>
                      </a:r>
                      <a:r>
                        <a:rPr lang="lv-LV" sz="3200" kern="1200" dirty="0">
                          <a:solidFill>
                            <a:schemeClr val="bg1"/>
                          </a:solidFill>
                          <a:latin typeface="+mn-lt"/>
                          <a:ea typeface="+mn-ea"/>
                          <a:cs typeface="+mn-cs"/>
                        </a:rPr>
                        <a:t> kas godprātīgi veica repatriācijas reisus, atgriežot izceļojošos tūristus pirms ārkārtas apstākļu iestāšanās </a:t>
                      </a:r>
                      <a:endParaRPr lang="lv-LV" sz="3200" dirty="0">
                        <a:solidFill>
                          <a:schemeClr val="bg1"/>
                        </a:solidFill>
                      </a:endParaRPr>
                    </a:p>
                  </a:txBody>
                  <a:tcPr/>
                </a:tc>
                <a:extLst>
                  <a:ext uri="{0D108BD9-81ED-4DB2-BD59-A6C34878D82A}">
                    <a16:rowId xmlns:a16="http://schemas.microsoft.com/office/drawing/2014/main" val="13185486"/>
                  </a:ext>
                </a:extLst>
              </a:tr>
              <a:tr h="465004">
                <a:tc>
                  <a:txBody>
                    <a:bodyPr/>
                    <a:lstStyle/>
                    <a:p>
                      <a:r>
                        <a:rPr lang="lv-LV" sz="2800" cap="all" baseline="0" dirty="0"/>
                        <a:t>Kritēriji  atbalsta saņemšanai </a:t>
                      </a:r>
                      <a:endParaRPr lang="lv-LV" sz="2800" b="1" cap="all" baseline="0" dirty="0">
                        <a:solidFill>
                          <a:srgbClr val="5F5F5F"/>
                        </a:solidFill>
                      </a:endParaRPr>
                    </a:p>
                  </a:txBody>
                  <a:tcPr/>
                </a:tc>
                <a:tc>
                  <a:txBody>
                    <a:bodyPr/>
                    <a:lstStyle/>
                    <a:p>
                      <a:r>
                        <a:rPr lang="lv-LV" sz="2560" kern="1200" dirty="0">
                          <a:solidFill>
                            <a:srgbClr val="5F5F5F"/>
                          </a:solidFill>
                          <a:latin typeface="+mn-lt"/>
                          <a:ea typeface="+mn-ea"/>
                          <a:cs typeface="+mn-cs"/>
                        </a:rPr>
                        <a:t>Latvijā reģistrēti un licencēti tūrisma operatori līdz šā gada 1.oktobrim var iesniegt pieteikumus Patērētāju tiesību aizsardzības centrā </a:t>
                      </a:r>
                      <a:r>
                        <a:rPr lang="lv-LV" sz="2560" kern="1200" dirty="0" err="1">
                          <a:solidFill>
                            <a:srgbClr val="5F5F5F"/>
                          </a:solidFill>
                          <a:latin typeface="+mn-lt"/>
                          <a:ea typeface="+mn-ea"/>
                          <a:cs typeface="+mn-cs"/>
                        </a:rPr>
                        <a:t>granta</a:t>
                      </a:r>
                      <a:r>
                        <a:rPr lang="lv-LV" sz="2560" kern="1200" dirty="0">
                          <a:solidFill>
                            <a:srgbClr val="5F5F5F"/>
                          </a:solidFill>
                          <a:latin typeface="+mn-lt"/>
                          <a:ea typeface="+mn-ea"/>
                          <a:cs typeface="+mn-cs"/>
                        </a:rPr>
                        <a:t> saņemšanai, lai kompensētu Covid-19 izplatības rezultātā radušās tūristu repatriācijas izmaksas, jo tūrisma ceļojums pārtraukts priekšlaicīgi sakarā ar Latvijas valdības izziņoto ārkārtējo stāvokli saistībā ar Covid-19, lai tūristi atgrieztos Latvijā, pirms 2020. gada 17. martā tiek atcelti starptautiskie pasažieru pārvadājumi ar avioreisiem</a:t>
                      </a:r>
                    </a:p>
                  </a:txBody>
                  <a:tcPr/>
                </a:tc>
                <a:extLst>
                  <a:ext uri="{0D108BD9-81ED-4DB2-BD59-A6C34878D82A}">
                    <a16:rowId xmlns:a16="http://schemas.microsoft.com/office/drawing/2014/main" val="2350908995"/>
                  </a:ext>
                </a:extLst>
              </a:tr>
              <a:tr h="383958">
                <a:tc>
                  <a:txBody>
                    <a:bodyPr/>
                    <a:lstStyle/>
                    <a:p>
                      <a:r>
                        <a:rPr lang="lv-LV" sz="2800" cap="all" baseline="0" dirty="0" err="1"/>
                        <a:t>FinansēJUMS</a:t>
                      </a:r>
                      <a:endParaRPr lang="lv-LV" sz="2800" b="1" cap="all" baseline="0" dirty="0">
                        <a:solidFill>
                          <a:srgbClr val="5F5F5F"/>
                        </a:solidFill>
                      </a:endParaRPr>
                    </a:p>
                  </a:txBody>
                  <a:tcPr/>
                </a:tc>
                <a:tc>
                  <a:txBody>
                    <a:bodyPr/>
                    <a:lstStyle/>
                    <a:p>
                      <a:pPr marL="0" algn="l" defTabSz="1300460" rtl="0" eaLnBrk="1" latinLnBrk="0" hangingPunct="1"/>
                      <a:r>
                        <a:rPr lang="lv-LV" sz="3600" b="1" kern="1200" dirty="0">
                          <a:solidFill>
                            <a:srgbClr val="5F5F5F"/>
                          </a:solidFill>
                          <a:latin typeface="+mn-lt"/>
                          <a:ea typeface="+mn-ea"/>
                          <a:cs typeface="+mn-cs"/>
                        </a:rPr>
                        <a:t>800 000 EUR</a:t>
                      </a:r>
                    </a:p>
                  </a:txBody>
                  <a:tcPr/>
                </a:tc>
                <a:extLst>
                  <a:ext uri="{0D108BD9-81ED-4DB2-BD59-A6C34878D82A}">
                    <a16:rowId xmlns:a16="http://schemas.microsoft.com/office/drawing/2014/main" val="3995149461"/>
                  </a:ext>
                </a:extLst>
              </a:tr>
              <a:tr h="1093298">
                <a:tc>
                  <a:txBody>
                    <a:bodyPr/>
                    <a:lstStyle/>
                    <a:p>
                      <a:r>
                        <a:rPr lang="lv-LV" sz="2800" b="1" cap="all" baseline="0" dirty="0">
                          <a:solidFill>
                            <a:schemeClr val="bg1"/>
                          </a:solidFill>
                        </a:rPr>
                        <a:t>Laika periods</a:t>
                      </a:r>
                    </a:p>
                  </a:txBody>
                  <a:tcPr>
                    <a:solidFill>
                      <a:schemeClr val="bg1">
                        <a:lumMod val="50000"/>
                      </a:schemeClr>
                    </a:solidFill>
                  </a:tcPr>
                </a:tc>
                <a:tc>
                  <a:txBody>
                    <a:bodyPr/>
                    <a:lstStyle/>
                    <a:p>
                      <a:r>
                        <a:rPr lang="lv-LV" dirty="0">
                          <a:solidFill>
                            <a:schemeClr val="bg1"/>
                          </a:solidFill>
                        </a:rPr>
                        <a:t>Līdz 2020.gada 31.decembrim</a:t>
                      </a:r>
                    </a:p>
                  </a:txBody>
                  <a:tcPr>
                    <a:solidFill>
                      <a:schemeClr val="bg1">
                        <a:lumMod val="50000"/>
                      </a:schemeClr>
                    </a:solidFill>
                  </a:tcPr>
                </a:tc>
                <a:extLst>
                  <a:ext uri="{0D108BD9-81ED-4DB2-BD59-A6C34878D82A}">
                    <a16:rowId xmlns:a16="http://schemas.microsoft.com/office/drawing/2014/main" val="2617388952"/>
                  </a:ext>
                </a:extLst>
              </a:tr>
            </a:tbl>
          </a:graphicData>
        </a:graphic>
      </p:graphicFrame>
    </p:spTree>
    <p:extLst>
      <p:ext uri="{BB962C8B-B14F-4D97-AF65-F5344CB8AC3E}">
        <p14:creationId xmlns:p14="http://schemas.microsoft.com/office/powerpoint/2010/main" val="16297836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71CB8E-A905-4184-B524-81468649E0E3}"/>
              </a:ext>
            </a:extLst>
          </p:cNvPr>
          <p:cNvSpPr txBox="1">
            <a:spLocks/>
          </p:cNvSpPr>
          <p:nvPr/>
        </p:nvSpPr>
        <p:spPr>
          <a:xfrm>
            <a:off x="2293238" y="99138"/>
            <a:ext cx="11792020" cy="1885245"/>
          </a:xfrm>
          <a:prstGeom prst="rect">
            <a:avLst/>
          </a:prstGeom>
        </p:spPr>
        <p:txBody>
          <a:bodyPr vert="horz" lIns="91440" tIns="45720" rIns="91440" bIns="45720" rtlCol="0" anchor="ctr">
            <a:normAutofit/>
          </a:bodyPr>
          <a:lstStyle>
            <a:lvl1pPr algn="l" defTabSz="130046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4000" b="0" cap="all" dirty="0"/>
              <a:t>FINANSĒJUMA AVOTI</a:t>
            </a:r>
            <a:endParaRPr lang="lv-LV" sz="4000" b="0" cap="all" dirty="0">
              <a:solidFill>
                <a:schemeClr val="bg2">
                  <a:lumMod val="65000"/>
                </a:schemeClr>
              </a:solidFill>
            </a:endParaRPr>
          </a:p>
        </p:txBody>
      </p:sp>
      <p:sp>
        <p:nvSpPr>
          <p:cNvPr id="6" name="TextBox 5">
            <a:extLst>
              <a:ext uri="{FF2B5EF4-FFF2-40B4-BE49-F238E27FC236}">
                <a16:creationId xmlns:a16="http://schemas.microsoft.com/office/drawing/2014/main" id="{FF692DAE-4655-474B-9378-AB3193C3D97C}"/>
              </a:ext>
            </a:extLst>
          </p:cNvPr>
          <p:cNvSpPr txBox="1"/>
          <p:nvPr/>
        </p:nvSpPr>
        <p:spPr>
          <a:xfrm>
            <a:off x="5057046" y="2695460"/>
            <a:ext cx="11100816" cy="707886"/>
          </a:xfrm>
          <a:prstGeom prst="rect">
            <a:avLst/>
          </a:prstGeom>
          <a:solidFill>
            <a:srgbClr val="06829A"/>
          </a:solidFill>
        </p:spPr>
        <p:txBody>
          <a:bodyPr wrap="square" rtlCol="0">
            <a:spAutoFit/>
          </a:bodyPr>
          <a:lstStyle/>
          <a:p>
            <a:r>
              <a:rPr lang="lv-LV" sz="4000" cap="all" dirty="0">
                <a:solidFill>
                  <a:schemeClr val="bg1"/>
                </a:solidFill>
                <a:latin typeface="+mj-lt"/>
              </a:rPr>
              <a:t>Daudzgadu budžets [MFF]</a:t>
            </a:r>
          </a:p>
        </p:txBody>
      </p:sp>
      <p:sp>
        <p:nvSpPr>
          <p:cNvPr id="7" name="TextBox 6">
            <a:extLst>
              <a:ext uri="{FF2B5EF4-FFF2-40B4-BE49-F238E27FC236}">
                <a16:creationId xmlns:a16="http://schemas.microsoft.com/office/drawing/2014/main" id="{422ECC2F-AC28-4A65-9BDB-EE287AFCE497}"/>
              </a:ext>
            </a:extLst>
          </p:cNvPr>
          <p:cNvSpPr txBox="1"/>
          <p:nvPr/>
        </p:nvSpPr>
        <p:spPr>
          <a:xfrm>
            <a:off x="5115686" y="3541720"/>
            <a:ext cx="4613530" cy="1323439"/>
          </a:xfrm>
          <a:prstGeom prst="rect">
            <a:avLst/>
          </a:prstGeom>
          <a:solidFill>
            <a:srgbClr val="5F5F5F"/>
          </a:solidFill>
        </p:spPr>
        <p:txBody>
          <a:bodyPr wrap="square" rtlCol="0">
            <a:spAutoFit/>
          </a:bodyPr>
          <a:lstStyle/>
          <a:p>
            <a:r>
              <a:rPr lang="lv-LV" sz="4000" cap="all" dirty="0">
                <a:solidFill>
                  <a:schemeClr val="bg1"/>
                </a:solidFill>
                <a:latin typeface="+mj-lt"/>
              </a:rPr>
              <a:t>Atveseļošanās budžets</a:t>
            </a:r>
          </a:p>
        </p:txBody>
      </p:sp>
      <p:sp>
        <p:nvSpPr>
          <p:cNvPr id="8" name="TextBox 7">
            <a:extLst>
              <a:ext uri="{FF2B5EF4-FFF2-40B4-BE49-F238E27FC236}">
                <a16:creationId xmlns:a16="http://schemas.microsoft.com/office/drawing/2014/main" id="{4F38242A-653C-4AA3-A607-7098514C2D34}"/>
              </a:ext>
            </a:extLst>
          </p:cNvPr>
          <p:cNvSpPr txBox="1"/>
          <p:nvPr/>
        </p:nvSpPr>
        <p:spPr>
          <a:xfrm>
            <a:off x="1890902" y="4822310"/>
            <a:ext cx="3224784" cy="1323439"/>
          </a:xfrm>
          <a:prstGeom prst="rect">
            <a:avLst/>
          </a:prstGeom>
          <a:solidFill>
            <a:schemeClr val="accent6">
              <a:lumMod val="75000"/>
            </a:schemeClr>
          </a:solidFill>
        </p:spPr>
        <p:txBody>
          <a:bodyPr wrap="square" rtlCol="0">
            <a:spAutoFit/>
          </a:bodyPr>
          <a:lstStyle/>
          <a:p>
            <a:r>
              <a:rPr lang="lv-LV" sz="4000" cap="all" dirty="0">
                <a:solidFill>
                  <a:schemeClr val="bg1"/>
                </a:solidFill>
                <a:latin typeface="+mj-lt"/>
              </a:rPr>
              <a:t>Pagaidu budžets</a:t>
            </a:r>
          </a:p>
        </p:txBody>
      </p:sp>
      <p:cxnSp>
        <p:nvCxnSpPr>
          <p:cNvPr id="10" name="Straight Arrow Connector 9">
            <a:extLst>
              <a:ext uri="{FF2B5EF4-FFF2-40B4-BE49-F238E27FC236}">
                <a16:creationId xmlns:a16="http://schemas.microsoft.com/office/drawing/2014/main" id="{489B4F5B-8D0A-446C-934D-0745816C50A6}"/>
              </a:ext>
            </a:extLst>
          </p:cNvPr>
          <p:cNvCxnSpPr/>
          <p:nvPr/>
        </p:nvCxnSpPr>
        <p:spPr>
          <a:xfrm>
            <a:off x="2293238" y="7351776"/>
            <a:ext cx="13397866" cy="0"/>
          </a:xfrm>
          <a:prstGeom prst="straightConnector1">
            <a:avLst/>
          </a:prstGeom>
          <a:ln w="76200">
            <a:solidFill>
              <a:srgbClr val="06829A"/>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469696-D5F0-407A-ADE0-5B86D3FB0981}"/>
              </a:ext>
            </a:extLst>
          </p:cNvPr>
          <p:cNvSpPr txBox="1"/>
          <p:nvPr/>
        </p:nvSpPr>
        <p:spPr>
          <a:xfrm>
            <a:off x="1890902" y="7307551"/>
            <a:ext cx="3224784" cy="707886"/>
          </a:xfrm>
          <a:prstGeom prst="rect">
            <a:avLst/>
          </a:prstGeom>
          <a:solidFill>
            <a:schemeClr val="accent6">
              <a:lumMod val="75000"/>
            </a:schemeClr>
          </a:solidFill>
        </p:spPr>
        <p:txBody>
          <a:bodyPr wrap="square" rtlCol="0">
            <a:spAutoFit/>
          </a:bodyPr>
          <a:lstStyle/>
          <a:p>
            <a:r>
              <a:rPr lang="lv-LV" sz="4000" cap="all" dirty="0">
                <a:solidFill>
                  <a:schemeClr val="bg1"/>
                </a:solidFill>
                <a:latin typeface="+mj-lt"/>
              </a:rPr>
              <a:t>31.12.2020.</a:t>
            </a:r>
          </a:p>
        </p:txBody>
      </p:sp>
      <p:sp>
        <p:nvSpPr>
          <p:cNvPr id="12" name="TextBox 11">
            <a:extLst>
              <a:ext uri="{FF2B5EF4-FFF2-40B4-BE49-F238E27FC236}">
                <a16:creationId xmlns:a16="http://schemas.microsoft.com/office/drawing/2014/main" id="{144CC9E9-0B9F-4CDF-9001-36749897A414}"/>
              </a:ext>
            </a:extLst>
          </p:cNvPr>
          <p:cNvSpPr txBox="1"/>
          <p:nvPr/>
        </p:nvSpPr>
        <p:spPr>
          <a:xfrm>
            <a:off x="10988901" y="8058537"/>
            <a:ext cx="4702203" cy="707886"/>
          </a:xfrm>
          <a:prstGeom prst="rect">
            <a:avLst/>
          </a:prstGeom>
          <a:solidFill>
            <a:srgbClr val="06829A"/>
          </a:solidFill>
        </p:spPr>
        <p:txBody>
          <a:bodyPr wrap="square" rtlCol="0">
            <a:spAutoFit/>
          </a:bodyPr>
          <a:lstStyle/>
          <a:p>
            <a:r>
              <a:rPr lang="lv-LV" sz="4000" cap="all" dirty="0">
                <a:solidFill>
                  <a:schemeClr val="bg1"/>
                </a:solidFill>
                <a:latin typeface="+mj-lt"/>
              </a:rPr>
              <a:t> 2027</a:t>
            </a:r>
          </a:p>
        </p:txBody>
      </p:sp>
      <p:sp>
        <p:nvSpPr>
          <p:cNvPr id="13" name="TextBox 12">
            <a:extLst>
              <a:ext uri="{FF2B5EF4-FFF2-40B4-BE49-F238E27FC236}">
                <a16:creationId xmlns:a16="http://schemas.microsoft.com/office/drawing/2014/main" id="{9E6CD817-A796-49ED-919D-F69F04E6012C}"/>
              </a:ext>
            </a:extLst>
          </p:cNvPr>
          <p:cNvSpPr txBox="1"/>
          <p:nvPr/>
        </p:nvSpPr>
        <p:spPr>
          <a:xfrm>
            <a:off x="5115686" y="7329101"/>
            <a:ext cx="4613530" cy="707886"/>
          </a:xfrm>
          <a:prstGeom prst="rect">
            <a:avLst/>
          </a:prstGeom>
          <a:solidFill>
            <a:srgbClr val="5F5F5F"/>
          </a:solidFill>
        </p:spPr>
        <p:txBody>
          <a:bodyPr wrap="square" rtlCol="0">
            <a:spAutoFit/>
          </a:bodyPr>
          <a:lstStyle/>
          <a:p>
            <a:r>
              <a:rPr lang="lv-LV" sz="4000" cap="all" dirty="0">
                <a:solidFill>
                  <a:schemeClr val="bg1"/>
                </a:solidFill>
                <a:latin typeface="+mj-lt"/>
              </a:rPr>
              <a:t>2021 - 2023</a:t>
            </a:r>
          </a:p>
        </p:txBody>
      </p:sp>
      <p:sp>
        <p:nvSpPr>
          <p:cNvPr id="14" name="Rectangle 13">
            <a:extLst>
              <a:ext uri="{FF2B5EF4-FFF2-40B4-BE49-F238E27FC236}">
                <a16:creationId xmlns:a16="http://schemas.microsoft.com/office/drawing/2014/main" id="{197A01C5-5C51-46D9-902F-B0A88068DD48}"/>
              </a:ext>
            </a:extLst>
          </p:cNvPr>
          <p:cNvSpPr/>
          <p:nvPr/>
        </p:nvSpPr>
        <p:spPr>
          <a:xfrm>
            <a:off x="5075111" y="8058537"/>
            <a:ext cx="6114958" cy="707886"/>
          </a:xfrm>
          <a:prstGeom prst="rect">
            <a:avLst/>
          </a:prstGeom>
          <a:solidFill>
            <a:srgbClr val="06829A"/>
          </a:solidFill>
        </p:spPr>
        <p:txBody>
          <a:bodyPr wrap="square">
            <a:spAutoFit/>
          </a:bodyPr>
          <a:lstStyle/>
          <a:p>
            <a:r>
              <a:rPr lang="lv-LV" sz="4000" cap="all" dirty="0">
                <a:solidFill>
                  <a:schemeClr val="bg1"/>
                </a:solidFill>
                <a:latin typeface="+mj-lt"/>
              </a:rPr>
              <a:t>2021</a:t>
            </a:r>
            <a:endParaRPr lang="lv-LV" sz="4000" dirty="0">
              <a:solidFill>
                <a:schemeClr val="bg1"/>
              </a:solidFill>
            </a:endParaRPr>
          </a:p>
        </p:txBody>
      </p:sp>
    </p:spTree>
    <p:extLst>
      <p:ext uri="{BB962C8B-B14F-4D97-AF65-F5344CB8AC3E}">
        <p14:creationId xmlns:p14="http://schemas.microsoft.com/office/powerpoint/2010/main" val="232852246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50316F-EFC9-4858-B281-E54DC004EE48}"/>
              </a:ext>
            </a:extLst>
          </p:cNvPr>
          <p:cNvSpPr>
            <a:spLocks noGrp="1"/>
          </p:cNvSpPr>
          <p:nvPr>
            <p:ph type="title"/>
          </p:nvPr>
        </p:nvSpPr>
        <p:spPr>
          <a:xfrm>
            <a:off x="2293238" y="99138"/>
            <a:ext cx="13013818" cy="1885245"/>
          </a:xfrm>
        </p:spPr>
        <p:txBody>
          <a:bodyPr>
            <a:normAutofit/>
          </a:bodyPr>
          <a:lstStyle/>
          <a:p>
            <a:pPr algn="r"/>
            <a:r>
              <a:rPr lang="lv-LV" sz="4000" cap="all" dirty="0"/>
              <a:t>Latvijas tūrisma politika </a:t>
            </a:r>
            <a:r>
              <a:rPr lang="lv-LV" sz="4000" cap="all" dirty="0">
                <a:solidFill>
                  <a:schemeClr val="bg2">
                    <a:lumMod val="65000"/>
                  </a:schemeClr>
                </a:solidFill>
              </a:rPr>
              <a:t>2021-2027/</a:t>
            </a:r>
            <a:r>
              <a:rPr lang="lv-LV" sz="4000" cap="all" dirty="0">
                <a:solidFill>
                  <a:schemeClr val="accent6">
                    <a:lumMod val="75000"/>
                  </a:schemeClr>
                </a:solidFill>
              </a:rPr>
              <a:t>NIP</a:t>
            </a:r>
          </a:p>
        </p:txBody>
      </p:sp>
      <p:sp>
        <p:nvSpPr>
          <p:cNvPr id="14" name="Rectangle 13">
            <a:extLst>
              <a:ext uri="{FF2B5EF4-FFF2-40B4-BE49-F238E27FC236}">
                <a16:creationId xmlns:a16="http://schemas.microsoft.com/office/drawing/2014/main" id="{95D03493-CF37-4343-8667-684818403EF7}"/>
              </a:ext>
            </a:extLst>
          </p:cNvPr>
          <p:cNvSpPr/>
          <p:nvPr/>
        </p:nvSpPr>
        <p:spPr>
          <a:xfrm>
            <a:off x="998315" y="1436828"/>
            <a:ext cx="15343632" cy="7478970"/>
          </a:xfrm>
          <a:prstGeom prst="rect">
            <a:avLst/>
          </a:prstGeom>
        </p:spPr>
        <p:txBody>
          <a:bodyPr wrap="square">
            <a:spAutoFit/>
          </a:bodyPr>
          <a:lstStyle/>
          <a:p>
            <a:pPr algn="just"/>
            <a:r>
              <a:rPr lang="lv-LV" dirty="0">
                <a:latin typeface="+mj-lt"/>
              </a:rPr>
              <a:t>1)	</a:t>
            </a:r>
            <a:r>
              <a:rPr lang="lv-LV" cap="all" dirty="0" err="1">
                <a:latin typeface="+mj-lt"/>
              </a:rPr>
              <a:t>Cilvēkkapitāla</a:t>
            </a:r>
            <a:r>
              <a:rPr lang="lv-LV" cap="all" dirty="0">
                <a:latin typeface="+mj-lt"/>
              </a:rPr>
              <a:t> stiprināšana, </a:t>
            </a:r>
            <a:r>
              <a:rPr lang="lv-LV" b="0" dirty="0">
                <a:latin typeface="+mj-lt"/>
              </a:rPr>
              <a:t>jeb konkurētspējīgas un ilgtspējīgas ekonomiskas izaugsmei atbilstošs darbaspēks, tai skaitā STEM veicināšana skolās, bāzes zināšanu stiprināšana eksaktajos priekšmetos (fizika/ķīmija/dabaszinātnes/matemātika) arī vides aizsardzības zinātnēs, ārpusskolas interešu izglītībā, jaunrades pulciņos - atbalsts nozaru iniciētiem jaunatnes piesaistes un motivācijas projektiem, esošā darbaspēka </a:t>
            </a:r>
            <a:r>
              <a:rPr lang="lv-LV" dirty="0">
                <a:latin typeface="+mj-lt"/>
              </a:rPr>
              <a:t>prasmju pilnveide tūrisma nozarē, straujāka </a:t>
            </a:r>
            <a:r>
              <a:rPr lang="lv-LV" dirty="0" err="1">
                <a:latin typeface="+mj-lt"/>
              </a:rPr>
              <a:t>pārkvalifikācija</a:t>
            </a:r>
            <a:r>
              <a:rPr lang="lv-LV" b="0" dirty="0">
                <a:latin typeface="+mj-lt"/>
              </a:rPr>
              <a:t>,  augstākajā izglītībā;</a:t>
            </a:r>
          </a:p>
          <a:p>
            <a:pPr marL="457200" indent="-457200" algn="just">
              <a:buAutoNum type="arabicParenR" startAt="2"/>
            </a:pPr>
            <a:r>
              <a:rPr lang="lv-LV" cap="all" dirty="0">
                <a:latin typeface="+mj-lt"/>
              </a:rPr>
              <a:t>Uzņēmējdarbības vides sakārtošana</a:t>
            </a:r>
            <a:r>
              <a:rPr lang="lv-LV" b="0" dirty="0">
                <a:latin typeface="+mj-lt"/>
              </a:rPr>
              <a:t>, lai radītu labāko vietu, kur uzsākt un īstenot uzņēmējdarbību, kā arī uzņēmumu eksportspējas pieauguma veicināšana, jeb uzņēmēju eksportspējas pieauguma veicināšana (eksporta aktivitāšu veicināšana ar mērķi iesaistīt lielāku skaitu uzņēmumu globālās vērtības ķēdēs), </a:t>
            </a:r>
          </a:p>
          <a:p>
            <a:pPr algn="just"/>
            <a:r>
              <a:rPr lang="lv-LV" dirty="0">
                <a:latin typeface="+mj-lt"/>
              </a:rPr>
              <a:t>	</a:t>
            </a:r>
            <a:r>
              <a:rPr lang="lv-LV" b="0" dirty="0">
                <a:solidFill>
                  <a:schemeClr val="bg1"/>
                </a:solidFill>
                <a:highlight>
                  <a:srgbClr val="5F5F5F"/>
                </a:highlight>
                <a:latin typeface="+mj-lt"/>
              </a:rPr>
              <a:t>RĪCĪBAS APAKŠVIRZIENS: BIZNESA VIDE EKSPORTSPĒJAI</a:t>
            </a:r>
          </a:p>
          <a:p>
            <a:pPr algn="just"/>
            <a:r>
              <a:rPr lang="lv-LV" b="0" dirty="0">
                <a:latin typeface="+mj-lt"/>
              </a:rPr>
              <a:t>		</a:t>
            </a:r>
            <a:r>
              <a:rPr lang="lv-LV" b="0" dirty="0">
                <a:highlight>
                  <a:srgbClr val="C0C0C0"/>
                </a:highlight>
                <a:latin typeface="+mj-lt"/>
              </a:rPr>
              <a:t>Atbalstīt kvalitatīvu un eksportspējīgu tūrisma produktu izstrādi un modernizāciju, nodrošinot tūrisma</a:t>
            </a:r>
          </a:p>
          <a:p>
            <a:pPr algn="just"/>
            <a:r>
              <a:rPr lang="lv-LV" b="0" dirty="0">
                <a:latin typeface="+mj-lt"/>
              </a:rPr>
              <a:t>		</a:t>
            </a:r>
            <a:r>
              <a:rPr lang="lv-LV" b="0" dirty="0">
                <a:highlight>
                  <a:srgbClr val="C0C0C0"/>
                </a:highlight>
                <a:latin typeface="+mj-lt"/>
              </a:rPr>
              <a:t>popularizēšanas pasākumus un veicinot mazo un vidējo tūrisma uzņēmumu inovācijas potenciālu;</a:t>
            </a:r>
            <a:endParaRPr lang="lv-LV" dirty="0">
              <a:highlight>
                <a:srgbClr val="C0C0C0"/>
              </a:highlight>
              <a:latin typeface="+mj-lt"/>
            </a:endParaRPr>
          </a:p>
          <a:p>
            <a:pPr marL="457200" indent="-457200" algn="just">
              <a:buAutoNum type="arabicParenR" startAt="3"/>
            </a:pPr>
            <a:r>
              <a:rPr lang="lv-LV" cap="all" dirty="0">
                <a:latin typeface="+mj-lt"/>
              </a:rPr>
              <a:t>Infrastruktūras veidošana</a:t>
            </a:r>
            <a:r>
              <a:rPr lang="lv-LV" dirty="0">
                <a:latin typeface="+mj-lt"/>
              </a:rPr>
              <a:t>, publiskās infrastruktūras efektīvāka pārvaldība un stiprināšana, </a:t>
            </a:r>
            <a:r>
              <a:rPr lang="lv-LV" b="0" dirty="0">
                <a:latin typeface="+mj-lt"/>
              </a:rPr>
              <a:t>jeb pāreja uz tīrāku ekonomikas izaugsmi, ražošanas jaudas palielināšanai izmantojot digitālus, inovatīvus un ražošanai draudzīgus risinājumus;  </a:t>
            </a:r>
          </a:p>
          <a:p>
            <a:pPr algn="just"/>
            <a:r>
              <a:rPr lang="lv-LV" b="0" dirty="0">
                <a:latin typeface="+mj-lt"/>
              </a:rPr>
              <a:t>		</a:t>
            </a:r>
            <a:r>
              <a:rPr lang="lv-LV" b="0" dirty="0">
                <a:highlight>
                  <a:srgbClr val="C0C0C0"/>
                </a:highlight>
                <a:latin typeface="+mj-lt"/>
              </a:rPr>
              <a:t>Veidot nacionālas nozīmes tūrisma infrastruktūru, nodrošinot straujāku tūrisma plūsmu atgriešanos pēc Covid-19</a:t>
            </a:r>
          </a:p>
          <a:p>
            <a:pPr algn="just"/>
            <a:r>
              <a:rPr lang="lv-LV" b="0" dirty="0">
                <a:latin typeface="+mj-lt"/>
              </a:rPr>
              <a:t>		</a:t>
            </a:r>
            <a:r>
              <a:rPr lang="lv-LV" b="0" dirty="0">
                <a:highlight>
                  <a:srgbClr val="C0C0C0"/>
                </a:highlight>
                <a:latin typeface="+mj-lt"/>
              </a:rPr>
              <a:t>krīzes situācijā;</a:t>
            </a:r>
          </a:p>
          <a:p>
            <a:pPr algn="just"/>
            <a:r>
              <a:rPr lang="lv-LV" dirty="0">
                <a:latin typeface="+mj-lt"/>
              </a:rPr>
              <a:t>4)</a:t>
            </a:r>
            <a:r>
              <a:rPr lang="lv-LV" cap="all" dirty="0">
                <a:latin typeface="+mj-lt"/>
              </a:rPr>
              <a:t>	Inovācijas kapacitātes paaugstināšana, </a:t>
            </a:r>
            <a:r>
              <a:rPr lang="lv-LV" b="0" dirty="0">
                <a:latin typeface="+mj-lt"/>
              </a:rPr>
              <a:t>jeb inovācijas kapacitātes pieaugums (inovāciju atbalsts, nodrošinot nepieciešamo kapacitāti pārejai uz ienesīgākām aktivitātēm globālajās vērtību ķēdēs);</a:t>
            </a:r>
          </a:p>
          <a:p>
            <a:pPr algn="just"/>
            <a:r>
              <a:rPr lang="lv-LV" dirty="0">
                <a:latin typeface="+mj-lt"/>
              </a:rPr>
              <a:t>5)	</a:t>
            </a:r>
            <a:r>
              <a:rPr lang="lv-LV" cap="all" dirty="0">
                <a:latin typeface="+mj-lt"/>
              </a:rPr>
              <a:t>Finanšu pieejamības nodrošināšana, </a:t>
            </a:r>
            <a:r>
              <a:rPr lang="lv-LV" b="0" dirty="0">
                <a:latin typeface="+mj-lt"/>
              </a:rPr>
              <a:t>jeb finanšu pieejamība uzņēmumu darbības saglabāšanai un attīstībai, tostarp rodot risinājumu pakalpojumu nozaru negatīvo risku novēršanai.</a:t>
            </a:r>
          </a:p>
        </p:txBody>
      </p:sp>
      <p:sp>
        <p:nvSpPr>
          <p:cNvPr id="17" name="TextBox 16">
            <a:extLst>
              <a:ext uri="{FF2B5EF4-FFF2-40B4-BE49-F238E27FC236}">
                <a16:creationId xmlns:a16="http://schemas.microsoft.com/office/drawing/2014/main" id="{49109431-AC7F-4721-95A3-001C04F71BBC}"/>
              </a:ext>
            </a:extLst>
          </p:cNvPr>
          <p:cNvSpPr txBox="1"/>
          <p:nvPr/>
        </p:nvSpPr>
        <p:spPr>
          <a:xfrm rot="16200000">
            <a:off x="-708008" y="1568884"/>
            <a:ext cx="2581649" cy="830997"/>
          </a:xfrm>
          <a:prstGeom prst="rect">
            <a:avLst/>
          </a:prstGeom>
          <a:solidFill>
            <a:schemeClr val="accent6">
              <a:lumMod val="75000"/>
            </a:schemeClr>
          </a:solidFill>
        </p:spPr>
        <p:txBody>
          <a:bodyPr wrap="square" rtlCol="0">
            <a:spAutoFit/>
          </a:bodyPr>
          <a:lstStyle/>
          <a:p>
            <a:r>
              <a:rPr lang="lv-LV" dirty="0">
                <a:solidFill>
                  <a:schemeClr val="bg1"/>
                </a:solidFill>
                <a:latin typeface="+mj-lt"/>
              </a:rPr>
              <a:t>Netiek izdalītas atsevišķi nozares</a:t>
            </a:r>
          </a:p>
        </p:txBody>
      </p:sp>
      <p:sp>
        <p:nvSpPr>
          <p:cNvPr id="18" name="TextBox 17">
            <a:extLst>
              <a:ext uri="{FF2B5EF4-FFF2-40B4-BE49-F238E27FC236}">
                <a16:creationId xmlns:a16="http://schemas.microsoft.com/office/drawing/2014/main" id="{E47C1D32-B9B1-4422-A1A0-0B918ED42B60}"/>
              </a:ext>
            </a:extLst>
          </p:cNvPr>
          <p:cNvSpPr txBox="1"/>
          <p:nvPr/>
        </p:nvSpPr>
        <p:spPr>
          <a:xfrm rot="16200000">
            <a:off x="-708009" y="7868787"/>
            <a:ext cx="2581649" cy="830997"/>
          </a:xfrm>
          <a:prstGeom prst="rect">
            <a:avLst/>
          </a:prstGeom>
          <a:solidFill>
            <a:schemeClr val="accent6">
              <a:lumMod val="75000"/>
            </a:schemeClr>
          </a:solidFill>
        </p:spPr>
        <p:txBody>
          <a:bodyPr wrap="square" rtlCol="0">
            <a:spAutoFit/>
          </a:bodyPr>
          <a:lstStyle/>
          <a:p>
            <a:r>
              <a:rPr lang="lv-LV" dirty="0">
                <a:solidFill>
                  <a:schemeClr val="bg1"/>
                </a:solidFill>
                <a:latin typeface="+mj-lt"/>
              </a:rPr>
              <a:t>Netiek izdalītas atsevišķi nozares</a:t>
            </a:r>
          </a:p>
        </p:txBody>
      </p:sp>
    </p:spTree>
    <p:extLst>
      <p:ext uri="{BB962C8B-B14F-4D97-AF65-F5344CB8AC3E}">
        <p14:creationId xmlns:p14="http://schemas.microsoft.com/office/powerpoint/2010/main" val="39254866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50316F-EFC9-4858-B281-E54DC004EE48}"/>
              </a:ext>
            </a:extLst>
          </p:cNvPr>
          <p:cNvSpPr>
            <a:spLocks noGrp="1"/>
          </p:cNvSpPr>
          <p:nvPr>
            <p:ph type="title"/>
          </p:nvPr>
        </p:nvSpPr>
        <p:spPr>
          <a:xfrm>
            <a:off x="2293238" y="99138"/>
            <a:ext cx="13013818" cy="1885245"/>
          </a:xfrm>
        </p:spPr>
        <p:txBody>
          <a:bodyPr>
            <a:normAutofit/>
          </a:bodyPr>
          <a:lstStyle/>
          <a:p>
            <a:pPr algn="r"/>
            <a:r>
              <a:rPr lang="lv-LV" sz="4000" cap="all" dirty="0"/>
              <a:t>Latvijas tūrisma politika </a:t>
            </a:r>
            <a:r>
              <a:rPr lang="lv-LV" sz="4000" cap="all" dirty="0">
                <a:solidFill>
                  <a:schemeClr val="bg2">
                    <a:lumMod val="65000"/>
                  </a:schemeClr>
                </a:solidFill>
              </a:rPr>
              <a:t>2021-202</a:t>
            </a:r>
            <a:r>
              <a:rPr lang="lv-LV" sz="4000" cap="all" dirty="0">
                <a:solidFill>
                  <a:schemeClr val="accent6">
                    <a:lumMod val="75000"/>
                  </a:schemeClr>
                </a:solidFill>
              </a:rPr>
              <a:t>3</a:t>
            </a:r>
          </a:p>
        </p:txBody>
      </p:sp>
      <p:sp>
        <p:nvSpPr>
          <p:cNvPr id="14" name="Rectangle 13">
            <a:extLst>
              <a:ext uri="{FF2B5EF4-FFF2-40B4-BE49-F238E27FC236}">
                <a16:creationId xmlns:a16="http://schemas.microsoft.com/office/drawing/2014/main" id="{95D03493-CF37-4343-8667-684818403EF7}"/>
              </a:ext>
            </a:extLst>
          </p:cNvPr>
          <p:cNvSpPr/>
          <p:nvPr/>
        </p:nvSpPr>
        <p:spPr>
          <a:xfrm>
            <a:off x="998315" y="1436828"/>
            <a:ext cx="15343632" cy="8094524"/>
          </a:xfrm>
          <a:prstGeom prst="rect">
            <a:avLst/>
          </a:prstGeom>
        </p:spPr>
        <p:txBody>
          <a:bodyPr wrap="square">
            <a:spAutoFit/>
          </a:bodyPr>
          <a:lstStyle/>
          <a:p>
            <a:pPr marL="457200" indent="-457200" algn="just">
              <a:buAutoNum type="arabicParenR"/>
            </a:pPr>
            <a:r>
              <a:rPr lang="lv-LV" sz="4000" b="0" dirty="0">
                <a:latin typeface="+mj-lt"/>
              </a:rPr>
              <a:t>Latvijas tūrisma konsultatīvā padome un apakšgrupas</a:t>
            </a:r>
          </a:p>
          <a:p>
            <a:pPr marL="457200" indent="-457200" algn="just">
              <a:buAutoNum type="arabicParenR"/>
            </a:pPr>
            <a:r>
              <a:rPr lang="lv-LV" sz="4000" b="0" dirty="0">
                <a:latin typeface="+mj-lt"/>
              </a:rPr>
              <a:t>Latvijas Tūrisma attīstības plāns:</a:t>
            </a:r>
          </a:p>
          <a:p>
            <a:pPr lvl="3" indent="0" algn="just"/>
            <a:r>
              <a:rPr lang="lv-LV" sz="4000" b="0" dirty="0">
                <a:latin typeface="+mj-lt"/>
              </a:rPr>
              <a:t>		 </a:t>
            </a:r>
            <a:r>
              <a:rPr lang="lv-LV" sz="4000" b="0" dirty="0">
                <a:solidFill>
                  <a:schemeClr val="accent6">
                    <a:lumMod val="75000"/>
                  </a:schemeClr>
                </a:solidFill>
                <a:latin typeface="+mj-lt"/>
              </a:rPr>
              <a:t>īstermiņš</a:t>
            </a:r>
            <a:r>
              <a:rPr lang="lv-LV" sz="4000" b="0" dirty="0">
                <a:latin typeface="+mj-lt"/>
              </a:rPr>
              <a:t> </a:t>
            </a:r>
          </a:p>
          <a:p>
            <a:pPr lvl="3" indent="0" algn="just"/>
            <a:r>
              <a:rPr lang="lv-LV" sz="4000" b="0" dirty="0">
                <a:latin typeface="+mj-lt"/>
              </a:rPr>
              <a:t>		 </a:t>
            </a:r>
            <a:r>
              <a:rPr lang="lv-LV" sz="4000" b="0" dirty="0">
                <a:solidFill>
                  <a:srgbClr val="06829A"/>
                </a:solidFill>
                <a:latin typeface="+mj-lt"/>
              </a:rPr>
              <a:t>ilgtermiņš </a:t>
            </a:r>
          </a:p>
          <a:p>
            <a:pPr lvl="3" indent="0" algn="just"/>
            <a:r>
              <a:rPr lang="lv-LV" sz="4000" b="0" dirty="0">
                <a:latin typeface="+mj-lt"/>
              </a:rPr>
              <a:t>3) Fokuss uz atbalsta instrumentiem</a:t>
            </a:r>
          </a:p>
          <a:p>
            <a:pPr lvl="3" indent="0" algn="just"/>
            <a:r>
              <a:rPr lang="lv-LV" sz="4000" b="0" dirty="0">
                <a:latin typeface="+mj-lt"/>
              </a:rPr>
              <a:t>		</a:t>
            </a:r>
            <a:r>
              <a:rPr lang="lv-LV" sz="4000" b="0" dirty="0">
                <a:solidFill>
                  <a:srgbClr val="06829A"/>
                </a:solidFill>
                <a:latin typeface="+mj-lt"/>
              </a:rPr>
              <a:t>algu subsīdiju programmas pagarinājums un paplašinājums</a:t>
            </a:r>
          </a:p>
          <a:p>
            <a:pPr lvl="3" indent="0" algn="just"/>
            <a:r>
              <a:rPr lang="lv-LV" sz="4000" b="0" dirty="0">
                <a:latin typeface="+mj-lt"/>
              </a:rPr>
              <a:t>		</a:t>
            </a:r>
            <a:r>
              <a:rPr lang="lv-LV" sz="4000" b="0" dirty="0">
                <a:solidFill>
                  <a:schemeClr val="accent6">
                    <a:lumMod val="75000"/>
                  </a:schemeClr>
                </a:solidFill>
                <a:latin typeface="+mj-lt"/>
              </a:rPr>
              <a:t>komplekso tūrisma pakalpojumu sniedzēju sistēmas maiņa</a:t>
            </a:r>
          </a:p>
          <a:p>
            <a:pPr lvl="3" indent="0" algn="just"/>
            <a:r>
              <a:rPr lang="lv-LV" sz="4000" b="0" dirty="0">
                <a:solidFill>
                  <a:schemeClr val="accent6">
                    <a:lumMod val="75000"/>
                  </a:schemeClr>
                </a:solidFill>
                <a:latin typeface="+mj-lt"/>
              </a:rPr>
              <a:t>		(īstermiņš un ilgtermiņš)</a:t>
            </a:r>
          </a:p>
          <a:p>
            <a:pPr lvl="3" indent="0" algn="just"/>
            <a:r>
              <a:rPr lang="lv-LV" sz="4000" b="0" dirty="0">
                <a:latin typeface="+mj-lt"/>
              </a:rPr>
              <a:t>		</a:t>
            </a:r>
            <a:r>
              <a:rPr lang="lv-LV" sz="4000" b="0" dirty="0">
                <a:solidFill>
                  <a:srgbClr val="06829A"/>
                </a:solidFill>
                <a:latin typeface="+mj-lt"/>
              </a:rPr>
              <a:t>LIAA aktivitātes</a:t>
            </a:r>
          </a:p>
          <a:p>
            <a:pPr lvl="3" indent="0" algn="just"/>
            <a:r>
              <a:rPr lang="lv-LV" sz="4000" b="0" dirty="0">
                <a:latin typeface="+mj-lt"/>
              </a:rPr>
              <a:t>		</a:t>
            </a:r>
            <a:r>
              <a:rPr lang="lv-LV" sz="4000" b="0" dirty="0">
                <a:solidFill>
                  <a:schemeClr val="accent6">
                    <a:lumMod val="75000"/>
                  </a:schemeClr>
                </a:solidFill>
                <a:latin typeface="+mj-lt"/>
              </a:rPr>
              <a:t>Apmācības</a:t>
            </a:r>
          </a:p>
          <a:p>
            <a:pPr lvl="3" indent="0" algn="just"/>
            <a:r>
              <a:rPr lang="lv-LV" sz="4000" b="0" dirty="0">
                <a:latin typeface="+mj-lt"/>
              </a:rPr>
              <a:t>4) Fokuss uz epidemioloģiskās drošības pasākumiem</a:t>
            </a:r>
          </a:p>
          <a:p>
            <a:pPr lvl="3" indent="0" algn="just"/>
            <a:r>
              <a:rPr lang="lv-LV" sz="4000" b="0" dirty="0">
                <a:latin typeface="+mj-lt"/>
              </a:rPr>
              <a:t>		</a:t>
            </a:r>
            <a:r>
              <a:rPr lang="lv-LV" sz="4000" b="0" dirty="0" err="1">
                <a:solidFill>
                  <a:schemeClr val="accent6">
                    <a:lumMod val="75000"/>
                  </a:schemeClr>
                </a:solidFill>
                <a:latin typeface="+mj-lt"/>
              </a:rPr>
              <a:t>pašizolācijas</a:t>
            </a:r>
            <a:r>
              <a:rPr lang="lv-LV" sz="4000" b="0" dirty="0">
                <a:solidFill>
                  <a:schemeClr val="accent6">
                    <a:lumMod val="75000"/>
                  </a:schemeClr>
                </a:solidFill>
                <a:latin typeface="+mj-lt"/>
              </a:rPr>
              <a:t> aizstāšanu ar testiem</a:t>
            </a:r>
          </a:p>
          <a:p>
            <a:pPr lvl="3" indent="0" algn="just"/>
            <a:r>
              <a:rPr lang="lv-LV" sz="4000" b="0" dirty="0">
                <a:latin typeface="+mj-lt"/>
              </a:rPr>
              <a:t>		</a:t>
            </a:r>
            <a:r>
              <a:rPr lang="lv-LV" sz="4000" b="0" dirty="0">
                <a:solidFill>
                  <a:srgbClr val="06829A"/>
                </a:solidFill>
                <a:latin typeface="+mj-lt"/>
              </a:rPr>
              <a:t>vienota pieeja ES</a:t>
            </a:r>
          </a:p>
        </p:txBody>
      </p:sp>
    </p:spTree>
    <p:extLst>
      <p:ext uri="{BB962C8B-B14F-4D97-AF65-F5344CB8AC3E}">
        <p14:creationId xmlns:p14="http://schemas.microsoft.com/office/powerpoint/2010/main" val="40729434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B336E8-7274-4641-8F73-2B110040A7A9}"/>
              </a:ext>
            </a:extLst>
          </p:cNvPr>
          <p:cNvSpPr>
            <a:spLocks noGrp="1"/>
          </p:cNvSpPr>
          <p:nvPr>
            <p:ph type="title"/>
          </p:nvPr>
        </p:nvSpPr>
        <p:spPr>
          <a:xfrm>
            <a:off x="1814729" y="411649"/>
            <a:ext cx="11792020" cy="1885245"/>
          </a:xfrm>
        </p:spPr>
        <p:txBody>
          <a:bodyPr>
            <a:normAutofit/>
          </a:bodyPr>
          <a:lstStyle/>
          <a:p>
            <a:pPr algn="r"/>
            <a:r>
              <a:rPr lang="lv-LV" sz="4400" cap="all" dirty="0">
                <a:solidFill>
                  <a:srgbClr val="333333"/>
                </a:solidFill>
              </a:rPr>
              <a:t>Latvijas tūrisma politika</a:t>
            </a:r>
          </a:p>
        </p:txBody>
      </p:sp>
      <p:sp>
        <p:nvSpPr>
          <p:cNvPr id="5" name="Rectangle 4">
            <a:extLst>
              <a:ext uri="{FF2B5EF4-FFF2-40B4-BE49-F238E27FC236}">
                <a16:creationId xmlns:a16="http://schemas.microsoft.com/office/drawing/2014/main" id="{D4F4861E-CD9E-42B5-AD01-1278471BCF39}"/>
              </a:ext>
            </a:extLst>
          </p:cNvPr>
          <p:cNvSpPr/>
          <p:nvPr/>
        </p:nvSpPr>
        <p:spPr>
          <a:xfrm>
            <a:off x="6280203" y="3881855"/>
            <a:ext cx="4882468" cy="2246769"/>
          </a:xfrm>
          <a:prstGeom prst="rect">
            <a:avLst/>
          </a:prstGeom>
        </p:spPr>
        <p:txBody>
          <a:bodyPr wrap="square">
            <a:spAutoFit/>
          </a:bodyPr>
          <a:lstStyle/>
          <a:p>
            <a:r>
              <a:rPr lang="lv-LV" sz="2800" cap="all" dirty="0">
                <a:solidFill>
                  <a:srgbClr val="333333"/>
                </a:solidFill>
                <a:latin typeface="+mj-lt"/>
              </a:rPr>
              <a:t>Piesaistoša tūrisma piedāvājuma veidošana vietējo vērtību un dzīvesveida kontekstā, </a:t>
            </a:r>
            <a:r>
              <a:rPr lang="lv-LV" sz="2800" u="sng" cap="all" dirty="0">
                <a:solidFill>
                  <a:srgbClr val="333333"/>
                </a:solidFill>
                <a:latin typeface="+mj-lt"/>
              </a:rPr>
              <a:t>vietējā tūrisma veicināšana</a:t>
            </a:r>
          </a:p>
        </p:txBody>
      </p:sp>
      <p:sp>
        <p:nvSpPr>
          <p:cNvPr id="6" name="Rectangle 5">
            <a:extLst>
              <a:ext uri="{FF2B5EF4-FFF2-40B4-BE49-F238E27FC236}">
                <a16:creationId xmlns:a16="http://schemas.microsoft.com/office/drawing/2014/main" id="{69916160-E814-47DF-81AC-8C899EB39AD7}"/>
              </a:ext>
            </a:extLst>
          </p:cNvPr>
          <p:cNvSpPr/>
          <p:nvPr/>
        </p:nvSpPr>
        <p:spPr>
          <a:xfrm>
            <a:off x="693164" y="3881854"/>
            <a:ext cx="4758172" cy="2246769"/>
          </a:xfrm>
          <a:prstGeom prst="rect">
            <a:avLst/>
          </a:prstGeom>
        </p:spPr>
        <p:txBody>
          <a:bodyPr wrap="square">
            <a:spAutoFit/>
          </a:bodyPr>
          <a:lstStyle/>
          <a:p>
            <a:r>
              <a:rPr lang="lv-LV" sz="2800" cap="all" dirty="0">
                <a:solidFill>
                  <a:srgbClr val="333333"/>
                </a:solidFill>
                <a:latin typeface="+mj-lt"/>
              </a:rPr>
              <a:t>Tūrisma nozares  starptautiskās konkurētspējas stiprināšana un </a:t>
            </a:r>
            <a:r>
              <a:rPr lang="lv-LV" sz="2800" u="sng" cap="all" dirty="0">
                <a:solidFill>
                  <a:srgbClr val="333333"/>
                </a:solidFill>
                <a:latin typeface="+mj-lt"/>
              </a:rPr>
              <a:t>eksporta veicināšana. </a:t>
            </a:r>
          </a:p>
        </p:txBody>
      </p:sp>
      <p:sp>
        <p:nvSpPr>
          <p:cNvPr id="7" name="Rectangle 6">
            <a:extLst>
              <a:ext uri="{FF2B5EF4-FFF2-40B4-BE49-F238E27FC236}">
                <a16:creationId xmlns:a16="http://schemas.microsoft.com/office/drawing/2014/main" id="{C13E8433-CF10-43A2-A26F-928719487ED9}"/>
              </a:ext>
            </a:extLst>
          </p:cNvPr>
          <p:cNvSpPr/>
          <p:nvPr/>
        </p:nvSpPr>
        <p:spPr>
          <a:xfrm>
            <a:off x="11991538" y="3782417"/>
            <a:ext cx="3823429" cy="1815882"/>
          </a:xfrm>
          <a:prstGeom prst="rect">
            <a:avLst/>
          </a:prstGeom>
        </p:spPr>
        <p:txBody>
          <a:bodyPr wrap="square">
            <a:spAutoFit/>
          </a:bodyPr>
          <a:lstStyle/>
          <a:p>
            <a:r>
              <a:rPr lang="lv-LV" sz="2800" cap="all" dirty="0">
                <a:solidFill>
                  <a:srgbClr val="333333"/>
                </a:solidFill>
                <a:latin typeface="+mj-lt"/>
              </a:rPr>
              <a:t>Tūrisma pārvaldības pilnveidošana, izglītība un pētniecība. </a:t>
            </a:r>
          </a:p>
        </p:txBody>
      </p:sp>
      <p:sp>
        <p:nvSpPr>
          <p:cNvPr id="9" name="Title 1">
            <a:extLst>
              <a:ext uri="{FF2B5EF4-FFF2-40B4-BE49-F238E27FC236}">
                <a16:creationId xmlns:a16="http://schemas.microsoft.com/office/drawing/2014/main" id="{03EC7208-3F2E-4E2F-8299-6B3BA64882C5}"/>
              </a:ext>
            </a:extLst>
          </p:cNvPr>
          <p:cNvSpPr txBox="1">
            <a:spLocks/>
          </p:cNvSpPr>
          <p:nvPr/>
        </p:nvSpPr>
        <p:spPr bwMode="auto">
          <a:xfrm>
            <a:off x="6200652" y="2968083"/>
            <a:ext cx="5411129" cy="9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4400" cap="all" dirty="0">
                <a:latin typeface="+mj-lt"/>
              </a:rPr>
              <a:t>RĪCĪBA/PRIORITĀTES</a:t>
            </a:r>
            <a:r>
              <a:rPr lang="lv-LV" sz="4400" cap="all" dirty="0">
                <a:solidFill>
                  <a:srgbClr val="5F5F5F"/>
                </a:solidFill>
                <a:latin typeface="+mj-lt"/>
              </a:rPr>
              <a:t> </a:t>
            </a:r>
          </a:p>
        </p:txBody>
      </p:sp>
      <p:sp>
        <p:nvSpPr>
          <p:cNvPr id="10" name="Rectangle 9">
            <a:extLst>
              <a:ext uri="{FF2B5EF4-FFF2-40B4-BE49-F238E27FC236}">
                <a16:creationId xmlns:a16="http://schemas.microsoft.com/office/drawing/2014/main" id="{8B3E68E8-21E1-42F4-A87D-E90E0E6F6DC0}"/>
              </a:ext>
            </a:extLst>
          </p:cNvPr>
          <p:cNvSpPr/>
          <p:nvPr/>
        </p:nvSpPr>
        <p:spPr>
          <a:xfrm>
            <a:off x="3836125" y="6452306"/>
            <a:ext cx="9770624" cy="769441"/>
          </a:xfrm>
          <a:prstGeom prst="rect">
            <a:avLst/>
          </a:prstGeom>
        </p:spPr>
        <p:txBody>
          <a:bodyPr wrap="none">
            <a:spAutoFit/>
          </a:bodyPr>
          <a:lstStyle/>
          <a:p>
            <a:r>
              <a:rPr lang="lv-LV" sz="4400" cap="all" dirty="0">
                <a:solidFill>
                  <a:schemeClr val="accent6">
                    <a:lumMod val="75000"/>
                  </a:schemeClr>
                </a:solidFill>
                <a:latin typeface="+mj-lt"/>
              </a:rPr>
              <a:t>LATVIJAS Konkurētspējīgākie PRODUKTI </a:t>
            </a:r>
            <a:endParaRPr lang="lv-LV" sz="4400" dirty="0">
              <a:solidFill>
                <a:schemeClr val="accent6">
                  <a:lumMod val="75000"/>
                </a:schemeClr>
              </a:solidFill>
              <a:latin typeface="+mj-lt"/>
            </a:endParaRPr>
          </a:p>
        </p:txBody>
      </p:sp>
      <p:sp>
        <p:nvSpPr>
          <p:cNvPr id="12" name="TextBox 11">
            <a:extLst>
              <a:ext uri="{FF2B5EF4-FFF2-40B4-BE49-F238E27FC236}">
                <a16:creationId xmlns:a16="http://schemas.microsoft.com/office/drawing/2014/main" id="{AEE12D5A-D4A4-4754-BAED-D3B14F8FD68A}"/>
              </a:ext>
            </a:extLst>
          </p:cNvPr>
          <p:cNvSpPr txBox="1"/>
          <p:nvPr/>
        </p:nvSpPr>
        <p:spPr>
          <a:xfrm>
            <a:off x="4600272" y="7291530"/>
            <a:ext cx="8139713" cy="461665"/>
          </a:xfrm>
          <a:prstGeom prst="rect">
            <a:avLst/>
          </a:prstGeom>
          <a:noFill/>
        </p:spPr>
        <p:txBody>
          <a:bodyPr wrap="square" rtlCol="0">
            <a:spAutoFit/>
          </a:bodyPr>
          <a:lstStyle/>
          <a:p>
            <a:r>
              <a:rPr lang="lv-LV" b="0">
                <a:solidFill>
                  <a:schemeClr val="bg1">
                    <a:lumMod val="65000"/>
                  </a:schemeClr>
                </a:solidFill>
                <a:latin typeface="+mj-lt"/>
              </a:rPr>
              <a:t>VESELĪBAS TŪRISMĀ </a:t>
            </a:r>
          </a:p>
        </p:txBody>
      </p:sp>
      <p:sp>
        <p:nvSpPr>
          <p:cNvPr id="13" name="TextBox 12">
            <a:extLst>
              <a:ext uri="{FF2B5EF4-FFF2-40B4-BE49-F238E27FC236}">
                <a16:creationId xmlns:a16="http://schemas.microsoft.com/office/drawing/2014/main" id="{902592CA-95A2-451F-8F98-84D70381B590}"/>
              </a:ext>
            </a:extLst>
          </p:cNvPr>
          <p:cNvSpPr txBox="1"/>
          <p:nvPr/>
        </p:nvSpPr>
        <p:spPr>
          <a:xfrm>
            <a:off x="3334206" y="7676042"/>
            <a:ext cx="11144022" cy="461665"/>
          </a:xfrm>
          <a:prstGeom prst="rect">
            <a:avLst/>
          </a:prstGeom>
          <a:noFill/>
        </p:spPr>
        <p:txBody>
          <a:bodyPr wrap="square" rtlCol="0">
            <a:spAutoFit/>
          </a:bodyPr>
          <a:lstStyle/>
          <a:p>
            <a:r>
              <a:rPr lang="lv-LV" b="0">
                <a:solidFill>
                  <a:schemeClr val="bg1">
                    <a:lumMod val="65000"/>
                  </a:schemeClr>
                </a:solidFill>
                <a:latin typeface="+mj-lt"/>
              </a:rPr>
              <a:t>DABAS TŪRISMĀ UN AKTIVITĀTĒS  </a:t>
            </a:r>
          </a:p>
        </p:txBody>
      </p:sp>
      <p:sp>
        <p:nvSpPr>
          <p:cNvPr id="14" name="TextBox 13">
            <a:extLst>
              <a:ext uri="{FF2B5EF4-FFF2-40B4-BE49-F238E27FC236}">
                <a16:creationId xmlns:a16="http://schemas.microsoft.com/office/drawing/2014/main" id="{FA987FD6-B262-4375-A4B6-AB0A23758436}"/>
              </a:ext>
            </a:extLst>
          </p:cNvPr>
          <p:cNvSpPr txBox="1"/>
          <p:nvPr/>
        </p:nvSpPr>
        <p:spPr>
          <a:xfrm>
            <a:off x="5188289" y="8880286"/>
            <a:ext cx="6963678" cy="461665"/>
          </a:xfrm>
          <a:prstGeom prst="rect">
            <a:avLst/>
          </a:prstGeom>
          <a:noFill/>
        </p:spPr>
        <p:txBody>
          <a:bodyPr wrap="square" rtlCol="0">
            <a:spAutoFit/>
          </a:bodyPr>
          <a:lstStyle/>
          <a:p>
            <a:r>
              <a:rPr lang="lv-LV" b="0">
                <a:solidFill>
                  <a:schemeClr val="bg1">
                    <a:lumMod val="65000"/>
                  </a:schemeClr>
                </a:solidFill>
                <a:latin typeface="+mj-lt"/>
              </a:rPr>
              <a:t>DARĪJUMU UN PASĀKUMU TŪRISMĀ </a:t>
            </a:r>
          </a:p>
        </p:txBody>
      </p:sp>
      <p:sp>
        <p:nvSpPr>
          <p:cNvPr id="15" name="Rectangle 14">
            <a:extLst>
              <a:ext uri="{FF2B5EF4-FFF2-40B4-BE49-F238E27FC236}">
                <a16:creationId xmlns:a16="http://schemas.microsoft.com/office/drawing/2014/main" id="{CED25C35-393B-4CA8-9859-C02E71350B0A}"/>
              </a:ext>
            </a:extLst>
          </p:cNvPr>
          <p:cNvSpPr/>
          <p:nvPr/>
        </p:nvSpPr>
        <p:spPr>
          <a:xfrm>
            <a:off x="5912792" y="8056451"/>
            <a:ext cx="5598007" cy="830997"/>
          </a:xfrm>
          <a:prstGeom prst="rect">
            <a:avLst/>
          </a:prstGeom>
        </p:spPr>
        <p:txBody>
          <a:bodyPr wrap="none">
            <a:spAutoFit/>
          </a:bodyPr>
          <a:lstStyle/>
          <a:p>
            <a:r>
              <a:rPr lang="lv-LV" b="0">
                <a:solidFill>
                  <a:schemeClr val="bg1">
                    <a:lumMod val="65000"/>
                  </a:schemeClr>
                </a:solidFill>
                <a:latin typeface="+mj-lt"/>
              </a:rPr>
              <a:t>KULTŪRAS  TŪRISMĀ </a:t>
            </a:r>
          </a:p>
          <a:p>
            <a:r>
              <a:rPr lang="lv-LV" b="0">
                <a:solidFill>
                  <a:schemeClr val="bg1">
                    <a:lumMod val="65000"/>
                  </a:schemeClr>
                </a:solidFill>
                <a:latin typeface="+mj-lt"/>
              </a:rPr>
              <a:t>MANTOJUMĀ UN RADOSAJĀS INDUSTRIJĀS </a:t>
            </a:r>
          </a:p>
        </p:txBody>
      </p:sp>
      <p:sp>
        <p:nvSpPr>
          <p:cNvPr id="16" name="Rectangle 15">
            <a:extLst>
              <a:ext uri="{FF2B5EF4-FFF2-40B4-BE49-F238E27FC236}">
                <a16:creationId xmlns:a16="http://schemas.microsoft.com/office/drawing/2014/main" id="{BFBE8226-B5A2-4355-A90B-EF863534A822}"/>
              </a:ext>
            </a:extLst>
          </p:cNvPr>
          <p:cNvSpPr/>
          <p:nvPr/>
        </p:nvSpPr>
        <p:spPr>
          <a:xfrm>
            <a:off x="265" y="9396051"/>
            <a:ext cx="17339998" cy="367128"/>
          </a:xfrm>
          <a:prstGeom prst="rect">
            <a:avLst/>
          </a:prstGeom>
          <a:solidFill>
            <a:srgbClr val="008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500">
              <a:latin typeface="+mj-lt"/>
            </a:endParaRPr>
          </a:p>
        </p:txBody>
      </p:sp>
    </p:spTree>
    <p:extLst>
      <p:ext uri="{BB962C8B-B14F-4D97-AF65-F5344CB8AC3E}">
        <p14:creationId xmlns:p14="http://schemas.microsoft.com/office/powerpoint/2010/main" val="39311574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335927"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44267-65F7-4B84-AA21-BD2288AB66F8}"/>
              </a:ext>
            </a:extLst>
          </p:cNvPr>
          <p:cNvSpPr>
            <a:spLocks noGrp="1"/>
          </p:cNvSpPr>
          <p:nvPr>
            <p:ph type="title"/>
          </p:nvPr>
        </p:nvSpPr>
        <p:spPr>
          <a:xfrm>
            <a:off x="1416731" y="256672"/>
            <a:ext cx="14955975" cy="768787"/>
          </a:xfrm>
        </p:spPr>
        <p:txBody>
          <a:bodyPr vert="horz" lIns="91440" tIns="45720" rIns="91440" bIns="45720" rtlCol="0" anchor="b">
            <a:normAutofit/>
          </a:bodyPr>
          <a:lstStyle/>
          <a:p>
            <a:pPr algn="ctr" defTabSz="914400">
              <a:lnSpc>
                <a:spcPct val="100000"/>
              </a:lnSpc>
            </a:pPr>
            <a:r>
              <a:rPr lang="lv-LV" sz="4400" b="1" kern="1200" dirty="0">
                <a:solidFill>
                  <a:srgbClr val="333333"/>
                </a:solidFill>
                <a:latin typeface="+mj-lt"/>
                <a:ea typeface="+mj-ea"/>
                <a:cs typeface="+mj-cs"/>
              </a:rPr>
              <a:t>DAUDZGADU BUDŽETS 2021-2027</a:t>
            </a:r>
            <a:endParaRPr lang="en-US" sz="4400" b="1" kern="1200" dirty="0">
              <a:solidFill>
                <a:srgbClr val="333333"/>
              </a:solidFill>
              <a:latin typeface="+mj-lt"/>
              <a:ea typeface="+mj-ea"/>
              <a:cs typeface="+mj-cs"/>
            </a:endParaRPr>
          </a:p>
        </p:txBody>
      </p:sp>
      <p:graphicFrame>
        <p:nvGraphicFramePr>
          <p:cNvPr id="4" name="Table 3">
            <a:extLst>
              <a:ext uri="{FF2B5EF4-FFF2-40B4-BE49-F238E27FC236}">
                <a16:creationId xmlns:a16="http://schemas.microsoft.com/office/drawing/2014/main" id="{9DE66F38-D5D8-457D-81BD-6898CFA4706E}"/>
              </a:ext>
            </a:extLst>
          </p:cNvPr>
          <p:cNvGraphicFramePr>
            <a:graphicFrameLocks noGrp="1"/>
          </p:cNvGraphicFramePr>
          <p:nvPr>
            <p:extLst>
              <p:ext uri="{D42A27DB-BD31-4B8C-83A1-F6EECF244321}">
                <p14:modId xmlns:p14="http://schemas.microsoft.com/office/powerpoint/2010/main" val="3874116406"/>
              </p:ext>
            </p:extLst>
          </p:nvPr>
        </p:nvGraphicFramePr>
        <p:xfrm>
          <a:off x="694836" y="1602971"/>
          <a:ext cx="9171059" cy="7764724"/>
        </p:xfrm>
        <a:graphic>
          <a:graphicData uri="http://schemas.openxmlformats.org/drawingml/2006/table">
            <a:tbl>
              <a:tblPr firstRow="1" bandRow="1">
                <a:tableStyleId>{AF606853-7671-496A-8E4F-DF71F8EC918B}</a:tableStyleId>
              </a:tblPr>
              <a:tblGrid>
                <a:gridCol w="6547565">
                  <a:extLst>
                    <a:ext uri="{9D8B030D-6E8A-4147-A177-3AD203B41FA5}">
                      <a16:colId xmlns:a16="http://schemas.microsoft.com/office/drawing/2014/main" val="3607359543"/>
                    </a:ext>
                  </a:extLst>
                </a:gridCol>
                <a:gridCol w="2623494">
                  <a:extLst>
                    <a:ext uri="{9D8B030D-6E8A-4147-A177-3AD203B41FA5}">
                      <a16:colId xmlns:a16="http://schemas.microsoft.com/office/drawing/2014/main" val="309940550"/>
                    </a:ext>
                  </a:extLst>
                </a:gridCol>
              </a:tblGrid>
              <a:tr h="1624486">
                <a:tc gridSpan="2">
                  <a:txBody>
                    <a:bodyPr/>
                    <a:lstStyle/>
                    <a:p>
                      <a:pPr algn="ctr" fontAlgn="b"/>
                      <a:r>
                        <a:rPr lang="lv-LV" sz="3600" u="none" strike="noStrike" cap="none" spc="0" dirty="0">
                          <a:effectLst/>
                        </a:rPr>
                        <a:t>Atbalstīt kvalitatīvu un eksportspējīgu tūrisma produktu izstrādi</a:t>
                      </a:r>
                      <a:endParaRPr lang="lv-LV" sz="3600" b="1" i="0" u="none" strike="noStrike" cap="none" spc="0" dirty="0">
                        <a:solidFill>
                          <a:schemeClr val="tx1"/>
                        </a:solidFill>
                        <a:effectLst/>
                        <a:latin typeface="+mj-lt"/>
                      </a:endParaRPr>
                    </a:p>
                  </a:txBody>
                  <a:tcPr marL="69793" marR="10386" marT="19941" marB="149557" anchor="b"/>
                </a:tc>
                <a:tc hMerge="1">
                  <a:txBody>
                    <a:bodyPr/>
                    <a:lstStyle/>
                    <a:p>
                      <a:endParaRPr lang="lv-LV"/>
                    </a:p>
                  </a:txBody>
                  <a:tcPr/>
                </a:tc>
                <a:extLst>
                  <a:ext uri="{0D108BD9-81ED-4DB2-BD59-A6C34878D82A}">
                    <a16:rowId xmlns:a16="http://schemas.microsoft.com/office/drawing/2014/main" val="2455324807"/>
                  </a:ext>
                </a:extLst>
              </a:tr>
              <a:tr h="946830">
                <a:tc>
                  <a:txBody>
                    <a:bodyPr/>
                    <a:lstStyle/>
                    <a:p>
                      <a:pPr algn="l" fontAlgn="b"/>
                      <a:r>
                        <a:rPr lang="lv-LV" sz="3600" u="none" strike="noStrike" cap="none" spc="0" dirty="0">
                          <a:effectLst/>
                        </a:rPr>
                        <a:t>Finansējums kopā </a:t>
                      </a:r>
                      <a:endParaRPr lang="lv-LV" sz="3600" b="1" i="0" u="none" strike="noStrike" cap="none" spc="0" dirty="0">
                        <a:solidFill>
                          <a:schemeClr val="tx1"/>
                        </a:solidFill>
                        <a:effectLst/>
                        <a:latin typeface="+mj-lt"/>
                      </a:endParaRPr>
                    </a:p>
                  </a:txBody>
                  <a:tcPr marL="69793" marR="10386" marT="19941" marB="149557" anchor="b"/>
                </a:tc>
                <a:tc>
                  <a:txBody>
                    <a:bodyPr/>
                    <a:lstStyle/>
                    <a:p>
                      <a:pPr algn="ctr" fontAlgn="ctr"/>
                      <a:r>
                        <a:rPr lang="lv-LV" sz="3600" u="none" strike="noStrike" cap="none" spc="0" dirty="0">
                          <a:effectLst/>
                        </a:rPr>
                        <a:t>20 60 00 00</a:t>
                      </a:r>
                      <a:endParaRPr lang="lv-LV" sz="3600" b="1" i="0" u="none" strike="noStrike" cap="none" spc="0" dirty="0">
                        <a:solidFill>
                          <a:schemeClr val="tx1"/>
                        </a:solidFill>
                        <a:effectLst/>
                        <a:latin typeface="+mj-lt"/>
                      </a:endParaRPr>
                    </a:p>
                  </a:txBody>
                  <a:tcPr marL="69793" marR="10386" marT="19941" marB="149557" anchor="ctr"/>
                </a:tc>
                <a:extLst>
                  <a:ext uri="{0D108BD9-81ED-4DB2-BD59-A6C34878D82A}">
                    <a16:rowId xmlns:a16="http://schemas.microsoft.com/office/drawing/2014/main" val="3724157667"/>
                  </a:ext>
                </a:extLst>
              </a:tr>
              <a:tr h="946830">
                <a:tc>
                  <a:txBody>
                    <a:bodyPr/>
                    <a:lstStyle/>
                    <a:p>
                      <a:pPr algn="l" fontAlgn="b"/>
                      <a:r>
                        <a:rPr lang="lv-LV" sz="3600" u="none" strike="noStrike" cap="none" spc="0" dirty="0">
                          <a:effectLst/>
                        </a:rPr>
                        <a:t>Vidēja termiņa budžeta ietvara likums, kopā</a:t>
                      </a:r>
                      <a:endParaRPr lang="lv-LV" sz="3600" b="1" i="0" u="none" strike="noStrike" cap="none" spc="0" dirty="0">
                        <a:solidFill>
                          <a:schemeClr val="tx1"/>
                        </a:solidFill>
                        <a:effectLst/>
                        <a:latin typeface="+mj-lt"/>
                      </a:endParaRPr>
                    </a:p>
                  </a:txBody>
                  <a:tcPr marL="69793" marR="10386" marT="19941" marB="149557" anchor="b"/>
                </a:tc>
                <a:tc>
                  <a:txBody>
                    <a:bodyPr/>
                    <a:lstStyle/>
                    <a:p>
                      <a:pPr algn="ctr" fontAlgn="ctr"/>
                      <a:r>
                        <a:rPr lang="lv-LV" sz="3600" u="none" strike="noStrike" cap="none" spc="0" dirty="0">
                          <a:effectLst/>
                        </a:rPr>
                        <a:t>20 60 00 00</a:t>
                      </a:r>
                      <a:endParaRPr lang="lv-LV" sz="3600" b="1" i="0" u="none" strike="noStrike" cap="none" spc="0" dirty="0">
                        <a:solidFill>
                          <a:schemeClr val="tx1"/>
                        </a:solidFill>
                        <a:effectLst/>
                        <a:latin typeface="+mj-lt"/>
                      </a:endParaRPr>
                    </a:p>
                  </a:txBody>
                  <a:tcPr marL="69793" marR="10386" marT="19941" marB="149557" anchor="ctr"/>
                </a:tc>
                <a:extLst>
                  <a:ext uri="{0D108BD9-81ED-4DB2-BD59-A6C34878D82A}">
                    <a16:rowId xmlns:a16="http://schemas.microsoft.com/office/drawing/2014/main" val="886494624"/>
                  </a:ext>
                </a:extLst>
              </a:tr>
              <a:tr h="946830">
                <a:tc>
                  <a:txBody>
                    <a:bodyPr/>
                    <a:lstStyle/>
                    <a:p>
                      <a:pPr algn="l" fontAlgn="b"/>
                      <a:r>
                        <a:rPr lang="lv-LV" sz="3600" u="none" strike="noStrike" cap="none" spc="0">
                          <a:effectLst/>
                        </a:rPr>
                        <a:t>valsts pamatfunkciju īstenošana</a:t>
                      </a:r>
                      <a:endParaRPr lang="lv-LV" sz="3600" b="0" i="0" u="none" strike="noStrike" cap="none" spc="0">
                        <a:solidFill>
                          <a:schemeClr val="tx1"/>
                        </a:solidFill>
                        <a:effectLst/>
                        <a:latin typeface="+mj-lt"/>
                      </a:endParaRPr>
                    </a:p>
                  </a:txBody>
                  <a:tcPr marL="69793" marR="10386" marT="19941" marB="149557" anchor="b"/>
                </a:tc>
                <a:tc>
                  <a:txBody>
                    <a:bodyPr/>
                    <a:lstStyle/>
                    <a:p>
                      <a:pPr algn="ctr" fontAlgn="b"/>
                      <a:r>
                        <a:rPr lang="lv-LV" sz="3600" u="none" strike="noStrike" cap="none" spc="0" dirty="0">
                          <a:effectLst/>
                        </a:rPr>
                        <a:t>13 10 00 00</a:t>
                      </a:r>
                      <a:endParaRPr lang="lv-LV" sz="3600" b="0" i="0" u="none" strike="noStrike" cap="none" spc="0" dirty="0">
                        <a:solidFill>
                          <a:schemeClr val="tx1"/>
                        </a:solidFill>
                        <a:effectLst/>
                        <a:latin typeface="+mj-lt"/>
                      </a:endParaRPr>
                    </a:p>
                  </a:txBody>
                  <a:tcPr marL="69793" marR="10386" marT="19941" marB="149557" anchor="b"/>
                </a:tc>
                <a:extLst>
                  <a:ext uri="{0D108BD9-81ED-4DB2-BD59-A6C34878D82A}">
                    <a16:rowId xmlns:a16="http://schemas.microsoft.com/office/drawing/2014/main" val="404856698"/>
                  </a:ext>
                </a:extLst>
              </a:tr>
              <a:tr h="2979800">
                <a:tc>
                  <a:txBody>
                    <a:bodyPr/>
                    <a:lstStyle/>
                    <a:p>
                      <a:pPr algn="l" fontAlgn="b"/>
                      <a:r>
                        <a:rPr lang="lv-LV" sz="3600" u="none" strike="noStrike" cap="none" spc="0" dirty="0">
                          <a:effectLst/>
                        </a:rPr>
                        <a:t>Eiropas Savienības politiku instrumentu un pārējās ārvalstu finanšu palīdzības līdzfinansēto projektu un pasākumu īstenošana**</a:t>
                      </a:r>
                      <a:endParaRPr lang="lv-LV" sz="3600" b="0" i="0" u="none" strike="noStrike" cap="none" spc="0" dirty="0">
                        <a:solidFill>
                          <a:srgbClr val="000000"/>
                        </a:solidFill>
                        <a:effectLst/>
                        <a:latin typeface="+mj-lt"/>
                      </a:endParaRPr>
                    </a:p>
                  </a:txBody>
                  <a:tcPr marL="69793" marR="10386" marT="19941" marB="149557" anchor="b"/>
                </a:tc>
                <a:tc>
                  <a:txBody>
                    <a:bodyPr/>
                    <a:lstStyle/>
                    <a:p>
                      <a:pPr algn="ctr" fontAlgn="b"/>
                      <a:r>
                        <a:rPr lang="lv-LV" sz="3600" u="none" strike="noStrike" cap="none" spc="0" dirty="0">
                          <a:effectLst/>
                        </a:rPr>
                        <a:t>7 50 00 00</a:t>
                      </a:r>
                      <a:endParaRPr lang="lv-LV" sz="3600" b="0" i="0" u="none" strike="noStrike" cap="none" spc="0" dirty="0">
                        <a:solidFill>
                          <a:srgbClr val="000000"/>
                        </a:solidFill>
                        <a:effectLst/>
                        <a:latin typeface="+mj-lt"/>
                      </a:endParaRPr>
                    </a:p>
                  </a:txBody>
                  <a:tcPr marL="69793" marR="10386" marT="19941" marB="149557" anchor="b"/>
                </a:tc>
                <a:extLst>
                  <a:ext uri="{0D108BD9-81ED-4DB2-BD59-A6C34878D82A}">
                    <a16:rowId xmlns:a16="http://schemas.microsoft.com/office/drawing/2014/main" val="1128905595"/>
                  </a:ext>
                </a:extLst>
              </a:tr>
            </a:tbl>
          </a:graphicData>
        </a:graphic>
      </p:graphicFrame>
      <p:sp>
        <p:nvSpPr>
          <p:cNvPr id="7" name="TextBox 6">
            <a:extLst>
              <a:ext uri="{FF2B5EF4-FFF2-40B4-BE49-F238E27FC236}">
                <a16:creationId xmlns:a16="http://schemas.microsoft.com/office/drawing/2014/main" id="{65D3836C-2230-429A-94EF-CD3A722F9D43}"/>
              </a:ext>
            </a:extLst>
          </p:cNvPr>
          <p:cNvSpPr txBox="1"/>
          <p:nvPr/>
        </p:nvSpPr>
        <p:spPr>
          <a:xfrm>
            <a:off x="11153037" y="1599361"/>
            <a:ext cx="5219669" cy="2862322"/>
          </a:xfrm>
          <a:prstGeom prst="rect">
            <a:avLst/>
          </a:prstGeom>
          <a:noFill/>
        </p:spPr>
        <p:txBody>
          <a:bodyPr wrap="square" rtlCol="0">
            <a:spAutoFit/>
          </a:bodyPr>
          <a:lstStyle/>
          <a:p>
            <a:r>
              <a:rPr lang="lv-LV" sz="3600" dirty="0">
                <a:solidFill>
                  <a:schemeClr val="accent6">
                    <a:lumMod val="50000"/>
                  </a:schemeClr>
                </a:solidFill>
                <a:latin typeface="+mj-lt"/>
              </a:rPr>
              <a:t>PAPILDU</a:t>
            </a:r>
          </a:p>
          <a:p>
            <a:pPr marL="571500" indent="-571500" algn="l">
              <a:buFont typeface="Arial" panose="020B0604020202020204" pitchFamily="34" charset="0"/>
              <a:buChar char="•"/>
            </a:pPr>
            <a:r>
              <a:rPr lang="lv-LV" sz="3600" dirty="0" err="1">
                <a:solidFill>
                  <a:schemeClr val="accent6">
                    <a:lumMod val="50000"/>
                  </a:schemeClr>
                </a:solidFill>
                <a:latin typeface="+mj-lt"/>
              </a:rPr>
              <a:t>Cilvēkkapitāla</a:t>
            </a:r>
            <a:r>
              <a:rPr lang="lv-LV" sz="3600" dirty="0">
                <a:solidFill>
                  <a:schemeClr val="accent6">
                    <a:lumMod val="50000"/>
                  </a:schemeClr>
                </a:solidFill>
                <a:latin typeface="+mj-lt"/>
              </a:rPr>
              <a:t> attīstība</a:t>
            </a:r>
          </a:p>
          <a:p>
            <a:pPr marL="571500" indent="-571500" algn="l">
              <a:buFont typeface="Arial" panose="020B0604020202020204" pitchFamily="34" charset="0"/>
              <a:buChar char="•"/>
            </a:pPr>
            <a:r>
              <a:rPr lang="lv-LV" sz="3600" dirty="0">
                <a:solidFill>
                  <a:schemeClr val="accent6">
                    <a:lumMod val="50000"/>
                  </a:schemeClr>
                </a:solidFill>
                <a:latin typeface="+mj-lt"/>
              </a:rPr>
              <a:t>Eksporta veicināšana</a:t>
            </a:r>
          </a:p>
          <a:p>
            <a:pPr marL="571500" indent="-571500" algn="l">
              <a:buFont typeface="Arial" panose="020B0604020202020204" pitchFamily="34" charset="0"/>
              <a:buChar char="•"/>
            </a:pPr>
            <a:r>
              <a:rPr lang="lv-LV" sz="3600" dirty="0">
                <a:solidFill>
                  <a:schemeClr val="accent6">
                    <a:lumMod val="50000"/>
                  </a:schemeClr>
                </a:solidFill>
                <a:latin typeface="+mj-lt"/>
              </a:rPr>
              <a:t>Inovācijas</a:t>
            </a:r>
          </a:p>
          <a:p>
            <a:pPr marL="571500" indent="-571500" algn="l">
              <a:buFont typeface="Arial" panose="020B0604020202020204" pitchFamily="34" charset="0"/>
              <a:buChar char="•"/>
            </a:pPr>
            <a:r>
              <a:rPr lang="lv-LV" sz="3600" dirty="0" err="1">
                <a:solidFill>
                  <a:schemeClr val="accent6">
                    <a:lumMod val="50000"/>
                  </a:schemeClr>
                </a:solidFill>
                <a:latin typeface="+mj-lt"/>
              </a:rPr>
              <a:t>Digitalizācija</a:t>
            </a:r>
            <a:endParaRPr lang="lv-LV" sz="3600" dirty="0">
              <a:solidFill>
                <a:schemeClr val="accent6">
                  <a:lumMod val="50000"/>
                </a:schemeClr>
              </a:solidFill>
              <a:latin typeface="+mj-lt"/>
            </a:endParaRPr>
          </a:p>
        </p:txBody>
      </p:sp>
      <p:sp>
        <p:nvSpPr>
          <p:cNvPr id="8" name="TextBox 7">
            <a:extLst>
              <a:ext uri="{FF2B5EF4-FFF2-40B4-BE49-F238E27FC236}">
                <a16:creationId xmlns:a16="http://schemas.microsoft.com/office/drawing/2014/main" id="{786B0593-CA57-4860-A0F3-A16A0A466189}"/>
              </a:ext>
            </a:extLst>
          </p:cNvPr>
          <p:cNvSpPr txBox="1"/>
          <p:nvPr/>
        </p:nvSpPr>
        <p:spPr>
          <a:xfrm rot="5400000">
            <a:off x="8564025" y="5413340"/>
            <a:ext cx="3423969" cy="707886"/>
          </a:xfrm>
          <a:prstGeom prst="rect">
            <a:avLst/>
          </a:prstGeom>
          <a:noFill/>
        </p:spPr>
        <p:txBody>
          <a:bodyPr wrap="square" rtlCol="0">
            <a:spAutoFit/>
          </a:bodyPr>
          <a:lstStyle/>
          <a:p>
            <a:r>
              <a:rPr lang="lv-LV" sz="4000" dirty="0">
                <a:latin typeface="+mj-lt"/>
              </a:rPr>
              <a:t>LIAA</a:t>
            </a:r>
          </a:p>
        </p:txBody>
      </p:sp>
      <p:sp>
        <p:nvSpPr>
          <p:cNvPr id="10" name="TextBox 9">
            <a:extLst>
              <a:ext uri="{FF2B5EF4-FFF2-40B4-BE49-F238E27FC236}">
                <a16:creationId xmlns:a16="http://schemas.microsoft.com/office/drawing/2014/main" id="{20A056CA-83DF-4AB3-B8F2-E386C21C972E}"/>
              </a:ext>
            </a:extLst>
          </p:cNvPr>
          <p:cNvSpPr txBox="1"/>
          <p:nvPr/>
        </p:nvSpPr>
        <p:spPr>
          <a:xfrm rot="5400000">
            <a:off x="8494804" y="7213546"/>
            <a:ext cx="3423969" cy="707886"/>
          </a:xfrm>
          <a:prstGeom prst="rect">
            <a:avLst/>
          </a:prstGeom>
          <a:noFill/>
        </p:spPr>
        <p:txBody>
          <a:bodyPr wrap="square" rtlCol="0">
            <a:spAutoFit/>
          </a:bodyPr>
          <a:lstStyle/>
          <a:p>
            <a:r>
              <a:rPr lang="lv-LV" sz="4000" dirty="0">
                <a:latin typeface="+mj-lt"/>
              </a:rPr>
              <a:t>ES FONDI</a:t>
            </a:r>
          </a:p>
        </p:txBody>
      </p:sp>
      <p:sp>
        <p:nvSpPr>
          <p:cNvPr id="12" name="TextBox 11">
            <a:extLst>
              <a:ext uri="{FF2B5EF4-FFF2-40B4-BE49-F238E27FC236}">
                <a16:creationId xmlns:a16="http://schemas.microsoft.com/office/drawing/2014/main" id="{7148D7EF-08D0-431A-BFFD-6385B0A7A688}"/>
              </a:ext>
            </a:extLst>
          </p:cNvPr>
          <p:cNvSpPr txBox="1"/>
          <p:nvPr/>
        </p:nvSpPr>
        <p:spPr>
          <a:xfrm>
            <a:off x="11153037" y="4876800"/>
            <a:ext cx="5627006" cy="2308324"/>
          </a:xfrm>
          <a:prstGeom prst="rect">
            <a:avLst/>
          </a:prstGeom>
          <a:noFill/>
        </p:spPr>
        <p:txBody>
          <a:bodyPr wrap="square" rtlCol="0">
            <a:spAutoFit/>
          </a:bodyPr>
          <a:lstStyle/>
          <a:p>
            <a:r>
              <a:rPr lang="lv-LV" sz="3600" dirty="0">
                <a:solidFill>
                  <a:schemeClr val="bg2">
                    <a:lumMod val="50000"/>
                  </a:schemeClr>
                </a:solidFill>
                <a:latin typeface="+mj-lt"/>
              </a:rPr>
              <a:t>PAPILDU</a:t>
            </a:r>
          </a:p>
          <a:p>
            <a:pPr algn="l"/>
            <a:r>
              <a:rPr lang="lv-LV" sz="3600" dirty="0">
                <a:solidFill>
                  <a:schemeClr val="bg2">
                    <a:lumMod val="50000"/>
                  </a:schemeClr>
                </a:solidFill>
                <a:latin typeface="+mj-lt"/>
              </a:rPr>
              <a:t>Citu ministriju investīcijas:</a:t>
            </a:r>
          </a:p>
          <a:p>
            <a:pPr marL="571500" indent="-571500" algn="l">
              <a:buFont typeface="Arial" panose="020B0604020202020204" pitchFamily="34" charset="0"/>
              <a:buChar char="•"/>
            </a:pPr>
            <a:r>
              <a:rPr lang="lv-LV" sz="3600" dirty="0">
                <a:solidFill>
                  <a:schemeClr val="bg2">
                    <a:lumMod val="50000"/>
                  </a:schemeClr>
                </a:solidFill>
                <a:latin typeface="+mj-lt"/>
              </a:rPr>
              <a:t>Transporta infrastruktūrā</a:t>
            </a:r>
          </a:p>
          <a:p>
            <a:pPr marL="571500" indent="-571500" algn="l">
              <a:buFont typeface="Arial" panose="020B0604020202020204" pitchFamily="34" charset="0"/>
              <a:buChar char="•"/>
            </a:pPr>
            <a:r>
              <a:rPr lang="lv-LV" sz="3600" dirty="0">
                <a:solidFill>
                  <a:schemeClr val="bg2">
                    <a:lumMod val="50000"/>
                  </a:schemeClr>
                </a:solidFill>
                <a:latin typeface="+mj-lt"/>
              </a:rPr>
              <a:t>Kultūrā u.c.</a:t>
            </a:r>
          </a:p>
        </p:txBody>
      </p:sp>
    </p:spTree>
    <p:extLst>
      <p:ext uri="{BB962C8B-B14F-4D97-AF65-F5344CB8AC3E}">
        <p14:creationId xmlns:p14="http://schemas.microsoft.com/office/powerpoint/2010/main" val="21801323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2420-98CA-4FC5-9086-825B07BCB7D3}"/>
              </a:ext>
            </a:extLst>
          </p:cNvPr>
          <p:cNvSpPr>
            <a:spLocks noGrp="1"/>
          </p:cNvSpPr>
          <p:nvPr>
            <p:ph type="title"/>
          </p:nvPr>
        </p:nvSpPr>
        <p:spPr>
          <a:xfrm>
            <a:off x="923073" y="3531195"/>
            <a:ext cx="14955977" cy="1885245"/>
          </a:xfrm>
        </p:spPr>
        <p:txBody>
          <a:bodyPr>
            <a:noAutofit/>
          </a:bodyPr>
          <a:lstStyle/>
          <a:p>
            <a:pPr algn="ctr"/>
            <a:r>
              <a:rPr lang="lv-LV" sz="6600" cap="all" dirty="0">
                <a:solidFill>
                  <a:schemeClr val="bg1"/>
                </a:solidFill>
                <a:latin typeface="+mj-lt"/>
              </a:rPr>
              <a:t>EM priekšlikumi</a:t>
            </a:r>
            <a:br>
              <a:rPr lang="lv-LV" sz="6600" cap="all" dirty="0">
                <a:solidFill>
                  <a:schemeClr val="bg1"/>
                </a:solidFill>
                <a:latin typeface="+mj-lt"/>
              </a:rPr>
            </a:br>
            <a:r>
              <a:rPr lang="lv-LV" sz="6600" cap="all" dirty="0">
                <a:solidFill>
                  <a:schemeClr val="bg1"/>
                </a:solidFill>
                <a:latin typeface="+mj-lt"/>
              </a:rPr>
              <a:t> tūrisma infrastruktūras objektu izveidei reģionos </a:t>
            </a:r>
          </a:p>
        </p:txBody>
      </p:sp>
    </p:spTree>
    <p:extLst>
      <p:ext uri="{BB962C8B-B14F-4D97-AF65-F5344CB8AC3E}">
        <p14:creationId xmlns:p14="http://schemas.microsoft.com/office/powerpoint/2010/main" val="9263553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DB57-22B5-427B-87B8-354397944E32}"/>
              </a:ext>
            </a:extLst>
          </p:cNvPr>
          <p:cNvSpPr>
            <a:spLocks noGrp="1"/>
          </p:cNvSpPr>
          <p:nvPr>
            <p:ph type="title"/>
          </p:nvPr>
        </p:nvSpPr>
        <p:spPr/>
        <p:txBody>
          <a:bodyPr/>
          <a:lstStyle/>
          <a:p>
            <a:endParaRPr lang="lv-LV"/>
          </a:p>
        </p:txBody>
      </p:sp>
      <p:sp>
        <p:nvSpPr>
          <p:cNvPr id="3" name="Text Placeholder 2">
            <a:extLst>
              <a:ext uri="{FF2B5EF4-FFF2-40B4-BE49-F238E27FC236}">
                <a16:creationId xmlns:a16="http://schemas.microsoft.com/office/drawing/2014/main" id="{591989ED-B3B0-4912-A41B-8CA6935FF895}"/>
              </a:ext>
            </a:extLst>
          </p:cNvPr>
          <p:cNvSpPr>
            <a:spLocks noGrp="1"/>
          </p:cNvSpPr>
          <p:nvPr>
            <p:ph type="body" idx="1"/>
          </p:nvPr>
        </p:nvSpPr>
        <p:spPr/>
        <p:txBody>
          <a:bodyPr/>
          <a:lstStyle/>
          <a:p>
            <a:endParaRPr lang="lv-LV"/>
          </a:p>
        </p:txBody>
      </p:sp>
      <p:pic>
        <p:nvPicPr>
          <p:cNvPr id="5" name="Picture 4" descr="A close up of text on a white background&#10;&#10;Description automatically generated">
            <a:extLst>
              <a:ext uri="{FF2B5EF4-FFF2-40B4-BE49-F238E27FC236}">
                <a16:creationId xmlns:a16="http://schemas.microsoft.com/office/drawing/2014/main" id="{56C2325C-1D45-44E5-A23B-64AE2ECCF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
            <a:ext cx="17339998" cy="9753748"/>
          </a:xfrm>
          <a:prstGeom prst="rect">
            <a:avLst/>
          </a:prstGeom>
        </p:spPr>
      </p:pic>
    </p:spTree>
    <p:extLst>
      <p:ext uri="{BB962C8B-B14F-4D97-AF65-F5344CB8AC3E}">
        <p14:creationId xmlns:p14="http://schemas.microsoft.com/office/powerpoint/2010/main" val="12480162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BDCB-523D-4A85-A8FA-83B6DEF7448C}"/>
              </a:ext>
            </a:extLst>
          </p:cNvPr>
          <p:cNvSpPr>
            <a:spLocks noGrp="1"/>
          </p:cNvSpPr>
          <p:nvPr>
            <p:ph type="title"/>
          </p:nvPr>
        </p:nvSpPr>
        <p:spPr>
          <a:xfrm>
            <a:off x="1192142" y="-339216"/>
            <a:ext cx="14955977" cy="1885245"/>
          </a:xfrm>
        </p:spPr>
        <p:txBody>
          <a:bodyPr>
            <a:normAutofit/>
          </a:bodyPr>
          <a:lstStyle/>
          <a:p>
            <a:pPr algn="ctr">
              <a:lnSpc>
                <a:spcPct val="100000"/>
              </a:lnSpc>
            </a:pPr>
            <a:r>
              <a:rPr lang="lv-LV" sz="3600" b="1" dirty="0">
                <a:solidFill>
                  <a:srgbClr val="5F5F5F"/>
                </a:solidFill>
                <a:latin typeface="+mj-lt"/>
              </a:rPr>
              <a:t>Ekonomikas transformācijas un produktivitātes celšanas reforma </a:t>
            </a:r>
            <a:br>
              <a:rPr lang="lv-LV" sz="3600" b="1" dirty="0">
                <a:solidFill>
                  <a:srgbClr val="5F5F5F"/>
                </a:solidFill>
                <a:latin typeface="+mj-lt"/>
              </a:rPr>
            </a:br>
            <a:r>
              <a:rPr lang="lv-LV" sz="3600" b="1" dirty="0">
                <a:solidFill>
                  <a:srgbClr val="5F5F5F"/>
                </a:solidFill>
                <a:latin typeface="+mj-lt"/>
              </a:rPr>
              <a:t>TŪRISMA INFRASTRUKTŪRA</a:t>
            </a:r>
          </a:p>
        </p:txBody>
      </p:sp>
      <p:graphicFrame>
        <p:nvGraphicFramePr>
          <p:cNvPr id="4" name="Table 4">
            <a:extLst>
              <a:ext uri="{FF2B5EF4-FFF2-40B4-BE49-F238E27FC236}">
                <a16:creationId xmlns:a16="http://schemas.microsoft.com/office/drawing/2014/main" id="{5FECFD16-213C-42EF-89E2-4BA966AC3462}"/>
              </a:ext>
            </a:extLst>
          </p:cNvPr>
          <p:cNvGraphicFramePr>
            <a:graphicFrameLocks noGrp="1"/>
          </p:cNvGraphicFramePr>
          <p:nvPr>
            <p:extLst>
              <p:ext uri="{D42A27DB-BD31-4B8C-83A1-F6EECF244321}">
                <p14:modId xmlns:p14="http://schemas.microsoft.com/office/powerpoint/2010/main" val="3941678855"/>
              </p:ext>
            </p:extLst>
          </p:nvPr>
        </p:nvGraphicFramePr>
        <p:xfrm>
          <a:off x="122055" y="1132692"/>
          <a:ext cx="16289019" cy="8329511"/>
        </p:xfrm>
        <a:graphic>
          <a:graphicData uri="http://schemas.openxmlformats.org/drawingml/2006/table">
            <a:tbl>
              <a:tblPr firstRow="1" bandRow="1">
                <a:tableStyleId>{7E9639D4-E3E2-4D34-9284-5A2195B3D0D7}</a:tableStyleId>
              </a:tblPr>
              <a:tblGrid>
                <a:gridCol w="3748653">
                  <a:extLst>
                    <a:ext uri="{9D8B030D-6E8A-4147-A177-3AD203B41FA5}">
                      <a16:colId xmlns:a16="http://schemas.microsoft.com/office/drawing/2014/main" val="1844056868"/>
                    </a:ext>
                  </a:extLst>
                </a:gridCol>
                <a:gridCol w="12540366">
                  <a:extLst>
                    <a:ext uri="{9D8B030D-6E8A-4147-A177-3AD203B41FA5}">
                      <a16:colId xmlns:a16="http://schemas.microsoft.com/office/drawing/2014/main" val="3373488487"/>
                    </a:ext>
                  </a:extLst>
                </a:gridCol>
              </a:tblGrid>
              <a:tr h="801221">
                <a:tc>
                  <a:txBody>
                    <a:bodyPr/>
                    <a:lstStyle/>
                    <a:p>
                      <a:r>
                        <a:rPr lang="lv-LV" sz="2800" cap="all" baseline="0" dirty="0"/>
                        <a:t>Mērķis</a:t>
                      </a:r>
                    </a:p>
                  </a:txBody>
                  <a:tcPr/>
                </a:tc>
                <a:tc>
                  <a:txBody>
                    <a:bodyPr/>
                    <a:lstStyle/>
                    <a:p>
                      <a:r>
                        <a:rPr lang="lv-LV" sz="3200" dirty="0"/>
                        <a:t>Veidot jaunus tūrisma objektus reģionos, paplašinot tūrisma piedāvājumu ar augstu pievienoto vērtību, tādā veidā veicinot tūrisma eksportu.</a:t>
                      </a:r>
                    </a:p>
                  </a:txBody>
                  <a:tcPr/>
                </a:tc>
                <a:extLst>
                  <a:ext uri="{0D108BD9-81ED-4DB2-BD59-A6C34878D82A}">
                    <a16:rowId xmlns:a16="http://schemas.microsoft.com/office/drawing/2014/main" val="13185486"/>
                  </a:ext>
                </a:extLst>
              </a:tr>
              <a:tr h="1159809">
                <a:tc>
                  <a:txBody>
                    <a:bodyPr/>
                    <a:lstStyle/>
                    <a:p>
                      <a:r>
                        <a:rPr lang="lv-LV" sz="2800" cap="all" baseline="0" dirty="0"/>
                        <a:t>Kritēriji  atbalsta saņemšanai </a:t>
                      </a:r>
                      <a:endParaRPr lang="lv-LV" sz="2800" b="1" cap="all" baseline="0" dirty="0">
                        <a:solidFill>
                          <a:srgbClr val="5F5F5F"/>
                        </a:solidFill>
                      </a:endParaRPr>
                    </a:p>
                  </a:txBody>
                  <a:tcPr/>
                </a:tc>
                <a:tc>
                  <a:txBody>
                    <a:bodyPr/>
                    <a:lstStyle/>
                    <a:p>
                      <a:r>
                        <a:rPr lang="lv-LV" dirty="0">
                          <a:solidFill>
                            <a:srgbClr val="5F5F5F"/>
                          </a:solidFill>
                        </a:rPr>
                        <a:t>Pēc projekta īstenošanas tiks  darba vietas tūrisma nozarē;</a:t>
                      </a:r>
                    </a:p>
                    <a:p>
                      <a:r>
                        <a:rPr lang="lv-LV" dirty="0">
                          <a:solidFill>
                            <a:srgbClr val="5F5F5F"/>
                          </a:solidFill>
                        </a:rPr>
                        <a:t>Papildus punktus piešķir projektiem, kuri veicina zaļo un/vai digitālo transformāciju.</a:t>
                      </a:r>
                    </a:p>
                    <a:p>
                      <a:endParaRPr lang="lv-LV" dirty="0">
                        <a:solidFill>
                          <a:srgbClr val="5F5F5F"/>
                        </a:solidFill>
                      </a:endParaRPr>
                    </a:p>
                  </a:txBody>
                  <a:tcPr/>
                </a:tc>
                <a:extLst>
                  <a:ext uri="{0D108BD9-81ED-4DB2-BD59-A6C34878D82A}">
                    <a16:rowId xmlns:a16="http://schemas.microsoft.com/office/drawing/2014/main" val="2350908995"/>
                  </a:ext>
                </a:extLst>
              </a:tr>
              <a:tr h="3311339">
                <a:tc>
                  <a:txBody>
                    <a:bodyPr/>
                    <a:lstStyle/>
                    <a:p>
                      <a:r>
                        <a:rPr lang="lv-LV" sz="2800" cap="all" baseline="0" dirty="0"/>
                        <a:t>Finansēšanas mehānisms</a:t>
                      </a:r>
                      <a:endParaRPr lang="lv-LV" sz="2800" b="1" cap="all" baseline="0" dirty="0">
                        <a:solidFill>
                          <a:srgbClr val="5F5F5F"/>
                        </a:solidFill>
                      </a:endParaRPr>
                    </a:p>
                  </a:txBody>
                  <a:tcPr/>
                </a:tc>
                <a:tc>
                  <a:txBody>
                    <a:bodyPr/>
                    <a:lstStyle/>
                    <a:p>
                      <a:r>
                        <a:rPr lang="lv-LV" dirty="0">
                          <a:solidFill>
                            <a:srgbClr val="5F5F5F"/>
                          </a:solidFill>
                        </a:rPr>
                        <a:t>Tiek organizēta atklātā projektu atlase. Projektu var iesniegt:</a:t>
                      </a:r>
                    </a:p>
                    <a:p>
                      <a:pPr marL="457200" indent="-457200">
                        <a:buFont typeface="Arial" panose="020B0604020202020204" pitchFamily="34" charset="0"/>
                        <a:buChar char="•"/>
                      </a:pPr>
                      <a:r>
                        <a:rPr lang="lv-LV" dirty="0">
                          <a:solidFill>
                            <a:srgbClr val="5F5F5F"/>
                          </a:solidFill>
                        </a:rPr>
                        <a:t>Publiskās un privātās partnerības (neatņemama komponente ir pašvaldības piesaistīšana kā projekta partneri)</a:t>
                      </a:r>
                    </a:p>
                    <a:p>
                      <a:pPr marL="457200" indent="-457200">
                        <a:buFont typeface="Arial" panose="020B0604020202020204" pitchFamily="34" charset="0"/>
                        <a:buChar char="•"/>
                      </a:pPr>
                      <a:r>
                        <a:rPr lang="lv-LV" dirty="0">
                          <a:solidFill>
                            <a:srgbClr val="5F5F5F"/>
                          </a:solidFill>
                        </a:rPr>
                        <a:t>Pašvaldība</a:t>
                      </a:r>
                    </a:p>
                    <a:p>
                      <a:r>
                        <a:rPr lang="lv-LV" dirty="0">
                          <a:solidFill>
                            <a:srgbClr val="5F5F5F"/>
                          </a:solidFill>
                        </a:rPr>
                        <a:t>Tiek organizēta projektu izvērtēšana piesaistot neatkarīgus saistīto nozaru ekspertus, kuri dod atzinumu par projekta pamatotību un pievienoto vērtību ekonomikai. Grants tiek piešķirts pēc neatkarīgas projektu atlases padomes lēmuma par finansējuma piešķiršanu projekta īstenošanai. Lēmums tiek pieņemts pamatojoties uz ekspertu atzinumiem.</a:t>
                      </a:r>
                    </a:p>
                  </a:txBody>
                  <a:tcPr/>
                </a:tc>
                <a:extLst>
                  <a:ext uri="{0D108BD9-81ED-4DB2-BD59-A6C34878D82A}">
                    <a16:rowId xmlns:a16="http://schemas.microsoft.com/office/drawing/2014/main" val="3995149461"/>
                  </a:ext>
                </a:extLst>
              </a:tr>
              <a:tr h="2201820">
                <a:tc>
                  <a:txBody>
                    <a:bodyPr/>
                    <a:lstStyle/>
                    <a:p>
                      <a:r>
                        <a:rPr lang="lv-LV" sz="2800" cap="all" baseline="0" dirty="0"/>
                        <a:t>Programmas nosacījumi </a:t>
                      </a:r>
                      <a:endParaRPr lang="lv-LV" sz="2800" b="1" cap="all" baseline="0" dirty="0">
                        <a:solidFill>
                          <a:srgbClr val="5F5F5F"/>
                        </a:solidFill>
                      </a:endParaRPr>
                    </a:p>
                  </a:txBody>
                  <a:tcPr/>
                </a:tc>
                <a:tc>
                  <a:txBody>
                    <a:bodyPr/>
                    <a:lstStyle/>
                    <a:p>
                      <a:r>
                        <a:rPr lang="lv-LV" dirty="0">
                          <a:solidFill>
                            <a:srgbClr val="5F5F5F"/>
                          </a:solidFill>
                        </a:rPr>
                        <a:t>Tiek apstiprināts viens projekts plānošanas reģiona ietvaros (izņemot Rīgas plānošanas reģionu);</a:t>
                      </a:r>
                    </a:p>
                    <a:p>
                      <a:r>
                        <a:rPr lang="lv-LV" dirty="0">
                          <a:solidFill>
                            <a:srgbClr val="5F5F5F"/>
                          </a:solidFill>
                        </a:rPr>
                        <a:t>Maksimālais piešķirtas līdzfinansējums vienam projektam ir 25M </a:t>
                      </a:r>
                      <a:r>
                        <a:rPr lang="lv-LV" dirty="0" err="1">
                          <a:solidFill>
                            <a:srgbClr val="5F5F5F"/>
                          </a:solidFill>
                        </a:rPr>
                        <a:t>euro</a:t>
                      </a:r>
                      <a:r>
                        <a:rPr lang="lv-LV" dirty="0">
                          <a:solidFill>
                            <a:srgbClr val="5F5F5F"/>
                          </a:solidFill>
                        </a:rPr>
                        <a:t>;</a:t>
                      </a:r>
                    </a:p>
                    <a:p>
                      <a:r>
                        <a:rPr lang="lv-LV" dirty="0">
                          <a:solidFill>
                            <a:srgbClr val="5F5F5F"/>
                          </a:solidFill>
                        </a:rPr>
                        <a:t>Pašvaldības iesniegtiem projektiem intensitāte 85%; partnerību iesniegtajiem projektiem, kuros dalību ņem arī komersanti – 70%);</a:t>
                      </a:r>
                    </a:p>
                  </a:txBody>
                  <a:tcPr/>
                </a:tc>
                <a:extLst>
                  <a:ext uri="{0D108BD9-81ED-4DB2-BD59-A6C34878D82A}">
                    <a16:rowId xmlns:a16="http://schemas.microsoft.com/office/drawing/2014/main" val="2617388952"/>
                  </a:ext>
                </a:extLst>
              </a:tr>
            </a:tbl>
          </a:graphicData>
        </a:graphic>
      </p:graphicFrame>
      <p:sp>
        <p:nvSpPr>
          <p:cNvPr id="6" name="TextBox 5">
            <a:extLst>
              <a:ext uri="{FF2B5EF4-FFF2-40B4-BE49-F238E27FC236}">
                <a16:creationId xmlns:a16="http://schemas.microsoft.com/office/drawing/2014/main" id="{4506F143-16CA-45A8-8F67-8CED75869972}"/>
              </a:ext>
            </a:extLst>
          </p:cNvPr>
          <p:cNvSpPr txBox="1"/>
          <p:nvPr/>
        </p:nvSpPr>
        <p:spPr>
          <a:xfrm rot="5400000">
            <a:off x="14254430" y="4920533"/>
            <a:ext cx="5219669" cy="707886"/>
          </a:xfrm>
          <a:prstGeom prst="rect">
            <a:avLst/>
          </a:prstGeom>
          <a:noFill/>
        </p:spPr>
        <p:txBody>
          <a:bodyPr wrap="square" rtlCol="0">
            <a:spAutoFit/>
          </a:bodyPr>
          <a:lstStyle/>
          <a:p>
            <a:r>
              <a:rPr lang="lv-LV" sz="4000" dirty="0">
                <a:solidFill>
                  <a:schemeClr val="accent6"/>
                </a:solidFill>
                <a:latin typeface="+mj-lt"/>
              </a:rPr>
              <a:t>100 000 000 EUR</a:t>
            </a:r>
          </a:p>
        </p:txBody>
      </p:sp>
    </p:spTree>
    <p:extLst>
      <p:ext uri="{BB962C8B-B14F-4D97-AF65-F5344CB8AC3E}">
        <p14:creationId xmlns:p14="http://schemas.microsoft.com/office/powerpoint/2010/main" val="4288567362"/>
      </p:ext>
    </p:extLst>
  </p:cSld>
  <p:clrMapOvr>
    <a:masterClrMapping/>
  </p:clrMapOvr>
  <p:transition spd="med"/>
</p:sld>
</file>

<file path=ppt/theme/theme1.xml><?xml version="1.0" encoding="utf-8"?>
<a:theme xmlns:a="http://schemas.openxmlformats.org/drawingml/2006/main" name="EM_LV">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_LV" id="{B9B434BE-957C-442D-99B2-56CBE6461A7D}" vid="{BF28C971-8E20-4013-A0F2-979FA7E00E96}"/>
    </a:ext>
  </a:extLst>
</a:theme>
</file>

<file path=ppt/theme/theme2.xml><?xml version="1.0" encoding="utf-8"?>
<a:theme xmlns:a="http://schemas.openxmlformats.org/drawingml/2006/main" name="Office Theme">
  <a:themeElements>
    <a:clrScheme name="Custom 1">
      <a:dk1>
        <a:srgbClr val="00859B"/>
      </a:dk1>
      <a:lt1>
        <a:sysClr val="window" lastClr="FFFFFF"/>
      </a:lt1>
      <a:dk2>
        <a:srgbClr val="00859B"/>
      </a:dk2>
      <a:lt2>
        <a:srgbClr val="FFFFFF"/>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91C8C6449134180501A420469FE7E" ma:contentTypeVersion="13" ma:contentTypeDescription="Create a new document." ma:contentTypeScope="" ma:versionID="220b958fa1c23fe8ad4cf4c42da3f589">
  <xsd:schema xmlns:xsd="http://www.w3.org/2001/XMLSchema" xmlns:xs="http://www.w3.org/2001/XMLSchema" xmlns:p="http://schemas.microsoft.com/office/2006/metadata/properties" xmlns:ns2="d26c1476-6ebd-40cb-b928-c591821e0a59" xmlns:ns3="ae6f8e37-b86f-494c-b563-07ae82ea0c58" targetNamespace="http://schemas.microsoft.com/office/2006/metadata/properties" ma:root="true" ma:fieldsID="600c21946cb83f261d961e1372d557ee" ns2:_="" ns3:_="">
    <xsd:import namespace="d26c1476-6ebd-40cb-b928-c591821e0a59"/>
    <xsd:import namespace="ae6f8e37-b86f-494c-b563-07ae82ea0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Versijas_x0020_koment_x0101_r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c1476-6ebd-40cb-b928-c591821e0a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jas_x0020_koment_x0101_rs" ma:index="12" nillable="true" ma:displayName="Versijas komentārs" ma:internalName="Versijas_x0020_koment_x0101_rs">
      <xsd:simpleType>
        <xsd:restriction base="dms:Text">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6f8e37-b86f-494c-b563-07ae82ea0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ersijas_x0020_koment_x0101_rs xmlns="d26c1476-6ebd-40cb-b928-c591821e0a5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695B63-EBF6-4324-8D16-4EB81B92A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6c1476-6ebd-40cb-b928-c591821e0a59"/>
    <ds:schemaRef ds:uri="ae6f8e37-b86f-494c-b563-07ae82ea0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AB4104-6C1F-43B7-8774-F1D7A82C3A7F}">
  <ds:schemaRefs>
    <ds:schemaRef ds:uri="ae6f8e37-b86f-494c-b563-07ae82ea0c58"/>
    <ds:schemaRef ds:uri="http://purl.org/dc/terms/"/>
    <ds:schemaRef ds:uri="http://schemas.microsoft.com/office/2006/documentManagement/types"/>
    <ds:schemaRef ds:uri="d26c1476-6ebd-40cb-b928-c591821e0a59"/>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7D0D480-A6E1-4FE2-A14B-262BBA0DDC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TotalTime>
  <Words>1252</Words>
  <Application>Microsoft Office PowerPoint</Application>
  <PresentationFormat>Custom</PresentationFormat>
  <Paragraphs>164</Paragraphs>
  <Slides>14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Helvetica Neue</vt:lpstr>
      <vt:lpstr>Verdana</vt:lpstr>
      <vt:lpstr>EM_LV</vt:lpstr>
      <vt:lpstr>Office Theme</vt:lpstr>
      <vt:lpstr>1_Custom Design</vt:lpstr>
      <vt:lpstr>Tūrisma vīzija 2021+</vt:lpstr>
      <vt:lpstr>PowerPoint Presentation</vt:lpstr>
      <vt:lpstr>Latvijas tūrisma politika 2021-2027/NIP</vt:lpstr>
      <vt:lpstr>Latvijas tūrisma politika 2021-2023</vt:lpstr>
      <vt:lpstr>Latvijas tūrisma politika</vt:lpstr>
      <vt:lpstr>DAUDZGADU BUDŽETS 2021-2027</vt:lpstr>
      <vt:lpstr>EM priekšlikumi  tūrisma infrastruktūras objektu izveidei reģionos </vt:lpstr>
      <vt:lpstr>PowerPoint Presentation</vt:lpstr>
      <vt:lpstr>Ekonomikas transformācijas un produktivitātes celšanas reforma  TŪRISMA INFRASTRUKTŪRA</vt:lpstr>
      <vt:lpstr>PAPILDU PIEEJAMAIS ATBALSTS  TŪRISMA ATTĪSTĪBAI</vt:lpstr>
      <vt:lpstr>Kopumā jau piešķirtais un plānotais atbalsts tūrisma nozarei apt.63.6 mlj EUR </vt:lpstr>
      <vt:lpstr>Plānotais atbalsts  pēc COVID-19 nozares darbības veicināšanai</vt:lpstr>
      <vt:lpstr>Plānotais atbalsts  pēc COVID-19 nozares darbības veicināšanai</vt:lpstr>
      <vt:lpstr>Plānotais atbalsts  pēc COVID-19 nozares darbības veicināšanai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Ekonomikas ministrijas plānotie pasākumi  ES Atveseļošanas plānā</dc:title>
  <dc:creator>Ilona Kalniņa</dc:creator>
  <cp:lastModifiedBy>Ilona Kalniņa</cp:lastModifiedBy>
  <cp:revision>62</cp:revision>
  <dcterms:created xsi:type="dcterms:W3CDTF">2020-09-15T21:09:25Z</dcterms:created>
  <dcterms:modified xsi:type="dcterms:W3CDTF">2020-09-30T06:55:57Z</dcterms:modified>
</cp:coreProperties>
</file>