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66" r:id="rId4"/>
    <p:sldId id="262" r:id="rId5"/>
    <p:sldId id="263" r:id="rId6"/>
    <p:sldId id="264" r:id="rId7"/>
    <p:sldId id="261" r:id="rId8"/>
    <p:sldId id="259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\Downloads\Uz&#326;_sam_ii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sz="1500" i="1" dirty="0" err="1"/>
              <a:t>Iedz</a:t>
            </a:r>
            <a:r>
              <a:rPr lang="lv-LV" sz="1500" i="1" dirty="0" err="1"/>
              <a:t>īvotāju</a:t>
            </a:r>
            <a:r>
              <a:rPr lang="lv-LV" sz="1500" i="1" dirty="0"/>
              <a:t> skaits Kurzemes reģiona pašvaldībās (01.01.2020)</a:t>
            </a:r>
            <a:endParaRPr lang="en-US" sz="1500" i="1" dirty="0"/>
          </a:p>
        </c:rich>
      </c:tx>
      <c:layout>
        <c:manualLayout>
          <c:xMode val="edge"/>
          <c:yMode val="edge"/>
          <c:x val="0.10816500567263529"/>
          <c:y val="1.283041907145819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Lapa1!$G$6</c:f>
              <c:strCache>
                <c:ptCount val="1"/>
                <c:pt idx="0">
                  <c:v>Iedz. skaits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Lapa1!$F$7:$F$26</c:f>
              <c:strCache>
                <c:ptCount val="20"/>
                <c:pt idx="0">
                  <c:v>Alsungas novads</c:v>
                </c:pt>
                <c:pt idx="1">
                  <c:v>Mērsraga novads</c:v>
                </c:pt>
                <c:pt idx="2">
                  <c:v>Rucavas novads</c:v>
                </c:pt>
                <c:pt idx="3">
                  <c:v>Vaiņodes novads</c:v>
                </c:pt>
                <c:pt idx="4">
                  <c:v>Pāvilostas novads</c:v>
                </c:pt>
                <c:pt idx="5">
                  <c:v>Durbes novads</c:v>
                </c:pt>
                <c:pt idx="6">
                  <c:v>Nīcas novads</c:v>
                </c:pt>
                <c:pt idx="7">
                  <c:v>Rojas novads</c:v>
                </c:pt>
                <c:pt idx="8">
                  <c:v>Dundagas novads</c:v>
                </c:pt>
                <c:pt idx="9">
                  <c:v>Skrundas novads</c:v>
                </c:pt>
                <c:pt idx="10">
                  <c:v>Priekules novads</c:v>
                </c:pt>
                <c:pt idx="11">
                  <c:v>Brocēnu novads</c:v>
                </c:pt>
                <c:pt idx="12">
                  <c:v>Aizputes novads</c:v>
                </c:pt>
                <c:pt idx="13">
                  <c:v>Grobiņas novads</c:v>
                </c:pt>
                <c:pt idx="14">
                  <c:v>Ventspils novads</c:v>
                </c:pt>
                <c:pt idx="15">
                  <c:v>Saldus novads</c:v>
                </c:pt>
                <c:pt idx="16">
                  <c:v>Kuldīgas novads</c:v>
                </c:pt>
                <c:pt idx="17">
                  <c:v>Talsu novads</c:v>
                </c:pt>
                <c:pt idx="18">
                  <c:v>Ventspils</c:v>
                </c:pt>
                <c:pt idx="19">
                  <c:v>Liepāja</c:v>
                </c:pt>
              </c:strCache>
            </c:strRef>
          </c:cat>
          <c:val>
            <c:numRef>
              <c:f>Lapa1!$G$7:$G$26</c:f>
              <c:numCache>
                <c:formatCode>General</c:formatCode>
                <c:ptCount val="20"/>
                <c:pt idx="0">
                  <c:v>1268</c:v>
                </c:pt>
                <c:pt idx="1">
                  <c:v>1407</c:v>
                </c:pt>
                <c:pt idx="2">
                  <c:v>1451</c:v>
                </c:pt>
                <c:pt idx="3">
                  <c:v>2235</c:v>
                </c:pt>
                <c:pt idx="4">
                  <c:v>2524</c:v>
                </c:pt>
                <c:pt idx="5">
                  <c:v>2601</c:v>
                </c:pt>
                <c:pt idx="6">
                  <c:v>3100</c:v>
                </c:pt>
                <c:pt idx="7">
                  <c:v>3368</c:v>
                </c:pt>
                <c:pt idx="8">
                  <c:v>3571</c:v>
                </c:pt>
                <c:pt idx="9">
                  <c:v>4543</c:v>
                </c:pt>
                <c:pt idx="10">
                  <c:v>4997</c:v>
                </c:pt>
                <c:pt idx="11">
                  <c:v>5633</c:v>
                </c:pt>
                <c:pt idx="12">
                  <c:v>8057</c:v>
                </c:pt>
                <c:pt idx="13">
                  <c:v>8347</c:v>
                </c:pt>
                <c:pt idx="14">
                  <c:v>10824</c:v>
                </c:pt>
                <c:pt idx="15">
                  <c:v>21587</c:v>
                </c:pt>
                <c:pt idx="16">
                  <c:v>22028</c:v>
                </c:pt>
                <c:pt idx="17">
                  <c:v>27425</c:v>
                </c:pt>
                <c:pt idx="18">
                  <c:v>33906</c:v>
                </c:pt>
                <c:pt idx="19">
                  <c:v>68535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9-4E9B-9FF5-43B21FB7C5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0056064"/>
        <c:axId val="180058752"/>
      </c:barChart>
      <c:catAx>
        <c:axId val="180056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crossAx val="180058752"/>
        <c:crosses val="autoZero"/>
        <c:auto val="1"/>
        <c:lblAlgn val="ctr"/>
        <c:lblOffset val="100"/>
        <c:noMultiLvlLbl val="0"/>
      </c:catAx>
      <c:valAx>
        <c:axId val="180058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00560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Ekonomiski aktīvo uzņēmumu skaits (2018)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Lapa1!$B$29:$B$48</c:f>
              <c:strCache>
                <c:ptCount val="20"/>
                <c:pt idx="0">
                  <c:v>Mērsraga novads</c:v>
                </c:pt>
                <c:pt idx="1">
                  <c:v>Vaiņodes novads</c:v>
                </c:pt>
                <c:pt idx="2">
                  <c:v>Alsungas novads</c:v>
                </c:pt>
                <c:pt idx="3">
                  <c:v>Rucavas novads</c:v>
                </c:pt>
                <c:pt idx="4">
                  <c:v>Rojas novads</c:v>
                </c:pt>
                <c:pt idx="5">
                  <c:v>Dundagas novads</c:v>
                </c:pt>
                <c:pt idx="6">
                  <c:v>Pāvilostas novads</c:v>
                </c:pt>
                <c:pt idx="7">
                  <c:v>Durbes novads</c:v>
                </c:pt>
                <c:pt idx="8">
                  <c:v>Nīcas novads</c:v>
                </c:pt>
                <c:pt idx="9">
                  <c:v>Skrundas novads</c:v>
                </c:pt>
                <c:pt idx="10">
                  <c:v>Brocēnu novads</c:v>
                </c:pt>
                <c:pt idx="11">
                  <c:v>Priekules novads</c:v>
                </c:pt>
                <c:pt idx="12">
                  <c:v>Aizputes novads</c:v>
                </c:pt>
                <c:pt idx="13">
                  <c:v>Grobiņas novads</c:v>
                </c:pt>
                <c:pt idx="14">
                  <c:v>Ventspils novads</c:v>
                </c:pt>
                <c:pt idx="15">
                  <c:v>Saldus novads</c:v>
                </c:pt>
                <c:pt idx="16">
                  <c:v>Kuldīgas novads</c:v>
                </c:pt>
                <c:pt idx="17">
                  <c:v>Ventspils</c:v>
                </c:pt>
                <c:pt idx="18">
                  <c:v>Talsu novads</c:v>
                </c:pt>
                <c:pt idx="19">
                  <c:v>Liepāja</c:v>
                </c:pt>
              </c:strCache>
            </c:strRef>
          </c:cat>
          <c:val>
            <c:numRef>
              <c:f>Lapa1!$C$29:$C$48</c:f>
              <c:numCache>
                <c:formatCode>General</c:formatCode>
                <c:ptCount val="20"/>
                <c:pt idx="0">
                  <c:v>90</c:v>
                </c:pt>
                <c:pt idx="1">
                  <c:v>151</c:v>
                </c:pt>
                <c:pt idx="2">
                  <c:v>184</c:v>
                </c:pt>
                <c:pt idx="3">
                  <c:v>212</c:v>
                </c:pt>
                <c:pt idx="4">
                  <c:v>234</c:v>
                </c:pt>
                <c:pt idx="5">
                  <c:v>274</c:v>
                </c:pt>
                <c:pt idx="6">
                  <c:v>286</c:v>
                </c:pt>
                <c:pt idx="7">
                  <c:v>338</c:v>
                </c:pt>
                <c:pt idx="8">
                  <c:v>382</c:v>
                </c:pt>
                <c:pt idx="9">
                  <c:v>408</c:v>
                </c:pt>
                <c:pt idx="10">
                  <c:v>469</c:v>
                </c:pt>
                <c:pt idx="11">
                  <c:v>552</c:v>
                </c:pt>
                <c:pt idx="12">
                  <c:v>747</c:v>
                </c:pt>
                <c:pt idx="13">
                  <c:v>760</c:v>
                </c:pt>
                <c:pt idx="14">
                  <c:v>886</c:v>
                </c:pt>
                <c:pt idx="15" formatCode="#,##0">
                  <c:v>2289</c:v>
                </c:pt>
                <c:pt idx="16" formatCode="#,##0">
                  <c:v>2403</c:v>
                </c:pt>
                <c:pt idx="17" formatCode="#,##0">
                  <c:v>2435</c:v>
                </c:pt>
                <c:pt idx="18" formatCode="#,##0">
                  <c:v>2461</c:v>
                </c:pt>
                <c:pt idx="19" formatCode="#,##0">
                  <c:v>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5-4051-B5B1-BBE61846ED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331328"/>
        <c:axId val="126948096"/>
      </c:barChart>
      <c:catAx>
        <c:axId val="127331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948096"/>
        <c:crosses val="autoZero"/>
        <c:auto val="1"/>
        <c:lblAlgn val="ctr"/>
        <c:lblOffset val="100"/>
        <c:noMultiLvlLbl val="0"/>
      </c:catAx>
      <c:valAx>
        <c:axId val="126948096"/>
        <c:scaling>
          <c:orientation val="minMax"/>
        </c:scaling>
        <c:delete val="0"/>
        <c:axPos val="b"/>
        <c:majorGridlines>
          <c:spPr>
            <a:ln>
              <a:solidFill>
                <a:schemeClr val="accent6">
                  <a:alpha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7331328"/>
        <c:crosses val="autoZero"/>
        <c:crossBetween val="between"/>
        <c:majorUnit val="100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500"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[Uzņ_sam_iin.xlsx]Lapa1!$B$6</c:f>
              <c:strCache>
                <c:ptCount val="1"/>
                <c:pt idx="0">
                  <c:v>(tūkst. EUR)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[Uzņ_sam_iin.xlsx]Lapa1!$A$7:$A$26</c:f>
              <c:strCache>
                <c:ptCount val="20"/>
                <c:pt idx="0">
                  <c:v>Liepāja</c:v>
                </c:pt>
                <c:pt idx="1">
                  <c:v>Venspils</c:v>
                </c:pt>
                <c:pt idx="2">
                  <c:v>Talsu novads</c:v>
                </c:pt>
                <c:pt idx="3">
                  <c:v>Saldus novads</c:v>
                </c:pt>
                <c:pt idx="4">
                  <c:v>Kuldīgas novads</c:v>
                </c:pt>
                <c:pt idx="5">
                  <c:v>Grobiņas novads</c:v>
                </c:pt>
                <c:pt idx="6">
                  <c:v>Ventspils novads</c:v>
                </c:pt>
                <c:pt idx="7">
                  <c:v>Aizputes novads</c:v>
                </c:pt>
                <c:pt idx="8">
                  <c:v>Rojas novads</c:v>
                </c:pt>
                <c:pt idx="9">
                  <c:v>Priekules novads</c:v>
                </c:pt>
                <c:pt idx="10">
                  <c:v>Brocēnu novads</c:v>
                </c:pt>
                <c:pt idx="11">
                  <c:v>Nīcas novads</c:v>
                </c:pt>
                <c:pt idx="12">
                  <c:v>Skrundas novads</c:v>
                </c:pt>
                <c:pt idx="13">
                  <c:v>Dundagas novads</c:v>
                </c:pt>
                <c:pt idx="14">
                  <c:v>Pāvilostas novads</c:v>
                </c:pt>
                <c:pt idx="15">
                  <c:v>Alsungas novads</c:v>
                </c:pt>
                <c:pt idx="16">
                  <c:v>Rucavas novads</c:v>
                </c:pt>
                <c:pt idx="17">
                  <c:v>Durbes novads</c:v>
                </c:pt>
                <c:pt idx="18">
                  <c:v>Vaiņodes novads</c:v>
                </c:pt>
                <c:pt idx="19">
                  <c:v>Mērsraga novads</c:v>
                </c:pt>
              </c:strCache>
            </c:strRef>
          </c:cat>
          <c:val>
            <c:numRef>
              <c:f>[Uzņ_sam_iin.xlsx]Lapa1!$B$7:$B$26</c:f>
              <c:numCache>
                <c:formatCode>General</c:formatCode>
                <c:ptCount val="20"/>
                <c:pt idx="0">
                  <c:v>45635.62</c:v>
                </c:pt>
                <c:pt idx="1">
                  <c:v>29781.759999999998</c:v>
                </c:pt>
                <c:pt idx="2">
                  <c:v>12272.45</c:v>
                </c:pt>
                <c:pt idx="3">
                  <c:v>11906.59</c:v>
                </c:pt>
                <c:pt idx="4">
                  <c:v>7969.59</c:v>
                </c:pt>
                <c:pt idx="5">
                  <c:v>5589.04</c:v>
                </c:pt>
                <c:pt idx="6">
                  <c:v>4517.75</c:v>
                </c:pt>
                <c:pt idx="7">
                  <c:v>2341.1999999999998</c:v>
                </c:pt>
                <c:pt idx="8">
                  <c:v>2053.0300000000002</c:v>
                </c:pt>
                <c:pt idx="9">
                  <c:v>1832.29</c:v>
                </c:pt>
                <c:pt idx="10">
                  <c:v>1576.29</c:v>
                </c:pt>
                <c:pt idx="11">
                  <c:v>1483.33</c:v>
                </c:pt>
                <c:pt idx="12">
                  <c:v>1458.41</c:v>
                </c:pt>
                <c:pt idx="13">
                  <c:v>1289.51</c:v>
                </c:pt>
                <c:pt idx="14">
                  <c:v>826.52</c:v>
                </c:pt>
                <c:pt idx="15">
                  <c:v>733.29</c:v>
                </c:pt>
                <c:pt idx="16">
                  <c:v>732.21</c:v>
                </c:pt>
                <c:pt idx="17">
                  <c:v>713.09</c:v>
                </c:pt>
                <c:pt idx="18">
                  <c:v>469.53</c:v>
                </c:pt>
                <c:pt idx="19">
                  <c:v>402.11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8-4418-B307-413FF688A4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016960"/>
        <c:axId val="178460544"/>
      </c:barChart>
      <c:catAx>
        <c:axId val="175016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178460544"/>
        <c:crosses val="autoZero"/>
        <c:auto val="1"/>
        <c:lblAlgn val="ctr"/>
        <c:lblOffset val="100"/>
        <c:noMultiLvlLbl val="0"/>
      </c:catAx>
      <c:valAx>
        <c:axId val="178460544"/>
        <c:scaling>
          <c:orientation val="minMax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17501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26388888888886"/>
          <c:y val="3.4083030992921849E-2"/>
          <c:w val="0.42601558930956318"/>
          <c:h val="0.88559920442892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Lapa1!$C$1</c:f>
              <c:strCache>
                <c:ptCount val="1"/>
                <c:pt idx="0">
                  <c:v>Aizpute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Lapa1!$C$2:$C$21</c:f>
            </c:numRef>
          </c:val>
          <c:extLst>
            <c:ext xmlns:c16="http://schemas.microsoft.com/office/drawing/2014/chart" uri="{C3380CC4-5D6E-409C-BE32-E72D297353CC}">
              <c16:uniqueId val="{00000000-53EF-4E16-859F-3210A282D8F0}"/>
            </c:ext>
          </c:extLst>
        </c:ser>
        <c:ser>
          <c:idx val="1"/>
          <c:order val="1"/>
          <c:tx>
            <c:strRef>
              <c:f>Lapa1!$D$1</c:f>
              <c:strCache>
                <c:ptCount val="1"/>
                <c:pt idx="0">
                  <c:v>Alsunga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Lapa1!$D$2:$D$21</c:f>
            </c:numRef>
          </c:val>
          <c:extLst>
            <c:ext xmlns:c16="http://schemas.microsoft.com/office/drawing/2014/chart" uri="{C3380CC4-5D6E-409C-BE32-E72D297353CC}">
              <c16:uniqueId val="{00000001-53EF-4E16-859F-3210A282D8F0}"/>
            </c:ext>
          </c:extLst>
        </c:ser>
        <c:ser>
          <c:idx val="2"/>
          <c:order val="2"/>
          <c:tx>
            <c:strRef>
              <c:f>Lapa1!$E$1</c:f>
              <c:strCache>
                <c:ptCount val="1"/>
                <c:pt idx="0">
                  <c:v>Grobiņa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Lapa1!$E$2:$E$21</c:f>
            </c:numRef>
          </c:val>
          <c:extLst>
            <c:ext xmlns:c16="http://schemas.microsoft.com/office/drawing/2014/chart" uri="{C3380CC4-5D6E-409C-BE32-E72D297353CC}">
              <c16:uniqueId val="{00000002-53EF-4E16-859F-3210A282D8F0}"/>
            </c:ext>
          </c:extLst>
        </c:ser>
        <c:ser>
          <c:idx val="3"/>
          <c:order val="3"/>
          <c:tx>
            <c:strRef>
              <c:f>Lapa1!$F$1</c:f>
              <c:strCache>
                <c:ptCount val="1"/>
                <c:pt idx="0">
                  <c:v>Kuldīga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Lapa1!$F$2:$F$21</c:f>
            </c:numRef>
          </c:val>
          <c:extLst>
            <c:ext xmlns:c16="http://schemas.microsoft.com/office/drawing/2014/chart" uri="{C3380CC4-5D6E-409C-BE32-E72D297353CC}">
              <c16:uniqueId val="{00000003-53EF-4E16-859F-3210A282D8F0}"/>
            </c:ext>
          </c:extLst>
        </c:ser>
        <c:ser>
          <c:idx val="4"/>
          <c:order val="4"/>
          <c:tx>
            <c:strRef>
              <c:f>Lapa1!$G$1</c:f>
              <c:strCache>
                <c:ptCount val="1"/>
                <c:pt idx="0">
                  <c:v>Liepāja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Lapa1!$G$2:$G$21</c:f>
            </c:numRef>
          </c:val>
          <c:extLst>
            <c:ext xmlns:c16="http://schemas.microsoft.com/office/drawing/2014/chart" uri="{C3380CC4-5D6E-409C-BE32-E72D297353CC}">
              <c16:uniqueId val="{00000004-53EF-4E16-859F-3210A282D8F0}"/>
            </c:ext>
          </c:extLst>
        </c:ser>
        <c:ser>
          <c:idx val="5"/>
          <c:order val="5"/>
          <c:tx>
            <c:strRef>
              <c:f>Lapa1!$H$1</c:f>
              <c:strCache>
                <c:ptCount val="1"/>
                <c:pt idx="0">
                  <c:v>Mērsrags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Lapa1!$H$2:$H$21</c:f>
            </c:numRef>
          </c:val>
          <c:extLst>
            <c:ext xmlns:c16="http://schemas.microsoft.com/office/drawing/2014/chart" uri="{C3380CC4-5D6E-409C-BE32-E72D297353CC}">
              <c16:uniqueId val="{00000005-53EF-4E16-859F-3210A282D8F0}"/>
            </c:ext>
          </c:extLst>
        </c:ser>
        <c:ser>
          <c:idx val="6"/>
          <c:order val="6"/>
          <c:tx>
            <c:strRef>
              <c:f>Lapa1!$I$1</c:f>
              <c:strCache>
                <c:ptCount val="1"/>
                <c:pt idx="0">
                  <c:v>Nīca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Lapa1!$I$2:$I$21</c:f>
            </c:numRef>
          </c:val>
          <c:extLst>
            <c:ext xmlns:c16="http://schemas.microsoft.com/office/drawing/2014/chart" uri="{C3380CC4-5D6E-409C-BE32-E72D297353CC}">
              <c16:uniqueId val="{00000006-53EF-4E16-859F-3210A282D8F0}"/>
            </c:ext>
          </c:extLst>
        </c:ser>
        <c:ser>
          <c:idx val="7"/>
          <c:order val="7"/>
          <c:tx>
            <c:strRef>
              <c:f>Lapa1!$J$1</c:f>
              <c:strCache>
                <c:ptCount val="1"/>
                <c:pt idx="0">
                  <c:v>Pāvilosta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Lapa1!$J$2:$J$21</c:f>
            </c:numRef>
          </c:val>
          <c:extLst>
            <c:ext xmlns:c16="http://schemas.microsoft.com/office/drawing/2014/chart" uri="{C3380CC4-5D6E-409C-BE32-E72D297353CC}">
              <c16:uniqueId val="{00000007-53EF-4E16-859F-3210A282D8F0}"/>
            </c:ext>
          </c:extLst>
        </c:ser>
        <c:ser>
          <c:idx val="8"/>
          <c:order val="8"/>
          <c:tx>
            <c:strRef>
              <c:f>Lapa1!$K$1</c:f>
              <c:strCache>
                <c:ptCount val="1"/>
                <c:pt idx="0">
                  <c:v>Priekule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Lapa1!$K$2:$K$21</c:f>
            </c:numRef>
          </c:val>
          <c:extLst>
            <c:ext xmlns:c16="http://schemas.microsoft.com/office/drawing/2014/chart" uri="{C3380CC4-5D6E-409C-BE32-E72D297353CC}">
              <c16:uniqueId val="{00000008-53EF-4E16-859F-3210A282D8F0}"/>
            </c:ext>
          </c:extLst>
        </c:ser>
        <c:ser>
          <c:idx val="9"/>
          <c:order val="9"/>
          <c:tx>
            <c:strRef>
              <c:f>Lapa1!$L$1</c:f>
              <c:strCache>
                <c:ptCount val="1"/>
                <c:pt idx="0">
                  <c:v>Roja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Lapa1!$L$2:$L$21</c:f>
            </c:numRef>
          </c:val>
          <c:extLst>
            <c:ext xmlns:c16="http://schemas.microsoft.com/office/drawing/2014/chart" uri="{C3380CC4-5D6E-409C-BE32-E72D297353CC}">
              <c16:uniqueId val="{00000009-53EF-4E16-859F-3210A282D8F0}"/>
            </c:ext>
          </c:extLst>
        </c:ser>
        <c:ser>
          <c:idx val="10"/>
          <c:order val="10"/>
          <c:tx>
            <c:strRef>
              <c:f>Lapa1!$M$1</c:f>
              <c:strCache>
                <c:ptCount val="1"/>
                <c:pt idx="0">
                  <c:v>Rucava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Lapa1!$M$2:$M$21</c:f>
            </c:numRef>
          </c:val>
          <c:extLst>
            <c:ext xmlns:c16="http://schemas.microsoft.com/office/drawing/2014/chart" uri="{C3380CC4-5D6E-409C-BE32-E72D297353CC}">
              <c16:uniqueId val="{0000000A-53EF-4E16-859F-3210A282D8F0}"/>
            </c:ext>
          </c:extLst>
        </c:ser>
        <c:ser>
          <c:idx val="11"/>
          <c:order val="11"/>
          <c:tx>
            <c:strRef>
              <c:f>Lapa1!$N$1</c:f>
              <c:strCache>
                <c:ptCount val="1"/>
                <c:pt idx="0">
                  <c:v>Talsi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Lapa1!$N$2:$N$21</c:f>
            </c:numRef>
          </c:val>
          <c:extLst>
            <c:ext xmlns:c16="http://schemas.microsoft.com/office/drawing/2014/chart" uri="{C3380CC4-5D6E-409C-BE32-E72D297353CC}">
              <c16:uniqueId val="{0000000B-53EF-4E16-859F-3210A282D8F0}"/>
            </c:ext>
          </c:extLst>
        </c:ser>
        <c:ser>
          <c:idx val="12"/>
          <c:order val="12"/>
          <c:tx>
            <c:strRef>
              <c:f>Lapa1!$O$1</c:f>
              <c:strCache>
                <c:ptCount val="1"/>
                <c:pt idx="0">
                  <c:v>Vent.nov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Lapa1!$O$2:$O$21</c:f>
            </c:numRef>
          </c:val>
          <c:extLst>
            <c:ext xmlns:c16="http://schemas.microsoft.com/office/drawing/2014/chart" uri="{C3380CC4-5D6E-409C-BE32-E72D297353CC}">
              <c16:uniqueId val="{0000000C-53EF-4E16-859F-3210A282D8F0}"/>
            </c:ext>
          </c:extLst>
        </c:ser>
        <c:ser>
          <c:idx val="13"/>
          <c:order val="13"/>
          <c:tx>
            <c:strRef>
              <c:f>Lapa1!$P$1</c:f>
              <c:strCache>
                <c:ptCount val="1"/>
                <c:pt idx="0">
                  <c:v>Broceni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Lapa1!$P$2:$P$21</c:f>
            </c:numRef>
          </c:val>
          <c:extLst>
            <c:ext xmlns:c16="http://schemas.microsoft.com/office/drawing/2014/chart" uri="{C3380CC4-5D6E-409C-BE32-E72D297353CC}">
              <c16:uniqueId val="{0000000D-53EF-4E16-859F-3210A282D8F0}"/>
            </c:ext>
          </c:extLst>
        </c:ser>
        <c:ser>
          <c:idx val="14"/>
          <c:order val="14"/>
          <c:tx>
            <c:strRef>
              <c:f>Lapa1!$Q$1</c:f>
              <c:strCache>
                <c:ptCount val="1"/>
                <c:pt idx="0">
                  <c:v>Dundaga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Lapa1!$Q$2:$Q$21</c:f>
            </c:numRef>
          </c:val>
          <c:extLst>
            <c:ext xmlns:c16="http://schemas.microsoft.com/office/drawing/2014/chart" uri="{C3380CC4-5D6E-409C-BE32-E72D297353CC}">
              <c16:uniqueId val="{0000000E-53EF-4E16-859F-3210A282D8F0}"/>
            </c:ext>
          </c:extLst>
        </c:ser>
        <c:ser>
          <c:idx val="15"/>
          <c:order val="15"/>
          <c:tx>
            <c:strRef>
              <c:f>Lapa1!$R$1</c:f>
              <c:strCache>
                <c:ptCount val="1"/>
                <c:pt idx="0">
                  <c:v>Durbe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Lapa1!$R$2:$R$21</c:f>
            </c:numRef>
          </c:val>
          <c:extLst>
            <c:ext xmlns:c16="http://schemas.microsoft.com/office/drawing/2014/chart" uri="{C3380CC4-5D6E-409C-BE32-E72D297353CC}">
              <c16:uniqueId val="{0000000F-53EF-4E16-859F-3210A282D8F0}"/>
            </c:ext>
          </c:extLst>
        </c:ser>
        <c:ser>
          <c:idx val="16"/>
          <c:order val="16"/>
          <c:tx>
            <c:strRef>
              <c:f>Lapa1!$S$1</c:f>
              <c:strCache>
                <c:ptCount val="1"/>
                <c:pt idx="0">
                  <c:v>Saldus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Lapa1!$S$2:$S$21</c:f>
            </c:numRef>
          </c:val>
          <c:extLst>
            <c:ext xmlns:c16="http://schemas.microsoft.com/office/drawing/2014/chart" uri="{C3380CC4-5D6E-409C-BE32-E72D297353CC}">
              <c16:uniqueId val="{00000010-53EF-4E16-859F-3210A282D8F0}"/>
            </c:ext>
          </c:extLst>
        </c:ser>
        <c:ser>
          <c:idx val="17"/>
          <c:order val="17"/>
          <c:tx>
            <c:strRef>
              <c:f>Lapa1!$T$1</c:f>
              <c:strCache>
                <c:ptCount val="1"/>
                <c:pt idx="0">
                  <c:v>Skrunda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Lapa1!$T$2:$T$21</c:f>
            </c:numRef>
          </c:val>
          <c:extLst>
            <c:ext xmlns:c16="http://schemas.microsoft.com/office/drawing/2014/chart" uri="{C3380CC4-5D6E-409C-BE32-E72D297353CC}">
              <c16:uniqueId val="{00000011-53EF-4E16-859F-3210A282D8F0}"/>
            </c:ext>
          </c:extLst>
        </c:ser>
        <c:ser>
          <c:idx val="18"/>
          <c:order val="18"/>
          <c:tx>
            <c:strRef>
              <c:f>Lapa1!$U$1</c:f>
              <c:strCache>
                <c:ptCount val="1"/>
                <c:pt idx="0">
                  <c:v>Vaiņode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Lapa1!$U$2:$U$21</c:f>
            </c:numRef>
          </c:val>
          <c:extLst>
            <c:ext xmlns:c16="http://schemas.microsoft.com/office/drawing/2014/chart" uri="{C3380CC4-5D6E-409C-BE32-E72D297353CC}">
              <c16:uniqueId val="{00000012-53EF-4E16-859F-3210A282D8F0}"/>
            </c:ext>
          </c:extLst>
        </c:ser>
        <c:ser>
          <c:idx val="19"/>
          <c:order val="19"/>
          <c:tx>
            <c:strRef>
              <c:f>Lapa1!$V$1</c:f>
              <c:strCache>
                <c:ptCount val="1"/>
                <c:pt idx="0">
                  <c:v>Ventsp</c:v>
                </c:pt>
              </c:strCache>
            </c:strRef>
          </c:tx>
          <c:invertIfNegative val="0"/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Lapa1!$V$2:$V$21</c:f>
            </c:numRef>
          </c:val>
          <c:extLst>
            <c:ext xmlns:c16="http://schemas.microsoft.com/office/drawing/2014/chart" uri="{C3380CC4-5D6E-409C-BE32-E72D297353CC}">
              <c16:uniqueId val="{00000013-53EF-4E16-859F-3210A282D8F0}"/>
            </c:ext>
          </c:extLst>
        </c:ser>
        <c:ser>
          <c:idx val="20"/>
          <c:order val="20"/>
          <c:tx>
            <c:strRef>
              <c:f>Lapa1!$W$1</c:f>
              <c:strCache>
                <c:ptCount val="1"/>
                <c:pt idx="0">
                  <c:v>Pašvaldību skaits</c:v>
                </c:pt>
              </c:strCache>
            </c:strRef>
          </c:tx>
          <c:spPr>
            <a:solidFill>
              <a:schemeClr val="bg1">
                <a:lumMod val="50000"/>
                <a:alpha val="5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Lapa1!$B$2:$B$21</c:f>
              <c:strCache>
                <c:ptCount val="20"/>
                <c:pt idx="0">
                  <c:v>Finansiāls atbalsts</c:v>
                </c:pt>
                <c:pt idx="1">
                  <c:v>Nekustamā īpašuma nodokļu atlaides</c:v>
                </c:pt>
                <c:pt idx="2">
                  <c:v>Darbinieks (-ki) pašvaldībā, kas atbild par uzņēmējdarbību</c:v>
                </c:pt>
                <c:pt idx="3">
                  <c:v>Lauku konsultants, ko finansē vai līdzfinansē pašvaldība</c:v>
                </c:pt>
                <c:pt idx="4">
                  <c:v>Konsultāciju nodrošinājums</c:v>
                </c:pt>
                <c:pt idx="5">
                  <c:v>Balvas, atzinības</c:v>
                </c:pt>
                <c:pt idx="6">
                  <c:v>Izstāžu organizēšana uzņēmējiem pašvaldībā</c:v>
                </c:pt>
                <c:pt idx="7">
                  <c:v>Dalības nodrošinājums  citu institūciju organizētajās izstādēs</c:v>
                </c:pt>
                <c:pt idx="8">
                  <c:v>Brīvo NĪ datu bāzes izveide un tās pieejamība mājas lapā</c:v>
                </c:pt>
                <c:pt idx="9">
                  <c:v>Semināru organizēšana uzņēmējiem</c:v>
                </c:pt>
                <c:pt idx="10">
                  <c:v>Aktuālā informācija uzņēmējiem pašvaldības mājas lapā</c:v>
                </c:pt>
                <c:pt idx="11">
                  <c:v>Infrastruktūras izveide un nodrošinājums</c:v>
                </c:pt>
                <c:pt idx="12">
                  <c:v>Iepirkumi nosakot priekšrocības vietējiem uzņēmumiem</c:v>
                </c:pt>
                <c:pt idx="13">
                  <c:v>Mārketinga pasākumi tūrisma uzņēmumu popularizēšanai </c:v>
                </c:pt>
                <c:pt idx="14">
                  <c:v>Atbalsta sniegšana Biznesa inkubatoru darbības nodrošināsanai</c:v>
                </c:pt>
                <c:pt idx="15">
                  <c:v>Pašvaldības vadības regulāras tikšanās ar uzņēmēju pārstāvjiem</c:v>
                </c:pt>
                <c:pt idx="16">
                  <c:v>Citi, iepriekš neminēti pašvaldības atbalsta veidi uzņēmējiem</c:v>
                </c:pt>
                <c:pt idx="17">
                  <c:v>Pašvaldībā esošās uzņēmējdarbības atbalsta institūcijas</c:v>
                </c:pt>
                <c:pt idx="18">
                  <c:v>Zemes un telpu nomas atlaides </c:v>
                </c:pt>
                <c:pt idx="19">
                  <c:v>Pašvaldības nekustamā īpašuma (telpu) izmantošanas iespēja </c:v>
                </c:pt>
              </c:strCache>
            </c:strRef>
          </c:cat>
          <c:val>
            <c:numRef>
              <c:f>Lapa1!$W$2:$W$21</c:f>
              <c:numCache>
                <c:formatCode>General</c:formatCode>
                <c:ptCount val="20"/>
                <c:pt idx="0">
                  <c:v>7</c:v>
                </c:pt>
                <c:pt idx="1">
                  <c:v>12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  <c:pt idx="5">
                  <c:v>14</c:v>
                </c:pt>
                <c:pt idx="6">
                  <c:v>6</c:v>
                </c:pt>
                <c:pt idx="7">
                  <c:v>16</c:v>
                </c:pt>
                <c:pt idx="8">
                  <c:v>13</c:v>
                </c:pt>
                <c:pt idx="9">
                  <c:v>19</c:v>
                </c:pt>
                <c:pt idx="10">
                  <c:v>20</c:v>
                </c:pt>
                <c:pt idx="11">
                  <c:v>19</c:v>
                </c:pt>
                <c:pt idx="12">
                  <c:v>10</c:v>
                </c:pt>
                <c:pt idx="13">
                  <c:v>20</c:v>
                </c:pt>
                <c:pt idx="14">
                  <c:v>11</c:v>
                </c:pt>
                <c:pt idx="15">
                  <c:v>17</c:v>
                </c:pt>
                <c:pt idx="16">
                  <c:v>6</c:v>
                </c:pt>
                <c:pt idx="17">
                  <c:v>17</c:v>
                </c:pt>
                <c:pt idx="18">
                  <c:v>3</c:v>
                </c:pt>
                <c:pt idx="1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3EF-4E16-859F-3210A282D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85472"/>
        <c:axId val="170652800"/>
      </c:barChart>
      <c:catAx>
        <c:axId val="170585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170652800"/>
        <c:crosses val="autoZero"/>
        <c:auto val="1"/>
        <c:lblAlgn val="ctr"/>
        <c:lblOffset val="100"/>
        <c:noMultiLvlLbl val="0"/>
      </c:catAx>
      <c:valAx>
        <c:axId val="170652800"/>
        <c:scaling>
          <c:orientation val="minMax"/>
          <c:max val="20"/>
        </c:scaling>
        <c:delete val="0"/>
        <c:axPos val="b"/>
        <c:majorGridlines>
          <c:spPr>
            <a:ln>
              <a:solidFill>
                <a:schemeClr val="accent1">
                  <a:alpha val="38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lv-LV"/>
          </a:p>
        </c:txPr>
        <c:crossAx val="170585472"/>
        <c:crosses val="autoZero"/>
        <c:crossBetween val="between"/>
      </c:valAx>
      <c:spPr>
        <a:solidFill>
          <a:schemeClr val="bg1">
            <a:lumMod val="50000"/>
            <a:alpha val="10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91125894436644"/>
          <c:y val="7.0338480909528572E-2"/>
          <c:w val="0.3900537302937036"/>
          <c:h val="0.78877532126060068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5698805138867356"/>
                  <c:y val="-0.1842079275142267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10-4E00-92D6-250D1636D91B}"/>
                </c:ext>
              </c:extLst>
            </c:dLbl>
            <c:dLbl>
              <c:idx val="1"/>
              <c:layout>
                <c:manualLayout>
                  <c:x val="-0.1027205768345642"/>
                  <c:y val="-7.05477169203421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10-4E00-92D6-250D1636D91B}"/>
                </c:ext>
              </c:extLst>
            </c:dLbl>
            <c:spPr>
              <a:solidFill>
                <a:schemeClr val="bg1">
                  <a:lumMod val="95000"/>
                  <a:alpha val="40000"/>
                </a:schemeClr>
              </a:solidFill>
            </c:spPr>
            <c:txPr>
              <a:bodyPr/>
              <a:lstStyle/>
              <a:p>
                <a:pPr>
                  <a:defRPr sz="16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'[NBG351.xlsx]NBG351'!$B$6:$B$7</c:f>
              <c:strCache>
                <c:ptCount val="2"/>
                <c:pt idx="0">
                  <c:v>Ekonomiski aktīvie iedzīvotāji</c:v>
                </c:pt>
                <c:pt idx="1">
                  <c:v>Ekonomiski neaktīvie iedzīvotāji</c:v>
                </c:pt>
              </c:strCache>
            </c:strRef>
          </c:cat>
          <c:val>
            <c:numRef>
              <c:f>'[NBG351.xlsx]NBG351'!$D$6:$D$7</c:f>
              <c:numCache>
                <c:formatCode>0.0</c:formatCode>
                <c:ptCount val="2"/>
                <c:pt idx="0">
                  <c:v>111.1</c:v>
                </c:pt>
                <c:pt idx="1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0-4E00-92D6-250D1636D9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77143482064744E-2"/>
          <c:y val="0.43055555555555558"/>
          <c:w val="0.91838027018840263"/>
          <c:h val="0.4078627150772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'[NBG351 (1).xlsx]NBG351'!$B$7</c:f>
              <c:strCache>
                <c:ptCount val="1"/>
                <c:pt idx="0">
                  <c:v>..nodarbinātie iedzīvotāji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4.1666666666666666E-3"/>
                  <c:y val="-1.5158821479214511E-2"/>
                </c:manualLayout>
              </c:layout>
              <c:spPr>
                <a:solidFill>
                  <a:schemeClr val="bg1">
                    <a:lumMod val="95000"/>
                    <a:alpha val="40000"/>
                  </a:schemeClr>
                </a:solidFill>
              </c:spPr>
              <c:txPr>
                <a:bodyPr/>
                <a:lstStyle/>
                <a:p>
                  <a:pPr>
                    <a:defRPr sz="1600" i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46-431B-AFC4-21864EAE15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'[NBG351 (1).xlsx]NBG351'!$D$7</c:f>
              <c:numCache>
                <c:formatCode>0.0</c:formatCode>
                <c:ptCount val="1"/>
                <c:pt idx="0">
                  <c:v>104.2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46-431B-AFC4-21864EAE1526}"/>
            </c:ext>
          </c:extLst>
        </c:ser>
        <c:ser>
          <c:idx val="1"/>
          <c:order val="1"/>
          <c:tx>
            <c:strRef>
              <c:f>'[NBG351 (1).xlsx]NBG351'!$B$8</c:f>
              <c:strCache>
                <c:ptCount val="1"/>
                <c:pt idx="0">
                  <c:v>..bezdarbnieki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3888888888888889E-3"/>
                  <c:y val="-0.13425925925925927"/>
                </c:manualLayout>
              </c:layout>
              <c:spPr>
                <a:solidFill>
                  <a:schemeClr val="bg1">
                    <a:lumMod val="95000"/>
                    <a:alpha val="40000"/>
                  </a:schemeClr>
                </a:solidFill>
              </c:spPr>
              <c:txPr>
                <a:bodyPr/>
                <a:lstStyle/>
                <a:p>
                  <a:pPr>
                    <a:defRPr sz="1600" i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46-431B-AFC4-21864EAE15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'[NBG351 (1).xlsx]NBG351'!$D$8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46-431B-AFC4-21864EAE1526}"/>
            </c:ext>
          </c:extLst>
        </c:ser>
        <c:ser>
          <c:idx val="2"/>
          <c:order val="2"/>
          <c:tx>
            <c:strRef>
              <c:f>'[NBG351 (1).xlsx]NBG351'!$B$9</c:f>
              <c:strCache>
                <c:ptCount val="1"/>
                <c:pt idx="0">
                  <c:v>Ekonomiski neaktīvie iedzīvotāji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3333333333333229E-2"/>
                  <c:y val="-1.851851851851851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46-431B-AFC4-21864EAE1526}"/>
                </c:ext>
              </c:extLst>
            </c:dLbl>
            <c:spPr>
              <a:solidFill>
                <a:schemeClr val="bg1">
                  <a:lumMod val="95000"/>
                  <a:alpha val="40000"/>
                </a:schemeClr>
              </a:solidFill>
            </c:spPr>
            <c:txPr>
              <a:bodyPr/>
              <a:lstStyle/>
              <a:p>
                <a:pPr>
                  <a:defRPr sz="16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'[NBG351 (1).xlsx]NBG351'!$D$9</c:f>
              <c:numCache>
                <c:formatCode>0.0</c:formatCode>
                <c:ptCount val="1"/>
                <c:pt idx="0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46-431B-AFC4-21864EAE1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22055040"/>
        <c:axId val="222065024"/>
      </c:barChart>
      <c:catAx>
        <c:axId val="222055040"/>
        <c:scaling>
          <c:orientation val="minMax"/>
        </c:scaling>
        <c:delete val="0"/>
        <c:axPos val="l"/>
        <c:majorTickMark val="none"/>
        <c:minorTickMark val="none"/>
        <c:tickLblPos val="none"/>
        <c:crossAx val="222065024"/>
        <c:crosses val="autoZero"/>
        <c:auto val="1"/>
        <c:lblAlgn val="ctr"/>
        <c:lblOffset val="100"/>
        <c:noMultiLvlLbl val="0"/>
      </c:catAx>
      <c:valAx>
        <c:axId val="22206502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lv-LV"/>
          </a:p>
        </c:txPr>
        <c:crossAx val="2220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algn="l">
              <a:defRPr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lv-LV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Bezdarba līmenis uz 31.08.2020 (%)</a:t>
            </a:r>
            <a:endParaRPr lang="en-US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2.4319335083114613E-2"/>
          <c:y val="2.2967438329874811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Bezdarbs_uz082020!$F$1</c:f>
              <c:strCache>
                <c:ptCount val="1"/>
                <c:pt idx="0">
                  <c:v>_31082020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Bezdarbs_uz082020!$A$2:$A$21</c:f>
              <c:strCache>
                <c:ptCount val="20"/>
                <c:pt idx="0">
                  <c:v>Liepāja</c:v>
                </c:pt>
                <c:pt idx="1">
                  <c:v>Kuldīgas novads</c:v>
                </c:pt>
                <c:pt idx="2">
                  <c:v>Brocēnu novads</c:v>
                </c:pt>
                <c:pt idx="3">
                  <c:v>Dundagas novads</c:v>
                </c:pt>
                <c:pt idx="4">
                  <c:v>Rojas novads</c:v>
                </c:pt>
                <c:pt idx="5">
                  <c:v>Ventspils</c:v>
                </c:pt>
                <c:pt idx="6">
                  <c:v>Skrundas novads</c:v>
                </c:pt>
                <c:pt idx="7">
                  <c:v>Alsungas novads</c:v>
                </c:pt>
                <c:pt idx="8">
                  <c:v>Talsu novads</c:v>
                </c:pt>
                <c:pt idx="9">
                  <c:v>Aizputes novads</c:v>
                </c:pt>
                <c:pt idx="10">
                  <c:v>Saldus novads</c:v>
                </c:pt>
                <c:pt idx="11">
                  <c:v>Vaiņodes novads</c:v>
                </c:pt>
                <c:pt idx="12">
                  <c:v>Ventspils novads</c:v>
                </c:pt>
                <c:pt idx="13">
                  <c:v>Rucavas novads</c:v>
                </c:pt>
                <c:pt idx="14">
                  <c:v>Grobiņas novads</c:v>
                </c:pt>
                <c:pt idx="15">
                  <c:v>Priekules novads</c:v>
                </c:pt>
                <c:pt idx="16">
                  <c:v>Pāvilostas novads</c:v>
                </c:pt>
                <c:pt idx="17">
                  <c:v>Nīcas novads</c:v>
                </c:pt>
                <c:pt idx="18">
                  <c:v>Durbes novads</c:v>
                </c:pt>
                <c:pt idx="19">
                  <c:v>Mērsraga novads</c:v>
                </c:pt>
              </c:strCache>
            </c:strRef>
          </c:cat>
          <c:val>
            <c:numRef>
              <c:f>Bezdarbs_uz082020!$F$2:$F$21</c:f>
              <c:numCache>
                <c:formatCode>General</c:formatCode>
                <c:ptCount val="20"/>
                <c:pt idx="0">
                  <c:v>7.1</c:v>
                </c:pt>
                <c:pt idx="1">
                  <c:v>7</c:v>
                </c:pt>
                <c:pt idx="2">
                  <c:v>6.9</c:v>
                </c:pt>
                <c:pt idx="3">
                  <c:v>6.9</c:v>
                </c:pt>
                <c:pt idx="4">
                  <c:v>6.5</c:v>
                </c:pt>
                <c:pt idx="5">
                  <c:v>6.4</c:v>
                </c:pt>
                <c:pt idx="6">
                  <c:v>6.4</c:v>
                </c:pt>
                <c:pt idx="7">
                  <c:v>6.3</c:v>
                </c:pt>
                <c:pt idx="8">
                  <c:v>6.3</c:v>
                </c:pt>
                <c:pt idx="9">
                  <c:v>6.2</c:v>
                </c:pt>
                <c:pt idx="10">
                  <c:v>6.2</c:v>
                </c:pt>
                <c:pt idx="11">
                  <c:v>6.1</c:v>
                </c:pt>
                <c:pt idx="12">
                  <c:v>6.1</c:v>
                </c:pt>
                <c:pt idx="13">
                  <c:v>6</c:v>
                </c:pt>
                <c:pt idx="14">
                  <c:v>5.5</c:v>
                </c:pt>
                <c:pt idx="15">
                  <c:v>5.4</c:v>
                </c:pt>
                <c:pt idx="16">
                  <c:v>5.2</c:v>
                </c:pt>
                <c:pt idx="17">
                  <c:v>5.0999999999999996</c:v>
                </c:pt>
                <c:pt idx="18">
                  <c:v>5</c:v>
                </c:pt>
                <c:pt idx="19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5-4507-A3EC-70C290F3F3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351808"/>
        <c:axId val="127357696"/>
      </c:barChart>
      <c:catAx>
        <c:axId val="127351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7357696"/>
        <c:crosses val="autoZero"/>
        <c:auto val="1"/>
        <c:lblAlgn val="ctr"/>
        <c:lblOffset val="100"/>
        <c:noMultiLvlLbl val="0"/>
      </c:catAx>
      <c:valAx>
        <c:axId val="127357696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alpha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7351808"/>
        <c:crosses val="autoZero"/>
        <c:crossBetween val="between"/>
      </c:valAx>
      <c:spPr>
        <a:solidFill>
          <a:schemeClr val="bg1">
            <a:lumMod val="75000"/>
            <a:alpha val="26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48628424261619"/>
          <c:y val="0.15342647298810491"/>
          <c:w val="0.46903784249669922"/>
          <c:h val="0.74271271635170466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9.0969125085776856E-3"/>
                  <c:y val="8.195626227990937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F3-43EA-8529-7321550E247E}"/>
                </c:ext>
              </c:extLst>
            </c:dLbl>
            <c:dLbl>
              <c:idx val="2"/>
              <c:layout>
                <c:manualLayout>
                  <c:x val="-0.10261778600555554"/>
                  <c:y val="-0.1111893364505393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F3-43EA-8529-7321550E247E}"/>
                </c:ext>
              </c:extLst>
            </c:dLbl>
            <c:dLbl>
              <c:idx val="3"/>
              <c:layout>
                <c:manualLayout>
                  <c:x val="-6.4497657647864049E-3"/>
                  <c:y val="-0.153554719210843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F3-43EA-8529-7321550E247E}"/>
                </c:ext>
              </c:extLst>
            </c:dLbl>
            <c:spPr>
              <a:solidFill>
                <a:schemeClr val="bg1">
                  <a:lumMod val="95000"/>
                  <a:alpha val="40000"/>
                </a:schemeClr>
              </a:solidFill>
            </c:spPr>
            <c:txPr>
              <a:bodyPr/>
              <a:lstStyle/>
              <a:p>
                <a:pPr>
                  <a:defRPr sz="16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bezdarba_ilgums!$C$5:$F$5</c:f>
              <c:strCache>
                <c:ptCount val="4"/>
                <c:pt idx="0">
                  <c:v>līdz 6 mēn.</c:v>
                </c:pt>
                <c:pt idx="1">
                  <c:v>6 - 12 mēn.</c:v>
                </c:pt>
                <c:pt idx="2">
                  <c:v>1 - 3 gadi</c:v>
                </c:pt>
                <c:pt idx="3">
                  <c:v>3 gadi un vairāk</c:v>
                </c:pt>
              </c:strCache>
            </c:strRef>
          </c:cat>
          <c:val>
            <c:numRef>
              <c:f>bezdarba_ilgums!$C$58:$F$58</c:f>
              <c:numCache>
                <c:formatCode>General</c:formatCode>
                <c:ptCount val="4"/>
                <c:pt idx="0">
                  <c:v>5136</c:v>
                </c:pt>
                <c:pt idx="1">
                  <c:v>2492</c:v>
                </c:pt>
                <c:pt idx="2">
                  <c:v>1276</c:v>
                </c:pt>
                <c:pt idx="3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F3-43EA-8529-7321550E247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34296558970265"/>
          <c:y val="0.1565089437688052"/>
          <c:w val="0.4754623945014062"/>
          <c:h val="0.7900724026055965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1.7346963584762318E-2"/>
                  <c:y val="5.094476464321014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58-48BC-BF8E-2650FFD12D60}"/>
                </c:ext>
              </c:extLst>
            </c:dLbl>
            <c:dLbl>
              <c:idx val="1"/>
              <c:layout>
                <c:manualLayout>
                  <c:x val="-2.0816356301714783E-2"/>
                  <c:y val="-3.56613352502471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58-48BC-BF8E-2650FFD12D60}"/>
                </c:ext>
              </c:extLst>
            </c:dLbl>
            <c:spPr>
              <a:solidFill>
                <a:schemeClr val="bg1">
                  <a:lumMod val="95000"/>
                  <a:alpha val="40000"/>
                </a:schemeClr>
              </a:solidFill>
            </c:spPr>
            <c:txPr>
              <a:bodyPr/>
              <a:lstStyle/>
              <a:p>
                <a:pPr>
                  <a:defRPr sz="1600" b="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dzimumi_problemgrupas!$D$5:$E$5</c:f>
              <c:strCache>
                <c:ptCount val="2"/>
                <c:pt idx="0">
                  <c:v>Sievietes</c:v>
                </c:pt>
                <c:pt idx="1">
                  <c:v>Vīrieši</c:v>
                </c:pt>
              </c:strCache>
            </c:strRef>
          </c:cat>
          <c:val>
            <c:numRef>
              <c:f>dzimumi_problemgrupas!$D$58:$E$58</c:f>
              <c:numCache>
                <c:formatCode>General</c:formatCode>
                <c:ptCount val="2"/>
                <c:pt idx="0">
                  <c:v>5306</c:v>
                </c:pt>
                <c:pt idx="1">
                  <c:v>3987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58-48BC-BF8E-2650FFD12D6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7842052637428"/>
          <c:y val="0.16561647899697546"/>
          <c:w val="0.45418462276121374"/>
          <c:h val="0.7151038062004996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0582157538051327"/>
                  <c:y val="-9.17565657539773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D5-4C72-BD24-CC6212E00BA0}"/>
                </c:ext>
              </c:extLst>
            </c:dLbl>
            <c:dLbl>
              <c:idx val="1"/>
              <c:layout>
                <c:manualLayout>
                  <c:x val="3.3553289400592916E-3"/>
                  <c:y val="0.18649441087797561"/>
                </c:manualLayout>
              </c:layout>
              <c:spPr>
                <a:solidFill>
                  <a:schemeClr val="bg1">
                    <a:lumMod val="95000"/>
                    <a:alpha val="40000"/>
                  </a:schemeClr>
                </a:solidFill>
              </c:spPr>
              <c:txPr>
                <a:bodyPr/>
                <a:lstStyle/>
                <a:p>
                  <a:pPr>
                    <a:defRPr sz="1600" i="1"/>
                  </a:pPr>
                  <a:endParaRPr lang="lv-LV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D5-4C72-BD24-CC6212E00BA0}"/>
                </c:ext>
              </c:extLst>
            </c:dLbl>
            <c:dLbl>
              <c:idx val="2"/>
              <c:layout>
                <c:manualLayout>
                  <c:x val="-0.13767359182313077"/>
                  <c:y val="7.83416141534471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5-4C72-BD24-CC6212E00BA0}"/>
                </c:ext>
              </c:extLst>
            </c:dLbl>
            <c:dLbl>
              <c:idx val="3"/>
              <c:layout>
                <c:manualLayout>
                  <c:x val="-0.10767809424683807"/>
                  <c:y val="-5.48985345399616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D5-4C72-BD24-CC6212E00BA0}"/>
                </c:ext>
              </c:extLst>
            </c:dLbl>
            <c:dLbl>
              <c:idx val="4"/>
              <c:layout>
                <c:manualLayout>
                  <c:x val="-1.8565188663247944E-3"/>
                  <c:y val="-0.160708979674225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D5-4C72-BD24-CC6212E00BA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D5-4C72-BD24-CC6212E00BA0}"/>
                </c:ext>
              </c:extLst>
            </c:dLbl>
            <c:spPr>
              <a:solidFill>
                <a:schemeClr val="bg1">
                  <a:lumMod val="95000"/>
                  <a:alpha val="30000"/>
                </a:schemeClr>
              </a:solidFill>
            </c:spPr>
            <c:txPr>
              <a:bodyPr/>
              <a:lstStyle/>
              <a:p>
                <a:pPr>
                  <a:defRPr sz="1600" i="1"/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izglitibas_limenis!$C$5:$H$5</c:f>
              <c:strCache>
                <c:ptCount val="6"/>
                <c:pt idx="0">
                  <c:v>augstākā izglītība</c:v>
                </c:pt>
                <c:pt idx="1">
                  <c:v>profesionālā izglītība</c:v>
                </c:pt>
                <c:pt idx="2">
                  <c:v>vispārējā vidējā izglītība</c:v>
                </c:pt>
                <c:pt idx="3">
                  <c:v>pamatizglītība</c:v>
                </c:pt>
                <c:pt idx="4">
                  <c:v>zemāka par pamatizglītību</c:v>
                </c:pt>
                <c:pt idx="5">
                  <c:v>nav norādīta</c:v>
                </c:pt>
              </c:strCache>
            </c:strRef>
          </c:cat>
          <c:val>
            <c:numRef>
              <c:f>izglitibas_limenis!$C$58:$H$58</c:f>
              <c:numCache>
                <c:formatCode>General</c:formatCode>
                <c:ptCount val="6"/>
                <c:pt idx="0">
                  <c:v>1568</c:v>
                </c:pt>
                <c:pt idx="1">
                  <c:v>3341</c:v>
                </c:pt>
                <c:pt idx="2">
                  <c:v>2233</c:v>
                </c:pt>
                <c:pt idx="3">
                  <c:v>1848</c:v>
                </c:pt>
                <c:pt idx="4">
                  <c:v>294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D5-4C72-BD24-CC6212E00B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43178757763342"/>
          <c:y val="8.0924175551158758E-2"/>
          <c:w val="0.43135416186658065"/>
          <c:h val="0.70533709999378358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6.0664767112626659E-2"/>
                  <c:y val="-8.15483243321534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75-42C6-BC6B-AED79499EB76}"/>
                </c:ext>
              </c:extLst>
            </c:dLbl>
            <c:dLbl>
              <c:idx val="1"/>
              <c:layout>
                <c:manualLayout>
                  <c:x val="0.10248327376724224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5-42C6-BC6B-AED79499EB76}"/>
                </c:ext>
              </c:extLst>
            </c:dLbl>
            <c:dLbl>
              <c:idx val="2"/>
              <c:layout>
                <c:manualLayout>
                  <c:x val="0.1090014141523082"/>
                  <c:y val="0.1320571785631417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5-42C6-BC6B-AED79499EB76}"/>
                </c:ext>
              </c:extLst>
            </c:dLbl>
            <c:dLbl>
              <c:idx val="3"/>
              <c:layout>
                <c:manualLayout>
                  <c:x val="-1.906840482433645E-3"/>
                  <c:y val="0.1912707085508852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5-42C6-BC6B-AED79499EB76}"/>
                </c:ext>
              </c:extLst>
            </c:dLbl>
            <c:dLbl>
              <c:idx val="4"/>
              <c:layout>
                <c:manualLayout>
                  <c:x val="-3.0483071081375585E-3"/>
                  <c:y val="1.78995437307019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75-42C6-BC6B-AED79499EB76}"/>
                </c:ext>
              </c:extLst>
            </c:dLbl>
            <c:spPr>
              <a:solidFill>
                <a:schemeClr val="bg1">
                  <a:lumMod val="95000"/>
                  <a:alpha val="40000"/>
                </a:schemeClr>
              </a:solidFill>
            </c:spPr>
            <c:txPr>
              <a:bodyPr/>
              <a:lstStyle/>
              <a:p>
                <a:pPr>
                  <a:defRPr sz="1600" b="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dzimumi_problemgrupas!$F$5:$J$5</c:f>
              <c:strCache>
                <c:ptCount val="5"/>
                <c:pt idx="0">
                  <c:v>Ilgstošie bezdarbnieki</c:v>
                </c:pt>
                <c:pt idx="1">
                  <c:v>Invalīdi - bezdarbnieki</c:v>
                </c:pt>
                <c:pt idx="2">
                  <c:v>Jaunieši vecumā no 15 līdz 24 gadiem</c:v>
                </c:pt>
                <c:pt idx="3">
                  <c:v>Pirmspensijas vecuma bezdarbnieki</c:v>
                </c:pt>
                <c:pt idx="4">
                  <c:v>Pārējie</c:v>
                </c:pt>
              </c:strCache>
            </c:strRef>
          </c:cat>
          <c:val>
            <c:numRef>
              <c:f>dzimumi_problemgrupas!$F$58:$J$58</c:f>
              <c:numCache>
                <c:formatCode>General</c:formatCode>
                <c:ptCount val="5"/>
                <c:pt idx="0">
                  <c:v>1665</c:v>
                </c:pt>
                <c:pt idx="1">
                  <c:v>1278</c:v>
                </c:pt>
                <c:pt idx="2">
                  <c:v>669</c:v>
                </c:pt>
                <c:pt idx="3">
                  <c:v>1479</c:v>
                </c:pt>
                <c:pt idx="4">
                  <c:v>4202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75-42C6-BC6B-AED79499EB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6122990691666"/>
          <c:y val="0.20655739388313385"/>
          <c:w val="0.4782585431684061"/>
          <c:h val="0.7214223808624075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8.3333333333333332E-3"/>
                  <c:y val="-0.1605691757794722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1-4D98-9371-46F2970E1219}"/>
                </c:ext>
              </c:extLst>
            </c:dLbl>
            <c:dLbl>
              <c:idx val="1"/>
              <c:layout>
                <c:manualLayout>
                  <c:x val="3.4582214176638324E-3"/>
                  <c:y val="-1.04330110327037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1-4D98-9371-46F2970E1219}"/>
                </c:ext>
              </c:extLst>
            </c:dLbl>
            <c:dLbl>
              <c:idx val="2"/>
              <c:layout>
                <c:manualLayout>
                  <c:x val="8.6455535441595822E-3"/>
                  <c:y val="-5.216505516351896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81-4D98-9371-46F2970E1219}"/>
                </c:ext>
              </c:extLst>
            </c:dLbl>
            <c:dLbl>
              <c:idx val="4"/>
              <c:layout>
                <c:manualLayout>
                  <c:x val="5.187332126495749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81-4D98-9371-46F2970E1219}"/>
                </c:ext>
              </c:extLst>
            </c:dLbl>
            <c:dLbl>
              <c:idx val="5"/>
              <c:layout>
                <c:manualLayout>
                  <c:x val="-0.11412130678290647"/>
                  <c:y val="-0.116489291787495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81-4D98-9371-46F2970E1219}"/>
                </c:ext>
              </c:extLst>
            </c:dLbl>
            <c:spPr>
              <a:solidFill>
                <a:schemeClr val="bg1">
                  <a:lumMod val="95000"/>
                  <a:alpha val="40000"/>
                </a:schemeClr>
              </a:solidFill>
            </c:spPr>
            <c:txPr>
              <a:bodyPr/>
              <a:lstStyle/>
              <a:p>
                <a:pPr>
                  <a:defRPr sz="1600" b="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'vecuma grupas'!$N$37:$S$37</c:f>
              <c:strCache>
                <c:ptCount val="6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 un vairāk</c:v>
                </c:pt>
              </c:strCache>
            </c:strRef>
          </c:cat>
          <c:val>
            <c:numRef>
              <c:f>'vecuma grupas'!$N$58:$S$58</c:f>
              <c:numCache>
                <c:formatCode>General</c:formatCode>
                <c:ptCount val="6"/>
                <c:pt idx="0">
                  <c:v>67</c:v>
                </c:pt>
                <c:pt idx="1">
                  <c:v>1603</c:v>
                </c:pt>
                <c:pt idx="2">
                  <c:v>2057</c:v>
                </c:pt>
                <c:pt idx="3">
                  <c:v>1953</c:v>
                </c:pt>
                <c:pt idx="4">
                  <c:v>2494</c:v>
                </c:pt>
                <c:pt idx="5">
                  <c:v>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81-4D98-9371-46F2970E12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Rediģēt šablona apakšvirsraksta stilu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Rediģēt šablona teksta stilus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Rediģēt šablona teksta stilus</a:t>
            </a:r>
          </a:p>
          <a:p>
            <a:pPr lvl="1" eaLnBrk="1" latinLnBrk="0" hangingPunct="1"/>
            <a:r>
              <a:rPr lang="lv-LV"/>
              <a:t>Otrais līmenis</a:t>
            </a:r>
          </a:p>
          <a:p>
            <a:pPr lvl="2" eaLnBrk="1" latinLnBrk="0" hangingPunct="1"/>
            <a:r>
              <a:rPr lang="lv-LV"/>
              <a:t>Trešais līmenis</a:t>
            </a:r>
          </a:p>
          <a:p>
            <a:pPr lvl="3" eaLnBrk="1" latinLnBrk="0" hangingPunct="1"/>
            <a:r>
              <a:rPr lang="lv-LV"/>
              <a:t>Ceturtais līmenis</a:t>
            </a:r>
          </a:p>
          <a:p>
            <a:pPr lvl="4" eaLnBrk="1" latinLnBrk="0" hangingPunct="1"/>
            <a:r>
              <a:rPr lang="lv-LV"/>
              <a:t>Piektais līmenis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Noklikšķiniet uz attēla ikonas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v-LV"/>
              <a:t>Rediģēt šablona virsraksta stilu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Rediģēt šablona teksta stilus</a:t>
            </a:r>
          </a:p>
          <a:p>
            <a:pPr lvl="1" eaLnBrk="1" latinLnBrk="0" hangingPunct="1"/>
            <a:r>
              <a:rPr kumimoji="0" lang="lv-LV"/>
              <a:t>Otrais līmenis</a:t>
            </a:r>
          </a:p>
          <a:p>
            <a:pPr lvl="2" eaLnBrk="1" latinLnBrk="0" hangingPunct="1"/>
            <a:r>
              <a:rPr kumimoji="0" lang="lv-LV"/>
              <a:t>Trešais līmenis</a:t>
            </a:r>
          </a:p>
          <a:p>
            <a:pPr lvl="3" eaLnBrk="1" latinLnBrk="0" hangingPunct="1"/>
            <a:r>
              <a:rPr kumimoji="0" lang="lv-LV"/>
              <a:t>Ceturtais līmenis</a:t>
            </a:r>
          </a:p>
          <a:p>
            <a:pPr lvl="4" eaLnBrk="1" latinLnBrk="0" hangingPunct="1"/>
            <a:r>
              <a:rPr kumimoji="0" lang="lv-LV"/>
              <a:t>Piektais līmenis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FDF376-94AE-4168-9299-65C382C78E8F}" type="datetimeFigureOut">
              <a:rPr lang="lv-LV" smtClean="0"/>
              <a:t>29.09.2020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20264E-B9D2-4170-9C03-1B43975544B0}" type="slidenum">
              <a:rPr lang="lv-LV" smtClean="0"/>
              <a:t>‹#›</a:t>
            </a:fld>
            <a:endParaRPr 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9.wdp"/><Relationship Id="rId18" Type="http://schemas.openxmlformats.org/officeDocument/2006/relationships/image" Target="../media/image2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9.png"/><Relationship Id="rId17" Type="http://schemas.microsoft.com/office/2007/relationships/hdphoto" Target="../media/hdphoto11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8.png"/><Relationship Id="rId19" Type="http://schemas.microsoft.com/office/2007/relationships/hdphoto" Target="../media/hdphoto12.wdp"/><Relationship Id="rId4" Type="http://schemas.openxmlformats.org/officeDocument/2006/relationships/image" Target="../media/image15.png"/><Relationship Id="rId9" Type="http://schemas.microsoft.com/office/2007/relationships/hdphoto" Target="../media/hdphoto7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tura vietturis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37" b="71611" l="7445" r="92923">
                        <a14:foregroundMark x1="35080" y1="52716" x2="70101" y2="56123"/>
                        <a14:foregroundMark x1="31090" y1="47468" x2="36927" y2="49862"/>
                        <a14:foregroundMark x1="29244" y1="49171" x2="33651" y2="51427"/>
                        <a14:foregroundMark x1="41870" y1="51565" x2="47945" y2="49033"/>
                        <a14:foregroundMark x1="49970" y1="36740" x2="55986" y2="34899"/>
                        <a14:foregroundMark x1="52353" y1="39411" x2="60572" y2="36280"/>
                        <a14:foregroundMark x1="50149" y1="38260" x2="68791" y2="51703"/>
                        <a14:foregroundMark x1="62239" y1="40101" x2="64026" y2="41114"/>
                        <a14:foregroundMark x1="60929" y1="37293" x2="73198" y2="44383"/>
                        <a14:foregroundMark x1="68434" y1="46363" x2="83085" y2="58656"/>
                        <a14:foregroundMark x1="48839" y1="48481" x2="57475" y2="43785"/>
                        <a14:foregroundMark x1="51400" y1="51289" x2="79631" y2="61188"/>
                        <a14:foregroundMark x1="70637" y1="51703" x2="80524" y2="44936"/>
                        <a14:foregroundMark x1="76891" y1="56952" x2="86182" y2="56400"/>
                        <a14:foregroundMark x1="75223" y1="42265" x2="80167" y2="42541"/>
                        <a14:foregroundMark x1="82192" y1="46041" x2="82192" y2="50000"/>
                        <a14:foregroundMark x1="87671" y1="58656" x2="83621" y2="62339"/>
                        <a14:foregroundMark x1="75402" y1="66436" x2="69387" y2="62063"/>
                        <a14:foregroundMark x1="73913" y1="66851" x2="64026" y2="60635"/>
                        <a14:foregroundMark x1="37880" y1="56538" x2="44610" y2="56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4" t="29718" r="7312" b="28400"/>
          <a:stretch/>
        </p:blipFill>
        <p:spPr>
          <a:xfrm>
            <a:off x="2621513" y="2819516"/>
            <a:ext cx="6402685" cy="4041593"/>
          </a:xfrm>
        </p:spPr>
      </p:pic>
      <p:sp>
        <p:nvSpPr>
          <p:cNvPr id="9" name="Virsraksts 7"/>
          <p:cNvSpPr txBox="1">
            <a:spLocks/>
          </p:cNvSpPr>
          <p:nvPr/>
        </p:nvSpPr>
        <p:spPr>
          <a:xfrm>
            <a:off x="7746" y="-27384"/>
            <a:ext cx="9138015" cy="720080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5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Kurzemes reģions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18" y="4297651"/>
            <a:ext cx="215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Platība: </a:t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21%</a:t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Latvijas teritorijas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3020" y="1037495"/>
            <a:ext cx="16561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Iedzīvotāju</a:t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skaits: </a:t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238 760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439" y="2153977"/>
            <a:ext cx="237626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Iedzīvotāju skaits darbspējas vecumā: 145 050</a:t>
            </a:r>
          </a:p>
          <a:p>
            <a:pPr algn="ctr"/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Vīrieši: 7 2163 (49%)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Sievietes: 7 2887 (51%)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323" y="4665910"/>
            <a:ext cx="23762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Vidējais vecums: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Vīrieši: 39,5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Sievietes: 45,6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1720" y="1993190"/>
            <a:ext cx="201147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Bezdarba līmenis (15 – 74 gadi): </a:t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2375" y="4670453"/>
            <a:ext cx="16966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IKP uz 1 iedz.:</a:t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10 282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7862" y="5530006"/>
            <a:ext cx="202952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Vidējā bruto darba samaksa: </a:t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922 </a:t>
            </a:r>
            <a:r>
              <a:rPr lang="lv-LV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6914" y="1179654"/>
            <a:ext cx="19479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Nodarbinātības līmenis: 62,4%</a:t>
            </a:r>
          </a:p>
        </p:txBody>
      </p:sp>
      <p:pic>
        <p:nvPicPr>
          <p:cNvPr id="20" name="Picture 5" descr="C:\Users\Marta\AppData\Local\Microsoft\Windows\INetCache\IE\LPOQH33L\group-160427_640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1" y="983393"/>
            <a:ext cx="886811" cy="9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arta\AppData\Local\Microsoft\Windows\INetCache\IE\DDFS9NGB\Briefcase_font_awesome.svg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3157"/>
            <a:ext cx="970807" cy="9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Marta\AppData\Local\Microsoft\Windows\INetCache\IE\DDFS9NGB\Q159810_noun_509351_ccParkjisun_economy.svg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40" y="4250522"/>
            <a:ext cx="993550" cy="12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a 27"/>
          <p:cNvGrpSpPr/>
          <p:nvPr/>
        </p:nvGrpSpPr>
        <p:grpSpPr>
          <a:xfrm>
            <a:off x="2527156" y="1279533"/>
            <a:ext cx="1252756" cy="1014383"/>
            <a:chOff x="2527156" y="1279533"/>
            <a:chExt cx="1252756" cy="1014383"/>
          </a:xfrm>
        </p:grpSpPr>
        <p:sp>
          <p:nvSpPr>
            <p:cNvPr id="22" name="Ovāls 21"/>
            <p:cNvSpPr/>
            <p:nvPr/>
          </p:nvSpPr>
          <p:spPr>
            <a:xfrm>
              <a:off x="2765529" y="1279533"/>
              <a:ext cx="1014383" cy="101438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-2813</a:t>
              </a:r>
              <a:b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(-1,2%)</a:t>
              </a:r>
            </a:p>
          </p:txBody>
        </p:sp>
        <p:pic>
          <p:nvPicPr>
            <p:cNvPr id="4108" name="Picture 12" descr="C:\Users\Marta\AppData\Local\Microsoft\Windows\INetCache\IE\LPOQH33L\1024px-Red_Arrow_Down.svg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156" y="1518401"/>
              <a:ext cx="536649" cy="536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12" descr="C:\Users\Marta\AppData\Local\Microsoft\Windows\INetCache\IE\LPOQH33L\1024px-Red_Arrow_Down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7" y="6185011"/>
            <a:ext cx="536649" cy="5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a 22"/>
          <p:cNvGrpSpPr/>
          <p:nvPr/>
        </p:nvGrpSpPr>
        <p:grpSpPr>
          <a:xfrm>
            <a:off x="7191402" y="1068329"/>
            <a:ext cx="1198085" cy="914659"/>
            <a:chOff x="7191402" y="1068329"/>
            <a:chExt cx="1198085" cy="914659"/>
          </a:xfrm>
        </p:grpSpPr>
        <p:sp>
          <p:nvSpPr>
            <p:cNvPr id="45" name="Ovāls 44"/>
            <p:cNvSpPr/>
            <p:nvPr/>
          </p:nvSpPr>
          <p:spPr>
            <a:xfrm>
              <a:off x="7474828" y="1068329"/>
              <a:ext cx="914659" cy="914659"/>
            </a:xfrm>
            <a:prstGeom prst="ellipse">
              <a:avLst/>
            </a:prstGeom>
            <a:gradFill>
              <a:gsLst>
                <a:gs pos="12000">
                  <a:srgbClr val="B2DE82"/>
                </a:gs>
                <a:gs pos="58000">
                  <a:srgbClr val="B2DE82"/>
                </a:gs>
                <a:gs pos="86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+0,8%</a:t>
              </a:r>
            </a:p>
          </p:txBody>
        </p:sp>
        <p:pic>
          <p:nvPicPr>
            <p:cNvPr id="4109" name="Picture 13" descr="C:\Users\Marta\AppData\Local\Microsoft\Windows\INetCache\IE\MHMQDB0S\768px-Green_Arrow_Up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402" y="1354332"/>
              <a:ext cx="566850" cy="5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13" descr="C:\Users\Marta\AppData\Local\Microsoft\Windows\INetCache\IE\MHMQDB0S\768px-Green_Arrow_Up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" y="6134111"/>
            <a:ext cx="566850" cy="5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a 24"/>
          <p:cNvGrpSpPr/>
          <p:nvPr/>
        </p:nvGrpSpPr>
        <p:grpSpPr>
          <a:xfrm>
            <a:off x="7753342" y="4871643"/>
            <a:ext cx="1198085" cy="914659"/>
            <a:chOff x="7753342" y="4871643"/>
            <a:chExt cx="1198085" cy="914659"/>
          </a:xfrm>
        </p:grpSpPr>
        <p:sp>
          <p:nvSpPr>
            <p:cNvPr id="48" name="Ovāls 47"/>
            <p:cNvSpPr/>
            <p:nvPr/>
          </p:nvSpPr>
          <p:spPr>
            <a:xfrm>
              <a:off x="8036768" y="4871643"/>
              <a:ext cx="914659" cy="914659"/>
            </a:xfrm>
            <a:prstGeom prst="ellipse">
              <a:avLst/>
            </a:prstGeom>
            <a:gradFill>
              <a:gsLst>
                <a:gs pos="12000">
                  <a:srgbClr val="B2DE82"/>
                </a:gs>
                <a:gs pos="58000">
                  <a:srgbClr val="B2DE82"/>
                </a:gs>
                <a:gs pos="86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+799</a:t>
              </a:r>
            </a:p>
          </p:txBody>
        </p:sp>
        <p:pic>
          <p:nvPicPr>
            <p:cNvPr id="49" name="Picture 13" descr="C:\Users\Marta\AppData\Local\Microsoft\Windows\INetCache\IE\MHMQDB0S\768px-Green_Arrow_Up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342" y="5157646"/>
              <a:ext cx="566850" cy="5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a 25"/>
          <p:cNvGrpSpPr/>
          <p:nvPr/>
        </p:nvGrpSpPr>
        <p:grpSpPr>
          <a:xfrm>
            <a:off x="6943826" y="5786302"/>
            <a:ext cx="1198085" cy="914659"/>
            <a:chOff x="6943826" y="5786302"/>
            <a:chExt cx="1198085" cy="914659"/>
          </a:xfrm>
        </p:grpSpPr>
        <p:sp>
          <p:nvSpPr>
            <p:cNvPr id="50" name="Ovāls 49"/>
            <p:cNvSpPr/>
            <p:nvPr/>
          </p:nvSpPr>
          <p:spPr>
            <a:xfrm>
              <a:off x="7227252" y="5786302"/>
              <a:ext cx="914659" cy="914659"/>
            </a:xfrm>
            <a:prstGeom prst="ellipse">
              <a:avLst/>
            </a:prstGeom>
            <a:gradFill>
              <a:gsLst>
                <a:gs pos="12000">
                  <a:srgbClr val="B2DE82"/>
                </a:gs>
                <a:gs pos="58000">
                  <a:srgbClr val="B2DE82"/>
                </a:gs>
                <a:gs pos="86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+64 </a:t>
              </a:r>
              <a:r>
                <a:rPr lang="lv-LV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Eur</a:t>
              </a:r>
              <a:endParaRPr lang="lv-LV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1" name="Picture 13" descr="C:\Users\Marta\AppData\Local\Microsoft\Windows\INetCache\IE\MHMQDB0S\768px-Green_Arrow_Up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3826" y="6072305"/>
              <a:ext cx="566850" cy="5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vāls 52"/>
          <p:cNvSpPr/>
          <p:nvPr/>
        </p:nvSpPr>
        <p:spPr>
          <a:xfrm>
            <a:off x="694348" y="6048681"/>
            <a:ext cx="2681860" cy="8093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lv-LV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2019. un 2018. gada salīdzinājums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2235151" y="2428002"/>
            <a:ext cx="1260760" cy="1014688"/>
            <a:chOff x="2235151" y="2428002"/>
            <a:chExt cx="1260760" cy="1014688"/>
          </a:xfrm>
        </p:grpSpPr>
        <p:sp>
          <p:nvSpPr>
            <p:cNvPr id="42" name="Ovāls 41"/>
            <p:cNvSpPr/>
            <p:nvPr/>
          </p:nvSpPr>
          <p:spPr>
            <a:xfrm>
              <a:off x="2481223" y="2428002"/>
              <a:ext cx="1014688" cy="10146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-2657</a:t>
              </a:r>
              <a:b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(-1,8%)</a:t>
              </a:r>
            </a:p>
          </p:txBody>
        </p:sp>
        <p:pic>
          <p:nvPicPr>
            <p:cNvPr id="54" name="Picture 12" descr="C:\Users\Marta\AppData\Local\Microsoft\Windows\INetCache\IE\LPOQH33L\1024px-Red_Arrow_Down.svg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151" y="2748335"/>
              <a:ext cx="536649" cy="536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a 23"/>
          <p:cNvGrpSpPr/>
          <p:nvPr/>
        </p:nvGrpSpPr>
        <p:grpSpPr>
          <a:xfrm>
            <a:off x="6415064" y="2315129"/>
            <a:ext cx="1109264" cy="825839"/>
            <a:chOff x="6415064" y="2315129"/>
            <a:chExt cx="1109264" cy="825839"/>
          </a:xfrm>
        </p:grpSpPr>
        <p:sp>
          <p:nvSpPr>
            <p:cNvPr id="46" name="Ovāls 45"/>
            <p:cNvSpPr/>
            <p:nvPr/>
          </p:nvSpPr>
          <p:spPr>
            <a:xfrm>
              <a:off x="6698489" y="2315129"/>
              <a:ext cx="825839" cy="825839"/>
            </a:xfrm>
            <a:prstGeom prst="ellipse">
              <a:avLst/>
            </a:prstGeom>
            <a:gradFill>
              <a:gsLst>
                <a:gs pos="12000">
                  <a:srgbClr val="B2DE82"/>
                </a:gs>
                <a:gs pos="58000">
                  <a:srgbClr val="B2DE82"/>
                </a:gs>
                <a:gs pos="86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v-LV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- 1,8%</a:t>
              </a:r>
            </a:p>
          </p:txBody>
        </p:sp>
        <p:pic>
          <p:nvPicPr>
            <p:cNvPr id="55" name="Picture 13" descr="C:\Users\Marta\AppData\Local\Microsoft\Windows\INetCache\IE\MHMQDB0S\768px-Green_Arrow_Up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064" y="2512525"/>
              <a:ext cx="566850" cy="5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299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599666"/>
              </p:ext>
            </p:extLst>
          </p:nvPr>
        </p:nvGraphicFramePr>
        <p:xfrm>
          <a:off x="179512" y="762962"/>
          <a:ext cx="8640960" cy="597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aisnstūris 7"/>
          <p:cNvSpPr/>
          <p:nvPr/>
        </p:nvSpPr>
        <p:spPr>
          <a:xfrm>
            <a:off x="3275856" y="764704"/>
            <a:ext cx="5724128" cy="101566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2000" b="1" cap="small" dirty="0"/>
              <a:t>Pašvaldības teritorijā reģistrēto darba devēju samaksātās IIN summas 2019.gadā</a:t>
            </a:r>
            <a:br>
              <a:rPr lang="lv-LV" sz="2000" b="1" cap="small" dirty="0"/>
            </a:br>
            <a:r>
              <a:rPr lang="lv-LV" sz="2000" b="1" cap="small" dirty="0"/>
              <a:t>(tūkst. EUR)</a:t>
            </a:r>
          </a:p>
        </p:txBody>
      </p:sp>
    </p:spTree>
    <p:extLst>
      <p:ext uri="{BB962C8B-B14F-4D97-AF65-F5344CB8AC3E}">
        <p14:creationId xmlns:p14="http://schemas.microsoft.com/office/powerpoint/2010/main" val="306023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850435"/>
              </p:ext>
            </p:extLst>
          </p:nvPr>
        </p:nvGraphicFramePr>
        <p:xfrm>
          <a:off x="15738" y="535462"/>
          <a:ext cx="9128261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Virsraksts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80"/>
          </a:xfrm>
          <a:solidFill>
            <a:schemeClr val="lt1">
              <a:alpha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lv-LV" sz="28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KPR pašvaldību atbalsts uzņēmējiem</a:t>
            </a:r>
          </a:p>
        </p:txBody>
      </p:sp>
    </p:spTree>
    <p:extLst>
      <p:ext uri="{BB962C8B-B14F-4D97-AF65-F5344CB8AC3E}">
        <p14:creationId xmlns:p14="http://schemas.microsoft.com/office/powerpoint/2010/main" val="374763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r="2024" b="9402"/>
          <a:stretch/>
        </p:blipFill>
        <p:spPr>
          <a:xfrm>
            <a:off x="4765160" y="272546"/>
            <a:ext cx="4336841" cy="5257185"/>
          </a:xfrm>
          <a:prstGeom prst="rect">
            <a:avLst/>
          </a:prstGeom>
        </p:spPr>
      </p:pic>
      <p:sp>
        <p:nvSpPr>
          <p:cNvPr id="8" name="Virsraksts 7"/>
          <p:cNvSpPr txBox="1">
            <a:spLocks/>
          </p:cNvSpPr>
          <p:nvPr/>
        </p:nvSpPr>
        <p:spPr>
          <a:xfrm>
            <a:off x="179512" y="116632"/>
            <a:ext cx="7172066" cy="57606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v-LV" sz="45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Iedzīvotāji Kurzemes reģionā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212265" y="5529731"/>
            <a:ext cx="3528392" cy="4756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400" b="1" i="1" dirty="0"/>
              <a:t>Iedzīvotāju blīvums  Kurzemes reģiona pašvaldībās (01.01.2020)</a:t>
            </a:r>
          </a:p>
        </p:txBody>
      </p:sp>
      <p:sp>
        <p:nvSpPr>
          <p:cNvPr id="12" name="Taisnstūris 11"/>
          <p:cNvSpPr/>
          <p:nvPr/>
        </p:nvSpPr>
        <p:spPr>
          <a:xfrm>
            <a:off x="25751" y="6525344"/>
            <a:ext cx="158800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v-LV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Avots: CSP</a:t>
            </a:r>
          </a:p>
        </p:txBody>
      </p:sp>
      <p:graphicFrame>
        <p:nvGraphicFramePr>
          <p:cNvPr id="13" name="Diagram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7438"/>
              </p:ext>
            </p:extLst>
          </p:nvPr>
        </p:nvGraphicFramePr>
        <p:xfrm>
          <a:off x="25751" y="832303"/>
          <a:ext cx="5572366" cy="593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952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218222"/>
              </p:ext>
            </p:extLst>
          </p:nvPr>
        </p:nvGraphicFramePr>
        <p:xfrm>
          <a:off x="1187624" y="771804"/>
          <a:ext cx="65527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78656"/>
              </p:ext>
            </p:extLst>
          </p:nvPr>
        </p:nvGraphicFramePr>
        <p:xfrm>
          <a:off x="-108012" y="3573016"/>
          <a:ext cx="9144000" cy="251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Virsrakst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3157"/>
          </a:xfrm>
          <a:solidFill>
            <a:schemeClr val="lt1">
              <a:alpha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lv-LV" sz="36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Ekonomiskā aktivitāte Kurzemes reģionā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211669"/>
            <a:ext cx="864096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Ekonomiskā aktivitāte Kurzemes reģionā 2019. gadā </a:t>
            </a:r>
            <a:br>
              <a:rPr lang="lv-LV" sz="1600" b="1" dirty="0"/>
            </a:br>
            <a:r>
              <a:rPr lang="lv-LV" sz="1600" b="1" dirty="0"/>
              <a:t>(iedz. skaits tūkstošos un %)</a:t>
            </a:r>
          </a:p>
        </p:txBody>
      </p:sp>
      <p:sp>
        <p:nvSpPr>
          <p:cNvPr id="8" name="Kreisā figūriekava 7"/>
          <p:cNvSpPr/>
          <p:nvPr/>
        </p:nvSpPr>
        <p:spPr>
          <a:xfrm rot="16200000" flipH="1">
            <a:off x="3254815" y="1329604"/>
            <a:ext cx="310358" cy="6192688"/>
          </a:xfrm>
          <a:prstGeom prst="leftBrace">
            <a:avLst>
              <a:gd name="adj1" fmla="val 8333"/>
              <a:gd name="adj2" fmla="val 50220"/>
            </a:avLst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683568" y="392376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Ekonomiski aktīvie iedzīvotāji</a:t>
            </a:r>
          </a:p>
        </p:txBody>
      </p:sp>
    </p:spTree>
    <p:extLst>
      <p:ext uri="{BB962C8B-B14F-4D97-AF65-F5344CB8AC3E}">
        <p14:creationId xmlns:p14="http://schemas.microsoft.com/office/powerpoint/2010/main" val="325829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"/>
          <a:stretch/>
        </p:blipFill>
        <p:spPr>
          <a:xfrm>
            <a:off x="4537810" y="703157"/>
            <a:ext cx="4644008" cy="6154843"/>
          </a:xfrm>
          <a:prstGeom prst="rect">
            <a:avLst/>
          </a:prstGeom>
        </p:spPr>
      </p:pic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623067"/>
              </p:ext>
            </p:extLst>
          </p:nvPr>
        </p:nvGraphicFramePr>
        <p:xfrm>
          <a:off x="0" y="703157"/>
          <a:ext cx="4572000" cy="615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Virsrakst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3157"/>
          </a:xfrm>
          <a:solidFill>
            <a:schemeClr val="lt1">
              <a:alpha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lv-LV" sz="36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Bezdarbs Kurzemes reģionā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0038" y="8367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Bezdarba līmeņa izmaiņas 2020.gadā</a:t>
            </a:r>
          </a:p>
        </p:txBody>
      </p:sp>
    </p:spTree>
    <p:extLst>
      <p:ext uri="{BB962C8B-B14F-4D97-AF65-F5344CB8AC3E}">
        <p14:creationId xmlns:p14="http://schemas.microsoft.com/office/powerpoint/2010/main" val="55864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irsrakst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3157"/>
          </a:xfrm>
          <a:solidFill>
            <a:schemeClr val="lt1"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lv-LV" sz="36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Bezdarbnieku skaita raksturojums (1)</a:t>
            </a:r>
          </a:p>
        </p:txBody>
      </p:sp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081300"/>
              </p:ext>
            </p:extLst>
          </p:nvPr>
        </p:nvGraphicFramePr>
        <p:xfrm>
          <a:off x="3166549" y="2708921"/>
          <a:ext cx="6734043" cy="42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4427984" y="0"/>
            <a:ext cx="4740703" cy="2852936"/>
            <a:chOff x="10778087" y="-3159374"/>
            <a:chExt cx="2940503" cy="2204864"/>
          </a:xfrm>
        </p:grpSpPr>
        <p:graphicFrame>
          <p:nvGraphicFramePr>
            <p:cNvPr id="4" name="Diagramma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52255807"/>
                </p:ext>
              </p:extLst>
            </p:nvPr>
          </p:nvGraphicFramePr>
          <p:xfrm>
            <a:off x="10778087" y="-3159374"/>
            <a:ext cx="2940503" cy="2204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026" name="Picture 2" descr="C:\Users\Marta\AppData\Local\Microsoft\Windows\INetCache\IE\LPOQH33L\male-and-male-in-dress-toilet-people[1]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9250" y1="60197" x2="29500" y2="29484"/>
                          <a14:foregroundMark x1="25000" y1="11548" x2="27750" y2="5651"/>
                          <a14:foregroundMark x1="73250" y1="11302" x2="74500" y2="46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0782" y="-2178825"/>
              <a:ext cx="419781" cy="534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C:\Users\Marta\AppData\Local\Microsoft\Windows\INetCache\IE\DDFS9NGB\Simpleicons_Business_circular-clock-outlin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46" y="450912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a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553689"/>
              </p:ext>
            </p:extLst>
          </p:nvPr>
        </p:nvGraphicFramePr>
        <p:xfrm>
          <a:off x="107504" y="980728"/>
          <a:ext cx="6840760" cy="434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32" name="Picture 8" descr="C:\Users\Marta\AppData\Local\Microsoft\Windows\INetCache\IE\KEET7X02\1024px-OOjs_UI_icon_academic.svg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05" y="270892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2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87624" y="764704"/>
            <a:ext cx="7812360" cy="4777707"/>
            <a:chOff x="1187624" y="764704"/>
            <a:chExt cx="7812360" cy="4777707"/>
          </a:xfrm>
        </p:grpSpPr>
        <p:graphicFrame>
          <p:nvGraphicFramePr>
            <p:cNvPr id="4" name="Diagramma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6053496"/>
                </p:ext>
              </p:extLst>
            </p:nvPr>
          </p:nvGraphicFramePr>
          <p:xfrm>
            <a:off x="1187624" y="764704"/>
            <a:ext cx="7812360" cy="4777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004048" y="2351782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600" b="1" dirty="0"/>
                <a:t>Bezdarbnieku </a:t>
              </a:r>
              <a:br>
                <a:rPr lang="lv-LV" sz="1600" b="1" dirty="0"/>
              </a:br>
              <a:r>
                <a:rPr lang="lv-LV" sz="1600" b="1" dirty="0"/>
                <a:t>skaits pa</a:t>
              </a:r>
              <a:br>
                <a:rPr lang="lv-LV" sz="1600" b="1" dirty="0"/>
              </a:br>
              <a:r>
                <a:rPr lang="lv-LV" sz="1600" b="1" dirty="0" err="1"/>
                <a:t>problēm</a:t>
              </a:r>
              <a:r>
                <a:rPr lang="lv-LV" sz="1600" b="1" dirty="0"/>
                <a:t> -</a:t>
              </a:r>
            </a:p>
            <a:p>
              <a:pPr algn="ctr"/>
              <a:r>
                <a:rPr lang="lv-LV" sz="1600" b="1" dirty="0"/>
                <a:t>grupām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-828600" y="1810432"/>
            <a:ext cx="7344816" cy="4869160"/>
            <a:chOff x="-828600" y="1810432"/>
            <a:chExt cx="7344816" cy="4869160"/>
          </a:xfrm>
        </p:grpSpPr>
        <p:graphicFrame>
          <p:nvGraphicFramePr>
            <p:cNvPr id="6" name="Diagramma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40595837"/>
                </p:ext>
              </p:extLst>
            </p:nvPr>
          </p:nvGraphicFramePr>
          <p:xfrm>
            <a:off x="-828600" y="1810432"/>
            <a:ext cx="7344816" cy="4869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043608" y="4151982"/>
              <a:ext cx="2520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600" b="1" dirty="0"/>
                <a:t>Bezdarbnieku </a:t>
              </a:r>
              <a:br>
                <a:rPr lang="lv-LV" sz="1600" b="1" dirty="0"/>
              </a:br>
              <a:r>
                <a:rPr lang="lv-LV" sz="1600" b="1" dirty="0"/>
                <a:t>skaits pa</a:t>
              </a:r>
              <a:br>
                <a:rPr lang="lv-LV" sz="1600" b="1" dirty="0"/>
              </a:br>
              <a:r>
                <a:rPr lang="lv-LV" sz="1600" b="1" dirty="0"/>
                <a:t>vecuma</a:t>
              </a:r>
              <a:br>
                <a:rPr lang="lv-LV" sz="1600" b="1" dirty="0"/>
              </a:br>
              <a:r>
                <a:rPr lang="lv-LV" sz="1600" b="1" dirty="0"/>
                <a:t>grupām</a:t>
              </a:r>
            </a:p>
          </p:txBody>
        </p:sp>
      </p:grpSp>
      <p:sp>
        <p:nvSpPr>
          <p:cNvPr id="8" name="Virsrakst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3157"/>
          </a:xfrm>
          <a:solidFill>
            <a:schemeClr val="lt1"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lv-LV" sz="36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Bezdarbnieku skaita raksturojums (2)</a:t>
            </a:r>
          </a:p>
        </p:txBody>
      </p:sp>
    </p:spTree>
    <p:extLst>
      <p:ext uri="{BB962C8B-B14F-4D97-AF65-F5344CB8AC3E}">
        <p14:creationId xmlns:p14="http://schemas.microsoft.com/office/powerpoint/2010/main" val="186614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r="3377" b="5274"/>
          <a:stretch/>
        </p:blipFill>
        <p:spPr>
          <a:xfrm>
            <a:off x="1" y="702674"/>
            <a:ext cx="4339988" cy="5688632"/>
          </a:xfrm>
          <a:prstGeom prst="rect">
            <a:avLst/>
          </a:prstGeom>
        </p:spPr>
      </p:pic>
      <p:graphicFrame>
        <p:nvGraphicFramePr>
          <p:cNvPr id="10" name="Diagramm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338140"/>
              </p:ext>
            </p:extLst>
          </p:nvPr>
        </p:nvGraphicFramePr>
        <p:xfrm>
          <a:off x="4339989" y="722985"/>
          <a:ext cx="4804011" cy="588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Virsraksts 6"/>
          <p:cNvSpPr>
            <a:spLocks noGrp="1"/>
          </p:cNvSpPr>
          <p:nvPr>
            <p:ph type="title"/>
          </p:nvPr>
        </p:nvSpPr>
        <p:spPr>
          <a:xfrm>
            <a:off x="179512" y="61229"/>
            <a:ext cx="8784976" cy="576064"/>
          </a:xfrm>
          <a:solidFill>
            <a:schemeClr val="lt1">
              <a:alpha val="2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lv-LV" sz="40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Uzņēmējdarbība Kurzemes reģionā</a:t>
            </a:r>
          </a:p>
        </p:txBody>
      </p:sp>
      <p:sp>
        <p:nvSpPr>
          <p:cNvPr id="12" name="Taisnstūris 11"/>
          <p:cNvSpPr/>
          <p:nvPr/>
        </p:nvSpPr>
        <p:spPr>
          <a:xfrm>
            <a:off x="1365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Ekonomiski aktīvie uzņēmumi uz 1000 iedzīvotājiem (2018)</a:t>
            </a:r>
          </a:p>
        </p:txBody>
      </p:sp>
    </p:spTree>
    <p:extLst>
      <p:ext uri="{BB962C8B-B14F-4D97-AF65-F5344CB8AC3E}">
        <p14:creationId xmlns:p14="http://schemas.microsoft.com/office/powerpoint/2010/main" val="40048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aisnstūris ar noapaļotiem stūriem 50"/>
          <p:cNvSpPr/>
          <p:nvPr/>
        </p:nvSpPr>
        <p:spPr>
          <a:xfrm>
            <a:off x="4682391" y="788710"/>
            <a:ext cx="4320000" cy="6012000"/>
          </a:xfrm>
          <a:prstGeom prst="roundRect">
            <a:avLst>
              <a:gd name="adj" fmla="val 9641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aisnstūris ar noapaļotiem stūriem 17"/>
          <p:cNvSpPr/>
          <p:nvPr/>
        </p:nvSpPr>
        <p:spPr>
          <a:xfrm>
            <a:off x="132778" y="764704"/>
            <a:ext cx="4320000" cy="6012000"/>
          </a:xfrm>
          <a:prstGeom prst="roundRect">
            <a:avLst>
              <a:gd name="adj" fmla="val 9641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7746" y="-27384"/>
            <a:ext cx="9138015" cy="720080"/>
          </a:xfrm>
          <a:solidFill>
            <a:schemeClr val="bg1">
              <a:alpha val="2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v-LV" sz="40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Uzņēmējdarbības jomas</a:t>
            </a:r>
          </a:p>
        </p:txBody>
      </p:sp>
      <p:sp>
        <p:nvSpPr>
          <p:cNvPr id="9" name="Teksta vietturis 8"/>
          <p:cNvSpPr>
            <a:spLocks noGrp="1"/>
          </p:cNvSpPr>
          <p:nvPr>
            <p:ph type="body" idx="1"/>
          </p:nvPr>
        </p:nvSpPr>
        <p:spPr>
          <a:xfrm>
            <a:off x="0" y="969998"/>
            <a:ext cx="4572000" cy="628215"/>
          </a:xfrm>
        </p:spPr>
        <p:txBody>
          <a:bodyPr>
            <a:normAutofit/>
          </a:bodyPr>
          <a:lstStyle/>
          <a:p>
            <a:pPr algn="ctr"/>
            <a:r>
              <a:rPr lang="lv-LV" sz="2000" b="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5 saimnieciskās darbības veidi Kurzemē pēc nodarbināto skaita</a:t>
            </a:r>
          </a:p>
        </p:txBody>
      </p:sp>
      <p:sp>
        <p:nvSpPr>
          <p:cNvPr id="11" name="Teksta vietturis 10"/>
          <p:cNvSpPr>
            <a:spLocks noGrp="1"/>
          </p:cNvSpPr>
          <p:nvPr>
            <p:ph type="body" sz="half" idx="3"/>
          </p:nvPr>
        </p:nvSpPr>
        <p:spPr>
          <a:xfrm>
            <a:off x="4860032" y="95845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lv-LV" sz="2000" b="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5 uzņēmējdarbības jomas Kurzemē pēc peļņas</a:t>
            </a:r>
          </a:p>
        </p:txBody>
      </p:sp>
      <p:pic>
        <p:nvPicPr>
          <p:cNvPr id="2052" name="Picture 4" descr="C:\Users\Marta\AppData\Local\Microsoft\Windows\INetCache\IE\MHMQDB0S\freestock_568739962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89" r="93556"/>
                    </a14:imgEffect>
                    <a14:imgEffect>
                      <a14:artisticCrisscrossEtching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0" y="1598212"/>
            <a:ext cx="1069569" cy="10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ta\AppData\Local\Microsoft\Windows\INetCache\IE\LPOQH33L\Shopping_cart_icon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81" y="1678127"/>
            <a:ext cx="1092487" cy="8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rta\AppData\Local\Microsoft\Windows\INetCache\IE\MHMQDB0S\truck-2702391_960_7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85000"/>
                    </a14:imgEffect>
                    <a14:imgEffect>
                      <a14:colorTemperature colorTemp="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33" y="3674878"/>
            <a:ext cx="980008" cy="6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ta\AppData\Local\Microsoft\Windows\INetCache\IE\LPOQH33L\icon_25717-1024x1024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 trans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97" y="5352284"/>
            <a:ext cx="1049760" cy="10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aisnstūris 12"/>
          <p:cNvSpPr/>
          <p:nvPr/>
        </p:nvSpPr>
        <p:spPr>
          <a:xfrm>
            <a:off x="132778" y="2613541"/>
            <a:ext cx="23850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Apstrādes un ieguves rūpniecība, ražošana 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17% (17 tūkst.)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680234" y="3359385"/>
            <a:ext cx="1488921" cy="1352095"/>
            <a:chOff x="3317392" y="1573623"/>
            <a:chExt cx="1422323" cy="1422554"/>
          </a:xfrm>
        </p:grpSpPr>
        <p:pic>
          <p:nvPicPr>
            <p:cNvPr id="2059" name="Picture 11" descr="C:\Users\Marta\AppData\Local\Microsoft\Windows\INetCache\IE\MHMQDB0S\Fish_icon_(The_Noun_Project_27052).svg[1]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 trans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583" y="2270517"/>
              <a:ext cx="781175" cy="72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C:\Users\Marta\AppData\Local\Microsoft\Windows\INetCache\IE\MHMQDB0S\Agriculture-Transparent[1]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 trans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53" r="65507"/>
            <a:stretch/>
          </p:blipFill>
          <p:spPr bwMode="auto">
            <a:xfrm>
              <a:off x="3317392" y="1573623"/>
              <a:ext cx="482778" cy="111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Marta\AppData\Local\Microsoft\Windows\INetCache\IE\MHMQDB0S\v307-wan-fah-57-christmasicons_2[1].jp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625" b="95750" l="10000" r="90000">
                          <a14:foregroundMark x1="44625" y1="27000" x2="50375" y2="21250"/>
                          <a14:foregroundMark x1="43875" y1="42500" x2="55875" y2="42500"/>
                          <a14:foregroundMark x1="49250" y1="80250" x2="50000" y2="73750"/>
                        </a14:backgroundRemoval>
                      </a14:imgEffect>
                      <a14:imgEffect>
                        <a14:artisticCrisscrossEtching trans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713" y="1604441"/>
              <a:ext cx="1197002" cy="111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aisnstūris 28"/>
          <p:cNvSpPr/>
          <p:nvPr/>
        </p:nvSpPr>
        <p:spPr>
          <a:xfrm>
            <a:off x="2569308" y="2660831"/>
            <a:ext cx="1665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Tirdzniecība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 (13 tūkst.)</a:t>
            </a:r>
          </a:p>
        </p:txBody>
      </p:sp>
      <p:sp>
        <p:nvSpPr>
          <p:cNvPr id="30" name="Taisnstūris 29"/>
          <p:cNvSpPr/>
          <p:nvPr/>
        </p:nvSpPr>
        <p:spPr>
          <a:xfrm>
            <a:off x="350412" y="4500720"/>
            <a:ext cx="1908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Lauksaimniecība, mežsaimniecība, zivsaimniecība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 (10 tūkst.)</a:t>
            </a:r>
          </a:p>
        </p:txBody>
      </p:sp>
      <p:sp>
        <p:nvSpPr>
          <p:cNvPr id="31" name="Taisnstūris 30"/>
          <p:cNvSpPr/>
          <p:nvPr/>
        </p:nvSpPr>
        <p:spPr>
          <a:xfrm>
            <a:off x="2447699" y="4501569"/>
            <a:ext cx="1908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Transports un uzglabāšana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 (8 tūkst.)</a:t>
            </a:r>
          </a:p>
        </p:txBody>
      </p:sp>
      <p:sp>
        <p:nvSpPr>
          <p:cNvPr id="32" name="Taisnstūris 31"/>
          <p:cNvSpPr/>
          <p:nvPr/>
        </p:nvSpPr>
        <p:spPr>
          <a:xfrm>
            <a:off x="1563692" y="6218795"/>
            <a:ext cx="1908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6,5% (7 tūkst.)</a:t>
            </a:r>
          </a:p>
        </p:txBody>
      </p:sp>
      <p:pic>
        <p:nvPicPr>
          <p:cNvPr id="37" name="Picture 9" descr="C:\Users\Marta\AppData\Local\Microsoft\Windows\INetCache\IE\MHMQDB0S\v307-wan-fah-57-christmasicons_2[1].jp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25" b="95750" l="10000" r="90000">
                        <a14:foregroundMark x1="44625" y1="27000" x2="50375" y2="21250"/>
                        <a14:foregroundMark x1="43875" y1="42500" x2="55875" y2="42500"/>
                        <a14:foregroundMark x1="49250" y1="80250" x2="50000" y2="73750"/>
                      </a14:backgroundRemoval>
                    </a14:imgEffect>
                    <a14:imgEffect>
                      <a14:artisticCrisscrossEtching trans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31" y="1598213"/>
            <a:ext cx="1390850" cy="11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aisnstūris 37"/>
          <p:cNvSpPr/>
          <p:nvPr/>
        </p:nvSpPr>
        <p:spPr>
          <a:xfrm>
            <a:off x="5036529" y="2667781"/>
            <a:ext cx="1908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Meža nozare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43 milj.</a:t>
            </a:r>
          </a:p>
        </p:txBody>
      </p:sp>
      <p:pic>
        <p:nvPicPr>
          <p:cNvPr id="39" name="Picture 8" descr="C:\Users\Marta\AppData\Local\Microsoft\Windows\INetCache\IE\LPOQH33L\icon_25717-1024x1024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 trans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52" y="1659877"/>
            <a:ext cx="1049760" cy="10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aisnstūris 39"/>
          <p:cNvSpPr/>
          <p:nvPr/>
        </p:nvSpPr>
        <p:spPr>
          <a:xfrm>
            <a:off x="6804248" y="2661578"/>
            <a:ext cx="1908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~41 milj.</a:t>
            </a:r>
          </a:p>
        </p:txBody>
      </p:sp>
      <p:pic>
        <p:nvPicPr>
          <p:cNvPr id="41" name="Picture 4" descr="C:\Users\Marta\AppData\Local\Microsoft\Windows\INetCache\IE\MHMQDB0S\freestock_568739962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89" r="93556"/>
                    </a14:imgEffect>
                    <a14:imgEffect>
                      <a14:artisticCrisscrossEtching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84" y="3431151"/>
            <a:ext cx="1069569" cy="10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aisnstūris 41"/>
          <p:cNvSpPr/>
          <p:nvPr/>
        </p:nvSpPr>
        <p:spPr>
          <a:xfrm>
            <a:off x="4834119" y="4500720"/>
            <a:ext cx="2385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Rūpniecība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30 milj.</a:t>
            </a:r>
          </a:p>
        </p:txBody>
      </p:sp>
      <p:pic>
        <p:nvPicPr>
          <p:cNvPr id="45" name="Picture 13" descr="C:\Users\Marta\AppData\Local\Microsoft\Windows\INetCache\IE\MHMQDB0S\Agriculture-Transparent[1].png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Texturiz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65507"/>
          <a:stretch/>
        </p:blipFill>
        <p:spPr bwMode="auto">
          <a:xfrm>
            <a:off x="7507018" y="3431151"/>
            <a:ext cx="542373" cy="1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aisnstūris 46"/>
          <p:cNvSpPr/>
          <p:nvPr/>
        </p:nvSpPr>
        <p:spPr>
          <a:xfrm>
            <a:off x="6862178" y="4501569"/>
            <a:ext cx="1908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Lauksaimniecība</a:t>
            </a:r>
          </a:p>
          <a:p>
            <a:pPr algn="ctr"/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milj.</a:t>
            </a:r>
          </a:p>
        </p:txBody>
      </p:sp>
      <p:pic>
        <p:nvPicPr>
          <p:cNvPr id="48" name="Picture 6" descr="C:\Users\Marta\AppData\Local\Microsoft\Windows\INetCache\IE\LPOQH33L\Shopping_cart_icon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92" y="5352284"/>
            <a:ext cx="1092487" cy="8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aisnstūris 48"/>
          <p:cNvSpPr/>
          <p:nvPr/>
        </p:nvSpPr>
        <p:spPr>
          <a:xfrm>
            <a:off x="6084168" y="6261029"/>
            <a:ext cx="1665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Tirdzniecība</a:t>
            </a:r>
            <a:b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milj.</a:t>
            </a:r>
          </a:p>
        </p:txBody>
      </p:sp>
      <p:sp>
        <p:nvSpPr>
          <p:cNvPr id="64" name="Taisnstūris 63"/>
          <p:cNvSpPr/>
          <p:nvPr/>
        </p:nvSpPr>
        <p:spPr>
          <a:xfrm>
            <a:off x="25751" y="6525344"/>
            <a:ext cx="158800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v-LV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Avoti: CSP, </a:t>
            </a:r>
            <a:r>
              <a:rPr lang="lv-LV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Firmas.lv</a:t>
            </a:r>
            <a:endParaRPr lang="lv-LV" sz="1200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4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ttēls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4776" r="11708" b="4671"/>
          <a:stretch/>
        </p:blipFill>
        <p:spPr>
          <a:xfrm>
            <a:off x="0" y="-1"/>
            <a:ext cx="9144000" cy="679205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861753" y="2133578"/>
            <a:ext cx="226232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5 177  iedz.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IIN 4 762  t. EUR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51720" y="692696"/>
            <a:ext cx="2246556" cy="584775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IIN 45 931 t. EUR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14 911 KPR iedz.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61987" y="2752297"/>
            <a:ext cx="2088232" cy="584775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IIN 1 021  t. EUR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1109 KPR. iedz.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99792" y="3501008"/>
            <a:ext cx="179956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510 iedz.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IIN 535  t. EUR</a:t>
            </a:r>
          </a:p>
        </p:txBody>
      </p:sp>
      <p:sp>
        <p:nvSpPr>
          <p:cNvPr id="52" name="Kreisā-labā bultiņa 51"/>
          <p:cNvSpPr/>
          <p:nvPr/>
        </p:nvSpPr>
        <p:spPr>
          <a:xfrm rot="354599">
            <a:off x="2033302" y="3268031"/>
            <a:ext cx="2559357" cy="180000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6" name="TextBox 55"/>
          <p:cNvSpPr txBox="1"/>
          <p:nvPr/>
        </p:nvSpPr>
        <p:spPr>
          <a:xfrm>
            <a:off x="4732241" y="2459909"/>
            <a:ext cx="17701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337 iedz.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IIN 249  t. EUR</a:t>
            </a:r>
          </a:p>
        </p:txBody>
      </p:sp>
      <p:sp>
        <p:nvSpPr>
          <p:cNvPr id="47" name="Kreisā-labā bultiņa 46"/>
          <p:cNvSpPr/>
          <p:nvPr/>
        </p:nvSpPr>
        <p:spPr>
          <a:xfrm rot="1788316">
            <a:off x="3876994" y="1951986"/>
            <a:ext cx="3299381" cy="180000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8" name="TextBox 57"/>
          <p:cNvSpPr txBox="1"/>
          <p:nvPr/>
        </p:nvSpPr>
        <p:spPr>
          <a:xfrm>
            <a:off x="4851060" y="3996353"/>
            <a:ext cx="202337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1 89 iedz.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IIN 244 t. EUR</a:t>
            </a:r>
          </a:p>
        </p:txBody>
      </p:sp>
      <p:sp>
        <p:nvSpPr>
          <p:cNvPr id="57" name="Kreisā-labā bultiņa 56"/>
          <p:cNvSpPr/>
          <p:nvPr/>
        </p:nvSpPr>
        <p:spPr>
          <a:xfrm rot="20759508">
            <a:off x="2006309" y="4144883"/>
            <a:ext cx="4519140" cy="180000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1" name="TextBox 60"/>
          <p:cNvSpPr txBox="1"/>
          <p:nvPr/>
        </p:nvSpPr>
        <p:spPr>
          <a:xfrm>
            <a:off x="7164289" y="4248032"/>
            <a:ext cx="197971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2 38 iedz.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IIN 322  t. EUR</a:t>
            </a:r>
          </a:p>
        </p:txBody>
      </p:sp>
      <p:sp>
        <p:nvSpPr>
          <p:cNvPr id="60" name="Kreisā-labā bultiņa 59"/>
          <p:cNvSpPr/>
          <p:nvPr/>
        </p:nvSpPr>
        <p:spPr>
          <a:xfrm rot="20574998">
            <a:off x="3464996" y="4742807"/>
            <a:ext cx="4241444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3" name="TextBox 62"/>
          <p:cNvSpPr txBox="1"/>
          <p:nvPr/>
        </p:nvSpPr>
        <p:spPr>
          <a:xfrm>
            <a:off x="-36512" y="4463315"/>
            <a:ext cx="2088232" cy="584775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IIN 2 093  t. EUR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1774 KPR iedz.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43895" y="5387617"/>
            <a:ext cx="2088232" cy="584775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IIN 1 399  t. EUR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2005 KPR iedz.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8385" y="1494234"/>
            <a:ext cx="2246556" cy="584775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00B050"/>
                </a:solidFill>
              </a:rPr>
              <a:t>IIN 644  t. EUR</a:t>
            </a:r>
          </a:p>
          <a:p>
            <a:pPr algn="ctr"/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1213 KPR iedz.</a:t>
            </a:r>
          </a:p>
        </p:txBody>
      </p:sp>
      <p:sp>
        <p:nvSpPr>
          <p:cNvPr id="55" name="Kreisā-labā bultiņa 54"/>
          <p:cNvSpPr/>
          <p:nvPr/>
        </p:nvSpPr>
        <p:spPr>
          <a:xfrm rot="1076989">
            <a:off x="2074228" y="2596803"/>
            <a:ext cx="3793637" cy="180000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6" name="Taisnstūris 65"/>
          <p:cNvSpPr/>
          <p:nvPr/>
        </p:nvSpPr>
        <p:spPr>
          <a:xfrm>
            <a:off x="973002" y="6403709"/>
            <a:ext cx="81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cap="small" dirty="0"/>
              <a:t>TOP 5  IIN no citur strādājošiem kurzemniekiem</a:t>
            </a:r>
          </a:p>
        </p:txBody>
      </p:sp>
    </p:spTree>
    <p:extLst>
      <p:ext uri="{BB962C8B-B14F-4D97-AF65-F5344CB8AC3E}">
        <p14:creationId xmlns:p14="http://schemas.microsoft.com/office/powerpoint/2010/main" val="2750116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ūsma">
  <a:themeElements>
    <a:clrScheme name="Izsmalcināt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lūsm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lū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6916</TotalTime>
  <Words>564</Words>
  <Application>Microsoft Office PowerPoint</Application>
  <PresentationFormat>Slaidrāde ekrānā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7" baseType="lpstr">
      <vt:lpstr>Calibri</vt:lpstr>
      <vt:lpstr>Constantia</vt:lpstr>
      <vt:lpstr>Tahoma</vt:lpstr>
      <vt:lpstr>Wingdings</vt:lpstr>
      <vt:lpstr>Wingdings 2</vt:lpstr>
      <vt:lpstr>Plūsma</vt:lpstr>
      <vt:lpstr>PowerPoint prezentācija</vt:lpstr>
      <vt:lpstr>PowerPoint prezentācija</vt:lpstr>
      <vt:lpstr>Ekonomiskā aktivitāte Kurzemes reģionā</vt:lpstr>
      <vt:lpstr>Bezdarbs Kurzemes reģionā</vt:lpstr>
      <vt:lpstr>  Bezdarbnieku skaita raksturojums (1)</vt:lpstr>
      <vt:lpstr>  Bezdarbnieku skaita raksturojums (2)</vt:lpstr>
      <vt:lpstr>Uzņēmējdarbība Kurzemes reģionā</vt:lpstr>
      <vt:lpstr>Uzņēmējdarbības jomas</vt:lpstr>
      <vt:lpstr>PowerPoint prezentācija</vt:lpstr>
      <vt:lpstr>PowerPoint prezentācija</vt:lpstr>
      <vt:lpstr>KPR pašvaldību atbalsts uzņēmējiem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Marta</dc:creator>
  <cp:lastModifiedBy>Baiba</cp:lastModifiedBy>
  <cp:revision>93</cp:revision>
  <dcterms:created xsi:type="dcterms:W3CDTF">2020-09-23T12:54:40Z</dcterms:created>
  <dcterms:modified xsi:type="dcterms:W3CDTF">2020-09-29T21:34:18Z</dcterms:modified>
</cp:coreProperties>
</file>