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387" r:id="rId2"/>
    <p:sldId id="415" r:id="rId3"/>
    <p:sldId id="423" r:id="rId4"/>
    <p:sldId id="424" r:id="rId5"/>
    <p:sldId id="395" r:id="rId6"/>
    <p:sldId id="393" r:id="rId7"/>
    <p:sldId id="394" r:id="rId8"/>
    <p:sldId id="352" r:id="rId9"/>
    <p:sldId id="356" r:id="rId10"/>
    <p:sldId id="357" r:id="rId11"/>
    <p:sldId id="359" r:id="rId12"/>
    <p:sldId id="386" r:id="rId13"/>
    <p:sldId id="405" r:id="rId14"/>
    <p:sldId id="410" r:id="rId15"/>
    <p:sldId id="408" r:id="rId16"/>
    <p:sldId id="411" r:id="rId17"/>
    <p:sldId id="413" r:id="rId18"/>
    <p:sldId id="414" r:id="rId19"/>
    <p:sldId id="374" r:id="rId20"/>
  </p:sldIdLst>
  <p:sldSz cx="9144000" cy="6858000" type="screen4x3"/>
  <p:notesSz cx="6797675" cy="9926638"/>
  <p:defaultTextStyle>
    <a:defPPr>
      <a:defRPr lang="en-US"/>
    </a:defPPr>
    <a:lvl1pPr algn="l" defTabSz="938213" rtl="0" fontAlgn="base">
      <a:spcBef>
        <a:spcPct val="0"/>
      </a:spcBef>
      <a:spcAft>
        <a:spcPct val="0"/>
      </a:spcAft>
      <a:defRPr sz="1700" kern="1200">
        <a:solidFill>
          <a:schemeClr val="tx1"/>
        </a:solidFill>
        <a:latin typeface="Times New Roman" pitchFamily="18" charset="0"/>
        <a:ea typeface="MS PGothic" pitchFamily="34" charset="-128"/>
        <a:cs typeface="+mn-cs"/>
      </a:defRPr>
    </a:lvl1pPr>
    <a:lvl2pPr marL="468313" indent="-11113" algn="l" defTabSz="938213" rtl="0" fontAlgn="base">
      <a:spcBef>
        <a:spcPct val="0"/>
      </a:spcBef>
      <a:spcAft>
        <a:spcPct val="0"/>
      </a:spcAft>
      <a:defRPr sz="1700" kern="1200">
        <a:solidFill>
          <a:schemeClr val="tx1"/>
        </a:solidFill>
        <a:latin typeface="Times New Roman" pitchFamily="18" charset="0"/>
        <a:ea typeface="MS PGothic" pitchFamily="34" charset="-128"/>
        <a:cs typeface="+mn-cs"/>
      </a:defRPr>
    </a:lvl2pPr>
    <a:lvl3pPr marL="938213" indent="-23813" algn="l" defTabSz="938213" rtl="0" fontAlgn="base">
      <a:spcBef>
        <a:spcPct val="0"/>
      </a:spcBef>
      <a:spcAft>
        <a:spcPct val="0"/>
      </a:spcAft>
      <a:defRPr sz="1700" kern="1200">
        <a:solidFill>
          <a:schemeClr val="tx1"/>
        </a:solidFill>
        <a:latin typeface="Times New Roman" pitchFamily="18" charset="0"/>
        <a:ea typeface="MS PGothic" pitchFamily="34" charset="-128"/>
        <a:cs typeface="+mn-cs"/>
      </a:defRPr>
    </a:lvl3pPr>
    <a:lvl4pPr marL="1408113" indent="-36513" algn="l" defTabSz="938213" rtl="0" fontAlgn="base">
      <a:spcBef>
        <a:spcPct val="0"/>
      </a:spcBef>
      <a:spcAft>
        <a:spcPct val="0"/>
      </a:spcAft>
      <a:defRPr sz="1700" kern="1200">
        <a:solidFill>
          <a:schemeClr val="tx1"/>
        </a:solidFill>
        <a:latin typeface="Times New Roman" pitchFamily="18" charset="0"/>
        <a:ea typeface="MS PGothic" pitchFamily="34" charset="-128"/>
        <a:cs typeface="+mn-cs"/>
      </a:defRPr>
    </a:lvl4pPr>
    <a:lvl5pPr marL="1878013" indent="-49213" algn="l" defTabSz="938213" rtl="0" fontAlgn="base">
      <a:spcBef>
        <a:spcPct val="0"/>
      </a:spcBef>
      <a:spcAft>
        <a:spcPct val="0"/>
      </a:spcAft>
      <a:defRPr sz="17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7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17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17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1700" kern="1200">
        <a:solidFill>
          <a:schemeClr val="tx1"/>
        </a:solidFill>
        <a:latin typeface="Times New Roman" pitchFamily="18" charset="0"/>
        <a:ea typeface="MS PGothic"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2C7"/>
    <a:srgbClr val="FFFFFF"/>
    <a:srgbClr val="66478B"/>
    <a:srgbClr val="9029C9"/>
    <a:srgbClr val="7030A0"/>
    <a:srgbClr val="9933FF"/>
    <a:srgbClr val="CC66FF"/>
    <a:srgbClr val="9F35C9"/>
    <a:srgbClr val="9900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Bez stila, bez režģ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84970" autoAdjust="0"/>
  </p:normalViewPr>
  <p:slideViewPr>
    <p:cSldViewPr snapToGrid="0" snapToObjects="1">
      <p:cViewPr varScale="1">
        <p:scale>
          <a:sx n="99" d="100"/>
          <a:sy n="99" d="100"/>
        </p:scale>
        <p:origin x="-19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D7BF974-FB43-438C-BC8F-86764A12245B}" type="datetimeFigureOut">
              <a:rPr lang="lv-LV" smtClean="0"/>
              <a:pPr/>
              <a:t>2020.10.15.</a:t>
            </a:fld>
            <a:endParaRPr lang="lv-LV"/>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A092D1A-05F0-4502-92D1-38BF79928975}" type="slidenum">
              <a:rPr lang="lv-LV" smtClean="0"/>
              <a:pPr/>
              <a:t>‹#›</a:t>
            </a:fld>
            <a:endParaRPr lang="lv-LV"/>
          </a:p>
        </p:txBody>
      </p:sp>
    </p:spTree>
    <p:extLst>
      <p:ext uri="{BB962C8B-B14F-4D97-AF65-F5344CB8AC3E}">
        <p14:creationId xmlns:p14="http://schemas.microsoft.com/office/powerpoint/2010/main" val="158104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defTabSz="939575" fontAlgn="auto">
              <a:spcBef>
                <a:spcPts val="0"/>
              </a:spcBef>
              <a:spcAft>
                <a:spcPts val="0"/>
              </a:spcAft>
              <a:defRPr sz="1200">
                <a:latin typeface="+mn-lt"/>
                <a:ea typeface="+mn-ea"/>
                <a:cs typeface="+mn-cs"/>
              </a:defRPr>
            </a:lvl1pPr>
          </a:lstStyle>
          <a:p>
            <a:pPr>
              <a:defRPr/>
            </a:pPr>
            <a:endParaRPr lang="lv-LV"/>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C9F07BBA-5A65-489D-95DE-8C2D57C3E22A}" type="datetimeFigureOut">
              <a:rPr lang="lv-LV" altLang="lv-LV"/>
              <a:pPr>
                <a:defRPr/>
              </a:pPr>
              <a:t>2020.10.15.</a:t>
            </a:fld>
            <a:endParaRPr lang="lv-LV" altLang="lv-LV"/>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lv-LV"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defTabSz="939575" fontAlgn="auto">
              <a:spcBef>
                <a:spcPts val="0"/>
              </a:spcBef>
              <a:spcAft>
                <a:spcPts val="0"/>
              </a:spcAft>
              <a:defRPr sz="1200">
                <a:latin typeface="+mn-lt"/>
                <a:ea typeface="+mn-ea"/>
                <a:cs typeface="+mn-cs"/>
              </a:defRPr>
            </a:lvl1pPr>
          </a:lstStyle>
          <a:p>
            <a:pPr>
              <a:defRPr/>
            </a:pPr>
            <a:endParaRPr lang="lv-LV"/>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CCC46A58-5A74-4018-985E-0C2DA672CA94}" type="slidenum">
              <a:rPr lang="lv-LV" altLang="lv-LV"/>
              <a:pPr>
                <a:defRPr/>
              </a:pPr>
              <a:t>‹#›</a:t>
            </a:fld>
            <a:endParaRPr lang="lv-LV" altLang="lv-LV"/>
          </a:p>
        </p:txBody>
      </p:sp>
    </p:spTree>
    <p:extLst>
      <p:ext uri="{BB962C8B-B14F-4D97-AF65-F5344CB8AC3E}">
        <p14:creationId xmlns:p14="http://schemas.microsoft.com/office/powerpoint/2010/main" val="182284887"/>
      </p:ext>
    </p:extLst>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683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382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4081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78013" algn="l" defTabSz="938213"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pPr>
              <a:defRPr/>
            </a:pPr>
            <a:fld id="{CCC46A58-5A74-4018-985E-0C2DA672CA94}" type="slidenum">
              <a:rPr lang="lv-LV" altLang="lv-LV" smtClean="0"/>
              <a:pPr>
                <a:defRPr/>
              </a:pPr>
              <a:t>8</a:t>
            </a:fld>
            <a:endParaRPr lang="lv-LV" altLang="lv-LV"/>
          </a:p>
        </p:txBody>
      </p:sp>
    </p:spTree>
    <p:extLst>
      <p:ext uri="{BB962C8B-B14F-4D97-AF65-F5344CB8AC3E}">
        <p14:creationId xmlns:p14="http://schemas.microsoft.com/office/powerpoint/2010/main" val="176113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smtClean="0"/>
              <a:t>1) vienas diasporas skolas skolotāju pieredzes apmaiņas brauciens pie otras skolas;</a:t>
            </a:r>
          </a:p>
          <a:p>
            <a:r>
              <a:rPr lang="lv-LV" dirty="0" smtClean="0"/>
              <a:t>2) diasporas skolu un Latvijas skolu sadarbība – 2018. un 2019. gada projektu turpinājums – Helsinku Latviešu skolas vizīte pie kādas no</a:t>
            </a:r>
            <a:r>
              <a:rPr lang="lv-LV" baseline="0" dirty="0" smtClean="0"/>
              <a:t> Latvijas </a:t>
            </a:r>
            <a:r>
              <a:rPr lang="lv-LV" dirty="0" smtClean="0"/>
              <a:t>skolām; </a:t>
            </a:r>
          </a:p>
          <a:p>
            <a:r>
              <a:rPr lang="lv-LV" dirty="0" smtClean="0"/>
              <a:t>3) diasporas skolu un Latvijas skolu jauniešu sadarbība – Garezera vasaras vidusskolas skolēnu 2 dienu nometne Latvijā kopā ar Latvijas skolas bērniem “Sveika, Latvija” brauciena ietvaros (kopā ap 20 diasporas un 20 Latvijas jauniešu).</a:t>
            </a:r>
          </a:p>
          <a:p>
            <a:endParaRPr lang="lv-LV" dirty="0"/>
          </a:p>
        </p:txBody>
      </p:sp>
      <p:sp>
        <p:nvSpPr>
          <p:cNvPr id="4" name="Slaida numura vietturis 3"/>
          <p:cNvSpPr>
            <a:spLocks noGrp="1"/>
          </p:cNvSpPr>
          <p:nvPr>
            <p:ph type="sldNum" sz="quarter" idx="10"/>
          </p:nvPr>
        </p:nvSpPr>
        <p:spPr/>
        <p:txBody>
          <a:bodyPr/>
          <a:lstStyle/>
          <a:p>
            <a:pPr>
              <a:defRPr/>
            </a:pPr>
            <a:fld id="{CCC46A58-5A74-4018-985E-0C2DA672CA94}" type="slidenum">
              <a:rPr lang="lv-LV" altLang="lv-LV" smtClean="0"/>
              <a:pPr>
                <a:defRPr/>
              </a:pPr>
              <a:t>15</a:t>
            </a:fld>
            <a:endParaRPr lang="lv-LV" altLang="lv-LV"/>
          </a:p>
        </p:txBody>
      </p:sp>
    </p:spTree>
    <p:extLst>
      <p:ext uri="{BB962C8B-B14F-4D97-AF65-F5344CB8AC3E}">
        <p14:creationId xmlns:p14="http://schemas.microsoft.com/office/powerpoint/2010/main" val="111394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1B279CF9-1BEB-4BD2-BFB6-79C9D6052C24}" type="slidenum">
              <a:rPr lang="lv-LV" smtClean="0"/>
              <a:pPr/>
              <a:t>17</a:t>
            </a:fld>
            <a:endParaRPr lang="lv-LV"/>
          </a:p>
        </p:txBody>
      </p:sp>
    </p:spTree>
    <p:extLst>
      <p:ext uri="{BB962C8B-B14F-4D97-AF65-F5344CB8AC3E}">
        <p14:creationId xmlns:p14="http://schemas.microsoft.com/office/powerpoint/2010/main" val="101579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1B279CF9-1BEB-4BD2-BFB6-79C9D6052C24}" type="slidenum">
              <a:rPr lang="lv-LV" smtClean="0"/>
              <a:pPr/>
              <a:t>18</a:t>
            </a:fld>
            <a:endParaRPr lang="lv-LV"/>
          </a:p>
        </p:txBody>
      </p:sp>
    </p:spTree>
    <p:extLst>
      <p:ext uri="{BB962C8B-B14F-4D97-AF65-F5344CB8AC3E}">
        <p14:creationId xmlns:p14="http://schemas.microsoft.com/office/powerpoint/2010/main" val="3603323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682875" y="0"/>
            <a:ext cx="3778250" cy="4165600"/>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0" y="6621463"/>
            <a:ext cx="9144000" cy="246062"/>
          </a:xfrm>
          <a:prstGeom prst="rect">
            <a:avLst/>
          </a:prstGeom>
          <a:noFill/>
          <a:ln w="9525">
            <a:noFill/>
            <a:miter lim="800000"/>
            <a:headEnd/>
            <a:tailEnd/>
          </a:ln>
        </p:spPr>
      </p:pic>
      <p:sp>
        <p:nvSpPr>
          <p:cNvPr id="7" name="Title 1"/>
          <p:cNvSpPr txBox="1">
            <a:spLocks/>
          </p:cNvSpPr>
          <p:nvPr userDrawn="1"/>
        </p:nvSpPr>
        <p:spPr>
          <a:xfrm>
            <a:off x="685800" y="4724400"/>
            <a:ext cx="77724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0" y="3505200"/>
            <a:ext cx="77724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18"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smtClean="0"/>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7CCAF490-54E3-4089-ABDD-BA78549E9D9E}" type="slidenum">
              <a:rPr lang="en-US" altLang="lv-LV"/>
              <a:pPr>
                <a:defRPr/>
              </a:pPr>
              <a:t>‹#›</a:t>
            </a:fld>
            <a:endParaRPr lang="en-US" alt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6621463"/>
            <a:ext cx="9144000" cy="246062"/>
          </a:xfrm>
          <a:prstGeom prst="rect">
            <a:avLst/>
          </a:prstGeom>
          <a:noFill/>
          <a:ln w="9525">
            <a:noFill/>
            <a:miter lim="800000"/>
            <a:headEnd/>
            <a:tailEnd/>
          </a:ln>
        </p:spPr>
      </p:pic>
      <p:pic>
        <p:nvPicPr>
          <p:cNvPr id="5" name="Picture 6"/>
          <p:cNvPicPr>
            <a:picLocks noChangeAspect="1"/>
          </p:cNvPicPr>
          <p:nvPr userDrawn="1"/>
        </p:nvPicPr>
        <p:blipFill>
          <a:blip r:embed="rId3" cstate="print"/>
          <a:srcRect/>
          <a:stretch>
            <a:fillRect/>
          </a:stretch>
        </p:blipFill>
        <p:spPr bwMode="auto">
          <a:xfrm>
            <a:off x="2682875" y="0"/>
            <a:ext cx="3778250" cy="4165600"/>
          </a:xfrm>
          <a:prstGeom prst="rect">
            <a:avLst/>
          </a:prstGeom>
          <a:noFill/>
          <a:ln w="9525">
            <a:noFill/>
            <a:miter lim="800000"/>
            <a:headEnd/>
            <a:tailEnd/>
          </a:ln>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lv-LV" smtClean="0"/>
              <a:t>Latviešu valoda kā svešvaloda Latvijā un diasporā</a:t>
            </a:r>
            <a:endParaRPr lang="en-US"/>
          </a:p>
        </p:txBody>
      </p:sp>
      <p:sp>
        <p:nvSpPr>
          <p:cNvPr id="6" name="Slide Number Placeholder 5"/>
          <p:cNvSpPr>
            <a:spLocks noGrp="1"/>
          </p:cNvSpPr>
          <p:nvPr>
            <p:ph type="sldNum" sz="quarter" idx="12"/>
          </p:nvPr>
        </p:nvSpPr>
        <p:spPr/>
        <p:txBody>
          <a:bodyPr/>
          <a:lstStyle>
            <a:lvl1pPr>
              <a:defRPr/>
            </a:lvl1pPr>
          </a:lstStyle>
          <a:p>
            <a:pPr>
              <a:defRPr/>
            </a:pPr>
            <a:fld id="{ABD0F631-78F8-4F64-9C1A-5A2FA8E8CB8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6" name="Slide Number Placeholder 22"/>
          <p:cNvSpPr>
            <a:spLocks noGrp="1"/>
          </p:cNvSpPr>
          <p:nvPr>
            <p:ph type="sldNum" sz="quarter" idx="13"/>
          </p:nvPr>
        </p:nvSpPr>
        <p:spPr>
          <a:xfrm>
            <a:off x="8534400" y="6324600"/>
            <a:ext cx="304800" cy="304800"/>
          </a:xfrm>
        </p:spPr>
        <p:txBody>
          <a:bodyPr/>
          <a:lstStyle>
            <a:lvl1pPr>
              <a:defRPr sz="1000" smtClean="0">
                <a:latin typeface="Verdana" pitchFamily="34" charset="0"/>
              </a:defRPr>
            </a:lvl1pPr>
          </a:lstStyle>
          <a:p>
            <a:pPr>
              <a:defRPr/>
            </a:pPr>
            <a:fld id="{12DA6E49-0423-4E7F-AA51-1670CF7147E7}" type="slidenum">
              <a:rPr lang="en-US" altLang="lv-LV"/>
              <a:pPr>
                <a:defRPr/>
              </a:pPr>
              <a:t>‹#›</a:t>
            </a:fld>
            <a:endParaRPr lang="en-US" altLang="lv-LV"/>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81000"/>
            <a:ext cx="6096000" cy="1036642"/>
          </a:xfrm>
        </p:spPr>
        <p:txBody>
          <a:bodyPr anchor="t">
            <a:normAutofit/>
          </a:bodyPr>
          <a:lstStyle>
            <a:lvl1pPr algn="l">
              <a:defRPr sz="1800" b="1">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90800" y="1752602"/>
            <a:ext cx="6096000" cy="4373573"/>
          </a:xfrm>
        </p:spPr>
        <p:txBody>
          <a:bodyPr>
            <a:normAutofit/>
          </a:bodyPr>
          <a:lstStyle>
            <a:lvl1pPr marL="0" indent="0">
              <a:buNone/>
              <a:defRPr sz="1500">
                <a:latin typeface="Verdana" panose="020B0604030504040204" pitchFamily="34" charset="0"/>
                <a:ea typeface="Verdana" panose="020B0604030504040204" pitchFamily="34" charset="0"/>
                <a:cs typeface="Verdana" panose="020B0604030504040204" pitchFamily="34" charset="0"/>
              </a:defRPr>
            </a:lvl1pPr>
            <a:lvl2pPr>
              <a:defRPr sz="15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500">
                <a:latin typeface="Times New Roman" panose="02020603050405020304" pitchFamily="18" charset="0"/>
                <a:cs typeface="Times New Roman" panose="02020603050405020304" pitchFamily="18" charset="0"/>
              </a:defRPr>
            </a:lvl4pPr>
            <a:lvl5pPr>
              <a:defRPr sz="1500">
                <a:latin typeface="Times New Roman" panose="02020603050405020304" pitchFamily="18" charset="0"/>
                <a:cs typeface="Times New Roman" panose="02020603050405020304" pitchFamily="18" charset="0"/>
              </a:defRPr>
            </a:lvl5pPr>
          </a:lstStyle>
          <a:p>
            <a:pPr lvl="0"/>
            <a:r>
              <a:rPr lang="en-US" smtClean="0"/>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75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7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700" smtClean="0">
                <a:latin typeface="Verdana" pitchFamily="34" charset="0"/>
              </a:defRPr>
            </a:lvl1pPr>
          </a:lstStyle>
          <a:p>
            <a:pPr>
              <a:defRPr/>
            </a:pPr>
            <a:fld id="{CC778875-0F97-4F4E-B59F-90F2C56F219C}" type="slidenum">
              <a:rPr lang="en-US" altLang="lv-LV"/>
              <a:pPr>
                <a:defRPr/>
              </a:pPr>
              <a:t>‹#›</a:t>
            </a:fld>
            <a:endParaRPr lang="en-US" altLang="lv-LV"/>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69788" indent="0" algn="ctr">
              <a:buNone/>
              <a:defRPr>
                <a:solidFill>
                  <a:schemeClr val="tx1">
                    <a:tint val="75000"/>
                  </a:schemeClr>
                </a:solidFill>
              </a:defRPr>
            </a:lvl2pPr>
            <a:lvl3pPr marL="939575" indent="0" algn="ctr">
              <a:buNone/>
              <a:defRPr>
                <a:solidFill>
                  <a:schemeClr val="tx1">
                    <a:tint val="75000"/>
                  </a:schemeClr>
                </a:solidFill>
              </a:defRPr>
            </a:lvl3pPr>
            <a:lvl4pPr marL="1409365" indent="0" algn="ctr">
              <a:buNone/>
              <a:defRPr>
                <a:solidFill>
                  <a:schemeClr val="tx1">
                    <a:tint val="75000"/>
                  </a:schemeClr>
                </a:solidFill>
              </a:defRPr>
            </a:lvl4pPr>
            <a:lvl5pPr marL="1879152" indent="0" algn="ctr">
              <a:buNone/>
              <a:defRPr>
                <a:solidFill>
                  <a:schemeClr val="tx1">
                    <a:tint val="75000"/>
                  </a:schemeClr>
                </a:solidFill>
              </a:defRPr>
            </a:lvl5pPr>
            <a:lvl6pPr marL="2348940" indent="0" algn="ctr">
              <a:buNone/>
              <a:defRPr>
                <a:solidFill>
                  <a:schemeClr val="tx1">
                    <a:tint val="75000"/>
                  </a:schemeClr>
                </a:solidFill>
              </a:defRPr>
            </a:lvl6pPr>
            <a:lvl7pPr marL="2818729" indent="0" algn="ctr">
              <a:buNone/>
              <a:defRPr>
                <a:solidFill>
                  <a:schemeClr val="tx1">
                    <a:tint val="75000"/>
                  </a:schemeClr>
                </a:solidFill>
              </a:defRPr>
            </a:lvl7pPr>
            <a:lvl8pPr marL="3288515" indent="0" algn="ctr">
              <a:buNone/>
              <a:defRPr>
                <a:solidFill>
                  <a:schemeClr val="tx1">
                    <a:tint val="75000"/>
                  </a:schemeClr>
                </a:solidFill>
              </a:defRPr>
            </a:lvl8pPr>
            <a:lvl9pPr marL="3758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smtClean="0"/>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8E890E78-D201-4540-97ED-605E02A4C363}" type="slidenum">
              <a:rPr lang="en-US" altLang="lv-LV"/>
              <a:pPr>
                <a:defRPr/>
              </a:pPr>
              <a:t>‹#›</a:t>
            </a:fld>
            <a:endParaRPr lang="en-US" alt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657600"/>
            <a:ext cx="6096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2590800" y="381000"/>
            <a:ext cx="6096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smtClean="0"/>
              <a:t>Click to edit Master text styles</a:t>
            </a:r>
          </a:p>
        </p:txBody>
      </p:sp>
      <p:sp>
        <p:nvSpPr>
          <p:cNvPr id="10"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1"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C6F24267-48AD-4517-8FBF-8EDF7A8D67AE}" type="slidenum">
              <a:rPr lang="en-US" altLang="lv-LV"/>
              <a:pPr>
                <a:defRPr/>
              </a:pPr>
              <a:t>‹#›</a:t>
            </a:fld>
            <a:endParaRPr lang="en-US" alt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2590800" y="1752600"/>
            <a:ext cx="28956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715000" y="1752600"/>
            <a:ext cx="29718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2"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4D52441C-AF2C-4F9A-B7DC-C63AF58F07F0}" type="slidenum">
              <a:rPr lang="en-US" altLang="lv-LV"/>
              <a:pPr>
                <a:defRPr/>
              </a:pPr>
              <a:t>‹#›</a:t>
            </a:fld>
            <a:endParaRPr lang="en-US" alt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4"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15" name="Content Placeholder 2"/>
          <p:cNvSpPr>
            <a:spLocks noGrp="1"/>
          </p:cNvSpPr>
          <p:nvPr>
            <p:ph sz="half" idx="1"/>
          </p:nvPr>
        </p:nvSpPr>
        <p:spPr>
          <a:xfrm>
            <a:off x="2590800" y="2386940"/>
            <a:ext cx="28956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3"/>
          <p:cNvSpPr>
            <a:spLocks noGrp="1"/>
          </p:cNvSpPr>
          <p:nvPr>
            <p:ph sz="half" idx="2"/>
          </p:nvPr>
        </p:nvSpPr>
        <p:spPr>
          <a:xfrm>
            <a:off x="5715000" y="2386940"/>
            <a:ext cx="29718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Text Placeholder 21"/>
          <p:cNvSpPr>
            <a:spLocks noGrp="1"/>
          </p:cNvSpPr>
          <p:nvPr>
            <p:ph type="body" sz="quarter" idx="16"/>
          </p:nvPr>
        </p:nvSpPr>
        <p:spPr>
          <a:xfrm>
            <a:off x="2590800" y="1852613"/>
            <a:ext cx="28956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23" name="Text Placeholder 21"/>
          <p:cNvSpPr>
            <a:spLocks noGrp="1"/>
          </p:cNvSpPr>
          <p:nvPr>
            <p:ph type="body" sz="quarter" idx="17"/>
          </p:nvPr>
        </p:nvSpPr>
        <p:spPr>
          <a:xfrm>
            <a:off x="5715000" y="1851953"/>
            <a:ext cx="2971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3"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Slide Number Placeholder 22"/>
          <p:cNvSpPr>
            <a:spLocks noGrp="1"/>
          </p:cNvSpPr>
          <p:nvPr>
            <p:ph type="sldNum" sz="quarter" idx="18"/>
          </p:nvPr>
        </p:nvSpPr>
        <p:spPr>
          <a:xfrm>
            <a:off x="8534400" y="6324600"/>
            <a:ext cx="304800" cy="304800"/>
          </a:xfrm>
        </p:spPr>
        <p:txBody>
          <a:bodyPr/>
          <a:lstStyle>
            <a:lvl1pPr>
              <a:defRPr sz="1000">
                <a:latin typeface="Verdana" pitchFamily="34" charset="0"/>
              </a:defRPr>
            </a:lvl1pPr>
          </a:lstStyle>
          <a:p>
            <a:pPr>
              <a:defRPr/>
            </a:pPr>
            <a:fld id="{A1B80778-A254-4F17-B02B-427B01423DE0}" type="slidenum">
              <a:rPr lang="en-US" altLang="lv-LV"/>
              <a:pPr>
                <a:defRPr/>
              </a:pPr>
              <a:t>‹#›</a:t>
            </a:fld>
            <a:endParaRPr lang="en-US" alt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6"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3E166B84-19E9-49C0-8991-39DE4CC9E2D9}" type="slidenum">
              <a:rPr lang="en-US" altLang="lv-LV"/>
              <a:pPr>
                <a:defRPr/>
              </a:pPr>
              <a:t>‹#›</a:t>
            </a:fld>
            <a:endParaRPr lang="en-US" alt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6"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5"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84747F3D-AB88-49E7-83FC-7A0EC724EC51}" type="slidenum">
              <a:rPr lang="en-US" altLang="lv-LV"/>
              <a:pPr>
                <a:defRPr/>
              </a:pPr>
              <a:t>‹#›</a:t>
            </a:fld>
            <a:endParaRPr lang="en-US" alt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272975"/>
            <a:ext cx="2751026"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569527" y="273054"/>
            <a:ext cx="3269672"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90800" y="1435119"/>
            <a:ext cx="2751026"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smtClean="0"/>
              <a:t>Click to edit Master text styles</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33E1C688-0FFF-4419-8CD3-4359BED09186}" type="slidenum">
              <a:rPr lang="en-US" altLang="lv-LV"/>
              <a:pPr>
                <a:defRPr/>
              </a:pPr>
              <a:t>‹#›</a:t>
            </a:fld>
            <a:endParaRPr lang="en-US" alt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6621463"/>
            <a:ext cx="9144000" cy="246062"/>
          </a:xfrm>
          <a:prstGeom prst="rect">
            <a:avLst/>
          </a:prstGeom>
          <a:noFill/>
          <a:ln w="9525">
            <a:noFill/>
            <a:miter lim="800000"/>
            <a:headEnd/>
            <a:tailEnd/>
          </a:ln>
        </p:spPr>
      </p:pic>
      <p:pic>
        <p:nvPicPr>
          <p:cNvPr id="5" name="Picture 6"/>
          <p:cNvPicPr>
            <a:picLocks noChangeAspect="1"/>
          </p:cNvPicPr>
          <p:nvPr userDrawn="1"/>
        </p:nvPicPr>
        <p:blipFill>
          <a:blip r:embed="rId3" cstate="print"/>
          <a:srcRect/>
          <a:stretch>
            <a:fillRect/>
          </a:stretch>
        </p:blipFill>
        <p:spPr bwMode="auto">
          <a:xfrm>
            <a:off x="2682875" y="0"/>
            <a:ext cx="3778250" cy="4165600"/>
          </a:xfrm>
          <a:prstGeom prst="rect">
            <a:avLst/>
          </a:prstGeom>
          <a:noFill/>
          <a:ln w="9525">
            <a:noFill/>
            <a:miter lim="800000"/>
            <a:headEnd/>
            <a:tailEnd/>
          </a:ln>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3957" tIns="46979" rIns="93957" bIns="46979" numCol="1" anchor="ctr" anchorCtr="0" compatLnSpc="1">
            <a:prstTxWarp prst="textNoShape">
              <a:avLst/>
            </a:prstTxWarp>
          </a:bodyPr>
          <a:lstStyle/>
          <a:p>
            <a:pPr lvl="0"/>
            <a:r>
              <a:rPr lang="en-US" altLang="lv-LV"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3957" tIns="46979" rIns="93957" bIns="46979"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3957" tIns="46979" rIns="93957" bIns="46979" numCol="1" anchor="ctr" anchorCtr="0" compatLnSpc="1">
            <a:prstTxWarp prst="textNoShape">
              <a:avLst/>
            </a:prstTxWarp>
          </a:bodyPr>
          <a:lstStyle>
            <a:lvl1pPr>
              <a:defRPr sz="1200">
                <a:solidFill>
                  <a:srgbClr val="898989"/>
                </a:solidFill>
              </a:defRPr>
            </a:lvl1pPr>
          </a:lstStyle>
          <a:p>
            <a:pPr>
              <a:defRPr/>
            </a:pPr>
            <a:fld id="{38107B16-26A0-4B44-98B3-71FEE26E2055}" type="datetime1">
              <a:rPr lang="en-US" altLang="lv-LV"/>
              <a:pPr>
                <a:defRPr/>
              </a:pPr>
              <a:t>10/15/2020</a:t>
            </a:fld>
            <a:endParaRPr lang="en-US" alt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3957" tIns="46979" rIns="93957" bIns="46979" rtlCol="0" anchor="ctr"/>
          <a:lstStyle>
            <a:lvl1pPr algn="ctr" defTabSz="939575"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3957" tIns="46979" rIns="93957" bIns="46979" numCol="1" anchor="ctr" anchorCtr="0" compatLnSpc="1">
            <a:prstTxWarp prst="textNoShape">
              <a:avLst/>
            </a:prstTxWarp>
          </a:bodyPr>
          <a:lstStyle>
            <a:lvl1pPr algn="r">
              <a:defRPr sz="1200">
                <a:solidFill>
                  <a:srgbClr val="898989"/>
                </a:solidFill>
              </a:defRPr>
            </a:lvl1pPr>
          </a:lstStyle>
          <a:p>
            <a:pPr>
              <a:defRPr/>
            </a:pPr>
            <a:fld id="{4A71E1B1-46B6-4E8E-9277-44F11E42C120}" type="slidenum">
              <a:rPr lang="en-US" altLang="lv-LV"/>
              <a:pPr>
                <a:defRPr/>
              </a:pPr>
              <a:t>‹#›</a:t>
            </a:fld>
            <a:endParaRPr lang="en-US" altLang="lv-LV"/>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60" r:id="rId11"/>
    <p:sldLayoutId id="2147483861" r:id="rId12"/>
    <p:sldLayoutId id="2147483863" r:id="rId13"/>
    <p:sldLayoutId id="2147483865" r:id="rId14"/>
    <p:sldLayoutId id="2147483866" r:id="rId15"/>
  </p:sldLayoutIdLst>
  <p:timing>
    <p:tnLst>
      <p:par>
        <p:cTn id="1" dur="indefinite" restart="never" nodeType="tmRoot"/>
      </p:par>
    </p:tnLst>
  </p:timing>
  <p:hf hdr="0" ftr="0" dt="0"/>
  <p:txStyles>
    <p:titleStyle>
      <a:lvl1pPr algn="ctr" defTabSz="938213" rtl="0" eaLnBrk="0" fontAlgn="base" hangingPunct="0">
        <a:spcBef>
          <a:spcPct val="0"/>
        </a:spcBef>
        <a:spcAft>
          <a:spcPct val="0"/>
        </a:spcAft>
        <a:defRPr sz="4500" kern="1200">
          <a:solidFill>
            <a:schemeClr val="tx1"/>
          </a:solidFill>
          <a:latin typeface="+mj-lt"/>
          <a:ea typeface="MS PGothic" pitchFamily="34" charset="-128"/>
          <a:cs typeface="+mj-cs"/>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charset="0"/>
        <a:buChar char="•"/>
        <a:defRPr sz="3300" kern="1200">
          <a:solidFill>
            <a:schemeClr val="tx1"/>
          </a:solidFill>
          <a:latin typeface="+mn-lt"/>
          <a:ea typeface="MS PGothic" pitchFamily="34" charset="-128"/>
          <a:cs typeface="+mn-cs"/>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7.jpeg"/><Relationship Id="rId5" Type="http://schemas.openxmlformats.org/officeDocument/2006/relationships/hyperlink" Target="https://www.latvianlanguage.lu.lv/schoolarships/" TargetMode="Externa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hyperlink" Target="http://maciunmacies.valoda.lv/" TargetMode="External"/><Relationship Id="rId2" Type="http://schemas.openxmlformats.org/officeDocument/2006/relationships/hyperlink" Target="http://www.valoda.lv/" TargetMode="External"/><Relationship Id="rId1" Type="http://schemas.openxmlformats.org/officeDocument/2006/relationships/slideLayout" Target="../slideLayouts/slideLayout11.xml"/><Relationship Id="rId6" Type="http://schemas.openxmlformats.org/officeDocument/2006/relationships/hyperlink" Target="http://www.ee-lv.lv/lv" TargetMode="External"/><Relationship Id="rId5" Type="http://schemas.openxmlformats.org/officeDocument/2006/relationships/hyperlink" Target="https://www.facebook.com/latviesuvalodasagentura?ref=aymt_homepage_panel" TargetMode="External"/><Relationship Id="rId4" Type="http://schemas.openxmlformats.org/officeDocument/2006/relationships/hyperlink" Target="https://twitter.com/LVA_DIASPOR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maciunmacies.valoda.lv/maci/diasporai-un-imigrantiem#1tab"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aciunmacies.valoda.lv/wp-content/uploads/2020/10/KritiskaDomasana-skoleniem-new.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hyperlink" Target="https://classflow.com/lv/" TargetMode="Externa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3288145"/>
            <a:ext cx="7772400" cy="1362221"/>
          </a:xfrm>
        </p:spPr>
        <p:txBody>
          <a:bodyPr>
            <a:normAutofit fontScale="90000"/>
          </a:bodyPr>
          <a:lstStyle/>
          <a:p>
            <a:r>
              <a:rPr lang="lv-LV" altLang="lv-LV" sz="1100" dirty="0" smtClean="0">
                <a:latin typeface="Times New Roman" pitchFamily="18" charset="0"/>
                <a:ea typeface="MS PGothic" pitchFamily="34" charset="-128"/>
                <a:cs typeface="Times New Roman" pitchFamily="18" charset="0"/>
              </a:rPr>
              <a:t/>
            </a:r>
            <a:br>
              <a:rPr lang="lv-LV" altLang="lv-LV" sz="1100" dirty="0" smtClean="0">
                <a:latin typeface="Times New Roman" pitchFamily="18" charset="0"/>
                <a:ea typeface="MS PGothic" pitchFamily="34" charset="-128"/>
                <a:cs typeface="Times New Roman" pitchFamily="18" charset="0"/>
              </a:rPr>
            </a:br>
            <a:r>
              <a:rPr lang="lv-LV" altLang="lv-LV" sz="3400" dirty="0" smtClean="0">
                <a:latin typeface="Times New Roman" pitchFamily="18" charset="0"/>
                <a:ea typeface="MS PGothic" pitchFamily="34" charset="-128"/>
                <a:cs typeface="Times New Roman" pitchFamily="18" charset="0"/>
              </a:rPr>
              <a:t>LVA atbalsts</a:t>
            </a:r>
            <a:br>
              <a:rPr lang="lv-LV" altLang="lv-LV" sz="3400" dirty="0" smtClean="0">
                <a:latin typeface="Times New Roman" pitchFamily="18" charset="0"/>
                <a:ea typeface="MS PGothic" pitchFamily="34" charset="-128"/>
                <a:cs typeface="Times New Roman" pitchFamily="18" charset="0"/>
              </a:rPr>
            </a:br>
            <a:r>
              <a:rPr lang="lv-LV" altLang="lv-LV" sz="3400" dirty="0" smtClean="0">
                <a:latin typeface="Times New Roman" pitchFamily="18" charset="0"/>
                <a:ea typeface="MS PGothic" pitchFamily="34" charset="-128"/>
                <a:cs typeface="Times New Roman" pitchFamily="18" charset="0"/>
              </a:rPr>
              <a:t/>
            </a:r>
            <a:br>
              <a:rPr lang="lv-LV" altLang="lv-LV" sz="3400" dirty="0" smtClean="0">
                <a:latin typeface="Times New Roman" pitchFamily="18" charset="0"/>
                <a:ea typeface="MS PGothic" pitchFamily="34" charset="-128"/>
                <a:cs typeface="Times New Roman" pitchFamily="18" charset="0"/>
              </a:rPr>
            </a:br>
            <a:endParaRPr lang="lv-LV" altLang="lv-LV" sz="2200" dirty="0" smtClean="0">
              <a:latin typeface="Times New Roman" pitchFamily="18" charset="0"/>
              <a:ea typeface="MS PGothic" pitchFamily="34" charset="-128"/>
              <a:cs typeface="Times New Roman" pitchFamily="18" charset="0"/>
            </a:endParaRPr>
          </a:p>
        </p:txBody>
      </p:sp>
      <p:sp>
        <p:nvSpPr>
          <p:cNvPr id="11267" name="Text Placeholder 2"/>
          <p:cNvSpPr>
            <a:spLocks noGrp="1"/>
          </p:cNvSpPr>
          <p:nvPr>
            <p:ph type="body" sz="quarter" idx="10"/>
          </p:nvPr>
        </p:nvSpPr>
        <p:spPr>
          <a:xfrm>
            <a:off x="685800" y="5181599"/>
            <a:ext cx="7772400" cy="1275761"/>
          </a:xfrm>
        </p:spPr>
        <p:txBody>
          <a:bodyPr>
            <a:normAutofit/>
          </a:bodyPr>
          <a:lstStyle/>
          <a:p>
            <a:endParaRPr lang="lv-LV" altLang="lv-LV" dirty="0" smtClean="0">
              <a:ea typeface="MS PGothic" pitchFamily="34" charset="-128"/>
            </a:endParaRPr>
          </a:p>
        </p:txBody>
      </p:sp>
    </p:spTree>
    <p:extLst>
      <p:ext uri="{BB962C8B-B14F-4D97-AF65-F5344CB8AC3E}">
        <p14:creationId xmlns:p14="http://schemas.microsoft.com/office/powerpoint/2010/main" val="2153432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40" y="0"/>
            <a:ext cx="1761743" cy="1957799"/>
          </a:xfrm>
          <a:prstGeom prst="rect">
            <a:avLst/>
          </a:prstGeom>
        </p:spPr>
      </p:pic>
      <p:sp>
        <p:nvSpPr>
          <p:cNvPr id="7" name="Slide Number Placeholder 6"/>
          <p:cNvSpPr>
            <a:spLocks noGrp="1"/>
          </p:cNvSpPr>
          <p:nvPr>
            <p:ph type="sldNum" sz="quarter" idx="12"/>
          </p:nvPr>
        </p:nvSpPr>
        <p:spPr/>
        <p:txBody>
          <a:bodyPr/>
          <a:lstStyle/>
          <a:p>
            <a:pPr>
              <a:defRPr/>
            </a:pPr>
            <a:fld id="{ABD0F631-78F8-4F64-9C1A-5A2FA8E8CB8E}" type="slidenum">
              <a:rPr lang="en-US" smtClean="0"/>
              <a:pPr>
                <a:defRPr/>
              </a:pPr>
              <a:t>10</a:t>
            </a:fld>
            <a:endParaRPr lang="en-US"/>
          </a:p>
        </p:txBody>
      </p:sp>
      <p:sp>
        <p:nvSpPr>
          <p:cNvPr id="2" name="TextBox 1"/>
          <p:cNvSpPr txBox="1"/>
          <p:nvPr/>
        </p:nvSpPr>
        <p:spPr>
          <a:xfrm>
            <a:off x="386499" y="1128562"/>
            <a:ext cx="8653806" cy="2970044"/>
          </a:xfrm>
          <a:prstGeom prst="rect">
            <a:avLst/>
          </a:prstGeom>
          <a:noFill/>
        </p:spPr>
        <p:txBody>
          <a:bodyPr wrap="square" rtlCol="0">
            <a:spAutoFit/>
          </a:bodyPr>
          <a:lstStyle/>
          <a:p>
            <a:pPr algn="ctr"/>
            <a:r>
              <a:rPr lang="lv-LV" dirty="0"/>
              <a:t>LVA organizētas latviešu valodas nodarbības tiešsaistē </a:t>
            </a:r>
            <a:endParaRPr lang="lv-LV" dirty="0" smtClean="0"/>
          </a:p>
          <a:p>
            <a:pPr algn="ctr"/>
            <a:r>
              <a:rPr lang="lv-LV" dirty="0" smtClean="0"/>
              <a:t>2017./2018. mācību gadā</a:t>
            </a:r>
            <a:r>
              <a:rPr lang="lv-LV" dirty="0"/>
              <a:t> latviešu valodu tālmācībā apguva </a:t>
            </a:r>
            <a:endParaRPr lang="lv-LV" dirty="0" smtClean="0"/>
          </a:p>
          <a:p>
            <a:pPr algn="ctr"/>
            <a:r>
              <a:rPr lang="lv-LV" b="1" dirty="0" smtClean="0">
                <a:solidFill>
                  <a:srgbClr val="7030A0"/>
                </a:solidFill>
              </a:rPr>
              <a:t>120 </a:t>
            </a:r>
            <a:r>
              <a:rPr lang="lv-LV" b="1" dirty="0">
                <a:solidFill>
                  <a:srgbClr val="7030A0"/>
                </a:solidFill>
              </a:rPr>
              <a:t>skolēni 22 grupās no 26 valstīm.</a:t>
            </a:r>
          </a:p>
          <a:p>
            <a:pPr algn="ctr"/>
            <a:r>
              <a:rPr lang="lv-LV" dirty="0"/>
              <a:t>2018./2019. mācību gadā latviešu valodu tālmācībā apguva </a:t>
            </a:r>
            <a:endParaRPr lang="lv-LV" dirty="0" smtClean="0"/>
          </a:p>
          <a:p>
            <a:pPr algn="ctr"/>
            <a:r>
              <a:rPr lang="lv-LV" b="1" dirty="0" smtClean="0">
                <a:solidFill>
                  <a:srgbClr val="7030A0"/>
                </a:solidFill>
              </a:rPr>
              <a:t>123 </a:t>
            </a:r>
            <a:r>
              <a:rPr lang="lv-LV" b="1" dirty="0">
                <a:solidFill>
                  <a:srgbClr val="7030A0"/>
                </a:solidFill>
              </a:rPr>
              <a:t>bērni no 28 valstīm.</a:t>
            </a:r>
          </a:p>
          <a:p>
            <a:pPr algn="ctr"/>
            <a:r>
              <a:rPr lang="lv-LV" dirty="0"/>
              <a:t>2019./2020. mācību gadā latviešu valodu apgūst </a:t>
            </a:r>
            <a:endParaRPr lang="lv-LV" dirty="0" smtClean="0"/>
          </a:p>
          <a:p>
            <a:pPr algn="ctr"/>
            <a:r>
              <a:rPr lang="lv-LV" b="1" dirty="0" smtClean="0">
                <a:solidFill>
                  <a:srgbClr val="7030A0"/>
                </a:solidFill>
              </a:rPr>
              <a:t>180 </a:t>
            </a:r>
            <a:r>
              <a:rPr lang="lv-LV" b="1" dirty="0">
                <a:solidFill>
                  <a:srgbClr val="7030A0"/>
                </a:solidFill>
              </a:rPr>
              <a:t>bērni 32 grupās 36 valstīs.</a:t>
            </a:r>
          </a:p>
          <a:p>
            <a:pPr algn="ctr"/>
            <a:r>
              <a:rPr lang="lv-LV" dirty="0"/>
              <a:t> 2019./2020. mācību gada 1. pusgadā pirmoreiz </a:t>
            </a:r>
            <a:endParaRPr lang="lv-LV" dirty="0" smtClean="0"/>
          </a:p>
          <a:p>
            <a:pPr algn="ctr"/>
            <a:r>
              <a:rPr lang="lv-LV" dirty="0" smtClean="0"/>
              <a:t>LVA </a:t>
            </a:r>
            <a:r>
              <a:rPr lang="lv-LV" dirty="0"/>
              <a:t>piedāvā atbalstu </a:t>
            </a:r>
            <a:r>
              <a:rPr lang="lv-LV" dirty="0" smtClean="0"/>
              <a:t>remigrējušiem </a:t>
            </a:r>
            <a:r>
              <a:rPr lang="lv-LV" dirty="0"/>
              <a:t>skolēniem (3 grupas, 12 skolēni).</a:t>
            </a:r>
          </a:p>
          <a:p>
            <a:pPr algn="ctr"/>
            <a:endParaRPr lang="lv-LV" dirty="0" smtClean="0"/>
          </a:p>
          <a:p>
            <a:pPr algn="ctr"/>
            <a:endParaRPr lang="lv-LV" dirty="0"/>
          </a:p>
        </p:txBody>
      </p:sp>
      <p:sp>
        <p:nvSpPr>
          <p:cNvPr id="9" name="Title 1"/>
          <p:cNvSpPr txBox="1">
            <a:spLocks/>
          </p:cNvSpPr>
          <p:nvPr/>
        </p:nvSpPr>
        <p:spPr bwMode="auto">
          <a:xfrm>
            <a:off x="2058083" y="110836"/>
            <a:ext cx="6769216" cy="876621"/>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p>
            <a:pPr marL="0" indent="0" algn="r">
              <a:buNone/>
            </a:pPr>
            <a:r>
              <a:rPr lang="lv-LV" altLang="lv-LV" sz="2800" b="1" dirty="0">
                <a:cs typeface="Times New Roman" pitchFamily="18" charset="0"/>
              </a:rPr>
              <a:t> Nodrošināt latviešu valodas </a:t>
            </a:r>
            <a:endParaRPr lang="lv-LV" altLang="lv-LV" sz="2800" b="1" dirty="0" smtClean="0">
              <a:cs typeface="Times New Roman" pitchFamily="18" charset="0"/>
            </a:endParaRPr>
          </a:p>
          <a:p>
            <a:pPr marL="0" indent="0" algn="r">
              <a:buNone/>
            </a:pPr>
            <a:r>
              <a:rPr lang="lv-LV" altLang="lv-LV" sz="2800" b="1" dirty="0" smtClean="0">
                <a:cs typeface="Times New Roman" pitchFamily="18" charset="0"/>
              </a:rPr>
              <a:t>kā </a:t>
            </a:r>
            <a:r>
              <a:rPr lang="lv-LV" altLang="lv-LV" sz="2800" b="1" dirty="0">
                <a:cs typeface="Times New Roman" pitchFamily="18" charset="0"/>
              </a:rPr>
              <a:t>svešvalodas apguves pieejamību</a:t>
            </a:r>
          </a:p>
        </p:txBody>
      </p:sp>
      <p:pic>
        <p:nvPicPr>
          <p:cNvPr id="5" name="Attēls 1" descr="image001"/>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1331" t="7484" r="14175" b="9846"/>
          <a:stretch/>
        </p:blipFill>
        <p:spPr bwMode="auto">
          <a:xfrm>
            <a:off x="2661938" y="3580809"/>
            <a:ext cx="4958062" cy="3081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235" y="4635138"/>
            <a:ext cx="1324330" cy="1184679"/>
          </a:xfrm>
          <a:prstGeom prst="rect">
            <a:avLst/>
          </a:prstGeom>
          <a:ln>
            <a:noFill/>
          </a:ln>
          <a:effectLst>
            <a:outerShdw blurRad="292100" dist="139700" dir="2700000" algn="tl" rotWithShape="0">
              <a:srgbClr val="333333">
                <a:alpha val="65000"/>
              </a:srgbClr>
            </a:outerShdw>
          </a:effectLst>
        </p:spPr>
      </p:pic>
      <p:sp>
        <p:nvSpPr>
          <p:cNvPr id="6" name="Taisnstūris 5"/>
          <p:cNvSpPr/>
          <p:nvPr/>
        </p:nvSpPr>
        <p:spPr>
          <a:xfrm>
            <a:off x="53532" y="4239711"/>
            <a:ext cx="2608406" cy="923330"/>
          </a:xfrm>
          <a:prstGeom prst="rect">
            <a:avLst/>
          </a:prstGeom>
        </p:spPr>
        <p:txBody>
          <a:bodyPr wrap="none">
            <a:spAutoFit/>
          </a:bodyPr>
          <a:lstStyle/>
          <a:p>
            <a:pPr algn="ctr"/>
            <a:r>
              <a:rPr lang="lv-LV" sz="1800" b="1" dirty="0" smtClean="0">
                <a:solidFill>
                  <a:schemeClr val="accent4">
                    <a:lumMod val="75000"/>
                  </a:schemeClr>
                </a:solidFill>
              </a:rPr>
              <a:t>2020./2021. </a:t>
            </a:r>
            <a:r>
              <a:rPr lang="lv-LV" sz="1800" b="1" dirty="0">
                <a:solidFill>
                  <a:schemeClr val="accent4">
                    <a:lumMod val="75000"/>
                  </a:schemeClr>
                </a:solidFill>
              </a:rPr>
              <a:t>mācību </a:t>
            </a:r>
            <a:r>
              <a:rPr lang="lv-LV" sz="1800" b="1" dirty="0" smtClean="0">
                <a:solidFill>
                  <a:schemeClr val="accent4">
                    <a:lumMod val="75000"/>
                  </a:schemeClr>
                </a:solidFill>
              </a:rPr>
              <a:t>gadā</a:t>
            </a:r>
          </a:p>
          <a:p>
            <a:pPr algn="ctr"/>
            <a:r>
              <a:rPr lang="lv-LV" sz="1800" b="1" dirty="0" smtClean="0">
                <a:solidFill>
                  <a:schemeClr val="accent4">
                    <a:lumMod val="75000"/>
                  </a:schemeClr>
                </a:solidFill>
              </a:rPr>
              <a:t>plānotas </a:t>
            </a:r>
          </a:p>
          <a:p>
            <a:pPr algn="ctr"/>
            <a:r>
              <a:rPr lang="lv-LV" sz="1800" b="1" dirty="0" smtClean="0">
                <a:solidFill>
                  <a:schemeClr val="accent4">
                    <a:lumMod val="75000"/>
                  </a:schemeClr>
                </a:solidFill>
              </a:rPr>
              <a:t>32 grupas, 180 skolēni.</a:t>
            </a:r>
            <a:endParaRPr lang="lv-LV" sz="1800" b="1" dirty="0">
              <a:solidFill>
                <a:schemeClr val="accent4">
                  <a:lumMod val="75000"/>
                </a:schemeClr>
              </a:solidFill>
            </a:endParaRPr>
          </a:p>
        </p:txBody>
      </p:sp>
    </p:spTree>
    <p:extLst>
      <p:ext uri="{BB962C8B-B14F-4D97-AF65-F5344CB8AC3E}">
        <p14:creationId xmlns:p14="http://schemas.microsoft.com/office/powerpoint/2010/main" val="2384566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a:xfrm>
            <a:off x="8283921" y="6324600"/>
            <a:ext cx="555279" cy="304800"/>
          </a:xfrm>
        </p:spPr>
        <p:txBody>
          <a:bodyPr/>
          <a:lstStyle/>
          <a:p>
            <a:pPr>
              <a:defRPr/>
            </a:pPr>
            <a:fld id="{12DA6E49-0423-4E7F-AA51-1670CF7147E7}" type="slidenum">
              <a:rPr lang="en-US" altLang="lv-LV" smtClean="0"/>
              <a:pPr>
                <a:defRPr/>
              </a:pPr>
              <a:t>11</a:t>
            </a:fld>
            <a:endParaRPr lang="en-US" altLang="lv-LV"/>
          </a:p>
        </p:txBody>
      </p:sp>
      <p:sp>
        <p:nvSpPr>
          <p:cNvPr id="11" name="TextBox 10"/>
          <p:cNvSpPr txBox="1"/>
          <p:nvPr/>
        </p:nvSpPr>
        <p:spPr>
          <a:xfrm>
            <a:off x="603315" y="3261674"/>
            <a:ext cx="184731" cy="353943"/>
          </a:xfrm>
          <a:prstGeom prst="rect">
            <a:avLst/>
          </a:prstGeom>
          <a:noFill/>
        </p:spPr>
        <p:txBody>
          <a:bodyPr wrap="none" rtlCol="0">
            <a:spAutoFit/>
          </a:bodyPr>
          <a:lstStyle/>
          <a:p>
            <a:endParaRPr lang="lv-LV" dirty="0"/>
          </a:p>
        </p:txBody>
      </p:sp>
      <p:sp>
        <p:nvSpPr>
          <p:cNvPr id="15" name="Title 1"/>
          <p:cNvSpPr txBox="1">
            <a:spLocks/>
          </p:cNvSpPr>
          <p:nvPr/>
        </p:nvSpPr>
        <p:spPr bwMode="auto">
          <a:xfrm>
            <a:off x="1874982" y="335193"/>
            <a:ext cx="6844811" cy="1396665"/>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p>
            <a:pPr lvl="0" algn="r" eaLnBrk="0" hangingPunct="0">
              <a:defRPr/>
            </a:pPr>
            <a:r>
              <a:rPr lang="lv-LV" altLang="lv-LV" sz="2800" b="1" dirty="0">
                <a:cs typeface="Times New Roman" pitchFamily="18" charset="0"/>
              </a:rPr>
              <a:t>Nodrošināt mācību metodikas </a:t>
            </a:r>
            <a:r>
              <a:rPr lang="lv-LV" altLang="lv-LV" sz="2800" b="1" dirty="0" smtClean="0">
                <a:cs typeface="Times New Roman" pitchFamily="18" charset="0"/>
              </a:rPr>
              <a:t>attīstību un </a:t>
            </a:r>
            <a:r>
              <a:rPr lang="lv-LV" altLang="lv-LV" sz="2800" b="1" dirty="0">
                <a:cs typeface="Times New Roman" pitchFamily="18" charset="0"/>
              </a:rPr>
              <a:t>latviešu valodas pedagogu profesionālās kompetences </a:t>
            </a:r>
            <a:r>
              <a:rPr lang="lv-LV" altLang="lv-LV" sz="2800" b="1" dirty="0" smtClean="0">
                <a:cs typeface="Times New Roman" pitchFamily="18" charset="0"/>
              </a:rPr>
              <a:t>pilnveidi</a:t>
            </a:r>
            <a:endParaRPr kumimoji="0" lang="lv-LV" sz="28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603315" y="2006995"/>
            <a:ext cx="7522590" cy="877163"/>
          </a:xfrm>
          <a:prstGeom prst="rect">
            <a:avLst/>
          </a:prstGeom>
          <a:noFill/>
        </p:spPr>
        <p:txBody>
          <a:bodyPr wrap="square" rtlCol="0">
            <a:spAutoFit/>
          </a:bodyPr>
          <a:lstStyle/>
          <a:p>
            <a:pPr algn="r"/>
            <a:r>
              <a:rPr lang="lv-LV" b="1" dirty="0" smtClean="0">
                <a:solidFill>
                  <a:srgbClr val="7030A0"/>
                </a:solidFill>
              </a:rPr>
              <a:t>12 stundu kurss </a:t>
            </a:r>
            <a:r>
              <a:rPr lang="lv-LV" dirty="0" smtClean="0"/>
              <a:t>par dažādu latviešu valodas prasmes līmeņu apguves īpatnībām.</a:t>
            </a:r>
          </a:p>
          <a:p>
            <a:pPr algn="r"/>
            <a:r>
              <a:rPr lang="lv-LV" dirty="0"/>
              <a:t>	</a:t>
            </a:r>
            <a:r>
              <a:rPr lang="lv-LV" dirty="0" smtClean="0"/>
              <a:t>		2019. gadā tika izglītoti 110 pedagogi (5 grupas); 2020. gada tiks izglītoti 120 pedagogi (6 grupas).  </a:t>
            </a:r>
          </a:p>
        </p:txBody>
      </p:sp>
      <p:sp>
        <p:nvSpPr>
          <p:cNvPr id="14" name="Rectangle 13"/>
          <p:cNvSpPr/>
          <p:nvPr/>
        </p:nvSpPr>
        <p:spPr>
          <a:xfrm>
            <a:off x="293936" y="5016627"/>
            <a:ext cx="8545263" cy="1661993"/>
          </a:xfrm>
          <a:prstGeom prst="rect">
            <a:avLst/>
          </a:prstGeom>
        </p:spPr>
        <p:txBody>
          <a:bodyPr wrap="square">
            <a:spAutoFit/>
          </a:bodyPr>
          <a:lstStyle/>
          <a:p>
            <a:pPr marL="263525" indent="-263525"/>
            <a:r>
              <a:rPr lang="lv-LV" dirty="0" smtClean="0"/>
              <a:t>     Latviešu </a:t>
            </a:r>
            <a:r>
              <a:rPr lang="lv-LV" dirty="0"/>
              <a:t>valodas kā svešvalodas </a:t>
            </a:r>
            <a:r>
              <a:rPr lang="lv-LV" b="1" dirty="0">
                <a:solidFill>
                  <a:srgbClr val="7030A0"/>
                </a:solidFill>
              </a:rPr>
              <a:t>funkcionālo līmeņu apraksti</a:t>
            </a:r>
            <a:r>
              <a:rPr lang="lv-LV" dirty="0"/>
              <a:t> </a:t>
            </a:r>
            <a:r>
              <a:rPr lang="lv-LV" dirty="0" smtClean="0"/>
              <a:t>un </a:t>
            </a:r>
            <a:r>
              <a:rPr lang="lv-LV" dirty="0"/>
              <a:t>atbalsta materiālu izveide </a:t>
            </a:r>
            <a:r>
              <a:rPr lang="lv-LV" dirty="0" smtClean="0"/>
              <a:t>   (2018‒2020). </a:t>
            </a:r>
            <a:endParaRPr lang="lv-LV" dirty="0"/>
          </a:p>
          <a:p>
            <a:pPr marL="263525"/>
            <a:r>
              <a:rPr lang="lv-LV" b="1" i="1" dirty="0" smtClean="0">
                <a:solidFill>
                  <a:srgbClr val="7030A0"/>
                </a:solidFill>
              </a:rPr>
              <a:t>2019. gadā </a:t>
            </a:r>
            <a:r>
              <a:rPr lang="lv-LV" i="1" dirty="0" smtClean="0"/>
              <a:t>valodas funkcionālo -A; A1 un A2 līmeņu </a:t>
            </a:r>
            <a:r>
              <a:rPr lang="lv-LV" i="1" dirty="0"/>
              <a:t>apraksti </a:t>
            </a:r>
            <a:r>
              <a:rPr lang="lv-LV" i="1" dirty="0" smtClean="0"/>
              <a:t>sagatavoti ievietošanai digitālajā vidē. </a:t>
            </a:r>
            <a:r>
              <a:rPr lang="lv-LV" b="1" i="1" dirty="0" smtClean="0">
                <a:solidFill>
                  <a:srgbClr val="7030A0"/>
                </a:solidFill>
              </a:rPr>
              <a:t>2020. gadā </a:t>
            </a:r>
            <a:r>
              <a:rPr lang="lv-LV" i="1" dirty="0" smtClean="0"/>
              <a:t>turpināsies darbs pie B1 un </a:t>
            </a:r>
            <a:r>
              <a:rPr lang="lv-LV" i="1" dirty="0"/>
              <a:t>B2 valodas funkcionālo </a:t>
            </a:r>
            <a:r>
              <a:rPr lang="lv-LV" i="1" dirty="0" smtClean="0"/>
              <a:t>līmeņu izstrādes.</a:t>
            </a:r>
          </a:p>
          <a:p>
            <a:endParaRPr lang="lv-LV" dirty="0"/>
          </a:p>
        </p:txBody>
      </p:sp>
      <p:pic>
        <p:nvPicPr>
          <p:cNvPr id="3074" name="Picture 2" descr="https://lh3.googleusercontent.com/50jHhP90Dl2eWa0m5wrumpEoB5DqaDYxgt5-DLUaixcGn7hI7b5O5EFk8LFoc1_pHiPwBc-Td-P8cs1kDQu4ffShcJMVoPMreEt-NOri70G0TTtMs6-TXimlnoTy8Qft55aJv6aU5mclzI3NfAWzCxCXBDZkfUNtt1vJmztIy3h8u0Li5Bf6xx7Pr1v4jpNx4FddJf-tHPXTZ1PYqsy6rIcNGjnKgcJp8d6Hzx15io_nZLcWwzyNTj_pmJmT-VGZLm1Kn3tUg2EGsTyOJcQ1jGVcaHapMLveLp5819FT_7p2385qDyL50eodJ6HXGzcYD3NvOrH01Fb8M1iUxVOaovj0pmkLmaGeaE9WVotxG0T-ewCSpKW8NKCrmjt5-qUWh2FsXE244LqFvsLovg4rphHJEWNGQzJ9jqVtaXn717WxRUrJ8IapWkwwwafJXaD4jrr9NcuXnrUY-bjdGdL4nREAD0xGi7nQ6Grsei34h-BrshX56lWLoYmgGGBqtxbyjfuHA3pMA6faHQ-JIEissupMQai6OmnZaj1zsLg-Q3Hsxlh1c38-k1Vr445qInahg9uuKz-NU_72vXUBXI4EkMaiqWR1B9v66B_ww2eCpq9I8NNogF6hzCQ77NUHv91CBiHqoqAXF_vHg5bmGafAuxzkSA=w1208-h907-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171" t="20254" b="43766"/>
          <a:stretch/>
        </p:blipFill>
        <p:spPr bwMode="auto">
          <a:xfrm>
            <a:off x="2623131" y="2914500"/>
            <a:ext cx="4382807" cy="1646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293937" y="1639425"/>
            <a:ext cx="2190644" cy="567620"/>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p>
            <a:pPr marL="0" indent="0">
              <a:buNone/>
            </a:pPr>
            <a:r>
              <a:rPr lang="lv-LV" altLang="lv-LV" sz="2000" b="1" dirty="0" smtClean="0">
                <a:cs typeface="Times New Roman" pitchFamily="18" charset="0"/>
              </a:rPr>
              <a:t>Pieaugušajiem</a:t>
            </a:r>
            <a:endParaRPr lang="lv-LV" altLang="lv-LV" sz="2000" b="1" dirty="0">
              <a:cs typeface="Times New Roman" pitchFamily="18" charset="0"/>
            </a:endParaRPr>
          </a:p>
        </p:txBody>
      </p:sp>
      <p:sp>
        <p:nvSpPr>
          <p:cNvPr id="9" name="Title 1"/>
          <p:cNvSpPr txBox="1">
            <a:spLocks/>
          </p:cNvSpPr>
          <p:nvPr/>
        </p:nvSpPr>
        <p:spPr bwMode="auto">
          <a:xfrm>
            <a:off x="293937" y="4591409"/>
            <a:ext cx="3031153" cy="567620"/>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p>
            <a:pPr marL="0" indent="0">
              <a:buNone/>
            </a:pPr>
            <a:r>
              <a:rPr lang="lv-LV" altLang="lv-LV" sz="2000" b="1" dirty="0" smtClean="0">
                <a:cs typeface="Times New Roman" pitchFamily="18" charset="0"/>
              </a:rPr>
              <a:t>Bērniem un pusaudžiem</a:t>
            </a:r>
            <a:endParaRPr lang="lv-LV" altLang="lv-LV" sz="2000" b="1" dirty="0">
              <a:cs typeface="Times New Roman" pitchFamily="18" charset="0"/>
            </a:endParaRPr>
          </a:p>
        </p:txBody>
      </p:sp>
    </p:spTree>
    <p:extLst>
      <p:ext uri="{BB962C8B-B14F-4D97-AF65-F5344CB8AC3E}">
        <p14:creationId xmlns:p14="http://schemas.microsoft.com/office/powerpoint/2010/main" val="564367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a:xfrm>
            <a:off x="8403337" y="6324600"/>
            <a:ext cx="435863" cy="304800"/>
          </a:xfrm>
        </p:spPr>
        <p:txBody>
          <a:bodyPr/>
          <a:lstStyle/>
          <a:p>
            <a:pPr>
              <a:defRPr/>
            </a:pPr>
            <a:fld id="{C6F24267-48AD-4517-8FBF-8EDF7A8D67AE}" type="slidenum">
              <a:rPr lang="en-US" altLang="lv-LV" smtClean="0"/>
              <a:pPr>
                <a:defRPr/>
              </a:pPr>
              <a:t>12</a:t>
            </a:fld>
            <a:endParaRPr lang="en-US" altLang="lv-LV"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746" y="3536901"/>
            <a:ext cx="1546457" cy="213191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stretch>
            <a:fillRect/>
          </a:stretch>
        </p:blipFill>
        <p:spPr>
          <a:xfrm>
            <a:off x="264095" y="1649433"/>
            <a:ext cx="1594843" cy="22239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stretch>
            <a:fillRect/>
          </a:stretch>
        </p:blipFill>
        <p:spPr>
          <a:xfrm>
            <a:off x="2217046" y="1759338"/>
            <a:ext cx="1585710" cy="211399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stretch>
            <a:fillRect/>
          </a:stretch>
        </p:blipFill>
        <p:spPr>
          <a:xfrm>
            <a:off x="5494166" y="4374364"/>
            <a:ext cx="1588654" cy="2255036"/>
          </a:xfrm>
          <a:prstGeom prst="rect">
            <a:avLst/>
          </a:prstGeom>
          <a:ln>
            <a:noFill/>
          </a:ln>
          <a:effectLst>
            <a:outerShdw blurRad="292100" dist="139700" dir="2700000" algn="tl" rotWithShape="0">
              <a:srgbClr val="333333">
                <a:alpha val="65000"/>
              </a:srgbClr>
            </a:outerShdw>
          </a:effectLst>
        </p:spPr>
      </p:pic>
      <p:sp>
        <p:nvSpPr>
          <p:cNvPr id="11" name="Title 1"/>
          <p:cNvSpPr txBox="1">
            <a:spLocks/>
          </p:cNvSpPr>
          <p:nvPr/>
        </p:nvSpPr>
        <p:spPr bwMode="auto">
          <a:xfrm>
            <a:off x="1994389" y="117078"/>
            <a:ext cx="6844811" cy="1396665"/>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p>
            <a:pPr lvl="0" algn="r" eaLnBrk="0" hangingPunct="0">
              <a:defRPr/>
            </a:pPr>
            <a:r>
              <a:rPr lang="lv-LV" altLang="lv-LV" sz="2800" b="1" dirty="0">
                <a:cs typeface="Times New Roman" pitchFamily="18" charset="0"/>
              </a:rPr>
              <a:t>Nodrošināt mācību metodikas </a:t>
            </a:r>
            <a:r>
              <a:rPr lang="lv-LV" altLang="lv-LV" sz="2800" b="1" dirty="0" smtClean="0">
                <a:cs typeface="Times New Roman" pitchFamily="18" charset="0"/>
              </a:rPr>
              <a:t>attīstību un </a:t>
            </a:r>
            <a:r>
              <a:rPr lang="lv-LV" altLang="lv-LV" sz="2800" b="1" dirty="0">
                <a:cs typeface="Times New Roman" pitchFamily="18" charset="0"/>
              </a:rPr>
              <a:t>latviešu valodas pedagogu profesionālās kompetences </a:t>
            </a:r>
            <a:r>
              <a:rPr lang="lv-LV" altLang="lv-LV" sz="2800" b="1" dirty="0" smtClean="0">
                <a:cs typeface="Times New Roman" pitchFamily="18" charset="0"/>
              </a:rPr>
              <a:t>pilnveidi</a:t>
            </a:r>
            <a:endParaRPr kumimoji="0" lang="lv-LV" sz="28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Laipa. A1. LatvieÅ¡u valodas mÄcÄ«bu grÄmata pieauguÅ¡ajie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219" y="2769445"/>
            <a:ext cx="1519685" cy="2207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initav\AppData\Local\Monosnap\Temp\B2 LAIPA MG (2).pdf - Adobe Reader 2018-12-07 11.51.33.png"/>
          <p:cNvPicPr>
            <a:picLocks noChangeAspect="1" noChangeArrowheads="1"/>
          </p:cNvPicPr>
          <p:nvPr/>
        </p:nvPicPr>
        <p:blipFill>
          <a:blip r:embed="rId7" cstate="print"/>
          <a:srcRect/>
          <a:stretch>
            <a:fillRect/>
          </a:stretch>
        </p:blipFill>
        <p:spPr bwMode="auto">
          <a:xfrm>
            <a:off x="5066260" y="1694668"/>
            <a:ext cx="1473930" cy="2082775"/>
          </a:xfrm>
          <a:prstGeom prst="rect">
            <a:avLst/>
          </a:prstGeom>
          <a:ln>
            <a:noFill/>
          </a:ln>
          <a:effectLst>
            <a:outerShdw blurRad="292100" dist="139700" dir="2700000" algn="tl" rotWithShape="0">
              <a:srgbClr val="333333">
                <a:alpha val="65000"/>
              </a:srgbClr>
            </a:outerShdw>
          </a:effectLst>
        </p:spPr>
      </p:pic>
      <p:pic>
        <p:nvPicPr>
          <p:cNvPr id="2050" name="Picture 2" descr="C:\Users\initav\AppData\Local\Monosnap\Temp\B2 LAIPA MG (2).pdf - Adobe Reader 2018-12-07 11.51.33.png"/>
          <p:cNvPicPr>
            <a:picLocks noChangeAspect="1" noChangeArrowheads="1"/>
          </p:cNvPicPr>
          <p:nvPr/>
        </p:nvPicPr>
        <p:blipFill>
          <a:blip r:embed="rId7" cstate="print"/>
          <a:srcRect/>
          <a:stretch>
            <a:fillRect/>
          </a:stretch>
        </p:blipFill>
        <p:spPr bwMode="auto">
          <a:xfrm>
            <a:off x="6481112" y="2110664"/>
            <a:ext cx="1473930" cy="2082775"/>
          </a:xfrm>
          <a:prstGeom prst="rect">
            <a:avLst/>
          </a:prstGeom>
          <a:ln>
            <a:noFill/>
          </a:ln>
          <a:effectLst>
            <a:outerShdw blurRad="292100" dist="139700" dir="2700000" algn="tl" rotWithShape="0">
              <a:srgbClr val="333333">
                <a:alpha val="65000"/>
              </a:srgbClr>
            </a:outerShdw>
          </a:effectLst>
        </p:spPr>
      </p:pic>
      <p:pic>
        <p:nvPicPr>
          <p:cNvPr id="2051" name="Picture 3" descr="C:\Users\initav\AppData\Local\Monosnap\Temp\B1 LAIPA MG.pdf - Adobe Reader 2018-12-07 11.52.34.png"/>
          <p:cNvPicPr>
            <a:picLocks noChangeAspect="1" noChangeArrowheads="1"/>
          </p:cNvPicPr>
          <p:nvPr/>
        </p:nvPicPr>
        <p:blipFill>
          <a:blip r:embed="rId8" cstate="print"/>
          <a:srcRect/>
          <a:stretch>
            <a:fillRect/>
          </a:stretch>
        </p:blipFill>
        <p:spPr bwMode="auto">
          <a:xfrm>
            <a:off x="6796493" y="3873333"/>
            <a:ext cx="1431353" cy="206486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03315" y="6004874"/>
            <a:ext cx="3440784" cy="353943"/>
          </a:xfrm>
          <a:prstGeom prst="rect">
            <a:avLst/>
          </a:prstGeom>
          <a:noFill/>
        </p:spPr>
        <p:txBody>
          <a:bodyPr wrap="square" rtlCol="0">
            <a:spAutoFit/>
          </a:bodyPr>
          <a:lstStyle/>
          <a:p>
            <a:r>
              <a:rPr lang="lv-LV" b="1" dirty="0" smtClean="0">
                <a:solidFill>
                  <a:srgbClr val="7030A0"/>
                </a:solidFill>
              </a:rPr>
              <a:t>2020. gadā izstrāde pabeigta.</a:t>
            </a:r>
            <a:endParaRPr lang="lv-LV" b="1" dirty="0">
              <a:solidFill>
                <a:srgbClr val="7030A0"/>
              </a:solidFill>
            </a:endParaRPr>
          </a:p>
        </p:txBody>
      </p:sp>
    </p:spTree>
    <p:extLst>
      <p:ext uri="{BB962C8B-B14F-4D97-AF65-F5344CB8AC3E}">
        <p14:creationId xmlns:p14="http://schemas.microsoft.com/office/powerpoint/2010/main" val="1798134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84747F3D-AB88-49E7-83FC-7A0EC724EC51}" type="slidenum">
              <a:rPr lang="en-US" altLang="lv-LV" smtClean="0"/>
              <a:pPr>
                <a:defRPr/>
              </a:pPr>
              <a:t>13</a:t>
            </a:fld>
            <a:endParaRPr lang="en-US" altLang="lv-LV"/>
          </a:p>
        </p:txBody>
      </p:sp>
      <p:sp>
        <p:nvSpPr>
          <p:cNvPr id="9" name="Content Placeholder 2"/>
          <p:cNvSpPr txBox="1">
            <a:spLocks/>
          </p:cNvSpPr>
          <p:nvPr/>
        </p:nvSpPr>
        <p:spPr>
          <a:xfrm>
            <a:off x="1750456" y="144704"/>
            <a:ext cx="7247106" cy="878203"/>
          </a:xfrm>
          <a:prstGeom prst="rect">
            <a:avLst/>
          </a:prstGeom>
        </p:spPr>
        <p:txBody>
          <a:bodyPr>
            <a:noAutofit/>
          </a:bodyPr>
          <a:lstStyle>
            <a:lvl1pPr marL="350838" indent="-350838" algn="l" defTabSz="938213" rtl="0" eaLnBrk="0" fontAlgn="base" hangingPunct="0">
              <a:spcBef>
                <a:spcPct val="20000"/>
              </a:spcBef>
              <a:spcAft>
                <a:spcPct val="0"/>
              </a:spcAft>
              <a:buFont typeface="Arial" charset="0"/>
              <a:buChar char="•"/>
              <a:defRPr sz="3300" kern="1200">
                <a:solidFill>
                  <a:schemeClr val="tx1"/>
                </a:solidFill>
                <a:latin typeface="+mn-lt"/>
                <a:ea typeface="MS PGothic" pitchFamily="34" charset="-128"/>
                <a:cs typeface="+mn-cs"/>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gn="r">
              <a:spcBef>
                <a:spcPts val="1200"/>
              </a:spcBef>
              <a:buNone/>
            </a:pPr>
            <a:r>
              <a:rPr lang="lv-LV" sz="2800" b="1" dirty="0" smtClean="0">
                <a:latin typeface="+mj-lt"/>
                <a:cs typeface="Arial" panose="020B0604020202020204" pitchFamily="34" charset="0"/>
              </a:rPr>
              <a:t>Pedagogu profesionālās kompetences pilnveides kursi 2019-2020 (VB)</a:t>
            </a:r>
          </a:p>
          <a:p>
            <a:pPr marL="0" indent="0" algn="r">
              <a:spcBef>
                <a:spcPts val="1200"/>
              </a:spcBef>
              <a:buNone/>
            </a:pPr>
            <a:endParaRPr lang="lv-LV" sz="2800" dirty="0" smtClean="0">
              <a:latin typeface="+mj-lt"/>
              <a:cs typeface="Arial" panose="020B0604020202020204" pitchFamily="34" charset="0"/>
            </a:endParaRPr>
          </a:p>
        </p:txBody>
      </p:sp>
      <p:sp>
        <p:nvSpPr>
          <p:cNvPr id="3" name="Rectangle 2"/>
          <p:cNvSpPr/>
          <p:nvPr/>
        </p:nvSpPr>
        <p:spPr>
          <a:xfrm>
            <a:off x="232740" y="1777902"/>
            <a:ext cx="3817856" cy="3046988"/>
          </a:xfrm>
          <a:prstGeom prst="rect">
            <a:avLst/>
          </a:prstGeom>
        </p:spPr>
        <p:txBody>
          <a:bodyPr wrap="square">
            <a:spAutoFit/>
          </a:bodyPr>
          <a:lstStyle/>
          <a:p>
            <a:pPr>
              <a:spcAft>
                <a:spcPts val="0"/>
              </a:spcAft>
            </a:pPr>
            <a:r>
              <a:rPr lang="lv-LV" sz="1600" b="1" dirty="0" smtClean="0">
                <a:latin typeface="+mj-lt"/>
                <a:ea typeface="Calibri" panose="020F0502020204030204" pitchFamily="34" charset="0"/>
                <a:cs typeface="Times New Roman" panose="02020603050405020304" pitchFamily="18" charset="0"/>
              </a:rPr>
              <a:t>2019. gadā – </a:t>
            </a:r>
          </a:p>
          <a:p>
            <a:pPr marL="342900" indent="-342900">
              <a:spcAft>
                <a:spcPts val="0"/>
              </a:spcAft>
              <a:buFont typeface="Arial" panose="020B0604020202020204" pitchFamily="34" charset="0"/>
              <a:buChar char="•"/>
            </a:pPr>
            <a:r>
              <a:rPr lang="lv-LV" sz="1600" dirty="0" smtClean="0">
                <a:latin typeface="+mj-lt"/>
                <a:ea typeface="Calibri" panose="020F0502020204030204" pitchFamily="34" charset="0"/>
                <a:cs typeface="Times New Roman" panose="02020603050405020304" pitchFamily="18" charset="0"/>
              </a:rPr>
              <a:t>Notikuši </a:t>
            </a:r>
            <a:r>
              <a:rPr lang="lv-LV" sz="1600" b="1" i="1" dirty="0">
                <a:latin typeface="+mj-lt"/>
                <a:ea typeface="Calibri" panose="020F0502020204030204" pitchFamily="34" charset="0"/>
                <a:cs typeface="Times New Roman" panose="02020603050405020304" pitchFamily="18" charset="0"/>
              </a:rPr>
              <a:t>CLIL</a:t>
            </a:r>
            <a:r>
              <a:rPr lang="lv-LV" sz="1600" b="1" dirty="0">
                <a:latin typeface="+mj-lt"/>
                <a:ea typeface="Calibri" panose="020F0502020204030204" pitchFamily="34" charset="0"/>
                <a:cs typeface="Times New Roman" panose="02020603050405020304" pitchFamily="18" charset="0"/>
              </a:rPr>
              <a:t> metodikas kursi </a:t>
            </a:r>
            <a:r>
              <a:rPr lang="lv-LV" sz="1600" dirty="0">
                <a:latin typeface="+mj-lt"/>
                <a:ea typeface="Calibri" panose="020F0502020204030204" pitchFamily="34" charset="0"/>
                <a:cs typeface="Times New Roman" panose="02020603050405020304" pitchFamily="18" charset="0"/>
              </a:rPr>
              <a:t>dažādu mācību priekšmetu pedagogiem </a:t>
            </a:r>
            <a:r>
              <a:rPr lang="lv-LV" sz="1600" dirty="0" smtClean="0">
                <a:latin typeface="+mj-lt"/>
                <a:ea typeface="Calibri" panose="020F0502020204030204" pitchFamily="34" charset="0"/>
                <a:cs typeface="Times New Roman" panose="02020603050405020304" pitchFamily="18" charset="0"/>
              </a:rPr>
              <a:t>‒ </a:t>
            </a:r>
          </a:p>
          <a:p>
            <a:pPr>
              <a:spcAft>
                <a:spcPts val="0"/>
              </a:spcAft>
            </a:pPr>
            <a:r>
              <a:rPr lang="lv-LV" sz="1600" b="1" dirty="0" smtClean="0">
                <a:solidFill>
                  <a:srgbClr val="7030A0"/>
                </a:solidFill>
                <a:latin typeface="+mj-lt"/>
                <a:ea typeface="Calibri" panose="020F0502020204030204" pitchFamily="34" charset="0"/>
                <a:cs typeface="Times New Roman" panose="02020603050405020304" pitchFamily="18" charset="0"/>
              </a:rPr>
              <a:t>2 </a:t>
            </a:r>
            <a:r>
              <a:rPr lang="lv-LV" sz="1600" b="1" dirty="0">
                <a:solidFill>
                  <a:srgbClr val="7030A0"/>
                </a:solidFill>
                <a:latin typeface="+mj-lt"/>
                <a:ea typeface="Calibri" panose="020F0502020204030204" pitchFamily="34" charset="0"/>
                <a:cs typeface="Times New Roman" panose="02020603050405020304" pitchFamily="18" charset="0"/>
              </a:rPr>
              <a:t>grupas, izglītoti  </a:t>
            </a:r>
            <a:r>
              <a:rPr lang="lv-LV" sz="1600" b="1" dirty="0" smtClean="0">
                <a:solidFill>
                  <a:srgbClr val="7030A0"/>
                </a:solidFill>
                <a:latin typeface="+mj-lt"/>
                <a:ea typeface="Calibri" panose="020F0502020204030204" pitchFamily="34" charset="0"/>
                <a:cs typeface="Times New Roman" panose="02020603050405020304" pitchFamily="18" charset="0"/>
              </a:rPr>
              <a:t>40 </a:t>
            </a:r>
            <a:r>
              <a:rPr lang="lv-LV" sz="1600" b="1" dirty="0">
                <a:solidFill>
                  <a:srgbClr val="7030A0"/>
                </a:solidFill>
                <a:latin typeface="+mj-lt"/>
                <a:ea typeface="Calibri" panose="020F0502020204030204" pitchFamily="34" charset="0"/>
                <a:cs typeface="Times New Roman" panose="02020603050405020304" pitchFamily="18" charset="0"/>
              </a:rPr>
              <a:t>skolotāji.</a:t>
            </a:r>
          </a:p>
          <a:p>
            <a:pPr marL="342900" indent="-342900">
              <a:spcAft>
                <a:spcPts val="0"/>
              </a:spcAft>
              <a:buFont typeface="Arial" panose="020B0604020202020204" pitchFamily="34" charset="0"/>
              <a:buChar char="•"/>
            </a:pPr>
            <a:r>
              <a:rPr lang="lv-LV" sz="1600" dirty="0" smtClean="0">
                <a:latin typeface="+mj-lt"/>
                <a:ea typeface="Calibri" panose="020F0502020204030204" pitchFamily="34" charset="0"/>
                <a:cs typeface="Times New Roman" panose="02020603050405020304" pitchFamily="18" charset="0"/>
              </a:rPr>
              <a:t>„Pedagoga </a:t>
            </a:r>
            <a:r>
              <a:rPr lang="lv-LV" sz="1600" dirty="0">
                <a:latin typeface="+mj-lt"/>
                <a:ea typeface="Calibri" panose="020F0502020204030204" pitchFamily="34" charset="0"/>
                <a:cs typeface="Times New Roman" panose="02020603050405020304" pitchFamily="18" charset="0"/>
              </a:rPr>
              <a:t>profesionālā </a:t>
            </a:r>
            <a:r>
              <a:rPr lang="lv-LV" sz="1600" b="1" dirty="0">
                <a:latin typeface="+mj-lt"/>
                <a:ea typeface="Calibri" panose="020F0502020204030204" pitchFamily="34" charset="0"/>
                <a:cs typeface="Times New Roman" panose="02020603050405020304" pitchFamily="18" charset="0"/>
              </a:rPr>
              <a:t>kompetence darbā ar imigrantiem </a:t>
            </a:r>
            <a:r>
              <a:rPr lang="lv-LV" sz="1600" b="1">
                <a:latin typeface="+mj-lt"/>
                <a:ea typeface="Calibri" panose="020F0502020204030204" pitchFamily="34" charset="0"/>
                <a:cs typeface="Times New Roman" panose="02020603050405020304" pitchFamily="18" charset="0"/>
              </a:rPr>
              <a:t>un </a:t>
            </a:r>
            <a:r>
              <a:rPr lang="lv-LV" sz="1600" b="1" smtClean="0">
                <a:latin typeface="+mj-lt"/>
                <a:ea typeface="Calibri" panose="020F0502020204030204" pitchFamily="34" charset="0"/>
                <a:cs typeface="Times New Roman" panose="02020603050405020304" pitchFamily="18" charset="0"/>
              </a:rPr>
              <a:t>remigrantiem</a:t>
            </a:r>
            <a:r>
              <a:rPr lang="lv-LV" sz="1600" dirty="0">
                <a:latin typeface="+mj-lt"/>
                <a:ea typeface="Calibri" panose="020F0502020204030204" pitchFamily="34" charset="0"/>
                <a:cs typeface="Times New Roman" panose="02020603050405020304" pitchFamily="18" charset="0"/>
              </a:rPr>
              <a:t>”</a:t>
            </a:r>
            <a:r>
              <a:rPr lang="lv-LV" sz="1600" dirty="0" smtClean="0">
                <a:latin typeface="+mj-lt"/>
                <a:ea typeface="Calibri" panose="020F0502020204030204" pitchFamily="34" charset="0"/>
                <a:cs typeface="Times New Roman" panose="02020603050405020304" pitchFamily="18" charset="0"/>
              </a:rPr>
              <a:t> (36 stundu kurss) ‒ </a:t>
            </a:r>
          </a:p>
          <a:p>
            <a:pPr>
              <a:spcAft>
                <a:spcPts val="0"/>
              </a:spcAft>
            </a:pPr>
            <a:r>
              <a:rPr lang="lv-LV" sz="1600" b="1" dirty="0" smtClean="0">
                <a:solidFill>
                  <a:srgbClr val="7030A0"/>
                </a:solidFill>
                <a:latin typeface="+mj-lt"/>
                <a:ea typeface="Calibri" panose="020F0502020204030204" pitchFamily="34" charset="0"/>
                <a:cs typeface="Times New Roman" panose="02020603050405020304" pitchFamily="18" charset="0"/>
              </a:rPr>
              <a:t>3 grupas, </a:t>
            </a:r>
            <a:r>
              <a:rPr lang="lv-LV" sz="1600" b="1" dirty="0">
                <a:solidFill>
                  <a:srgbClr val="7030A0"/>
                </a:solidFill>
                <a:latin typeface="+mj-lt"/>
                <a:ea typeface="Calibri" panose="020F0502020204030204" pitchFamily="34" charset="0"/>
                <a:cs typeface="Times New Roman" panose="02020603050405020304" pitchFamily="18" charset="0"/>
              </a:rPr>
              <a:t>izglītoti </a:t>
            </a:r>
            <a:r>
              <a:rPr lang="lv-LV" sz="1600" b="1" dirty="0" smtClean="0">
                <a:solidFill>
                  <a:srgbClr val="7030A0"/>
                </a:solidFill>
                <a:latin typeface="+mj-lt"/>
                <a:ea typeface="Calibri" panose="020F0502020204030204" pitchFamily="34" charset="0"/>
                <a:cs typeface="Times New Roman" panose="02020603050405020304" pitchFamily="18" charset="0"/>
              </a:rPr>
              <a:t>62 pedagogi.</a:t>
            </a:r>
          </a:p>
          <a:p>
            <a:pPr marL="342900" indent="-342900">
              <a:spcAft>
                <a:spcPts val="0"/>
              </a:spcAft>
              <a:buFont typeface="Arial" panose="020B0604020202020204" pitchFamily="34" charset="0"/>
              <a:buChar char="•"/>
            </a:pPr>
            <a:r>
              <a:rPr lang="lv-LV" sz="1600" dirty="0">
                <a:latin typeface="+mj-lt"/>
                <a:ea typeface="Calibri" panose="020F0502020204030204" pitchFamily="34" charset="0"/>
                <a:cs typeface="Times New Roman" panose="02020603050405020304" pitchFamily="18" charset="0"/>
              </a:rPr>
              <a:t>Pedagogu </a:t>
            </a:r>
            <a:r>
              <a:rPr lang="lv-LV" sz="1600" b="1" dirty="0">
                <a:latin typeface="+mj-lt"/>
                <a:ea typeface="Calibri" panose="020F0502020204030204" pitchFamily="34" charset="0"/>
                <a:cs typeface="Times New Roman" panose="02020603050405020304" pitchFamily="18" charset="0"/>
              </a:rPr>
              <a:t>meistarklases</a:t>
            </a:r>
            <a:r>
              <a:rPr lang="lv-LV" sz="1600" dirty="0">
                <a:latin typeface="+mj-lt"/>
                <a:ea typeface="Calibri" panose="020F0502020204030204" pitchFamily="34" charset="0"/>
                <a:cs typeface="Times New Roman" panose="02020603050405020304" pitchFamily="18" charset="0"/>
              </a:rPr>
              <a:t> latviešu valodas, sākumskolas, pamatskolas un vidusskolas </a:t>
            </a:r>
            <a:r>
              <a:rPr lang="lv-LV" sz="1600" dirty="0" smtClean="0">
                <a:latin typeface="+mj-lt"/>
                <a:ea typeface="Calibri" panose="020F0502020204030204" pitchFamily="34" charset="0"/>
                <a:cs typeface="Times New Roman" panose="02020603050405020304" pitchFamily="18" charset="0"/>
              </a:rPr>
              <a:t>pedagogiem (36 stundas) ‒ </a:t>
            </a:r>
          </a:p>
          <a:p>
            <a:pPr>
              <a:spcAft>
                <a:spcPts val="0"/>
              </a:spcAft>
            </a:pPr>
            <a:r>
              <a:rPr lang="lv-LV" sz="1600" b="1" dirty="0" smtClean="0">
                <a:solidFill>
                  <a:srgbClr val="7030A0"/>
                </a:solidFill>
                <a:latin typeface="+mj-lt"/>
                <a:ea typeface="Calibri" panose="020F0502020204030204" pitchFamily="34" charset="0"/>
                <a:cs typeface="Times New Roman" panose="02020603050405020304" pitchFamily="18" charset="0"/>
              </a:rPr>
              <a:t>5 </a:t>
            </a:r>
            <a:r>
              <a:rPr lang="lv-LV" sz="1600" b="1" dirty="0">
                <a:solidFill>
                  <a:srgbClr val="7030A0"/>
                </a:solidFill>
                <a:latin typeface="+mj-lt"/>
                <a:ea typeface="Calibri" panose="020F0502020204030204" pitchFamily="34" charset="0"/>
                <a:cs typeface="Times New Roman" panose="02020603050405020304" pitchFamily="18" charset="0"/>
              </a:rPr>
              <a:t>grupas, </a:t>
            </a:r>
            <a:r>
              <a:rPr lang="lv-LV" sz="1600" b="1" dirty="0" smtClean="0">
                <a:solidFill>
                  <a:srgbClr val="7030A0"/>
                </a:solidFill>
                <a:latin typeface="+mj-lt"/>
                <a:ea typeface="Calibri" panose="020F0502020204030204" pitchFamily="34" charset="0"/>
                <a:cs typeface="Times New Roman" panose="02020603050405020304" pitchFamily="18" charset="0"/>
              </a:rPr>
              <a:t>95 skolotāji</a:t>
            </a:r>
            <a:r>
              <a:rPr lang="lv-LV" sz="1600" dirty="0" smtClean="0">
                <a:latin typeface="+mj-lt"/>
                <a:ea typeface="Calibri" panose="020F0502020204030204" pitchFamily="34" charset="0"/>
                <a:cs typeface="Times New Roman" panose="02020603050405020304" pitchFamily="18" charset="0"/>
              </a:rPr>
              <a:t>.</a:t>
            </a:r>
          </a:p>
        </p:txBody>
      </p:sp>
      <p:pic>
        <p:nvPicPr>
          <p:cNvPr id="2050" name="Picture 2" descr="Lietotāja Ērika Pičukāne attē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32" y="4918833"/>
            <a:ext cx="2280756" cy="1710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Tabula 1"/>
          <p:cNvGraphicFramePr>
            <a:graphicFrameLocks noGrp="1"/>
          </p:cNvGraphicFramePr>
          <p:nvPr>
            <p:extLst>
              <p:ext uri="{D42A27DB-BD31-4B8C-83A1-F6EECF244321}">
                <p14:modId xmlns:p14="http://schemas.microsoft.com/office/powerpoint/2010/main" val="3566086918"/>
              </p:ext>
            </p:extLst>
          </p:nvPr>
        </p:nvGraphicFramePr>
        <p:xfrm>
          <a:off x="4050596" y="1425273"/>
          <a:ext cx="4851610" cy="5071683"/>
        </p:xfrm>
        <a:graphic>
          <a:graphicData uri="http://schemas.openxmlformats.org/drawingml/2006/table">
            <a:tbl>
              <a:tblPr firstRow="1" firstCol="1" bandRow="1">
                <a:tableStyleId>{2D5ABB26-0587-4C30-8999-92F81FD0307C}</a:tableStyleId>
              </a:tblPr>
              <a:tblGrid>
                <a:gridCol w="4851610"/>
              </a:tblGrid>
              <a:tr h="787010">
                <a:tc>
                  <a:txBody>
                    <a:bodyPr/>
                    <a:lstStyle/>
                    <a:p>
                      <a:pPr marL="285750" indent="-285750">
                        <a:lnSpc>
                          <a:spcPct val="107000"/>
                        </a:lnSpc>
                        <a:spcAft>
                          <a:spcPts val="0"/>
                        </a:spcAft>
                        <a:buFont typeface="Arial" panose="020B0604020202020204" pitchFamily="34" charset="0"/>
                        <a:buChar char="•"/>
                      </a:pPr>
                      <a:r>
                        <a:rPr lang="lv-LV" sz="1600" dirty="0">
                          <a:effectLst/>
                        </a:rPr>
                        <a:t>Metodikas kursi latviešu literatūras un valodas kā dzimtās valodas skolotājiem pilnveidotā mācību satura īstenošanai </a:t>
                      </a:r>
                      <a:r>
                        <a:rPr lang="lv-LV" sz="1600" dirty="0" smtClean="0">
                          <a:effectLst/>
                        </a:rPr>
                        <a:t>pamatskolā </a:t>
                      </a:r>
                      <a:r>
                        <a:rPr lang="lv-LV" sz="1600" b="1" dirty="0" smtClean="0">
                          <a:ea typeface="Calibri" panose="020F0502020204030204" pitchFamily="34" charset="0"/>
                          <a:cs typeface="Times New Roman" panose="02020603050405020304" pitchFamily="18" charset="0"/>
                        </a:rPr>
                        <a:t>– </a:t>
                      </a:r>
                    </a:p>
                    <a:p>
                      <a:pPr marL="0" indent="0">
                        <a:lnSpc>
                          <a:spcPct val="107000"/>
                        </a:lnSpc>
                        <a:spcAft>
                          <a:spcPts val="0"/>
                        </a:spcAft>
                        <a:buFont typeface="Arial" panose="020B0604020202020204" pitchFamily="34" charset="0"/>
                        <a:buNone/>
                      </a:pPr>
                      <a:r>
                        <a:rPr lang="lv-LV" sz="1700" b="1" kern="1200" dirty="0" smtClean="0">
                          <a:solidFill>
                            <a:srgbClr val="7030A0"/>
                          </a:solidFill>
                          <a:effectLst/>
                          <a:latin typeface="+mn-lt"/>
                          <a:ea typeface="+mn-ea"/>
                          <a:cs typeface="+mn-cs"/>
                        </a:rPr>
                        <a:t>8 kursi, 160 dalībnieki.</a:t>
                      </a:r>
                      <a:r>
                        <a:rPr lang="lv-LV" sz="1600" b="1" dirty="0" smtClean="0">
                          <a:solidFill>
                            <a:srgbClr val="7030A0"/>
                          </a:solidFill>
                          <a:effectLst/>
                        </a:rPr>
                        <a:t> </a:t>
                      </a:r>
                      <a:endParaRPr lang="lv-LV"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87" marR="54387" marT="0" marB="0"/>
                </a:tc>
              </a:tr>
              <a:tr h="575288">
                <a:tc>
                  <a:txBody>
                    <a:bodyPr/>
                    <a:lstStyle/>
                    <a:p>
                      <a:pPr marL="285750" indent="-285750">
                        <a:lnSpc>
                          <a:spcPct val="107000"/>
                        </a:lnSpc>
                        <a:spcAft>
                          <a:spcPts val="0"/>
                        </a:spcAft>
                        <a:buFont typeface="Arial" panose="020B0604020202020204" pitchFamily="34" charset="0"/>
                        <a:buChar char="•"/>
                      </a:pPr>
                      <a:r>
                        <a:rPr lang="lv-LV" sz="1600" dirty="0">
                          <a:effectLst/>
                        </a:rPr>
                        <a:t>Metodikas kursi latviešu literatūras un valodas kā dzimtās valodas skolotājiem digitālo prasmju pilnveidei darbā ar LVA izstrādātajiem metodiskajiem </a:t>
                      </a:r>
                      <a:r>
                        <a:rPr lang="lv-LV" sz="1600" dirty="0" smtClean="0">
                          <a:effectLst/>
                        </a:rPr>
                        <a:t>materiāliem</a:t>
                      </a:r>
                      <a:r>
                        <a:rPr lang="lv-LV" sz="1800" dirty="0" smtClean="0">
                          <a:effectLst/>
                        </a:rPr>
                        <a:t> </a:t>
                      </a:r>
                      <a:r>
                        <a:rPr lang="lv-LV" sz="1800" b="1" dirty="0" smtClean="0">
                          <a:ea typeface="Calibri" panose="020F0502020204030204" pitchFamily="34" charset="0"/>
                          <a:cs typeface="Times New Roman" panose="02020603050405020304" pitchFamily="18" charset="0"/>
                        </a:rPr>
                        <a:t>– </a:t>
                      </a:r>
                    </a:p>
                    <a:p>
                      <a:pPr marL="0" indent="0">
                        <a:lnSpc>
                          <a:spcPct val="107000"/>
                        </a:lnSpc>
                        <a:spcAft>
                          <a:spcPts val="0"/>
                        </a:spcAft>
                        <a:buFont typeface="Arial" panose="020B0604020202020204" pitchFamily="34" charset="0"/>
                        <a:buNone/>
                      </a:pPr>
                      <a:r>
                        <a:rPr lang="lv-LV" sz="1700" b="1" kern="1200" dirty="0" smtClean="0">
                          <a:solidFill>
                            <a:srgbClr val="7030A0"/>
                          </a:solidFill>
                          <a:effectLst/>
                          <a:latin typeface="+mn-lt"/>
                          <a:ea typeface="+mn-ea"/>
                          <a:cs typeface="+mn-cs"/>
                        </a:rPr>
                        <a:t>4 kursi, 80 dalībnieki.</a:t>
                      </a:r>
                      <a:r>
                        <a:rPr lang="lv-LV" sz="1600" b="1" dirty="0" smtClean="0">
                          <a:solidFill>
                            <a:srgbClr val="7030A0"/>
                          </a:solidFill>
                          <a:effectLst/>
                        </a:rPr>
                        <a:t> </a:t>
                      </a:r>
                      <a:endParaRPr lang="lv-LV"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87" marR="54387" marT="0" marB="0"/>
                </a:tc>
              </a:tr>
              <a:tr h="380328">
                <a:tc>
                  <a:txBody>
                    <a:bodyPr/>
                    <a:lstStyle/>
                    <a:p>
                      <a:pPr marL="285750" indent="-285750">
                        <a:lnSpc>
                          <a:spcPct val="107000"/>
                        </a:lnSpc>
                        <a:spcAft>
                          <a:spcPts val="0"/>
                        </a:spcAft>
                        <a:buFont typeface="Arial" panose="020B0604020202020204" pitchFamily="34" charset="0"/>
                        <a:buChar char="•"/>
                      </a:pPr>
                      <a:r>
                        <a:rPr lang="lv-LV" sz="1600" dirty="0">
                          <a:effectLst/>
                        </a:rPr>
                        <a:t>Pedagogu profesionālās kompetences pilnveides </a:t>
                      </a:r>
                      <a:r>
                        <a:rPr lang="lv-LV" sz="1600" dirty="0" smtClean="0">
                          <a:effectLst/>
                        </a:rPr>
                        <a:t>meistarklases </a:t>
                      </a:r>
                      <a:r>
                        <a:rPr lang="lv-LV" sz="1600" b="1" dirty="0" smtClean="0">
                          <a:ea typeface="Calibri" panose="020F0502020204030204" pitchFamily="34" charset="0"/>
                          <a:cs typeface="Times New Roman" panose="02020603050405020304" pitchFamily="18" charset="0"/>
                        </a:rPr>
                        <a:t>– </a:t>
                      </a:r>
                      <a:r>
                        <a:rPr lang="lv-LV" sz="1600" dirty="0" smtClean="0">
                          <a:effectLst/>
                        </a:rPr>
                        <a:t> </a:t>
                      </a:r>
                    </a:p>
                    <a:p>
                      <a:pPr marL="0" indent="0">
                        <a:lnSpc>
                          <a:spcPct val="107000"/>
                        </a:lnSpc>
                        <a:spcAft>
                          <a:spcPts val="0"/>
                        </a:spcAft>
                        <a:buFont typeface="Arial" panose="020B0604020202020204" pitchFamily="34" charset="0"/>
                        <a:buNone/>
                      </a:pPr>
                      <a:r>
                        <a:rPr lang="lv-LV" sz="1700" b="1" kern="1200" dirty="0" smtClean="0">
                          <a:solidFill>
                            <a:srgbClr val="7030A0"/>
                          </a:solidFill>
                          <a:effectLst/>
                          <a:latin typeface="+mn-lt"/>
                          <a:ea typeface="+mn-ea"/>
                          <a:cs typeface="+mn-cs"/>
                        </a:rPr>
                        <a:t>4 meistarklases, 70 dalībnieki.</a:t>
                      </a:r>
                      <a:endParaRPr lang="lv-LV"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87" marR="54387" marT="0" marB="0"/>
                </a:tc>
              </a:tr>
              <a:tr h="380328">
                <a:tc>
                  <a:txBody>
                    <a:bodyPr/>
                    <a:lstStyle/>
                    <a:p>
                      <a:pPr marL="285750" indent="-285750">
                        <a:lnSpc>
                          <a:spcPct val="107000"/>
                        </a:lnSpc>
                        <a:spcAft>
                          <a:spcPts val="0"/>
                        </a:spcAft>
                        <a:buFont typeface="Arial" panose="020B0604020202020204" pitchFamily="34" charset="0"/>
                        <a:buChar char="•"/>
                      </a:pPr>
                      <a:r>
                        <a:rPr lang="lv-LV" sz="1600" dirty="0">
                          <a:effectLst/>
                        </a:rPr>
                        <a:t>Metodikas kursi skolotājiem, kuri strādā ar </a:t>
                      </a:r>
                      <a:r>
                        <a:rPr lang="lv-LV" sz="1600" dirty="0" err="1">
                          <a:effectLst/>
                        </a:rPr>
                        <a:t>remigrantu</a:t>
                      </a:r>
                      <a:r>
                        <a:rPr lang="lv-LV" sz="1600" dirty="0">
                          <a:effectLst/>
                        </a:rPr>
                        <a:t> bērniem un </a:t>
                      </a:r>
                      <a:r>
                        <a:rPr lang="lv-LV" sz="1600" dirty="0" smtClean="0">
                          <a:effectLst/>
                        </a:rPr>
                        <a:t>imigrantiem</a:t>
                      </a:r>
                      <a:r>
                        <a:rPr lang="lv-LV" sz="1100" dirty="0" smtClean="0">
                          <a:effectLst/>
                        </a:rPr>
                        <a:t> </a:t>
                      </a:r>
                      <a:r>
                        <a:rPr lang="lv-LV" sz="1100" b="1" dirty="0" smtClean="0">
                          <a:ea typeface="Calibri" panose="020F0502020204030204" pitchFamily="34" charset="0"/>
                          <a:cs typeface="Times New Roman" panose="02020603050405020304" pitchFamily="18" charset="0"/>
                        </a:rPr>
                        <a:t>– </a:t>
                      </a:r>
                    </a:p>
                    <a:p>
                      <a:pPr marL="0" indent="0">
                        <a:lnSpc>
                          <a:spcPct val="107000"/>
                        </a:lnSpc>
                        <a:spcAft>
                          <a:spcPts val="0"/>
                        </a:spcAft>
                        <a:buFont typeface="Arial" panose="020B0604020202020204" pitchFamily="34" charset="0"/>
                        <a:buNone/>
                      </a:pPr>
                      <a:r>
                        <a:rPr lang="lv-LV" sz="1700" b="1" kern="1200" dirty="0" smtClean="0">
                          <a:solidFill>
                            <a:srgbClr val="7030A0"/>
                          </a:solidFill>
                          <a:effectLst/>
                          <a:latin typeface="+mn-lt"/>
                          <a:ea typeface="+mn-ea"/>
                          <a:cs typeface="+mn-cs"/>
                        </a:rPr>
                        <a:t>2 kursi, 40 dalībnieki.</a:t>
                      </a:r>
                      <a:endParaRPr lang="lv-LV"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387" marR="54387" marT="0" marB="0"/>
                </a:tc>
              </a:tr>
              <a:tr h="380328">
                <a:tc>
                  <a:txBody>
                    <a:bodyPr/>
                    <a:lstStyle/>
                    <a:p>
                      <a:pPr marL="285750" indent="-285750">
                        <a:lnSpc>
                          <a:spcPct val="107000"/>
                        </a:lnSpc>
                        <a:spcAft>
                          <a:spcPts val="0"/>
                        </a:spcAft>
                        <a:buFont typeface="Arial" panose="020B0604020202020204" pitchFamily="34" charset="0"/>
                        <a:buChar char="•"/>
                      </a:pPr>
                      <a:r>
                        <a:rPr lang="lv-LV" sz="1600" dirty="0">
                          <a:effectLst/>
                        </a:rPr>
                        <a:t>Pedagogu profesionālās kompetences pilnveides kurss </a:t>
                      </a:r>
                      <a:r>
                        <a:rPr lang="lv-LV" sz="1600" dirty="0" err="1">
                          <a:effectLst/>
                        </a:rPr>
                        <a:t>tālākizglītotājiem</a:t>
                      </a:r>
                      <a:r>
                        <a:rPr lang="lv-LV" sz="1600" dirty="0">
                          <a:effectLst/>
                        </a:rPr>
                        <a:t>, </a:t>
                      </a:r>
                      <a:r>
                        <a:rPr lang="lv-LV" sz="1600" dirty="0" err="1">
                          <a:effectLst/>
                        </a:rPr>
                        <a:t>novadmācības</a:t>
                      </a:r>
                      <a:r>
                        <a:rPr lang="lv-LV" sz="1600" dirty="0">
                          <a:effectLst/>
                        </a:rPr>
                        <a:t> </a:t>
                      </a:r>
                      <a:r>
                        <a:rPr lang="lv-LV" sz="1600" dirty="0" smtClean="0">
                          <a:effectLst/>
                        </a:rPr>
                        <a:t>apguvei</a:t>
                      </a:r>
                      <a:r>
                        <a:rPr lang="lv-LV" sz="1100" dirty="0" smtClean="0">
                          <a:effectLst/>
                        </a:rPr>
                        <a:t> </a:t>
                      </a:r>
                      <a:r>
                        <a:rPr lang="lv-LV" sz="1600" dirty="0" smtClean="0">
                          <a:effectLst/>
                        </a:rPr>
                        <a:t>(</a:t>
                      </a:r>
                      <a:r>
                        <a:rPr lang="lv-LV" sz="1600" dirty="0">
                          <a:effectLst/>
                        </a:rPr>
                        <a:t>3 dienas Liepājas Universitātē un Kurzemes novadā</a:t>
                      </a:r>
                      <a:r>
                        <a:rPr lang="lv-LV" sz="1600" dirty="0" smtClean="0">
                          <a:effectLst/>
                        </a:rPr>
                        <a:t>) </a:t>
                      </a:r>
                      <a:r>
                        <a:rPr lang="lv-LV" sz="1100" b="1" dirty="0" smtClean="0">
                          <a:ea typeface="Calibri" panose="020F0502020204030204" pitchFamily="34" charset="0"/>
                          <a:cs typeface="Times New Roman" panose="02020603050405020304" pitchFamily="18" charset="0"/>
                        </a:rPr>
                        <a:t>– </a:t>
                      </a:r>
                    </a:p>
                    <a:p>
                      <a:pPr marL="0" indent="0">
                        <a:lnSpc>
                          <a:spcPct val="107000"/>
                        </a:lnSpc>
                        <a:spcAft>
                          <a:spcPts val="0"/>
                        </a:spcAft>
                        <a:buFont typeface="Arial" panose="020B0604020202020204" pitchFamily="34" charset="0"/>
                        <a:buNone/>
                      </a:pPr>
                      <a:r>
                        <a:rPr lang="lv-LV" sz="1700" b="1" kern="1200" dirty="0" smtClean="0">
                          <a:solidFill>
                            <a:srgbClr val="7030A0"/>
                          </a:solidFill>
                          <a:effectLst/>
                          <a:latin typeface="+mn-lt"/>
                          <a:ea typeface="+mn-ea"/>
                          <a:cs typeface="+mn-cs"/>
                        </a:rPr>
                        <a:t>1 kurss, 40 dalībnieki</a:t>
                      </a:r>
                      <a:r>
                        <a:rPr lang="lv-LV" sz="1700" kern="1200" dirty="0" smtClean="0">
                          <a:solidFill>
                            <a:schemeClr val="tx1"/>
                          </a:solidFill>
                          <a:effectLst/>
                          <a:latin typeface="+mn-lt"/>
                          <a:ea typeface="+mn-ea"/>
                          <a:cs typeface="+mn-cs"/>
                        </a:rPr>
                        <a:t>.</a:t>
                      </a:r>
                      <a:endParaRPr lang="lv-LV"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387" marR="54387" marT="0" marB="0"/>
                </a:tc>
              </a:tr>
            </a:tbl>
          </a:graphicData>
        </a:graphic>
      </p:graphicFrame>
      <p:sp>
        <p:nvSpPr>
          <p:cNvPr id="5" name="Taisnstūris 4"/>
          <p:cNvSpPr/>
          <p:nvPr/>
        </p:nvSpPr>
        <p:spPr>
          <a:xfrm>
            <a:off x="4176127" y="1033847"/>
            <a:ext cx="1467068" cy="369332"/>
          </a:xfrm>
          <a:prstGeom prst="rect">
            <a:avLst/>
          </a:prstGeom>
        </p:spPr>
        <p:txBody>
          <a:bodyPr wrap="none">
            <a:spAutoFit/>
          </a:bodyPr>
          <a:lstStyle/>
          <a:p>
            <a:pPr>
              <a:spcAft>
                <a:spcPts val="0"/>
              </a:spcAft>
            </a:pPr>
            <a:r>
              <a:rPr lang="lv-LV" sz="1800" b="1" dirty="0" smtClean="0">
                <a:ea typeface="Calibri" panose="020F0502020204030204" pitchFamily="34" charset="0"/>
                <a:cs typeface="Times New Roman" panose="02020603050405020304" pitchFamily="18" charset="0"/>
              </a:rPr>
              <a:t>2020. </a:t>
            </a:r>
            <a:r>
              <a:rPr lang="lv-LV" sz="1800" b="1" dirty="0">
                <a:ea typeface="Calibri" panose="020F0502020204030204" pitchFamily="34" charset="0"/>
                <a:cs typeface="Times New Roman" panose="02020603050405020304" pitchFamily="18" charset="0"/>
              </a:rPr>
              <a:t>gadā – </a:t>
            </a:r>
          </a:p>
        </p:txBody>
      </p:sp>
    </p:spTree>
    <p:extLst>
      <p:ext uri="{BB962C8B-B14F-4D97-AF65-F5344CB8AC3E}">
        <p14:creationId xmlns:p14="http://schemas.microsoft.com/office/powerpoint/2010/main" val="4023524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84747F3D-AB88-49E7-83FC-7A0EC724EC51}" type="slidenum">
              <a:rPr lang="en-US" altLang="lv-LV" smtClean="0"/>
              <a:pPr>
                <a:defRPr/>
              </a:pPr>
              <a:t>14</a:t>
            </a:fld>
            <a:endParaRPr lang="en-US" altLang="lv-LV"/>
          </a:p>
        </p:txBody>
      </p:sp>
      <p:sp>
        <p:nvSpPr>
          <p:cNvPr id="13" name="Rounded Rectangle 12"/>
          <p:cNvSpPr/>
          <p:nvPr/>
        </p:nvSpPr>
        <p:spPr>
          <a:xfrm>
            <a:off x="273377" y="3663920"/>
            <a:ext cx="6133320" cy="644129"/>
          </a:xfrm>
          <a:prstGeom prst="roundRect">
            <a:avLst/>
          </a:prstGeom>
          <a:solidFill>
            <a:schemeClr val="accent4">
              <a:lumMod val="60000"/>
              <a:lumOff val="40000"/>
            </a:schemeClr>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r>
              <a:rPr lang="lv-LV" sz="1800" dirty="0">
                <a:solidFill>
                  <a:schemeClr val="tx1"/>
                </a:solidFill>
              </a:rPr>
              <a:t>Diasporas skolotāju profesionālās pilnveides kursi un semināri Latvijā un mītnes zemēs.</a:t>
            </a:r>
          </a:p>
        </p:txBody>
      </p:sp>
      <p:sp>
        <p:nvSpPr>
          <p:cNvPr id="19" name="Rounded Rectangle 18"/>
          <p:cNvSpPr/>
          <p:nvPr/>
        </p:nvSpPr>
        <p:spPr>
          <a:xfrm>
            <a:off x="278015" y="2723384"/>
            <a:ext cx="6133321" cy="773309"/>
          </a:xfrm>
          <a:prstGeom prst="roundRect">
            <a:avLst/>
          </a:prstGeom>
          <a:solidFill>
            <a:schemeClr val="accent4">
              <a:lumMod val="60000"/>
              <a:lumOff val="40000"/>
            </a:schemeClr>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r>
              <a:rPr lang="lv-LV" sz="1800" dirty="0">
                <a:solidFill>
                  <a:schemeClr val="tx1"/>
                </a:solidFill>
              </a:rPr>
              <a:t>Finansiāls atbalsts izglītojošu pasākumu organizēšanai ārvalstīs latviešu valodas apguves un lietojuma veicināšanai diasporā.</a:t>
            </a:r>
          </a:p>
        </p:txBody>
      </p:sp>
      <p:sp>
        <p:nvSpPr>
          <p:cNvPr id="20" name="Rounded Rectangle 19"/>
          <p:cNvSpPr/>
          <p:nvPr/>
        </p:nvSpPr>
        <p:spPr>
          <a:xfrm>
            <a:off x="278014" y="5286217"/>
            <a:ext cx="6133321" cy="662096"/>
          </a:xfrm>
          <a:prstGeom prst="roundRect">
            <a:avLst/>
          </a:prstGeom>
          <a:solidFill>
            <a:schemeClr val="accent4">
              <a:lumMod val="60000"/>
              <a:lumOff val="40000"/>
            </a:schemeClr>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r>
              <a:rPr lang="lv-LV" sz="1800" dirty="0">
                <a:solidFill>
                  <a:schemeClr val="tx1"/>
                </a:solidFill>
              </a:rPr>
              <a:t>Latviešu valodas apguves nometne diasporas bērniem un jauniešiem „Mana Latvija”.</a:t>
            </a:r>
          </a:p>
        </p:txBody>
      </p:sp>
      <p:pic>
        <p:nvPicPr>
          <p:cNvPr id="23" name="Picture 22" descr="C:\Users\aijao\Desktop\Diaspora\Dokumenti_2017\Kursi\Bildes_Facebook\IMG_56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7381" y="3397463"/>
            <a:ext cx="2157069" cy="1185297"/>
          </a:xfrm>
          <a:prstGeom prst="rect">
            <a:avLst/>
          </a:prstGeom>
          <a:ln>
            <a:noFill/>
          </a:ln>
          <a:effectLst>
            <a:outerShdw blurRad="292100" dist="139700" dir="2700000" algn="tl" rotWithShape="0">
              <a:srgbClr val="333333">
                <a:alpha val="65000"/>
              </a:srgbClr>
            </a:outerShdw>
          </a:effectLst>
        </p:spPr>
      </p:pic>
      <p:pic>
        <p:nvPicPr>
          <p:cNvPr id="26" name="Picture 25"/>
          <p:cNvPicPr/>
          <p:nvPr/>
        </p:nvPicPr>
        <p:blipFill rotWithShape="1">
          <a:blip r:embed="rId3" cstate="print">
            <a:extLst>
              <a:ext uri="{28A0092B-C50C-407E-A947-70E740481C1C}">
                <a14:useLocalDpi xmlns:a14="http://schemas.microsoft.com/office/drawing/2010/main" val="0"/>
              </a:ext>
            </a:extLst>
          </a:blip>
          <a:srcRect r="5960"/>
          <a:stretch/>
        </p:blipFill>
        <p:spPr bwMode="auto">
          <a:xfrm rot="10800000">
            <a:off x="6590650" y="4688324"/>
            <a:ext cx="2161232" cy="1169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Rectangle 1"/>
          <p:cNvSpPr/>
          <p:nvPr/>
        </p:nvSpPr>
        <p:spPr>
          <a:xfrm>
            <a:off x="2780907" y="267687"/>
            <a:ext cx="5953543" cy="954107"/>
          </a:xfrm>
          <a:prstGeom prst="rect">
            <a:avLst/>
          </a:prstGeom>
        </p:spPr>
        <p:txBody>
          <a:bodyPr wrap="square">
            <a:spAutoFit/>
          </a:bodyPr>
          <a:lstStyle/>
          <a:p>
            <a:pPr algn="r"/>
            <a:r>
              <a:rPr lang="lv-LV" sz="2800" b="1" dirty="0"/>
              <a:t>Nodrošināt atbalstu latviešu valodas  apguvei Latvijā un </a:t>
            </a:r>
            <a:r>
              <a:rPr lang="lv-LV" sz="2800" b="1" dirty="0" smtClean="0"/>
              <a:t>ārvalstīs 2019</a:t>
            </a:r>
            <a:endParaRPr lang="en-US" sz="2800" b="1" dirty="0"/>
          </a:p>
        </p:txBody>
      </p:sp>
      <p:pic>
        <p:nvPicPr>
          <p:cNvPr id="3" name="Picture 2"/>
          <p:cNvPicPr>
            <a:picLocks noChangeAspect="1"/>
          </p:cNvPicPr>
          <p:nvPr/>
        </p:nvPicPr>
        <p:blipFill>
          <a:blip r:embed="rId4" cstate="print"/>
          <a:stretch>
            <a:fillRect/>
          </a:stretch>
        </p:blipFill>
        <p:spPr>
          <a:xfrm>
            <a:off x="6579873" y="1809450"/>
            <a:ext cx="2154577" cy="1482449"/>
          </a:xfrm>
          <a:prstGeom prst="rect">
            <a:avLst/>
          </a:prstGeom>
          <a:ln>
            <a:noFill/>
          </a:ln>
          <a:effectLst>
            <a:outerShdw blurRad="292100" dist="139700" dir="2700000" algn="tl" rotWithShape="0">
              <a:srgbClr val="333333">
                <a:alpha val="65000"/>
              </a:srgbClr>
            </a:outerShdw>
          </a:effectLst>
        </p:spPr>
      </p:pic>
      <p:sp>
        <p:nvSpPr>
          <p:cNvPr id="12" name="Rounded Rectangle 11"/>
          <p:cNvSpPr/>
          <p:nvPr/>
        </p:nvSpPr>
        <p:spPr>
          <a:xfrm>
            <a:off x="273377" y="1861850"/>
            <a:ext cx="6133321" cy="732951"/>
          </a:xfrm>
          <a:prstGeom prst="roundRect">
            <a:avLst/>
          </a:prstGeom>
          <a:solidFill>
            <a:schemeClr val="accent4">
              <a:lumMod val="60000"/>
              <a:lumOff val="40000"/>
            </a:schemeClr>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r>
              <a:rPr lang="lv-LV" sz="1800" dirty="0">
                <a:solidFill>
                  <a:schemeClr val="tx1"/>
                </a:solidFill>
              </a:rPr>
              <a:t>Finansiāls atbalsts diasporas nedēļas nogales skolām – telpu īres, apdrošināšanas, mācību materiālu u.c. izmaksu segšanai.</a:t>
            </a:r>
          </a:p>
        </p:txBody>
      </p:sp>
      <p:sp>
        <p:nvSpPr>
          <p:cNvPr id="14" name="Rounded Rectangle 13"/>
          <p:cNvSpPr/>
          <p:nvPr/>
        </p:nvSpPr>
        <p:spPr>
          <a:xfrm>
            <a:off x="273377" y="4412629"/>
            <a:ext cx="6133320" cy="734405"/>
          </a:xfrm>
          <a:prstGeom prst="roundRect">
            <a:avLst/>
          </a:prstGeom>
          <a:solidFill>
            <a:schemeClr val="accent4">
              <a:lumMod val="60000"/>
              <a:lumOff val="40000"/>
            </a:schemeClr>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r>
              <a:rPr lang="lv-LV" sz="1800" dirty="0">
                <a:solidFill>
                  <a:schemeClr val="tx1"/>
                </a:solidFill>
              </a:rPr>
              <a:t>Atbalsts latviešu valodas un kultūras apguvei Austrumu diasporā – 5 klātienes skolotāji, </a:t>
            </a:r>
            <a:r>
              <a:rPr lang="lv-LV" sz="1800" dirty="0" smtClean="0">
                <a:solidFill>
                  <a:schemeClr val="tx1"/>
                </a:solidFill>
              </a:rPr>
              <a:t>1 </a:t>
            </a:r>
            <a:r>
              <a:rPr lang="lv-LV" sz="1800" dirty="0">
                <a:solidFill>
                  <a:schemeClr val="tx1"/>
                </a:solidFill>
              </a:rPr>
              <a:t>tālmācības skolotājs.</a:t>
            </a:r>
          </a:p>
        </p:txBody>
      </p:sp>
    </p:spTree>
    <p:extLst>
      <p:ext uri="{BB962C8B-B14F-4D97-AF65-F5344CB8AC3E}">
        <p14:creationId xmlns:p14="http://schemas.microsoft.com/office/powerpoint/2010/main" val="2003070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84747F3D-AB88-49E7-83FC-7A0EC724EC51}" type="slidenum">
              <a:rPr lang="en-US" altLang="lv-LV" smtClean="0"/>
              <a:pPr>
                <a:defRPr/>
              </a:pPr>
              <a:t>15</a:t>
            </a:fld>
            <a:endParaRPr lang="en-US" altLang="lv-LV"/>
          </a:p>
        </p:txBody>
      </p:sp>
      <p:sp>
        <p:nvSpPr>
          <p:cNvPr id="6" name="Rectangle 5"/>
          <p:cNvSpPr/>
          <p:nvPr/>
        </p:nvSpPr>
        <p:spPr>
          <a:xfrm>
            <a:off x="2639506" y="177465"/>
            <a:ext cx="5894894" cy="954107"/>
          </a:xfrm>
          <a:prstGeom prst="rect">
            <a:avLst/>
          </a:prstGeom>
        </p:spPr>
        <p:txBody>
          <a:bodyPr wrap="square">
            <a:spAutoFit/>
          </a:bodyPr>
          <a:lstStyle/>
          <a:p>
            <a:pPr algn="r"/>
            <a:r>
              <a:rPr lang="lv-LV" sz="2800" b="1" dirty="0"/>
              <a:t>Nodrošināt atbalstu latviešu valodas  apguvei Latvijā un </a:t>
            </a:r>
            <a:r>
              <a:rPr lang="lv-LV" sz="2800" b="1" dirty="0" smtClean="0"/>
              <a:t>ārvalstīs</a:t>
            </a:r>
            <a:endParaRPr lang="en-US" sz="2800" b="1" dirty="0"/>
          </a:p>
        </p:txBody>
      </p:sp>
      <p:sp>
        <p:nvSpPr>
          <p:cNvPr id="8" name="Title 1"/>
          <p:cNvSpPr txBox="1">
            <a:spLocks/>
          </p:cNvSpPr>
          <p:nvPr/>
        </p:nvSpPr>
        <p:spPr bwMode="auto">
          <a:xfrm>
            <a:off x="3724275" y="1045165"/>
            <a:ext cx="4810125" cy="1036637"/>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r"/>
            <a:r>
              <a:rPr lang="lv-LV" altLang="lv-LV" dirty="0" smtClean="0">
                <a:solidFill>
                  <a:srgbClr val="7030A0"/>
                </a:solidFill>
                <a:latin typeface="+mn-lt"/>
                <a:ea typeface="MS PGothic" pitchFamily="34" charset="-128"/>
                <a:cs typeface="Times New Roman" panose="02020603050405020304" pitchFamily="18" charset="0"/>
              </a:rPr>
              <a:t>Pedagogu sadarbības programma «Skolu tilti»</a:t>
            </a:r>
            <a:r>
              <a:rPr lang="lv-LV" altLang="lv-LV" dirty="0">
                <a:solidFill>
                  <a:srgbClr val="7030A0"/>
                </a:solidFill>
                <a:latin typeface="+mn-lt"/>
                <a:ea typeface="MS PGothic" pitchFamily="34" charset="-128"/>
                <a:cs typeface="Times New Roman" panose="02020603050405020304" pitchFamily="18" charset="0"/>
              </a:rPr>
              <a:t> </a:t>
            </a:r>
            <a:r>
              <a:rPr lang="lv-LV" altLang="lv-LV" dirty="0" smtClean="0">
                <a:solidFill>
                  <a:srgbClr val="7030A0"/>
                </a:solidFill>
                <a:latin typeface="+mn-lt"/>
                <a:ea typeface="MS PGothic" pitchFamily="34" charset="-128"/>
                <a:cs typeface="Times New Roman" panose="02020603050405020304" pitchFamily="18" charset="0"/>
              </a:rPr>
              <a:t>tālākizglītībā</a:t>
            </a:r>
          </a:p>
        </p:txBody>
      </p:sp>
      <p:sp>
        <p:nvSpPr>
          <p:cNvPr id="5" name="TextBox 4"/>
          <p:cNvSpPr txBox="1"/>
          <p:nvPr/>
        </p:nvSpPr>
        <p:spPr>
          <a:xfrm>
            <a:off x="129910" y="3072258"/>
            <a:ext cx="3594363" cy="1354217"/>
          </a:xfrm>
          <a:prstGeom prst="rect">
            <a:avLst/>
          </a:prstGeom>
          <a:noFill/>
        </p:spPr>
        <p:txBody>
          <a:bodyPr wrap="square" rtlCol="0">
            <a:spAutoFit/>
          </a:bodyPr>
          <a:lstStyle/>
          <a:p>
            <a:pPr algn="ctr"/>
            <a:r>
              <a:rPr lang="lv-LV" sz="1600" b="1" dirty="0" smtClean="0">
                <a:solidFill>
                  <a:srgbClr val="7030A0"/>
                </a:solidFill>
              </a:rPr>
              <a:t>2018. gadā </a:t>
            </a:r>
            <a:r>
              <a:rPr lang="lv-LV" sz="1600" dirty="0" smtClean="0"/>
              <a:t>sadarbības programmā «Skolu tilti» </a:t>
            </a:r>
          </a:p>
          <a:p>
            <a:pPr algn="ctr"/>
            <a:r>
              <a:rPr lang="lv-LV" sz="1600" dirty="0" smtClean="0"/>
              <a:t>tika uzņemti 14 viesi no Zviedrijas vispārizglītojošām skolām un latviešu nedēļas nogales skolām</a:t>
            </a:r>
            <a:r>
              <a:rPr lang="lv-LV" sz="1800" dirty="0" smtClean="0"/>
              <a:t>. </a:t>
            </a:r>
            <a:endParaRPr lang="lv-LV" sz="1800" dirty="0"/>
          </a:p>
        </p:txBody>
      </p:sp>
      <p:sp>
        <p:nvSpPr>
          <p:cNvPr id="10" name="TextBox 9"/>
          <p:cNvSpPr txBox="1"/>
          <p:nvPr/>
        </p:nvSpPr>
        <p:spPr>
          <a:xfrm>
            <a:off x="0" y="5362631"/>
            <a:ext cx="3594363" cy="1323439"/>
          </a:xfrm>
          <a:prstGeom prst="rect">
            <a:avLst/>
          </a:prstGeom>
          <a:noFill/>
        </p:spPr>
        <p:txBody>
          <a:bodyPr wrap="square" rtlCol="0">
            <a:spAutoFit/>
          </a:bodyPr>
          <a:lstStyle/>
          <a:p>
            <a:pPr algn="ctr"/>
            <a:r>
              <a:rPr lang="lv-LV" sz="1600" b="1" dirty="0" smtClean="0">
                <a:solidFill>
                  <a:srgbClr val="7030A0"/>
                </a:solidFill>
              </a:rPr>
              <a:t>2019. gadā </a:t>
            </a:r>
            <a:r>
              <a:rPr lang="lv-LV" sz="1600" dirty="0" smtClean="0"/>
              <a:t>sadarbības programmā «Skolu tilti» </a:t>
            </a:r>
          </a:p>
          <a:p>
            <a:pPr algn="ctr"/>
            <a:r>
              <a:rPr lang="lv-LV" sz="1600" dirty="0" smtClean="0"/>
              <a:t>10 Latvijas skolotāji viesojās Somijas vispārizglītojošajās skolās un latviešu nedēļas nogales skolā Helsinkos.</a:t>
            </a:r>
            <a:endParaRPr lang="lv-LV" sz="1600" dirty="0"/>
          </a:p>
        </p:txBody>
      </p:sp>
      <p:pic>
        <p:nvPicPr>
          <p:cNvPr id="11" name="Attēls 10"/>
          <p:cNvPicPr>
            <a:picLocks noChangeAspect="1"/>
          </p:cNvPicPr>
          <p:nvPr/>
        </p:nvPicPr>
        <p:blipFill rotWithShape="1">
          <a:blip r:embed="rId3"/>
          <a:srcRect t="32336"/>
          <a:stretch/>
        </p:blipFill>
        <p:spPr>
          <a:xfrm>
            <a:off x="3282264" y="4338372"/>
            <a:ext cx="2572059" cy="1384871"/>
          </a:xfrm>
          <a:prstGeom prst="rect">
            <a:avLst/>
          </a:prstGeom>
          <a:ln>
            <a:noFill/>
          </a:ln>
          <a:effectLst>
            <a:outerShdw blurRad="292100" dist="139700" dir="2700000" algn="tl" rotWithShape="0">
              <a:srgbClr val="333333">
                <a:alpha val="65000"/>
              </a:srgbClr>
            </a:outerShdw>
          </a:effectLst>
        </p:spPr>
      </p:pic>
      <p:pic>
        <p:nvPicPr>
          <p:cNvPr id="12" name="Attēls 11"/>
          <p:cNvPicPr>
            <a:picLocks noChangeAspect="1"/>
          </p:cNvPicPr>
          <p:nvPr/>
        </p:nvPicPr>
        <p:blipFill>
          <a:blip r:embed="rId4"/>
          <a:stretch>
            <a:fillRect/>
          </a:stretch>
        </p:blipFill>
        <p:spPr>
          <a:xfrm>
            <a:off x="1537708" y="1538708"/>
            <a:ext cx="2551074" cy="1536861"/>
          </a:xfrm>
          <a:prstGeom prst="rect">
            <a:avLst/>
          </a:prstGeom>
          <a:ln>
            <a:noFill/>
          </a:ln>
          <a:effectLst>
            <a:outerShdw blurRad="292100" dist="139700" dir="2700000" algn="tl" rotWithShape="0">
              <a:srgbClr val="333333">
                <a:alpha val="65000"/>
              </a:srgbClr>
            </a:outerShdw>
          </a:effectLst>
        </p:spPr>
      </p:pic>
      <p:pic>
        <p:nvPicPr>
          <p:cNvPr id="2" name="Attēls 1"/>
          <p:cNvPicPr>
            <a:picLocks noChangeAspect="1"/>
          </p:cNvPicPr>
          <p:nvPr/>
        </p:nvPicPr>
        <p:blipFill>
          <a:blip r:embed="rId5"/>
          <a:stretch>
            <a:fillRect/>
          </a:stretch>
        </p:blipFill>
        <p:spPr>
          <a:xfrm>
            <a:off x="5218648" y="2081802"/>
            <a:ext cx="3567934" cy="199877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178259" y="4225352"/>
            <a:ext cx="2480718" cy="1138773"/>
          </a:xfrm>
          <a:prstGeom prst="rect">
            <a:avLst/>
          </a:prstGeom>
          <a:noFill/>
        </p:spPr>
        <p:txBody>
          <a:bodyPr wrap="square" rtlCol="0">
            <a:spAutoFit/>
          </a:bodyPr>
          <a:lstStyle/>
          <a:p>
            <a:pPr algn="ctr"/>
            <a:r>
              <a:rPr lang="lv-LV" b="1" dirty="0" smtClean="0">
                <a:solidFill>
                  <a:srgbClr val="7030A0"/>
                </a:solidFill>
              </a:rPr>
              <a:t>2020. gadā </a:t>
            </a:r>
            <a:r>
              <a:rPr lang="lv-LV" dirty="0" smtClean="0"/>
              <a:t>sadarbības programmā «Skolu tilti» </a:t>
            </a:r>
          </a:p>
          <a:p>
            <a:pPr algn="ctr"/>
            <a:r>
              <a:rPr lang="lv-LV" dirty="0" smtClean="0"/>
              <a:t>plānoti 3 pasākumi.</a:t>
            </a:r>
          </a:p>
          <a:p>
            <a:pPr algn="ctr"/>
            <a:endParaRPr lang="lv-LV" dirty="0"/>
          </a:p>
        </p:txBody>
      </p:sp>
    </p:spTree>
    <p:extLst>
      <p:ext uri="{BB962C8B-B14F-4D97-AF65-F5344CB8AC3E}">
        <p14:creationId xmlns:p14="http://schemas.microsoft.com/office/powerpoint/2010/main" val="1210522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a:xfrm>
            <a:off x="7227651" y="5600700"/>
            <a:ext cx="544749" cy="228600"/>
          </a:xfrm>
        </p:spPr>
        <p:txBody>
          <a:bodyPr/>
          <a:lstStyle/>
          <a:p>
            <a:pPr>
              <a:defRPr/>
            </a:pPr>
            <a:fld id="{84747F3D-AB88-49E7-83FC-7A0EC724EC51}" type="slidenum">
              <a:rPr lang="en-US" altLang="lv-LV" smtClean="0"/>
              <a:pPr>
                <a:defRPr/>
              </a:pPr>
              <a:t>16</a:t>
            </a:fld>
            <a:endParaRPr lang="en-US" altLang="lv-LV" dirty="0"/>
          </a:p>
        </p:txBody>
      </p:sp>
      <p:pic>
        <p:nvPicPr>
          <p:cNvPr id="7" name="Picture 6"/>
          <p:cNvPicPr>
            <a:picLocks noChangeAspect="1"/>
          </p:cNvPicPr>
          <p:nvPr/>
        </p:nvPicPr>
        <p:blipFill>
          <a:blip r:embed="rId2" cstate="print"/>
          <a:stretch>
            <a:fillRect/>
          </a:stretch>
        </p:blipFill>
        <p:spPr>
          <a:xfrm>
            <a:off x="566446" y="1530190"/>
            <a:ext cx="4017365" cy="148122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51214" y="3128436"/>
            <a:ext cx="5397174" cy="3416320"/>
          </a:xfrm>
          <a:prstGeom prst="rect">
            <a:avLst/>
          </a:prstGeom>
        </p:spPr>
        <p:txBody>
          <a:bodyPr wrap="square">
            <a:spAutoFit/>
          </a:bodyPr>
          <a:lstStyle/>
          <a:p>
            <a:pPr algn="just"/>
            <a:r>
              <a:rPr lang="lv-LV" sz="1800" b="1" dirty="0" smtClean="0">
                <a:solidFill>
                  <a:srgbClr val="7030A0"/>
                </a:solidFill>
              </a:rPr>
              <a:t>2019. gada aprīlī </a:t>
            </a:r>
            <a:r>
              <a:rPr lang="lv-LV" sz="1800" dirty="0">
                <a:solidFill>
                  <a:srgbClr val="333333"/>
                </a:solidFill>
              </a:rPr>
              <a:t>darbu sāka </a:t>
            </a:r>
            <a:r>
              <a:rPr lang="lv-LV" sz="1800" b="1" dirty="0">
                <a:solidFill>
                  <a:srgbClr val="333333"/>
                </a:solidFill>
              </a:rPr>
              <a:t>LVA metodikas skola “Pupa” </a:t>
            </a:r>
            <a:r>
              <a:rPr lang="lv-LV" sz="1800" dirty="0">
                <a:solidFill>
                  <a:srgbClr val="333333"/>
                </a:solidFill>
              </a:rPr>
              <a:t>diasporas skolotājiem, kuras mērķis ir pilnveidot diasporas skolotāju profesionālo kompetenci un sniegt atbalstu pedagoģisku izaicinājumu risināšanā, organizējot nodarbības un mācot latviešu valodu diasporas skolās</a:t>
            </a:r>
            <a:r>
              <a:rPr lang="lv-LV" sz="1600" dirty="0" smtClean="0">
                <a:solidFill>
                  <a:srgbClr val="333333"/>
                </a:solidFill>
              </a:rPr>
              <a:t>.</a:t>
            </a:r>
          </a:p>
          <a:p>
            <a:r>
              <a:rPr lang="lv-LV" sz="1800" b="1" dirty="0" smtClean="0">
                <a:solidFill>
                  <a:srgbClr val="7030A0"/>
                </a:solidFill>
              </a:rPr>
              <a:t>2020. gadā paredzēts:</a:t>
            </a:r>
            <a:endParaRPr lang="lv-LV" sz="1800" b="1" dirty="0">
              <a:solidFill>
                <a:srgbClr val="7030A0"/>
              </a:solidFill>
            </a:endParaRPr>
          </a:p>
          <a:p>
            <a:r>
              <a:rPr lang="lv-LV" sz="1800" dirty="0" smtClean="0"/>
              <a:t>1) metodikas </a:t>
            </a:r>
            <a:r>
              <a:rPr lang="lv-LV" sz="1800" dirty="0"/>
              <a:t>skolas “Pupa” diasporas skolotāju materiālu izveide. Izstrādāti un nosūtīti 4 metodiskā žurnāla numuri, vismaz 20 metodiskās skolas dalībnieki.</a:t>
            </a:r>
          </a:p>
          <a:p>
            <a:r>
              <a:rPr lang="lv-LV" sz="1800" dirty="0" smtClean="0"/>
              <a:t>2) 4 </a:t>
            </a:r>
            <a:r>
              <a:rPr lang="lv-LV" sz="1800" dirty="0" err="1"/>
              <a:t>vebināru</a:t>
            </a:r>
            <a:r>
              <a:rPr lang="lv-LV" sz="1800" dirty="0"/>
              <a:t> organizēšana diasporas skolotājiem, vismaz 40 skolotāju auditorija</a:t>
            </a:r>
            <a:endParaRPr lang="en-GB" sz="16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382" y="1406949"/>
            <a:ext cx="2505516" cy="355849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180" y="2986258"/>
            <a:ext cx="2511370" cy="3558498"/>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2799762" y="211580"/>
            <a:ext cx="5877240" cy="954107"/>
          </a:xfrm>
          <a:prstGeom prst="rect">
            <a:avLst/>
          </a:prstGeom>
        </p:spPr>
        <p:txBody>
          <a:bodyPr wrap="square">
            <a:spAutoFit/>
          </a:bodyPr>
          <a:lstStyle/>
          <a:p>
            <a:pPr algn="r"/>
            <a:r>
              <a:rPr lang="lv-LV" sz="2800" b="1" dirty="0"/>
              <a:t>Nodrošināt atbalstu latviešu valodas  apguvei Latvijā un ārvalstīs</a:t>
            </a:r>
            <a:endParaRPr lang="en-US" sz="2800" b="1" dirty="0"/>
          </a:p>
        </p:txBody>
      </p:sp>
    </p:spTree>
    <p:extLst>
      <p:ext uri="{BB962C8B-B14F-4D97-AF65-F5344CB8AC3E}">
        <p14:creationId xmlns:p14="http://schemas.microsoft.com/office/powerpoint/2010/main" val="2904330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1"/>
          <p:cNvSpPr>
            <a:spLocks noGrp="1"/>
          </p:cNvSpPr>
          <p:nvPr>
            <p:ph type="sldNum" sz="quarter" idx="12"/>
          </p:nvPr>
        </p:nvSpPr>
        <p:spPr>
          <a:xfrm>
            <a:off x="8348352" y="6096000"/>
            <a:ext cx="414647" cy="625493"/>
          </a:xfrm>
        </p:spPr>
        <p:txBody>
          <a:bodyPr/>
          <a:lstStyle/>
          <a:p>
            <a:r>
              <a:rPr lang="lv-LV" sz="1000" dirty="0" smtClean="0">
                <a:solidFill>
                  <a:schemeClr val="tx1"/>
                </a:solidFill>
                <a:latin typeface="Times New Roman" panose="02020603050405020304" pitchFamily="18" charset="0"/>
                <a:cs typeface="Times New Roman" panose="02020603050405020304" pitchFamily="18" charset="0"/>
              </a:rPr>
              <a:t>|  </a:t>
            </a:r>
            <a:fld id="{B6F15528-21DE-4FAA-801E-634DDDAF4B2B}" type="slidenum">
              <a:rPr lang="en-US" sz="1000">
                <a:solidFill>
                  <a:schemeClr val="tx1"/>
                </a:solidFill>
                <a:latin typeface="Times New Roman" panose="02020603050405020304" pitchFamily="18" charset="0"/>
                <a:cs typeface="Times New Roman" panose="02020603050405020304" pitchFamily="18" charset="0"/>
              </a:rPr>
              <a:pPr/>
              <a:t>17</a:t>
            </a:fld>
            <a:endParaRPr lang="en-US" sz="10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40" y="0"/>
            <a:ext cx="1761743" cy="1957799"/>
          </a:xfrm>
          <a:prstGeom prst="rect">
            <a:avLst/>
          </a:prstGeom>
        </p:spPr>
      </p:pic>
      <p:pic>
        <p:nvPicPr>
          <p:cNvPr id="13" name="Picture 5"/>
          <p:cNvPicPr>
            <a:picLocks noChangeAspect="1" noChangeArrowheads="1"/>
          </p:cNvPicPr>
          <p:nvPr/>
        </p:nvPicPr>
        <p:blipFill>
          <a:blip r:embed="rId4" cstate="print"/>
          <a:srcRect/>
          <a:stretch>
            <a:fillRect/>
          </a:stretch>
        </p:blipFill>
        <p:spPr bwMode="auto">
          <a:xfrm>
            <a:off x="74222" y="2333351"/>
            <a:ext cx="4269178" cy="3335790"/>
          </a:xfrm>
          <a:prstGeom prst="rect">
            <a:avLst/>
          </a:prstGeom>
          <a:ln>
            <a:noFill/>
          </a:ln>
          <a:effectLst>
            <a:outerShdw blurRad="292100" dist="139700" dir="2700000" algn="tl" rotWithShape="0">
              <a:srgbClr val="333333">
                <a:alpha val="65000"/>
              </a:srgbClr>
            </a:outerShdw>
          </a:effectLst>
        </p:spPr>
      </p:pic>
      <p:sp>
        <p:nvSpPr>
          <p:cNvPr id="21" name="Content Placeholder 2"/>
          <p:cNvSpPr txBox="1">
            <a:spLocks/>
          </p:cNvSpPr>
          <p:nvPr/>
        </p:nvSpPr>
        <p:spPr bwMode="auto">
          <a:xfrm>
            <a:off x="4667264" y="1371600"/>
            <a:ext cx="4300849" cy="4815000"/>
          </a:xfrm>
          <a:prstGeom prst="rect">
            <a:avLst/>
          </a:prstGeom>
          <a:noFill/>
          <a:ln w="9525">
            <a:noFill/>
            <a:miter lim="800000"/>
            <a:headEnd/>
            <a:tailEnd/>
          </a:ln>
        </p:spPr>
        <p:txBody>
          <a:bodyPr/>
          <a:lstStyle/>
          <a:p>
            <a:pPr marL="182563" indent="-182563">
              <a:spcBef>
                <a:spcPts val="0"/>
              </a:spcBef>
              <a:buClr>
                <a:srgbClr val="003399"/>
              </a:buClr>
            </a:pPr>
            <a:r>
              <a:rPr lang="lv-LV" sz="1800" b="1" dirty="0" smtClean="0">
                <a:latin typeface="Book Antiqua" pitchFamily="18" charset="0"/>
                <a:cs typeface="Times New Roman" pitchFamily="18" charset="0"/>
              </a:rPr>
              <a:t>	</a:t>
            </a:r>
            <a:r>
              <a:rPr lang="lv-LV" sz="1600" b="1" dirty="0" smtClean="0">
                <a:latin typeface="+mn-lt"/>
                <a:cs typeface="Times New Roman" pitchFamily="18" charset="0"/>
              </a:rPr>
              <a:t>Finansiāls atbalsts 8 </a:t>
            </a:r>
            <a:r>
              <a:rPr lang="lv-LV" sz="1600" b="1" dirty="0" err="1" smtClean="0">
                <a:latin typeface="+mn-lt"/>
                <a:cs typeface="Times New Roman" pitchFamily="18" charset="0"/>
              </a:rPr>
              <a:t>lektorātiem</a:t>
            </a:r>
            <a:endParaRPr lang="lv-LV" sz="1600" b="1" dirty="0" smtClean="0">
              <a:latin typeface="+mn-lt"/>
              <a:cs typeface="Times New Roman" pitchFamily="18" charset="0"/>
            </a:endParaRPr>
          </a:p>
          <a:p>
            <a:pPr marL="182563" indent="-182563">
              <a:spcBef>
                <a:spcPts val="0"/>
              </a:spcBef>
              <a:buClr>
                <a:srgbClr val="003399"/>
              </a:buClr>
            </a:pPr>
            <a:r>
              <a:rPr lang="lv-LV" sz="1600" dirty="0" smtClean="0">
                <a:latin typeface="+mn-lt"/>
              </a:rPr>
              <a:t>	ārvalstu augstskolās Sietla (ASV), Prāga (Čehija), Brno (Čehija), Pekina (Ķīna), Tartu (Igaunija), Varšava (Polija), Helsinki (Somija), Budapešta (Ungārija)</a:t>
            </a:r>
          </a:p>
          <a:p>
            <a:pPr marL="182563" indent="-182563">
              <a:spcBef>
                <a:spcPts val="0"/>
              </a:spcBef>
              <a:buClr>
                <a:srgbClr val="003399"/>
              </a:buClr>
            </a:pPr>
            <a:r>
              <a:rPr lang="lv-LV" sz="1600" dirty="0" smtClean="0">
                <a:latin typeface="+mn-lt"/>
              </a:rPr>
              <a:t>	</a:t>
            </a:r>
          </a:p>
          <a:p>
            <a:pPr marL="182563" indent="-182563">
              <a:spcBef>
                <a:spcPts val="0"/>
              </a:spcBef>
              <a:buClr>
                <a:srgbClr val="003399"/>
              </a:buClr>
            </a:pPr>
            <a:r>
              <a:rPr lang="lv-LV" sz="1600" dirty="0" smtClean="0">
                <a:latin typeface="+mn-lt"/>
              </a:rPr>
              <a:t>	Finansiāls atbalsts </a:t>
            </a:r>
            <a:r>
              <a:rPr lang="lv-LV" sz="1600" b="1" dirty="0" smtClean="0">
                <a:latin typeface="+mn-lt"/>
              </a:rPr>
              <a:t>4–5 ārzemju augstskolu pasākumiem</a:t>
            </a:r>
            <a:r>
              <a:rPr lang="lv-LV" sz="1600" dirty="0" smtClean="0">
                <a:latin typeface="+mn-lt"/>
              </a:rPr>
              <a:t>, kas popularizē latviešu valodu (Baltijas studentu konference, baltu valodu speciālistu vieslekcijas, Baltu akadēmija Viļņas Universitātē).</a:t>
            </a:r>
          </a:p>
          <a:p>
            <a:pPr marL="182563" indent="-182563">
              <a:spcBef>
                <a:spcPts val="0"/>
              </a:spcBef>
              <a:buClr>
                <a:srgbClr val="003399"/>
              </a:buClr>
            </a:pPr>
            <a:endParaRPr lang="lv-LV" sz="1600" dirty="0" smtClean="0">
              <a:solidFill>
                <a:srgbClr val="003399"/>
              </a:solidFill>
              <a:latin typeface="+mn-lt"/>
            </a:endParaRPr>
          </a:p>
          <a:p>
            <a:pPr marL="182563" indent="-182563">
              <a:spcBef>
                <a:spcPts val="0"/>
              </a:spcBef>
              <a:buClr>
                <a:srgbClr val="003399"/>
              </a:buClr>
            </a:pPr>
            <a:r>
              <a:rPr lang="lv-LV" sz="1600" dirty="0" smtClean="0">
                <a:solidFill>
                  <a:srgbClr val="003399"/>
                </a:solidFill>
                <a:latin typeface="+mn-lt"/>
              </a:rPr>
              <a:t>	</a:t>
            </a:r>
            <a:r>
              <a:rPr lang="lv-LV" sz="1600" dirty="0" smtClean="0">
                <a:latin typeface="+mn-lt"/>
              </a:rPr>
              <a:t>Atbalsts </a:t>
            </a:r>
            <a:r>
              <a:rPr lang="lv-LV" sz="1600" b="1" dirty="0" smtClean="0">
                <a:latin typeface="+mn-lt"/>
              </a:rPr>
              <a:t>1–2 projektiem </a:t>
            </a:r>
            <a:r>
              <a:rPr lang="lv-LV" sz="1600" dirty="0" smtClean="0">
                <a:latin typeface="+mn-lt"/>
              </a:rPr>
              <a:t>(mācību materiālu izdošana).</a:t>
            </a:r>
          </a:p>
          <a:p>
            <a:pPr marL="182563" indent="-182563">
              <a:spcBef>
                <a:spcPts val="1200"/>
              </a:spcBef>
              <a:buClr>
                <a:srgbClr val="003399"/>
              </a:buClr>
            </a:pPr>
            <a:r>
              <a:rPr lang="lv-LV" sz="1600" b="1" dirty="0" smtClean="0">
                <a:solidFill>
                  <a:srgbClr val="003399"/>
                </a:solidFill>
                <a:latin typeface="+mn-lt"/>
                <a:cs typeface="Arial" charset="0"/>
              </a:rPr>
              <a:t>	</a:t>
            </a:r>
            <a:r>
              <a:rPr lang="lv-LV" sz="1600" b="1" dirty="0" smtClean="0">
                <a:latin typeface="+mn-lt"/>
                <a:cs typeface="Arial" charset="0"/>
              </a:rPr>
              <a:t>Mācību un izziņas materiālu nosūtīšana  20-25 </a:t>
            </a:r>
            <a:r>
              <a:rPr lang="lv-LV" sz="1600" dirty="0" smtClean="0">
                <a:latin typeface="+mn-lt"/>
                <a:cs typeface="Arial" charset="0"/>
              </a:rPr>
              <a:t>ārvalstu augstākās izglītības iestādēm, kurās var apgūt latviešu valodu.</a:t>
            </a:r>
            <a:endParaRPr lang="lv-LV" sz="1600" dirty="0" smtClean="0">
              <a:latin typeface="+mn-lt"/>
            </a:endParaRPr>
          </a:p>
          <a:p>
            <a:pPr marL="182563" indent="-182563">
              <a:spcBef>
                <a:spcPts val="1200"/>
              </a:spcBef>
              <a:buClr>
                <a:srgbClr val="003399"/>
              </a:buClr>
            </a:pPr>
            <a:r>
              <a:rPr lang="lv-LV" sz="1800" b="1" dirty="0" smtClean="0">
                <a:solidFill>
                  <a:schemeClr val="accent4">
                    <a:lumMod val="75000"/>
                  </a:schemeClr>
                </a:solidFill>
                <a:latin typeface="+mj-lt"/>
              </a:rPr>
              <a:t>2020. gadā plānots analogs atbalsts.</a:t>
            </a:r>
            <a:r>
              <a:rPr lang="lv-LV" sz="1800" dirty="0" smtClean="0">
                <a:solidFill>
                  <a:srgbClr val="003399"/>
                </a:solidFill>
                <a:latin typeface="Book Antiqua" pitchFamily="18" charset="0"/>
              </a:rPr>
              <a:t/>
            </a:r>
            <a:br>
              <a:rPr lang="lv-LV" sz="1800" dirty="0" smtClean="0">
                <a:solidFill>
                  <a:srgbClr val="003399"/>
                </a:solidFill>
                <a:latin typeface="Book Antiqua" pitchFamily="18" charset="0"/>
              </a:rPr>
            </a:br>
            <a:endParaRPr lang="lv-LV" sz="1800" dirty="0" smtClean="0">
              <a:solidFill>
                <a:srgbClr val="003399"/>
              </a:solidFill>
              <a:latin typeface="Book Antiqua" pitchFamily="18" charset="0"/>
            </a:endParaRPr>
          </a:p>
          <a:p>
            <a:pPr marL="342900" indent="-342900">
              <a:spcBef>
                <a:spcPts val="1200"/>
              </a:spcBef>
              <a:buClr>
                <a:srgbClr val="003399"/>
              </a:buClr>
              <a:buFont typeface="Times New Roman" pitchFamily="18" charset="0"/>
              <a:buAutoNum type="arabicPeriod"/>
            </a:pPr>
            <a:endParaRPr lang="lv-LV" dirty="0" smtClean="0">
              <a:solidFill>
                <a:srgbClr val="003399"/>
              </a:solidFill>
              <a:latin typeface="Book Antiqua" pitchFamily="18" charset="0"/>
            </a:endParaRPr>
          </a:p>
          <a:p>
            <a:pPr marL="342900" indent="-342900">
              <a:spcBef>
                <a:spcPts val="1200"/>
              </a:spcBef>
              <a:buClr>
                <a:srgbClr val="003399"/>
              </a:buClr>
              <a:buFont typeface="Times New Roman" pitchFamily="18" charset="0"/>
              <a:buAutoNum type="arabicPeriod"/>
            </a:pPr>
            <a:endParaRPr lang="lv-LV" dirty="0" smtClean="0">
              <a:solidFill>
                <a:srgbClr val="003399"/>
              </a:solidFill>
              <a:latin typeface="Book Antiqua" pitchFamily="18" charset="0"/>
            </a:endParaRPr>
          </a:p>
          <a:p>
            <a:endParaRPr lang="lv-LV" dirty="0" smtClean="0">
              <a:solidFill>
                <a:srgbClr val="003399"/>
              </a:solidFill>
              <a:latin typeface="Book Antiqua" pitchFamily="18" charset="0"/>
            </a:endParaRPr>
          </a:p>
          <a:p>
            <a:endParaRPr lang="lv-LV" b="1" dirty="0">
              <a:solidFill>
                <a:srgbClr val="003399"/>
              </a:solidFill>
              <a:latin typeface="Book Antiqua" pitchFamily="18" charset="0"/>
            </a:endParaRPr>
          </a:p>
        </p:txBody>
      </p:sp>
      <p:sp>
        <p:nvSpPr>
          <p:cNvPr id="10" name="Title 7"/>
          <p:cNvSpPr txBox="1">
            <a:spLocks/>
          </p:cNvSpPr>
          <p:nvPr/>
        </p:nvSpPr>
        <p:spPr bwMode="auto">
          <a:xfrm>
            <a:off x="793428" y="1852772"/>
            <a:ext cx="3053099" cy="402652"/>
          </a:xfrm>
          <a:prstGeom prst="rect">
            <a:avLst/>
          </a:prstGeom>
          <a:noFill/>
          <a:ln w="9525">
            <a:noFill/>
            <a:miter lim="800000"/>
            <a:headEnd/>
            <a:tailEnd/>
          </a:ln>
        </p:spPr>
        <p:txBody>
          <a:bodyPr vert="horz" wrap="square" lIns="93957" tIns="46979" rIns="93957" bIns="46979" numCol="1" anchor="ctr" anchorCtr="0" compatLnSpc="1">
            <a:prstTxWarp prst="textNoShape">
              <a:avLst/>
            </a:prstTxWarp>
            <a:spAutoFit/>
          </a:bodyPr>
          <a:lstStyle/>
          <a:p>
            <a:pPr lvl="0" algn="ctr" defTabSz="938213" eaLnBrk="0" fontAlgn="base" hangingPunct="0">
              <a:spcBef>
                <a:spcPct val="0"/>
              </a:spcBef>
              <a:spcAft>
                <a:spcPct val="0"/>
              </a:spcAft>
              <a:defRPr/>
            </a:pPr>
            <a:r>
              <a:rPr lang="lv-LV" sz="2000" b="1" dirty="0" smtClean="0">
                <a:ea typeface="MS PGothic" pitchFamily="34" charset="-128"/>
                <a:cs typeface="Times New Roman" pitchFamily="18" charset="0"/>
              </a:rPr>
              <a:t>Finansiāls atbalsts</a:t>
            </a:r>
            <a:endParaRPr lang="lv-LV" sz="2000" b="1" dirty="0">
              <a:ea typeface="MS PGothic" pitchFamily="34" charset="-128"/>
              <a:cs typeface="Times New Roman" pitchFamily="18" charset="0"/>
            </a:endParaRPr>
          </a:p>
        </p:txBody>
      </p:sp>
      <p:pic>
        <p:nvPicPr>
          <p:cNvPr id="1029" name="Picture 5"/>
          <p:cNvPicPr>
            <a:picLocks noChangeAspect="1" noChangeArrowheads="1"/>
          </p:cNvPicPr>
          <p:nvPr/>
        </p:nvPicPr>
        <p:blipFill>
          <a:blip r:embed="rId5" cstate="print"/>
          <a:srcRect l="4376" r="2117" b="2688"/>
          <a:stretch>
            <a:fillRect/>
          </a:stretch>
        </p:blipFill>
        <p:spPr bwMode="auto">
          <a:xfrm>
            <a:off x="74222" y="5218849"/>
            <a:ext cx="1457494" cy="1007545"/>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6" cstate="print"/>
          <a:srcRect/>
          <a:stretch>
            <a:fillRect/>
          </a:stretch>
        </p:blipFill>
        <p:spPr bwMode="auto">
          <a:xfrm>
            <a:off x="1796882" y="4992785"/>
            <a:ext cx="1200150" cy="16002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7" cstate="print"/>
          <a:srcRect/>
          <a:stretch>
            <a:fillRect/>
          </a:stretch>
        </p:blipFill>
        <p:spPr bwMode="auto">
          <a:xfrm>
            <a:off x="3200400" y="4995038"/>
            <a:ext cx="1143000" cy="1598498"/>
          </a:xfrm>
          <a:prstGeom prst="rect">
            <a:avLst/>
          </a:prstGeom>
          <a:ln>
            <a:noFill/>
          </a:ln>
          <a:effectLst>
            <a:outerShdw blurRad="292100" dist="139700" dir="2700000" algn="tl" rotWithShape="0">
              <a:srgbClr val="333333">
                <a:alpha val="65000"/>
              </a:srgbClr>
            </a:outerShdw>
          </a:effectLst>
        </p:spPr>
      </p:pic>
      <p:sp>
        <p:nvSpPr>
          <p:cNvPr id="12" name="Title 8"/>
          <p:cNvSpPr txBox="1">
            <a:spLocks/>
          </p:cNvSpPr>
          <p:nvPr/>
        </p:nvSpPr>
        <p:spPr>
          <a:xfrm>
            <a:off x="2590800" y="304801"/>
            <a:ext cx="6096000" cy="1066799"/>
          </a:xfrm>
          <a:prstGeom prst="rect">
            <a:avLst/>
          </a:prstGeom>
        </p:spPr>
        <p:txBody>
          <a:bodyPr>
            <a:normAutofit fontScale="52500" lnSpcReduction="20000"/>
          </a:bodyPr>
          <a:lstStyle>
            <a:lvl1pPr algn="ctr" defTabSz="938213" rtl="0" eaLnBrk="0" fontAlgn="base" hangingPunct="0">
              <a:spcBef>
                <a:spcPct val="0"/>
              </a:spcBef>
              <a:spcAft>
                <a:spcPct val="0"/>
              </a:spcAft>
              <a:defRPr sz="4500" kern="1200">
                <a:solidFill>
                  <a:schemeClr val="tx1"/>
                </a:solidFill>
                <a:latin typeface="+mj-lt"/>
                <a:ea typeface="MS PGothic" pitchFamily="34" charset="-128"/>
                <a:cs typeface="+mj-cs"/>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r"/>
            <a:r>
              <a:rPr lang="lv-LV" b="1" dirty="0"/>
              <a:t>Paaugstināt latviešu valodas konkurētspēju Latvijā un </a:t>
            </a:r>
            <a:r>
              <a:rPr lang="lv-LV" b="1" dirty="0" smtClean="0"/>
              <a:t>pasaulē 2019</a:t>
            </a:r>
            <a:br>
              <a:rPr lang="lv-LV" b="1" dirty="0" smtClean="0"/>
            </a:br>
            <a:endParaRPr lang="en-US" b="1" dirty="0"/>
          </a:p>
        </p:txBody>
      </p:sp>
      <p:sp>
        <p:nvSpPr>
          <p:cNvPr id="11" name="TextBox 10"/>
          <p:cNvSpPr txBox="1"/>
          <p:nvPr/>
        </p:nvSpPr>
        <p:spPr>
          <a:xfrm>
            <a:off x="1966572" y="972353"/>
            <a:ext cx="4730620" cy="646331"/>
          </a:xfrm>
          <a:prstGeom prst="rect">
            <a:avLst/>
          </a:prstGeom>
          <a:noFill/>
        </p:spPr>
        <p:txBody>
          <a:bodyPr wrap="square" rtlCol="0">
            <a:spAutoFit/>
          </a:bodyPr>
          <a:lstStyle/>
          <a:p>
            <a:pPr lvl="0" algn="r"/>
            <a:r>
              <a:rPr lang="lv-LV" altLang="lv-LV" sz="1800" b="1" dirty="0" smtClean="0">
                <a:solidFill>
                  <a:srgbClr val="7030A0"/>
                </a:solidFill>
              </a:rPr>
              <a:t>ATBALSTS ĀRVALSTU AUGSTSKOLĀM</a:t>
            </a:r>
          </a:p>
          <a:p>
            <a:pPr lvl="0" algn="r"/>
            <a:r>
              <a:rPr lang="lv-LV" altLang="lv-LV" sz="1800" b="1" dirty="0" smtClean="0">
                <a:solidFill>
                  <a:srgbClr val="7030A0"/>
                </a:solidFill>
              </a:rPr>
              <a:t> </a:t>
            </a:r>
            <a:endParaRPr lang="lv-LV" sz="1800" b="1" dirty="0">
              <a:solidFill>
                <a:srgbClr val="7030A0"/>
              </a:solidFill>
            </a:endParaRPr>
          </a:p>
        </p:txBody>
      </p:sp>
    </p:spTree>
    <p:extLst>
      <p:ext uri="{BB962C8B-B14F-4D97-AF65-F5344CB8AC3E}">
        <p14:creationId xmlns:p14="http://schemas.microsoft.com/office/powerpoint/2010/main" val="1854210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1"/>
          <p:cNvSpPr>
            <a:spLocks noGrp="1"/>
          </p:cNvSpPr>
          <p:nvPr>
            <p:ph type="sldNum" sz="quarter" idx="12"/>
          </p:nvPr>
        </p:nvSpPr>
        <p:spPr>
          <a:xfrm>
            <a:off x="8348352" y="6096000"/>
            <a:ext cx="414647" cy="625493"/>
          </a:xfrm>
        </p:spPr>
        <p:txBody>
          <a:bodyPr/>
          <a:lstStyle/>
          <a:p>
            <a:r>
              <a:rPr lang="lv-LV" sz="1000" dirty="0" smtClean="0">
                <a:solidFill>
                  <a:schemeClr val="tx1"/>
                </a:solidFill>
                <a:latin typeface="Times New Roman" panose="02020603050405020304" pitchFamily="18" charset="0"/>
                <a:cs typeface="Times New Roman" panose="02020603050405020304" pitchFamily="18" charset="0"/>
              </a:rPr>
              <a:t>|  </a:t>
            </a:r>
            <a:fld id="{B6F15528-21DE-4FAA-801E-634DDDAF4B2B}" type="slidenum">
              <a:rPr lang="en-US" sz="1000">
                <a:solidFill>
                  <a:schemeClr val="tx1"/>
                </a:solidFill>
                <a:latin typeface="Times New Roman" panose="02020603050405020304" pitchFamily="18" charset="0"/>
                <a:cs typeface="Times New Roman" panose="02020603050405020304" pitchFamily="18" charset="0"/>
              </a:rPr>
              <a:pPr/>
              <a:t>18</a:t>
            </a:fld>
            <a:endParaRPr lang="en-US" sz="10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40" y="0"/>
            <a:ext cx="1761743" cy="1957799"/>
          </a:xfrm>
          <a:prstGeom prst="rect">
            <a:avLst/>
          </a:prstGeom>
        </p:spPr>
      </p:pic>
      <p:pic>
        <p:nvPicPr>
          <p:cNvPr id="13" name="Picture 5"/>
          <p:cNvPicPr>
            <a:picLocks noChangeAspect="1" noChangeArrowheads="1"/>
          </p:cNvPicPr>
          <p:nvPr/>
        </p:nvPicPr>
        <p:blipFill>
          <a:blip r:embed="rId4" cstate="print"/>
          <a:srcRect/>
          <a:stretch>
            <a:fillRect/>
          </a:stretch>
        </p:blipFill>
        <p:spPr bwMode="auto">
          <a:xfrm>
            <a:off x="171444" y="1985652"/>
            <a:ext cx="3049977" cy="2383148"/>
          </a:xfrm>
          <a:prstGeom prst="rect">
            <a:avLst/>
          </a:prstGeom>
          <a:ln>
            <a:noFill/>
          </a:ln>
          <a:effectLst>
            <a:outerShdw blurRad="292100" dist="139700" dir="2700000" algn="tl" rotWithShape="0">
              <a:srgbClr val="333333">
                <a:alpha val="65000"/>
              </a:srgbClr>
            </a:outerShdw>
          </a:effectLst>
        </p:spPr>
      </p:pic>
      <p:sp>
        <p:nvSpPr>
          <p:cNvPr id="21" name="Content Placeholder 2"/>
          <p:cNvSpPr txBox="1">
            <a:spLocks/>
          </p:cNvSpPr>
          <p:nvPr/>
        </p:nvSpPr>
        <p:spPr bwMode="auto">
          <a:xfrm>
            <a:off x="4690753" y="1752600"/>
            <a:ext cx="4453249" cy="4434000"/>
          </a:xfrm>
          <a:prstGeom prst="rect">
            <a:avLst/>
          </a:prstGeom>
          <a:noFill/>
          <a:ln w="9525">
            <a:noFill/>
            <a:miter lim="800000"/>
            <a:headEnd/>
            <a:tailEnd/>
          </a:ln>
        </p:spPr>
        <p:txBody>
          <a:bodyPr/>
          <a:lstStyle/>
          <a:p>
            <a:pPr marL="182563" indent="-182563">
              <a:spcBef>
                <a:spcPts val="0"/>
              </a:spcBef>
              <a:buClr>
                <a:srgbClr val="003399"/>
              </a:buClr>
            </a:pPr>
            <a:r>
              <a:rPr lang="lv-LV" sz="1800" b="1" dirty="0" smtClean="0">
                <a:cs typeface="Times New Roman" pitchFamily="18" charset="0"/>
              </a:rPr>
              <a:t>	</a:t>
            </a:r>
            <a:r>
              <a:rPr lang="lv-LV" sz="1800" dirty="0" smtClean="0">
                <a:solidFill>
                  <a:srgbClr val="003399"/>
                </a:solidFill>
                <a:latin typeface="Book Antiqua" pitchFamily="18" charset="0"/>
              </a:rPr>
              <a:t/>
            </a:r>
            <a:br>
              <a:rPr lang="lv-LV" sz="1800" dirty="0" smtClean="0">
                <a:solidFill>
                  <a:srgbClr val="003399"/>
                </a:solidFill>
                <a:latin typeface="Book Antiqua" pitchFamily="18" charset="0"/>
              </a:rPr>
            </a:br>
            <a:endParaRPr lang="lv-LV" sz="1800" dirty="0" smtClean="0">
              <a:solidFill>
                <a:srgbClr val="003399"/>
              </a:solidFill>
              <a:latin typeface="Book Antiqua" pitchFamily="18" charset="0"/>
            </a:endParaRPr>
          </a:p>
          <a:p>
            <a:pPr marL="342900" indent="-342900">
              <a:spcBef>
                <a:spcPts val="1200"/>
              </a:spcBef>
              <a:buClr>
                <a:srgbClr val="003399"/>
              </a:buClr>
              <a:buFont typeface="Times New Roman" pitchFamily="18" charset="0"/>
              <a:buAutoNum type="arabicPeriod"/>
            </a:pPr>
            <a:endParaRPr lang="lv-LV" dirty="0" smtClean="0">
              <a:solidFill>
                <a:srgbClr val="003399"/>
              </a:solidFill>
              <a:latin typeface="Book Antiqua" pitchFamily="18" charset="0"/>
            </a:endParaRPr>
          </a:p>
          <a:p>
            <a:pPr marL="342900" indent="-342900">
              <a:spcBef>
                <a:spcPts val="1200"/>
              </a:spcBef>
              <a:buClr>
                <a:srgbClr val="003399"/>
              </a:buClr>
              <a:buFont typeface="Times New Roman" pitchFamily="18" charset="0"/>
              <a:buAutoNum type="arabicPeriod"/>
            </a:pPr>
            <a:endParaRPr lang="lv-LV" dirty="0" smtClean="0">
              <a:solidFill>
                <a:srgbClr val="003399"/>
              </a:solidFill>
              <a:latin typeface="Book Antiqua" pitchFamily="18" charset="0"/>
            </a:endParaRPr>
          </a:p>
          <a:p>
            <a:endParaRPr lang="lv-LV" dirty="0" smtClean="0">
              <a:solidFill>
                <a:srgbClr val="003399"/>
              </a:solidFill>
              <a:latin typeface="Book Antiqua" pitchFamily="18" charset="0"/>
            </a:endParaRPr>
          </a:p>
          <a:p>
            <a:endParaRPr lang="lv-LV" b="1" dirty="0">
              <a:solidFill>
                <a:srgbClr val="003399"/>
              </a:solidFill>
              <a:latin typeface="Book Antiqua" pitchFamily="18" charset="0"/>
            </a:endParaRPr>
          </a:p>
        </p:txBody>
      </p:sp>
      <p:sp>
        <p:nvSpPr>
          <p:cNvPr id="10" name="Title 7"/>
          <p:cNvSpPr txBox="1">
            <a:spLocks/>
          </p:cNvSpPr>
          <p:nvPr/>
        </p:nvSpPr>
        <p:spPr bwMode="auto">
          <a:xfrm>
            <a:off x="1696433" y="1253797"/>
            <a:ext cx="7149935" cy="464207"/>
          </a:xfrm>
          <a:prstGeom prst="rect">
            <a:avLst/>
          </a:prstGeom>
          <a:noFill/>
          <a:ln w="9525">
            <a:noFill/>
            <a:miter lim="800000"/>
            <a:headEnd/>
            <a:tailEnd/>
          </a:ln>
        </p:spPr>
        <p:txBody>
          <a:bodyPr vert="horz" wrap="square" lIns="93957" tIns="46979" rIns="93957" bIns="46979" numCol="1" anchor="ctr" anchorCtr="0" compatLnSpc="1">
            <a:prstTxWarp prst="textNoShape">
              <a:avLst/>
            </a:prstTxWarp>
            <a:spAutoFit/>
          </a:bodyPr>
          <a:lstStyle/>
          <a:p>
            <a:pPr marL="0" marR="0" lvl="0" indent="0" algn="ctr" defTabSz="938213" rtl="0" eaLnBrk="0" fontAlgn="base" latinLnBrk="0" hangingPunct="0">
              <a:lnSpc>
                <a:spcPct val="100000"/>
              </a:lnSpc>
              <a:spcBef>
                <a:spcPct val="0"/>
              </a:spcBef>
              <a:spcAft>
                <a:spcPct val="0"/>
              </a:spcAft>
              <a:buClrTx/>
              <a:buSzTx/>
              <a:buFontTx/>
              <a:buNone/>
              <a:tabLst/>
              <a:defRPr/>
            </a:pPr>
            <a:r>
              <a:rPr kumimoji="0" lang="lv-LV" sz="2400" b="1" i="0" u="none" strike="noStrike" kern="1200" cap="none" spc="0" normalizeH="0" baseline="0" noProof="0" dirty="0" smtClean="0">
                <a:ln>
                  <a:noFill/>
                </a:ln>
                <a:solidFill>
                  <a:schemeClr val="tx1"/>
                </a:solidFill>
                <a:effectLst/>
                <a:uLnTx/>
                <a:uFillTx/>
                <a:ea typeface="MS PGothic" pitchFamily="34" charset="-128"/>
                <a:cs typeface="Times New Roman" pitchFamily="18" charset="0"/>
              </a:rPr>
              <a:t>Vasaras</a:t>
            </a:r>
            <a:r>
              <a:rPr kumimoji="0" lang="lv-LV" sz="2400" b="1" i="0" u="none" strike="noStrike" kern="1200" cap="none" spc="0" normalizeH="0" noProof="0" dirty="0" smtClean="0">
                <a:ln>
                  <a:noFill/>
                </a:ln>
                <a:solidFill>
                  <a:schemeClr val="tx1"/>
                </a:solidFill>
                <a:effectLst/>
                <a:uLnTx/>
                <a:uFillTx/>
                <a:ea typeface="MS PGothic" pitchFamily="34" charset="-128"/>
                <a:cs typeface="Times New Roman" pitchFamily="18" charset="0"/>
              </a:rPr>
              <a:t> skolas un semināri</a:t>
            </a:r>
            <a:endParaRPr kumimoji="0" lang="lv-LV" sz="2400" b="1" i="0" u="none" strike="noStrike" kern="1200" cap="none" spc="0" normalizeH="0" baseline="0" noProof="0" dirty="0">
              <a:ln>
                <a:noFill/>
              </a:ln>
              <a:solidFill>
                <a:schemeClr val="tx1"/>
              </a:solidFill>
              <a:effectLst/>
              <a:uLnTx/>
              <a:uFillTx/>
              <a:ea typeface="MS PGothic" pitchFamily="34" charset="-128"/>
              <a:cs typeface="Times New Roman" pitchFamily="18" charset="0"/>
            </a:endParaRPr>
          </a:p>
        </p:txBody>
      </p:sp>
      <p:sp>
        <p:nvSpPr>
          <p:cNvPr id="14" name="Content Placeholder 2"/>
          <p:cNvSpPr txBox="1">
            <a:spLocks/>
          </p:cNvSpPr>
          <p:nvPr/>
        </p:nvSpPr>
        <p:spPr bwMode="auto">
          <a:xfrm>
            <a:off x="3237528" y="2109798"/>
            <a:ext cx="6081668" cy="4795208"/>
          </a:xfrm>
          <a:prstGeom prst="rect">
            <a:avLst/>
          </a:prstGeom>
          <a:noFill/>
          <a:ln w="9525">
            <a:noFill/>
            <a:miter lim="800000"/>
            <a:headEnd/>
            <a:tailEnd/>
          </a:ln>
        </p:spPr>
        <p:txBody>
          <a:bodyPr/>
          <a:lstStyle/>
          <a:p>
            <a:pPr marL="182563" indent="-182563">
              <a:spcBef>
                <a:spcPts val="0"/>
              </a:spcBef>
              <a:buClr>
                <a:srgbClr val="003399"/>
              </a:buClr>
            </a:pPr>
            <a:r>
              <a:rPr lang="lv-LV" sz="2000" dirty="0" smtClean="0">
                <a:cs typeface="Times New Roman" pitchFamily="18" charset="0"/>
              </a:rPr>
              <a:t>Finansiāls atbalsts LU organizētajai </a:t>
            </a:r>
            <a:r>
              <a:rPr lang="lv-LV" sz="2000" b="1" dirty="0" smtClean="0">
                <a:cs typeface="Times New Roman" pitchFamily="18" charset="0"/>
              </a:rPr>
              <a:t>latviešu valodas</a:t>
            </a:r>
          </a:p>
          <a:p>
            <a:pPr marL="182563" indent="-182563">
              <a:spcBef>
                <a:spcPts val="0"/>
              </a:spcBef>
              <a:buClr>
                <a:srgbClr val="003399"/>
              </a:buClr>
            </a:pPr>
            <a:r>
              <a:rPr lang="lv-LV" sz="2000" b="1" dirty="0" smtClean="0">
                <a:cs typeface="Times New Roman" pitchFamily="18" charset="0"/>
              </a:rPr>
              <a:t>vasaras skolai. </a:t>
            </a:r>
            <a:r>
              <a:rPr lang="lv-LV" sz="1400" dirty="0" smtClean="0">
                <a:solidFill>
                  <a:schemeClr val="accent4">
                    <a:lumMod val="75000"/>
                  </a:schemeClr>
                </a:solidFill>
                <a:cs typeface="Times New Roman" pitchFamily="18" charset="0"/>
                <a:hlinkClick r:id="rId5"/>
              </a:rPr>
              <a:t>https</a:t>
            </a:r>
            <a:r>
              <a:rPr lang="lv-LV" sz="1400" dirty="0">
                <a:solidFill>
                  <a:schemeClr val="accent4">
                    <a:lumMod val="75000"/>
                  </a:schemeClr>
                </a:solidFill>
                <a:cs typeface="Times New Roman" pitchFamily="18" charset="0"/>
                <a:hlinkClick r:id="rId5"/>
              </a:rPr>
              <a:t>://www.latvianlanguage.lu.lv/schoolarships</a:t>
            </a:r>
            <a:r>
              <a:rPr lang="lv-LV" sz="1400" dirty="0" smtClean="0">
                <a:solidFill>
                  <a:schemeClr val="accent4">
                    <a:lumMod val="75000"/>
                  </a:schemeClr>
                </a:solidFill>
                <a:cs typeface="Times New Roman" pitchFamily="18" charset="0"/>
                <a:hlinkClick r:id="rId5"/>
              </a:rPr>
              <a:t>/</a:t>
            </a:r>
            <a:endParaRPr lang="lv-LV" sz="2000" b="1" dirty="0" smtClean="0">
              <a:cs typeface="Times New Roman" pitchFamily="18" charset="0"/>
            </a:endParaRPr>
          </a:p>
          <a:p>
            <a:pPr marL="182563" indent="-182563">
              <a:spcBef>
                <a:spcPts val="0"/>
              </a:spcBef>
              <a:buClr>
                <a:srgbClr val="003399"/>
              </a:buClr>
            </a:pPr>
            <a:r>
              <a:rPr lang="lv-LV" sz="2000" b="1" dirty="0" smtClean="0">
                <a:solidFill>
                  <a:schemeClr val="accent4">
                    <a:lumMod val="75000"/>
                  </a:schemeClr>
                </a:solidFill>
                <a:cs typeface="Times New Roman" pitchFamily="18" charset="0"/>
              </a:rPr>
              <a:t>2019. gadā </a:t>
            </a:r>
            <a:r>
              <a:rPr lang="lv-LV" sz="2000" b="1" dirty="0" smtClean="0">
                <a:solidFill>
                  <a:schemeClr val="accent4">
                    <a:lumMod val="75000"/>
                  </a:schemeClr>
                </a:solidFill>
              </a:rPr>
              <a:t>3 grupas </a:t>
            </a:r>
            <a:r>
              <a:rPr lang="lv-LV" sz="2000" dirty="0" smtClean="0">
                <a:cs typeface="Times New Roman" pitchFamily="18" charset="0"/>
              </a:rPr>
              <a:t>(</a:t>
            </a:r>
            <a:r>
              <a:rPr lang="lv-LV" sz="2000" dirty="0">
                <a:cs typeface="Times New Roman" pitchFamily="18" charset="0"/>
              </a:rPr>
              <a:t>A1-B1; 35 dalībnieki, t.sk.</a:t>
            </a:r>
          </a:p>
          <a:p>
            <a:pPr marL="182563" indent="-182563">
              <a:spcBef>
                <a:spcPts val="0"/>
              </a:spcBef>
              <a:buClr>
                <a:srgbClr val="003399"/>
              </a:buClr>
            </a:pPr>
            <a:r>
              <a:rPr lang="lv-LV" sz="2000" dirty="0">
                <a:cs typeface="Times New Roman" pitchFamily="18" charset="0"/>
              </a:rPr>
              <a:t>studenti no augstskolām - LVA sadarbības partnerēm; </a:t>
            </a:r>
          </a:p>
          <a:p>
            <a:pPr marL="182563" indent="-182563">
              <a:spcBef>
                <a:spcPts val="0"/>
              </a:spcBef>
              <a:buClr>
                <a:srgbClr val="003399"/>
              </a:buClr>
            </a:pPr>
            <a:r>
              <a:rPr lang="lv-LV" sz="2000" dirty="0">
                <a:cs typeface="Times New Roman" pitchFamily="18" charset="0"/>
              </a:rPr>
              <a:t>18 valstis)</a:t>
            </a:r>
            <a:endParaRPr lang="lv-LV" sz="2000" b="1" dirty="0" smtClean="0">
              <a:solidFill>
                <a:schemeClr val="accent4">
                  <a:lumMod val="75000"/>
                </a:schemeClr>
              </a:solidFill>
            </a:endParaRPr>
          </a:p>
          <a:p>
            <a:pPr marL="182563" indent="-182563">
              <a:spcBef>
                <a:spcPts val="0"/>
              </a:spcBef>
              <a:buClr>
                <a:srgbClr val="003399"/>
              </a:buClr>
            </a:pPr>
            <a:r>
              <a:rPr lang="lv-LV" sz="2000" b="1" dirty="0" smtClean="0">
                <a:solidFill>
                  <a:schemeClr val="accent4">
                    <a:lumMod val="75000"/>
                  </a:schemeClr>
                </a:solidFill>
                <a:latin typeface="+mj-lt"/>
              </a:rPr>
              <a:t>2020. gadā plānotas 3 grupas.</a:t>
            </a:r>
          </a:p>
          <a:p>
            <a:pPr marL="182563" indent="-182563">
              <a:spcBef>
                <a:spcPts val="0"/>
              </a:spcBef>
              <a:buClr>
                <a:srgbClr val="003399"/>
              </a:buClr>
            </a:pPr>
            <a:endParaRPr lang="lv-LV" sz="2000" b="1" dirty="0" smtClean="0"/>
          </a:p>
          <a:p>
            <a:pPr marL="182563" indent="-182563">
              <a:spcBef>
                <a:spcPts val="0"/>
              </a:spcBef>
              <a:buClr>
                <a:srgbClr val="003399"/>
              </a:buClr>
            </a:pPr>
            <a:endParaRPr lang="lv-LV" sz="2000" b="1" dirty="0" smtClean="0"/>
          </a:p>
          <a:p>
            <a:pPr marL="182563" indent="-182563">
              <a:spcBef>
                <a:spcPts val="0"/>
              </a:spcBef>
              <a:buClr>
                <a:srgbClr val="003399"/>
              </a:buClr>
            </a:pPr>
            <a:r>
              <a:rPr lang="lv-LV" sz="2000" b="1" dirty="0" smtClean="0"/>
              <a:t>Seminārs lektoriem, </a:t>
            </a:r>
            <a:r>
              <a:rPr lang="lv-LV" sz="2000" dirty="0" smtClean="0"/>
              <a:t>kas māca latviešu </a:t>
            </a:r>
          </a:p>
          <a:p>
            <a:pPr marL="182563" indent="-182563">
              <a:spcBef>
                <a:spcPts val="0"/>
              </a:spcBef>
              <a:buClr>
                <a:srgbClr val="003399"/>
              </a:buClr>
            </a:pPr>
            <a:r>
              <a:rPr lang="lv-LV" sz="2000" dirty="0" smtClean="0"/>
              <a:t>valodu ārvalstu augstskolās. </a:t>
            </a:r>
          </a:p>
          <a:p>
            <a:pPr marL="182563" indent="-182563">
              <a:spcBef>
                <a:spcPts val="0"/>
              </a:spcBef>
              <a:buClr>
                <a:srgbClr val="003399"/>
              </a:buClr>
            </a:pPr>
            <a:r>
              <a:rPr lang="lv-LV" sz="2000" b="1" dirty="0" smtClean="0">
                <a:solidFill>
                  <a:schemeClr val="accent4">
                    <a:lumMod val="75000"/>
                  </a:schemeClr>
                </a:solidFill>
                <a:cs typeface="Times New Roman" pitchFamily="18" charset="0"/>
              </a:rPr>
              <a:t>2019. gada </a:t>
            </a:r>
            <a:r>
              <a:rPr lang="lv-LV" sz="2000" b="1" dirty="0" smtClean="0">
                <a:solidFill>
                  <a:schemeClr val="accent4">
                    <a:lumMod val="75000"/>
                  </a:schemeClr>
                </a:solidFill>
              </a:rPr>
              <a:t>jūlijs, izglītoti 12 pedagogi.</a:t>
            </a:r>
          </a:p>
          <a:p>
            <a:pPr marL="182563" indent="-182563">
              <a:spcBef>
                <a:spcPts val="0"/>
              </a:spcBef>
              <a:buClr>
                <a:srgbClr val="003399"/>
              </a:buClr>
            </a:pPr>
            <a:r>
              <a:rPr lang="lv-LV" sz="2000" b="1" dirty="0" smtClean="0">
                <a:solidFill>
                  <a:schemeClr val="accent4">
                    <a:lumMod val="75000"/>
                  </a:schemeClr>
                </a:solidFill>
                <a:latin typeface="+mn-lt"/>
              </a:rPr>
              <a:t>2020. gadā plānots izglītot vismaz 10 pedagogus.</a:t>
            </a:r>
            <a:r>
              <a:rPr lang="lv-LV" sz="2000" dirty="0" smtClean="0">
                <a:solidFill>
                  <a:srgbClr val="003399"/>
                </a:solidFill>
                <a:latin typeface="+mn-lt"/>
              </a:rPr>
              <a:t/>
            </a:r>
            <a:br>
              <a:rPr lang="lv-LV" sz="2000" dirty="0" smtClean="0">
                <a:solidFill>
                  <a:srgbClr val="003399"/>
                </a:solidFill>
                <a:latin typeface="+mn-lt"/>
              </a:rPr>
            </a:br>
            <a:endParaRPr lang="lv-LV" sz="2000" dirty="0" smtClean="0">
              <a:solidFill>
                <a:srgbClr val="003399"/>
              </a:solidFill>
              <a:latin typeface="+mn-lt"/>
            </a:endParaRPr>
          </a:p>
          <a:p>
            <a:endParaRPr lang="lv-LV" b="1" dirty="0">
              <a:solidFill>
                <a:srgbClr val="003399"/>
              </a:solidFill>
              <a:latin typeface="Book Antiqua" pitchFamily="18" charset="0"/>
            </a:endParaRPr>
          </a:p>
        </p:txBody>
      </p:sp>
      <p:pic>
        <p:nvPicPr>
          <p:cNvPr id="2" name="Picture 2" descr="H:\Augstskolas\5_Pasākumi\Vasaras kursi\5seminars\Finals\Bildes\Kopbilde2_12072018.jpeg"/>
          <p:cNvPicPr>
            <a:picLocks noChangeAspect="1" noChangeArrowheads="1"/>
          </p:cNvPicPr>
          <p:nvPr/>
        </p:nvPicPr>
        <p:blipFill>
          <a:blip r:embed="rId6" cstate="print"/>
          <a:srcRect/>
          <a:stretch>
            <a:fillRect/>
          </a:stretch>
        </p:blipFill>
        <p:spPr bwMode="auto">
          <a:xfrm>
            <a:off x="1538334" y="3923708"/>
            <a:ext cx="1524000" cy="1143000"/>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7" cstate="print"/>
          <a:srcRect/>
          <a:stretch>
            <a:fillRect/>
          </a:stretch>
        </p:blipFill>
        <p:spPr bwMode="auto">
          <a:xfrm>
            <a:off x="296340" y="3925248"/>
            <a:ext cx="1066800" cy="1422400"/>
          </a:xfrm>
          <a:prstGeom prst="rect">
            <a:avLst/>
          </a:prstGeom>
          <a:ln>
            <a:noFill/>
          </a:ln>
          <a:effectLst>
            <a:outerShdw blurRad="292100" dist="139700" dir="2700000" algn="tl" rotWithShape="0">
              <a:srgbClr val="333333">
                <a:alpha val="65000"/>
              </a:srgbClr>
            </a:outerShdw>
          </a:effectLst>
        </p:spPr>
      </p:pic>
      <p:sp>
        <p:nvSpPr>
          <p:cNvPr id="11" name="Title 8"/>
          <p:cNvSpPr txBox="1">
            <a:spLocks/>
          </p:cNvSpPr>
          <p:nvPr/>
        </p:nvSpPr>
        <p:spPr>
          <a:xfrm>
            <a:off x="2590800" y="304801"/>
            <a:ext cx="6096000" cy="1066799"/>
          </a:xfrm>
          <a:prstGeom prst="rect">
            <a:avLst/>
          </a:prstGeom>
        </p:spPr>
        <p:txBody>
          <a:bodyPr>
            <a:normAutofit fontScale="52500" lnSpcReduction="20000"/>
          </a:bodyPr>
          <a:lstStyle>
            <a:lvl1pPr algn="ctr" defTabSz="938213" rtl="0" eaLnBrk="0" fontAlgn="base" hangingPunct="0">
              <a:spcBef>
                <a:spcPct val="0"/>
              </a:spcBef>
              <a:spcAft>
                <a:spcPct val="0"/>
              </a:spcAft>
              <a:defRPr sz="4500" kern="1200">
                <a:solidFill>
                  <a:schemeClr val="tx1"/>
                </a:solidFill>
                <a:latin typeface="+mj-lt"/>
                <a:ea typeface="MS PGothic" pitchFamily="34" charset="-128"/>
                <a:cs typeface="+mj-cs"/>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r"/>
            <a:r>
              <a:rPr lang="lv-LV" b="1" dirty="0"/>
              <a:t>Paaugstināt latviešu valodas konkurētspēju Latvijā un </a:t>
            </a:r>
            <a:r>
              <a:rPr lang="lv-LV" b="1" dirty="0" smtClean="0"/>
              <a:t>pasaulē 2019</a:t>
            </a:r>
            <a:br>
              <a:rPr lang="lv-LV" b="1" dirty="0" smtClean="0"/>
            </a:br>
            <a:endParaRPr lang="en-US" b="1" dirty="0"/>
          </a:p>
        </p:txBody>
      </p:sp>
    </p:spTree>
    <p:extLst>
      <p:ext uri="{BB962C8B-B14F-4D97-AF65-F5344CB8AC3E}">
        <p14:creationId xmlns:p14="http://schemas.microsoft.com/office/powerpoint/2010/main" val="4081454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p:cNvSpPr>
            <a:spLocks noGrp="1"/>
          </p:cNvSpPr>
          <p:nvPr>
            <p:ph type="body" sz="quarter" idx="10"/>
          </p:nvPr>
        </p:nvSpPr>
        <p:spPr>
          <a:xfrm>
            <a:off x="537328" y="4128940"/>
            <a:ext cx="8299123" cy="2111602"/>
          </a:xfrm>
          <a:scene3d>
            <a:camera prst="orthographicFront"/>
            <a:lightRig rig="threePt" dir="t"/>
          </a:scene3d>
          <a:sp3d>
            <a:bevelT prst="convex"/>
          </a:sp3d>
        </p:spPr>
        <p:style>
          <a:lnRef idx="2">
            <a:schemeClr val="accent4"/>
          </a:lnRef>
          <a:fillRef idx="1">
            <a:schemeClr val="lt1"/>
          </a:fillRef>
          <a:effectRef idx="0">
            <a:schemeClr val="accent4"/>
          </a:effectRef>
          <a:fontRef idx="minor">
            <a:schemeClr val="dk1"/>
          </a:fontRef>
        </p:style>
        <p:txBody>
          <a:bodyPr>
            <a:normAutofit/>
          </a:bodyPr>
          <a:lstStyle/>
          <a:p>
            <a:endParaRPr lang="lv-LV" altLang="lv-LV" sz="1600" dirty="0" smtClean="0">
              <a:ea typeface="MS PGothic" pitchFamily="34" charset="-128"/>
              <a:hlinkClick r:id="rId2"/>
            </a:endParaRPr>
          </a:p>
          <a:p>
            <a:r>
              <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hlinkClick r:id="rId2"/>
              </a:rPr>
              <a:t>www.valoda.lv</a:t>
            </a:r>
            <a:endPar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hlinkClick r:id="rId3"/>
              </a:rPr>
              <a:t>http://maciunmacies.valoda.lv/</a:t>
            </a:r>
            <a:endPar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hlinkClick r:id="rId4"/>
              </a:rPr>
              <a:t>https://twitter.com/LVA_DIASPORA</a:t>
            </a:r>
            <a:endPar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lv-LV" altLang="lv-LV" sz="1600" dirty="0" smtClean="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5"/>
              </a:rPr>
              <a:t>https://www.facebook.com/latviesuvalodasagentura?ref=aymt_homepage_panel</a:t>
            </a:r>
            <a:r>
              <a:rPr lang="lv-LV" altLang="lv-LV" sz="1600" dirty="0" smtClean="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 </a:t>
            </a:r>
          </a:p>
          <a:p>
            <a:r>
              <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hlinkClick r:id="rId6"/>
              </a:rPr>
              <a:t>http://www.ee-lv.lv/lv</a:t>
            </a:r>
            <a:r>
              <a:rPr lang="lv-LV" altLang="lv-LV" sz="16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2909422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pPr>
              <a:defRPr/>
            </a:pPr>
            <a:fld id="{8E890E78-D201-4540-97ED-605E02A4C363}" type="slidenum">
              <a:rPr lang="en-US" altLang="lv-LV" smtClean="0"/>
              <a:pPr>
                <a:defRPr/>
              </a:pPr>
              <a:t>2</a:t>
            </a:fld>
            <a:endParaRPr lang="en-US" altLang="lv-LV"/>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895" y="431500"/>
            <a:ext cx="7964905" cy="568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9535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6" name="Slide Number Placeholder 5"/>
          <p:cNvSpPr>
            <a:spLocks noGrp="1"/>
          </p:cNvSpPr>
          <p:nvPr>
            <p:ph type="sldNum" sz="quarter" idx="13"/>
          </p:nvPr>
        </p:nvSpPr>
        <p:spPr/>
        <p:txBody>
          <a:bodyPr/>
          <a:lstStyle/>
          <a:p>
            <a:pPr>
              <a:defRPr/>
            </a:pPr>
            <a:fld id="{8E890E78-D201-4540-97ED-605E02A4C363}" type="slidenum">
              <a:rPr lang="en-US" altLang="lv-LV" smtClean="0"/>
              <a:pPr>
                <a:defRPr/>
              </a:pPr>
              <a:t>3</a:t>
            </a:fld>
            <a:endParaRPr lang="en-US" altLang="lv-LV"/>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184" t="15396" r="19816" b="7972"/>
          <a:stretch/>
        </p:blipFill>
        <p:spPr bwMode="auto">
          <a:xfrm>
            <a:off x="2030930" y="1151337"/>
            <a:ext cx="5447899" cy="460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34201" y="5902926"/>
            <a:ext cx="6771373" cy="353943"/>
          </a:xfrm>
          <a:prstGeom prst="rect">
            <a:avLst/>
          </a:prstGeom>
        </p:spPr>
        <p:txBody>
          <a:bodyPr wrap="square">
            <a:spAutoFit/>
          </a:bodyPr>
          <a:lstStyle/>
          <a:p>
            <a:r>
              <a:rPr lang="lv-LV" dirty="0">
                <a:hlinkClick r:id="rId3"/>
              </a:rPr>
              <a:t>https://maciunmacies.valoda.lv/maci/diasporai-un-imigrantiem#1tab</a:t>
            </a:r>
            <a:endParaRPr lang="lv-LV" dirty="0"/>
          </a:p>
        </p:txBody>
      </p:sp>
    </p:spTree>
    <p:extLst>
      <p:ext uri="{BB962C8B-B14F-4D97-AF65-F5344CB8AC3E}">
        <p14:creationId xmlns:p14="http://schemas.microsoft.com/office/powerpoint/2010/main" val="449858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rgbClr val="333333"/>
                </a:solidFill>
                <a:latin typeface="Helvetica"/>
              </a:rPr>
              <a:t>Radoši, zinātkāri un domāšanu rosinoši, daudzveidīgi, mūsdienīgi</a:t>
            </a:r>
            <a:endParaRPr lang="lv-LV" dirty="0"/>
          </a:p>
        </p:txBody>
      </p:sp>
      <p:sp>
        <p:nvSpPr>
          <p:cNvPr id="5" name="Text Placeholder 4"/>
          <p:cNvSpPr>
            <a:spLocks noGrp="1"/>
          </p:cNvSpPr>
          <p:nvPr>
            <p:ph type="body" sz="quarter" idx="12"/>
          </p:nvPr>
        </p:nvSpPr>
        <p:spPr>
          <a:xfrm>
            <a:off x="798897" y="6324600"/>
            <a:ext cx="7735503" cy="304800"/>
          </a:xfrm>
        </p:spPr>
        <p:txBody>
          <a:bodyPr>
            <a:normAutofit/>
          </a:bodyPr>
          <a:lstStyle/>
          <a:p>
            <a:r>
              <a:rPr lang="lv-LV" dirty="0">
                <a:hlinkClick r:id="rId2"/>
              </a:rPr>
              <a:t>https://</a:t>
            </a:r>
            <a:r>
              <a:rPr lang="lv-LV" dirty="0" smtClean="0">
                <a:hlinkClick r:id="rId2"/>
              </a:rPr>
              <a:t>maciunmacies.valoda.lv/wp-content/uploads/2020/10/KritiskaDomasana-skoleniem-new.pdf</a:t>
            </a:r>
            <a:endParaRPr lang="lv-LV" dirty="0" smtClean="0"/>
          </a:p>
          <a:p>
            <a:endParaRPr lang="lv-LV" dirty="0"/>
          </a:p>
        </p:txBody>
      </p:sp>
      <p:sp>
        <p:nvSpPr>
          <p:cNvPr id="6" name="Slide Number Placeholder 5"/>
          <p:cNvSpPr>
            <a:spLocks noGrp="1"/>
          </p:cNvSpPr>
          <p:nvPr>
            <p:ph type="sldNum" sz="quarter" idx="13"/>
          </p:nvPr>
        </p:nvSpPr>
        <p:spPr/>
        <p:txBody>
          <a:bodyPr/>
          <a:lstStyle/>
          <a:p>
            <a:pPr>
              <a:defRPr/>
            </a:pPr>
            <a:fld id="{8E890E78-D201-4540-97ED-605E02A4C363}" type="slidenum">
              <a:rPr lang="en-US" altLang="lv-LV" smtClean="0"/>
              <a:pPr>
                <a:defRPr/>
              </a:pPr>
              <a:t>4</a:t>
            </a:fld>
            <a:endParaRPr lang="en-US" altLang="lv-LV"/>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868" t="7257" r="30395" b="4604"/>
          <a:stretch/>
        </p:blipFill>
        <p:spPr bwMode="auto">
          <a:xfrm>
            <a:off x="3272590" y="1161674"/>
            <a:ext cx="3561348" cy="433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431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Slide Number Placeholder 6"/>
          <p:cNvSpPr>
            <a:spLocks noGrp="1"/>
          </p:cNvSpPr>
          <p:nvPr>
            <p:ph type="sldNum" sz="quarter" idx="13"/>
          </p:nvPr>
        </p:nvSpPr>
        <p:spPr bwMode="auto">
          <a:noFill/>
          <a:ln>
            <a:miter lim="800000"/>
            <a:headEnd/>
            <a:tailEnd/>
          </a:ln>
        </p:spPr>
        <p:txBody>
          <a:bodyPr/>
          <a:lstStyle/>
          <a:p>
            <a:fld id="{4793EA1D-77C4-4560-B013-A8B8ED466770}" type="slidenum">
              <a:rPr lang="en-US" altLang="lv-LV" smtClean="0"/>
              <a:pPr/>
              <a:t>5</a:t>
            </a:fld>
            <a:endParaRPr lang="en-US" altLang="lv-LV" smtClean="0"/>
          </a:p>
        </p:txBody>
      </p:sp>
      <p:pic>
        <p:nvPicPr>
          <p:cNvPr id="2" name="Picture 1"/>
          <p:cNvPicPr>
            <a:picLocks noChangeAspect="1"/>
          </p:cNvPicPr>
          <p:nvPr/>
        </p:nvPicPr>
        <p:blipFill rotWithShape="1">
          <a:blip r:embed="rId2" cstate="print"/>
          <a:srcRect r="1010"/>
          <a:stretch/>
        </p:blipFill>
        <p:spPr>
          <a:xfrm>
            <a:off x="58160" y="5476875"/>
            <a:ext cx="8627303" cy="1381125"/>
          </a:xfrm>
          <a:prstGeom prst="rect">
            <a:avLst/>
          </a:prstGeom>
        </p:spPr>
      </p:pic>
      <p:pic>
        <p:nvPicPr>
          <p:cNvPr id="18" name="Picture 2"/>
          <p:cNvPicPr>
            <a:picLocks noChangeAspect="1" noChangeArrowheads="1"/>
          </p:cNvPicPr>
          <p:nvPr/>
        </p:nvPicPr>
        <p:blipFill>
          <a:blip r:embed="rId3" cstate="print"/>
          <a:srcRect/>
          <a:stretch>
            <a:fillRect/>
          </a:stretch>
        </p:blipFill>
        <p:spPr bwMode="auto">
          <a:xfrm>
            <a:off x="2444084" y="2319501"/>
            <a:ext cx="1380907" cy="2001697"/>
          </a:xfrm>
          <a:prstGeom prst="rect">
            <a:avLst/>
          </a:prstGeom>
          <a:noFill/>
          <a:ln w="9525">
            <a:solidFill>
              <a:srgbClr val="00B050"/>
            </a:solidFill>
            <a:miter lim="800000"/>
            <a:headEnd/>
            <a:tailEnd/>
          </a:ln>
          <a:effectLst/>
        </p:spPr>
      </p:pic>
      <p:pic>
        <p:nvPicPr>
          <p:cNvPr id="20" name="Picture 2" descr="C:\Users\initav\Desktop\VVA_IV.jpg"/>
          <p:cNvPicPr>
            <a:picLocks noChangeAspect="1" noChangeArrowheads="1"/>
          </p:cNvPicPr>
          <p:nvPr/>
        </p:nvPicPr>
        <p:blipFill>
          <a:blip r:embed="rId4" cstate="print"/>
          <a:srcRect/>
          <a:stretch>
            <a:fillRect/>
          </a:stretch>
        </p:blipFill>
        <p:spPr bwMode="auto">
          <a:xfrm>
            <a:off x="1274620" y="3710119"/>
            <a:ext cx="902678" cy="1275529"/>
          </a:xfrm>
          <a:prstGeom prst="rect">
            <a:avLst/>
          </a:prstGeom>
          <a:noFill/>
        </p:spPr>
      </p:pic>
      <p:pic>
        <p:nvPicPr>
          <p:cNvPr id="21" name="Picture 3" descr="C:\Users\initav\Desktop\VVA-vaks1.jpg"/>
          <p:cNvPicPr>
            <a:picLocks noChangeAspect="1" noChangeArrowheads="1"/>
          </p:cNvPicPr>
          <p:nvPr/>
        </p:nvPicPr>
        <p:blipFill>
          <a:blip r:embed="rId5" cstate="print"/>
          <a:srcRect/>
          <a:stretch>
            <a:fillRect/>
          </a:stretch>
        </p:blipFill>
        <p:spPr bwMode="auto">
          <a:xfrm>
            <a:off x="276721" y="1874870"/>
            <a:ext cx="904845" cy="1303044"/>
          </a:xfrm>
          <a:prstGeom prst="rect">
            <a:avLst/>
          </a:prstGeom>
          <a:noFill/>
        </p:spPr>
      </p:pic>
      <p:pic>
        <p:nvPicPr>
          <p:cNvPr id="22" name="Picture 4" descr="C:\Users\initav\Desktop\VVA_II-vaks.jpg"/>
          <p:cNvPicPr>
            <a:picLocks noChangeAspect="1" noChangeArrowheads="1"/>
          </p:cNvPicPr>
          <p:nvPr/>
        </p:nvPicPr>
        <p:blipFill>
          <a:blip r:embed="rId6" cstate="print"/>
          <a:srcRect/>
          <a:stretch>
            <a:fillRect/>
          </a:stretch>
        </p:blipFill>
        <p:spPr bwMode="auto">
          <a:xfrm>
            <a:off x="1264447" y="2338889"/>
            <a:ext cx="912851" cy="1300063"/>
          </a:xfrm>
          <a:prstGeom prst="rect">
            <a:avLst/>
          </a:prstGeom>
          <a:noFill/>
        </p:spPr>
      </p:pic>
      <p:pic>
        <p:nvPicPr>
          <p:cNvPr id="23" name="Picture 5" descr="C:\Users\initav\Desktop\vāks_3.jpg"/>
          <p:cNvPicPr>
            <a:picLocks noChangeAspect="1" noChangeArrowheads="1"/>
          </p:cNvPicPr>
          <p:nvPr/>
        </p:nvPicPr>
        <p:blipFill>
          <a:blip r:embed="rId7" cstate="print"/>
          <a:srcRect/>
          <a:stretch>
            <a:fillRect/>
          </a:stretch>
        </p:blipFill>
        <p:spPr bwMode="auto">
          <a:xfrm>
            <a:off x="276721" y="3320350"/>
            <a:ext cx="940826" cy="1349521"/>
          </a:xfrm>
          <a:prstGeom prst="rect">
            <a:avLst/>
          </a:prstGeom>
          <a:noFill/>
        </p:spPr>
      </p:pic>
      <p:pic>
        <p:nvPicPr>
          <p:cNvPr id="24" name="Picture 2" descr="C:\Users\initav\AppData\Local\Monosnap\Temp\Valodas konsultācijas - Mozilla Firefox 2018-12-04 16.52.34.png"/>
          <p:cNvPicPr>
            <a:picLocks noChangeAspect="1" noChangeArrowheads="1"/>
          </p:cNvPicPr>
          <p:nvPr/>
        </p:nvPicPr>
        <p:blipFill>
          <a:blip r:embed="rId8" cstate="print"/>
          <a:srcRect/>
          <a:stretch>
            <a:fillRect/>
          </a:stretch>
        </p:blipFill>
        <p:spPr bwMode="auto">
          <a:xfrm>
            <a:off x="4144841" y="1531794"/>
            <a:ext cx="4694359" cy="3138077"/>
          </a:xfrm>
          <a:prstGeom prst="rect">
            <a:avLst/>
          </a:prstGeom>
          <a:noFill/>
        </p:spPr>
      </p:pic>
      <p:sp>
        <p:nvSpPr>
          <p:cNvPr id="25" name="Text Placeholder 3"/>
          <p:cNvSpPr>
            <a:spLocks noGrp="1"/>
          </p:cNvSpPr>
          <p:nvPr>
            <p:ph type="body" sz="half" idx="4294967295"/>
          </p:nvPr>
        </p:nvSpPr>
        <p:spPr>
          <a:xfrm>
            <a:off x="5619404" y="2558020"/>
            <a:ext cx="3016596" cy="734015"/>
          </a:xfrm>
          <a:prstGeom prst="rect">
            <a:avLst/>
          </a:prstGeom>
          <a:ln w="28575">
            <a:solidFill>
              <a:srgbClr val="C00000"/>
            </a:solidFill>
          </a:ln>
        </p:spPr>
        <p:txBody>
          <a:bodyPr/>
          <a:lstStyle/>
          <a:p>
            <a:pPr algn="ctr">
              <a:buNone/>
            </a:pPr>
            <a:r>
              <a:rPr lang="lv-LV" altLang="lv-LV" sz="1600" dirty="0" smtClean="0">
                <a:latin typeface="Times New Roman" pitchFamily="18" charset="0"/>
                <a:cs typeface="Times New Roman" pitchFamily="18" charset="0"/>
              </a:rPr>
              <a:t>Pakāpeniska publiskošana lietotnē „Valodas konsultācijas”</a:t>
            </a:r>
          </a:p>
          <a:p>
            <a:pPr>
              <a:buNone/>
            </a:pPr>
            <a:r>
              <a:rPr lang="lv-LV" altLang="lv-LV" sz="1600" dirty="0" smtClean="0">
                <a:latin typeface="Times New Roman" pitchFamily="18" charset="0"/>
                <a:cs typeface="Times New Roman" pitchFamily="18" charset="0"/>
              </a:rPr>
              <a:t>	</a:t>
            </a:r>
            <a:endParaRPr lang="lv-LV" altLang="lv-LV" sz="1600" b="1" dirty="0" smtClean="0">
              <a:latin typeface="Times New Roman" pitchFamily="18" charset="0"/>
              <a:ea typeface="MS PGothic" pitchFamily="34" charset="-128"/>
              <a:cs typeface="Times New Roman" pitchFamily="18" charset="0"/>
            </a:endParaRPr>
          </a:p>
          <a:p>
            <a:pPr marL="361950" indent="895350">
              <a:buNone/>
            </a:pPr>
            <a:endParaRPr lang="lv-LV" altLang="lv-LV" sz="1800" dirty="0" smtClean="0">
              <a:latin typeface="Times New Roman" pitchFamily="18" charset="0"/>
              <a:ea typeface="MS PGothic" pitchFamily="34" charset="-128"/>
              <a:cs typeface="Times New Roman" pitchFamily="18" charset="0"/>
            </a:endParaRPr>
          </a:p>
          <a:p>
            <a:pPr marL="361950" indent="895350">
              <a:buNone/>
            </a:pPr>
            <a:endParaRPr lang="lv-LV" altLang="lv-LV" sz="1800" dirty="0" smtClean="0">
              <a:latin typeface="Times New Roman" pitchFamily="18" charset="0"/>
              <a:cs typeface="Times New Roman" pitchFamily="18" charset="0"/>
            </a:endParaRPr>
          </a:p>
          <a:p>
            <a:pPr marL="361950" indent="895350">
              <a:buNone/>
            </a:pPr>
            <a:endParaRPr lang="lv-LV" altLang="lv-LV" sz="1800" dirty="0" smtClean="0">
              <a:latin typeface="Times New Roman" pitchFamily="18" charset="0"/>
              <a:ea typeface="MS PGothic" pitchFamily="34" charset="-128"/>
              <a:cs typeface="Times New Roman" pitchFamily="18" charset="0"/>
            </a:endParaRPr>
          </a:p>
          <a:p>
            <a:pPr marL="361950" indent="895350">
              <a:buNone/>
            </a:pPr>
            <a:endParaRPr lang="lv-LV" altLang="lv-LV" sz="800" dirty="0" smtClean="0">
              <a:latin typeface="Times New Roman" pitchFamily="18" charset="0"/>
              <a:cs typeface="Times New Roman" pitchFamily="18" charset="0"/>
            </a:endParaRPr>
          </a:p>
          <a:p>
            <a:pPr marL="361950" indent="895350">
              <a:buNone/>
            </a:pPr>
            <a:r>
              <a:rPr lang="lv-LV" altLang="lv-LV" sz="1800" dirty="0" smtClean="0">
                <a:latin typeface="Times New Roman" pitchFamily="18" charset="0"/>
                <a:ea typeface="MS PGothic" pitchFamily="34" charset="-128"/>
                <a:cs typeface="Times New Roman" pitchFamily="18" charset="0"/>
              </a:rPr>
              <a:t>Manuskripta </a:t>
            </a:r>
          </a:p>
          <a:p>
            <a:pPr marL="1524000" indent="-266700">
              <a:buNone/>
            </a:pPr>
            <a:r>
              <a:rPr lang="lv-LV" altLang="lv-LV" sz="1800" dirty="0" smtClean="0">
                <a:latin typeface="Times New Roman" pitchFamily="18" charset="0"/>
                <a:cs typeface="Times New Roman" pitchFamily="18" charset="0"/>
              </a:rPr>
              <a:t>sagatavošana (Nr. 15)</a:t>
            </a:r>
            <a:endParaRPr lang="lv-LV" altLang="lv-LV" sz="1800" dirty="0" smtClean="0">
              <a:latin typeface="Times New Roman" pitchFamily="18" charset="0"/>
              <a:ea typeface="MS PGothic" pitchFamily="34" charset="-128"/>
              <a:cs typeface="Times New Roman" pitchFamily="18" charset="0"/>
            </a:endParaRPr>
          </a:p>
          <a:p>
            <a:pPr marL="361950" indent="895350">
              <a:buNone/>
            </a:pPr>
            <a:endParaRPr lang="lv-LV" altLang="lv-LV" sz="1800" dirty="0" smtClean="0">
              <a:latin typeface="Times New Roman" pitchFamily="18" charset="0"/>
              <a:ea typeface="MS PGothic" pitchFamily="34" charset="-128"/>
              <a:cs typeface="Times New Roman" pitchFamily="18" charset="0"/>
            </a:endParaRPr>
          </a:p>
        </p:txBody>
      </p:sp>
      <p:cxnSp>
        <p:nvCxnSpPr>
          <p:cNvPr id="26" name="Straight Arrow Connector 25"/>
          <p:cNvCxnSpPr/>
          <p:nvPr/>
        </p:nvCxnSpPr>
        <p:spPr>
          <a:xfrm flipH="1">
            <a:off x="5837382" y="3320350"/>
            <a:ext cx="397163" cy="57800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782619" y="90208"/>
            <a:ext cx="7232072" cy="954107"/>
          </a:xfrm>
          <a:prstGeom prst="rect">
            <a:avLst/>
          </a:prstGeom>
        </p:spPr>
        <p:txBody>
          <a:bodyPr wrap="square">
            <a:spAutoFit/>
          </a:bodyPr>
          <a:lstStyle/>
          <a:p>
            <a:pPr algn="r"/>
            <a:r>
              <a:rPr lang="lv-LV" sz="2800" b="1" dirty="0" smtClean="0"/>
              <a:t>Sekmēt latviešu valodas attīstību un kvalitatīvu lietojumu</a:t>
            </a:r>
            <a:endParaRPr lang="lv-LV" sz="2800" b="1" dirty="0"/>
          </a:p>
        </p:txBody>
      </p:sp>
      <p:sp>
        <p:nvSpPr>
          <p:cNvPr id="28" name="Text Placeholder 3"/>
          <p:cNvSpPr>
            <a:spLocks noGrp="1"/>
          </p:cNvSpPr>
          <p:nvPr>
            <p:ph type="body" sz="half" idx="4294967295"/>
          </p:nvPr>
        </p:nvSpPr>
        <p:spPr>
          <a:xfrm>
            <a:off x="2187940" y="4454510"/>
            <a:ext cx="4367744" cy="928966"/>
          </a:xfrm>
          <a:prstGeom prst="rect">
            <a:avLst/>
          </a:prstGeom>
        </p:spPr>
        <p:txBody>
          <a:bodyPr>
            <a:noAutofit/>
          </a:bodyPr>
          <a:lstStyle/>
          <a:p>
            <a:pPr>
              <a:buNone/>
            </a:pPr>
            <a:r>
              <a:rPr lang="lv-LV" altLang="lv-LV" sz="2000" b="1" i="1" dirty="0" smtClean="0">
                <a:latin typeface="Times New Roman" pitchFamily="18" charset="0"/>
                <a:ea typeface="MS PGothic" pitchFamily="34" charset="-128"/>
                <a:cs typeface="Times New Roman" pitchFamily="18" charset="0"/>
              </a:rPr>
              <a:t>Valodas prakse: vērojumi un ieteikumi. </a:t>
            </a:r>
            <a:r>
              <a:rPr lang="lv-LV" altLang="lv-LV" sz="1600" dirty="0" smtClean="0">
                <a:latin typeface="Times New Roman" pitchFamily="18" charset="0"/>
                <a:cs typeface="Times New Roman" pitchFamily="18" charset="0"/>
              </a:rPr>
              <a:t>Nr.14. </a:t>
            </a:r>
            <a:r>
              <a:rPr lang="lv-LV" altLang="lv-LV" sz="1600" dirty="0" err="1" smtClean="0">
                <a:latin typeface="Times New Roman" pitchFamily="18" charset="0"/>
                <a:cs typeface="Times New Roman" pitchFamily="18" charset="0"/>
              </a:rPr>
              <a:t>Atb</a:t>
            </a:r>
            <a:r>
              <a:rPr lang="lv-LV" altLang="lv-LV" sz="1600" dirty="0" smtClean="0">
                <a:latin typeface="Times New Roman" pitchFamily="18" charset="0"/>
                <a:cs typeface="Times New Roman" pitchFamily="18" charset="0"/>
              </a:rPr>
              <a:t>. red. A. Vulāne. Rīga: LVA, 2019.</a:t>
            </a:r>
          </a:p>
          <a:p>
            <a:pPr algn="ctr">
              <a:buNone/>
            </a:pPr>
            <a:r>
              <a:rPr lang="lv-LV" altLang="lv-LV" sz="1600" dirty="0" smtClean="0">
                <a:latin typeface="Times New Roman" pitchFamily="18" charset="0"/>
                <a:cs typeface="Times New Roman" pitchFamily="18" charset="0"/>
              </a:rPr>
              <a:t>Izdošana (Nr. 14)</a:t>
            </a:r>
          </a:p>
          <a:p>
            <a:pPr>
              <a:buNone/>
            </a:pPr>
            <a:r>
              <a:rPr lang="lv-LV" altLang="lv-LV" sz="1600" dirty="0" smtClean="0">
                <a:latin typeface="Times New Roman" pitchFamily="18" charset="0"/>
                <a:cs typeface="Times New Roman" pitchFamily="18" charset="0"/>
              </a:rPr>
              <a:t>	</a:t>
            </a:r>
            <a:endParaRPr lang="lv-LV" altLang="lv-LV" sz="1600" b="1" dirty="0" smtClean="0">
              <a:latin typeface="Times New Roman" pitchFamily="18" charset="0"/>
              <a:ea typeface="MS PGothic" pitchFamily="34" charset="-128"/>
              <a:cs typeface="Times New Roman" pitchFamily="18" charset="0"/>
            </a:endParaRPr>
          </a:p>
          <a:p>
            <a:pPr marL="361950" indent="895350">
              <a:buNone/>
            </a:pPr>
            <a:endParaRPr lang="lv-LV" altLang="lv-LV" sz="1800" dirty="0" smtClean="0">
              <a:latin typeface="Times New Roman" pitchFamily="18" charset="0"/>
              <a:ea typeface="MS PGothic" pitchFamily="34" charset="-128"/>
              <a:cs typeface="Times New Roman" pitchFamily="18" charset="0"/>
            </a:endParaRPr>
          </a:p>
          <a:p>
            <a:pPr marL="361950" indent="895350">
              <a:buNone/>
            </a:pPr>
            <a:endParaRPr lang="lv-LV" altLang="lv-LV" sz="1800" dirty="0" smtClean="0">
              <a:latin typeface="Times New Roman" pitchFamily="18" charset="0"/>
              <a:ea typeface="MS PGothic" pitchFamily="34" charset="-128"/>
              <a:cs typeface="Times New Roman" pitchFamily="18" charset="0"/>
            </a:endParaRPr>
          </a:p>
          <a:p>
            <a:pPr marL="361950" indent="895350">
              <a:buNone/>
            </a:pPr>
            <a:endParaRPr lang="lv-LV" altLang="lv-LV" sz="1800" dirty="0" smtClean="0">
              <a:latin typeface="Times New Roman" pitchFamily="18" charset="0"/>
              <a:ea typeface="MS PGothic" pitchFamily="34" charset="-128"/>
              <a:cs typeface="Times New Roman" pitchFamily="18" charset="0"/>
            </a:endParaRPr>
          </a:p>
        </p:txBody>
      </p:sp>
      <p:sp>
        <p:nvSpPr>
          <p:cNvPr id="29" name="Rectangle 28"/>
          <p:cNvSpPr/>
          <p:nvPr/>
        </p:nvSpPr>
        <p:spPr>
          <a:xfrm>
            <a:off x="1947705" y="1044315"/>
            <a:ext cx="2424107" cy="707886"/>
          </a:xfrm>
          <a:prstGeom prst="rect">
            <a:avLst/>
          </a:prstGeom>
        </p:spPr>
        <p:txBody>
          <a:bodyPr wrap="square">
            <a:spAutoFit/>
          </a:bodyPr>
          <a:lstStyle/>
          <a:p>
            <a:r>
              <a:rPr lang="lv-LV" altLang="lv-LV" sz="2000" b="1" dirty="0" smtClean="0">
                <a:solidFill>
                  <a:srgbClr val="7030A0"/>
                </a:solidFill>
                <a:cs typeface="Times New Roman" pitchFamily="18" charset="0"/>
              </a:rPr>
              <a:t>Populārzinātnisku rakstu krājums</a:t>
            </a:r>
            <a:endParaRPr lang="lv-LV" altLang="lv-LV" sz="2000" dirty="0" smtClean="0">
              <a:solidFill>
                <a:srgbClr val="7030A0"/>
              </a:solidFill>
              <a:cs typeface="Times New Roman" pitchFamily="18" charset="0"/>
            </a:endParaRPr>
          </a:p>
        </p:txBody>
      </p:sp>
      <p:cxnSp>
        <p:nvCxnSpPr>
          <p:cNvPr id="16" name="Straight Connector 15"/>
          <p:cNvCxnSpPr/>
          <p:nvPr/>
        </p:nvCxnSpPr>
        <p:spPr>
          <a:xfrm>
            <a:off x="6555684" y="4454510"/>
            <a:ext cx="0" cy="9289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400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a:xfrm>
            <a:off x="8534399" y="6324600"/>
            <a:ext cx="432047" cy="304800"/>
          </a:xfrm>
        </p:spPr>
        <p:txBody>
          <a:bodyPr/>
          <a:lstStyle/>
          <a:p>
            <a:pPr>
              <a:defRPr/>
            </a:pPr>
            <a:fld id="{7CCAF490-54E3-4089-ABDD-BA78549E9D9E}" type="slidenum">
              <a:rPr lang="en-US" altLang="lv-LV" smtClean="0"/>
              <a:pPr>
                <a:defRPr/>
              </a:pPr>
              <a:t>6</a:t>
            </a:fld>
            <a:endParaRPr lang="en-US" altLang="lv-LV" dirty="0"/>
          </a:p>
        </p:txBody>
      </p:sp>
      <p:pic>
        <p:nvPicPr>
          <p:cNvPr id="4101" name="Picture 5"/>
          <p:cNvPicPr>
            <a:picLocks noChangeAspect="1" noChangeArrowheads="1"/>
          </p:cNvPicPr>
          <p:nvPr/>
        </p:nvPicPr>
        <p:blipFill>
          <a:blip r:embed="rId2" cstate="print"/>
          <a:srcRect/>
          <a:stretch>
            <a:fillRect/>
          </a:stretch>
        </p:blipFill>
        <p:spPr bwMode="auto">
          <a:xfrm>
            <a:off x="1100983" y="2470749"/>
            <a:ext cx="2344257" cy="3145115"/>
          </a:xfrm>
          <a:prstGeom prst="rect">
            <a:avLst/>
          </a:prstGeom>
          <a:noFill/>
          <a:ln w="9525">
            <a:solidFill>
              <a:srgbClr val="003399"/>
            </a:solidFill>
            <a:miter lim="800000"/>
            <a:headEnd/>
            <a:tailEnd/>
          </a:ln>
          <a:effectLst/>
        </p:spPr>
      </p:pic>
      <p:sp>
        <p:nvSpPr>
          <p:cNvPr id="7" name="Rectangle 6"/>
          <p:cNvSpPr/>
          <p:nvPr/>
        </p:nvSpPr>
        <p:spPr>
          <a:xfrm>
            <a:off x="1782619" y="61893"/>
            <a:ext cx="7232072" cy="954107"/>
          </a:xfrm>
          <a:prstGeom prst="rect">
            <a:avLst/>
          </a:prstGeom>
        </p:spPr>
        <p:txBody>
          <a:bodyPr wrap="square">
            <a:spAutoFit/>
          </a:bodyPr>
          <a:lstStyle/>
          <a:p>
            <a:pPr algn="r"/>
            <a:r>
              <a:rPr lang="lv-LV" sz="2800" b="1" dirty="0" smtClean="0"/>
              <a:t>Sekmēt latviešu valodas attīstību un kvalitatīvu lietojumu</a:t>
            </a:r>
            <a:endParaRPr lang="lv-LV" sz="2800" b="1" dirty="0"/>
          </a:p>
        </p:txBody>
      </p:sp>
      <p:sp>
        <p:nvSpPr>
          <p:cNvPr id="9" name="Rectangle 8"/>
          <p:cNvSpPr/>
          <p:nvPr/>
        </p:nvSpPr>
        <p:spPr>
          <a:xfrm>
            <a:off x="3227305" y="1514764"/>
            <a:ext cx="2126322" cy="400110"/>
          </a:xfrm>
          <a:prstGeom prst="rect">
            <a:avLst/>
          </a:prstGeom>
        </p:spPr>
        <p:txBody>
          <a:bodyPr wrap="square">
            <a:spAutoFit/>
          </a:bodyPr>
          <a:lstStyle/>
          <a:p>
            <a:r>
              <a:rPr lang="lv-LV" altLang="lv-LV" sz="2000" b="1" dirty="0" smtClean="0">
                <a:solidFill>
                  <a:srgbClr val="7030A0"/>
                </a:solidFill>
                <a:cs typeface="Times New Roman" pitchFamily="18" charset="0"/>
              </a:rPr>
              <a:t>Vārdnīcu sērija</a:t>
            </a:r>
            <a:endParaRPr lang="lv-LV" altLang="lv-LV" sz="2000" dirty="0" smtClean="0">
              <a:solidFill>
                <a:srgbClr val="7030A0"/>
              </a:solidFill>
              <a:cs typeface="Times New Roman" pitchFamily="18" charset="0"/>
            </a:endParaRPr>
          </a:p>
        </p:txBody>
      </p:sp>
      <p:sp>
        <p:nvSpPr>
          <p:cNvPr id="11" name="Rectangle 10"/>
          <p:cNvSpPr/>
          <p:nvPr/>
        </p:nvSpPr>
        <p:spPr>
          <a:xfrm>
            <a:off x="1100983" y="5769781"/>
            <a:ext cx="2126322" cy="400110"/>
          </a:xfrm>
          <a:prstGeom prst="rect">
            <a:avLst/>
          </a:prstGeom>
        </p:spPr>
        <p:txBody>
          <a:bodyPr wrap="square">
            <a:spAutoFit/>
          </a:bodyPr>
          <a:lstStyle/>
          <a:p>
            <a:pPr algn="ctr"/>
            <a:r>
              <a:rPr lang="lv-LV" altLang="lv-LV" sz="2000" dirty="0" smtClean="0">
                <a:cs typeface="Times New Roman" pitchFamily="18" charset="0"/>
              </a:rPr>
              <a:t>2016. gads</a:t>
            </a:r>
          </a:p>
        </p:txBody>
      </p:sp>
      <p:sp>
        <p:nvSpPr>
          <p:cNvPr id="12" name="Rectangle 11"/>
          <p:cNvSpPr/>
          <p:nvPr/>
        </p:nvSpPr>
        <p:spPr>
          <a:xfrm>
            <a:off x="5652655" y="2470749"/>
            <a:ext cx="2161309" cy="3145115"/>
          </a:xfrm>
          <a:prstGeom prst="rect">
            <a:avLst/>
          </a:prstGeom>
          <a:solidFill>
            <a:schemeClr val="accent4">
              <a:lumMod val="20000"/>
              <a:lumOff val="80000"/>
            </a:schemeClr>
          </a:solidFill>
          <a:ln>
            <a:solidFill>
              <a:srgbClr val="CC66FF"/>
            </a:solidFill>
          </a:ln>
        </p:spPr>
        <p:style>
          <a:lnRef idx="1">
            <a:schemeClr val="dk1"/>
          </a:lnRef>
          <a:fillRef idx="2">
            <a:schemeClr val="dk1"/>
          </a:fillRef>
          <a:effectRef idx="1">
            <a:schemeClr val="dk1"/>
          </a:effectRef>
          <a:fontRef idx="minor">
            <a:schemeClr val="dk1"/>
          </a:fontRef>
        </p:style>
        <p:txBody>
          <a:bodyPr rtlCol="0" anchor="ctr"/>
          <a:lstStyle/>
          <a:p>
            <a:pPr algn="ctr"/>
            <a:r>
              <a:rPr lang="lv-LV" b="1" dirty="0" smtClean="0">
                <a:solidFill>
                  <a:schemeClr val="accent4"/>
                </a:solidFill>
              </a:rPr>
              <a:t>LATVIEŠU UZVĀRDI</a:t>
            </a:r>
          </a:p>
          <a:p>
            <a:pPr algn="ctr"/>
            <a:r>
              <a:rPr lang="lv-LV" b="1" dirty="0" smtClean="0">
                <a:solidFill>
                  <a:schemeClr val="accent4"/>
                </a:solidFill>
              </a:rPr>
              <a:t>Arhīvu materiālos</a:t>
            </a:r>
          </a:p>
          <a:p>
            <a:pPr algn="ctr"/>
            <a:endParaRPr lang="lv-LV" b="1" dirty="0" smtClean="0">
              <a:solidFill>
                <a:schemeClr val="accent4"/>
              </a:solidFill>
            </a:endParaRPr>
          </a:p>
          <a:p>
            <a:pPr algn="ctr"/>
            <a:endParaRPr lang="lv-LV" b="1" dirty="0" smtClean="0">
              <a:solidFill>
                <a:schemeClr val="accent4"/>
              </a:solidFill>
            </a:endParaRPr>
          </a:p>
          <a:p>
            <a:pPr algn="ctr"/>
            <a:endParaRPr lang="lv-LV" b="1" dirty="0" smtClean="0">
              <a:solidFill>
                <a:schemeClr val="accent4"/>
              </a:solidFill>
            </a:endParaRPr>
          </a:p>
          <a:p>
            <a:pPr algn="ctr"/>
            <a:r>
              <a:rPr lang="lv-LV" b="1" dirty="0" smtClean="0">
                <a:solidFill>
                  <a:schemeClr val="accent4"/>
                </a:solidFill>
              </a:rPr>
              <a:t>Kurzeme</a:t>
            </a:r>
          </a:p>
          <a:p>
            <a:pPr algn="ctr"/>
            <a:r>
              <a:rPr lang="lv-LV" b="1" dirty="0" smtClean="0">
                <a:solidFill>
                  <a:schemeClr val="accent4"/>
                </a:solidFill>
              </a:rPr>
              <a:t>Zemgale</a:t>
            </a:r>
          </a:p>
          <a:p>
            <a:pPr algn="ctr"/>
            <a:r>
              <a:rPr lang="lv-LV" b="1" dirty="0" smtClean="0">
                <a:solidFill>
                  <a:schemeClr val="accent4"/>
                </a:solidFill>
              </a:rPr>
              <a:t>Sēlija</a:t>
            </a:r>
            <a:endParaRPr lang="lv-LV" b="1" dirty="0">
              <a:solidFill>
                <a:schemeClr val="accent4"/>
              </a:solidFill>
            </a:endParaRPr>
          </a:p>
        </p:txBody>
      </p:sp>
      <p:sp>
        <p:nvSpPr>
          <p:cNvPr id="15" name="Rectangle 14"/>
          <p:cNvSpPr/>
          <p:nvPr/>
        </p:nvSpPr>
        <p:spPr>
          <a:xfrm>
            <a:off x="5687642" y="5769781"/>
            <a:ext cx="2126322" cy="400110"/>
          </a:xfrm>
          <a:prstGeom prst="rect">
            <a:avLst/>
          </a:prstGeom>
        </p:spPr>
        <p:txBody>
          <a:bodyPr wrap="square">
            <a:spAutoFit/>
          </a:bodyPr>
          <a:lstStyle/>
          <a:p>
            <a:pPr algn="ctr"/>
            <a:r>
              <a:rPr lang="lv-LV" altLang="lv-LV" sz="2000" dirty="0" smtClean="0">
                <a:cs typeface="Times New Roman" pitchFamily="18" charset="0"/>
              </a:rPr>
              <a:t>2018.‒2019. gads</a:t>
            </a:r>
          </a:p>
        </p:txBody>
      </p:sp>
    </p:spTree>
    <p:extLst>
      <p:ext uri="{BB962C8B-B14F-4D97-AF65-F5344CB8AC3E}">
        <p14:creationId xmlns:p14="http://schemas.microsoft.com/office/powerpoint/2010/main" val="554540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61309" y="895926"/>
            <a:ext cx="2568633" cy="461665"/>
          </a:xfrm>
          <a:prstGeom prst="rect">
            <a:avLst/>
          </a:prstGeom>
        </p:spPr>
        <p:txBody>
          <a:bodyPr wrap="square">
            <a:spAutoFit/>
          </a:bodyPr>
          <a:lstStyle/>
          <a:p>
            <a:r>
              <a:rPr lang="lv-LV" altLang="lv-LV" sz="2400" b="1" dirty="0" smtClean="0">
                <a:solidFill>
                  <a:srgbClr val="7030A0"/>
                </a:solidFill>
                <a:cs typeface="Times New Roman" pitchFamily="18" charset="0"/>
              </a:rPr>
              <a:t>Tulkojumu sērija</a:t>
            </a:r>
            <a:r>
              <a:rPr lang="lv-LV" altLang="lv-LV" sz="2400" dirty="0" smtClean="0">
                <a:cs typeface="Times New Roman" pitchFamily="18" charset="0"/>
              </a:rPr>
              <a:t> </a:t>
            </a:r>
          </a:p>
        </p:txBody>
      </p:sp>
      <p:pic>
        <p:nvPicPr>
          <p:cNvPr id="9" name="Picture 2"/>
          <p:cNvPicPr>
            <a:picLocks noGrp="1" noChangeAspect="1" noChangeArrowheads="1"/>
          </p:cNvPicPr>
          <p:nvPr>
            <p:ph idx="1"/>
          </p:nvPr>
        </p:nvPicPr>
        <p:blipFill>
          <a:blip r:embed="rId2" cstate="print"/>
          <a:srcRect/>
          <a:stretch>
            <a:fillRect/>
          </a:stretch>
        </p:blipFill>
        <p:spPr bwMode="auto">
          <a:xfrm>
            <a:off x="7815778" y="4918264"/>
            <a:ext cx="1198913" cy="1723880"/>
          </a:xfrm>
          <a:prstGeom prst="rect">
            <a:avLst/>
          </a:prstGeom>
          <a:noFill/>
          <a:ln w="9525">
            <a:noFill/>
            <a:miter lim="800000"/>
            <a:headEnd/>
            <a:tailEnd/>
          </a:ln>
          <a:effectLst/>
        </p:spPr>
      </p:pic>
      <p:pic>
        <p:nvPicPr>
          <p:cNvPr id="11" name="Picture 5"/>
          <p:cNvPicPr>
            <a:picLocks noChangeAspect="1" noChangeArrowheads="1"/>
          </p:cNvPicPr>
          <p:nvPr/>
        </p:nvPicPr>
        <p:blipFill>
          <a:blip r:embed="rId3" cstate="print"/>
          <a:srcRect/>
          <a:stretch>
            <a:fillRect/>
          </a:stretch>
        </p:blipFill>
        <p:spPr bwMode="auto">
          <a:xfrm>
            <a:off x="1570539" y="5766997"/>
            <a:ext cx="590770" cy="875147"/>
          </a:xfrm>
          <a:prstGeom prst="rect">
            <a:avLst/>
          </a:prstGeom>
          <a:ln>
            <a:noFill/>
          </a:ln>
          <a:effectLst>
            <a:outerShdw blurRad="190500" algn="tl" rotWithShape="0">
              <a:srgbClr val="000000">
                <a:alpha val="70000"/>
              </a:srgbClr>
            </a:outerShdw>
          </a:effectLst>
        </p:spPr>
      </p:pic>
      <p:pic>
        <p:nvPicPr>
          <p:cNvPr id="12" name="Picture 11"/>
          <p:cNvPicPr>
            <a:picLocks noChangeAspect="1" noChangeArrowheads="1"/>
          </p:cNvPicPr>
          <p:nvPr/>
        </p:nvPicPr>
        <p:blipFill>
          <a:blip r:embed="rId4" cstate="print"/>
          <a:srcRect/>
          <a:stretch>
            <a:fillRect/>
          </a:stretch>
        </p:blipFill>
        <p:spPr bwMode="auto">
          <a:xfrm>
            <a:off x="3656016" y="5369834"/>
            <a:ext cx="878486" cy="1272310"/>
          </a:xfrm>
          <a:prstGeom prst="rect">
            <a:avLst/>
          </a:prstGeom>
          <a:ln>
            <a:noFill/>
          </a:ln>
          <a:effectLst>
            <a:outerShdw blurRad="190500" algn="tl" rotWithShape="0">
              <a:srgbClr val="000000">
                <a:alpha val="70000"/>
              </a:srgbClr>
            </a:outerShdw>
          </a:effectLst>
        </p:spPr>
      </p:pic>
      <p:pic>
        <p:nvPicPr>
          <p:cNvPr id="13" name="Picture 2"/>
          <p:cNvPicPr>
            <a:picLocks noChangeAspect="1" noChangeArrowheads="1"/>
          </p:cNvPicPr>
          <p:nvPr/>
        </p:nvPicPr>
        <p:blipFill>
          <a:blip r:embed="rId5" cstate="print"/>
          <a:srcRect/>
          <a:stretch>
            <a:fillRect/>
          </a:stretch>
        </p:blipFill>
        <p:spPr bwMode="auto">
          <a:xfrm>
            <a:off x="4973106" y="5144654"/>
            <a:ext cx="1024599" cy="1497490"/>
          </a:xfrm>
          <a:prstGeom prst="rect">
            <a:avLst/>
          </a:prstGeom>
          <a:ln>
            <a:noFill/>
          </a:ln>
          <a:effectLst>
            <a:outerShdw blurRad="190500" algn="tl" rotWithShape="0">
              <a:srgbClr val="000000">
                <a:alpha val="70000"/>
              </a:srgbClr>
            </a:outerShdw>
          </a:effectLst>
        </p:spPr>
      </p:pic>
      <p:pic>
        <p:nvPicPr>
          <p:cNvPr id="14" name="Picture 11"/>
          <p:cNvPicPr>
            <a:picLocks noChangeAspect="1" noChangeArrowheads="1"/>
          </p:cNvPicPr>
          <p:nvPr/>
        </p:nvPicPr>
        <p:blipFill>
          <a:blip r:embed="rId6" cstate="print"/>
          <a:srcRect/>
          <a:stretch>
            <a:fillRect/>
          </a:stretch>
        </p:blipFill>
        <p:spPr bwMode="auto">
          <a:xfrm>
            <a:off x="2549611" y="5593246"/>
            <a:ext cx="717336" cy="1048898"/>
          </a:xfrm>
          <a:prstGeom prst="rect">
            <a:avLst/>
          </a:prstGeom>
          <a:ln>
            <a:noFill/>
          </a:ln>
          <a:effectLst>
            <a:outerShdw blurRad="190500" algn="tl" rotWithShape="0">
              <a:srgbClr val="000000">
                <a:alpha val="70000"/>
              </a:srgbClr>
            </a:outerShdw>
          </a:effectLst>
        </p:spPr>
      </p:pic>
      <p:pic>
        <p:nvPicPr>
          <p:cNvPr id="15" name="Content Placehold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367422" y="5096000"/>
            <a:ext cx="1071419" cy="1546144"/>
          </a:xfrm>
          <a:prstGeom prst="rect">
            <a:avLst/>
          </a:prstGeom>
          <a:noFill/>
          <a:ln w="9525">
            <a:noFill/>
            <a:miter lim="800000"/>
            <a:headEnd/>
            <a:tailEnd/>
          </a:ln>
          <a:effectLst>
            <a:outerShdw blurRad="190500" algn="tl" rotWithShape="0">
              <a:srgbClr val="000000">
                <a:alpha val="70000"/>
              </a:srgbClr>
            </a:outerShdw>
          </a:effectLst>
        </p:spPr>
      </p:pic>
      <p:pic>
        <p:nvPicPr>
          <p:cNvPr id="2050" name="Picture 2"/>
          <p:cNvPicPr>
            <a:picLocks noChangeAspect="1" noChangeArrowheads="1"/>
          </p:cNvPicPr>
          <p:nvPr/>
        </p:nvPicPr>
        <p:blipFill>
          <a:blip r:embed="rId8" cstate="print"/>
          <a:srcRect/>
          <a:stretch>
            <a:fillRect/>
          </a:stretch>
        </p:blipFill>
        <p:spPr bwMode="auto">
          <a:xfrm>
            <a:off x="1598616" y="1641664"/>
            <a:ext cx="2057400" cy="3276600"/>
          </a:xfrm>
          <a:prstGeom prst="rect">
            <a:avLst/>
          </a:prstGeom>
          <a:noFill/>
          <a:ln w="9525">
            <a:noFill/>
            <a:miter lim="800000"/>
            <a:headEnd/>
            <a:tailEnd/>
          </a:ln>
          <a:effectLst/>
        </p:spPr>
      </p:pic>
      <p:sp>
        <p:nvSpPr>
          <p:cNvPr id="17" name="Rectangle 16"/>
          <p:cNvSpPr/>
          <p:nvPr/>
        </p:nvSpPr>
        <p:spPr>
          <a:xfrm>
            <a:off x="1782619" y="61893"/>
            <a:ext cx="7232072" cy="954107"/>
          </a:xfrm>
          <a:prstGeom prst="rect">
            <a:avLst/>
          </a:prstGeom>
        </p:spPr>
        <p:txBody>
          <a:bodyPr wrap="square">
            <a:spAutoFit/>
          </a:bodyPr>
          <a:lstStyle/>
          <a:p>
            <a:pPr algn="r"/>
            <a:r>
              <a:rPr lang="lv-LV" sz="2800" b="1" dirty="0" smtClean="0"/>
              <a:t>Sekmēt latviešu valodas attīstību un kvalitatīvu lietojumu</a:t>
            </a:r>
            <a:endParaRPr lang="lv-LV" sz="2800" b="1" dirty="0"/>
          </a:p>
        </p:txBody>
      </p:sp>
      <p:sp>
        <p:nvSpPr>
          <p:cNvPr id="18" name="Rectangle 17"/>
          <p:cNvSpPr/>
          <p:nvPr/>
        </p:nvSpPr>
        <p:spPr>
          <a:xfrm>
            <a:off x="110463" y="4688566"/>
            <a:ext cx="1672156" cy="400110"/>
          </a:xfrm>
          <a:prstGeom prst="rect">
            <a:avLst/>
          </a:prstGeom>
        </p:spPr>
        <p:txBody>
          <a:bodyPr wrap="square">
            <a:spAutoFit/>
          </a:bodyPr>
          <a:lstStyle/>
          <a:p>
            <a:pPr algn="ctr"/>
            <a:r>
              <a:rPr lang="lv-LV" altLang="lv-LV" sz="2000" dirty="0" smtClean="0">
                <a:cs typeface="Times New Roman" pitchFamily="18" charset="0"/>
              </a:rPr>
              <a:t>2019. gads</a:t>
            </a:r>
          </a:p>
        </p:txBody>
      </p:sp>
      <p:sp>
        <p:nvSpPr>
          <p:cNvPr id="19" name="Rectangle 18"/>
          <p:cNvSpPr/>
          <p:nvPr/>
        </p:nvSpPr>
        <p:spPr>
          <a:xfrm>
            <a:off x="3656016" y="1826244"/>
            <a:ext cx="5326543" cy="2554545"/>
          </a:xfrm>
          <a:prstGeom prst="rect">
            <a:avLst/>
          </a:prstGeom>
        </p:spPr>
        <p:txBody>
          <a:bodyPr wrap="square">
            <a:spAutoFit/>
          </a:bodyPr>
          <a:lstStyle/>
          <a:p>
            <a:pPr algn="ctr"/>
            <a:r>
              <a:rPr lang="lv-LV" sz="2000" dirty="0" smtClean="0"/>
              <a:t>Deivida </a:t>
            </a:r>
            <a:r>
              <a:rPr lang="lv-LV" sz="2000" dirty="0" err="1" smtClean="0"/>
              <a:t>Kristala</a:t>
            </a:r>
            <a:r>
              <a:rPr lang="lv-LV" sz="2000" dirty="0" smtClean="0"/>
              <a:t> grāmata (2011) paredzēta galvenokārt jauniešu auditorijai, lai sniegtu ieskatu, no cik dažādiem aspektiem var tikt skatīta valoda. Īsi tiek aplūkota ne tikai valodas un rakstības attīstība, bet līdzās vēsturiskajam skatījumam uz valodu autors pievēršas arī valodas nākotnei, pētot tehnoloģiju ietekmi uz valodas lietojumu ikdienā. </a:t>
            </a:r>
          </a:p>
        </p:txBody>
      </p:sp>
    </p:spTree>
    <p:extLst>
      <p:ext uri="{BB962C8B-B14F-4D97-AF65-F5344CB8AC3E}">
        <p14:creationId xmlns:p14="http://schemas.microsoft.com/office/powerpoint/2010/main" val="3369997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818" y="880429"/>
            <a:ext cx="4601810" cy="2705361"/>
          </a:xfrm>
          <a:prstGeom prst="rect">
            <a:avLst/>
          </a:prstGeom>
        </p:spPr>
      </p:pic>
      <p:sp>
        <p:nvSpPr>
          <p:cNvPr id="5" name="Slide Number Placeholder 4"/>
          <p:cNvSpPr>
            <a:spLocks noGrp="1"/>
          </p:cNvSpPr>
          <p:nvPr>
            <p:ph type="sldNum" sz="quarter" idx="13"/>
          </p:nvPr>
        </p:nvSpPr>
        <p:spPr>
          <a:xfrm>
            <a:off x="8380520" y="6324600"/>
            <a:ext cx="458680" cy="304800"/>
          </a:xfrm>
        </p:spPr>
        <p:txBody>
          <a:bodyPr/>
          <a:lstStyle/>
          <a:p>
            <a:pPr>
              <a:defRPr/>
            </a:pPr>
            <a:fld id="{12DA6E49-0423-4E7F-AA51-1670CF7147E7}" type="slidenum">
              <a:rPr lang="en-US" altLang="lv-LV" smtClean="0"/>
              <a:pPr>
                <a:defRPr/>
              </a:pPr>
              <a:t>8</a:t>
            </a:fld>
            <a:endParaRPr lang="en-US" altLang="lv-LV"/>
          </a:p>
        </p:txBody>
      </p:sp>
      <p:pic>
        <p:nvPicPr>
          <p:cNvPr id="19" name="Picture 18"/>
          <p:cNvPicPr>
            <a:picLocks noChangeAspect="1"/>
          </p:cNvPicPr>
          <p:nvPr/>
        </p:nvPicPr>
        <p:blipFill>
          <a:blip r:embed="rId4" cstate="print"/>
          <a:stretch>
            <a:fillRect/>
          </a:stretch>
        </p:blipFill>
        <p:spPr>
          <a:xfrm>
            <a:off x="6300628" y="1314175"/>
            <a:ext cx="2843372" cy="4026488"/>
          </a:xfrm>
          <a:prstGeom prst="rect">
            <a:avLst/>
          </a:prstGeom>
          <a:solidFill>
            <a:srgbClr val="7030A0"/>
          </a:solidFill>
          <a:ln>
            <a:solidFill>
              <a:schemeClr val="accent4">
                <a:lumMod val="40000"/>
                <a:lumOff val="60000"/>
              </a:schemeClr>
            </a:solidFill>
          </a:ln>
          <a:effectLst>
            <a:outerShdw blurRad="50800" dist="38100" dir="2700000" algn="tl" rotWithShape="0">
              <a:prstClr val="black">
                <a:alpha val="40000"/>
              </a:prstClr>
            </a:outerShdw>
          </a:effectLst>
        </p:spPr>
      </p:pic>
      <p:pic>
        <p:nvPicPr>
          <p:cNvPr id="12" name="Picture 2" descr="C:\Users\initav\AppData\Local\Monosnap\Temp\graamatziimes int.pdf - Adobe Reader 2018-12-05 09.50.53.png"/>
          <p:cNvPicPr>
            <a:picLocks noChangeAspect="1" noChangeArrowheads="1"/>
          </p:cNvPicPr>
          <p:nvPr/>
        </p:nvPicPr>
        <p:blipFill>
          <a:blip r:embed="rId5" cstate="print"/>
          <a:srcRect/>
          <a:stretch>
            <a:fillRect/>
          </a:stretch>
        </p:blipFill>
        <p:spPr bwMode="auto">
          <a:xfrm>
            <a:off x="3314422" y="4203048"/>
            <a:ext cx="4601141" cy="2654952"/>
          </a:xfrm>
          <a:prstGeom prst="rect">
            <a:avLst/>
          </a:prstGeom>
          <a:noFill/>
        </p:spPr>
      </p:pic>
      <p:pic>
        <p:nvPicPr>
          <p:cNvPr id="2051" name="Picture 3" descr="C:\Users\initav\AppData\Local\Monosnap\Temp\EVD_plakats_2018_.pdf - Adobe Reader 2018-12-05 10.00.34.png"/>
          <p:cNvPicPr>
            <a:picLocks noChangeAspect="1" noChangeArrowheads="1"/>
          </p:cNvPicPr>
          <p:nvPr/>
        </p:nvPicPr>
        <p:blipFill>
          <a:blip r:embed="rId6" cstate="print"/>
          <a:srcRect/>
          <a:stretch>
            <a:fillRect/>
          </a:stretch>
        </p:blipFill>
        <p:spPr bwMode="auto">
          <a:xfrm>
            <a:off x="249382" y="2669869"/>
            <a:ext cx="2775156" cy="4188131"/>
          </a:xfrm>
          <a:prstGeom prst="rect">
            <a:avLst/>
          </a:prstGeom>
          <a:noFill/>
        </p:spPr>
      </p:pic>
      <p:pic>
        <p:nvPicPr>
          <p:cNvPr id="5122" name="Picture 2"/>
          <p:cNvPicPr>
            <a:picLocks noChangeAspect="1" noChangeArrowheads="1"/>
          </p:cNvPicPr>
          <p:nvPr/>
        </p:nvPicPr>
        <p:blipFill>
          <a:blip r:embed="rId7" cstate="print"/>
          <a:srcRect/>
          <a:stretch>
            <a:fillRect/>
          </a:stretch>
        </p:blipFill>
        <p:spPr bwMode="auto">
          <a:xfrm>
            <a:off x="44194" y="2032760"/>
            <a:ext cx="1019976" cy="637109"/>
          </a:xfrm>
          <a:prstGeom prst="rect">
            <a:avLst/>
          </a:prstGeom>
          <a:noFill/>
          <a:ln w="9525">
            <a:noFill/>
            <a:miter lim="800000"/>
            <a:headEnd/>
            <a:tailEnd/>
          </a:ln>
          <a:effectLst/>
        </p:spPr>
      </p:pic>
      <p:sp>
        <p:nvSpPr>
          <p:cNvPr id="10" name="Rectangle 9"/>
          <p:cNvSpPr/>
          <p:nvPr/>
        </p:nvSpPr>
        <p:spPr>
          <a:xfrm>
            <a:off x="2281382" y="61893"/>
            <a:ext cx="6557818" cy="954107"/>
          </a:xfrm>
          <a:prstGeom prst="rect">
            <a:avLst/>
          </a:prstGeom>
        </p:spPr>
        <p:txBody>
          <a:bodyPr wrap="square">
            <a:spAutoFit/>
          </a:bodyPr>
          <a:lstStyle/>
          <a:p>
            <a:pPr algn="r"/>
            <a:r>
              <a:rPr lang="lv-LV" sz="2800" b="1" dirty="0" smtClean="0"/>
              <a:t>Informēt sabiedrību un sekmēt </a:t>
            </a:r>
          </a:p>
          <a:p>
            <a:pPr algn="r"/>
            <a:r>
              <a:rPr lang="lv-LV" sz="2800" b="1" dirty="0" smtClean="0"/>
              <a:t>sabiedrības līdzdalību</a:t>
            </a:r>
            <a:endParaRPr lang="lv-LV" sz="2800" b="1" dirty="0"/>
          </a:p>
        </p:txBody>
      </p:sp>
      <p:sp>
        <p:nvSpPr>
          <p:cNvPr id="11" name="Rectangle 10"/>
          <p:cNvSpPr/>
          <p:nvPr/>
        </p:nvSpPr>
        <p:spPr>
          <a:xfrm>
            <a:off x="2286000" y="3327419"/>
            <a:ext cx="345726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lv-LV" dirty="0" smtClean="0">
                <a:solidFill>
                  <a:srgbClr val="00B050"/>
                </a:solidFill>
              </a:rPr>
              <a:t>Skolēnu radošo darbu konkurss 2018</a:t>
            </a:r>
          </a:p>
          <a:p>
            <a:pPr algn="ctr"/>
            <a:r>
              <a:rPr lang="lv-LV" b="1" dirty="0" smtClean="0">
                <a:solidFill>
                  <a:srgbClr val="00B050"/>
                </a:solidFill>
              </a:rPr>
              <a:t>Mans bērnības stāsts</a:t>
            </a:r>
            <a:endParaRPr lang="lv-LV" b="1" dirty="0">
              <a:solidFill>
                <a:srgbClr val="00B050"/>
              </a:solidFill>
            </a:endParaRPr>
          </a:p>
        </p:txBody>
      </p:sp>
    </p:spTree>
    <p:extLst>
      <p:ext uri="{BB962C8B-B14F-4D97-AF65-F5344CB8AC3E}">
        <p14:creationId xmlns:p14="http://schemas.microsoft.com/office/powerpoint/2010/main" val="3494206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40" y="0"/>
            <a:ext cx="1761743" cy="1957799"/>
          </a:xfrm>
          <a:prstGeom prst="rect">
            <a:avLst/>
          </a:prstGeom>
        </p:spPr>
      </p:pic>
      <p:sp>
        <p:nvSpPr>
          <p:cNvPr id="7" name="Slide Number Placeholder 6"/>
          <p:cNvSpPr>
            <a:spLocks noGrp="1"/>
          </p:cNvSpPr>
          <p:nvPr>
            <p:ph type="sldNum" sz="quarter" idx="12"/>
          </p:nvPr>
        </p:nvSpPr>
        <p:spPr/>
        <p:txBody>
          <a:bodyPr/>
          <a:lstStyle/>
          <a:p>
            <a:pPr>
              <a:defRPr/>
            </a:pPr>
            <a:fld id="{ABD0F631-78F8-4F64-9C1A-5A2FA8E8CB8E}" type="slidenum">
              <a:rPr lang="en-US" smtClean="0"/>
              <a:pPr>
                <a:defRPr/>
              </a:pPr>
              <a:t>9</a:t>
            </a:fld>
            <a:endParaRPr lang="en-US"/>
          </a:p>
        </p:txBody>
      </p:sp>
      <p:sp>
        <p:nvSpPr>
          <p:cNvPr id="10" name="Title 1"/>
          <p:cNvSpPr txBox="1">
            <a:spLocks/>
          </p:cNvSpPr>
          <p:nvPr/>
        </p:nvSpPr>
        <p:spPr bwMode="auto">
          <a:xfrm>
            <a:off x="2058083" y="287160"/>
            <a:ext cx="6769216" cy="876621"/>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p>
            <a:pPr marL="0" indent="0" algn="r">
              <a:buNone/>
            </a:pPr>
            <a:r>
              <a:rPr lang="lv-LV" altLang="lv-LV" sz="2800" b="1" dirty="0">
                <a:cs typeface="Times New Roman" pitchFamily="18" charset="0"/>
              </a:rPr>
              <a:t> Nodrošināt latviešu valodas </a:t>
            </a:r>
            <a:endParaRPr lang="lv-LV" altLang="lv-LV" sz="2800" b="1" dirty="0" smtClean="0">
              <a:cs typeface="Times New Roman" pitchFamily="18" charset="0"/>
            </a:endParaRPr>
          </a:p>
          <a:p>
            <a:pPr marL="0" indent="0" algn="r">
              <a:buNone/>
            </a:pPr>
            <a:r>
              <a:rPr lang="lv-LV" altLang="lv-LV" sz="2800" b="1" dirty="0" smtClean="0">
                <a:cs typeface="Times New Roman" pitchFamily="18" charset="0"/>
              </a:rPr>
              <a:t>kā </a:t>
            </a:r>
            <a:r>
              <a:rPr lang="lv-LV" altLang="lv-LV" sz="2800" b="1" dirty="0">
                <a:cs typeface="Times New Roman" pitchFamily="18" charset="0"/>
              </a:rPr>
              <a:t>svešvalodas apguves pieejamību</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95" y="2944516"/>
            <a:ext cx="2823986" cy="1890869"/>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77646" y="1554474"/>
            <a:ext cx="3476485" cy="1138773"/>
          </a:xfrm>
          <a:prstGeom prst="rect">
            <a:avLst/>
          </a:prstGeom>
        </p:spPr>
        <p:txBody>
          <a:bodyPr wrap="square">
            <a:spAutoFit/>
          </a:bodyPr>
          <a:lstStyle/>
          <a:p>
            <a:pPr algn="ctr"/>
            <a:r>
              <a:rPr lang="lv-LV" dirty="0" smtClean="0">
                <a:solidFill>
                  <a:srgbClr val="7030A0"/>
                </a:solidFill>
              </a:rPr>
              <a:t>2020. gada februārī  noslēgsies </a:t>
            </a:r>
            <a:r>
              <a:rPr lang="lv-LV" dirty="0" smtClean="0"/>
              <a:t>pašmācības rīka </a:t>
            </a:r>
          </a:p>
          <a:p>
            <a:pPr algn="ctr"/>
            <a:r>
              <a:rPr lang="lv-LV" dirty="0" smtClean="0"/>
              <a:t>B1 un B2  līmeņa satura </a:t>
            </a:r>
            <a:r>
              <a:rPr lang="lv-LV" dirty="0"/>
              <a:t>izstrāde un </a:t>
            </a:r>
            <a:r>
              <a:rPr lang="lv-LV" dirty="0" err="1" smtClean="0"/>
              <a:t>digitalizācija</a:t>
            </a:r>
            <a:r>
              <a:rPr lang="lv-LV" dirty="0" smtClean="0"/>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7090" y="2431029"/>
            <a:ext cx="1567285" cy="1451349"/>
          </a:xfrm>
          <a:prstGeom prst="rect">
            <a:avLst/>
          </a:prstGeom>
          <a:ln>
            <a:noFill/>
          </a:ln>
          <a:effectLst>
            <a:outerShdw blurRad="292100" dist="139700" dir="2700000" algn="tl" rotWithShape="0">
              <a:srgbClr val="333333">
                <a:alpha val="65000"/>
              </a:srgbClr>
            </a:outerShdw>
          </a:effectLst>
        </p:spPr>
      </p:pic>
      <p:sp>
        <p:nvSpPr>
          <p:cNvPr id="13" name="Content Placeholder 2"/>
          <p:cNvSpPr txBox="1">
            <a:spLocks/>
          </p:cNvSpPr>
          <p:nvPr/>
        </p:nvSpPr>
        <p:spPr>
          <a:xfrm>
            <a:off x="4570892" y="5931403"/>
            <a:ext cx="3964615" cy="602521"/>
          </a:xfrm>
          <a:prstGeom prst="rect">
            <a:avLst/>
          </a:prstGeom>
        </p:spPr>
        <p:txBody>
          <a:bodyPr vert="horz" wrap="square" lIns="93957" tIns="46979" rIns="93957" bIns="46979" numCol="1" anchor="ctr" anchorCtr="0" compatLnSpc="1">
            <a:prstTxWarp prst="textNoShape">
              <a:avLst/>
            </a:prstTxWarp>
            <a:noAutofit/>
          </a:bodyPr>
          <a:lstStyle/>
          <a:p>
            <a:pPr lvl="0" algn="ctr">
              <a:defRPr/>
            </a:pPr>
            <a:endParaRPr lang="lv-LV" sz="1400" i="1" dirty="0" smtClean="0">
              <a:latin typeface="+mj-lt"/>
            </a:endParaRPr>
          </a:p>
          <a:p>
            <a:pPr lvl="0" algn="ctr">
              <a:defRPr/>
            </a:pPr>
            <a:endParaRPr lang="lv-LV" sz="1400" i="1" dirty="0">
              <a:latin typeface="+mj-lt"/>
            </a:endParaRPr>
          </a:p>
          <a:p>
            <a:pPr lvl="0" algn="ctr">
              <a:defRPr/>
            </a:pPr>
            <a:r>
              <a:rPr lang="lv-LV" sz="1400" i="1" dirty="0" smtClean="0">
                <a:latin typeface="+mj-lt"/>
              </a:rPr>
              <a:t>Tālmācības </a:t>
            </a:r>
            <a:r>
              <a:rPr lang="lv-LV" sz="1400" i="1" dirty="0">
                <a:latin typeface="+mj-lt"/>
              </a:rPr>
              <a:t>skolas </a:t>
            </a:r>
            <a:r>
              <a:rPr lang="lv-LV" sz="1400" i="1" dirty="0" smtClean="0">
                <a:latin typeface="+mj-lt"/>
              </a:rPr>
              <a:t>skolēnu un vecāku salidojums Latvijā 2019. gadā no </a:t>
            </a:r>
            <a:r>
              <a:rPr lang="lv-LV" sz="1400" i="1" dirty="0">
                <a:latin typeface="+mj-lt"/>
              </a:rPr>
              <a:t>29. jūlija līdz 31. </a:t>
            </a:r>
            <a:r>
              <a:rPr lang="lv-LV" sz="1400" i="1" dirty="0" smtClean="0">
                <a:latin typeface="+mj-lt"/>
              </a:rPr>
              <a:t>jūlijam.</a:t>
            </a:r>
            <a:r>
              <a:rPr kumimoji="0" lang="lv-LV" sz="2800" b="0" i="1" u="none" strike="noStrike" kern="1200" cap="none" spc="0" normalizeH="0" baseline="0" noProof="0" dirty="0" smtClean="0">
                <a:ln>
                  <a:noFill/>
                </a:ln>
                <a:solidFill>
                  <a:srgbClr val="898989"/>
                </a:solidFill>
                <a:effectLst/>
                <a:uLnTx/>
                <a:uFillTx/>
              </a:rPr>
              <a:t/>
            </a:r>
            <a:br>
              <a:rPr kumimoji="0" lang="lv-LV" sz="2800" b="0" i="1" u="none" strike="noStrike" kern="1200" cap="none" spc="0" normalizeH="0" baseline="0" noProof="0" dirty="0" smtClean="0">
                <a:ln>
                  <a:noFill/>
                </a:ln>
                <a:solidFill>
                  <a:srgbClr val="898989"/>
                </a:solidFill>
                <a:effectLst/>
                <a:uLnTx/>
                <a:uFillTx/>
              </a:rPr>
            </a:br>
            <a:endParaRPr kumimoji="0" lang="lv-LV" sz="2800" b="0" i="1" u="none" strike="noStrike" kern="1200" cap="none" spc="0" normalizeH="0" baseline="0" noProof="0" dirty="0" smtClean="0">
              <a:ln>
                <a:noFill/>
              </a:ln>
              <a:solidFill>
                <a:srgbClr val="898989"/>
              </a:solidFill>
              <a:effectLst/>
              <a:uLnTx/>
              <a:uFillTx/>
              <a:cs typeface="Times New Roman" panose="02020603050405020304" pitchFamily="18" charset="0"/>
            </a:endParaRPr>
          </a:p>
          <a:p>
            <a:pPr marL="0" marR="0" lvl="0" indent="0" algn="ctr" defTabSz="938213" rtl="0" eaLnBrk="1" fontAlgn="base" latinLnBrk="0" hangingPunct="1">
              <a:lnSpc>
                <a:spcPct val="100000"/>
              </a:lnSpc>
              <a:spcBef>
                <a:spcPct val="0"/>
              </a:spcBef>
              <a:spcAft>
                <a:spcPct val="0"/>
              </a:spcAft>
              <a:buClrTx/>
              <a:buSzTx/>
              <a:buFontTx/>
              <a:buNone/>
              <a:tabLst/>
              <a:defRPr/>
            </a:pPr>
            <a:endParaRPr kumimoji="0" lang="lv-LV" sz="100" b="0" i="1" u="none" strike="noStrike" kern="1200" cap="none" spc="0" normalizeH="0" baseline="0" noProof="0" dirty="0">
              <a:ln>
                <a:noFill/>
              </a:ln>
              <a:solidFill>
                <a:srgbClr val="898989"/>
              </a:solidFill>
              <a:effectLst/>
              <a:uLnTx/>
              <a:uFillTx/>
            </a:endParaRPr>
          </a:p>
        </p:txBody>
      </p:sp>
      <p:pic>
        <p:nvPicPr>
          <p:cNvPr id="3" name="Picture 2"/>
          <p:cNvPicPr>
            <a:picLocks noChangeAspect="1"/>
          </p:cNvPicPr>
          <p:nvPr/>
        </p:nvPicPr>
        <p:blipFill>
          <a:blip r:embed="rId5" cstate="print"/>
          <a:stretch>
            <a:fillRect/>
          </a:stretch>
        </p:blipFill>
        <p:spPr>
          <a:xfrm>
            <a:off x="955743" y="4534987"/>
            <a:ext cx="2767083" cy="215510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807160" y="1671782"/>
            <a:ext cx="3492080" cy="877163"/>
          </a:xfrm>
          <a:prstGeom prst="rect">
            <a:avLst/>
          </a:prstGeom>
        </p:spPr>
        <p:txBody>
          <a:bodyPr wrap="square">
            <a:spAutoFit/>
          </a:bodyPr>
          <a:lstStyle/>
          <a:p>
            <a:pPr algn="ctr"/>
            <a:r>
              <a:rPr lang="lv-LV" dirty="0" smtClean="0"/>
              <a:t>Kopš 2017. gada turpinās latviešu valodas stundas tālmācības vidē </a:t>
            </a:r>
            <a:r>
              <a:rPr lang="lv-LV" dirty="0" smtClean="0">
                <a:hlinkClick r:id="rId6"/>
              </a:rPr>
              <a:t>https://classflow.com/lv/</a:t>
            </a:r>
            <a:r>
              <a:rPr lang="lv-LV" dirty="0" smtClean="0"/>
              <a:t> .</a:t>
            </a:r>
          </a:p>
        </p:txBody>
      </p:sp>
      <p:pic>
        <p:nvPicPr>
          <p:cNvPr id="6" name="Attēls 5"/>
          <p:cNvPicPr>
            <a:picLocks noChangeAspect="1"/>
          </p:cNvPicPr>
          <p:nvPr/>
        </p:nvPicPr>
        <p:blipFill>
          <a:blip r:embed="rId7"/>
          <a:stretch>
            <a:fillRect/>
          </a:stretch>
        </p:blipFill>
        <p:spPr>
          <a:xfrm>
            <a:off x="4878960" y="2590603"/>
            <a:ext cx="3348480" cy="251136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0467" y="4546239"/>
            <a:ext cx="1286259" cy="1150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9497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89_Prezentacija_templateLV</Template>
  <TotalTime>4176</TotalTime>
  <Words>1011</Words>
  <Application>Microsoft Office PowerPoint</Application>
  <PresentationFormat>On-screen Show (4:3)</PresentationFormat>
  <Paragraphs>167</Paragraphs>
  <Slides>19</Slides>
  <Notes>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89_Prezentacija_templateLV</vt:lpstr>
      <vt:lpstr> LVA atbalsts  </vt:lpstr>
      <vt:lpstr>PowerPoint Presentation</vt:lpstr>
      <vt:lpstr>PowerPoint Presentation</vt:lpstr>
      <vt:lpstr>Radoši, zinātkāri un domāšanu rosinoši, daudzveidīgi, mūsdienīgi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Erika Picukane</cp:lastModifiedBy>
  <cp:revision>522</cp:revision>
  <cp:lastPrinted>2019-11-28T10:31:43Z</cp:lastPrinted>
  <dcterms:created xsi:type="dcterms:W3CDTF">2014-11-20T14:46:47Z</dcterms:created>
  <dcterms:modified xsi:type="dcterms:W3CDTF">2020-10-15T10:41:26Z</dcterms:modified>
</cp:coreProperties>
</file>