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317" r:id="rId2"/>
    <p:sldId id="333" r:id="rId3"/>
    <p:sldId id="347" r:id="rId4"/>
    <p:sldId id="336" r:id="rId5"/>
    <p:sldId id="348" r:id="rId6"/>
    <p:sldId id="350" r:id="rId7"/>
    <p:sldId id="349" r:id="rId8"/>
    <p:sldId id="338" r:id="rId9"/>
  </p:sldIdLst>
  <p:sldSz cx="9144000" cy="6858000" type="screen4x3"/>
  <p:notesSz cx="6797675" cy="9926638"/>
  <p:defaultTextStyle>
    <a:defPPr>
      <a:defRPr lang="lv-L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5934" autoAdjust="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lv-LV"/>
              <a:t>11.01.2017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1F8C9A-3A7C-4920-A95D-0F95C0775F7D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753854870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lv-LV"/>
              <a:t>11.01.2017</a:t>
            </a: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lv-LV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A3602F-2014-4930-90E0-76E1AC8B1AF4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063828139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A7F42B-0B1F-48B2-A00F-0772FF2C24DC}" type="slidenum">
              <a:rPr lang="lv-LV" smtClean="0"/>
              <a:t>1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1443902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E3C29-2D3F-4B5B-93AF-410B9183CD28}" type="datetimeFigureOut">
              <a:rPr lang="lv-LV" smtClean="0"/>
              <a:t>04.11.2020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087D2-BC41-439E-BB61-5CF2AC0621D4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201787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E3C29-2D3F-4B5B-93AF-410B9183CD28}" type="datetimeFigureOut">
              <a:rPr lang="lv-LV" smtClean="0"/>
              <a:t>04.11.2020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087D2-BC41-439E-BB61-5CF2AC0621D4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3566336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E3C29-2D3F-4B5B-93AF-410B9183CD28}" type="datetimeFigureOut">
              <a:rPr lang="lv-LV" smtClean="0"/>
              <a:t>04.11.2020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087D2-BC41-439E-BB61-5CF2AC0621D4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8474010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E3C29-2D3F-4B5B-93AF-410B9183CD28}" type="datetimeFigureOut">
              <a:rPr lang="lv-LV" smtClean="0"/>
              <a:t>04.11.2020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087D2-BC41-439E-BB61-5CF2AC0621D4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9236312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E3C29-2D3F-4B5B-93AF-410B9183CD28}" type="datetimeFigureOut">
              <a:rPr lang="lv-LV" smtClean="0"/>
              <a:t>04.11.2020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087D2-BC41-439E-BB61-5CF2AC0621D4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2844301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E3C29-2D3F-4B5B-93AF-410B9183CD28}" type="datetimeFigureOut">
              <a:rPr lang="lv-LV" smtClean="0"/>
              <a:t>04.11.2020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087D2-BC41-439E-BB61-5CF2AC0621D4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2118218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E3C29-2D3F-4B5B-93AF-410B9183CD28}" type="datetimeFigureOut">
              <a:rPr lang="lv-LV" smtClean="0"/>
              <a:t>04.11.2020</a:t>
            </a:fld>
            <a:endParaRPr lang="lv-LV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087D2-BC41-439E-BB61-5CF2AC0621D4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8140110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E3C29-2D3F-4B5B-93AF-410B9183CD28}" type="datetimeFigureOut">
              <a:rPr lang="lv-LV" smtClean="0"/>
              <a:t>04.11.2020</a:t>
            </a:fld>
            <a:endParaRPr lang="lv-LV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087D2-BC41-439E-BB61-5CF2AC0621D4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7553955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E3C29-2D3F-4B5B-93AF-410B9183CD28}" type="datetimeFigureOut">
              <a:rPr lang="lv-LV" smtClean="0"/>
              <a:t>04.11.2020</a:t>
            </a:fld>
            <a:endParaRPr lang="lv-LV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087D2-BC41-439E-BB61-5CF2AC0621D4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3667906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E3C29-2D3F-4B5B-93AF-410B9183CD28}" type="datetimeFigureOut">
              <a:rPr lang="lv-LV" smtClean="0"/>
              <a:t>04.11.2020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087D2-BC41-439E-BB61-5CF2AC0621D4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6665967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lv-LV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E3C29-2D3F-4B5B-93AF-410B9183CD28}" type="datetimeFigureOut">
              <a:rPr lang="lv-LV" smtClean="0"/>
              <a:t>04.11.2020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087D2-BC41-439E-BB61-5CF2AC0621D4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2714402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CE3C29-2D3F-4B5B-93AF-410B9183CD28}" type="datetimeFigureOut">
              <a:rPr lang="lv-LV" smtClean="0"/>
              <a:t>04.11.2020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F087D2-BC41-439E-BB61-5CF2AC0621D4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1620596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v-L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kpr.maps.arcgis.com/apps/webappviewer/index.html?id=a1af6c41751243d1b4f2bb07f7dbdd48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404666"/>
            <a:ext cx="5544616" cy="5930329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1268760"/>
            <a:ext cx="7772400" cy="3816424"/>
          </a:xfrm>
        </p:spPr>
        <p:txBody>
          <a:bodyPr>
            <a:normAutofit/>
          </a:bodyPr>
          <a:lstStyle/>
          <a:p>
            <a:r>
              <a:rPr lang="lv-LV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Kurzemes plānošanas reģion</a:t>
            </a:r>
            <a:r>
              <a:rPr lang="en-GB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a</a:t>
            </a:r>
            <a:br>
              <a:rPr lang="en-GB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en-GB" b="1" dirty="0" err="1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Attīstības</a:t>
            </a:r>
            <a:r>
              <a:rPr lang="en-GB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</a:t>
            </a:r>
            <a:r>
              <a:rPr lang="en-GB" b="1" dirty="0" err="1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programma</a:t>
            </a:r>
            <a:r>
              <a:rPr lang="en-GB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2021-2027</a:t>
            </a:r>
            <a:br>
              <a:rPr lang="lv-LV" sz="3000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</a:br>
            <a:endParaRPr lang="lv-LV" sz="3000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962410" y="5574905"/>
            <a:ext cx="500207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b="1" dirty="0">
                <a:solidFill>
                  <a:schemeClr val="tx2">
                    <a:lumMod val="75000"/>
                  </a:schemeClr>
                </a:solidFill>
              </a:rPr>
              <a:t>KPR </a:t>
            </a:r>
            <a:r>
              <a:rPr lang="en-GB" b="1" dirty="0" err="1">
                <a:solidFill>
                  <a:schemeClr val="tx2">
                    <a:lumMod val="75000"/>
                  </a:schemeClr>
                </a:solidFill>
              </a:rPr>
              <a:t>Attīstības</a:t>
            </a:r>
            <a:r>
              <a:rPr lang="en-GB" b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tx2">
                    <a:lumMod val="75000"/>
                  </a:schemeClr>
                </a:solidFill>
              </a:rPr>
              <a:t>padomes</a:t>
            </a:r>
            <a:r>
              <a:rPr lang="en-GB" b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tx2">
                    <a:lumMod val="75000"/>
                  </a:schemeClr>
                </a:solidFill>
              </a:rPr>
              <a:t>sēde</a:t>
            </a:r>
            <a:endParaRPr lang="en-GB" b="1" dirty="0">
              <a:solidFill>
                <a:schemeClr val="tx2">
                  <a:lumMod val="75000"/>
                </a:schemeClr>
              </a:solidFill>
            </a:endParaRPr>
          </a:p>
          <a:p>
            <a:pPr algn="r"/>
            <a:r>
              <a:rPr lang="en-GB" b="1" dirty="0">
                <a:solidFill>
                  <a:schemeClr val="tx2">
                    <a:lumMod val="75000"/>
                  </a:schemeClr>
                </a:solidFill>
              </a:rPr>
              <a:t>04.11.2020.</a:t>
            </a:r>
            <a:endParaRPr lang="lv-LV" b="1" dirty="0">
              <a:solidFill>
                <a:schemeClr val="tx2">
                  <a:lumMod val="75000"/>
                </a:schemeClr>
              </a:solidFill>
            </a:endParaRPr>
          </a:p>
          <a:p>
            <a:pPr algn="r"/>
            <a:endParaRPr lang="lv-LV" b="1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10537" y="260648"/>
            <a:ext cx="1853952" cy="7879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60392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b="1" dirty="0" err="1">
                <a:solidFill>
                  <a:schemeClr val="accent1">
                    <a:lumMod val="75000"/>
                  </a:schemeClr>
                </a:solidFill>
                <a:latin typeface="+mn-lt"/>
              </a:rPr>
              <a:t>Tematiskās</a:t>
            </a:r>
            <a:r>
              <a:rPr lang="en-GB" b="1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 </a:t>
            </a:r>
            <a:r>
              <a:rPr lang="en-GB" b="1" dirty="0" err="1">
                <a:solidFill>
                  <a:schemeClr val="accent1">
                    <a:lumMod val="75000"/>
                  </a:schemeClr>
                </a:solidFill>
                <a:latin typeface="+mn-lt"/>
              </a:rPr>
              <a:t>darba</a:t>
            </a:r>
            <a:r>
              <a:rPr lang="en-GB" b="1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 </a:t>
            </a:r>
            <a:r>
              <a:rPr lang="en-GB" b="1" dirty="0" err="1">
                <a:solidFill>
                  <a:schemeClr val="accent1">
                    <a:lumMod val="75000"/>
                  </a:schemeClr>
                </a:solidFill>
                <a:latin typeface="+mn-lt"/>
              </a:rPr>
              <a:t>grupas</a:t>
            </a:r>
            <a:endParaRPr lang="lv-LV" b="1" dirty="0">
              <a:solidFill>
                <a:schemeClr val="accent1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 fontScale="85000" lnSpcReduction="20000"/>
          </a:bodyPr>
          <a:lstStyle/>
          <a:p>
            <a:r>
              <a:rPr lang="en-GB" b="1" dirty="0" err="1"/>
              <a:t>Kultūra</a:t>
            </a:r>
            <a:r>
              <a:rPr lang="en-GB" b="1" dirty="0"/>
              <a:t> – 1.jūlijs, </a:t>
            </a:r>
            <a:r>
              <a:rPr lang="en-GB" b="1" dirty="0" err="1"/>
              <a:t>Rojā</a:t>
            </a:r>
            <a:r>
              <a:rPr lang="en-GB" b="1" dirty="0"/>
              <a:t> </a:t>
            </a:r>
          </a:p>
          <a:p>
            <a:r>
              <a:rPr lang="en-GB" b="1" dirty="0" err="1"/>
              <a:t>Labklājība</a:t>
            </a:r>
            <a:r>
              <a:rPr lang="en-GB" b="1" dirty="0"/>
              <a:t> un </a:t>
            </a:r>
            <a:r>
              <a:rPr lang="en-GB" b="1" dirty="0" err="1"/>
              <a:t>sociālie</a:t>
            </a:r>
            <a:r>
              <a:rPr lang="en-GB" b="1" dirty="0"/>
              <a:t> </a:t>
            </a:r>
            <a:r>
              <a:rPr lang="en-GB" b="1" dirty="0" err="1"/>
              <a:t>pakalpojumi</a:t>
            </a:r>
            <a:r>
              <a:rPr lang="en-GB" b="1" dirty="0"/>
              <a:t> – 14 </a:t>
            </a:r>
            <a:r>
              <a:rPr lang="en-GB" b="1" dirty="0" err="1"/>
              <a:t>jūlijs</a:t>
            </a:r>
            <a:r>
              <a:rPr lang="en-GB" b="1" dirty="0"/>
              <a:t>, </a:t>
            </a:r>
            <a:r>
              <a:rPr lang="en-GB" b="1" dirty="0" err="1"/>
              <a:t>Kuldīgā</a:t>
            </a:r>
            <a:r>
              <a:rPr lang="en-GB" b="1" dirty="0"/>
              <a:t>;</a:t>
            </a:r>
          </a:p>
          <a:p>
            <a:r>
              <a:rPr lang="en-GB" b="1" dirty="0" err="1"/>
              <a:t>Transporta</a:t>
            </a:r>
            <a:r>
              <a:rPr lang="en-GB" b="1" dirty="0"/>
              <a:t> un </a:t>
            </a:r>
            <a:r>
              <a:rPr lang="en-GB" b="1" dirty="0" err="1"/>
              <a:t>infrastruktūras</a:t>
            </a:r>
            <a:r>
              <a:rPr lang="en-GB" b="1" dirty="0"/>
              <a:t> </a:t>
            </a:r>
            <a:r>
              <a:rPr lang="en-GB" b="1" dirty="0" err="1"/>
              <a:t>attīstība</a:t>
            </a:r>
            <a:r>
              <a:rPr lang="en-GB" b="1" dirty="0"/>
              <a:t> – 29. </a:t>
            </a:r>
            <a:r>
              <a:rPr lang="en-GB" b="1" dirty="0" err="1"/>
              <a:t>jūlijs</a:t>
            </a:r>
            <a:r>
              <a:rPr lang="en-GB" b="1" dirty="0"/>
              <a:t>, </a:t>
            </a:r>
            <a:r>
              <a:rPr lang="en-GB" b="1" dirty="0" err="1"/>
              <a:t>Liepājā</a:t>
            </a:r>
            <a:r>
              <a:rPr lang="en-GB" b="1" dirty="0"/>
              <a:t>;</a:t>
            </a:r>
          </a:p>
          <a:p>
            <a:r>
              <a:rPr lang="en-GB" b="1" dirty="0" err="1"/>
              <a:t>Izglītība</a:t>
            </a:r>
            <a:r>
              <a:rPr lang="en-GB" b="1" dirty="0"/>
              <a:t> – 12. </a:t>
            </a:r>
            <a:r>
              <a:rPr lang="en-GB" b="1" dirty="0" err="1"/>
              <a:t>augusts</a:t>
            </a:r>
            <a:r>
              <a:rPr lang="en-GB" b="1" dirty="0"/>
              <a:t>, </a:t>
            </a:r>
            <a:r>
              <a:rPr lang="en-GB" b="1" dirty="0" err="1"/>
              <a:t>Saldū</a:t>
            </a:r>
            <a:r>
              <a:rPr lang="en-GB" b="1" dirty="0"/>
              <a:t>;</a:t>
            </a:r>
          </a:p>
          <a:p>
            <a:r>
              <a:rPr lang="en-GB" b="1" dirty="0"/>
              <a:t>Vide un </a:t>
            </a:r>
            <a:r>
              <a:rPr lang="en-GB" b="1" dirty="0" err="1"/>
              <a:t>daba</a:t>
            </a:r>
            <a:r>
              <a:rPr lang="en-GB" b="1" dirty="0"/>
              <a:t> – 26. </a:t>
            </a:r>
            <a:r>
              <a:rPr lang="en-GB" b="1" dirty="0" err="1"/>
              <a:t>augusts</a:t>
            </a:r>
            <a:r>
              <a:rPr lang="en-GB" b="1" dirty="0"/>
              <a:t>, </a:t>
            </a:r>
            <a:r>
              <a:rPr lang="en-GB" b="1" dirty="0" err="1"/>
              <a:t>Kolkā</a:t>
            </a:r>
            <a:r>
              <a:rPr lang="en-GB" b="1" dirty="0"/>
              <a:t>;</a:t>
            </a:r>
          </a:p>
          <a:p>
            <a:r>
              <a:rPr lang="en-GB" b="1" dirty="0" err="1"/>
              <a:t>Pilsēta</a:t>
            </a:r>
            <a:r>
              <a:rPr lang="en-GB" b="1" dirty="0"/>
              <a:t>, </a:t>
            </a:r>
            <a:r>
              <a:rPr lang="en-GB" b="1" dirty="0" err="1"/>
              <a:t>lauki</a:t>
            </a:r>
            <a:r>
              <a:rPr lang="en-GB" b="1" dirty="0"/>
              <a:t> un </a:t>
            </a:r>
            <a:r>
              <a:rPr lang="en-GB" b="1" dirty="0" err="1"/>
              <a:t>piekraste</a:t>
            </a:r>
            <a:r>
              <a:rPr lang="en-GB" b="1" dirty="0"/>
              <a:t> – 16. </a:t>
            </a:r>
            <a:r>
              <a:rPr lang="en-GB" b="1" dirty="0" err="1"/>
              <a:t>septembris</a:t>
            </a:r>
            <a:r>
              <a:rPr lang="en-GB" b="1" dirty="0"/>
              <a:t>, </a:t>
            </a:r>
            <a:r>
              <a:rPr lang="en-GB" b="1" dirty="0" err="1"/>
              <a:t>Talsos</a:t>
            </a:r>
            <a:r>
              <a:rPr lang="en-GB" b="1" dirty="0"/>
              <a:t>;</a:t>
            </a:r>
          </a:p>
          <a:p>
            <a:r>
              <a:rPr lang="en-GB" b="1" dirty="0" err="1"/>
              <a:t>Ekonomika</a:t>
            </a:r>
            <a:r>
              <a:rPr lang="en-GB" b="1" dirty="0"/>
              <a:t> un </a:t>
            </a:r>
            <a:r>
              <a:rPr lang="en-GB" b="1" dirty="0" err="1"/>
              <a:t>tūrisms</a:t>
            </a:r>
            <a:r>
              <a:rPr lang="en-GB" b="1" dirty="0"/>
              <a:t> – 30. </a:t>
            </a:r>
            <a:r>
              <a:rPr lang="en-GB" b="1" dirty="0" err="1"/>
              <a:t>septembris</a:t>
            </a:r>
            <a:r>
              <a:rPr lang="en-GB" b="1" dirty="0"/>
              <a:t>, </a:t>
            </a:r>
            <a:r>
              <a:rPr lang="en-GB" b="1" dirty="0" err="1"/>
              <a:t>Usmā</a:t>
            </a:r>
            <a:r>
              <a:rPr lang="en-GB" b="1" dirty="0"/>
              <a:t>;</a:t>
            </a:r>
          </a:p>
          <a:p>
            <a:r>
              <a:rPr lang="en-GB" b="1" dirty="0" err="1"/>
              <a:t>Pārvaldība</a:t>
            </a:r>
            <a:r>
              <a:rPr lang="en-GB" b="1" dirty="0"/>
              <a:t> – </a:t>
            </a:r>
            <a:r>
              <a:rPr lang="en-GB" b="1" dirty="0" err="1"/>
              <a:t>pagaidām</a:t>
            </a:r>
            <a:r>
              <a:rPr lang="en-GB" b="1" dirty="0"/>
              <a:t> </a:t>
            </a:r>
            <a:r>
              <a:rPr lang="en-GB" b="1" dirty="0" err="1"/>
              <a:t>atcelta</a:t>
            </a:r>
            <a:r>
              <a:rPr lang="en-GB" b="1" dirty="0"/>
              <a:t>, </a:t>
            </a:r>
            <a:r>
              <a:rPr lang="en-GB" b="1" dirty="0" err="1"/>
              <a:t>tās</a:t>
            </a:r>
            <a:r>
              <a:rPr lang="en-GB" b="1" dirty="0"/>
              <a:t> </a:t>
            </a:r>
            <a:r>
              <a:rPr lang="en-GB" b="1" dirty="0" err="1"/>
              <a:t>norise</a:t>
            </a:r>
            <a:r>
              <a:rPr lang="en-GB" b="1" dirty="0"/>
              <a:t> </a:t>
            </a:r>
            <a:r>
              <a:rPr lang="en-GB" b="1" dirty="0" err="1"/>
              <a:t>būs</a:t>
            </a:r>
            <a:r>
              <a:rPr lang="en-GB" b="1" dirty="0"/>
              <a:t> </a:t>
            </a:r>
            <a:r>
              <a:rPr lang="en-GB" b="1" dirty="0" err="1"/>
              <a:t>pakārtota</a:t>
            </a:r>
            <a:r>
              <a:rPr lang="en-GB" b="1" dirty="0"/>
              <a:t> </a:t>
            </a:r>
            <a:r>
              <a:rPr lang="en-GB" b="1" dirty="0" err="1"/>
              <a:t>Konceptuālā</a:t>
            </a:r>
            <a:r>
              <a:rPr lang="en-GB" b="1" dirty="0"/>
              <a:t> </a:t>
            </a:r>
            <a:r>
              <a:rPr lang="en-GB" b="1" dirty="0" err="1"/>
              <a:t>ziņojuma</a:t>
            </a:r>
            <a:r>
              <a:rPr lang="en-GB" b="1" dirty="0"/>
              <a:t> par </a:t>
            </a:r>
            <a:r>
              <a:rPr lang="en-GB" b="1" dirty="0" err="1"/>
              <a:t>administratīvajiem</a:t>
            </a:r>
            <a:r>
              <a:rPr lang="en-GB" b="1" dirty="0"/>
              <a:t> </a:t>
            </a:r>
            <a:r>
              <a:rPr lang="en-GB" b="1" dirty="0" err="1"/>
              <a:t>reģioniem</a:t>
            </a:r>
            <a:r>
              <a:rPr lang="en-GB" b="1" dirty="0"/>
              <a:t> </a:t>
            </a:r>
            <a:r>
              <a:rPr lang="en-GB" b="1" dirty="0" err="1"/>
              <a:t>virzībai</a:t>
            </a:r>
            <a:r>
              <a:rPr lang="en-GB" b="1" dirty="0"/>
              <a:t> (</a:t>
            </a:r>
            <a:r>
              <a:rPr lang="en-GB" b="1" dirty="0" err="1"/>
              <a:t>funkcijas</a:t>
            </a:r>
            <a:r>
              <a:rPr lang="en-GB" b="1" dirty="0"/>
              <a:t>, </a:t>
            </a:r>
            <a:r>
              <a:rPr lang="en-GB" b="1" dirty="0" err="1"/>
              <a:t>robežas</a:t>
            </a:r>
            <a:r>
              <a:rPr lang="en-GB" b="1" dirty="0"/>
              <a:t>, </a:t>
            </a:r>
            <a:r>
              <a:rPr lang="en-GB" b="1" dirty="0" err="1"/>
              <a:t>pārvaldības</a:t>
            </a:r>
            <a:r>
              <a:rPr lang="en-GB" b="1" dirty="0"/>
              <a:t> </a:t>
            </a:r>
            <a:r>
              <a:rPr lang="en-GB" b="1" dirty="0" err="1"/>
              <a:t>modelis</a:t>
            </a:r>
            <a:r>
              <a:rPr lang="en-GB" b="1" dirty="0"/>
              <a:t>)</a:t>
            </a:r>
          </a:p>
          <a:p>
            <a:pPr marL="457200" lvl="1" indent="0">
              <a:buNone/>
            </a:pPr>
            <a:endParaRPr lang="lv-LV" dirty="0"/>
          </a:p>
          <a:p>
            <a:pPr lvl="1">
              <a:buFont typeface="Wingdings" panose="05000000000000000000" pitchFamily="2" charset="2"/>
              <a:buChar char="Ø"/>
            </a:pPr>
            <a:endParaRPr lang="lv-LV" dirty="0"/>
          </a:p>
          <a:p>
            <a:pPr lvl="1">
              <a:buFont typeface="Wingdings" panose="05000000000000000000" pitchFamily="2" charset="2"/>
              <a:buChar char="Ø"/>
            </a:pPr>
            <a:endParaRPr lang="lv-LV" dirty="0"/>
          </a:p>
          <a:p>
            <a:endParaRPr lang="lv-LV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7944" y="5930720"/>
            <a:ext cx="1728192" cy="7344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6743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9FBD1D-6931-B94B-97D0-4BB51A936C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LV"/>
          </a:p>
        </p:txBody>
      </p:sp>
      <p:graphicFrame>
        <p:nvGraphicFramePr>
          <p:cNvPr id="12" name="Content Placeholder 11">
            <a:extLst>
              <a:ext uri="{FF2B5EF4-FFF2-40B4-BE49-F238E27FC236}">
                <a16:creationId xmlns:a16="http://schemas.microsoft.com/office/drawing/2014/main" id="{16A65639-EC74-C347-9E35-25F8253053E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60826869"/>
              </p:ext>
            </p:extLst>
          </p:nvPr>
        </p:nvGraphicFramePr>
        <p:xfrm>
          <a:off x="457200" y="274638"/>
          <a:ext cx="8229600" cy="626696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658699">
                  <a:extLst>
                    <a:ext uri="{9D8B030D-6E8A-4147-A177-3AD203B41FA5}">
                      <a16:colId xmlns:a16="http://schemas.microsoft.com/office/drawing/2014/main" val="2769059761"/>
                    </a:ext>
                  </a:extLst>
                </a:gridCol>
                <a:gridCol w="2570901">
                  <a:extLst>
                    <a:ext uri="{9D8B030D-6E8A-4147-A177-3AD203B41FA5}">
                      <a16:colId xmlns:a16="http://schemas.microsoft.com/office/drawing/2014/main" val="1194410314"/>
                    </a:ext>
                  </a:extLst>
                </a:gridCol>
              </a:tblGrid>
              <a:tr h="7685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200" i="1" dirty="0">
                          <a:solidFill>
                            <a:schemeClr val="tx1"/>
                          </a:solidFill>
                          <a:effectLst/>
                        </a:rPr>
                        <a:t>1.posms – Pašreizējās situācijas raksturojums un analīze </a:t>
                      </a:r>
                      <a:endParaRPr lang="en-GB" sz="1200" i="1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lv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Sadarbībā</a:t>
                      </a:r>
                      <a:r>
                        <a:rPr lang="en-GB" sz="1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110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ar</a:t>
                      </a:r>
                      <a:r>
                        <a:rPr lang="en-GB" sz="1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110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konsultantiem</a:t>
                      </a:r>
                      <a:r>
                        <a:rPr lang="en-GB" sz="1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SIA Grupa’93 </a:t>
                      </a:r>
                      <a:r>
                        <a:rPr lang="en-GB" sz="110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tiek</a:t>
                      </a:r>
                      <a:r>
                        <a:rPr lang="en-GB" sz="1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110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pārskatīta</a:t>
                      </a:r>
                      <a:r>
                        <a:rPr lang="en-GB" sz="1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un </a:t>
                      </a:r>
                      <a:r>
                        <a:rPr lang="en-GB" sz="110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noformēta</a:t>
                      </a:r>
                      <a:r>
                        <a:rPr lang="en-GB" sz="1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visa </a:t>
                      </a:r>
                      <a:r>
                        <a:rPr lang="en-GB" sz="110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apkopotā</a:t>
                      </a:r>
                      <a:r>
                        <a:rPr lang="en-GB" sz="1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110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informācija</a:t>
                      </a:r>
                      <a:r>
                        <a:rPr lang="en-GB" sz="1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GB" sz="110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datu</a:t>
                      </a:r>
                      <a:r>
                        <a:rPr lang="en-GB" sz="1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110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vizualizācija</a:t>
                      </a:r>
                      <a:r>
                        <a:rPr lang="en-GB" sz="1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110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karšu</a:t>
                      </a:r>
                      <a:r>
                        <a:rPr lang="en-GB" sz="1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110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veidā</a:t>
                      </a:r>
                      <a:endParaRPr lang="en-GB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LV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200" dirty="0">
                          <a:solidFill>
                            <a:schemeClr val="tx1"/>
                          </a:solidFill>
                          <a:effectLst/>
                        </a:rPr>
                        <a:t>2019.gada decembris</a:t>
                      </a:r>
                      <a:r>
                        <a:rPr lang="en-GB" sz="12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lv-LV" sz="1200" dirty="0">
                          <a:solidFill>
                            <a:schemeClr val="tx1"/>
                          </a:solidFill>
                          <a:effectLst/>
                        </a:rPr>
                        <a:t>–</a:t>
                      </a:r>
                      <a:r>
                        <a:rPr lang="en-GB" sz="12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200" dirty="0">
                          <a:solidFill>
                            <a:schemeClr val="tx1"/>
                          </a:solidFill>
                          <a:effectLst/>
                        </a:rPr>
                        <a:t>2020. gada novembris</a:t>
                      </a:r>
                      <a:endParaRPr lang="en-LV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0847676"/>
                  </a:ext>
                </a:extLst>
              </a:tr>
              <a:tr h="23625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200" i="1" dirty="0">
                          <a:solidFill>
                            <a:schemeClr val="tx1"/>
                          </a:solidFill>
                          <a:effectLst/>
                        </a:rPr>
                        <a:t>2.posms – Stratēģiskās daļas izstrāde</a:t>
                      </a:r>
                      <a:endParaRPr lang="en-LV" sz="1200" i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200" b="1" dirty="0">
                          <a:effectLst/>
                        </a:rPr>
                        <a:t>2020.gada maijs-novembris</a:t>
                      </a:r>
                      <a:endParaRPr lang="en-LV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5626389"/>
                  </a:ext>
                </a:extLst>
              </a:tr>
              <a:tr h="298905">
                <a:tc>
                  <a:txBody>
                    <a:bodyPr/>
                    <a:lstStyle/>
                    <a:p>
                      <a:pPr lvl="1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100" dirty="0">
                          <a:solidFill>
                            <a:schemeClr val="tx1"/>
                          </a:solidFill>
                          <a:effectLst/>
                        </a:rPr>
                        <a:t>Sākotnējie priekšlikumi sagatavoti </a:t>
                      </a:r>
                      <a:r>
                        <a:rPr lang="en-GB" sz="1100" dirty="0" err="1">
                          <a:solidFill>
                            <a:schemeClr val="tx1"/>
                          </a:solidFill>
                          <a:effectLst/>
                        </a:rPr>
                        <a:t>tematiskajās</a:t>
                      </a:r>
                      <a:r>
                        <a:rPr lang="en-GB" sz="11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lv-LV" sz="1100" dirty="0">
                          <a:solidFill>
                            <a:schemeClr val="tx1"/>
                          </a:solidFill>
                          <a:effectLst/>
                        </a:rPr>
                        <a:t>darba grupā</a:t>
                      </a:r>
                      <a:r>
                        <a:rPr lang="en-GB" sz="1100" dirty="0">
                          <a:solidFill>
                            <a:schemeClr val="tx1"/>
                          </a:solidFill>
                          <a:effectLst/>
                        </a:rPr>
                        <a:t>s</a:t>
                      </a:r>
                      <a:r>
                        <a:rPr lang="lv-LV" sz="11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GB" sz="1100" dirty="0">
                          <a:solidFill>
                            <a:schemeClr val="tx1"/>
                          </a:solidFill>
                          <a:effectLst/>
                        </a:rPr>
                        <a:t>no </a:t>
                      </a:r>
                      <a:r>
                        <a:rPr lang="en-GB" sz="1100" dirty="0" err="1">
                          <a:solidFill>
                            <a:schemeClr val="tx1"/>
                          </a:solidFill>
                          <a:effectLst/>
                        </a:rPr>
                        <a:t>jūlija</a:t>
                      </a:r>
                      <a:r>
                        <a:rPr lang="en-GB" sz="11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GB" sz="1100" dirty="0" err="1">
                          <a:solidFill>
                            <a:schemeClr val="tx1"/>
                          </a:solidFill>
                          <a:effectLst/>
                        </a:rPr>
                        <a:t>līdz</a:t>
                      </a:r>
                      <a:r>
                        <a:rPr lang="en-GB" sz="11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GB" sz="1100" dirty="0" err="1">
                          <a:solidFill>
                            <a:schemeClr val="tx1"/>
                          </a:solidFill>
                          <a:effectLst/>
                        </a:rPr>
                        <a:t>septembrim</a:t>
                      </a:r>
                      <a:r>
                        <a:rPr lang="lv-LV" sz="1100" dirty="0">
                          <a:solidFill>
                            <a:schemeClr val="tx1"/>
                          </a:solidFill>
                          <a:effectLst/>
                        </a:rPr>
                        <a:t>. </a:t>
                      </a:r>
                      <a:endParaRPr lang="en-GB" sz="1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lvl="1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Nozaru</a:t>
                      </a:r>
                      <a:r>
                        <a:rPr lang="en-GB" sz="1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110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pamatnostādņu</a:t>
                      </a:r>
                      <a:r>
                        <a:rPr lang="en-GB" sz="1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110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izvērtēšana</a:t>
                      </a:r>
                      <a:r>
                        <a:rPr lang="en-GB" sz="1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lang="en-GB" sz="110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daudzas</a:t>
                      </a:r>
                      <a:r>
                        <a:rPr lang="en-GB" sz="1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110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izstrādes</a:t>
                      </a:r>
                      <a:r>
                        <a:rPr lang="en-GB" sz="1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110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procesā</a:t>
                      </a:r>
                      <a:r>
                        <a:rPr lang="en-GB" sz="1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).</a:t>
                      </a:r>
                    </a:p>
                    <a:p>
                      <a:pPr lvl="1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LV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000" dirty="0">
                          <a:effectLst/>
                        </a:rPr>
                        <a:t> </a:t>
                      </a:r>
                      <a:endParaRPr lang="en-LV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6076770"/>
                  </a:ext>
                </a:extLst>
              </a:tr>
              <a:tr h="896655">
                <a:tc>
                  <a:txBody>
                    <a:bodyPr/>
                    <a:lstStyle/>
                    <a:p>
                      <a:pPr lvl="1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100" dirty="0">
                          <a:solidFill>
                            <a:schemeClr val="tx1"/>
                          </a:solidFill>
                          <a:effectLst/>
                        </a:rPr>
                        <a:t>Pilsētu </a:t>
                      </a:r>
                      <a:r>
                        <a:rPr lang="en-GB" sz="1100" dirty="0">
                          <a:solidFill>
                            <a:schemeClr val="tx1"/>
                          </a:solidFill>
                          <a:effectLst/>
                        </a:rPr>
                        <a:t>(</a:t>
                      </a:r>
                      <a:r>
                        <a:rPr lang="en-GB" sz="1100" dirty="0" err="1">
                          <a:solidFill>
                            <a:schemeClr val="tx1"/>
                          </a:solidFill>
                          <a:effectLst/>
                        </a:rPr>
                        <a:t>valstspilsētu</a:t>
                      </a:r>
                      <a:r>
                        <a:rPr lang="en-GB" sz="1100" dirty="0">
                          <a:solidFill>
                            <a:schemeClr val="tx1"/>
                          </a:solidFill>
                          <a:effectLst/>
                        </a:rPr>
                        <a:t> un </a:t>
                      </a:r>
                      <a:r>
                        <a:rPr lang="en-GB" sz="1100" dirty="0" err="1">
                          <a:solidFill>
                            <a:schemeClr val="tx1"/>
                          </a:solidFill>
                          <a:effectLst/>
                        </a:rPr>
                        <a:t>reģionālo</a:t>
                      </a:r>
                      <a:r>
                        <a:rPr lang="en-GB" sz="11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GB" sz="1100" dirty="0" err="1">
                          <a:solidFill>
                            <a:schemeClr val="tx1"/>
                          </a:solidFill>
                          <a:effectLst/>
                        </a:rPr>
                        <a:t>centru</a:t>
                      </a:r>
                      <a:r>
                        <a:rPr lang="en-GB" sz="1100" dirty="0">
                          <a:solidFill>
                            <a:schemeClr val="tx1"/>
                          </a:solidFill>
                          <a:effectLst/>
                        </a:rPr>
                        <a:t>) </a:t>
                      </a:r>
                      <a:r>
                        <a:rPr lang="lv-LV" sz="1100" dirty="0">
                          <a:solidFill>
                            <a:schemeClr val="tx1"/>
                          </a:solidFill>
                          <a:effectLst/>
                        </a:rPr>
                        <a:t>funkcionālo teritoriju priekšlikum</a:t>
                      </a:r>
                      <a:r>
                        <a:rPr lang="en-GB" sz="1100" dirty="0">
                          <a:solidFill>
                            <a:schemeClr val="tx1"/>
                          </a:solidFill>
                          <a:effectLst/>
                        </a:rPr>
                        <a:t>u </a:t>
                      </a:r>
                      <a:r>
                        <a:rPr lang="en-GB" sz="1100" dirty="0" err="1">
                          <a:solidFill>
                            <a:schemeClr val="tx1"/>
                          </a:solidFill>
                          <a:effectLst/>
                        </a:rPr>
                        <a:t>sagatavošana</a:t>
                      </a:r>
                      <a:r>
                        <a:rPr lang="en-GB" sz="1100" dirty="0">
                          <a:solidFill>
                            <a:schemeClr val="tx1"/>
                          </a:solidFill>
                          <a:effectLst/>
                        </a:rPr>
                        <a:t> - </a:t>
                      </a:r>
                      <a:r>
                        <a:rPr lang="en-GB" sz="1100" dirty="0" err="1">
                          <a:solidFill>
                            <a:schemeClr val="tx1"/>
                          </a:solidFill>
                          <a:effectLst/>
                        </a:rPr>
                        <a:t>oktobrī</a:t>
                      </a:r>
                      <a:r>
                        <a:rPr lang="en-GB" sz="1100" dirty="0">
                          <a:solidFill>
                            <a:schemeClr val="tx1"/>
                          </a:solidFill>
                          <a:effectLst/>
                        </a:rPr>
                        <a:t>, </a:t>
                      </a:r>
                      <a:r>
                        <a:rPr lang="en-GB" sz="1100" dirty="0" err="1">
                          <a:solidFill>
                            <a:schemeClr val="tx1"/>
                          </a:solidFill>
                          <a:effectLst/>
                        </a:rPr>
                        <a:t>nosūtīšana</a:t>
                      </a:r>
                      <a:r>
                        <a:rPr lang="en-GB" sz="11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lv-LV" sz="1100" dirty="0">
                          <a:solidFill>
                            <a:schemeClr val="tx1"/>
                          </a:solidFill>
                          <a:effectLst/>
                        </a:rPr>
                        <a:t>pašvaldībām</a:t>
                      </a:r>
                      <a:r>
                        <a:rPr lang="en-GB" sz="11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GB" sz="1100" dirty="0" err="1">
                          <a:solidFill>
                            <a:schemeClr val="tx1"/>
                          </a:solidFill>
                          <a:effectLst/>
                        </a:rPr>
                        <a:t>komentēšanai</a:t>
                      </a:r>
                      <a:r>
                        <a:rPr lang="en-GB" sz="11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GB" sz="1100" dirty="0" err="1">
                          <a:solidFill>
                            <a:schemeClr val="tx1"/>
                          </a:solidFill>
                          <a:effectLst/>
                        </a:rPr>
                        <a:t>līdz</a:t>
                      </a:r>
                      <a:r>
                        <a:rPr lang="en-GB" sz="1100" dirty="0">
                          <a:solidFill>
                            <a:schemeClr val="tx1"/>
                          </a:solidFill>
                          <a:effectLst/>
                        </a:rPr>
                        <a:t> 6.novembrim</a:t>
                      </a:r>
                      <a:r>
                        <a:rPr lang="lv-LV" sz="1100" dirty="0">
                          <a:solidFill>
                            <a:schemeClr val="tx1"/>
                          </a:solidFill>
                          <a:effectLst/>
                        </a:rPr>
                        <a:t>.</a:t>
                      </a:r>
                      <a:r>
                        <a:rPr lang="en-GB" sz="11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</a:p>
                    <a:p>
                      <a:pPr lvl="1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100" dirty="0">
                          <a:solidFill>
                            <a:schemeClr val="tx1"/>
                          </a:solidFill>
                          <a:effectLst/>
                        </a:rPr>
                        <a:t>Rezultātu apkopošana līdz 1</a:t>
                      </a:r>
                      <a:r>
                        <a:rPr lang="en-GB" sz="1100" dirty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r>
                        <a:rPr lang="lv-LV" sz="1100" dirty="0">
                          <a:solidFill>
                            <a:schemeClr val="tx1"/>
                          </a:solidFill>
                          <a:effectLst/>
                        </a:rPr>
                        <a:t>.11.2020. Diskusijas par pilsētu funkcionālajām teritorijām </a:t>
                      </a:r>
                      <a:r>
                        <a:rPr lang="en-GB" sz="1100" dirty="0">
                          <a:solidFill>
                            <a:schemeClr val="tx1"/>
                          </a:solidFill>
                          <a:effectLst/>
                        </a:rPr>
                        <a:t>un gala </a:t>
                      </a:r>
                      <a:r>
                        <a:rPr lang="en-GB" sz="1100" dirty="0" err="1">
                          <a:solidFill>
                            <a:schemeClr val="tx1"/>
                          </a:solidFill>
                          <a:effectLst/>
                        </a:rPr>
                        <a:t>versijas</a:t>
                      </a:r>
                      <a:r>
                        <a:rPr lang="en-GB" sz="11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GB" sz="1100" dirty="0" err="1">
                          <a:solidFill>
                            <a:schemeClr val="tx1"/>
                          </a:solidFill>
                          <a:effectLst/>
                        </a:rPr>
                        <a:t>sagatavošana</a:t>
                      </a:r>
                      <a:r>
                        <a:rPr lang="en-GB" sz="1100" dirty="0">
                          <a:solidFill>
                            <a:schemeClr val="tx1"/>
                          </a:solidFill>
                          <a:effectLst/>
                        </a:rPr>
                        <a:t>. P</a:t>
                      </a:r>
                      <a:r>
                        <a:rPr lang="lv-LV" sz="1100" dirty="0" err="1">
                          <a:solidFill>
                            <a:schemeClr val="tx1"/>
                          </a:solidFill>
                          <a:effectLst/>
                        </a:rPr>
                        <a:t>rezentācijas</a:t>
                      </a:r>
                      <a:r>
                        <a:rPr lang="lv-LV" sz="1100" dirty="0">
                          <a:solidFill>
                            <a:schemeClr val="tx1"/>
                          </a:solidFill>
                          <a:effectLst/>
                        </a:rPr>
                        <a:t> Attīstības padomē </a:t>
                      </a:r>
                      <a:r>
                        <a:rPr lang="en-GB" sz="1100" dirty="0" err="1">
                          <a:solidFill>
                            <a:schemeClr val="tx1"/>
                          </a:solidFill>
                          <a:effectLst/>
                        </a:rPr>
                        <a:t>novembra</a:t>
                      </a:r>
                      <a:r>
                        <a:rPr lang="en-GB" sz="11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GB" sz="1100" dirty="0" err="1">
                          <a:solidFill>
                            <a:schemeClr val="tx1"/>
                          </a:solidFill>
                          <a:effectLst/>
                        </a:rPr>
                        <a:t>beigās</a:t>
                      </a:r>
                      <a:r>
                        <a:rPr lang="en-GB" sz="1100" dirty="0">
                          <a:solidFill>
                            <a:schemeClr val="tx1"/>
                          </a:solidFill>
                          <a:effectLst/>
                        </a:rPr>
                        <a:t>/</a:t>
                      </a:r>
                      <a:r>
                        <a:rPr lang="en-GB" sz="1100" dirty="0" err="1">
                          <a:solidFill>
                            <a:schemeClr val="tx1"/>
                          </a:solidFill>
                          <a:effectLst/>
                        </a:rPr>
                        <a:t>decembra</a:t>
                      </a:r>
                      <a:r>
                        <a:rPr lang="en-GB" sz="11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GB" sz="1100" dirty="0" err="1">
                          <a:solidFill>
                            <a:schemeClr val="tx1"/>
                          </a:solidFill>
                          <a:effectLst/>
                        </a:rPr>
                        <a:t>sākumā</a:t>
                      </a:r>
                      <a:endParaRPr lang="en-LV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000" dirty="0">
                          <a:effectLst/>
                        </a:rPr>
                        <a:t> </a:t>
                      </a:r>
                      <a:endParaRPr lang="en-LV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4605369"/>
                  </a:ext>
                </a:extLst>
              </a:tr>
              <a:tr h="236257">
                <a:tc>
                  <a:txBody>
                    <a:bodyPr/>
                    <a:lstStyle/>
                    <a:p>
                      <a:pPr lvl="1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100" dirty="0">
                          <a:solidFill>
                            <a:schemeClr val="tx1"/>
                          </a:solidFill>
                          <a:effectLst/>
                        </a:rPr>
                        <a:t>Priekšlikuma izstrāde Prioritātēm un Rīcības virzieniem </a:t>
                      </a:r>
                      <a:r>
                        <a:rPr lang="en-GB" sz="1100" dirty="0" err="1">
                          <a:solidFill>
                            <a:schemeClr val="tx1"/>
                          </a:solidFill>
                          <a:effectLst/>
                        </a:rPr>
                        <a:t>līdz</a:t>
                      </a:r>
                      <a:r>
                        <a:rPr lang="lv-LV" sz="1100" dirty="0">
                          <a:solidFill>
                            <a:schemeClr val="tx1"/>
                          </a:solidFill>
                          <a:effectLst/>
                        </a:rPr>
                        <a:t>  2</a:t>
                      </a:r>
                      <a:r>
                        <a:rPr lang="en-GB" sz="1100" dirty="0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r>
                        <a:rPr lang="lv-LV" sz="1100" dirty="0">
                          <a:solidFill>
                            <a:schemeClr val="tx1"/>
                          </a:solidFill>
                          <a:effectLst/>
                        </a:rPr>
                        <a:t>.11.2020.</a:t>
                      </a:r>
                      <a:endParaRPr lang="en-LV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000" dirty="0">
                          <a:effectLst/>
                        </a:rPr>
                        <a:t> </a:t>
                      </a:r>
                      <a:endParaRPr lang="en-LV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2638988"/>
                  </a:ext>
                </a:extLst>
              </a:tr>
              <a:tr h="396469">
                <a:tc>
                  <a:txBody>
                    <a:bodyPr/>
                    <a:lstStyle/>
                    <a:p>
                      <a:pPr lvl="1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100" dirty="0">
                          <a:solidFill>
                            <a:schemeClr val="tx1"/>
                          </a:solidFill>
                          <a:effectLst/>
                        </a:rPr>
                        <a:t>Prioritāšu un rīcības virzienu priekšlikumu diskusija ar pašvaldībām </a:t>
                      </a:r>
                      <a:r>
                        <a:rPr lang="en-GB" sz="1100" dirty="0">
                          <a:solidFill>
                            <a:schemeClr val="tx1"/>
                          </a:solidFill>
                          <a:effectLst/>
                        </a:rPr>
                        <a:t>(</a:t>
                      </a:r>
                      <a:r>
                        <a:rPr lang="en-GB" sz="1100" dirty="0" err="1">
                          <a:solidFill>
                            <a:schemeClr val="tx1"/>
                          </a:solidFill>
                          <a:effectLst/>
                        </a:rPr>
                        <a:t>izstrādes</a:t>
                      </a:r>
                      <a:r>
                        <a:rPr lang="en-GB" sz="11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GB" sz="1100" dirty="0" err="1">
                          <a:solidFill>
                            <a:schemeClr val="tx1"/>
                          </a:solidFill>
                          <a:effectLst/>
                        </a:rPr>
                        <a:t>grupu</a:t>
                      </a:r>
                      <a:r>
                        <a:rPr lang="en-GB" sz="1100" dirty="0">
                          <a:solidFill>
                            <a:schemeClr val="tx1"/>
                          </a:solidFill>
                          <a:effectLst/>
                        </a:rPr>
                        <a:t>) </a:t>
                      </a:r>
                      <a:r>
                        <a:rPr lang="lv-LV" sz="1100" dirty="0">
                          <a:solidFill>
                            <a:schemeClr val="tx1"/>
                          </a:solidFill>
                          <a:effectLst/>
                        </a:rPr>
                        <a:t>un vadības grupu līdz 02.12. </a:t>
                      </a:r>
                      <a:endParaRPr lang="en-LV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000" dirty="0">
                          <a:effectLst/>
                        </a:rPr>
                        <a:t> </a:t>
                      </a:r>
                      <a:endParaRPr lang="en-LV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6227623"/>
                  </a:ext>
                </a:extLst>
              </a:tr>
              <a:tr h="236257">
                <a:tc>
                  <a:txBody>
                    <a:bodyPr/>
                    <a:lstStyle/>
                    <a:p>
                      <a:pPr lvl="1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100" dirty="0">
                          <a:solidFill>
                            <a:schemeClr val="tx1"/>
                          </a:solidFill>
                          <a:effectLst/>
                        </a:rPr>
                        <a:t>Prioritāšu un rīcības virzienu </a:t>
                      </a:r>
                      <a:r>
                        <a:rPr lang="en-GB" sz="1100" dirty="0" err="1">
                          <a:solidFill>
                            <a:schemeClr val="tx1"/>
                          </a:solidFill>
                          <a:effectLst/>
                        </a:rPr>
                        <a:t>izskatīšana</a:t>
                      </a:r>
                      <a:r>
                        <a:rPr lang="en-GB" sz="1100" dirty="0">
                          <a:solidFill>
                            <a:schemeClr val="tx1"/>
                          </a:solidFill>
                          <a:effectLst/>
                        </a:rPr>
                        <a:t> un </a:t>
                      </a:r>
                      <a:r>
                        <a:rPr lang="lv-LV" sz="1100" dirty="0">
                          <a:solidFill>
                            <a:schemeClr val="tx1"/>
                          </a:solidFill>
                          <a:effectLst/>
                        </a:rPr>
                        <a:t>apstiprināšana 08.12.2020. vadības grupā. </a:t>
                      </a:r>
                      <a:endParaRPr lang="en-LV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000" dirty="0">
                          <a:effectLst/>
                        </a:rPr>
                        <a:t> </a:t>
                      </a:r>
                      <a:endParaRPr lang="en-LV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7992452"/>
                  </a:ext>
                </a:extLst>
              </a:tr>
              <a:tr h="23625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200" i="1" dirty="0">
                          <a:solidFill>
                            <a:schemeClr val="tx1"/>
                          </a:solidFill>
                          <a:effectLst/>
                        </a:rPr>
                        <a:t>3.posms – Rīcības plāna izstrāde</a:t>
                      </a:r>
                      <a:endParaRPr lang="en-LV" sz="1200" i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200" b="1" dirty="0">
                          <a:effectLst/>
                        </a:rPr>
                        <a:t>2020.gada jūnijs-decembris</a:t>
                      </a:r>
                      <a:endParaRPr lang="en-LV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649875"/>
                  </a:ext>
                </a:extLst>
              </a:tr>
              <a:tr h="352271">
                <a:tc>
                  <a:txBody>
                    <a:bodyPr/>
                    <a:lstStyle/>
                    <a:p>
                      <a:pPr lvl="1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 err="1">
                          <a:solidFill>
                            <a:schemeClr val="tx1"/>
                          </a:solidFill>
                          <a:effectLst/>
                        </a:rPr>
                        <a:t>Projektu</a:t>
                      </a:r>
                      <a:r>
                        <a:rPr lang="en-GB" sz="11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GB" sz="1100" dirty="0" err="1">
                          <a:solidFill>
                            <a:schemeClr val="tx1"/>
                          </a:solidFill>
                          <a:effectLst/>
                        </a:rPr>
                        <a:t>ideju</a:t>
                      </a:r>
                      <a:r>
                        <a:rPr lang="en-GB" sz="11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GB" sz="1100" dirty="0" err="1">
                          <a:solidFill>
                            <a:schemeClr val="tx1"/>
                          </a:solidFill>
                          <a:effectLst/>
                        </a:rPr>
                        <a:t>aokopošana</a:t>
                      </a:r>
                      <a:r>
                        <a:rPr lang="en-GB" sz="1100" dirty="0">
                          <a:solidFill>
                            <a:schemeClr val="tx1"/>
                          </a:solidFill>
                          <a:effectLst/>
                        </a:rPr>
                        <a:t> un d</a:t>
                      </a:r>
                      <a:r>
                        <a:rPr lang="lv-LV" sz="1100" dirty="0" err="1">
                          <a:solidFill>
                            <a:schemeClr val="tx1"/>
                          </a:solidFill>
                          <a:effectLst/>
                        </a:rPr>
                        <a:t>iskusija</a:t>
                      </a:r>
                      <a:r>
                        <a:rPr lang="lv-LV" sz="11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GB" sz="1100" dirty="0">
                          <a:solidFill>
                            <a:schemeClr val="tx1"/>
                          </a:solidFill>
                          <a:effectLst/>
                        </a:rPr>
                        <a:t>KPR </a:t>
                      </a:r>
                      <a:r>
                        <a:rPr lang="lv-LV" sz="1100" dirty="0">
                          <a:solidFill>
                            <a:schemeClr val="tx1"/>
                          </a:solidFill>
                          <a:effectLst/>
                        </a:rPr>
                        <a:t>administrācijā par projektiem un rīcības plāna sagatavošana līdz 28.11.2020. Sanāksme.</a:t>
                      </a:r>
                      <a:endParaRPr lang="en-LV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000" dirty="0">
                          <a:effectLst/>
                        </a:rPr>
                        <a:t> </a:t>
                      </a:r>
                      <a:endParaRPr lang="en-LV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0862932"/>
                  </a:ext>
                </a:extLst>
              </a:tr>
              <a:tr h="236257">
                <a:tc>
                  <a:txBody>
                    <a:bodyPr/>
                    <a:lstStyle/>
                    <a:p>
                      <a:pPr lvl="1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100" dirty="0">
                          <a:solidFill>
                            <a:schemeClr val="tx1"/>
                          </a:solidFill>
                          <a:effectLst/>
                        </a:rPr>
                        <a:t>Rīcības plāna prezentācija vadības grupā </a:t>
                      </a:r>
                      <a:r>
                        <a:rPr lang="en-GB" sz="1100" dirty="0">
                          <a:solidFill>
                            <a:schemeClr val="tx1"/>
                          </a:solidFill>
                          <a:effectLst/>
                        </a:rPr>
                        <a:t>8</a:t>
                      </a:r>
                      <a:r>
                        <a:rPr lang="lv-LV" sz="1100" dirty="0">
                          <a:solidFill>
                            <a:schemeClr val="tx1"/>
                          </a:solidFill>
                          <a:effectLst/>
                        </a:rPr>
                        <a:t>.12.2020.</a:t>
                      </a:r>
                      <a:endParaRPr lang="en-LV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000" dirty="0">
                          <a:effectLst/>
                        </a:rPr>
                        <a:t> </a:t>
                      </a:r>
                      <a:endParaRPr lang="en-LV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4786474"/>
                  </a:ext>
                </a:extLst>
              </a:tr>
              <a:tr h="23625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200" i="1" dirty="0">
                          <a:solidFill>
                            <a:schemeClr val="tx1"/>
                          </a:solidFill>
                          <a:effectLst/>
                        </a:rPr>
                        <a:t>4.posms Sadarbības projektu un reģionālas nozīmes projektu saraksts</a:t>
                      </a:r>
                      <a:endParaRPr lang="en-LV" sz="1200" i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200" b="1" dirty="0">
                          <a:solidFill>
                            <a:schemeClr val="tx1"/>
                          </a:solidFill>
                          <a:effectLst/>
                        </a:rPr>
                        <a:t>2020.gada jūnijs-decembris</a:t>
                      </a:r>
                      <a:endParaRPr lang="en-LV" sz="12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7668182"/>
                  </a:ext>
                </a:extLst>
              </a:tr>
              <a:tr h="236257">
                <a:tc>
                  <a:txBody>
                    <a:bodyPr/>
                    <a:lstStyle/>
                    <a:p>
                      <a:pPr lvl="1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100" dirty="0">
                          <a:solidFill>
                            <a:schemeClr val="tx1"/>
                          </a:solidFill>
                          <a:effectLst/>
                        </a:rPr>
                        <a:t>Aizpildāmo idejas formu nosūtīšana pašvaldībām līdz 23.10.2020</a:t>
                      </a:r>
                      <a:endParaRPr lang="en-LV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000" dirty="0">
                          <a:effectLst/>
                        </a:rPr>
                        <a:t> </a:t>
                      </a:r>
                      <a:endParaRPr lang="en-LV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9916535"/>
                  </a:ext>
                </a:extLst>
              </a:tr>
              <a:tr h="236257">
                <a:tc>
                  <a:txBody>
                    <a:bodyPr/>
                    <a:lstStyle/>
                    <a:p>
                      <a:pPr lvl="1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100" dirty="0">
                          <a:solidFill>
                            <a:schemeClr val="tx1"/>
                          </a:solidFill>
                          <a:effectLst/>
                        </a:rPr>
                        <a:t>Projektu ideju apkopošana līdz 12.11. </a:t>
                      </a:r>
                      <a:endParaRPr lang="en-LV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000" dirty="0">
                          <a:effectLst/>
                        </a:rPr>
                        <a:t> </a:t>
                      </a:r>
                      <a:endParaRPr lang="en-LV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8010465"/>
                  </a:ext>
                </a:extLst>
              </a:tr>
              <a:tr h="585616">
                <a:tc>
                  <a:txBody>
                    <a:bodyPr/>
                    <a:lstStyle/>
                    <a:p>
                      <a:pPr lvl="1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100" dirty="0">
                          <a:solidFill>
                            <a:schemeClr val="tx1"/>
                          </a:solidFill>
                          <a:effectLst/>
                        </a:rPr>
                        <a:t>Diskusijas par projektu idejām līdz 26.11.2020. </a:t>
                      </a:r>
                      <a:endParaRPr lang="en-GB" sz="1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lvl="1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100" dirty="0">
                          <a:solidFill>
                            <a:schemeClr val="tx1"/>
                          </a:solidFill>
                          <a:effectLst/>
                        </a:rPr>
                        <a:t>Rezultātu apkopošana 1.12.2022. </a:t>
                      </a:r>
                      <a:endParaRPr lang="en-GB" sz="1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lvl="1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100" dirty="0">
                          <a:solidFill>
                            <a:schemeClr val="tx1"/>
                          </a:solidFill>
                          <a:effectLst/>
                        </a:rPr>
                        <a:t>Prezentācijas Attīstības padomē </a:t>
                      </a:r>
                      <a:r>
                        <a:rPr lang="en-GB" sz="1100" dirty="0" err="1">
                          <a:solidFill>
                            <a:schemeClr val="tx1"/>
                          </a:solidFill>
                          <a:effectLst/>
                        </a:rPr>
                        <a:t>novembra</a:t>
                      </a:r>
                      <a:r>
                        <a:rPr lang="en-GB" sz="11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GB" sz="1100" dirty="0" err="1">
                          <a:solidFill>
                            <a:schemeClr val="tx1"/>
                          </a:solidFill>
                          <a:effectLst/>
                        </a:rPr>
                        <a:t>beigās</a:t>
                      </a:r>
                      <a:r>
                        <a:rPr lang="en-GB" sz="1100" dirty="0">
                          <a:solidFill>
                            <a:schemeClr val="tx1"/>
                          </a:solidFill>
                          <a:effectLst/>
                        </a:rPr>
                        <a:t>/</a:t>
                      </a:r>
                      <a:r>
                        <a:rPr lang="en-GB" sz="1100" dirty="0" err="1">
                          <a:solidFill>
                            <a:schemeClr val="tx1"/>
                          </a:solidFill>
                          <a:effectLst/>
                        </a:rPr>
                        <a:t>decembra</a:t>
                      </a:r>
                      <a:r>
                        <a:rPr lang="en-GB" sz="11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GB" sz="1100" dirty="0" err="1">
                          <a:solidFill>
                            <a:schemeClr val="tx1"/>
                          </a:solidFill>
                          <a:effectLst/>
                        </a:rPr>
                        <a:t>sākumā</a:t>
                      </a:r>
                      <a:endParaRPr lang="en-LV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000" dirty="0">
                          <a:effectLst/>
                        </a:rPr>
                        <a:t> </a:t>
                      </a:r>
                      <a:endParaRPr lang="en-LV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9104261"/>
                  </a:ext>
                </a:extLst>
              </a:tr>
              <a:tr h="23625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200" i="1" dirty="0">
                          <a:solidFill>
                            <a:schemeClr val="tx1"/>
                          </a:solidFill>
                          <a:effectLst/>
                        </a:rPr>
                        <a:t>5.posms – Ieviešanas uzraudzības plāna izstrāde</a:t>
                      </a:r>
                      <a:endParaRPr lang="en-LV" sz="1200" i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200" b="1" dirty="0">
                          <a:solidFill>
                            <a:schemeClr val="tx1"/>
                          </a:solidFill>
                          <a:effectLst/>
                        </a:rPr>
                        <a:t>2020.gada decembris</a:t>
                      </a:r>
                      <a:endParaRPr lang="en-LV" sz="12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5725936"/>
                  </a:ext>
                </a:extLst>
              </a:tr>
              <a:tr h="487246">
                <a:tc>
                  <a:txBody>
                    <a:bodyPr/>
                    <a:lstStyle/>
                    <a:p>
                      <a:pPr lvl="1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100" dirty="0">
                          <a:solidFill>
                            <a:schemeClr val="tx1"/>
                          </a:solidFill>
                          <a:effectLst/>
                        </a:rPr>
                        <a:t>AP 1.redakcijas projekta izskatīšana vadības grupas sanāksmē, dec. beigas/janv. sākums</a:t>
                      </a:r>
                      <a:endParaRPr lang="en-GB" sz="110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200" b="1" dirty="0">
                          <a:effectLst/>
                        </a:rPr>
                        <a:t>2020. gada </a:t>
                      </a:r>
                      <a:r>
                        <a:rPr lang="en-GB" sz="1200" b="1" dirty="0" err="1">
                          <a:solidFill>
                            <a:schemeClr val="tx1"/>
                          </a:solidFill>
                          <a:effectLst/>
                        </a:rPr>
                        <a:t>decembris</a:t>
                      </a:r>
                      <a:r>
                        <a:rPr lang="en-GB" sz="1200" b="1" dirty="0">
                          <a:solidFill>
                            <a:schemeClr val="tx1"/>
                          </a:solidFill>
                          <a:effectLst/>
                        </a:rPr>
                        <a:t>/</a:t>
                      </a:r>
                      <a:r>
                        <a:rPr lang="en-GB" sz="1200" b="1" dirty="0" err="1">
                          <a:solidFill>
                            <a:schemeClr val="tx1"/>
                          </a:solidFill>
                          <a:effectLst/>
                        </a:rPr>
                        <a:t>janvāris</a:t>
                      </a:r>
                      <a:endParaRPr lang="en-LV" sz="12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909809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529034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DF1F056C-D06B-4BF8-BCFB-D9267CDC29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b="1" dirty="0">
                <a:solidFill>
                  <a:schemeClr val="accent1">
                    <a:lumMod val="75000"/>
                  </a:schemeClr>
                </a:solidFill>
              </a:rPr>
              <a:t>Laika </a:t>
            </a:r>
            <a:r>
              <a:rPr lang="en-GB" b="1" dirty="0" err="1">
                <a:solidFill>
                  <a:schemeClr val="accent1">
                    <a:lumMod val="75000"/>
                  </a:schemeClr>
                </a:solidFill>
              </a:rPr>
              <a:t>grafiks</a:t>
            </a:r>
            <a:r>
              <a:rPr lang="en-GB" b="1" dirty="0">
                <a:solidFill>
                  <a:schemeClr val="accent1">
                    <a:lumMod val="75000"/>
                  </a:schemeClr>
                </a:solidFill>
              </a:rPr>
              <a:t> 2020-2021 (</a:t>
            </a:r>
            <a:r>
              <a:rPr lang="en-GB" b="1" dirty="0" err="1">
                <a:solidFill>
                  <a:schemeClr val="accent1">
                    <a:lumMod val="75000"/>
                  </a:schemeClr>
                </a:solidFill>
              </a:rPr>
              <a:t>vēlamais</a:t>
            </a:r>
            <a:r>
              <a:rPr lang="en-GB" dirty="0">
                <a:solidFill>
                  <a:schemeClr val="accent1">
                    <a:lumMod val="75000"/>
                  </a:schemeClr>
                </a:solidFill>
              </a:rPr>
              <a:t>)</a:t>
            </a:r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id="{B5864459-E2E5-4305-8481-B672932BAF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98316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b="1" dirty="0"/>
              <a:t>1.redakcija </a:t>
            </a:r>
            <a:r>
              <a:rPr lang="en-GB" dirty="0"/>
              <a:t>– </a:t>
            </a:r>
            <a:r>
              <a:rPr lang="en-GB" dirty="0" err="1"/>
              <a:t>janvāris</a:t>
            </a:r>
            <a:r>
              <a:rPr lang="en-GB" dirty="0"/>
              <a:t>/</a:t>
            </a:r>
            <a:r>
              <a:rPr lang="en-GB" dirty="0" err="1"/>
              <a:t>februāris</a:t>
            </a:r>
            <a:endParaRPr lang="en-GB" dirty="0"/>
          </a:p>
          <a:p>
            <a:pPr marL="0" indent="0">
              <a:buNone/>
            </a:pPr>
            <a:r>
              <a:rPr lang="en-GB" b="1" dirty="0" err="1"/>
              <a:t>Sabiedriskā</a:t>
            </a:r>
            <a:r>
              <a:rPr lang="en-GB" b="1" dirty="0"/>
              <a:t> </a:t>
            </a:r>
            <a:r>
              <a:rPr lang="en-GB" b="1" dirty="0" err="1"/>
              <a:t>apspriešana</a:t>
            </a:r>
            <a:r>
              <a:rPr lang="en-GB" b="1" dirty="0"/>
              <a:t> </a:t>
            </a:r>
            <a:r>
              <a:rPr lang="en-GB" dirty="0"/>
              <a:t>– </a:t>
            </a:r>
            <a:r>
              <a:rPr lang="en-GB" dirty="0" err="1"/>
              <a:t>februāris</a:t>
            </a:r>
            <a:r>
              <a:rPr lang="en-GB" dirty="0"/>
              <a:t>/marts</a:t>
            </a:r>
          </a:p>
          <a:p>
            <a:pPr marL="0" indent="0">
              <a:buNone/>
            </a:pPr>
            <a:r>
              <a:rPr lang="en-GB" b="1" dirty="0"/>
              <a:t>Gala </a:t>
            </a:r>
            <a:r>
              <a:rPr lang="en-GB" b="1" dirty="0" err="1"/>
              <a:t>redakcija</a:t>
            </a:r>
            <a:r>
              <a:rPr lang="en-GB" b="1" dirty="0"/>
              <a:t> </a:t>
            </a:r>
            <a:r>
              <a:rPr lang="en-GB" dirty="0"/>
              <a:t>– </a:t>
            </a:r>
            <a:r>
              <a:rPr lang="en-GB" dirty="0" err="1"/>
              <a:t>maijs</a:t>
            </a: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i="1" dirty="0" err="1"/>
              <a:t>Atgādinājums</a:t>
            </a:r>
            <a:r>
              <a:rPr lang="en-GB" i="1" dirty="0"/>
              <a:t> “</a:t>
            </a:r>
            <a:r>
              <a:rPr lang="en-GB" i="1" dirty="0" err="1"/>
              <a:t>jaunajām</a:t>
            </a:r>
            <a:r>
              <a:rPr lang="en-GB" i="1" dirty="0"/>
              <a:t>” </a:t>
            </a:r>
            <a:r>
              <a:rPr lang="en-GB" i="1" dirty="0" err="1"/>
              <a:t>pašvaldībām</a:t>
            </a:r>
            <a:r>
              <a:rPr lang="en-GB" i="1" dirty="0"/>
              <a:t> </a:t>
            </a:r>
            <a:r>
              <a:rPr lang="en-GB" i="1" dirty="0" err="1"/>
              <a:t>iesniegt</a:t>
            </a:r>
            <a:r>
              <a:rPr lang="en-GB" i="1" dirty="0"/>
              <a:t> </a:t>
            </a:r>
            <a:r>
              <a:rPr lang="en-GB" i="1" dirty="0" err="1"/>
              <a:t>līdz</a:t>
            </a:r>
            <a:r>
              <a:rPr lang="en-GB" i="1" dirty="0"/>
              <a:t> 10. </a:t>
            </a:r>
            <a:r>
              <a:rPr lang="en-GB" i="1" dirty="0" err="1"/>
              <a:t>novembrim</a:t>
            </a:r>
            <a:r>
              <a:rPr lang="en-GB" i="1" dirty="0"/>
              <a:t>: </a:t>
            </a:r>
          </a:p>
          <a:p>
            <a:pPr>
              <a:buFontTx/>
              <a:buChar char="-"/>
            </a:pPr>
            <a:r>
              <a:rPr lang="en-GB" dirty="0" err="1"/>
              <a:t>Reģionālas</a:t>
            </a:r>
            <a:r>
              <a:rPr lang="en-GB" dirty="0"/>
              <a:t> </a:t>
            </a:r>
            <a:r>
              <a:rPr lang="en-GB" dirty="0" err="1"/>
              <a:t>nozīmes</a:t>
            </a:r>
            <a:r>
              <a:rPr lang="en-GB" dirty="0"/>
              <a:t> </a:t>
            </a:r>
            <a:r>
              <a:rPr lang="en-GB" dirty="0" err="1"/>
              <a:t>projektus</a:t>
            </a:r>
            <a:endParaRPr lang="en-GB" dirty="0"/>
          </a:p>
          <a:p>
            <a:pPr>
              <a:buFontTx/>
              <a:buChar char="-"/>
            </a:pPr>
            <a:r>
              <a:rPr lang="en-GB" dirty="0" err="1"/>
              <a:t>Sadarbības</a:t>
            </a:r>
            <a:r>
              <a:rPr lang="en-GB" dirty="0"/>
              <a:t> </a:t>
            </a:r>
            <a:r>
              <a:rPr lang="en-GB" dirty="0" err="1"/>
              <a:t>projektus</a:t>
            </a:r>
            <a:endParaRPr lang="en-GB" dirty="0"/>
          </a:p>
          <a:p>
            <a:pPr marL="0" indent="0">
              <a:buNone/>
            </a:pPr>
            <a:r>
              <a:rPr lang="en-GB" dirty="0"/>
              <a:t> 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2BB77CA-1B89-4DFE-91C4-A9EE3797491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7944" y="5930720"/>
            <a:ext cx="1728192" cy="7344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12370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D8C881-210B-B448-B42B-4CF124C3AA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err="1">
                <a:solidFill>
                  <a:schemeClr val="accent1">
                    <a:lumMod val="75000"/>
                  </a:schemeClr>
                </a:solidFill>
              </a:rPr>
              <a:t>Pilsētu</a:t>
            </a:r>
            <a:r>
              <a:rPr lang="en-GB" b="1" dirty="0">
                <a:solidFill>
                  <a:schemeClr val="accent1">
                    <a:lumMod val="75000"/>
                  </a:schemeClr>
                </a:solidFill>
              </a:rPr>
              <a:t> f</a:t>
            </a:r>
            <a:r>
              <a:rPr lang="en-LV" b="1" dirty="0">
                <a:solidFill>
                  <a:schemeClr val="accent1">
                    <a:lumMod val="75000"/>
                  </a:schemeClr>
                </a:solidFill>
              </a:rPr>
              <a:t>unkcionālās teritorijas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C422D0-9699-F542-B94A-32AFBC17F1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GB" dirty="0" err="1"/>
              <a:t>Sagatavoti</a:t>
            </a:r>
            <a:r>
              <a:rPr lang="en-LV" dirty="0"/>
              <a:t> </a:t>
            </a:r>
            <a:r>
              <a:rPr lang="en-GB" dirty="0" err="1"/>
              <a:t>priekšlikumi</a:t>
            </a:r>
            <a:r>
              <a:rPr lang="en-GB" dirty="0"/>
              <a:t> un </a:t>
            </a:r>
            <a:r>
              <a:rPr lang="en-GB" dirty="0" err="1"/>
              <a:t>karšu</a:t>
            </a:r>
            <a:r>
              <a:rPr lang="en-GB" dirty="0"/>
              <a:t> </a:t>
            </a:r>
            <a:r>
              <a:rPr lang="en-LV" dirty="0"/>
              <a:t>materiāl</a:t>
            </a:r>
            <a:r>
              <a:rPr lang="en-GB" dirty="0"/>
              <a:t>i</a:t>
            </a:r>
            <a:r>
              <a:rPr lang="en-LV" dirty="0"/>
              <a:t> pēc Darba grupas dis</a:t>
            </a:r>
            <a:r>
              <a:rPr lang="en-GB" dirty="0" err="1"/>
              <a:t>kusi</a:t>
            </a:r>
            <a:r>
              <a:rPr lang="en-LV" dirty="0"/>
              <a:t>jas Talsos</a:t>
            </a:r>
            <a:r>
              <a:rPr lang="en-GB" dirty="0"/>
              <a:t>:</a:t>
            </a:r>
            <a:endParaRPr lang="en-LV" dirty="0"/>
          </a:p>
          <a:p>
            <a:pPr lvl="0"/>
            <a:r>
              <a:rPr lang="en-LV" dirty="0"/>
              <a:t>Pilsētas, kurai nosakāma funkcionālā teritorija, sasniedzamība (30-40 min). Pamatā zona balstīta uz 30 min sasniedzamības attālumu (tomēr ar atsevišķiem izņēmumiem)</a:t>
            </a:r>
          </a:p>
          <a:p>
            <a:pPr lvl="0"/>
            <a:r>
              <a:rPr lang="en-LV" dirty="0"/>
              <a:t>Darba svārstmigrācija  (uz pilsētu, kurai nosakāma funkcionālā zona) izmantojot DemoM</a:t>
            </a:r>
            <a:r>
              <a:rPr lang="en-GB" dirty="0" err="1"/>
              <a:t>ig</a:t>
            </a:r>
            <a:r>
              <a:rPr lang="en-LV" dirty="0"/>
              <a:t> datus no LU pētījuma</a:t>
            </a:r>
          </a:p>
          <a:p>
            <a:pPr lvl="0"/>
            <a:r>
              <a:rPr lang="en-LV" dirty="0"/>
              <a:t>Pakalpojumu pieejamība</a:t>
            </a:r>
            <a:r>
              <a:rPr lang="en-GB" dirty="0"/>
              <a:t> (</a:t>
            </a:r>
            <a:r>
              <a:rPr lang="en-GB" dirty="0" err="1"/>
              <a:t>izglītības</a:t>
            </a:r>
            <a:r>
              <a:rPr lang="en-GB" dirty="0"/>
              <a:t>, </a:t>
            </a:r>
            <a:r>
              <a:rPr lang="en-GB" dirty="0" err="1"/>
              <a:t>veselība</a:t>
            </a:r>
            <a:r>
              <a:rPr lang="en-GB" dirty="0"/>
              <a:t> </a:t>
            </a:r>
            <a:r>
              <a:rPr lang="en-GB" dirty="0" err="1"/>
              <a:t>u.c.</a:t>
            </a:r>
            <a:r>
              <a:rPr lang="en-GB" dirty="0"/>
              <a:t>)</a:t>
            </a:r>
            <a:endParaRPr lang="en-LV" dirty="0"/>
          </a:p>
          <a:p>
            <a:pPr marL="0" indent="0">
              <a:buNone/>
            </a:pPr>
            <a:r>
              <a:rPr lang="en-LV" dirty="0">
                <a:hlinkClick r:id="rId2"/>
              </a:rPr>
              <a:t>https://kpr.maps.arcgis.com/apps/webappviewer/index.html?id=a1af6c41751243d1b4f2bb07f7dbdd48</a:t>
            </a:r>
            <a:endParaRPr lang="en-LV" dirty="0"/>
          </a:p>
          <a:p>
            <a:endParaRPr lang="en-LV" dirty="0"/>
          </a:p>
        </p:txBody>
      </p:sp>
    </p:spTree>
    <p:extLst>
      <p:ext uri="{BB962C8B-B14F-4D97-AF65-F5344CB8AC3E}">
        <p14:creationId xmlns:p14="http://schemas.microsoft.com/office/powerpoint/2010/main" val="13350609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26103A0E-14EE-44BA-B6F1-1B61A85F0E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id="{5942B798-B96F-4323-82DF-2B05325D34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5" name="Attēls 4">
            <a:extLst>
              <a:ext uri="{FF2B5EF4-FFF2-40B4-BE49-F238E27FC236}">
                <a16:creationId xmlns:a16="http://schemas.microsoft.com/office/drawing/2014/main" id="{F42BAE85-7E23-44B2-B41E-28E01CF6C04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528" y="196588"/>
            <a:ext cx="8394359" cy="63867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33767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DF1F056C-D06B-4BF8-BCFB-D9267CDC29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b="1" dirty="0">
                <a:solidFill>
                  <a:schemeClr val="accent1">
                    <a:lumMod val="75000"/>
                  </a:schemeClr>
                </a:solidFill>
              </a:rPr>
              <a:t>Laika </a:t>
            </a:r>
            <a:r>
              <a:rPr lang="en-GB" b="1" dirty="0" err="1">
                <a:solidFill>
                  <a:schemeClr val="accent1">
                    <a:lumMod val="75000"/>
                  </a:schemeClr>
                </a:solidFill>
              </a:rPr>
              <a:t>grafiks</a:t>
            </a:r>
            <a:r>
              <a:rPr lang="en-GB" b="1" dirty="0">
                <a:solidFill>
                  <a:schemeClr val="accent1">
                    <a:lumMod val="75000"/>
                  </a:schemeClr>
                </a:solidFill>
              </a:rPr>
              <a:t> 2020-2021 (</a:t>
            </a:r>
            <a:r>
              <a:rPr lang="en-GB" b="1" dirty="0" err="1">
                <a:solidFill>
                  <a:schemeClr val="accent1">
                    <a:lumMod val="75000"/>
                  </a:schemeClr>
                </a:solidFill>
              </a:rPr>
              <a:t>vēlamais</a:t>
            </a:r>
            <a:r>
              <a:rPr lang="en-GB" dirty="0">
                <a:solidFill>
                  <a:schemeClr val="accent1">
                    <a:lumMod val="75000"/>
                  </a:schemeClr>
                </a:solidFill>
              </a:rPr>
              <a:t>)</a:t>
            </a:r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id="{B5864459-E2E5-4305-8481-B672932BAF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98316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b="1" dirty="0"/>
              <a:t>1.redakcija </a:t>
            </a:r>
            <a:r>
              <a:rPr lang="en-GB" dirty="0"/>
              <a:t>– </a:t>
            </a:r>
            <a:r>
              <a:rPr lang="en-GB" dirty="0" err="1"/>
              <a:t>janvāris</a:t>
            </a:r>
            <a:r>
              <a:rPr lang="en-GB" dirty="0"/>
              <a:t>/</a:t>
            </a:r>
            <a:r>
              <a:rPr lang="en-GB" dirty="0" err="1"/>
              <a:t>februāris</a:t>
            </a:r>
            <a:endParaRPr lang="en-GB" dirty="0"/>
          </a:p>
          <a:p>
            <a:pPr marL="0" indent="0">
              <a:buNone/>
            </a:pPr>
            <a:r>
              <a:rPr lang="en-GB" b="1" dirty="0" err="1"/>
              <a:t>Sabiedriskā</a:t>
            </a:r>
            <a:r>
              <a:rPr lang="en-GB" b="1" dirty="0"/>
              <a:t> </a:t>
            </a:r>
            <a:r>
              <a:rPr lang="en-GB" b="1" dirty="0" err="1"/>
              <a:t>apspriešana</a:t>
            </a:r>
            <a:r>
              <a:rPr lang="en-GB" b="1" dirty="0"/>
              <a:t> </a:t>
            </a:r>
            <a:r>
              <a:rPr lang="en-GB" dirty="0"/>
              <a:t>– </a:t>
            </a:r>
            <a:r>
              <a:rPr lang="en-GB" dirty="0" err="1"/>
              <a:t>februāris</a:t>
            </a:r>
            <a:r>
              <a:rPr lang="en-GB" dirty="0"/>
              <a:t>/marts</a:t>
            </a:r>
          </a:p>
          <a:p>
            <a:pPr marL="0" indent="0">
              <a:buNone/>
            </a:pPr>
            <a:r>
              <a:rPr lang="en-GB" b="1" dirty="0"/>
              <a:t>Gala </a:t>
            </a:r>
            <a:r>
              <a:rPr lang="en-GB" b="1" dirty="0" err="1"/>
              <a:t>redakcija</a:t>
            </a:r>
            <a:r>
              <a:rPr lang="en-GB" b="1" dirty="0"/>
              <a:t> </a:t>
            </a:r>
            <a:r>
              <a:rPr lang="en-GB" dirty="0"/>
              <a:t>– </a:t>
            </a:r>
            <a:r>
              <a:rPr lang="en-GB" dirty="0" err="1"/>
              <a:t>maijs</a:t>
            </a: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i="1" dirty="0" err="1"/>
              <a:t>Atgādinājums</a:t>
            </a:r>
            <a:r>
              <a:rPr lang="en-GB" i="1" dirty="0"/>
              <a:t> “</a:t>
            </a:r>
            <a:r>
              <a:rPr lang="en-GB" i="1" dirty="0" err="1"/>
              <a:t>jaunajām</a:t>
            </a:r>
            <a:r>
              <a:rPr lang="en-GB" i="1" dirty="0"/>
              <a:t>” </a:t>
            </a:r>
            <a:r>
              <a:rPr lang="en-GB" i="1" dirty="0" err="1"/>
              <a:t>pašvaldībām</a:t>
            </a:r>
            <a:r>
              <a:rPr lang="en-GB" i="1" dirty="0"/>
              <a:t> </a:t>
            </a:r>
            <a:r>
              <a:rPr lang="en-GB" i="1" dirty="0" err="1"/>
              <a:t>iesniegt</a:t>
            </a:r>
            <a:r>
              <a:rPr lang="en-GB" i="1" dirty="0"/>
              <a:t> </a:t>
            </a:r>
            <a:r>
              <a:rPr lang="en-GB" i="1" dirty="0" err="1"/>
              <a:t>līdz</a:t>
            </a:r>
            <a:r>
              <a:rPr lang="en-GB" i="1" dirty="0"/>
              <a:t> </a:t>
            </a:r>
            <a:r>
              <a:rPr lang="en-GB" b="1" i="1" dirty="0"/>
              <a:t>10. </a:t>
            </a:r>
            <a:r>
              <a:rPr lang="en-GB" b="1" i="1" dirty="0" err="1"/>
              <a:t>novembrim</a:t>
            </a:r>
            <a:r>
              <a:rPr lang="en-GB" i="1" dirty="0"/>
              <a:t>: </a:t>
            </a:r>
          </a:p>
          <a:p>
            <a:pPr>
              <a:buFontTx/>
              <a:buChar char="-"/>
            </a:pPr>
            <a:r>
              <a:rPr lang="en-GB" dirty="0" err="1"/>
              <a:t>Reģionālas</a:t>
            </a:r>
            <a:r>
              <a:rPr lang="en-GB" dirty="0"/>
              <a:t> </a:t>
            </a:r>
            <a:r>
              <a:rPr lang="en-GB" dirty="0" err="1"/>
              <a:t>nozīmes</a:t>
            </a:r>
            <a:r>
              <a:rPr lang="en-GB" dirty="0"/>
              <a:t> </a:t>
            </a:r>
            <a:r>
              <a:rPr lang="en-GB" dirty="0" err="1"/>
              <a:t>projektus</a:t>
            </a:r>
            <a:endParaRPr lang="en-GB" dirty="0"/>
          </a:p>
          <a:p>
            <a:pPr>
              <a:buFontTx/>
              <a:buChar char="-"/>
            </a:pPr>
            <a:r>
              <a:rPr lang="en-GB" dirty="0" err="1"/>
              <a:t>Sadarbības</a:t>
            </a:r>
            <a:r>
              <a:rPr lang="en-GB" dirty="0"/>
              <a:t> </a:t>
            </a:r>
            <a:r>
              <a:rPr lang="en-GB" dirty="0" err="1"/>
              <a:t>projektus</a:t>
            </a:r>
            <a:endParaRPr lang="en-GB" dirty="0"/>
          </a:p>
          <a:p>
            <a:pPr marL="0" indent="0">
              <a:buNone/>
            </a:pPr>
            <a:r>
              <a:rPr lang="en-GB" dirty="0"/>
              <a:t> 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2BB77CA-1B89-4DFE-91C4-A9EE3797491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7944" y="5930720"/>
            <a:ext cx="1728192" cy="7344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64332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atura vietturis 2">
            <a:extLst>
              <a:ext uri="{FF2B5EF4-FFF2-40B4-BE49-F238E27FC236}">
                <a16:creationId xmlns:a16="http://schemas.microsoft.com/office/drawing/2014/main" id="{D4DF668B-12AE-419E-8ABB-025D87728E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GB" dirty="0" err="1"/>
              <a:t>Darbosimies</a:t>
            </a:r>
            <a:r>
              <a:rPr lang="en-GB" dirty="0"/>
              <a:t> </a:t>
            </a:r>
            <a:r>
              <a:rPr lang="en-GB" dirty="0" err="1"/>
              <a:t>kopā</a:t>
            </a:r>
            <a:r>
              <a:rPr lang="en-GB" dirty="0"/>
              <a:t>, </a:t>
            </a:r>
            <a:r>
              <a:rPr lang="en-GB" dirty="0" err="1"/>
              <a:t>lai</a:t>
            </a:r>
            <a:r>
              <a:rPr lang="en-GB" dirty="0"/>
              <a:t> KPR </a:t>
            </a:r>
            <a:r>
              <a:rPr lang="en-GB" dirty="0" err="1"/>
              <a:t>Attīstības</a:t>
            </a:r>
            <a:r>
              <a:rPr lang="en-GB" dirty="0"/>
              <a:t> </a:t>
            </a:r>
            <a:r>
              <a:rPr lang="en-GB" dirty="0" err="1"/>
              <a:t>programma</a:t>
            </a:r>
            <a:r>
              <a:rPr lang="en-GB" dirty="0"/>
              <a:t> </a:t>
            </a:r>
            <a:r>
              <a:rPr lang="en-GB" dirty="0" err="1"/>
              <a:t>būtu</a:t>
            </a:r>
            <a:r>
              <a:rPr lang="en-GB" dirty="0"/>
              <a:t> </a:t>
            </a:r>
            <a:r>
              <a:rPr lang="en-GB" dirty="0" err="1"/>
              <a:t>patiešām</a:t>
            </a:r>
            <a:r>
              <a:rPr lang="en-GB" dirty="0"/>
              <a:t> labs </a:t>
            </a:r>
            <a:r>
              <a:rPr lang="en-GB" dirty="0" err="1"/>
              <a:t>pamats</a:t>
            </a:r>
            <a:r>
              <a:rPr lang="en-GB" dirty="0"/>
              <a:t> </a:t>
            </a:r>
            <a:r>
              <a:rPr lang="en-GB" dirty="0" err="1"/>
              <a:t>Kurzemes</a:t>
            </a:r>
            <a:r>
              <a:rPr lang="en-GB" dirty="0"/>
              <a:t> </a:t>
            </a:r>
            <a:r>
              <a:rPr lang="en-GB" dirty="0" err="1"/>
              <a:t>attīstībai</a:t>
            </a:r>
            <a:r>
              <a:rPr lang="en-GB" dirty="0"/>
              <a:t>!</a:t>
            </a:r>
          </a:p>
          <a:p>
            <a:pPr algn="ctr"/>
            <a:endParaRPr lang="en-GB" dirty="0"/>
          </a:p>
          <a:p>
            <a:pPr marL="0" indent="0" algn="ctr">
              <a:buNone/>
            </a:pPr>
            <a:r>
              <a:rPr lang="en-GB" sz="4000" b="1" dirty="0">
                <a:solidFill>
                  <a:schemeClr val="accent1">
                    <a:lumMod val="75000"/>
                  </a:schemeClr>
                </a:solidFill>
              </a:rPr>
              <a:t>PALDIES!</a:t>
            </a:r>
          </a:p>
        </p:txBody>
      </p:sp>
      <p:pic>
        <p:nvPicPr>
          <p:cNvPr id="5" name="Picture 3">
            <a:extLst>
              <a:ext uri="{FF2B5EF4-FFF2-40B4-BE49-F238E27FC236}">
                <a16:creationId xmlns:a16="http://schemas.microsoft.com/office/drawing/2014/main" id="{B8C4A4BC-3133-4D71-86FC-84DC1D709AB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3808" y="4455114"/>
            <a:ext cx="3685113" cy="15661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06526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Essential</Template>
  <TotalTime>4516</TotalTime>
  <Words>584</Words>
  <Application>Microsoft Office PowerPoint</Application>
  <PresentationFormat>Slaidrāde ekrānā (4:3)</PresentationFormat>
  <Paragraphs>80</Paragraphs>
  <Slides>8</Slides>
  <Notes>1</Notes>
  <HiddenSlides>0</HiddenSlides>
  <MMClips>0</MMClips>
  <ScaleCrop>false</ScaleCrop>
  <HeadingPairs>
    <vt:vector size="6" baseType="variant">
      <vt:variant>
        <vt:lpstr>Lietotie fonti</vt:lpstr>
      </vt:variant>
      <vt:variant>
        <vt:i4>4</vt:i4>
      </vt:variant>
      <vt:variant>
        <vt:lpstr>Dizains</vt:lpstr>
      </vt:variant>
      <vt:variant>
        <vt:i4>1</vt:i4>
      </vt:variant>
      <vt:variant>
        <vt:lpstr>Slaidu virsraksti</vt:lpstr>
      </vt:variant>
      <vt:variant>
        <vt:i4>8</vt:i4>
      </vt:variant>
    </vt:vector>
  </HeadingPairs>
  <TitlesOfParts>
    <vt:vector size="13" baseType="lpstr">
      <vt:lpstr>Arial</vt:lpstr>
      <vt:lpstr>Arial Black</vt:lpstr>
      <vt:lpstr>Calibri</vt:lpstr>
      <vt:lpstr>Wingdings</vt:lpstr>
      <vt:lpstr>Office Theme</vt:lpstr>
      <vt:lpstr>Kurzemes plānošanas reģiona Attīstības programma 2021-2027 </vt:lpstr>
      <vt:lpstr>Tematiskās darba grupas</vt:lpstr>
      <vt:lpstr>PowerPoint prezentācija</vt:lpstr>
      <vt:lpstr>Laika grafiks 2020-2021 (vēlamais)</vt:lpstr>
      <vt:lpstr>Pilsētu funkcionālās teritorijas</vt:lpstr>
      <vt:lpstr>PowerPoint prezentācija</vt:lpstr>
      <vt:lpstr>Laika grafiks 2020-2021 (vēlamais)</vt:lpstr>
      <vt:lpstr>PowerPoint prezentācija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Attīstības plānošanas dokumentos paredzēto aktivitāšu ieviešana</dc:title>
  <dc:creator>KPR</dc:creator>
  <cp:lastModifiedBy>Jusis</cp:lastModifiedBy>
  <cp:revision>149</cp:revision>
  <cp:lastPrinted>2017-01-10T11:12:01Z</cp:lastPrinted>
  <dcterms:created xsi:type="dcterms:W3CDTF">2016-12-01T09:31:42Z</dcterms:created>
  <dcterms:modified xsi:type="dcterms:W3CDTF">2020-11-04T08:56:26Z</dcterms:modified>
</cp:coreProperties>
</file>