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7" r:id="rId2"/>
    <p:sldId id="339" r:id="rId3"/>
    <p:sldId id="322" r:id="rId4"/>
    <p:sldId id="323" r:id="rId5"/>
    <p:sldId id="333" r:id="rId6"/>
    <p:sldId id="336" r:id="rId7"/>
    <p:sldId id="353" r:id="rId8"/>
    <p:sldId id="350" r:id="rId9"/>
    <p:sldId id="351" r:id="rId10"/>
    <p:sldId id="337" r:id="rId11"/>
    <p:sldId id="338" r:id="rId12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/>
              <a:t>11.01.2017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F8C9A-3A7C-4920-A95D-0F95C0775F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8548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/>
              <a:t>11.01.2017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3602F-2014-4930-90E0-76E1AC8B1AF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38281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7F42B-0B1F-48B2-A00F-0772FF2C24D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439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17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663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740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363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443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182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401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53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67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59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1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3C29-2D3F-4B5B-93AF-410B9183CD28}" type="datetimeFigureOut">
              <a:rPr lang="lv-LV" smtClean="0"/>
              <a:t>10.02.2021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87D2-BC41-439E-BB61-5CF2AC0621D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5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6"/>
            <a:ext cx="5544616" cy="59303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816424"/>
          </a:xfrm>
        </p:spPr>
        <p:txBody>
          <a:bodyPr>
            <a:normAutofit/>
          </a:bodyPr>
          <a:lstStyle/>
          <a:p>
            <a:r>
              <a:rPr lang="lv-LV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Kurzemes plānošanas reģion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Attīstības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programma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2021-2027</a:t>
            </a:r>
            <a:br>
              <a:rPr lang="lv-LV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lv-LV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9" y="5380613"/>
            <a:ext cx="5002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11.02.2021</a:t>
            </a:r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Indra </a:t>
            </a:r>
            <a:r>
              <a:rPr lang="lv-LV" b="1" dirty="0" err="1">
                <a:solidFill>
                  <a:schemeClr val="tx2">
                    <a:lumMod val="75000"/>
                  </a:schemeClr>
                </a:solidFill>
              </a:rPr>
              <a:t>Murziņa</a:t>
            </a:r>
            <a:endParaRPr lang="lv-LV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Kurzemes plānošanas reģiona </a:t>
            </a:r>
          </a:p>
          <a:p>
            <a:pPr algn="r"/>
            <a:r>
              <a:rPr lang="lv-LV" b="1" dirty="0">
                <a:solidFill>
                  <a:schemeClr val="tx2">
                    <a:lumMod val="75000"/>
                  </a:schemeClr>
                </a:solidFill>
              </a:rPr>
              <a:t>Telpiskās attīstības plānotāja</a:t>
            </a:r>
          </a:p>
          <a:p>
            <a:pPr algn="r"/>
            <a:endParaRPr lang="lv-LV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537" y="260648"/>
            <a:ext cx="1853952" cy="78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39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0ECDE83-6BEF-454F-A2E1-30F43B10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42" y="160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Izstrādes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gaitu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ietekmējošie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faktori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A957EE7-DAEF-472B-970C-CE0BB4AA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48" y="1125536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en-GB" sz="2400" b="1" dirty="0" err="1"/>
              <a:t>Darbības</a:t>
            </a:r>
            <a:r>
              <a:rPr lang="en-GB" sz="2400" b="1" dirty="0"/>
              <a:t> </a:t>
            </a:r>
            <a:r>
              <a:rPr lang="en-GB" sz="2400" b="1" dirty="0" err="1"/>
              <a:t>programma</a:t>
            </a:r>
            <a:r>
              <a:rPr lang="en-GB" sz="2400" b="1" dirty="0"/>
              <a:t> 2021-2027</a:t>
            </a:r>
            <a:r>
              <a:rPr lang="en-GB" sz="2400" dirty="0"/>
              <a:t> – </a:t>
            </a:r>
            <a:r>
              <a:rPr lang="en-GB" sz="2400" dirty="0" err="1"/>
              <a:t>apstiprināšana</a:t>
            </a:r>
            <a:r>
              <a:rPr lang="en-GB" sz="2400" dirty="0"/>
              <a:t> </a:t>
            </a:r>
            <a:r>
              <a:rPr lang="en-GB" sz="2400" dirty="0" err="1"/>
              <a:t>plānota</a:t>
            </a:r>
            <a:r>
              <a:rPr lang="en-GB" sz="2400" dirty="0"/>
              <a:t> </a:t>
            </a:r>
            <a:r>
              <a:rPr lang="en-GB" sz="2400" dirty="0" err="1"/>
              <a:t>martā</a:t>
            </a:r>
            <a:endParaRPr lang="en-GB" sz="2400" dirty="0"/>
          </a:p>
          <a:p>
            <a:r>
              <a:rPr lang="lv-LV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Taisnīgas pārkārtošanās teritoriālais plāns 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– nav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skaidrības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attieksies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uz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Kurzemi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Zemgali</a:t>
            </a:r>
            <a:endParaRPr lang="en-GB" sz="2400" dirty="0"/>
          </a:p>
          <a:p>
            <a:r>
              <a:rPr lang="en-GB" sz="2400" b="1" dirty="0" err="1"/>
              <a:t>Nozaru</a:t>
            </a:r>
            <a:r>
              <a:rPr lang="en-GB" sz="2400" b="1" dirty="0"/>
              <a:t> </a:t>
            </a:r>
            <a:r>
              <a:rPr lang="en-GB" sz="2400" b="1" dirty="0" err="1"/>
              <a:t>pamatnostādnes</a:t>
            </a:r>
            <a:r>
              <a:rPr lang="en-GB" sz="2400" b="1" dirty="0"/>
              <a:t> </a:t>
            </a:r>
            <a:r>
              <a:rPr lang="en-GB" sz="2400" dirty="0"/>
              <a:t>– </a:t>
            </a:r>
            <a:r>
              <a:rPr lang="en-GB" sz="2400" dirty="0" err="1"/>
              <a:t>daudzas</a:t>
            </a:r>
            <a:r>
              <a:rPr lang="en-GB" sz="2400" dirty="0"/>
              <a:t> </a:t>
            </a:r>
            <a:r>
              <a:rPr lang="en-GB" sz="2400" dirty="0" err="1"/>
              <a:t>joprojām</a:t>
            </a:r>
            <a:r>
              <a:rPr lang="en-GB" sz="2400" dirty="0"/>
              <a:t> </a:t>
            </a:r>
            <a:r>
              <a:rPr lang="en-GB" sz="2400" dirty="0" err="1"/>
              <a:t>izstrādes</a:t>
            </a:r>
            <a:r>
              <a:rPr lang="en-GB" sz="2400" dirty="0"/>
              <a:t> </a:t>
            </a:r>
            <a:r>
              <a:rPr lang="en-GB" sz="2400" dirty="0" err="1"/>
              <a:t>procesā</a:t>
            </a:r>
            <a:r>
              <a:rPr lang="en-GB" sz="2400" dirty="0"/>
              <a:t> (</a:t>
            </a:r>
            <a:r>
              <a:rPr lang="en-GB" sz="2400" dirty="0" err="1"/>
              <a:t>piemēram</a:t>
            </a:r>
            <a:r>
              <a:rPr lang="en-GB" sz="2400" dirty="0"/>
              <a:t>, </a:t>
            </a:r>
            <a:r>
              <a:rPr lang="en-GB" sz="2400" dirty="0" err="1"/>
              <a:t>Vides</a:t>
            </a:r>
            <a:r>
              <a:rPr lang="en-GB" sz="2400" dirty="0"/>
              <a:t> </a:t>
            </a:r>
            <a:r>
              <a:rPr lang="en-GB" sz="2400" dirty="0" err="1"/>
              <a:t>politikas</a:t>
            </a:r>
            <a:r>
              <a:rPr lang="en-GB" sz="2400" dirty="0"/>
              <a:t> </a:t>
            </a:r>
            <a:r>
              <a:rPr lang="en-GB" sz="2400" dirty="0" err="1"/>
              <a:t>pamatnostādnes</a:t>
            </a:r>
            <a:r>
              <a:rPr lang="en-GB" sz="2400" dirty="0"/>
              <a:t>)</a:t>
            </a:r>
          </a:p>
          <a:p>
            <a:r>
              <a:rPr lang="en-GB" sz="2400" b="1" dirty="0"/>
              <a:t>VARAM </a:t>
            </a:r>
            <a:r>
              <a:rPr lang="en-GB" sz="2400" b="1" dirty="0" err="1"/>
              <a:t>Konceptuālais</a:t>
            </a:r>
            <a:r>
              <a:rPr lang="en-GB" sz="2400" b="1" dirty="0"/>
              <a:t> </a:t>
            </a:r>
            <a:r>
              <a:rPr lang="en-GB" sz="2400" b="1" dirty="0" err="1"/>
              <a:t>ziņojuma</a:t>
            </a:r>
            <a:r>
              <a:rPr lang="en-GB" sz="2400" b="1" dirty="0"/>
              <a:t> “Par </a:t>
            </a:r>
            <a:r>
              <a:rPr lang="en-GB" sz="2400" b="1" dirty="0" err="1"/>
              <a:t>administratīvo</a:t>
            </a:r>
            <a:r>
              <a:rPr lang="en-GB" sz="2400" b="1" dirty="0"/>
              <a:t> </a:t>
            </a:r>
            <a:r>
              <a:rPr lang="en-GB" sz="2400" b="1" dirty="0" err="1"/>
              <a:t>reģionu</a:t>
            </a:r>
            <a:r>
              <a:rPr lang="en-GB" sz="2400" b="1" dirty="0"/>
              <a:t> </a:t>
            </a:r>
            <a:r>
              <a:rPr lang="en-GB" sz="2400" b="1" dirty="0" err="1"/>
              <a:t>izveidi</a:t>
            </a:r>
            <a:r>
              <a:rPr lang="en-GB" sz="2400" b="1" dirty="0"/>
              <a:t>” </a:t>
            </a:r>
            <a:r>
              <a:rPr lang="en-GB" sz="2400" b="1" dirty="0" err="1"/>
              <a:t>virzība</a:t>
            </a:r>
            <a:r>
              <a:rPr lang="en-GB" sz="2400" dirty="0"/>
              <a:t> (</a:t>
            </a:r>
            <a:r>
              <a:rPr lang="en-GB" sz="2400" dirty="0" err="1"/>
              <a:t>izsludināts</a:t>
            </a:r>
            <a:r>
              <a:rPr lang="en-GB" sz="2400" dirty="0"/>
              <a:t> VSS 20.10.2020.) un </a:t>
            </a:r>
            <a:r>
              <a:rPr lang="en-GB" sz="2400" dirty="0" err="1"/>
              <a:t>likuma</a:t>
            </a:r>
            <a:r>
              <a:rPr lang="en-GB" sz="2400" dirty="0"/>
              <a:t> par </a:t>
            </a:r>
            <a:r>
              <a:rPr lang="en-GB" sz="2400" dirty="0" err="1"/>
              <a:t>administratīvajiem</a:t>
            </a:r>
            <a:r>
              <a:rPr lang="en-GB" sz="2400" dirty="0"/>
              <a:t> </a:t>
            </a:r>
            <a:r>
              <a:rPr lang="en-GB" sz="2400" dirty="0" err="1"/>
              <a:t>reģioniem</a:t>
            </a:r>
            <a:r>
              <a:rPr lang="en-GB" sz="2400" dirty="0"/>
              <a:t> </a:t>
            </a:r>
            <a:r>
              <a:rPr lang="en-GB" sz="2400" dirty="0" err="1"/>
              <a:t>izstrāde</a:t>
            </a:r>
            <a:r>
              <a:rPr lang="en-GB" sz="2400" dirty="0"/>
              <a:t> – nav </a:t>
            </a:r>
            <a:r>
              <a:rPr lang="en-GB" sz="2400" dirty="0" err="1"/>
              <a:t>definētas</a:t>
            </a:r>
            <a:r>
              <a:rPr lang="en-GB" sz="2400" dirty="0"/>
              <a:t> </a:t>
            </a:r>
            <a:r>
              <a:rPr lang="en-GB" sz="2400" dirty="0" err="1"/>
              <a:t>nākotnes</a:t>
            </a:r>
            <a:r>
              <a:rPr lang="en-GB" sz="2400" dirty="0"/>
              <a:t> </a:t>
            </a:r>
            <a:r>
              <a:rPr lang="en-GB" sz="2400" dirty="0" err="1"/>
              <a:t>reģionu</a:t>
            </a:r>
            <a:r>
              <a:rPr lang="en-GB" sz="2400" dirty="0"/>
              <a:t> </a:t>
            </a:r>
            <a:r>
              <a:rPr lang="en-GB" sz="2400" dirty="0" err="1"/>
              <a:t>funkcijas</a:t>
            </a:r>
            <a:r>
              <a:rPr lang="en-GB" sz="2400" dirty="0"/>
              <a:t> un </a:t>
            </a:r>
            <a:r>
              <a:rPr lang="en-GB" sz="2400" dirty="0" err="1"/>
              <a:t>normatīvajos</a:t>
            </a:r>
            <a:r>
              <a:rPr lang="en-GB" sz="2400" dirty="0"/>
              <a:t> </a:t>
            </a:r>
            <a:r>
              <a:rPr lang="en-GB" sz="2400" dirty="0" err="1"/>
              <a:t>aktos</a:t>
            </a:r>
            <a:r>
              <a:rPr lang="en-GB" sz="2400" dirty="0"/>
              <a:t> nav </a:t>
            </a:r>
            <a:r>
              <a:rPr lang="en-GB" sz="2400" dirty="0" err="1"/>
              <a:t>nostiprinātās</a:t>
            </a:r>
            <a:r>
              <a:rPr lang="en-GB" sz="2400" dirty="0"/>
              <a:t> VARAM </a:t>
            </a:r>
            <a:r>
              <a:rPr lang="en-GB" sz="2400" dirty="0" err="1"/>
              <a:t>virzītās</a:t>
            </a:r>
            <a:r>
              <a:rPr lang="en-GB" sz="2400" dirty="0"/>
              <a:t> </a:t>
            </a:r>
            <a:r>
              <a:rPr lang="en-GB" sz="2400" dirty="0" err="1"/>
              <a:t>izmaiņas</a:t>
            </a:r>
            <a:r>
              <a:rPr lang="en-GB" sz="2400" dirty="0"/>
              <a:t> </a:t>
            </a:r>
            <a:r>
              <a:rPr lang="en-GB" sz="2400" dirty="0" err="1"/>
              <a:t>plānošanas</a:t>
            </a:r>
            <a:r>
              <a:rPr lang="en-GB" sz="2400" dirty="0"/>
              <a:t> </a:t>
            </a:r>
            <a:r>
              <a:rPr lang="en-GB" sz="2400" dirty="0" err="1"/>
              <a:t>reģionu</a:t>
            </a:r>
            <a:r>
              <a:rPr lang="en-GB" sz="2400" dirty="0"/>
              <a:t> </a:t>
            </a:r>
            <a:r>
              <a:rPr lang="en-GB" sz="2400" dirty="0" err="1"/>
              <a:t>robežām</a:t>
            </a:r>
            <a:r>
              <a:rPr lang="en-GB" sz="2400" dirty="0"/>
              <a:t> (</a:t>
            </a:r>
            <a:r>
              <a:rPr lang="en-GB" sz="2400" dirty="0" err="1"/>
              <a:t>Tukuma</a:t>
            </a:r>
            <a:r>
              <a:rPr lang="en-GB" sz="2400" dirty="0"/>
              <a:t> </a:t>
            </a:r>
            <a:r>
              <a:rPr lang="en-GB" sz="2400" dirty="0" err="1"/>
              <a:t>novads</a:t>
            </a:r>
            <a:r>
              <a:rPr lang="en-GB" sz="2400" dirty="0"/>
              <a:t>)</a:t>
            </a:r>
          </a:p>
          <a:p>
            <a:r>
              <a:rPr lang="en-GB" sz="24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Pilsētu</a:t>
            </a:r>
            <a:r>
              <a:rPr lang="en-GB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funkcionālās</a:t>
            </a:r>
            <a:r>
              <a:rPr lang="en-GB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teritorijas</a:t>
            </a:r>
            <a:r>
              <a:rPr lang="en-GB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kurām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plānots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novirzīt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v-LV" sz="2400" dirty="0">
                <a:ea typeface="Calibri" panose="020F0502020204030204" pitchFamily="34" charset="0"/>
              </a:rPr>
              <a:t>6 % no ERAF kopējā finansējuma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izstrādā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VARAM, nav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saņemtas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iekļaušanai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AP.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Ir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darba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grupā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kopīgi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pašvaldībām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sagatavota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versija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4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34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9C0B3D-91D6-4269-AC37-60A6670EA2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6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4DF668B-12AE-419E-8ABB-025D87728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</a:rPr>
              <a:t>KURZEME 2021-2027</a:t>
            </a:r>
          </a:p>
          <a:p>
            <a:pPr marL="0" indent="0" algn="ctr">
              <a:buNone/>
            </a:pPr>
            <a:r>
              <a:rPr lang="en-GB" dirty="0" err="1"/>
              <a:t>Darbosimies</a:t>
            </a:r>
            <a:r>
              <a:rPr lang="en-GB" dirty="0"/>
              <a:t> </a:t>
            </a:r>
            <a:r>
              <a:rPr lang="en-GB" dirty="0" err="1"/>
              <a:t>kopā</a:t>
            </a:r>
            <a:r>
              <a:rPr lang="en-GB" dirty="0"/>
              <a:t>, </a:t>
            </a:r>
            <a:r>
              <a:rPr lang="en-GB" dirty="0" err="1"/>
              <a:t>lai</a:t>
            </a:r>
            <a:r>
              <a:rPr lang="en-GB" dirty="0"/>
              <a:t> KPR </a:t>
            </a:r>
            <a:r>
              <a:rPr lang="en-GB" dirty="0" err="1"/>
              <a:t>Attīstības</a:t>
            </a:r>
            <a:r>
              <a:rPr lang="en-GB" dirty="0"/>
              <a:t> </a:t>
            </a:r>
            <a:r>
              <a:rPr lang="en-GB" dirty="0" err="1"/>
              <a:t>programma</a:t>
            </a:r>
            <a:r>
              <a:rPr lang="en-GB" dirty="0"/>
              <a:t> </a:t>
            </a:r>
            <a:r>
              <a:rPr lang="en-GB" dirty="0" err="1"/>
              <a:t>būtu</a:t>
            </a:r>
            <a:r>
              <a:rPr lang="en-GB" dirty="0"/>
              <a:t> </a:t>
            </a:r>
            <a:r>
              <a:rPr lang="en-GB" dirty="0" err="1"/>
              <a:t>patiešām</a:t>
            </a:r>
            <a:r>
              <a:rPr lang="en-GB" dirty="0"/>
              <a:t> labs </a:t>
            </a:r>
            <a:r>
              <a:rPr lang="en-GB" dirty="0" err="1"/>
              <a:t>pamats</a:t>
            </a:r>
            <a:r>
              <a:rPr lang="en-GB" dirty="0"/>
              <a:t> </a:t>
            </a:r>
            <a:r>
              <a:rPr lang="en-GB" dirty="0" err="1"/>
              <a:t>Kurzemes</a:t>
            </a:r>
            <a:r>
              <a:rPr lang="en-GB" dirty="0"/>
              <a:t> </a:t>
            </a:r>
            <a:r>
              <a:rPr lang="en-GB" dirty="0" err="1"/>
              <a:t>attīstībai</a:t>
            </a:r>
            <a:r>
              <a:rPr lang="en-GB" dirty="0"/>
              <a:t>!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8C4A4BC-3133-4D71-86FC-84DC1D709A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55114"/>
            <a:ext cx="3685113" cy="156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Uzsākšana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4757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/>
              <a:t>20.12.2019. KPR </a:t>
            </a:r>
            <a:r>
              <a:rPr lang="en-GB" sz="2400" dirty="0" err="1"/>
              <a:t>Attīstības</a:t>
            </a:r>
            <a:r>
              <a:rPr lang="en-GB" sz="2400" dirty="0"/>
              <a:t> </a:t>
            </a:r>
            <a:r>
              <a:rPr lang="en-GB" sz="2400" dirty="0" err="1"/>
              <a:t>padomes</a:t>
            </a:r>
            <a:r>
              <a:rPr lang="en-GB" sz="2400" dirty="0"/>
              <a:t> </a:t>
            </a:r>
            <a:r>
              <a:rPr lang="en-GB" sz="2400" dirty="0" err="1"/>
              <a:t>rakstiskajā</a:t>
            </a:r>
            <a:r>
              <a:rPr lang="en-GB" sz="2400" dirty="0"/>
              <a:t> </a:t>
            </a:r>
            <a:r>
              <a:rPr lang="en-GB" sz="2400" dirty="0" err="1"/>
              <a:t>procedūrā</a:t>
            </a:r>
            <a:r>
              <a:rPr lang="en-GB" sz="2400" dirty="0"/>
              <a:t> pie</a:t>
            </a:r>
            <a:r>
              <a:rPr lang="lv-LV" sz="2400" dirty="0"/>
              <a:t>ņ</a:t>
            </a:r>
            <a:r>
              <a:rPr lang="en-GB" sz="2400" dirty="0" err="1"/>
              <a:t>emts</a:t>
            </a:r>
            <a:r>
              <a:rPr lang="en-GB" sz="2400" dirty="0"/>
              <a:t> </a:t>
            </a:r>
            <a:r>
              <a:rPr lang="en-GB" sz="2400" dirty="0" err="1"/>
              <a:t>lēmums</a:t>
            </a:r>
            <a:r>
              <a:rPr lang="en-GB" sz="2400" dirty="0"/>
              <a:t> Nr. 03/19 par KPR </a:t>
            </a:r>
            <a:r>
              <a:rPr lang="en-GB" sz="2400" dirty="0" err="1"/>
              <a:t>Attīstības</a:t>
            </a:r>
            <a:r>
              <a:rPr lang="en-GB" sz="2400" dirty="0"/>
              <a:t> </a:t>
            </a:r>
            <a:r>
              <a:rPr lang="en-GB" sz="2400" dirty="0" err="1"/>
              <a:t>programmas</a:t>
            </a:r>
            <a:r>
              <a:rPr lang="en-GB" sz="2400" dirty="0"/>
              <a:t> 2021.-2027.gadam </a:t>
            </a:r>
            <a:r>
              <a:rPr lang="en-GB" sz="2400" dirty="0" err="1"/>
              <a:t>izstrādes</a:t>
            </a:r>
            <a:r>
              <a:rPr lang="en-GB" sz="2400" dirty="0"/>
              <a:t> </a:t>
            </a:r>
            <a:r>
              <a:rPr lang="en-GB" sz="2400" dirty="0" err="1"/>
              <a:t>uzsākšanu</a:t>
            </a:r>
            <a:r>
              <a:rPr lang="en-GB" sz="2400" dirty="0"/>
              <a:t> un </a:t>
            </a:r>
            <a:r>
              <a:rPr lang="en-GB" sz="2400" dirty="0" err="1"/>
              <a:t>darba</a:t>
            </a:r>
            <a:r>
              <a:rPr lang="en-GB" sz="2400" dirty="0"/>
              <a:t> </a:t>
            </a:r>
            <a:r>
              <a:rPr lang="en-GB" sz="2400" dirty="0" err="1"/>
              <a:t>uzdevuma</a:t>
            </a:r>
            <a:r>
              <a:rPr lang="en-GB" sz="2400" dirty="0"/>
              <a:t> </a:t>
            </a:r>
            <a:r>
              <a:rPr lang="en-GB" sz="2400" dirty="0" err="1"/>
              <a:t>apstiprināšanu</a:t>
            </a:r>
            <a:endParaRPr lang="en-GB" sz="2400" dirty="0"/>
          </a:p>
          <a:p>
            <a:r>
              <a:rPr lang="en-GB" sz="2400" dirty="0"/>
              <a:t>16.06.2020. </a:t>
            </a:r>
            <a:r>
              <a:rPr lang="en-GB" sz="2400" dirty="0" err="1"/>
              <a:t>apstiprināts</a:t>
            </a:r>
            <a:r>
              <a:rPr lang="en-GB" sz="2400" dirty="0"/>
              <a:t> </a:t>
            </a:r>
            <a:r>
              <a:rPr lang="en-GB" sz="2400" dirty="0" err="1"/>
              <a:t>izstrādes</a:t>
            </a:r>
            <a:r>
              <a:rPr lang="en-GB" sz="2400" dirty="0"/>
              <a:t> </a:t>
            </a:r>
            <a:r>
              <a:rPr lang="en-GB" sz="2400" dirty="0" err="1"/>
              <a:t>Vadības</a:t>
            </a:r>
            <a:r>
              <a:rPr lang="en-GB" sz="2400" dirty="0"/>
              <a:t> </a:t>
            </a:r>
            <a:r>
              <a:rPr lang="en-GB" sz="2400" dirty="0" err="1"/>
              <a:t>grupas</a:t>
            </a:r>
            <a:r>
              <a:rPr lang="en-GB" sz="2400" dirty="0"/>
              <a:t> </a:t>
            </a:r>
            <a:r>
              <a:rPr lang="en-GB" sz="2400" dirty="0" err="1"/>
              <a:t>sastāvs</a:t>
            </a:r>
            <a:endParaRPr lang="en-GB" sz="2400" dirty="0"/>
          </a:p>
          <a:p>
            <a:r>
              <a:rPr lang="en-GB" sz="2400" dirty="0" err="1"/>
              <a:t>Izveidota</a:t>
            </a:r>
            <a:r>
              <a:rPr lang="en-GB" sz="2400" dirty="0"/>
              <a:t> </a:t>
            </a:r>
            <a:r>
              <a:rPr lang="en-GB" sz="2400" dirty="0" err="1"/>
              <a:t>Izstrādes</a:t>
            </a:r>
            <a:r>
              <a:rPr lang="en-GB" sz="2400" dirty="0"/>
              <a:t> </a:t>
            </a:r>
            <a:r>
              <a:rPr lang="en-GB" sz="2400" dirty="0" err="1"/>
              <a:t>grupa</a:t>
            </a:r>
            <a:r>
              <a:rPr lang="en-GB" sz="2400" dirty="0"/>
              <a:t>, </a:t>
            </a:r>
            <a:r>
              <a:rPr lang="en-GB" sz="2400" dirty="0" err="1"/>
              <a:t>kurā</a:t>
            </a:r>
            <a:r>
              <a:rPr lang="en-GB" sz="2400" dirty="0"/>
              <a:t> </a:t>
            </a:r>
            <a:r>
              <a:rPr lang="en-GB" sz="2400" dirty="0" err="1"/>
              <a:t>deleģēti</a:t>
            </a:r>
            <a:r>
              <a:rPr lang="en-GB" sz="2400" dirty="0"/>
              <a:t> </a:t>
            </a:r>
            <a:r>
              <a:rPr lang="en-GB" sz="2400" dirty="0" err="1"/>
              <a:t>pārstāvji</a:t>
            </a:r>
            <a:r>
              <a:rPr lang="en-GB" sz="2400" dirty="0"/>
              <a:t> no </a:t>
            </a:r>
            <a:r>
              <a:rPr lang="en-GB" sz="2400" dirty="0" err="1"/>
              <a:t>pašvaldībām</a:t>
            </a:r>
            <a:endParaRPr lang="en-GB" sz="2400" dirty="0"/>
          </a:p>
          <a:p>
            <a:r>
              <a:rPr lang="en-GB" sz="2400" dirty="0" err="1"/>
              <a:t>Izveidota</a:t>
            </a:r>
            <a:r>
              <a:rPr lang="en-GB" sz="2400" dirty="0"/>
              <a:t> KPR </a:t>
            </a:r>
            <a:r>
              <a:rPr lang="en-GB" sz="2400" dirty="0" err="1"/>
              <a:t>darba</a:t>
            </a:r>
            <a:r>
              <a:rPr lang="en-GB" sz="2400" dirty="0"/>
              <a:t> </a:t>
            </a:r>
            <a:r>
              <a:rPr lang="en-GB" sz="2400" dirty="0" err="1"/>
              <a:t>grupa</a:t>
            </a:r>
            <a:r>
              <a:rPr lang="en-GB" sz="2400" dirty="0"/>
              <a:t> KPR </a:t>
            </a:r>
            <a:r>
              <a:rPr lang="en-GB" sz="2400" dirty="0" err="1"/>
              <a:t>administrācijā</a:t>
            </a:r>
            <a:endParaRPr lang="en-GB" sz="2400" dirty="0"/>
          </a:p>
          <a:p>
            <a:r>
              <a:rPr lang="en-GB" sz="2400" dirty="0" err="1"/>
              <a:t>Pieprasīta</a:t>
            </a:r>
            <a:r>
              <a:rPr lang="en-GB" sz="2400" dirty="0"/>
              <a:t> </a:t>
            </a:r>
            <a:r>
              <a:rPr lang="en-GB" sz="2400" dirty="0" err="1"/>
              <a:t>informācija</a:t>
            </a:r>
            <a:r>
              <a:rPr lang="en-GB" sz="2400" dirty="0"/>
              <a:t> un </a:t>
            </a:r>
            <a:r>
              <a:rPr lang="en-GB" sz="2400" dirty="0" err="1"/>
              <a:t>nosacījumi</a:t>
            </a:r>
            <a:r>
              <a:rPr lang="en-GB" sz="2400" dirty="0"/>
              <a:t> no </a:t>
            </a:r>
            <a:r>
              <a:rPr lang="en-GB" sz="2400" dirty="0" err="1"/>
              <a:t>institūcijām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457200" indent="-457200">
              <a:buAutoNum type="arabicParenR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0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Stratē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ģ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iskais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ietekmes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uz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vidi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novērtējums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(SIVN)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vei</a:t>
            </a:r>
            <a:r>
              <a:rPr lang="en-GB" sz="2400" dirty="0" err="1"/>
              <a:t>ktas</a:t>
            </a:r>
            <a:r>
              <a:rPr lang="lv-LV" sz="2400" dirty="0"/>
              <a:t> rakstiskas konsultācijas ar Valsts vides dienesta Liepājas un Ventspils reģionālajām vides pārvaldēm, Dabas aizsardzības pārvaldi un Veselības inspekciju par stratēģiskā novērtējuma nepieciešamību</a:t>
            </a:r>
            <a:r>
              <a:rPr lang="en-GB" sz="2400" dirty="0"/>
              <a:t>;</a:t>
            </a:r>
          </a:p>
          <a:p>
            <a:r>
              <a:rPr lang="en-GB" sz="2400" dirty="0"/>
              <a:t>11.03.2020. </a:t>
            </a:r>
            <a:r>
              <a:rPr lang="en-GB" sz="2400" dirty="0" err="1"/>
              <a:t>sagatavots</a:t>
            </a:r>
            <a:r>
              <a:rPr lang="en-GB" sz="2400" dirty="0"/>
              <a:t> </a:t>
            </a:r>
            <a:r>
              <a:rPr lang="en-GB" sz="2400" dirty="0" err="1"/>
              <a:t>iesniegums</a:t>
            </a:r>
            <a:r>
              <a:rPr lang="en-GB" sz="2400" dirty="0"/>
              <a:t> </a:t>
            </a:r>
            <a:r>
              <a:rPr lang="en-GB" sz="2400" dirty="0" err="1"/>
              <a:t>Vides</a:t>
            </a:r>
            <a:r>
              <a:rPr lang="en-GB" sz="2400" dirty="0"/>
              <a:t> </a:t>
            </a:r>
            <a:r>
              <a:rPr lang="en-GB" sz="2400" dirty="0" err="1"/>
              <a:t>pārraudzības</a:t>
            </a:r>
            <a:r>
              <a:rPr lang="en-GB" sz="2400" dirty="0"/>
              <a:t> </a:t>
            </a:r>
            <a:r>
              <a:rPr lang="en-GB" sz="2400" dirty="0" err="1"/>
              <a:t>valsts</a:t>
            </a:r>
            <a:r>
              <a:rPr lang="en-GB" sz="2400" dirty="0"/>
              <a:t> </a:t>
            </a:r>
            <a:r>
              <a:rPr lang="en-GB" sz="2400" dirty="0" err="1"/>
              <a:t>birojam</a:t>
            </a:r>
            <a:r>
              <a:rPr lang="en-GB" sz="2400" dirty="0"/>
              <a:t> (VPVB) par </a:t>
            </a:r>
            <a:r>
              <a:rPr lang="lv-LV" sz="2400" dirty="0"/>
              <a:t>stratēģiskā ietekmes uz vidi novērtējuma piemērošanu vai nepiemērošanu</a:t>
            </a:r>
            <a:r>
              <a:rPr lang="en-GB" sz="2400" dirty="0"/>
              <a:t>;</a:t>
            </a:r>
          </a:p>
          <a:p>
            <a:r>
              <a:rPr lang="en-GB" sz="2400" dirty="0"/>
              <a:t>14.04.2020. </a:t>
            </a:r>
            <a:r>
              <a:rPr lang="en-GB" sz="2400" dirty="0" err="1"/>
              <a:t>sa</a:t>
            </a:r>
            <a:r>
              <a:rPr lang="lv-LV" sz="2400" dirty="0"/>
              <a:t>ņ</a:t>
            </a:r>
            <a:r>
              <a:rPr lang="en-GB" sz="2400" dirty="0" err="1"/>
              <a:t>emts</a:t>
            </a:r>
            <a:r>
              <a:rPr lang="en-GB" sz="2400" dirty="0"/>
              <a:t> VPVB </a:t>
            </a:r>
            <a:r>
              <a:rPr lang="en-GB" sz="2400" dirty="0" err="1"/>
              <a:t>lēmums</a:t>
            </a:r>
            <a:r>
              <a:rPr lang="en-GB" sz="2400" dirty="0"/>
              <a:t> Nr. 4-02/21 </a:t>
            </a:r>
            <a:r>
              <a:rPr lang="en-GB" sz="2400" dirty="0" err="1"/>
              <a:t>piemērot</a:t>
            </a:r>
            <a:r>
              <a:rPr lang="en-GB" sz="2400" dirty="0"/>
              <a:t> SIVN </a:t>
            </a:r>
            <a:r>
              <a:rPr lang="en-GB" sz="2400" dirty="0" err="1"/>
              <a:t>Kurzemes</a:t>
            </a:r>
            <a:r>
              <a:rPr lang="en-GB" sz="2400" dirty="0"/>
              <a:t> </a:t>
            </a:r>
            <a:r>
              <a:rPr lang="en-GB" sz="2400" dirty="0" err="1"/>
              <a:t>plānošanas</a:t>
            </a:r>
            <a:r>
              <a:rPr lang="en-GB" sz="2400" dirty="0"/>
              <a:t> re</a:t>
            </a:r>
            <a:r>
              <a:rPr lang="lv-LV" sz="2400" dirty="0"/>
              <a:t>ģ</a:t>
            </a:r>
            <a:r>
              <a:rPr lang="en-GB" sz="2400" dirty="0" err="1"/>
              <a:t>iona</a:t>
            </a:r>
            <a:r>
              <a:rPr lang="en-GB" sz="2400" dirty="0"/>
              <a:t> </a:t>
            </a:r>
            <a:r>
              <a:rPr lang="en-GB" sz="2400" dirty="0" err="1"/>
              <a:t>attīstības</a:t>
            </a:r>
            <a:r>
              <a:rPr lang="en-GB" sz="2400" dirty="0"/>
              <a:t> </a:t>
            </a:r>
            <a:r>
              <a:rPr lang="en-GB" sz="2400" dirty="0" err="1"/>
              <a:t>programmai</a:t>
            </a:r>
            <a:r>
              <a:rPr lang="en-GB" sz="2400" dirty="0"/>
              <a:t>;</a:t>
            </a:r>
          </a:p>
          <a:p>
            <a:r>
              <a:rPr lang="en-GB" sz="2400" dirty="0"/>
              <a:t>28.07.2020. </a:t>
            </a:r>
            <a:r>
              <a:rPr lang="en-GB" sz="2400" dirty="0" err="1"/>
              <a:t>atkārtoti</a:t>
            </a:r>
            <a:r>
              <a:rPr lang="en-GB" sz="2400" dirty="0"/>
              <a:t> </a:t>
            </a:r>
            <a:r>
              <a:rPr lang="en-GB" sz="2400" dirty="0" err="1"/>
              <a:t>saņemta</a:t>
            </a:r>
            <a:r>
              <a:rPr lang="en-GB" sz="2400" dirty="0"/>
              <a:t> VPVB </a:t>
            </a:r>
            <a:r>
              <a:rPr lang="en-GB" sz="2400" dirty="0" err="1"/>
              <a:t>vēstule</a:t>
            </a:r>
            <a:r>
              <a:rPr lang="en-GB" sz="2400" dirty="0"/>
              <a:t> par </a:t>
            </a:r>
            <a:r>
              <a:rPr lang="en-GB" sz="2400" dirty="0" err="1"/>
              <a:t>lēmuma</a:t>
            </a:r>
            <a:r>
              <a:rPr lang="en-GB" sz="2400" dirty="0"/>
              <a:t> </a:t>
            </a:r>
            <a:r>
              <a:rPr lang="en-GB" sz="2400" dirty="0" err="1"/>
              <a:t>nemainīšanu</a:t>
            </a:r>
            <a:r>
              <a:rPr lang="en-GB" sz="2400" dirty="0"/>
              <a:t>, t.sk. </a:t>
            </a:r>
            <a:r>
              <a:rPr lang="en-GB" sz="2400" dirty="0" err="1"/>
              <a:t>Vidzemes</a:t>
            </a:r>
            <a:r>
              <a:rPr lang="en-GB" sz="2400" dirty="0"/>
              <a:t> </a:t>
            </a:r>
            <a:r>
              <a:rPr lang="en-GB" sz="2400" dirty="0" err="1"/>
              <a:t>plānošanas</a:t>
            </a:r>
            <a:r>
              <a:rPr lang="en-GB" sz="2400" dirty="0"/>
              <a:t> </a:t>
            </a:r>
            <a:r>
              <a:rPr lang="en-GB" sz="2400" dirty="0" err="1"/>
              <a:t>reģionam</a:t>
            </a:r>
            <a:endParaRPr lang="en-GB" sz="2400" dirty="0"/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82066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Pašreizējās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situācijas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raksturojums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Struktūra</a:t>
            </a:r>
            <a:r>
              <a:rPr lang="en-GB" dirty="0"/>
              <a:t> </a:t>
            </a:r>
            <a:r>
              <a:rPr lang="en-GB" dirty="0" err="1"/>
              <a:t>balstīta</a:t>
            </a:r>
            <a:r>
              <a:rPr lang="en-GB" dirty="0"/>
              <a:t>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Kurzeme</a:t>
            </a:r>
            <a:r>
              <a:rPr lang="en-GB" dirty="0"/>
              <a:t> 2020 </a:t>
            </a:r>
            <a:r>
              <a:rPr lang="en-GB" dirty="0" err="1"/>
              <a:t>struktūru</a:t>
            </a:r>
            <a:r>
              <a:rPr lang="en-GB" dirty="0"/>
              <a:t>, </a:t>
            </a:r>
            <a:r>
              <a:rPr lang="en-GB" dirty="0" err="1"/>
              <a:t>saglabājot</a:t>
            </a:r>
            <a:r>
              <a:rPr lang="en-GB" dirty="0"/>
              <a:t> </a:t>
            </a:r>
            <a:r>
              <a:rPr lang="en-GB" dirty="0" err="1"/>
              <a:t>pēctecību</a:t>
            </a:r>
            <a:endParaRPr lang="en-GB" dirty="0"/>
          </a:p>
          <a:p>
            <a:r>
              <a:rPr lang="en-GB" dirty="0" err="1"/>
              <a:t>Papildināta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informāciju</a:t>
            </a:r>
            <a:r>
              <a:rPr lang="en-GB" dirty="0"/>
              <a:t> par </a:t>
            </a:r>
            <a:r>
              <a:rPr lang="en-GB" dirty="0" err="1"/>
              <a:t>ener</a:t>
            </a:r>
            <a:r>
              <a:rPr lang="lv-LV" dirty="0"/>
              <a:t>ģ</a:t>
            </a:r>
            <a:r>
              <a:rPr lang="en-GB" dirty="0" err="1"/>
              <a:t>ētiku</a:t>
            </a:r>
            <a:r>
              <a:rPr lang="en-GB" dirty="0"/>
              <a:t> un </a:t>
            </a:r>
            <a:r>
              <a:rPr lang="en-GB" dirty="0" err="1"/>
              <a:t>reemigrāciju</a:t>
            </a:r>
            <a:endParaRPr lang="en-GB" dirty="0"/>
          </a:p>
          <a:p>
            <a:r>
              <a:rPr lang="en-GB" dirty="0" err="1"/>
              <a:t>Apkopota</a:t>
            </a:r>
            <a:r>
              <a:rPr lang="en-GB" dirty="0"/>
              <a:t> un </a:t>
            </a:r>
            <a:r>
              <a:rPr lang="en-GB" dirty="0" err="1"/>
              <a:t>analizēta</a:t>
            </a:r>
            <a:r>
              <a:rPr lang="en-GB" dirty="0"/>
              <a:t> </a:t>
            </a:r>
            <a:r>
              <a:rPr lang="en-GB" dirty="0" err="1"/>
              <a:t>informācija</a:t>
            </a:r>
            <a:r>
              <a:rPr lang="en-GB" dirty="0"/>
              <a:t> </a:t>
            </a:r>
            <a:r>
              <a:rPr lang="en-GB" dirty="0" err="1"/>
              <a:t>visās</a:t>
            </a:r>
            <a:r>
              <a:rPr lang="en-GB" dirty="0"/>
              <a:t> </a:t>
            </a:r>
            <a:r>
              <a:rPr lang="en-GB" dirty="0" err="1"/>
              <a:t>jomās</a:t>
            </a:r>
            <a:r>
              <a:rPr lang="en-GB" dirty="0"/>
              <a:t>, </a:t>
            </a:r>
            <a:r>
              <a:rPr lang="en-GB" dirty="0" err="1"/>
              <a:t>ciktāl</a:t>
            </a:r>
            <a:r>
              <a:rPr lang="en-GB" dirty="0"/>
              <a:t> </a:t>
            </a:r>
            <a:r>
              <a:rPr lang="en-GB" dirty="0" err="1"/>
              <a:t>tas</a:t>
            </a:r>
            <a:r>
              <a:rPr lang="en-GB" dirty="0"/>
              <a:t> </a:t>
            </a:r>
            <a:r>
              <a:rPr lang="en-GB" dirty="0" err="1"/>
              <a:t>šobrīd</a:t>
            </a:r>
            <a:r>
              <a:rPr lang="en-GB" dirty="0"/>
              <a:t> </a:t>
            </a:r>
            <a:r>
              <a:rPr lang="en-GB" dirty="0" err="1"/>
              <a:t>iespējams</a:t>
            </a:r>
            <a:r>
              <a:rPr lang="en-GB" dirty="0"/>
              <a:t> (ATR </a:t>
            </a:r>
            <a:r>
              <a:rPr lang="en-GB" dirty="0" err="1"/>
              <a:t>ietekme</a:t>
            </a:r>
            <a:r>
              <a:rPr lang="en-GB" dirty="0"/>
              <a:t>, </a:t>
            </a:r>
            <a:r>
              <a:rPr lang="en-GB" dirty="0" err="1"/>
              <a:t>plānošanas</a:t>
            </a:r>
            <a:r>
              <a:rPr lang="en-GB" dirty="0"/>
              <a:t> re</a:t>
            </a:r>
            <a:r>
              <a:rPr lang="lv-LV" dirty="0"/>
              <a:t>ģ</a:t>
            </a:r>
            <a:r>
              <a:rPr lang="en-GB" dirty="0" err="1"/>
              <a:t>ionu</a:t>
            </a:r>
            <a:r>
              <a:rPr lang="en-GB" dirty="0"/>
              <a:t> </a:t>
            </a:r>
            <a:r>
              <a:rPr lang="en-GB" dirty="0" err="1"/>
              <a:t>funkcijas</a:t>
            </a:r>
            <a:r>
              <a:rPr lang="en-GB" dirty="0"/>
              <a:t>, </a:t>
            </a:r>
            <a:r>
              <a:rPr lang="en-GB" dirty="0" err="1"/>
              <a:t>statistikas</a:t>
            </a:r>
            <a:r>
              <a:rPr lang="en-GB" dirty="0"/>
              <a:t> </a:t>
            </a:r>
            <a:r>
              <a:rPr lang="en-GB" dirty="0" err="1"/>
              <a:t>trūkums</a:t>
            </a:r>
            <a:r>
              <a:rPr lang="en-GB" dirty="0"/>
              <a:t>, </a:t>
            </a:r>
            <a:r>
              <a:rPr lang="en-GB" dirty="0" err="1"/>
              <a:t>nozaru</a:t>
            </a:r>
            <a:r>
              <a:rPr lang="en-GB" dirty="0"/>
              <a:t> </a:t>
            </a:r>
            <a:r>
              <a:rPr lang="en-GB" dirty="0" err="1"/>
              <a:t>pamatnostād</a:t>
            </a:r>
            <a:r>
              <a:rPr lang="lv-LV" dirty="0"/>
              <a:t>ņ</a:t>
            </a:r>
            <a:r>
              <a:rPr lang="en-GB" dirty="0"/>
              <a:t>u un </a:t>
            </a:r>
            <a:r>
              <a:rPr lang="en-GB" dirty="0" err="1"/>
              <a:t>vadlīniju</a:t>
            </a:r>
            <a:r>
              <a:rPr lang="en-GB" dirty="0"/>
              <a:t> </a:t>
            </a:r>
            <a:r>
              <a:rPr lang="en-GB" dirty="0" err="1"/>
              <a:t>trūkums</a:t>
            </a:r>
            <a:r>
              <a:rPr lang="en-GB" dirty="0"/>
              <a:t>, Covid-19 </a:t>
            </a:r>
            <a:r>
              <a:rPr lang="en-GB" dirty="0" err="1"/>
              <a:t>pandēmijas</a:t>
            </a:r>
            <a:r>
              <a:rPr lang="en-GB" dirty="0"/>
              <a:t> </a:t>
            </a:r>
            <a:r>
              <a:rPr lang="en-GB" dirty="0" err="1"/>
              <a:t>ietekme</a:t>
            </a:r>
            <a:r>
              <a:rPr lang="en-GB" dirty="0"/>
              <a:t> </a:t>
            </a:r>
            <a:r>
              <a:rPr lang="en-GB" dirty="0" err="1"/>
              <a:t>u.c.</a:t>
            </a:r>
            <a:r>
              <a:rPr lang="en-GB" dirty="0"/>
              <a:t>)</a:t>
            </a:r>
          </a:p>
          <a:p>
            <a:r>
              <a:rPr lang="en-GB" dirty="0" err="1"/>
              <a:t>Veikts</a:t>
            </a:r>
            <a:r>
              <a:rPr lang="en-GB" dirty="0"/>
              <a:t> </a:t>
            </a:r>
            <a:r>
              <a:rPr lang="en-GB" dirty="0" err="1"/>
              <a:t>plānoto</a:t>
            </a:r>
            <a:r>
              <a:rPr lang="en-GB" dirty="0"/>
              <a:t> </a:t>
            </a:r>
            <a:r>
              <a:rPr lang="en-GB" dirty="0" err="1"/>
              <a:t>darbību</a:t>
            </a:r>
            <a:r>
              <a:rPr lang="en-GB" dirty="0"/>
              <a:t> </a:t>
            </a:r>
            <a:r>
              <a:rPr lang="en-GB" dirty="0" err="1"/>
              <a:t>izvērtējums</a:t>
            </a:r>
            <a:endParaRPr lang="en-GB" dirty="0"/>
          </a:p>
          <a:p>
            <a:r>
              <a:rPr lang="en-GB" dirty="0" err="1"/>
              <a:t>Sagatavots</a:t>
            </a:r>
            <a:r>
              <a:rPr lang="en-GB" dirty="0"/>
              <a:t> KPR </a:t>
            </a:r>
            <a:r>
              <a:rPr lang="en-GB" dirty="0" err="1"/>
              <a:t>pašvaldību</a:t>
            </a:r>
            <a:r>
              <a:rPr lang="en-GB" dirty="0"/>
              <a:t> </a:t>
            </a:r>
            <a:r>
              <a:rPr lang="en-GB" dirty="0" err="1"/>
              <a:t>attīstības</a:t>
            </a:r>
            <a:r>
              <a:rPr lang="en-GB" dirty="0"/>
              <a:t> </a:t>
            </a:r>
            <a:r>
              <a:rPr lang="en-GB" dirty="0" err="1"/>
              <a:t>vīziju</a:t>
            </a:r>
            <a:r>
              <a:rPr lang="en-GB" dirty="0"/>
              <a:t>, </a:t>
            </a:r>
            <a:r>
              <a:rPr lang="en-GB" dirty="0" err="1"/>
              <a:t>stratē</a:t>
            </a:r>
            <a:r>
              <a:rPr lang="lv-LV" dirty="0"/>
              <a:t>ģ</a:t>
            </a:r>
            <a:r>
              <a:rPr lang="en-GB" dirty="0" err="1"/>
              <a:t>isko</a:t>
            </a:r>
            <a:r>
              <a:rPr lang="en-GB" dirty="0"/>
              <a:t> </a:t>
            </a:r>
            <a:r>
              <a:rPr lang="en-GB" dirty="0" err="1"/>
              <a:t>mēr</a:t>
            </a:r>
            <a:r>
              <a:rPr lang="lv-LV" dirty="0"/>
              <a:t>ķ</a:t>
            </a:r>
            <a:r>
              <a:rPr lang="en-GB" dirty="0"/>
              <a:t>u, </a:t>
            </a:r>
            <a:r>
              <a:rPr lang="en-GB" dirty="0" err="1"/>
              <a:t>prioritāšu</a:t>
            </a:r>
            <a:r>
              <a:rPr lang="en-GB" dirty="0"/>
              <a:t>, </a:t>
            </a:r>
            <a:r>
              <a:rPr lang="en-GB" dirty="0" err="1"/>
              <a:t>rīcības</a:t>
            </a:r>
            <a:r>
              <a:rPr lang="en-GB" dirty="0"/>
              <a:t> </a:t>
            </a:r>
            <a:r>
              <a:rPr lang="en-GB" dirty="0" err="1"/>
              <a:t>virzienu</a:t>
            </a:r>
            <a:r>
              <a:rPr lang="en-GB" dirty="0"/>
              <a:t> un </a:t>
            </a:r>
            <a:r>
              <a:rPr lang="en-GB" dirty="0" err="1"/>
              <a:t>specializāciju</a:t>
            </a:r>
            <a:r>
              <a:rPr lang="en-GB" dirty="0"/>
              <a:t> </a:t>
            </a:r>
            <a:r>
              <a:rPr lang="en-GB" dirty="0" err="1"/>
              <a:t>apkopojums</a:t>
            </a:r>
            <a:r>
              <a:rPr lang="en-GB" dirty="0"/>
              <a:t> un </a:t>
            </a:r>
            <a:r>
              <a:rPr lang="en-GB" dirty="0" err="1"/>
              <a:t>analīze</a:t>
            </a:r>
            <a:r>
              <a:rPr lang="en-GB" dirty="0"/>
              <a:t>, </a:t>
            </a:r>
            <a:r>
              <a:rPr lang="en-GB" dirty="0" err="1"/>
              <a:t>izmantojot</a:t>
            </a:r>
            <a:r>
              <a:rPr lang="en-GB" dirty="0"/>
              <a:t> IAS un AP (</a:t>
            </a:r>
            <a:r>
              <a:rPr lang="en-GB" dirty="0" err="1"/>
              <a:t>atš</a:t>
            </a:r>
            <a:r>
              <a:rPr lang="lv-LV" dirty="0"/>
              <a:t>ķ</a:t>
            </a:r>
            <a:r>
              <a:rPr lang="en-GB" dirty="0" err="1"/>
              <a:t>irīga</a:t>
            </a:r>
            <a:r>
              <a:rPr lang="en-GB" dirty="0"/>
              <a:t> </a:t>
            </a:r>
            <a:r>
              <a:rPr lang="en-GB" dirty="0" err="1"/>
              <a:t>situācija</a:t>
            </a:r>
            <a:r>
              <a:rPr lang="en-GB" dirty="0"/>
              <a:t> – </a:t>
            </a:r>
            <a:r>
              <a:rPr lang="en-GB" dirty="0" err="1"/>
              <a:t>gan</a:t>
            </a:r>
            <a:r>
              <a:rPr lang="en-GB" dirty="0"/>
              <a:t> IAS, </a:t>
            </a:r>
            <a:r>
              <a:rPr lang="en-GB" dirty="0" err="1"/>
              <a:t>gan</a:t>
            </a:r>
            <a:r>
              <a:rPr lang="en-GB" dirty="0"/>
              <a:t> AP </a:t>
            </a:r>
            <a:r>
              <a:rPr lang="en-GB" dirty="0" err="1"/>
              <a:t>ir</a:t>
            </a:r>
            <a:r>
              <a:rPr lang="en-GB" dirty="0"/>
              <a:t> ats</a:t>
            </a:r>
            <a:r>
              <a:rPr lang="lv-LV" dirty="0"/>
              <a:t>ķ</a:t>
            </a:r>
            <a:r>
              <a:rPr lang="en-GB" dirty="0" err="1"/>
              <a:t>irīgiem</a:t>
            </a:r>
            <a:r>
              <a:rPr lang="en-GB" dirty="0"/>
              <a:t> </a:t>
            </a:r>
            <a:r>
              <a:rPr lang="en-GB" dirty="0" err="1"/>
              <a:t>laika</a:t>
            </a:r>
            <a:r>
              <a:rPr lang="en-GB" dirty="0"/>
              <a:t> </a:t>
            </a:r>
            <a:r>
              <a:rPr lang="en-GB" dirty="0" err="1"/>
              <a:t>periodiem</a:t>
            </a:r>
            <a:r>
              <a:rPr lang="en-GB" dirty="0"/>
              <a:t>)</a:t>
            </a:r>
          </a:p>
          <a:p>
            <a:r>
              <a:rPr lang="en-GB" dirty="0" err="1"/>
              <a:t>Sagatavots</a:t>
            </a:r>
            <a:r>
              <a:rPr lang="en-GB" dirty="0"/>
              <a:t> </a:t>
            </a:r>
            <a:r>
              <a:rPr lang="en-GB" dirty="0" err="1"/>
              <a:t>kopsavilkums</a:t>
            </a:r>
            <a:r>
              <a:rPr lang="en-GB" dirty="0"/>
              <a:t> un KPR </a:t>
            </a:r>
            <a:r>
              <a:rPr lang="en-GB" dirty="0" err="1"/>
              <a:t>vizītkarte</a:t>
            </a:r>
            <a:endParaRPr lang="en-GB" dirty="0"/>
          </a:p>
          <a:p>
            <a:endParaRPr lang="lv-LV" b="1" dirty="0"/>
          </a:p>
          <a:p>
            <a:pPr marL="0" indent="0">
              <a:buNone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84888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7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Tematiskās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darba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grupas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2020.gadā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Kultūra</a:t>
            </a:r>
            <a:r>
              <a:rPr lang="en-GB" dirty="0"/>
              <a:t> – 1.jūlijs, </a:t>
            </a:r>
            <a:r>
              <a:rPr lang="en-GB" dirty="0" err="1"/>
              <a:t>Rojā</a:t>
            </a:r>
            <a:endParaRPr lang="en-GB" dirty="0"/>
          </a:p>
          <a:p>
            <a:r>
              <a:rPr lang="en-GB" dirty="0" err="1"/>
              <a:t>Labklājība</a:t>
            </a:r>
            <a:r>
              <a:rPr lang="en-GB" dirty="0"/>
              <a:t> un </a:t>
            </a:r>
            <a:r>
              <a:rPr lang="en-GB" dirty="0" err="1"/>
              <a:t>sociālie</a:t>
            </a:r>
            <a:r>
              <a:rPr lang="en-GB" dirty="0"/>
              <a:t> </a:t>
            </a:r>
            <a:r>
              <a:rPr lang="en-GB" dirty="0" err="1"/>
              <a:t>pakalpojumi</a:t>
            </a:r>
            <a:r>
              <a:rPr lang="en-GB" dirty="0"/>
              <a:t> – 14 </a:t>
            </a:r>
            <a:r>
              <a:rPr lang="en-GB" dirty="0" err="1"/>
              <a:t>jūlijs</a:t>
            </a:r>
            <a:r>
              <a:rPr lang="en-GB" dirty="0"/>
              <a:t>, </a:t>
            </a:r>
            <a:r>
              <a:rPr lang="en-GB" dirty="0" err="1"/>
              <a:t>Kuldīgā</a:t>
            </a:r>
            <a:r>
              <a:rPr lang="en-GB" dirty="0"/>
              <a:t>;</a:t>
            </a:r>
          </a:p>
          <a:p>
            <a:r>
              <a:rPr lang="en-GB" dirty="0" err="1"/>
              <a:t>Transporta</a:t>
            </a:r>
            <a:r>
              <a:rPr lang="en-GB" dirty="0"/>
              <a:t> un </a:t>
            </a:r>
            <a:r>
              <a:rPr lang="en-GB" dirty="0" err="1"/>
              <a:t>infrastruktūras</a:t>
            </a:r>
            <a:r>
              <a:rPr lang="en-GB" dirty="0"/>
              <a:t> </a:t>
            </a:r>
            <a:r>
              <a:rPr lang="en-GB" dirty="0" err="1"/>
              <a:t>attīstība</a:t>
            </a:r>
            <a:r>
              <a:rPr lang="en-GB" dirty="0"/>
              <a:t> – 29. </a:t>
            </a:r>
            <a:r>
              <a:rPr lang="en-GB" dirty="0" err="1"/>
              <a:t>jūlijs</a:t>
            </a:r>
            <a:r>
              <a:rPr lang="en-GB" dirty="0"/>
              <a:t>, </a:t>
            </a:r>
            <a:r>
              <a:rPr lang="en-GB" dirty="0" err="1"/>
              <a:t>Liepājā</a:t>
            </a:r>
            <a:r>
              <a:rPr lang="en-GB" dirty="0"/>
              <a:t>;</a:t>
            </a:r>
          </a:p>
          <a:p>
            <a:r>
              <a:rPr lang="en-GB" dirty="0" err="1"/>
              <a:t>Izglītība</a:t>
            </a:r>
            <a:r>
              <a:rPr lang="en-GB" dirty="0"/>
              <a:t> – 12. </a:t>
            </a:r>
            <a:r>
              <a:rPr lang="en-GB" dirty="0" err="1"/>
              <a:t>augusts</a:t>
            </a:r>
            <a:r>
              <a:rPr lang="en-GB" dirty="0"/>
              <a:t> </a:t>
            </a:r>
            <a:r>
              <a:rPr lang="en-GB" dirty="0" err="1"/>
              <a:t>Saldū</a:t>
            </a:r>
            <a:r>
              <a:rPr lang="en-GB" dirty="0"/>
              <a:t>;</a:t>
            </a:r>
          </a:p>
          <a:p>
            <a:r>
              <a:rPr lang="en-GB" dirty="0"/>
              <a:t>Vide un </a:t>
            </a:r>
            <a:r>
              <a:rPr lang="en-GB" dirty="0" err="1"/>
              <a:t>daba</a:t>
            </a:r>
            <a:r>
              <a:rPr lang="en-GB" dirty="0"/>
              <a:t> – 26. </a:t>
            </a:r>
            <a:r>
              <a:rPr lang="en-GB" dirty="0" err="1"/>
              <a:t>augusts</a:t>
            </a:r>
            <a:r>
              <a:rPr lang="en-GB" dirty="0"/>
              <a:t> </a:t>
            </a:r>
            <a:r>
              <a:rPr lang="en-GB" dirty="0" err="1"/>
              <a:t>Kolkā</a:t>
            </a:r>
            <a:r>
              <a:rPr lang="en-GB" dirty="0"/>
              <a:t>;</a:t>
            </a:r>
          </a:p>
          <a:p>
            <a:r>
              <a:rPr lang="en-GB" dirty="0" err="1"/>
              <a:t>Pilsēta</a:t>
            </a:r>
            <a:r>
              <a:rPr lang="en-GB" dirty="0"/>
              <a:t>, </a:t>
            </a:r>
            <a:r>
              <a:rPr lang="en-GB" dirty="0" err="1"/>
              <a:t>lauki</a:t>
            </a:r>
            <a:r>
              <a:rPr lang="en-GB" dirty="0"/>
              <a:t> un </a:t>
            </a:r>
            <a:r>
              <a:rPr lang="en-GB" dirty="0" err="1"/>
              <a:t>piekraste</a:t>
            </a:r>
            <a:r>
              <a:rPr lang="en-GB" dirty="0"/>
              <a:t> – 16. </a:t>
            </a:r>
            <a:r>
              <a:rPr lang="en-GB" dirty="0" err="1"/>
              <a:t>septembris</a:t>
            </a:r>
            <a:r>
              <a:rPr lang="en-GB" dirty="0"/>
              <a:t>, Talsi;</a:t>
            </a:r>
          </a:p>
          <a:p>
            <a:r>
              <a:rPr lang="en-GB" dirty="0" err="1"/>
              <a:t>Ekonomika</a:t>
            </a:r>
            <a:r>
              <a:rPr lang="en-GB" dirty="0"/>
              <a:t> un </a:t>
            </a:r>
            <a:r>
              <a:rPr lang="en-GB" dirty="0" err="1"/>
              <a:t>tūrisms</a:t>
            </a:r>
            <a:r>
              <a:rPr lang="en-GB" dirty="0"/>
              <a:t> – 30. </a:t>
            </a:r>
            <a:r>
              <a:rPr lang="en-GB" dirty="0" err="1"/>
              <a:t>septembris</a:t>
            </a:r>
            <a:r>
              <a:rPr lang="en-GB" dirty="0"/>
              <a:t>, </a:t>
            </a:r>
            <a:r>
              <a:rPr lang="en-GB" dirty="0" err="1"/>
              <a:t>Usma</a:t>
            </a:r>
            <a:r>
              <a:rPr lang="en-GB" dirty="0"/>
              <a:t>;</a:t>
            </a:r>
          </a:p>
          <a:p>
            <a:r>
              <a:rPr lang="en-GB" i="1" dirty="0" err="1"/>
              <a:t>Pārvaldība</a:t>
            </a:r>
            <a:r>
              <a:rPr lang="en-GB" i="1" dirty="0"/>
              <a:t> – </a:t>
            </a:r>
            <a:r>
              <a:rPr lang="en-GB" i="1" dirty="0" err="1"/>
              <a:t>plānota</a:t>
            </a:r>
            <a:r>
              <a:rPr lang="en-GB" i="1" dirty="0"/>
              <a:t> </a:t>
            </a:r>
            <a:r>
              <a:rPr lang="en-GB" i="1" dirty="0" err="1"/>
              <a:t>oktobrī</a:t>
            </a:r>
            <a:r>
              <a:rPr lang="en-GB" i="1" dirty="0"/>
              <a:t>, bet nav </a:t>
            </a:r>
            <a:r>
              <a:rPr lang="en-GB" i="1" dirty="0" err="1"/>
              <a:t>notikusi</a:t>
            </a:r>
            <a:r>
              <a:rPr lang="en-GB" i="1" dirty="0"/>
              <a:t> </a:t>
            </a:r>
          </a:p>
          <a:p>
            <a:pPr marL="457200" lvl="1" indent="0">
              <a:buNone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F1F056C-D06B-4BF8-BCFB-D9267CD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Izstrādes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gaita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2020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864459-E2E5-4305-8481-B672932B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/>
              <a:t>Kurzemnieku</a:t>
            </a:r>
            <a:r>
              <a:rPr lang="en-GB" b="1" dirty="0"/>
              <a:t> </a:t>
            </a:r>
            <a:r>
              <a:rPr lang="en-GB" b="1" dirty="0" err="1"/>
              <a:t>aptauja</a:t>
            </a:r>
            <a:r>
              <a:rPr lang="en-GB" b="1" dirty="0"/>
              <a:t> – 1.-30.06.2020.</a:t>
            </a:r>
          </a:p>
          <a:p>
            <a:pPr marL="0" indent="0">
              <a:buNone/>
            </a:pPr>
            <a:r>
              <a:rPr lang="lv-LV" b="1" dirty="0"/>
              <a:t>Stratēģiskās sanāksmes</a:t>
            </a:r>
            <a:r>
              <a:rPr lang="lv-LV" dirty="0"/>
              <a:t>: </a:t>
            </a:r>
          </a:p>
          <a:p>
            <a:pPr marL="0" indent="0">
              <a:buNone/>
            </a:pPr>
            <a:r>
              <a:rPr lang="lv-LV" dirty="0"/>
              <a:t>1. stratēģiskā sanāksme - stratēģiskais programmas ietvars un virziens</a:t>
            </a:r>
            <a:r>
              <a:rPr lang="en-GB" dirty="0"/>
              <a:t> </a:t>
            </a:r>
            <a:r>
              <a:rPr lang="lv-LV" dirty="0"/>
              <a:t>vidēja termiņa prioritātes un rīcības virzieni – </a:t>
            </a:r>
            <a:r>
              <a:rPr lang="en-GB" dirty="0"/>
              <a:t>2.decembris</a:t>
            </a:r>
            <a:endParaRPr lang="lv-LV" dirty="0"/>
          </a:p>
          <a:p>
            <a:pPr marL="0" indent="0">
              <a:buNone/>
            </a:pPr>
            <a:r>
              <a:rPr lang="lv-LV" dirty="0"/>
              <a:t>2. stratēģiskā sanāksme – </a:t>
            </a:r>
            <a:r>
              <a:rPr lang="en-GB" dirty="0" err="1"/>
              <a:t>projektu</a:t>
            </a:r>
            <a:r>
              <a:rPr lang="en-GB" dirty="0"/>
              <a:t> </a:t>
            </a:r>
            <a:r>
              <a:rPr lang="en-GB" dirty="0" err="1"/>
              <a:t>idejas</a:t>
            </a:r>
            <a:r>
              <a:rPr lang="en-GB" dirty="0"/>
              <a:t> </a:t>
            </a:r>
            <a:r>
              <a:rPr lang="lv-LV" dirty="0"/>
              <a:t>- </a:t>
            </a:r>
            <a:r>
              <a:rPr lang="en-GB" dirty="0"/>
              <a:t>16.decembris</a:t>
            </a:r>
          </a:p>
          <a:p>
            <a:pPr marL="0" indent="0">
              <a:buNone/>
            </a:pPr>
            <a:r>
              <a:rPr lang="en-GB" b="1" dirty="0" err="1"/>
              <a:t>Kritēriju</a:t>
            </a:r>
            <a:r>
              <a:rPr lang="en-GB" b="1" dirty="0"/>
              <a:t> </a:t>
            </a:r>
            <a:r>
              <a:rPr lang="en-GB" b="1" dirty="0" err="1"/>
              <a:t>izstrāde</a:t>
            </a:r>
            <a:r>
              <a:rPr lang="en-GB" b="1" dirty="0"/>
              <a:t> </a:t>
            </a:r>
            <a:r>
              <a:rPr lang="en-GB" b="1" dirty="0" err="1"/>
              <a:t>reģionālas</a:t>
            </a:r>
            <a:r>
              <a:rPr lang="en-GB" b="1" dirty="0"/>
              <a:t> </a:t>
            </a:r>
            <a:r>
              <a:rPr lang="en-GB" b="1" dirty="0" err="1"/>
              <a:t>nozīmes</a:t>
            </a:r>
            <a:r>
              <a:rPr lang="en-GB" b="1" dirty="0"/>
              <a:t> </a:t>
            </a:r>
            <a:r>
              <a:rPr lang="en-GB" b="1" dirty="0" err="1"/>
              <a:t>projektu</a:t>
            </a:r>
            <a:r>
              <a:rPr lang="en-GB" b="1" dirty="0"/>
              <a:t> </a:t>
            </a:r>
            <a:r>
              <a:rPr lang="en-GB" b="1" dirty="0" err="1"/>
              <a:t>noteikšanai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decembris</a:t>
            </a:r>
            <a:endParaRPr lang="lv-LV" dirty="0"/>
          </a:p>
          <a:p>
            <a:pPr marL="0" indent="0">
              <a:buNone/>
            </a:pPr>
            <a:r>
              <a:rPr lang="lv-LV" b="1" dirty="0"/>
              <a:t>Rīcības plāna izstrāde </a:t>
            </a:r>
            <a:r>
              <a:rPr lang="lv-LV" dirty="0"/>
              <a:t>- decembris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B77CA-1B89-4DFE-91C4-A9EE37974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84888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3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Prioritātes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2021-2027</a:t>
            </a:r>
            <a:endParaRPr lang="lv-LV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68977"/>
            <a:ext cx="4114800" cy="46413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Dinamiskas</a:t>
            </a:r>
            <a:r>
              <a:rPr lang="en-GB" sz="2800" b="1" dirty="0"/>
              <a:t> </a:t>
            </a:r>
            <a:r>
              <a:rPr lang="en-GB" sz="2800" b="1" dirty="0" err="1"/>
              <a:t>zināšanas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Izaugsmes</a:t>
            </a:r>
            <a:r>
              <a:rPr lang="en-GB" sz="2800" b="1" dirty="0"/>
              <a:t> </a:t>
            </a:r>
            <a:r>
              <a:rPr lang="en-GB" sz="2800" b="1" dirty="0" err="1"/>
              <a:t>ekonomika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lv-LV" sz="2800" b="1" dirty="0"/>
              <a:t>Zaļa un droša attīstība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Ilgtspējīga</a:t>
            </a:r>
            <a:r>
              <a:rPr lang="en-GB" sz="2800" b="1" dirty="0"/>
              <a:t> </a:t>
            </a:r>
            <a:r>
              <a:rPr lang="en-GB" sz="2800" b="1" dirty="0" err="1"/>
              <a:t>mobilitāte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Pievilcīga</a:t>
            </a:r>
            <a:r>
              <a:rPr lang="en-GB" sz="2800" b="1" dirty="0"/>
              <a:t> </a:t>
            </a:r>
            <a:r>
              <a:rPr lang="en-GB" sz="2800" b="1" dirty="0" err="1"/>
              <a:t>dzīves</a:t>
            </a:r>
            <a:r>
              <a:rPr lang="en-GB" sz="2800" b="1" dirty="0"/>
              <a:t> vide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lv-LV" sz="2800" b="1" dirty="0"/>
              <a:t>Sociālā iekļaušana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Kultūras</a:t>
            </a:r>
            <a:r>
              <a:rPr lang="en-GB" sz="2800" b="1" dirty="0"/>
              <a:t> </a:t>
            </a:r>
            <a:r>
              <a:rPr lang="en-GB" sz="2800" b="1" dirty="0" err="1"/>
              <a:t>potenciāls</a:t>
            </a:r>
            <a:endParaRPr lang="en-GB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 </a:t>
            </a:r>
            <a:r>
              <a:rPr lang="en-GB" sz="2800" b="1" dirty="0" err="1"/>
              <a:t>Aktīva</a:t>
            </a:r>
            <a:r>
              <a:rPr lang="en-GB" sz="2800" b="1" dirty="0"/>
              <a:t> </a:t>
            </a:r>
            <a:r>
              <a:rPr lang="en-GB" sz="2800" b="1" dirty="0" err="1"/>
              <a:t>sabiedrība</a:t>
            </a:r>
            <a:endParaRPr lang="en-GB" sz="2800" b="1" dirty="0"/>
          </a:p>
          <a:p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pPr lvl="1">
              <a:buFont typeface="Wingdings" panose="05000000000000000000" pitchFamily="2" charset="2"/>
              <a:buChar char="Ø"/>
            </a:pPr>
            <a:endParaRPr lang="lv-LV" dirty="0"/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30720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8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F1F056C-D06B-4BF8-BCFB-D9267CD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Izstrādes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gaita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2021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864459-E2E5-4305-8481-B672932B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/>
              <a:t>KPR </a:t>
            </a:r>
            <a:r>
              <a:rPr lang="en-GB" sz="2600" b="1" dirty="0" err="1"/>
              <a:t>Attīstības</a:t>
            </a:r>
            <a:r>
              <a:rPr lang="en-GB" sz="2600" b="1" dirty="0"/>
              <a:t> </a:t>
            </a:r>
            <a:r>
              <a:rPr lang="en-GB" sz="2600" b="1" dirty="0" err="1"/>
              <a:t>padomes</a:t>
            </a:r>
            <a:r>
              <a:rPr lang="en-GB" sz="2600" b="1" dirty="0"/>
              <a:t> 20.01.2021. </a:t>
            </a:r>
            <a:r>
              <a:rPr lang="en-GB" sz="2600" b="1" dirty="0" err="1"/>
              <a:t>sēdē</a:t>
            </a:r>
            <a:r>
              <a:rPr lang="en-GB" sz="2600" b="1" dirty="0"/>
              <a:t>:</a:t>
            </a:r>
          </a:p>
          <a:p>
            <a:r>
              <a:rPr lang="en-GB" sz="2600" dirty="0" err="1"/>
              <a:t>Apstiprināti</a:t>
            </a:r>
            <a:r>
              <a:rPr lang="en-GB" sz="2600" dirty="0"/>
              <a:t> </a:t>
            </a:r>
            <a:r>
              <a:rPr lang="en-GB" sz="2600" dirty="0" err="1"/>
              <a:t>kritēriji</a:t>
            </a:r>
            <a:r>
              <a:rPr lang="en-GB" sz="2600" dirty="0"/>
              <a:t> </a:t>
            </a:r>
            <a:r>
              <a:rPr lang="en-GB" sz="2600" dirty="0" err="1"/>
              <a:t>reģionālas</a:t>
            </a:r>
            <a:r>
              <a:rPr lang="en-GB" sz="2600" dirty="0"/>
              <a:t> </a:t>
            </a:r>
            <a:r>
              <a:rPr lang="en-GB" sz="2600" dirty="0" err="1"/>
              <a:t>nozīmes</a:t>
            </a:r>
            <a:r>
              <a:rPr lang="en-GB" sz="2600" dirty="0"/>
              <a:t> </a:t>
            </a:r>
            <a:r>
              <a:rPr lang="en-GB" sz="2600" dirty="0" err="1"/>
              <a:t>projektiem</a:t>
            </a:r>
            <a:endParaRPr lang="lv-LV" sz="2600" dirty="0"/>
          </a:p>
          <a:p>
            <a:r>
              <a:rPr lang="en-GB" sz="2600" dirty="0" err="1"/>
              <a:t>Apstiprināti</a:t>
            </a:r>
            <a:r>
              <a:rPr lang="en-GB" sz="2600" dirty="0"/>
              <a:t> </a:t>
            </a:r>
            <a:r>
              <a:rPr lang="en-GB" sz="2600" dirty="0" err="1"/>
              <a:t>grozījumi</a:t>
            </a:r>
            <a:r>
              <a:rPr lang="en-GB" sz="2600" dirty="0"/>
              <a:t> 20.12.2019. </a:t>
            </a:r>
            <a:r>
              <a:rPr lang="en-GB" sz="2600" dirty="0" err="1"/>
              <a:t>lēmuma</a:t>
            </a:r>
            <a:r>
              <a:rPr lang="en-GB" sz="2600" dirty="0"/>
              <a:t> </a:t>
            </a:r>
            <a:r>
              <a:rPr lang="en-GB" sz="2600" dirty="0" err="1"/>
              <a:t>pielikumā</a:t>
            </a:r>
            <a:r>
              <a:rPr lang="en-GB" sz="2600" dirty="0"/>
              <a:t>, </a:t>
            </a:r>
            <a:r>
              <a:rPr lang="en-GB" sz="2600" dirty="0" err="1"/>
              <a:t>precizējot</a:t>
            </a:r>
            <a:r>
              <a:rPr lang="en-GB" sz="2600" dirty="0"/>
              <a:t> </a:t>
            </a:r>
            <a:r>
              <a:rPr lang="en-GB" sz="2600" dirty="0" err="1"/>
              <a:t>izstrādes</a:t>
            </a:r>
            <a:r>
              <a:rPr lang="en-GB" sz="2600" dirty="0"/>
              <a:t> </a:t>
            </a:r>
            <a:r>
              <a:rPr lang="en-GB" sz="2600" dirty="0" err="1"/>
              <a:t>laika</a:t>
            </a:r>
            <a:r>
              <a:rPr lang="en-GB" sz="2600" dirty="0"/>
              <a:t> </a:t>
            </a:r>
            <a:r>
              <a:rPr lang="en-GB" sz="2600" dirty="0" err="1"/>
              <a:t>grafiku</a:t>
            </a:r>
            <a:r>
              <a:rPr lang="en-GB" sz="2600" dirty="0"/>
              <a:t> </a:t>
            </a:r>
            <a:r>
              <a:rPr lang="en-GB" sz="2600" dirty="0" err="1"/>
              <a:t>atbilstoši</a:t>
            </a:r>
            <a:r>
              <a:rPr lang="en-GB" sz="2600" dirty="0"/>
              <a:t> </a:t>
            </a:r>
            <a:r>
              <a:rPr lang="en-GB" sz="2600" dirty="0" err="1"/>
              <a:t>izmaiņām</a:t>
            </a:r>
            <a:endParaRPr lang="lv-LV" sz="2600" dirty="0"/>
          </a:p>
          <a:p>
            <a:pPr marL="0" indent="0">
              <a:buNone/>
            </a:pPr>
            <a:r>
              <a:rPr lang="lv-LV" sz="2600" b="1" dirty="0"/>
              <a:t>Rīcības plāna izstrāde</a:t>
            </a:r>
            <a:r>
              <a:rPr lang="en-GB" sz="2600" b="1" dirty="0"/>
              <a:t>:</a:t>
            </a:r>
          </a:p>
          <a:p>
            <a:r>
              <a:rPr lang="en-GB" sz="2600" dirty="0" err="1"/>
              <a:t>janvārī</a:t>
            </a:r>
            <a:r>
              <a:rPr lang="en-GB" sz="2600" dirty="0"/>
              <a:t> un </a:t>
            </a:r>
            <a:r>
              <a:rPr lang="en-GB" sz="2600" dirty="0" err="1"/>
              <a:t>februārī</a:t>
            </a:r>
            <a:r>
              <a:rPr lang="en-GB" sz="2600" dirty="0"/>
              <a:t> </a:t>
            </a:r>
            <a:r>
              <a:rPr lang="en-GB" sz="2600" dirty="0" err="1"/>
              <a:t>turpinās</a:t>
            </a:r>
            <a:r>
              <a:rPr lang="en-GB" sz="2600" dirty="0"/>
              <a:t> </a:t>
            </a:r>
            <a:r>
              <a:rPr lang="en-GB" sz="2600" dirty="0" err="1"/>
              <a:t>darbs</a:t>
            </a:r>
            <a:r>
              <a:rPr lang="en-GB" sz="2600" dirty="0"/>
              <a:t> pie </a:t>
            </a:r>
            <a:r>
              <a:rPr lang="en-GB" sz="2600" dirty="0" err="1"/>
              <a:t>rīcību</a:t>
            </a:r>
            <a:r>
              <a:rPr lang="en-GB" sz="2600" dirty="0"/>
              <a:t> </a:t>
            </a:r>
            <a:r>
              <a:rPr lang="en-GB" sz="2600" dirty="0" err="1"/>
              <a:t>precizēšanas</a:t>
            </a:r>
            <a:r>
              <a:rPr lang="en-GB" sz="2600" dirty="0"/>
              <a:t>, </a:t>
            </a:r>
            <a:r>
              <a:rPr lang="en-GB" sz="2600" dirty="0" err="1"/>
              <a:t>plānotas</a:t>
            </a:r>
            <a:r>
              <a:rPr lang="en-GB" sz="2600" dirty="0"/>
              <a:t> 4 </a:t>
            </a:r>
            <a:r>
              <a:rPr lang="en-GB" sz="2600" dirty="0" err="1"/>
              <a:t>diskusijas</a:t>
            </a:r>
            <a:r>
              <a:rPr lang="en-GB" sz="2600" dirty="0"/>
              <a:t> 11., 15., 16., 19.februārī</a:t>
            </a:r>
          </a:p>
          <a:p>
            <a:r>
              <a:rPr lang="en-GB" sz="2600" dirty="0" err="1"/>
              <a:t>februārī</a:t>
            </a:r>
            <a:r>
              <a:rPr lang="en-GB" sz="2600" dirty="0"/>
              <a:t> – </a:t>
            </a:r>
            <a:r>
              <a:rPr lang="en-GB" sz="2600" dirty="0" err="1"/>
              <a:t>rīcības</a:t>
            </a:r>
            <a:r>
              <a:rPr lang="en-GB" sz="2600" dirty="0"/>
              <a:t> </a:t>
            </a:r>
            <a:r>
              <a:rPr lang="en-GB" sz="2600" dirty="0" err="1"/>
              <a:t>virzienu</a:t>
            </a:r>
            <a:r>
              <a:rPr lang="en-GB" sz="2600" dirty="0"/>
              <a:t> </a:t>
            </a:r>
            <a:r>
              <a:rPr lang="en-GB" sz="2600" dirty="0" err="1"/>
              <a:t>sasniedzamo</a:t>
            </a:r>
            <a:r>
              <a:rPr lang="en-GB" sz="2600" dirty="0"/>
              <a:t> </a:t>
            </a:r>
            <a:r>
              <a:rPr lang="en-GB" sz="2600" dirty="0" err="1"/>
              <a:t>inikatoru</a:t>
            </a:r>
            <a:r>
              <a:rPr lang="en-GB" sz="2600" dirty="0"/>
              <a:t> </a:t>
            </a:r>
            <a:r>
              <a:rPr lang="en-GB" sz="2600" dirty="0" err="1"/>
              <a:t>noteikšana</a:t>
            </a:r>
            <a:r>
              <a:rPr lang="en-GB" sz="2600" dirty="0"/>
              <a:t> un </a:t>
            </a:r>
            <a:r>
              <a:rPr lang="en-GB" sz="2600" dirty="0" err="1"/>
              <a:t>precizēšana</a:t>
            </a:r>
            <a:endParaRPr lang="en-GB" sz="2600" dirty="0"/>
          </a:p>
          <a:p>
            <a:pPr marL="0" indent="0">
              <a:buNone/>
            </a:pPr>
            <a:r>
              <a:rPr lang="en-GB" sz="2600" b="1" dirty="0" err="1"/>
              <a:t>Pašvaldību</a:t>
            </a:r>
            <a:r>
              <a:rPr lang="en-GB" sz="2600" b="1" dirty="0"/>
              <a:t> </a:t>
            </a:r>
            <a:r>
              <a:rPr lang="en-GB" sz="2600" b="1" dirty="0" err="1"/>
              <a:t>reģionālas</a:t>
            </a:r>
            <a:r>
              <a:rPr lang="en-GB" sz="2600" b="1" dirty="0"/>
              <a:t> </a:t>
            </a:r>
            <a:r>
              <a:rPr lang="en-GB" sz="2600" b="1" dirty="0" err="1"/>
              <a:t>nozīmes</a:t>
            </a:r>
            <a:r>
              <a:rPr lang="en-GB" sz="2600" b="1" dirty="0"/>
              <a:t> </a:t>
            </a:r>
            <a:r>
              <a:rPr lang="en-GB" sz="2600" b="1" dirty="0" err="1"/>
              <a:t>projekti</a:t>
            </a:r>
            <a:r>
              <a:rPr lang="en-GB" sz="2600" b="1" dirty="0"/>
              <a:t> </a:t>
            </a:r>
            <a:r>
              <a:rPr lang="en-GB" sz="2600" dirty="0"/>
              <a:t>– </a:t>
            </a:r>
            <a:r>
              <a:rPr lang="en-GB" sz="2600" dirty="0" err="1"/>
              <a:t>līdz</a:t>
            </a:r>
            <a:r>
              <a:rPr lang="en-GB" sz="2600" dirty="0"/>
              <a:t> 17.februārim </a:t>
            </a:r>
            <a:r>
              <a:rPr lang="en-GB" sz="2600" dirty="0" err="1"/>
              <a:t>tiek</a:t>
            </a:r>
            <a:r>
              <a:rPr lang="en-GB" sz="2600" dirty="0"/>
              <a:t> </a:t>
            </a:r>
            <a:r>
              <a:rPr lang="en-GB" sz="2600" dirty="0" err="1"/>
              <a:t>iesūtīti</a:t>
            </a:r>
            <a:r>
              <a:rPr lang="en-GB" sz="2600" dirty="0"/>
              <a:t> un </a:t>
            </a:r>
            <a:r>
              <a:rPr lang="en-GB" sz="2600" dirty="0" err="1"/>
              <a:t>apkopoti</a:t>
            </a:r>
            <a:r>
              <a:rPr lang="en-GB" sz="2600" dirty="0"/>
              <a:t>, </a:t>
            </a:r>
            <a:r>
              <a:rPr lang="en-GB" sz="2600" dirty="0" err="1"/>
              <a:t>pēc</a:t>
            </a:r>
            <a:r>
              <a:rPr lang="en-GB" sz="2600" dirty="0"/>
              <a:t> tam </a:t>
            </a:r>
            <a:r>
              <a:rPr lang="en-GB" sz="2600" dirty="0" err="1"/>
              <a:t>tiks</a:t>
            </a:r>
            <a:r>
              <a:rPr lang="en-GB" sz="2600" dirty="0"/>
              <a:t> </a:t>
            </a:r>
            <a:r>
              <a:rPr lang="en-GB" sz="2600" dirty="0" err="1"/>
              <a:t>izveidota</a:t>
            </a:r>
            <a:r>
              <a:rPr lang="en-GB" sz="2600" dirty="0"/>
              <a:t> </a:t>
            </a:r>
            <a:r>
              <a:rPr lang="en-GB" sz="2600" dirty="0" err="1"/>
              <a:t>vērtēšanas</a:t>
            </a:r>
            <a:r>
              <a:rPr lang="en-GB" sz="2600" dirty="0"/>
              <a:t> </a:t>
            </a:r>
            <a:r>
              <a:rPr lang="en-GB" sz="2600" dirty="0" err="1"/>
              <a:t>komisija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B77CA-1B89-4DFE-91C4-A9EE37974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68272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5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F1F056C-D06B-4BF8-BCFB-D9267CD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Plānotā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izstrādes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gaita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2021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864459-E2E5-4305-8481-B672932B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/>
              <a:t>Marts:</a:t>
            </a:r>
          </a:p>
          <a:p>
            <a:r>
              <a:rPr lang="en-GB" sz="2600" dirty="0"/>
              <a:t>1.redakcijas </a:t>
            </a:r>
            <a:r>
              <a:rPr lang="en-GB" sz="2600" dirty="0" err="1"/>
              <a:t>nodošana</a:t>
            </a:r>
            <a:r>
              <a:rPr lang="en-GB" sz="2600" dirty="0"/>
              <a:t> </a:t>
            </a:r>
            <a:r>
              <a:rPr lang="en-GB" sz="2600" dirty="0" err="1"/>
              <a:t>sabiedriskai</a:t>
            </a:r>
            <a:r>
              <a:rPr lang="en-GB" sz="2600" dirty="0"/>
              <a:t> </a:t>
            </a:r>
            <a:r>
              <a:rPr lang="en-GB" sz="2600" dirty="0" err="1"/>
              <a:t>apspriešanai</a:t>
            </a:r>
            <a:endParaRPr lang="en-GB" sz="2600" dirty="0"/>
          </a:p>
          <a:p>
            <a:r>
              <a:rPr lang="en-GB" sz="2600" dirty="0"/>
              <a:t>SIVN un </a:t>
            </a:r>
            <a:r>
              <a:rPr lang="en-GB" sz="2600" dirty="0" err="1"/>
              <a:t>Vides</a:t>
            </a:r>
            <a:r>
              <a:rPr lang="en-GB" sz="2600" dirty="0"/>
              <a:t> </a:t>
            </a:r>
            <a:r>
              <a:rPr lang="en-GB" sz="2600" dirty="0" err="1"/>
              <a:t>pārskata</a:t>
            </a:r>
            <a:r>
              <a:rPr lang="en-GB" sz="2600" dirty="0"/>
              <a:t> </a:t>
            </a:r>
            <a:r>
              <a:rPr lang="en-GB" sz="2600" dirty="0" err="1"/>
              <a:t>sagatavošana</a:t>
            </a:r>
            <a:r>
              <a:rPr lang="en-GB" sz="2600" dirty="0"/>
              <a:t> (nav </a:t>
            </a:r>
            <a:r>
              <a:rPr lang="en-GB" sz="2600" dirty="0" err="1"/>
              <a:t>skaidrības</a:t>
            </a:r>
            <a:r>
              <a:rPr lang="en-GB" sz="2600" dirty="0"/>
              <a:t> par </a:t>
            </a:r>
            <a:r>
              <a:rPr lang="en-GB" sz="2600" dirty="0" err="1"/>
              <a:t>finansējumu</a:t>
            </a:r>
            <a:r>
              <a:rPr lang="en-GB" sz="2600" dirty="0"/>
              <a:t> un </a:t>
            </a:r>
            <a:r>
              <a:rPr lang="en-GB" sz="2600" dirty="0" err="1"/>
              <a:t>izstrādātāju</a:t>
            </a:r>
            <a:r>
              <a:rPr lang="en-GB" sz="2600" dirty="0"/>
              <a:t>)</a:t>
            </a:r>
          </a:p>
          <a:p>
            <a:pPr marL="0" indent="0">
              <a:buNone/>
            </a:pPr>
            <a:r>
              <a:rPr lang="en-GB" sz="2600" b="1" dirty="0"/>
              <a:t>Marts/</a:t>
            </a:r>
            <a:r>
              <a:rPr lang="en-GB" sz="2600" b="1" dirty="0" err="1"/>
              <a:t>Aprīlis</a:t>
            </a:r>
            <a:r>
              <a:rPr lang="en-GB" sz="2600" b="1" dirty="0"/>
              <a:t>:</a:t>
            </a:r>
          </a:p>
          <a:p>
            <a:r>
              <a:rPr lang="en-GB" sz="2600" dirty="0" err="1"/>
              <a:t>sabiedriskā</a:t>
            </a:r>
            <a:r>
              <a:rPr lang="en-GB" sz="2600" dirty="0"/>
              <a:t> </a:t>
            </a:r>
            <a:r>
              <a:rPr lang="en-GB" sz="2600" dirty="0" err="1"/>
              <a:t>apspriešana</a:t>
            </a:r>
            <a:endParaRPr lang="en-GB" sz="2600" dirty="0"/>
          </a:p>
          <a:p>
            <a:pPr marL="0" indent="0">
              <a:buNone/>
            </a:pPr>
            <a:r>
              <a:rPr lang="en-GB" sz="2600" b="1" dirty="0" err="1"/>
              <a:t>Maijs</a:t>
            </a:r>
            <a:r>
              <a:rPr lang="en-GB" sz="2600" b="1" dirty="0"/>
              <a:t>:</a:t>
            </a:r>
          </a:p>
          <a:p>
            <a:r>
              <a:rPr lang="en-GB" sz="2600" dirty="0"/>
              <a:t>gala </a:t>
            </a:r>
            <a:r>
              <a:rPr lang="en-GB" sz="2600" dirty="0" err="1"/>
              <a:t>redakcijas</a:t>
            </a:r>
            <a:r>
              <a:rPr lang="en-GB" sz="2600" dirty="0"/>
              <a:t> </a:t>
            </a:r>
            <a:r>
              <a:rPr lang="en-GB" sz="2600" dirty="0" err="1"/>
              <a:t>sagatavošana</a:t>
            </a:r>
            <a:r>
              <a:rPr lang="en-GB" sz="2600" dirty="0"/>
              <a:t> un </a:t>
            </a:r>
            <a:r>
              <a:rPr lang="en-GB" sz="2600" dirty="0" err="1"/>
              <a:t>apstiprināšana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B77CA-1B89-4DFE-91C4-A9EE37974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868272"/>
            <a:ext cx="1728192" cy="7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1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4437</TotalTime>
  <Words>700</Words>
  <Application>Microsoft Office PowerPoint</Application>
  <PresentationFormat>Slaidrāde ekrānā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Office Theme</vt:lpstr>
      <vt:lpstr>Kurzemes plānošanas reģiona Attīstības programma 2021-2027 </vt:lpstr>
      <vt:lpstr>Uzsākšana</vt:lpstr>
      <vt:lpstr>Stratēģiskais ietekmes uz vidi novērtējums (SIVN)</vt:lpstr>
      <vt:lpstr>Pašreizējās situācijas raksturojums</vt:lpstr>
      <vt:lpstr>Tematiskās darba grupas 2020.gadā</vt:lpstr>
      <vt:lpstr>Izstrādes gaita 2020</vt:lpstr>
      <vt:lpstr>Prioritātes 2021-2027</vt:lpstr>
      <vt:lpstr>Izstrādes gaita 2021</vt:lpstr>
      <vt:lpstr>Plānotā izstrādes gaita 2021</vt:lpstr>
      <vt:lpstr>Izstrādes gaitu ietekmējošie faktori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Attīstības plānošanas dokumentos paredzēto aktivitāšu ieviešana</dc:title>
  <dc:creator>KPR</dc:creator>
  <cp:lastModifiedBy>Indra Murzina</cp:lastModifiedBy>
  <cp:revision>149</cp:revision>
  <cp:lastPrinted>2017-01-10T11:12:01Z</cp:lastPrinted>
  <dcterms:created xsi:type="dcterms:W3CDTF">2016-12-01T09:31:42Z</dcterms:created>
  <dcterms:modified xsi:type="dcterms:W3CDTF">2021-02-10T10:06:52Z</dcterms:modified>
</cp:coreProperties>
</file>