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7" r:id="rId2"/>
    <p:sldId id="319" r:id="rId3"/>
    <p:sldId id="334" r:id="rId4"/>
    <p:sldId id="335" r:id="rId5"/>
    <p:sldId id="336" r:id="rId6"/>
    <p:sldId id="337" r:id="rId7"/>
    <p:sldId id="338" r:id="rId8"/>
    <p:sldId id="339" r:id="rId9"/>
    <p:sldId id="340" r:id="rId10"/>
    <p:sldId id="341" r:id="rId11"/>
    <p:sldId id="342" r:id="rId12"/>
    <p:sldId id="343" r:id="rId13"/>
    <p:sldId id="344" r:id="rId14"/>
    <p:sldId id="318" r:id="rId15"/>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934" autoAdjust="0"/>
  </p:normalViewPr>
  <p:slideViewPr>
    <p:cSldViewPr>
      <p:cViewPr varScale="1">
        <p:scale>
          <a:sx n="110" d="100"/>
          <a:sy n="110" d="100"/>
        </p:scale>
        <p:origin x="4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lv-LV"/>
              <a:t>11.01.2017</a:t>
            </a: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F1F8C9A-3A7C-4920-A95D-0F95C0775F7D}" type="slidenum">
              <a:rPr lang="lv-LV" smtClean="0"/>
              <a:t>‹#›</a:t>
            </a:fld>
            <a:endParaRPr lang="lv-LV"/>
          </a:p>
        </p:txBody>
      </p:sp>
    </p:spTree>
    <p:extLst>
      <p:ext uri="{BB962C8B-B14F-4D97-AF65-F5344CB8AC3E}">
        <p14:creationId xmlns:p14="http://schemas.microsoft.com/office/powerpoint/2010/main" val="17538548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lv-LV"/>
              <a:t>11.01.2017</a:t>
            </a: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A3602F-2014-4930-90E0-76E1AC8B1AF4}" type="slidenum">
              <a:rPr lang="lv-LV" smtClean="0"/>
              <a:t>‹#›</a:t>
            </a:fld>
            <a:endParaRPr lang="lv-LV"/>
          </a:p>
        </p:txBody>
      </p:sp>
    </p:spTree>
    <p:extLst>
      <p:ext uri="{BB962C8B-B14F-4D97-AF65-F5344CB8AC3E}">
        <p14:creationId xmlns:p14="http://schemas.microsoft.com/office/powerpoint/2010/main" val="30638281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3FA7F42B-0B1F-48B2-A00F-0772FF2C24DC}" type="slidenum">
              <a:rPr lang="lv-LV" smtClean="0"/>
              <a:t>1</a:t>
            </a:fld>
            <a:endParaRPr lang="lv-LV"/>
          </a:p>
        </p:txBody>
      </p:sp>
    </p:spTree>
    <p:extLst>
      <p:ext uri="{BB962C8B-B14F-4D97-AF65-F5344CB8AC3E}">
        <p14:creationId xmlns:p14="http://schemas.microsoft.com/office/powerpoint/2010/main" val="214439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FA7F42B-0B1F-48B2-A00F-0772FF2C24DC}" type="slidenum">
              <a:rPr lang="lv-LV" smtClean="0"/>
              <a:t>14</a:t>
            </a:fld>
            <a:endParaRPr lang="lv-LV"/>
          </a:p>
        </p:txBody>
      </p:sp>
    </p:spTree>
    <p:extLst>
      <p:ext uri="{BB962C8B-B14F-4D97-AF65-F5344CB8AC3E}">
        <p14:creationId xmlns:p14="http://schemas.microsoft.com/office/powerpoint/2010/main" val="417448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6ECE3C29-2D3F-4B5B-93AF-410B9183CD28}" type="datetimeFigureOut">
              <a:rPr lang="lv-LV" smtClean="0"/>
              <a:t>19.02.21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42017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ECE3C29-2D3F-4B5B-93AF-410B9183CD28}" type="datetimeFigureOut">
              <a:rPr lang="lv-LV" smtClean="0"/>
              <a:t>19.02.21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335663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ECE3C29-2D3F-4B5B-93AF-410B9183CD28}" type="datetimeFigureOut">
              <a:rPr lang="lv-LV" smtClean="0"/>
              <a:t>19.02.21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184740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ECE3C29-2D3F-4B5B-93AF-410B9183CD28}" type="datetimeFigureOut">
              <a:rPr lang="lv-LV" smtClean="0"/>
              <a:t>19.02.21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192363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E3C29-2D3F-4B5B-93AF-410B9183CD28}" type="datetimeFigureOut">
              <a:rPr lang="lv-LV" smtClean="0"/>
              <a:t>19.02.21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328443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6ECE3C29-2D3F-4B5B-93AF-410B9183CD28}" type="datetimeFigureOut">
              <a:rPr lang="lv-LV" smtClean="0"/>
              <a:t>19.02.21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221182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6ECE3C29-2D3F-4B5B-93AF-410B9183CD28}" type="datetimeFigureOut">
              <a:rPr lang="lv-LV" smtClean="0"/>
              <a:t>19.02.21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181401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6ECE3C29-2D3F-4B5B-93AF-410B9183CD28}" type="datetimeFigureOut">
              <a:rPr lang="lv-LV" smtClean="0"/>
              <a:t>19.02.21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275539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E3C29-2D3F-4B5B-93AF-410B9183CD28}" type="datetimeFigureOut">
              <a:rPr lang="lv-LV" smtClean="0"/>
              <a:t>19.02.21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336679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E3C29-2D3F-4B5B-93AF-410B9183CD28}" type="datetimeFigureOut">
              <a:rPr lang="lv-LV" smtClean="0"/>
              <a:t>19.02.21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166659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E3C29-2D3F-4B5B-93AF-410B9183CD28}" type="datetimeFigureOut">
              <a:rPr lang="lv-LV" smtClean="0"/>
              <a:t>19.02.21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227144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E3C29-2D3F-4B5B-93AF-410B9183CD28}" type="datetimeFigureOut">
              <a:rPr lang="lv-LV" smtClean="0"/>
              <a:t>19.02.21</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087D2-BC41-439E-BB61-5CF2AC0621D4}" type="slidenum">
              <a:rPr lang="lv-LV" smtClean="0"/>
              <a:t>‹#›</a:t>
            </a:fld>
            <a:endParaRPr lang="lv-LV"/>
          </a:p>
        </p:txBody>
      </p:sp>
    </p:spTree>
    <p:extLst>
      <p:ext uri="{BB962C8B-B14F-4D97-AF65-F5344CB8AC3E}">
        <p14:creationId xmlns:p14="http://schemas.microsoft.com/office/powerpoint/2010/main" val="1162059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50328" y="1074081"/>
            <a:ext cx="7087185" cy="47098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683568" y="1700808"/>
            <a:ext cx="7772400" cy="2664296"/>
          </a:xfrm>
        </p:spPr>
        <p:txBody>
          <a:bodyPr>
            <a:normAutofit/>
          </a:bodyPr>
          <a:lstStyle/>
          <a:p>
            <a:r>
              <a:rPr lang="lv-LV" dirty="0">
                <a:solidFill>
                  <a:schemeClr val="bg1"/>
                </a:solidFill>
                <a:effectLst>
                  <a:outerShdw blurRad="38100" dist="38100" dir="2700000" algn="tl">
                    <a:srgbClr val="000000">
                      <a:alpha val="43137"/>
                    </a:srgbClr>
                  </a:outerShdw>
                </a:effectLst>
                <a:latin typeface="Arial Black" panose="020B0A04020102020204" pitchFamily="34" charset="0"/>
              </a:rPr>
              <a:t>Prioritāte</a:t>
            </a:r>
            <a:br>
              <a:rPr lang="lv-LV" dirty="0">
                <a:solidFill>
                  <a:schemeClr val="bg1"/>
                </a:solidFill>
                <a:effectLst>
                  <a:outerShdw blurRad="38100" dist="38100" dir="2700000" algn="tl">
                    <a:srgbClr val="000000">
                      <a:alpha val="43137"/>
                    </a:srgbClr>
                  </a:outerShdw>
                </a:effectLst>
                <a:latin typeface="Arial Black" panose="020B0A04020102020204" pitchFamily="34" charset="0"/>
              </a:rPr>
            </a:br>
            <a:r>
              <a:rPr lang="lv-LV" dirty="0">
                <a:solidFill>
                  <a:schemeClr val="bg1"/>
                </a:solidFill>
                <a:effectLst>
                  <a:outerShdw blurRad="38100" dist="38100" dir="2700000" algn="tl">
                    <a:srgbClr val="000000">
                      <a:alpha val="43137"/>
                    </a:srgbClr>
                  </a:outerShdw>
                </a:effectLst>
                <a:latin typeface="Arial Black" panose="020B0A04020102020204" pitchFamily="34" charset="0"/>
              </a:rPr>
              <a:t>Kultūras potenciāls</a:t>
            </a:r>
            <a:endParaRPr lang="lv-LV" sz="3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3962410" y="5589240"/>
            <a:ext cx="5002079" cy="1477328"/>
          </a:xfrm>
          <a:prstGeom prst="rect">
            <a:avLst/>
          </a:prstGeom>
          <a:noFill/>
        </p:spPr>
        <p:txBody>
          <a:bodyPr wrap="square" rtlCol="0">
            <a:spAutoFit/>
          </a:bodyPr>
          <a:lstStyle/>
          <a:p>
            <a:pPr algn="r"/>
            <a:r>
              <a:rPr lang="lv-LV" b="1" dirty="0"/>
              <a:t>19.02.2021.</a:t>
            </a:r>
          </a:p>
          <a:p>
            <a:pPr algn="r"/>
            <a:r>
              <a:rPr lang="lv-LV" b="1" dirty="0"/>
              <a:t>Jana Briede</a:t>
            </a:r>
          </a:p>
          <a:p>
            <a:pPr algn="r"/>
            <a:r>
              <a:rPr lang="lv-LV" b="1" dirty="0"/>
              <a:t>Kurzemes plānošanas reģiona </a:t>
            </a:r>
          </a:p>
          <a:p>
            <a:pPr algn="r"/>
            <a:r>
              <a:rPr lang="lv-LV" b="1" dirty="0"/>
              <a:t>Telpiskās plānošanas eksperte</a:t>
            </a:r>
          </a:p>
          <a:p>
            <a:pPr algn="r"/>
            <a:endParaRPr lang="lv-LV" b="1" dirty="0">
              <a:solidFill>
                <a:schemeClr val="tx2">
                  <a:lumMod val="75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10" y="6002022"/>
            <a:ext cx="1853952" cy="787930"/>
          </a:xfrm>
          <a:prstGeom prst="rect">
            <a:avLst/>
          </a:prstGeom>
        </p:spPr>
      </p:pic>
      <p:sp>
        <p:nvSpPr>
          <p:cNvPr id="4" name="TextBox 3">
            <a:extLst>
              <a:ext uri="{FF2B5EF4-FFF2-40B4-BE49-F238E27FC236}">
                <a16:creationId xmlns:a16="http://schemas.microsoft.com/office/drawing/2014/main" id="{19FB60EC-FE2D-644E-8AB9-92ABE1E6BBE3}"/>
              </a:ext>
            </a:extLst>
          </p:cNvPr>
          <p:cNvSpPr txBox="1"/>
          <p:nvPr/>
        </p:nvSpPr>
        <p:spPr>
          <a:xfrm>
            <a:off x="8530542" y="115747"/>
            <a:ext cx="184731" cy="369332"/>
          </a:xfrm>
          <a:prstGeom prst="rect">
            <a:avLst/>
          </a:prstGeom>
          <a:noFill/>
        </p:spPr>
        <p:txBody>
          <a:bodyPr wrap="none" rtlCol="0">
            <a:spAutoFit/>
          </a:bodyPr>
          <a:lstStyle/>
          <a:p>
            <a:endParaRPr lang="en-LV" dirty="0"/>
          </a:p>
        </p:txBody>
      </p:sp>
    </p:spTree>
    <p:extLst>
      <p:ext uri="{BB962C8B-B14F-4D97-AF65-F5344CB8AC3E}">
        <p14:creationId xmlns:p14="http://schemas.microsoft.com/office/powerpoint/2010/main" val="122603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79AF-CD79-0347-8D26-54A1B8E2534D}"/>
              </a:ext>
            </a:extLst>
          </p:cNvPr>
          <p:cNvSpPr>
            <a:spLocks noGrp="1"/>
          </p:cNvSpPr>
          <p:nvPr>
            <p:ph type="title"/>
          </p:nvPr>
        </p:nvSpPr>
        <p:spPr/>
        <p:txBody>
          <a:bodyPr>
            <a:noAutofit/>
          </a:bodyPr>
          <a:lstStyle/>
          <a:p>
            <a:r>
              <a:rPr lang="en-GB" sz="3600" dirty="0"/>
              <a:t>RV 7.2. </a:t>
            </a:r>
            <a:r>
              <a:rPr lang="en-GB" sz="3600" dirty="0" err="1"/>
              <a:t>Kultūras</a:t>
            </a:r>
            <a:r>
              <a:rPr lang="en-GB" sz="3600" dirty="0"/>
              <a:t> </a:t>
            </a:r>
            <a:r>
              <a:rPr lang="en-GB" sz="3600" dirty="0" err="1"/>
              <a:t>mantojuma</a:t>
            </a:r>
            <a:r>
              <a:rPr lang="en-GB" sz="3600" dirty="0"/>
              <a:t> </a:t>
            </a:r>
            <a:r>
              <a:rPr lang="en-GB" sz="3600" dirty="0" err="1"/>
              <a:t>saglabāšana</a:t>
            </a:r>
            <a:br>
              <a:rPr lang="en-GB" sz="3600" dirty="0">
                <a:solidFill>
                  <a:srgbClr val="3A3838"/>
                </a:solidFill>
                <a:latin typeface="Times New Roman" panose="02020603050405020304" pitchFamily="18" charset="0"/>
              </a:rPr>
            </a:br>
            <a:endParaRPr lang="en-LV" sz="3600" b="1" dirty="0"/>
          </a:p>
        </p:txBody>
      </p:sp>
      <p:sp>
        <p:nvSpPr>
          <p:cNvPr id="3" name="Content Placeholder 2">
            <a:extLst>
              <a:ext uri="{FF2B5EF4-FFF2-40B4-BE49-F238E27FC236}">
                <a16:creationId xmlns:a16="http://schemas.microsoft.com/office/drawing/2014/main" id="{238DD292-8B96-AF43-9D61-33A47642B46E}"/>
              </a:ext>
            </a:extLst>
          </p:cNvPr>
          <p:cNvSpPr>
            <a:spLocks noGrp="1"/>
          </p:cNvSpPr>
          <p:nvPr>
            <p:ph idx="1"/>
          </p:nvPr>
        </p:nvSpPr>
        <p:spPr>
          <a:xfrm>
            <a:off x="611560" y="1733366"/>
            <a:ext cx="8229600" cy="4525963"/>
          </a:xfrm>
        </p:spPr>
        <p:txBody>
          <a:bodyPr/>
          <a:lstStyle/>
          <a:p>
            <a:pPr marL="0" indent="0">
              <a:buNone/>
            </a:pPr>
            <a:endParaRPr lang="en-LV" sz="2000" b="1" u="sng" dirty="0"/>
          </a:p>
        </p:txBody>
      </p:sp>
      <p:graphicFrame>
        <p:nvGraphicFramePr>
          <p:cNvPr id="4" name="Table 3">
            <a:extLst>
              <a:ext uri="{FF2B5EF4-FFF2-40B4-BE49-F238E27FC236}">
                <a16:creationId xmlns:a16="http://schemas.microsoft.com/office/drawing/2014/main" id="{B482EC79-7ACA-B74C-96D7-C77340C04BD8}"/>
              </a:ext>
            </a:extLst>
          </p:cNvPr>
          <p:cNvGraphicFramePr>
            <a:graphicFrameLocks noGrp="1"/>
          </p:cNvGraphicFramePr>
          <p:nvPr>
            <p:extLst>
              <p:ext uri="{D42A27DB-BD31-4B8C-83A1-F6EECF244321}">
                <p14:modId xmlns:p14="http://schemas.microsoft.com/office/powerpoint/2010/main" val="172623149"/>
              </p:ext>
            </p:extLst>
          </p:nvPr>
        </p:nvGraphicFramePr>
        <p:xfrm>
          <a:off x="701570" y="1196752"/>
          <a:ext cx="7740860" cy="4940894"/>
        </p:xfrm>
        <a:graphic>
          <a:graphicData uri="http://schemas.openxmlformats.org/drawingml/2006/table">
            <a:tbl>
              <a:tblPr>
                <a:tableStyleId>{5C22544A-7EE6-4342-B048-85BDC9FD1C3A}</a:tableStyleId>
              </a:tblPr>
              <a:tblGrid>
                <a:gridCol w="7740860">
                  <a:extLst>
                    <a:ext uri="{9D8B030D-6E8A-4147-A177-3AD203B41FA5}">
                      <a16:colId xmlns:a16="http://schemas.microsoft.com/office/drawing/2014/main" val="3050012239"/>
                    </a:ext>
                  </a:extLst>
                </a:gridCol>
              </a:tblGrid>
              <a:tr h="917534">
                <a:tc>
                  <a:txBody>
                    <a:bodyPr/>
                    <a:lstStyle/>
                    <a:p>
                      <a:pPr algn="ctr" fontAlgn="ctr"/>
                      <a:r>
                        <a:rPr lang="lv-LV" sz="2000" b="0" i="0" u="none" strike="noStrike" noProof="0">
                          <a:solidFill>
                            <a:srgbClr val="3A3838"/>
                          </a:solidFill>
                          <a:effectLst/>
                          <a:latin typeface="Times New Roman" panose="02020603050405020304" pitchFamily="18" charset="0"/>
                        </a:rPr>
                        <a:t>Kultūras mantojuma saglabāšana ir nozīmīgs faktors iedzīvotāju dzīves kvalitātes veidošanā, lai nodrošinātu Kurzemes reģiona dabas un kultūrvēsturisko ainavu, kultūrobjektu, kultūras pieminekļu saglabāšanu. Inovatīvu risinājumu integrācija kultūras mantojuma saglabāšanas efektīvākai īstenošanai nākotnes paaudzēm.</a:t>
                      </a:r>
                    </a:p>
                    <a:p>
                      <a:pPr algn="ctr" fontAlgn="ctr"/>
                      <a:endParaRPr lang="lv-LV" sz="2000" b="0" i="0" u="none" strike="noStrike" noProof="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3634900151"/>
                  </a:ext>
                </a:extLst>
              </a:tr>
              <a:tr h="611689">
                <a:tc>
                  <a:txBody>
                    <a:bodyPr/>
                    <a:lstStyle/>
                    <a:p>
                      <a:pPr algn="l" fontAlgn="ctr"/>
                      <a:r>
                        <a:rPr lang="lv-LV" sz="2400" b="0" i="0" u="none" strike="noStrike" noProof="0" dirty="0">
                          <a:solidFill>
                            <a:srgbClr val="000000"/>
                          </a:solidFill>
                          <a:effectLst/>
                          <a:latin typeface="Times New Roman" panose="02020603050405020304" pitchFamily="18" charset="0"/>
                        </a:rPr>
                        <a:t>7.2.1. Kurzemes kultūrvēsturiskā mantojuma saglabāšana, atjaunošana, attīstība un izmantošana inovatīvu tūrisma produktu attīstīšanai </a:t>
                      </a:r>
                    </a:p>
                  </a:txBody>
                  <a:tcPr marL="0" marR="0" marT="0" marB="0" anchor="ctr">
                    <a:solidFill>
                      <a:schemeClr val="accent3">
                        <a:lumMod val="60000"/>
                        <a:lumOff val="40000"/>
                      </a:schemeClr>
                    </a:solidFill>
                  </a:tcPr>
                </a:tc>
                <a:extLst>
                  <a:ext uri="{0D108BD9-81ED-4DB2-BD59-A6C34878D82A}">
                    <a16:rowId xmlns:a16="http://schemas.microsoft.com/office/drawing/2014/main" val="3050166872"/>
                  </a:ext>
                </a:extLst>
              </a:tr>
              <a:tr h="917534">
                <a:tc>
                  <a:txBody>
                    <a:bodyPr/>
                    <a:lstStyle/>
                    <a:p>
                      <a:pPr algn="l" fontAlgn="ctr"/>
                      <a:r>
                        <a:rPr lang="lv-LV" sz="2400" b="0" i="0" u="none" strike="noStrike" noProof="0">
                          <a:solidFill>
                            <a:srgbClr val="000000"/>
                          </a:solidFill>
                          <a:effectLst/>
                          <a:latin typeface="Times New Roman" panose="02020603050405020304" pitchFamily="18" charset="0"/>
                        </a:rPr>
                        <a:t>7.2.2. Dabas un kultūrvēsturisko ainavu identificēšana, saglabāšana, un ilgtspējīga izmantošana </a:t>
                      </a:r>
                    </a:p>
                  </a:txBody>
                  <a:tcPr marL="0" marR="0" marT="0" marB="0" anchor="ctr">
                    <a:solidFill>
                      <a:schemeClr val="accent3">
                        <a:lumMod val="60000"/>
                        <a:lumOff val="40000"/>
                      </a:schemeClr>
                    </a:solidFill>
                  </a:tcPr>
                </a:tc>
                <a:extLst>
                  <a:ext uri="{0D108BD9-81ED-4DB2-BD59-A6C34878D82A}">
                    <a16:rowId xmlns:a16="http://schemas.microsoft.com/office/drawing/2014/main" val="4002754794"/>
                  </a:ext>
                </a:extLst>
              </a:tr>
              <a:tr h="611689">
                <a:tc>
                  <a:txBody>
                    <a:bodyPr/>
                    <a:lstStyle/>
                    <a:p>
                      <a:pPr algn="l" fontAlgn="ctr"/>
                      <a:r>
                        <a:rPr lang="lv-LV" sz="2400" b="0" i="0" u="none" strike="noStrike" noProof="0" dirty="0">
                          <a:solidFill>
                            <a:srgbClr val="000000"/>
                          </a:solidFill>
                          <a:effectLst/>
                          <a:latin typeface="Times New Roman" panose="02020603050405020304" pitchFamily="18" charset="0"/>
                        </a:rPr>
                        <a:t>7.2.3. </a:t>
                      </a:r>
                      <a:r>
                        <a:rPr lang="lv-LV" sz="2400" b="0" i="0" u="none" strike="noStrike" noProof="0" dirty="0" err="1">
                          <a:solidFill>
                            <a:srgbClr val="000000"/>
                          </a:solidFill>
                          <a:effectLst/>
                          <a:latin typeface="Times New Roman" panose="02020603050405020304" pitchFamily="18" charset="0"/>
                        </a:rPr>
                        <a:t>Kultūrobjektu</a:t>
                      </a:r>
                      <a:r>
                        <a:rPr lang="lv-LV" sz="2400" b="0" i="0" u="none" strike="noStrike" noProof="0" dirty="0">
                          <a:solidFill>
                            <a:srgbClr val="000000"/>
                          </a:solidFill>
                          <a:effectLst/>
                          <a:latin typeface="Times New Roman" panose="02020603050405020304" pitchFamily="18" charset="0"/>
                        </a:rPr>
                        <a:t>, kultūras pieminekļu atjaunošana (renovācija, rekonstrukcija), pielāgošana un ilgtspējīga apsaimniekošana</a:t>
                      </a:r>
                    </a:p>
                  </a:txBody>
                  <a:tcPr marL="0" marR="0" marT="0" marB="0" anchor="ctr">
                    <a:solidFill>
                      <a:schemeClr val="accent3">
                        <a:lumMod val="60000"/>
                        <a:lumOff val="40000"/>
                      </a:schemeClr>
                    </a:solidFill>
                  </a:tcPr>
                </a:tc>
                <a:extLst>
                  <a:ext uri="{0D108BD9-81ED-4DB2-BD59-A6C34878D82A}">
                    <a16:rowId xmlns:a16="http://schemas.microsoft.com/office/drawing/2014/main" val="4203340873"/>
                  </a:ext>
                </a:extLst>
              </a:tr>
            </a:tbl>
          </a:graphicData>
        </a:graphic>
      </p:graphicFrame>
    </p:spTree>
    <p:extLst>
      <p:ext uri="{BB962C8B-B14F-4D97-AF65-F5344CB8AC3E}">
        <p14:creationId xmlns:p14="http://schemas.microsoft.com/office/powerpoint/2010/main" val="76355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79AF-CD79-0347-8D26-54A1B8E2534D}"/>
              </a:ext>
            </a:extLst>
          </p:cNvPr>
          <p:cNvSpPr>
            <a:spLocks noGrp="1"/>
          </p:cNvSpPr>
          <p:nvPr>
            <p:ph type="title"/>
          </p:nvPr>
        </p:nvSpPr>
        <p:spPr/>
        <p:txBody>
          <a:bodyPr>
            <a:noAutofit/>
          </a:bodyPr>
          <a:lstStyle/>
          <a:p>
            <a:r>
              <a:rPr lang="en-GB" sz="3600" dirty="0"/>
              <a:t>RV 7.3. </a:t>
            </a:r>
            <a:r>
              <a:rPr lang="en-GB" sz="3600" dirty="0" err="1"/>
              <a:t>Kultūras</a:t>
            </a:r>
            <a:r>
              <a:rPr lang="en-GB" sz="3600" dirty="0"/>
              <a:t> </a:t>
            </a:r>
            <a:r>
              <a:rPr lang="en-GB" sz="3600" dirty="0" err="1"/>
              <a:t>jaunievedumu</a:t>
            </a:r>
            <a:r>
              <a:rPr lang="en-GB" sz="3600" dirty="0"/>
              <a:t> un </a:t>
            </a:r>
            <a:r>
              <a:rPr lang="en-GB" sz="3600" dirty="0" err="1"/>
              <a:t>radošo</a:t>
            </a:r>
            <a:r>
              <a:rPr lang="en-GB" sz="3600" dirty="0"/>
              <a:t> </a:t>
            </a:r>
            <a:r>
              <a:rPr lang="en-GB" sz="3600" dirty="0" err="1"/>
              <a:t>nozaru</a:t>
            </a:r>
            <a:r>
              <a:rPr lang="en-GB" sz="3600" dirty="0"/>
              <a:t> </a:t>
            </a:r>
            <a:r>
              <a:rPr lang="en-GB" sz="3600" dirty="0" err="1"/>
              <a:t>attīstība</a:t>
            </a:r>
            <a:r>
              <a:rPr lang="en-GB" sz="3600" dirty="0"/>
              <a:t> </a:t>
            </a:r>
            <a:br>
              <a:rPr lang="en-GB" sz="3600" dirty="0">
                <a:solidFill>
                  <a:srgbClr val="3A3838"/>
                </a:solidFill>
                <a:latin typeface="Times New Roman" panose="02020603050405020304" pitchFamily="18" charset="0"/>
              </a:rPr>
            </a:br>
            <a:endParaRPr lang="en-LV" sz="3600" b="1" dirty="0"/>
          </a:p>
        </p:txBody>
      </p:sp>
      <p:sp>
        <p:nvSpPr>
          <p:cNvPr id="3" name="Content Placeholder 2">
            <a:extLst>
              <a:ext uri="{FF2B5EF4-FFF2-40B4-BE49-F238E27FC236}">
                <a16:creationId xmlns:a16="http://schemas.microsoft.com/office/drawing/2014/main" id="{238DD292-8B96-AF43-9D61-33A47642B46E}"/>
              </a:ext>
            </a:extLst>
          </p:cNvPr>
          <p:cNvSpPr>
            <a:spLocks noGrp="1"/>
          </p:cNvSpPr>
          <p:nvPr>
            <p:ph idx="1"/>
          </p:nvPr>
        </p:nvSpPr>
        <p:spPr>
          <a:xfrm>
            <a:off x="611560" y="1733366"/>
            <a:ext cx="8229600" cy="4525963"/>
          </a:xfrm>
        </p:spPr>
        <p:txBody>
          <a:bodyPr/>
          <a:lstStyle/>
          <a:p>
            <a:pPr marL="0" indent="0">
              <a:buNone/>
            </a:pPr>
            <a:endParaRPr lang="en-LV" sz="2000" b="1" u="sng" dirty="0"/>
          </a:p>
        </p:txBody>
      </p:sp>
      <p:graphicFrame>
        <p:nvGraphicFramePr>
          <p:cNvPr id="4" name="Table 3">
            <a:extLst>
              <a:ext uri="{FF2B5EF4-FFF2-40B4-BE49-F238E27FC236}">
                <a16:creationId xmlns:a16="http://schemas.microsoft.com/office/drawing/2014/main" id="{B482EC79-7ACA-B74C-96D7-C77340C04BD8}"/>
              </a:ext>
            </a:extLst>
          </p:cNvPr>
          <p:cNvGraphicFramePr>
            <a:graphicFrameLocks noGrp="1"/>
          </p:cNvGraphicFramePr>
          <p:nvPr>
            <p:extLst>
              <p:ext uri="{D42A27DB-BD31-4B8C-83A1-F6EECF244321}">
                <p14:modId xmlns:p14="http://schemas.microsoft.com/office/powerpoint/2010/main" val="1838979611"/>
              </p:ext>
            </p:extLst>
          </p:nvPr>
        </p:nvGraphicFramePr>
        <p:xfrm>
          <a:off x="701570" y="1196752"/>
          <a:ext cx="7740860" cy="5245694"/>
        </p:xfrm>
        <a:graphic>
          <a:graphicData uri="http://schemas.openxmlformats.org/drawingml/2006/table">
            <a:tbl>
              <a:tblPr>
                <a:tableStyleId>{5C22544A-7EE6-4342-B048-85BDC9FD1C3A}</a:tableStyleId>
              </a:tblPr>
              <a:tblGrid>
                <a:gridCol w="7740860">
                  <a:extLst>
                    <a:ext uri="{9D8B030D-6E8A-4147-A177-3AD203B41FA5}">
                      <a16:colId xmlns:a16="http://schemas.microsoft.com/office/drawing/2014/main" val="3050012239"/>
                    </a:ext>
                  </a:extLst>
                </a:gridCol>
              </a:tblGrid>
              <a:tr h="917534">
                <a:tc>
                  <a:txBody>
                    <a:bodyPr/>
                    <a:lstStyle/>
                    <a:p>
                      <a:pPr algn="ctr" fontAlgn="ctr"/>
                      <a:r>
                        <a:rPr lang="lv-LV" sz="2000" b="0" i="0" u="none" strike="noStrike" noProof="0">
                          <a:solidFill>
                            <a:srgbClr val="3A3838"/>
                          </a:solidFill>
                          <a:effectLst/>
                          <a:latin typeface="Times New Roman" panose="02020603050405020304" pitchFamily="18" charset="0"/>
                        </a:rPr>
                        <a:t>Kurzemei raksturīgo radošo un kultūras industriju attīstība, radošo laboratoriju, biznesa inkubatoru un radošo industriju klasteru izveide, inovāciju kapacitātes celšana un preču un pakalpojumu ar augstu pievienoto vērtību izstrāde radošo industriju nozarē. Radošo un kultūras industrijas pārstāvju sadarbība ar pašvaldībām un uzņēmumiem infrastruktūras attīstībai uzņēmējdarbības veicināšanai nozarē.</a:t>
                      </a:r>
                    </a:p>
                    <a:p>
                      <a:pPr algn="ctr" fontAlgn="ctr"/>
                      <a:endParaRPr lang="lv-LV" sz="2000" b="0" i="0" u="none" strike="noStrike" noProof="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3634900151"/>
                  </a:ext>
                </a:extLst>
              </a:tr>
              <a:tr h="611689">
                <a:tc>
                  <a:txBody>
                    <a:bodyPr/>
                    <a:lstStyle/>
                    <a:p>
                      <a:pPr algn="l" fontAlgn="ctr"/>
                      <a:r>
                        <a:rPr lang="lv-LV" sz="2400" b="0" i="0" u="none" strike="noStrike" noProof="0">
                          <a:solidFill>
                            <a:srgbClr val="000000"/>
                          </a:solidFill>
                          <a:effectLst/>
                          <a:latin typeface="Times New Roman" panose="02020603050405020304" pitchFamily="18" charset="0"/>
                        </a:rPr>
                        <a:t>7.3.1. Tautas mākslas kolektīvu radošo darbību un attīstību, mākslas un kultūras satura potenciāla izmatošana uzņēmējdarbībā</a:t>
                      </a:r>
                    </a:p>
                  </a:txBody>
                  <a:tcPr marL="0" marR="0" marT="0" marB="0" anchor="ctr">
                    <a:solidFill>
                      <a:schemeClr val="accent3">
                        <a:lumMod val="60000"/>
                        <a:lumOff val="40000"/>
                      </a:schemeClr>
                    </a:solidFill>
                  </a:tcPr>
                </a:tc>
                <a:extLst>
                  <a:ext uri="{0D108BD9-81ED-4DB2-BD59-A6C34878D82A}">
                    <a16:rowId xmlns:a16="http://schemas.microsoft.com/office/drawing/2014/main" val="3050166872"/>
                  </a:ext>
                </a:extLst>
              </a:tr>
              <a:tr h="917534">
                <a:tc>
                  <a:txBody>
                    <a:bodyPr/>
                    <a:lstStyle/>
                    <a:p>
                      <a:pPr algn="l" fontAlgn="ctr"/>
                      <a:r>
                        <a:rPr lang="lv-LV" sz="2400" b="0" i="0" u="none" strike="noStrike" noProof="0">
                          <a:solidFill>
                            <a:srgbClr val="000000"/>
                          </a:solidFill>
                          <a:effectLst/>
                          <a:latin typeface="Times New Roman" panose="02020603050405020304" pitchFamily="18" charset="0"/>
                        </a:rPr>
                        <a:t>7.3.2. Infrastruktūras attīstība radošo nozaru vajadzībām</a:t>
                      </a:r>
                    </a:p>
                  </a:txBody>
                  <a:tcPr marL="0" marR="0" marT="0" marB="0" anchor="ctr">
                    <a:solidFill>
                      <a:schemeClr val="accent3">
                        <a:lumMod val="60000"/>
                        <a:lumOff val="40000"/>
                      </a:schemeClr>
                    </a:solidFill>
                  </a:tcPr>
                </a:tc>
                <a:extLst>
                  <a:ext uri="{0D108BD9-81ED-4DB2-BD59-A6C34878D82A}">
                    <a16:rowId xmlns:a16="http://schemas.microsoft.com/office/drawing/2014/main" val="4002754794"/>
                  </a:ext>
                </a:extLst>
              </a:tr>
              <a:tr h="611689">
                <a:tc>
                  <a:txBody>
                    <a:bodyPr/>
                    <a:lstStyle/>
                    <a:p>
                      <a:pPr algn="l" fontAlgn="ctr"/>
                      <a:r>
                        <a:rPr lang="lv-LV" sz="2400" b="0" i="0" u="none" strike="noStrike" noProof="0" dirty="0">
                          <a:solidFill>
                            <a:srgbClr val="000000"/>
                          </a:solidFill>
                          <a:effectLst/>
                          <a:latin typeface="Times New Roman" panose="02020603050405020304" pitchFamily="18" charset="0"/>
                        </a:rPr>
                        <a:t>7.3.3. Radošo nozaru attīstība (</a:t>
                      </a:r>
                      <a:r>
                        <a:rPr lang="lv-LV" sz="2400" b="0" i="0" u="none" strike="noStrike" noProof="0" dirty="0" err="1">
                          <a:solidFill>
                            <a:srgbClr val="000000"/>
                          </a:solidFill>
                          <a:effectLst/>
                          <a:latin typeface="Times New Roman" panose="02020603050405020304" pitchFamily="18" charset="0"/>
                        </a:rPr>
                        <a:t>t.sk.inkubatori</a:t>
                      </a:r>
                      <a:r>
                        <a:rPr lang="lv-LV" sz="2400" b="0" i="0" u="none" strike="noStrike" noProof="0" dirty="0">
                          <a:solidFill>
                            <a:srgbClr val="000000"/>
                          </a:solidFill>
                          <a:effectLst/>
                          <a:latin typeface="Times New Roman" panose="02020603050405020304" pitchFamily="18" charset="0"/>
                        </a:rPr>
                        <a:t>), veicinot kultūrizglītības kapacitātes stiprināšanu un popularizēšanu kā arī jaunu kultūrvides projektu attīstību</a:t>
                      </a:r>
                    </a:p>
                  </a:txBody>
                  <a:tcPr marL="0" marR="0" marT="0" marB="0" anchor="ctr">
                    <a:solidFill>
                      <a:schemeClr val="accent3">
                        <a:lumMod val="60000"/>
                        <a:lumOff val="40000"/>
                      </a:schemeClr>
                    </a:solidFill>
                  </a:tcPr>
                </a:tc>
                <a:extLst>
                  <a:ext uri="{0D108BD9-81ED-4DB2-BD59-A6C34878D82A}">
                    <a16:rowId xmlns:a16="http://schemas.microsoft.com/office/drawing/2014/main" val="4203340873"/>
                  </a:ext>
                </a:extLst>
              </a:tr>
            </a:tbl>
          </a:graphicData>
        </a:graphic>
      </p:graphicFrame>
    </p:spTree>
    <p:extLst>
      <p:ext uri="{BB962C8B-B14F-4D97-AF65-F5344CB8AC3E}">
        <p14:creationId xmlns:p14="http://schemas.microsoft.com/office/powerpoint/2010/main" val="355884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79AF-CD79-0347-8D26-54A1B8E2534D}"/>
              </a:ext>
            </a:extLst>
          </p:cNvPr>
          <p:cNvSpPr>
            <a:spLocks noGrp="1"/>
          </p:cNvSpPr>
          <p:nvPr>
            <p:ph type="title"/>
          </p:nvPr>
        </p:nvSpPr>
        <p:spPr/>
        <p:txBody>
          <a:bodyPr>
            <a:noAutofit/>
          </a:bodyPr>
          <a:lstStyle/>
          <a:p>
            <a:r>
              <a:rPr lang="en-GB" sz="3600" dirty="0"/>
              <a:t>RV 7.4. </a:t>
            </a:r>
            <a:r>
              <a:rPr lang="en-GB" sz="3600" dirty="0" err="1"/>
              <a:t>Kultūrtelpu</a:t>
            </a:r>
            <a:r>
              <a:rPr lang="en-GB" sz="3600" dirty="0"/>
              <a:t>  </a:t>
            </a:r>
            <a:r>
              <a:rPr lang="en-GB" sz="3600" dirty="0" err="1"/>
              <a:t>dažādības</a:t>
            </a:r>
            <a:r>
              <a:rPr lang="en-GB" sz="3600" dirty="0"/>
              <a:t> </a:t>
            </a:r>
            <a:r>
              <a:rPr lang="en-GB" sz="3600" dirty="0" err="1"/>
              <a:t>stiprināšana</a:t>
            </a:r>
            <a:br>
              <a:rPr lang="en-GB" sz="3600" dirty="0">
                <a:solidFill>
                  <a:srgbClr val="3A3838"/>
                </a:solidFill>
                <a:latin typeface="Times New Roman" panose="02020603050405020304" pitchFamily="18" charset="0"/>
              </a:rPr>
            </a:br>
            <a:endParaRPr lang="en-LV" sz="3600" b="1" dirty="0"/>
          </a:p>
        </p:txBody>
      </p:sp>
      <p:sp>
        <p:nvSpPr>
          <p:cNvPr id="3" name="Content Placeholder 2">
            <a:extLst>
              <a:ext uri="{FF2B5EF4-FFF2-40B4-BE49-F238E27FC236}">
                <a16:creationId xmlns:a16="http://schemas.microsoft.com/office/drawing/2014/main" id="{238DD292-8B96-AF43-9D61-33A47642B46E}"/>
              </a:ext>
            </a:extLst>
          </p:cNvPr>
          <p:cNvSpPr>
            <a:spLocks noGrp="1"/>
          </p:cNvSpPr>
          <p:nvPr>
            <p:ph idx="1"/>
          </p:nvPr>
        </p:nvSpPr>
        <p:spPr>
          <a:xfrm>
            <a:off x="611560" y="1733366"/>
            <a:ext cx="8229600" cy="4525963"/>
          </a:xfrm>
        </p:spPr>
        <p:txBody>
          <a:bodyPr/>
          <a:lstStyle/>
          <a:p>
            <a:pPr marL="0" indent="0">
              <a:buNone/>
            </a:pPr>
            <a:endParaRPr lang="en-LV" sz="2000" b="1" u="sng" dirty="0"/>
          </a:p>
        </p:txBody>
      </p:sp>
      <p:graphicFrame>
        <p:nvGraphicFramePr>
          <p:cNvPr id="4" name="Table 3">
            <a:extLst>
              <a:ext uri="{FF2B5EF4-FFF2-40B4-BE49-F238E27FC236}">
                <a16:creationId xmlns:a16="http://schemas.microsoft.com/office/drawing/2014/main" id="{B482EC79-7ACA-B74C-96D7-C77340C04BD8}"/>
              </a:ext>
            </a:extLst>
          </p:cNvPr>
          <p:cNvGraphicFramePr>
            <a:graphicFrameLocks noGrp="1"/>
          </p:cNvGraphicFramePr>
          <p:nvPr>
            <p:extLst>
              <p:ext uri="{D42A27DB-BD31-4B8C-83A1-F6EECF244321}">
                <p14:modId xmlns:p14="http://schemas.microsoft.com/office/powerpoint/2010/main" val="1947228959"/>
              </p:ext>
            </p:extLst>
          </p:nvPr>
        </p:nvGraphicFramePr>
        <p:xfrm>
          <a:off x="701570" y="1196752"/>
          <a:ext cx="7740860" cy="5074880"/>
        </p:xfrm>
        <a:graphic>
          <a:graphicData uri="http://schemas.openxmlformats.org/drawingml/2006/table">
            <a:tbl>
              <a:tblPr>
                <a:tableStyleId>{5C22544A-7EE6-4342-B048-85BDC9FD1C3A}</a:tableStyleId>
              </a:tblPr>
              <a:tblGrid>
                <a:gridCol w="7740860">
                  <a:extLst>
                    <a:ext uri="{9D8B030D-6E8A-4147-A177-3AD203B41FA5}">
                      <a16:colId xmlns:a16="http://schemas.microsoft.com/office/drawing/2014/main" val="3050012239"/>
                    </a:ext>
                  </a:extLst>
                </a:gridCol>
              </a:tblGrid>
              <a:tr h="917534">
                <a:tc>
                  <a:txBody>
                    <a:bodyPr/>
                    <a:lstStyle/>
                    <a:p>
                      <a:pPr algn="ctr" fontAlgn="ctr"/>
                      <a:r>
                        <a:rPr lang="lv-LV" sz="2400" b="0" i="0" u="none" strike="noStrike" noProof="0">
                          <a:solidFill>
                            <a:srgbClr val="3A3838"/>
                          </a:solidFill>
                          <a:effectLst/>
                          <a:latin typeface="Times New Roman" panose="02020603050405020304" pitchFamily="18" charset="0"/>
                        </a:rPr>
                        <a:t>Kultūrvēsturisko novadu (lībiešu, suitu, u.c. ) vēsturiskās nozīmības stiprināšana, izceļot gan tradicionālās, gan modernās kultūras elementus, integrējot tos tūrisma produktu izstrādē, paaugstinot iedzīvotāju zināšanu līmeni kultūrtelpu dažādības kopīgajās un atšķirīgajās iezīmēs.</a:t>
                      </a:r>
                    </a:p>
                    <a:p>
                      <a:pPr algn="ctr" fontAlgn="ctr"/>
                      <a:endParaRPr lang="lv-LV" sz="2400" b="0" i="0" u="none" strike="noStrike" noProof="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3634900151"/>
                  </a:ext>
                </a:extLst>
              </a:tr>
              <a:tr h="685760">
                <a:tc>
                  <a:txBody>
                    <a:bodyPr/>
                    <a:lstStyle/>
                    <a:p>
                      <a:pPr algn="l" fontAlgn="ctr"/>
                      <a:r>
                        <a:rPr lang="lv-LV" sz="2400" b="0" i="0" u="none" strike="noStrike" noProof="0">
                          <a:solidFill>
                            <a:srgbClr val="000000"/>
                          </a:solidFill>
                          <a:effectLst/>
                          <a:latin typeface="Times New Roman" panose="02020603050405020304" pitchFamily="18" charset="0"/>
                        </a:rPr>
                        <a:t>7.4.1. Kultūrtūrisma attīstības veicināšana</a:t>
                      </a:r>
                    </a:p>
                  </a:txBody>
                  <a:tcPr marL="0" marR="0" marT="0" marB="0" anchor="ctr">
                    <a:solidFill>
                      <a:schemeClr val="accent3">
                        <a:lumMod val="60000"/>
                        <a:lumOff val="40000"/>
                      </a:schemeClr>
                    </a:solidFill>
                  </a:tcPr>
                </a:tc>
                <a:extLst>
                  <a:ext uri="{0D108BD9-81ED-4DB2-BD59-A6C34878D82A}">
                    <a16:rowId xmlns:a16="http://schemas.microsoft.com/office/drawing/2014/main" val="3050166872"/>
                  </a:ext>
                </a:extLst>
              </a:tr>
              <a:tr h="917534">
                <a:tc>
                  <a:txBody>
                    <a:bodyPr/>
                    <a:lstStyle/>
                    <a:p>
                      <a:pPr algn="l" fontAlgn="ctr"/>
                      <a:r>
                        <a:rPr lang="lv-LV" sz="2400" b="0" i="0" u="none" strike="noStrike" noProof="0">
                          <a:solidFill>
                            <a:srgbClr val="000000"/>
                          </a:solidFill>
                          <a:effectLst/>
                          <a:latin typeface="Times New Roman" panose="02020603050405020304" pitchFamily="18" charset="0"/>
                        </a:rPr>
                        <a:t>7.4.2. Kultūrvēsturisko novadu vēsturiskās nozīmības stiprināšana, komunikācijas pasākumi iedzīvotāju informētības paaugstināšanai</a:t>
                      </a:r>
                    </a:p>
                    <a:p>
                      <a:pPr algn="l" fontAlgn="ctr"/>
                      <a:endParaRPr lang="lv-LV" sz="2400" b="0" i="0" u="none" strike="noStrike" noProof="0">
                        <a:solidFill>
                          <a:srgbClr val="000000"/>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4002754794"/>
                  </a:ext>
                </a:extLst>
              </a:tr>
              <a:tr h="611689">
                <a:tc>
                  <a:txBody>
                    <a:bodyPr/>
                    <a:lstStyle/>
                    <a:p>
                      <a:pPr algn="l" fontAlgn="ctr"/>
                      <a:r>
                        <a:rPr lang="lv-LV" sz="2400" b="0" i="0" u="none" strike="noStrike" noProof="0" dirty="0">
                          <a:solidFill>
                            <a:srgbClr val="000000"/>
                          </a:solidFill>
                          <a:effectLst/>
                          <a:latin typeface="Times New Roman" panose="02020603050405020304" pitchFamily="18" charset="0"/>
                        </a:rPr>
                        <a:t>7.4.3. Iedzīvotāju izglītošana par </a:t>
                      </a:r>
                      <a:r>
                        <a:rPr lang="lv-LV" sz="2400" b="0" i="0" u="none" strike="noStrike" noProof="0" dirty="0" err="1">
                          <a:solidFill>
                            <a:srgbClr val="000000"/>
                          </a:solidFill>
                          <a:effectLst/>
                          <a:latin typeface="Times New Roman" panose="02020603050405020304" pitchFamily="18" charset="0"/>
                        </a:rPr>
                        <a:t>kultūrtelpas</a:t>
                      </a:r>
                      <a:r>
                        <a:rPr lang="lv-LV" sz="2400" b="0" i="0" u="none" strike="noStrike" noProof="0" dirty="0">
                          <a:solidFill>
                            <a:srgbClr val="000000"/>
                          </a:solidFill>
                          <a:effectLst/>
                          <a:latin typeface="Times New Roman" panose="02020603050405020304" pitchFamily="18" charset="0"/>
                        </a:rPr>
                        <a:t> dažādību, veicinot starptautisku sadarbības projektu īstenošanu</a:t>
                      </a:r>
                    </a:p>
                  </a:txBody>
                  <a:tcPr marL="0" marR="0" marT="0" marB="0" anchor="ctr">
                    <a:solidFill>
                      <a:schemeClr val="accent3">
                        <a:lumMod val="60000"/>
                        <a:lumOff val="40000"/>
                      </a:schemeClr>
                    </a:solidFill>
                  </a:tcPr>
                </a:tc>
                <a:extLst>
                  <a:ext uri="{0D108BD9-81ED-4DB2-BD59-A6C34878D82A}">
                    <a16:rowId xmlns:a16="http://schemas.microsoft.com/office/drawing/2014/main" val="4203340873"/>
                  </a:ext>
                </a:extLst>
              </a:tr>
            </a:tbl>
          </a:graphicData>
        </a:graphic>
      </p:graphicFrame>
    </p:spTree>
    <p:extLst>
      <p:ext uri="{BB962C8B-B14F-4D97-AF65-F5344CB8AC3E}">
        <p14:creationId xmlns:p14="http://schemas.microsoft.com/office/powerpoint/2010/main" val="23759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79AF-CD79-0347-8D26-54A1B8E2534D}"/>
              </a:ext>
            </a:extLst>
          </p:cNvPr>
          <p:cNvSpPr>
            <a:spLocks noGrp="1"/>
          </p:cNvSpPr>
          <p:nvPr>
            <p:ph type="title"/>
          </p:nvPr>
        </p:nvSpPr>
        <p:spPr/>
        <p:txBody>
          <a:bodyPr>
            <a:noAutofit/>
          </a:bodyPr>
          <a:lstStyle/>
          <a:p>
            <a:r>
              <a:rPr lang="en-GB" sz="3600" dirty="0"/>
              <a:t>RV 7.5. </a:t>
            </a:r>
            <a:r>
              <a:rPr lang="en-GB" sz="3600" dirty="0" err="1"/>
              <a:t>Kultūras</a:t>
            </a:r>
            <a:r>
              <a:rPr lang="en-GB" sz="3600" dirty="0"/>
              <a:t> </a:t>
            </a:r>
            <a:r>
              <a:rPr lang="en-GB" sz="3600" dirty="0" err="1"/>
              <a:t>komunikācija</a:t>
            </a:r>
            <a:br>
              <a:rPr lang="en-GB" sz="3600" dirty="0">
                <a:solidFill>
                  <a:srgbClr val="3A3838"/>
                </a:solidFill>
                <a:latin typeface="Times New Roman" panose="02020603050405020304" pitchFamily="18" charset="0"/>
              </a:rPr>
            </a:br>
            <a:endParaRPr lang="en-LV" sz="3600" b="1" dirty="0"/>
          </a:p>
        </p:txBody>
      </p:sp>
      <p:sp>
        <p:nvSpPr>
          <p:cNvPr id="3" name="Content Placeholder 2">
            <a:extLst>
              <a:ext uri="{FF2B5EF4-FFF2-40B4-BE49-F238E27FC236}">
                <a16:creationId xmlns:a16="http://schemas.microsoft.com/office/drawing/2014/main" id="{238DD292-8B96-AF43-9D61-33A47642B46E}"/>
              </a:ext>
            </a:extLst>
          </p:cNvPr>
          <p:cNvSpPr>
            <a:spLocks noGrp="1"/>
          </p:cNvSpPr>
          <p:nvPr>
            <p:ph idx="1"/>
          </p:nvPr>
        </p:nvSpPr>
        <p:spPr>
          <a:xfrm>
            <a:off x="443739" y="980728"/>
            <a:ext cx="8229600" cy="4525963"/>
          </a:xfrm>
          <a:noFill/>
        </p:spPr>
        <p:txBody>
          <a:bodyPr/>
          <a:lstStyle/>
          <a:p>
            <a:pPr marL="0" indent="0">
              <a:buNone/>
            </a:pPr>
            <a:endParaRPr lang="en-LV" sz="2000" b="1" u="sng" dirty="0"/>
          </a:p>
        </p:txBody>
      </p:sp>
      <p:graphicFrame>
        <p:nvGraphicFramePr>
          <p:cNvPr id="4" name="Table 3">
            <a:extLst>
              <a:ext uri="{FF2B5EF4-FFF2-40B4-BE49-F238E27FC236}">
                <a16:creationId xmlns:a16="http://schemas.microsoft.com/office/drawing/2014/main" id="{B482EC79-7ACA-B74C-96D7-C77340C04BD8}"/>
              </a:ext>
            </a:extLst>
          </p:cNvPr>
          <p:cNvGraphicFramePr>
            <a:graphicFrameLocks noGrp="1"/>
          </p:cNvGraphicFramePr>
          <p:nvPr>
            <p:extLst>
              <p:ext uri="{D42A27DB-BD31-4B8C-83A1-F6EECF244321}">
                <p14:modId xmlns:p14="http://schemas.microsoft.com/office/powerpoint/2010/main" val="3334629723"/>
              </p:ext>
            </p:extLst>
          </p:nvPr>
        </p:nvGraphicFramePr>
        <p:xfrm>
          <a:off x="688109" y="873847"/>
          <a:ext cx="7740860" cy="5486400"/>
        </p:xfrm>
        <a:graphic>
          <a:graphicData uri="http://schemas.openxmlformats.org/drawingml/2006/table">
            <a:tbl>
              <a:tblPr>
                <a:tableStyleId>{5C22544A-7EE6-4342-B048-85BDC9FD1C3A}</a:tableStyleId>
              </a:tblPr>
              <a:tblGrid>
                <a:gridCol w="7740860">
                  <a:extLst>
                    <a:ext uri="{9D8B030D-6E8A-4147-A177-3AD203B41FA5}">
                      <a16:colId xmlns:a16="http://schemas.microsoft.com/office/drawing/2014/main" val="3050012239"/>
                    </a:ext>
                  </a:extLst>
                </a:gridCol>
              </a:tblGrid>
              <a:tr h="917534">
                <a:tc>
                  <a:txBody>
                    <a:bodyPr/>
                    <a:lstStyle/>
                    <a:p>
                      <a:pPr algn="ctr" fontAlgn="ctr"/>
                      <a:r>
                        <a:rPr lang="lv-LV" sz="2000" b="0" i="0" u="none" strike="noStrike" noProof="0">
                          <a:solidFill>
                            <a:srgbClr val="3A3838"/>
                          </a:solidFill>
                          <a:effectLst/>
                          <a:latin typeface="Times New Roman" panose="02020603050405020304" pitchFamily="18" charset="0"/>
                        </a:rPr>
                        <a:t>Veicināt reģiona attīstību nodrošinot sadarbības aktivitātes starptautisku kultūras pasākumu īstenošanā, nodrošināt kultūras mijiedarbības/starpkultūru izpratnes līmeņa pieaugumu, aktivizēt kultūras iestāžu komunikācijas aktivitātes, izmantojot pieredzes apmaiņas pasākumus un izmantojot iegūto pieredzi kultūras piedāvājuma satura attīstīšanai reģionā.</a:t>
                      </a:r>
                    </a:p>
                  </a:txBody>
                  <a:tcPr marL="0" marR="0" marT="0" marB="0" anchor="ctr">
                    <a:solidFill>
                      <a:schemeClr val="accent3">
                        <a:lumMod val="60000"/>
                        <a:lumOff val="40000"/>
                      </a:schemeClr>
                    </a:solidFill>
                  </a:tcPr>
                </a:tc>
                <a:extLst>
                  <a:ext uri="{0D108BD9-81ED-4DB2-BD59-A6C34878D82A}">
                    <a16:rowId xmlns:a16="http://schemas.microsoft.com/office/drawing/2014/main" val="3634900151"/>
                  </a:ext>
                </a:extLst>
              </a:tr>
              <a:tr h="685760">
                <a:tc>
                  <a:txBody>
                    <a:bodyPr/>
                    <a:lstStyle/>
                    <a:p>
                      <a:pPr algn="l" fontAlgn="ctr"/>
                      <a:r>
                        <a:rPr lang="lv-LV" sz="2400" b="0" i="0" u="none" strike="noStrike" noProof="0">
                          <a:solidFill>
                            <a:srgbClr val="000000"/>
                          </a:solidFill>
                          <a:effectLst/>
                          <a:latin typeface="Times New Roman" panose="02020603050405020304" pitchFamily="18" charset="0"/>
                        </a:rPr>
                        <a:t>7.5.1. Starptautiska kultūras un mākslas pakalpojuma radīšana  - mākslas, mūzikas, dizaina u.c. starptautisku kultūras pasākumu īstenošana, t.sk., izstādes, plenēri, radošās darbnīcas u.c. (kultūras eksports) </a:t>
                      </a:r>
                    </a:p>
                  </a:txBody>
                  <a:tcPr marL="0" marR="0" marT="0" marB="0" anchor="ctr">
                    <a:solidFill>
                      <a:schemeClr val="accent3">
                        <a:lumMod val="60000"/>
                        <a:lumOff val="40000"/>
                      </a:schemeClr>
                    </a:solidFill>
                  </a:tcPr>
                </a:tc>
                <a:extLst>
                  <a:ext uri="{0D108BD9-81ED-4DB2-BD59-A6C34878D82A}">
                    <a16:rowId xmlns:a16="http://schemas.microsoft.com/office/drawing/2014/main" val="3050166872"/>
                  </a:ext>
                </a:extLst>
              </a:tr>
              <a:tr h="917534">
                <a:tc>
                  <a:txBody>
                    <a:bodyPr/>
                    <a:lstStyle/>
                    <a:p>
                      <a:pPr algn="l" fontAlgn="ctr"/>
                      <a:r>
                        <a:rPr lang="lv-LV" sz="2400" b="0" i="0" u="none" strike="noStrike" noProof="0">
                          <a:solidFill>
                            <a:srgbClr val="000000"/>
                          </a:solidFill>
                          <a:effectLst/>
                          <a:latin typeface="Times New Roman" panose="02020603050405020304" pitchFamily="18" charset="0"/>
                        </a:rPr>
                        <a:t>7.5.2. Kultūras piedāvājuma satura attīstīšana kultūras iestādēs (kultūras darba organizācija, apmācība (prasmju pilnveide), pieredzes apmaiņas pasākumi, utt.)</a:t>
                      </a:r>
                    </a:p>
                  </a:txBody>
                  <a:tcPr marL="0" marR="0" marT="0" marB="0" anchor="ctr">
                    <a:solidFill>
                      <a:schemeClr val="accent3">
                        <a:lumMod val="60000"/>
                        <a:lumOff val="40000"/>
                      </a:schemeClr>
                    </a:solidFill>
                  </a:tcPr>
                </a:tc>
                <a:extLst>
                  <a:ext uri="{0D108BD9-81ED-4DB2-BD59-A6C34878D82A}">
                    <a16:rowId xmlns:a16="http://schemas.microsoft.com/office/drawing/2014/main" val="4002754794"/>
                  </a:ext>
                </a:extLst>
              </a:tr>
              <a:tr h="611689">
                <a:tc>
                  <a:txBody>
                    <a:bodyPr/>
                    <a:lstStyle/>
                    <a:p>
                      <a:pPr algn="l" fontAlgn="ctr"/>
                      <a:r>
                        <a:rPr lang="lv-LV" sz="2400" b="0" i="0" u="none" strike="noStrike" noProof="0" dirty="0">
                          <a:solidFill>
                            <a:srgbClr val="000000"/>
                          </a:solidFill>
                          <a:effectLst/>
                          <a:latin typeface="Times New Roman" panose="02020603050405020304" pitchFamily="18" charset="0"/>
                        </a:rPr>
                        <a:t>7.5.3.  Jaunrades attīstība, piesaistot IKT un citus inovatīvus risinājumus informācijas </a:t>
                      </a:r>
                      <a:r>
                        <a:rPr lang="lv-LV" sz="2400" b="0" i="0" u="none" strike="noStrike" noProof="0" dirty="0" err="1">
                          <a:solidFill>
                            <a:srgbClr val="000000"/>
                          </a:solidFill>
                          <a:effectLst/>
                          <a:latin typeface="Times New Roman" panose="02020603050405020304" pitchFamily="18" charset="0"/>
                        </a:rPr>
                        <a:t>digitalizācijai</a:t>
                      </a:r>
                      <a:r>
                        <a:rPr lang="lv-LV" sz="2400" b="0" i="0" u="none" strike="noStrike" noProof="0" dirty="0">
                          <a:solidFill>
                            <a:srgbClr val="000000"/>
                          </a:solidFill>
                          <a:effectLst/>
                          <a:latin typeface="Times New Roman" panose="02020603050405020304" pitchFamily="18" charset="0"/>
                        </a:rPr>
                        <a:t>, </a:t>
                      </a:r>
                      <a:r>
                        <a:rPr lang="lv-LV" sz="2400" b="0" i="0" u="none" strike="noStrike" noProof="0" dirty="0" err="1">
                          <a:solidFill>
                            <a:srgbClr val="000000"/>
                          </a:solidFill>
                          <a:effectLst/>
                          <a:latin typeface="Times New Roman" panose="02020603050405020304" pitchFamily="18" charset="0"/>
                        </a:rPr>
                        <a:t>starpkultūru</a:t>
                      </a:r>
                      <a:r>
                        <a:rPr lang="lv-LV" sz="2400" b="0" i="0" u="none" strike="noStrike" noProof="0" dirty="0">
                          <a:solidFill>
                            <a:srgbClr val="000000"/>
                          </a:solidFill>
                          <a:effectLst/>
                          <a:latin typeface="Times New Roman" panose="02020603050405020304" pitchFamily="18" charset="0"/>
                        </a:rPr>
                        <a:t> komunikācijas veicināšana</a:t>
                      </a:r>
                    </a:p>
                  </a:txBody>
                  <a:tcPr marL="0" marR="0" marT="0" marB="0" anchor="ctr">
                    <a:solidFill>
                      <a:schemeClr val="accent3">
                        <a:lumMod val="60000"/>
                        <a:lumOff val="40000"/>
                      </a:schemeClr>
                    </a:solidFill>
                  </a:tcPr>
                </a:tc>
                <a:extLst>
                  <a:ext uri="{0D108BD9-81ED-4DB2-BD59-A6C34878D82A}">
                    <a16:rowId xmlns:a16="http://schemas.microsoft.com/office/drawing/2014/main" val="4203340873"/>
                  </a:ext>
                </a:extLst>
              </a:tr>
            </a:tbl>
          </a:graphicData>
        </a:graphic>
      </p:graphicFrame>
    </p:spTree>
    <p:extLst>
      <p:ext uri="{BB962C8B-B14F-4D97-AF65-F5344CB8AC3E}">
        <p14:creationId xmlns:p14="http://schemas.microsoft.com/office/powerpoint/2010/main" val="178064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50" y="1268760"/>
            <a:ext cx="8229600" cy="1143000"/>
          </a:xfrm>
        </p:spPr>
        <p:txBody>
          <a:bodyPr/>
          <a:lstStyle/>
          <a:p>
            <a:r>
              <a:rPr lang="lv-LV" dirty="0"/>
              <a:t>Paldies!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5805264"/>
            <a:ext cx="1853952" cy="787930"/>
          </a:xfrm>
          <a:prstGeom prst="rect">
            <a:avLst/>
          </a:prstGeom>
        </p:spPr>
      </p:pic>
    </p:spTree>
    <p:extLst>
      <p:ext uri="{BB962C8B-B14F-4D97-AF65-F5344CB8AC3E}">
        <p14:creationId xmlns:p14="http://schemas.microsoft.com/office/powerpoint/2010/main" val="61407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ky, outdoor&#10;&#10;Description automatically generated">
            <a:extLst>
              <a:ext uri="{FF2B5EF4-FFF2-40B4-BE49-F238E27FC236}">
                <a16:creationId xmlns:a16="http://schemas.microsoft.com/office/drawing/2014/main" id="{E3D1A2E6-1C6A-F948-89D1-71C427841205}"/>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5480" r="26521" b="1"/>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lv-LV" sz="4700" dirty="0">
                <a:solidFill>
                  <a:srgbClr val="FFFFFF"/>
                </a:solidFill>
                <a:latin typeface="Arial Black" panose="020B0A04020102020204" pitchFamily="34" charset="0"/>
                <a:cs typeface="Arial" panose="020B0604020202020204" pitchFamily="34" charset="0"/>
              </a:rPr>
              <a:t>Kultūra Kurzemē</a:t>
            </a:r>
          </a:p>
        </p:txBody>
      </p:sp>
      <p:sp>
        <p:nvSpPr>
          <p:cNvPr id="3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1681544"/>
            <a:ext cx="7269480" cy="18288"/>
          </a:xfrm>
          <a:custGeom>
            <a:avLst/>
            <a:gdLst>
              <a:gd name="connsiteX0" fmla="*/ 0 w 7269480"/>
              <a:gd name="connsiteY0" fmla="*/ 0 h 18288"/>
              <a:gd name="connsiteX1" fmla="*/ 733557 w 7269480"/>
              <a:gd name="connsiteY1" fmla="*/ 0 h 18288"/>
              <a:gd name="connsiteX2" fmla="*/ 1249029 w 7269480"/>
              <a:gd name="connsiteY2" fmla="*/ 0 h 18288"/>
              <a:gd name="connsiteX3" fmla="*/ 1764501 w 7269480"/>
              <a:gd name="connsiteY3" fmla="*/ 0 h 18288"/>
              <a:gd name="connsiteX4" fmla="*/ 2207278 w 7269480"/>
              <a:gd name="connsiteY4" fmla="*/ 0 h 18288"/>
              <a:gd name="connsiteX5" fmla="*/ 3013530 w 7269480"/>
              <a:gd name="connsiteY5" fmla="*/ 0 h 18288"/>
              <a:gd name="connsiteX6" fmla="*/ 3819781 w 7269480"/>
              <a:gd name="connsiteY6" fmla="*/ 0 h 18288"/>
              <a:gd name="connsiteX7" fmla="*/ 4626033 w 7269480"/>
              <a:gd name="connsiteY7" fmla="*/ 0 h 18288"/>
              <a:gd name="connsiteX8" fmla="*/ 5068810 w 7269480"/>
              <a:gd name="connsiteY8" fmla="*/ 0 h 18288"/>
              <a:gd name="connsiteX9" fmla="*/ 5656977 w 7269480"/>
              <a:gd name="connsiteY9" fmla="*/ 0 h 18288"/>
              <a:gd name="connsiteX10" fmla="*/ 6099755 w 7269480"/>
              <a:gd name="connsiteY10" fmla="*/ 0 h 18288"/>
              <a:gd name="connsiteX11" fmla="*/ 7269480 w 7269480"/>
              <a:gd name="connsiteY11" fmla="*/ 0 h 18288"/>
              <a:gd name="connsiteX12" fmla="*/ 7269480 w 7269480"/>
              <a:gd name="connsiteY12" fmla="*/ 18288 h 18288"/>
              <a:gd name="connsiteX13" fmla="*/ 6463229 w 7269480"/>
              <a:gd name="connsiteY13" fmla="*/ 18288 h 18288"/>
              <a:gd name="connsiteX14" fmla="*/ 6020451 w 7269480"/>
              <a:gd name="connsiteY14" fmla="*/ 18288 h 18288"/>
              <a:gd name="connsiteX15" fmla="*/ 5504979 w 7269480"/>
              <a:gd name="connsiteY15" fmla="*/ 18288 h 18288"/>
              <a:gd name="connsiteX16" fmla="*/ 4989507 w 7269480"/>
              <a:gd name="connsiteY16" fmla="*/ 18288 h 18288"/>
              <a:gd name="connsiteX17" fmla="*/ 4474035 w 7269480"/>
              <a:gd name="connsiteY17" fmla="*/ 18288 h 18288"/>
              <a:gd name="connsiteX18" fmla="*/ 3958562 w 7269480"/>
              <a:gd name="connsiteY18" fmla="*/ 18288 h 18288"/>
              <a:gd name="connsiteX19" fmla="*/ 3443090 w 7269480"/>
              <a:gd name="connsiteY19" fmla="*/ 18288 h 18288"/>
              <a:gd name="connsiteX20" fmla="*/ 2709533 w 7269480"/>
              <a:gd name="connsiteY20" fmla="*/ 18288 h 18288"/>
              <a:gd name="connsiteX21" fmla="*/ 2194061 w 7269480"/>
              <a:gd name="connsiteY21" fmla="*/ 18288 h 18288"/>
              <a:gd name="connsiteX22" fmla="*/ 1751284 w 7269480"/>
              <a:gd name="connsiteY22" fmla="*/ 18288 h 18288"/>
              <a:gd name="connsiteX23" fmla="*/ 1163117 w 7269480"/>
              <a:gd name="connsiteY23" fmla="*/ 18288 h 18288"/>
              <a:gd name="connsiteX24" fmla="*/ 0 w 7269480"/>
              <a:gd name="connsiteY24" fmla="*/ 18288 h 18288"/>
              <a:gd name="connsiteX25" fmla="*/ 0 w 7269480"/>
              <a:gd name="connsiteY25" fmla="*/ 0 h 18288"/>
              <a:gd name="connsiteX0" fmla="*/ 0 w 7269480"/>
              <a:gd name="connsiteY0" fmla="*/ 0 h 18288"/>
              <a:gd name="connsiteX1" fmla="*/ 515472 w 7269480"/>
              <a:gd name="connsiteY1" fmla="*/ 0 h 18288"/>
              <a:gd name="connsiteX2" fmla="*/ 958250 w 7269480"/>
              <a:gd name="connsiteY2" fmla="*/ 0 h 18288"/>
              <a:gd name="connsiteX3" fmla="*/ 1473722 w 7269480"/>
              <a:gd name="connsiteY3" fmla="*/ 0 h 18288"/>
              <a:gd name="connsiteX4" fmla="*/ 2134584 w 7269480"/>
              <a:gd name="connsiteY4" fmla="*/ 0 h 18288"/>
              <a:gd name="connsiteX5" fmla="*/ 2868140 w 7269480"/>
              <a:gd name="connsiteY5" fmla="*/ 0 h 18288"/>
              <a:gd name="connsiteX6" fmla="*/ 3674392 w 7269480"/>
              <a:gd name="connsiteY6" fmla="*/ 0 h 18288"/>
              <a:gd name="connsiteX7" fmla="*/ 4480643 w 7269480"/>
              <a:gd name="connsiteY7" fmla="*/ 0 h 18288"/>
              <a:gd name="connsiteX8" fmla="*/ 5068810 w 7269480"/>
              <a:gd name="connsiteY8" fmla="*/ 0 h 18288"/>
              <a:gd name="connsiteX9" fmla="*/ 5802367 w 7269480"/>
              <a:gd name="connsiteY9" fmla="*/ 0 h 18288"/>
              <a:gd name="connsiteX10" fmla="*/ 6463229 w 7269480"/>
              <a:gd name="connsiteY10" fmla="*/ 0 h 18288"/>
              <a:gd name="connsiteX11" fmla="*/ 7269480 w 7269480"/>
              <a:gd name="connsiteY11" fmla="*/ 0 h 18288"/>
              <a:gd name="connsiteX12" fmla="*/ 7269480 w 7269480"/>
              <a:gd name="connsiteY12" fmla="*/ 18288 h 18288"/>
              <a:gd name="connsiteX13" fmla="*/ 6608618 w 7269480"/>
              <a:gd name="connsiteY13" fmla="*/ 18288 h 18288"/>
              <a:gd name="connsiteX14" fmla="*/ 6020451 w 7269480"/>
              <a:gd name="connsiteY14" fmla="*/ 18288 h 18288"/>
              <a:gd name="connsiteX15" fmla="*/ 5432284 w 7269480"/>
              <a:gd name="connsiteY15" fmla="*/ 18288 h 18288"/>
              <a:gd name="connsiteX16" fmla="*/ 4626033 w 7269480"/>
              <a:gd name="connsiteY16" fmla="*/ 18288 h 18288"/>
              <a:gd name="connsiteX17" fmla="*/ 4110561 w 7269480"/>
              <a:gd name="connsiteY17" fmla="*/ 18288 h 18288"/>
              <a:gd name="connsiteX18" fmla="*/ 3377004 w 7269480"/>
              <a:gd name="connsiteY18" fmla="*/ 18288 h 18288"/>
              <a:gd name="connsiteX19" fmla="*/ 2934226 w 7269480"/>
              <a:gd name="connsiteY19" fmla="*/ 18288 h 18288"/>
              <a:gd name="connsiteX20" fmla="*/ 2273365 w 7269480"/>
              <a:gd name="connsiteY20" fmla="*/ 18288 h 18288"/>
              <a:gd name="connsiteX21" fmla="*/ 1757892 w 7269480"/>
              <a:gd name="connsiteY21" fmla="*/ 18288 h 18288"/>
              <a:gd name="connsiteX22" fmla="*/ 951641 w 7269480"/>
              <a:gd name="connsiteY22" fmla="*/ 18288 h 18288"/>
              <a:gd name="connsiteX23" fmla="*/ 0 w 7269480"/>
              <a:gd name="connsiteY23" fmla="*/ 18288 h 18288"/>
              <a:gd name="connsiteX24" fmla="*/ 0 w 7269480"/>
              <a:gd name="connsiteY2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69480" h="18288" fill="none" extrusionOk="0">
                <a:moveTo>
                  <a:pt x="0" y="0"/>
                </a:moveTo>
                <a:cubicBezTo>
                  <a:pt x="235128" y="3132"/>
                  <a:pt x="451867" y="39303"/>
                  <a:pt x="733557" y="0"/>
                </a:cubicBezTo>
                <a:cubicBezTo>
                  <a:pt x="1041917" y="-26384"/>
                  <a:pt x="1017903" y="-18696"/>
                  <a:pt x="1249029" y="0"/>
                </a:cubicBezTo>
                <a:cubicBezTo>
                  <a:pt x="1467178" y="31708"/>
                  <a:pt x="1662247" y="41118"/>
                  <a:pt x="1764501" y="0"/>
                </a:cubicBezTo>
                <a:cubicBezTo>
                  <a:pt x="1900779" y="-6870"/>
                  <a:pt x="2072991" y="-25341"/>
                  <a:pt x="2207278" y="0"/>
                </a:cubicBezTo>
                <a:cubicBezTo>
                  <a:pt x="2265877" y="34574"/>
                  <a:pt x="2632620" y="104781"/>
                  <a:pt x="3013530" y="0"/>
                </a:cubicBezTo>
                <a:cubicBezTo>
                  <a:pt x="3334490" y="-59163"/>
                  <a:pt x="3475301" y="47386"/>
                  <a:pt x="3819781" y="0"/>
                </a:cubicBezTo>
                <a:cubicBezTo>
                  <a:pt x="4196358" y="-37804"/>
                  <a:pt x="4303513" y="-11131"/>
                  <a:pt x="4626033" y="0"/>
                </a:cubicBezTo>
                <a:cubicBezTo>
                  <a:pt x="4934787" y="29249"/>
                  <a:pt x="4944754" y="17065"/>
                  <a:pt x="5068810" y="0"/>
                </a:cubicBezTo>
                <a:cubicBezTo>
                  <a:pt x="5209508" y="-19562"/>
                  <a:pt x="5356206" y="22850"/>
                  <a:pt x="5656977" y="0"/>
                </a:cubicBezTo>
                <a:cubicBezTo>
                  <a:pt x="5941315" y="13558"/>
                  <a:pt x="5903828" y="-18462"/>
                  <a:pt x="6099755" y="0"/>
                </a:cubicBezTo>
                <a:cubicBezTo>
                  <a:pt x="6314513" y="-31302"/>
                  <a:pt x="6960022" y="-11355"/>
                  <a:pt x="7269480" y="0"/>
                </a:cubicBezTo>
                <a:cubicBezTo>
                  <a:pt x="7269107" y="8892"/>
                  <a:pt x="7269891" y="12971"/>
                  <a:pt x="7269480" y="18288"/>
                </a:cubicBezTo>
                <a:cubicBezTo>
                  <a:pt x="7069773" y="63254"/>
                  <a:pt x="6761614" y="96"/>
                  <a:pt x="6463229" y="18288"/>
                </a:cubicBezTo>
                <a:cubicBezTo>
                  <a:pt x="6176137" y="29304"/>
                  <a:pt x="6202734" y="42678"/>
                  <a:pt x="6020451" y="18288"/>
                </a:cubicBezTo>
                <a:cubicBezTo>
                  <a:pt x="5818836" y="4777"/>
                  <a:pt x="5721727" y="-10784"/>
                  <a:pt x="5504979" y="18288"/>
                </a:cubicBezTo>
                <a:cubicBezTo>
                  <a:pt x="5326805" y="68107"/>
                  <a:pt x="5197747" y="9507"/>
                  <a:pt x="4989507" y="18288"/>
                </a:cubicBezTo>
                <a:cubicBezTo>
                  <a:pt x="4763009" y="43859"/>
                  <a:pt x="4639415" y="27730"/>
                  <a:pt x="4474035" y="18288"/>
                </a:cubicBezTo>
                <a:cubicBezTo>
                  <a:pt x="4344126" y="-11044"/>
                  <a:pt x="4109566" y="23406"/>
                  <a:pt x="3958562" y="18288"/>
                </a:cubicBezTo>
                <a:cubicBezTo>
                  <a:pt x="3798316" y="26645"/>
                  <a:pt x="3645649" y="23666"/>
                  <a:pt x="3443090" y="18288"/>
                </a:cubicBezTo>
                <a:cubicBezTo>
                  <a:pt x="3244219" y="28660"/>
                  <a:pt x="3102677" y="4915"/>
                  <a:pt x="2709533" y="18288"/>
                </a:cubicBezTo>
                <a:cubicBezTo>
                  <a:pt x="2353187" y="42124"/>
                  <a:pt x="2422678" y="48861"/>
                  <a:pt x="2194061" y="18288"/>
                </a:cubicBezTo>
                <a:cubicBezTo>
                  <a:pt x="1953278" y="7529"/>
                  <a:pt x="1876545" y="25727"/>
                  <a:pt x="1751284" y="18288"/>
                </a:cubicBezTo>
                <a:cubicBezTo>
                  <a:pt x="1616404" y="7186"/>
                  <a:pt x="1467166" y="48303"/>
                  <a:pt x="1163117" y="18288"/>
                </a:cubicBezTo>
                <a:cubicBezTo>
                  <a:pt x="832308" y="-22338"/>
                  <a:pt x="531097" y="-29235"/>
                  <a:pt x="0" y="18288"/>
                </a:cubicBezTo>
                <a:cubicBezTo>
                  <a:pt x="-54" y="11431"/>
                  <a:pt x="328" y="6853"/>
                  <a:pt x="0" y="0"/>
                </a:cubicBezTo>
                <a:close/>
              </a:path>
              <a:path w="7269480" h="18288" stroke="0" extrusionOk="0">
                <a:moveTo>
                  <a:pt x="0" y="0"/>
                </a:moveTo>
                <a:cubicBezTo>
                  <a:pt x="93677" y="-40520"/>
                  <a:pt x="343551" y="-20764"/>
                  <a:pt x="515472" y="0"/>
                </a:cubicBezTo>
                <a:cubicBezTo>
                  <a:pt x="661472" y="33485"/>
                  <a:pt x="738086" y="-8485"/>
                  <a:pt x="958250" y="0"/>
                </a:cubicBezTo>
                <a:cubicBezTo>
                  <a:pt x="1185804" y="12649"/>
                  <a:pt x="1301342" y="10087"/>
                  <a:pt x="1473722" y="0"/>
                </a:cubicBezTo>
                <a:cubicBezTo>
                  <a:pt x="1636492" y="23566"/>
                  <a:pt x="2004928" y="1595"/>
                  <a:pt x="2134584" y="0"/>
                </a:cubicBezTo>
                <a:cubicBezTo>
                  <a:pt x="2293863" y="-51652"/>
                  <a:pt x="2549409" y="31237"/>
                  <a:pt x="2868140" y="0"/>
                </a:cubicBezTo>
                <a:cubicBezTo>
                  <a:pt x="3128066" y="-19431"/>
                  <a:pt x="3471315" y="36471"/>
                  <a:pt x="3674392" y="0"/>
                </a:cubicBezTo>
                <a:cubicBezTo>
                  <a:pt x="3867736" y="26529"/>
                  <a:pt x="4121894" y="-13345"/>
                  <a:pt x="4480643" y="0"/>
                </a:cubicBezTo>
                <a:cubicBezTo>
                  <a:pt x="4861667" y="10265"/>
                  <a:pt x="4904111" y="1116"/>
                  <a:pt x="5068810" y="0"/>
                </a:cubicBezTo>
                <a:cubicBezTo>
                  <a:pt x="5254525" y="48544"/>
                  <a:pt x="5489794" y="-47731"/>
                  <a:pt x="5802367" y="0"/>
                </a:cubicBezTo>
                <a:cubicBezTo>
                  <a:pt x="6112570" y="36047"/>
                  <a:pt x="6247610" y="16030"/>
                  <a:pt x="6463229" y="0"/>
                </a:cubicBezTo>
                <a:cubicBezTo>
                  <a:pt x="6699726" y="8242"/>
                  <a:pt x="7085980" y="17508"/>
                  <a:pt x="7269480" y="0"/>
                </a:cubicBezTo>
                <a:cubicBezTo>
                  <a:pt x="7268407" y="8397"/>
                  <a:pt x="7268853" y="13314"/>
                  <a:pt x="7269480" y="18288"/>
                </a:cubicBezTo>
                <a:cubicBezTo>
                  <a:pt x="6934530" y="64734"/>
                  <a:pt x="6753912" y="-12848"/>
                  <a:pt x="6608618" y="18288"/>
                </a:cubicBezTo>
                <a:cubicBezTo>
                  <a:pt x="6499813" y="47415"/>
                  <a:pt x="6197442" y="-16113"/>
                  <a:pt x="6020451" y="18288"/>
                </a:cubicBezTo>
                <a:cubicBezTo>
                  <a:pt x="5845458" y="6562"/>
                  <a:pt x="5619316" y="-2364"/>
                  <a:pt x="5432284" y="18288"/>
                </a:cubicBezTo>
                <a:cubicBezTo>
                  <a:pt x="5232831" y="32495"/>
                  <a:pt x="5026244" y="57062"/>
                  <a:pt x="4626033" y="18288"/>
                </a:cubicBezTo>
                <a:cubicBezTo>
                  <a:pt x="4266016" y="14485"/>
                  <a:pt x="4244313" y="45809"/>
                  <a:pt x="4110561" y="18288"/>
                </a:cubicBezTo>
                <a:cubicBezTo>
                  <a:pt x="4000841" y="-45488"/>
                  <a:pt x="3590021" y="47044"/>
                  <a:pt x="3377004" y="18288"/>
                </a:cubicBezTo>
                <a:cubicBezTo>
                  <a:pt x="3189406" y="-19008"/>
                  <a:pt x="3038882" y="18056"/>
                  <a:pt x="2934226" y="18288"/>
                </a:cubicBezTo>
                <a:cubicBezTo>
                  <a:pt x="2810088" y="27476"/>
                  <a:pt x="2427832" y="22666"/>
                  <a:pt x="2273365" y="18288"/>
                </a:cubicBezTo>
                <a:cubicBezTo>
                  <a:pt x="2144728" y="11512"/>
                  <a:pt x="1941682" y="42792"/>
                  <a:pt x="1757892" y="18288"/>
                </a:cubicBezTo>
                <a:cubicBezTo>
                  <a:pt x="1511007" y="-9843"/>
                  <a:pt x="1148878" y="54983"/>
                  <a:pt x="951641" y="18288"/>
                </a:cubicBezTo>
                <a:cubicBezTo>
                  <a:pt x="725680" y="24064"/>
                  <a:pt x="440160" y="2088"/>
                  <a:pt x="0" y="18288"/>
                </a:cubicBezTo>
                <a:cubicBezTo>
                  <a:pt x="-800" y="9936"/>
                  <a:pt x="-297" y="5558"/>
                  <a:pt x="0" y="0"/>
                </a:cubicBezTo>
                <a:close/>
              </a:path>
              <a:path w="7269480" h="18288" fill="none" stroke="0" extrusionOk="0">
                <a:moveTo>
                  <a:pt x="0" y="0"/>
                </a:moveTo>
                <a:cubicBezTo>
                  <a:pt x="209523" y="-14416"/>
                  <a:pt x="402010" y="-4792"/>
                  <a:pt x="733557" y="0"/>
                </a:cubicBezTo>
                <a:cubicBezTo>
                  <a:pt x="1032265" y="-28108"/>
                  <a:pt x="1014845" y="-17933"/>
                  <a:pt x="1249029" y="0"/>
                </a:cubicBezTo>
                <a:cubicBezTo>
                  <a:pt x="1501995" y="8229"/>
                  <a:pt x="1629565" y="32396"/>
                  <a:pt x="1764501" y="0"/>
                </a:cubicBezTo>
                <a:cubicBezTo>
                  <a:pt x="1902554" y="-12694"/>
                  <a:pt x="2091757" y="-1413"/>
                  <a:pt x="2207278" y="0"/>
                </a:cubicBezTo>
                <a:cubicBezTo>
                  <a:pt x="2377281" y="28761"/>
                  <a:pt x="2680286" y="12469"/>
                  <a:pt x="3013530" y="0"/>
                </a:cubicBezTo>
                <a:cubicBezTo>
                  <a:pt x="3343102" y="-43660"/>
                  <a:pt x="3471083" y="58142"/>
                  <a:pt x="3819781" y="0"/>
                </a:cubicBezTo>
                <a:cubicBezTo>
                  <a:pt x="4189628" y="-30732"/>
                  <a:pt x="4315047" y="-34014"/>
                  <a:pt x="4626033" y="0"/>
                </a:cubicBezTo>
                <a:cubicBezTo>
                  <a:pt x="4932086" y="31993"/>
                  <a:pt x="4945270" y="14458"/>
                  <a:pt x="5068810" y="0"/>
                </a:cubicBezTo>
                <a:cubicBezTo>
                  <a:pt x="5214603" y="-51908"/>
                  <a:pt x="5356876" y="-32809"/>
                  <a:pt x="5656977" y="0"/>
                </a:cubicBezTo>
                <a:cubicBezTo>
                  <a:pt x="5935525" y="14193"/>
                  <a:pt x="5915508" y="-16541"/>
                  <a:pt x="6099755" y="0"/>
                </a:cubicBezTo>
                <a:cubicBezTo>
                  <a:pt x="6309893" y="27674"/>
                  <a:pt x="6875179" y="-39234"/>
                  <a:pt x="7269480" y="0"/>
                </a:cubicBezTo>
                <a:cubicBezTo>
                  <a:pt x="7269535" y="7937"/>
                  <a:pt x="7269706" y="13453"/>
                  <a:pt x="7269480" y="18288"/>
                </a:cubicBezTo>
                <a:cubicBezTo>
                  <a:pt x="7044177" y="41905"/>
                  <a:pt x="6762247" y="41916"/>
                  <a:pt x="6463229" y="18288"/>
                </a:cubicBezTo>
                <a:cubicBezTo>
                  <a:pt x="6176969" y="21616"/>
                  <a:pt x="6204882" y="31832"/>
                  <a:pt x="6020451" y="18288"/>
                </a:cubicBezTo>
                <a:cubicBezTo>
                  <a:pt x="5822541" y="-36494"/>
                  <a:pt x="5694440" y="-32839"/>
                  <a:pt x="5504979" y="18288"/>
                </a:cubicBezTo>
                <a:cubicBezTo>
                  <a:pt x="5319094" y="11473"/>
                  <a:pt x="5180317" y="9858"/>
                  <a:pt x="4989507" y="18288"/>
                </a:cubicBezTo>
                <a:cubicBezTo>
                  <a:pt x="4780362" y="44091"/>
                  <a:pt x="4602675" y="3603"/>
                  <a:pt x="4474035" y="18288"/>
                </a:cubicBezTo>
                <a:cubicBezTo>
                  <a:pt x="4332392" y="3956"/>
                  <a:pt x="4096107" y="22562"/>
                  <a:pt x="3958562" y="18288"/>
                </a:cubicBezTo>
                <a:cubicBezTo>
                  <a:pt x="3818758" y="669"/>
                  <a:pt x="3643861" y="-6459"/>
                  <a:pt x="3443090" y="18288"/>
                </a:cubicBezTo>
                <a:cubicBezTo>
                  <a:pt x="3229160" y="19421"/>
                  <a:pt x="3057515" y="-11242"/>
                  <a:pt x="2709533" y="18288"/>
                </a:cubicBezTo>
                <a:cubicBezTo>
                  <a:pt x="2360517" y="19044"/>
                  <a:pt x="2430273" y="18555"/>
                  <a:pt x="2194061" y="18288"/>
                </a:cubicBezTo>
                <a:cubicBezTo>
                  <a:pt x="1969669" y="-6632"/>
                  <a:pt x="1875262" y="24681"/>
                  <a:pt x="1751284" y="18288"/>
                </a:cubicBezTo>
                <a:cubicBezTo>
                  <a:pt x="1633556" y="5880"/>
                  <a:pt x="1431507" y="32395"/>
                  <a:pt x="1163117" y="18288"/>
                </a:cubicBezTo>
                <a:cubicBezTo>
                  <a:pt x="851599" y="26580"/>
                  <a:pt x="584809" y="26107"/>
                  <a:pt x="0" y="18288"/>
                </a:cubicBezTo>
                <a:cubicBezTo>
                  <a:pt x="30" y="10354"/>
                  <a:pt x="1368" y="7056"/>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7269480"/>
                      <a:gd name="connsiteY0" fmla="*/ 0 h 18288"/>
                      <a:gd name="connsiteX1" fmla="*/ 733557 w 7269480"/>
                      <a:gd name="connsiteY1" fmla="*/ 0 h 18288"/>
                      <a:gd name="connsiteX2" fmla="*/ 1249029 w 7269480"/>
                      <a:gd name="connsiteY2" fmla="*/ 0 h 18288"/>
                      <a:gd name="connsiteX3" fmla="*/ 1764501 w 7269480"/>
                      <a:gd name="connsiteY3" fmla="*/ 0 h 18288"/>
                      <a:gd name="connsiteX4" fmla="*/ 2207278 w 7269480"/>
                      <a:gd name="connsiteY4" fmla="*/ 0 h 18288"/>
                      <a:gd name="connsiteX5" fmla="*/ 3013530 w 7269480"/>
                      <a:gd name="connsiteY5" fmla="*/ 0 h 18288"/>
                      <a:gd name="connsiteX6" fmla="*/ 3819781 w 7269480"/>
                      <a:gd name="connsiteY6" fmla="*/ 0 h 18288"/>
                      <a:gd name="connsiteX7" fmla="*/ 4626033 w 7269480"/>
                      <a:gd name="connsiteY7" fmla="*/ 0 h 18288"/>
                      <a:gd name="connsiteX8" fmla="*/ 5068810 w 7269480"/>
                      <a:gd name="connsiteY8" fmla="*/ 0 h 18288"/>
                      <a:gd name="connsiteX9" fmla="*/ 5656977 w 7269480"/>
                      <a:gd name="connsiteY9" fmla="*/ 0 h 18288"/>
                      <a:gd name="connsiteX10" fmla="*/ 6099755 w 7269480"/>
                      <a:gd name="connsiteY10" fmla="*/ 0 h 18288"/>
                      <a:gd name="connsiteX11" fmla="*/ 7269480 w 7269480"/>
                      <a:gd name="connsiteY11" fmla="*/ 0 h 18288"/>
                      <a:gd name="connsiteX12" fmla="*/ 7269480 w 7269480"/>
                      <a:gd name="connsiteY12" fmla="*/ 18288 h 18288"/>
                      <a:gd name="connsiteX13" fmla="*/ 6463229 w 7269480"/>
                      <a:gd name="connsiteY13" fmla="*/ 18288 h 18288"/>
                      <a:gd name="connsiteX14" fmla="*/ 6020451 w 7269480"/>
                      <a:gd name="connsiteY14" fmla="*/ 18288 h 18288"/>
                      <a:gd name="connsiteX15" fmla="*/ 5504979 w 7269480"/>
                      <a:gd name="connsiteY15" fmla="*/ 18288 h 18288"/>
                      <a:gd name="connsiteX16" fmla="*/ 4989507 w 7269480"/>
                      <a:gd name="connsiteY16" fmla="*/ 18288 h 18288"/>
                      <a:gd name="connsiteX17" fmla="*/ 4474035 w 7269480"/>
                      <a:gd name="connsiteY17" fmla="*/ 18288 h 18288"/>
                      <a:gd name="connsiteX18" fmla="*/ 3958562 w 7269480"/>
                      <a:gd name="connsiteY18" fmla="*/ 18288 h 18288"/>
                      <a:gd name="connsiteX19" fmla="*/ 3443090 w 7269480"/>
                      <a:gd name="connsiteY19" fmla="*/ 18288 h 18288"/>
                      <a:gd name="connsiteX20" fmla="*/ 2709533 w 7269480"/>
                      <a:gd name="connsiteY20" fmla="*/ 18288 h 18288"/>
                      <a:gd name="connsiteX21" fmla="*/ 2194061 w 7269480"/>
                      <a:gd name="connsiteY21" fmla="*/ 18288 h 18288"/>
                      <a:gd name="connsiteX22" fmla="*/ 1751284 w 7269480"/>
                      <a:gd name="connsiteY22" fmla="*/ 18288 h 18288"/>
                      <a:gd name="connsiteX23" fmla="*/ 1163117 w 7269480"/>
                      <a:gd name="connsiteY23" fmla="*/ 18288 h 18288"/>
                      <a:gd name="connsiteX24" fmla="*/ 0 w 7269480"/>
                      <a:gd name="connsiteY24" fmla="*/ 18288 h 18288"/>
                      <a:gd name="connsiteX25" fmla="*/ 0 w 7269480"/>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69480" h="18288" fill="none" extrusionOk="0">
                        <a:moveTo>
                          <a:pt x="0" y="0"/>
                        </a:moveTo>
                        <a:cubicBezTo>
                          <a:pt x="252138" y="-34015"/>
                          <a:pt x="430162" y="27723"/>
                          <a:pt x="733557" y="0"/>
                        </a:cubicBezTo>
                        <a:cubicBezTo>
                          <a:pt x="1036952" y="-27723"/>
                          <a:pt x="1017222" y="-19248"/>
                          <a:pt x="1249029" y="0"/>
                        </a:cubicBezTo>
                        <a:cubicBezTo>
                          <a:pt x="1480836" y="19248"/>
                          <a:pt x="1642747" y="25626"/>
                          <a:pt x="1764501" y="0"/>
                        </a:cubicBezTo>
                        <a:cubicBezTo>
                          <a:pt x="1886255" y="-25626"/>
                          <a:pt x="2079425" y="-7842"/>
                          <a:pt x="2207278" y="0"/>
                        </a:cubicBezTo>
                        <a:cubicBezTo>
                          <a:pt x="2335131" y="7842"/>
                          <a:pt x="2681832" y="37713"/>
                          <a:pt x="3013530" y="0"/>
                        </a:cubicBezTo>
                        <a:cubicBezTo>
                          <a:pt x="3345228" y="-37713"/>
                          <a:pt x="3481883" y="38779"/>
                          <a:pt x="3819781" y="0"/>
                        </a:cubicBezTo>
                        <a:cubicBezTo>
                          <a:pt x="4157679" y="-38779"/>
                          <a:pt x="4319607" y="-32632"/>
                          <a:pt x="4626033" y="0"/>
                        </a:cubicBezTo>
                        <a:cubicBezTo>
                          <a:pt x="4932459" y="32632"/>
                          <a:pt x="4944182" y="17568"/>
                          <a:pt x="5068810" y="0"/>
                        </a:cubicBezTo>
                        <a:cubicBezTo>
                          <a:pt x="5193438" y="-17568"/>
                          <a:pt x="5378174" y="-16107"/>
                          <a:pt x="5656977" y="0"/>
                        </a:cubicBezTo>
                        <a:cubicBezTo>
                          <a:pt x="5935780" y="16107"/>
                          <a:pt x="5910190" y="-15070"/>
                          <a:pt x="6099755" y="0"/>
                        </a:cubicBezTo>
                        <a:cubicBezTo>
                          <a:pt x="6289320" y="15070"/>
                          <a:pt x="6900837" y="-32203"/>
                          <a:pt x="7269480" y="0"/>
                        </a:cubicBezTo>
                        <a:cubicBezTo>
                          <a:pt x="7268614" y="7958"/>
                          <a:pt x="7270034" y="12943"/>
                          <a:pt x="7269480" y="18288"/>
                        </a:cubicBezTo>
                        <a:cubicBezTo>
                          <a:pt x="7078692" y="32307"/>
                          <a:pt x="6750249" y="10617"/>
                          <a:pt x="6463229" y="18288"/>
                        </a:cubicBezTo>
                        <a:cubicBezTo>
                          <a:pt x="6176209" y="25959"/>
                          <a:pt x="6203666" y="39135"/>
                          <a:pt x="6020451" y="18288"/>
                        </a:cubicBezTo>
                        <a:cubicBezTo>
                          <a:pt x="5837236" y="-2559"/>
                          <a:pt x="5688034" y="-3388"/>
                          <a:pt x="5504979" y="18288"/>
                        </a:cubicBezTo>
                        <a:cubicBezTo>
                          <a:pt x="5321924" y="39964"/>
                          <a:pt x="5191313" y="7061"/>
                          <a:pt x="4989507" y="18288"/>
                        </a:cubicBezTo>
                        <a:cubicBezTo>
                          <a:pt x="4787701" y="29515"/>
                          <a:pt x="4612238" y="34989"/>
                          <a:pt x="4474035" y="18288"/>
                        </a:cubicBezTo>
                        <a:cubicBezTo>
                          <a:pt x="4335832" y="1587"/>
                          <a:pt x="4094545" y="27267"/>
                          <a:pt x="3958562" y="18288"/>
                        </a:cubicBezTo>
                        <a:cubicBezTo>
                          <a:pt x="3822579" y="9309"/>
                          <a:pt x="3646287" y="-1530"/>
                          <a:pt x="3443090" y="18288"/>
                        </a:cubicBezTo>
                        <a:cubicBezTo>
                          <a:pt x="3239893" y="38106"/>
                          <a:pt x="3075699" y="9041"/>
                          <a:pt x="2709533" y="18288"/>
                        </a:cubicBezTo>
                        <a:cubicBezTo>
                          <a:pt x="2343367" y="27535"/>
                          <a:pt x="2428918" y="31018"/>
                          <a:pt x="2194061" y="18288"/>
                        </a:cubicBezTo>
                        <a:cubicBezTo>
                          <a:pt x="1959204" y="5558"/>
                          <a:pt x="1872298" y="17875"/>
                          <a:pt x="1751284" y="18288"/>
                        </a:cubicBezTo>
                        <a:cubicBezTo>
                          <a:pt x="1630270" y="18701"/>
                          <a:pt x="1443391" y="30083"/>
                          <a:pt x="1163117" y="18288"/>
                        </a:cubicBezTo>
                        <a:cubicBezTo>
                          <a:pt x="882843" y="6493"/>
                          <a:pt x="581151" y="4375"/>
                          <a:pt x="0" y="18288"/>
                        </a:cubicBezTo>
                        <a:cubicBezTo>
                          <a:pt x="493" y="10773"/>
                          <a:pt x="610" y="7338"/>
                          <a:pt x="0" y="0"/>
                        </a:cubicBezTo>
                        <a:close/>
                      </a:path>
                      <a:path w="7269480" h="18288" stroke="0" extrusionOk="0">
                        <a:moveTo>
                          <a:pt x="0" y="0"/>
                        </a:moveTo>
                        <a:cubicBezTo>
                          <a:pt x="108514" y="-13627"/>
                          <a:pt x="358377" y="-21600"/>
                          <a:pt x="515472" y="0"/>
                        </a:cubicBezTo>
                        <a:cubicBezTo>
                          <a:pt x="672567" y="21600"/>
                          <a:pt x="740741" y="1149"/>
                          <a:pt x="958250" y="0"/>
                        </a:cubicBezTo>
                        <a:cubicBezTo>
                          <a:pt x="1175759" y="-1149"/>
                          <a:pt x="1323521" y="-14908"/>
                          <a:pt x="1473722" y="0"/>
                        </a:cubicBezTo>
                        <a:cubicBezTo>
                          <a:pt x="1623923" y="14908"/>
                          <a:pt x="1999682" y="13812"/>
                          <a:pt x="2134584" y="0"/>
                        </a:cubicBezTo>
                        <a:cubicBezTo>
                          <a:pt x="2269486" y="-13812"/>
                          <a:pt x="2558748" y="7617"/>
                          <a:pt x="2868140" y="0"/>
                        </a:cubicBezTo>
                        <a:cubicBezTo>
                          <a:pt x="3177532" y="-7617"/>
                          <a:pt x="3467796" y="3656"/>
                          <a:pt x="3674392" y="0"/>
                        </a:cubicBezTo>
                        <a:cubicBezTo>
                          <a:pt x="3880988" y="-3656"/>
                          <a:pt x="4101054" y="-15702"/>
                          <a:pt x="4480643" y="0"/>
                        </a:cubicBezTo>
                        <a:cubicBezTo>
                          <a:pt x="4860232" y="15702"/>
                          <a:pt x="4906779" y="-6670"/>
                          <a:pt x="5068810" y="0"/>
                        </a:cubicBezTo>
                        <a:cubicBezTo>
                          <a:pt x="5230841" y="6670"/>
                          <a:pt x="5495019" y="-21055"/>
                          <a:pt x="5802367" y="0"/>
                        </a:cubicBezTo>
                        <a:cubicBezTo>
                          <a:pt x="6109715" y="21055"/>
                          <a:pt x="6248383" y="9802"/>
                          <a:pt x="6463229" y="0"/>
                        </a:cubicBezTo>
                        <a:cubicBezTo>
                          <a:pt x="6678075" y="-9802"/>
                          <a:pt x="7063233" y="9440"/>
                          <a:pt x="7269480" y="0"/>
                        </a:cubicBezTo>
                        <a:cubicBezTo>
                          <a:pt x="7268794" y="7700"/>
                          <a:pt x="7268830" y="13442"/>
                          <a:pt x="7269480" y="18288"/>
                        </a:cubicBezTo>
                        <a:cubicBezTo>
                          <a:pt x="6950939" y="47121"/>
                          <a:pt x="6756956" y="13096"/>
                          <a:pt x="6608618" y="18288"/>
                        </a:cubicBezTo>
                        <a:cubicBezTo>
                          <a:pt x="6460280" y="23480"/>
                          <a:pt x="6230655" y="-1538"/>
                          <a:pt x="6020451" y="18288"/>
                        </a:cubicBezTo>
                        <a:cubicBezTo>
                          <a:pt x="5810247" y="38114"/>
                          <a:pt x="5619850" y="-10448"/>
                          <a:pt x="5432284" y="18288"/>
                        </a:cubicBezTo>
                        <a:cubicBezTo>
                          <a:pt x="5244718" y="47024"/>
                          <a:pt x="4984575" y="27926"/>
                          <a:pt x="4626033" y="18288"/>
                        </a:cubicBezTo>
                        <a:cubicBezTo>
                          <a:pt x="4267491" y="8650"/>
                          <a:pt x="4240108" y="40106"/>
                          <a:pt x="4110561" y="18288"/>
                        </a:cubicBezTo>
                        <a:cubicBezTo>
                          <a:pt x="3981014" y="-3530"/>
                          <a:pt x="3580293" y="41911"/>
                          <a:pt x="3377004" y="18288"/>
                        </a:cubicBezTo>
                        <a:cubicBezTo>
                          <a:pt x="3173715" y="-5335"/>
                          <a:pt x="3043404" y="10731"/>
                          <a:pt x="2934226" y="18288"/>
                        </a:cubicBezTo>
                        <a:cubicBezTo>
                          <a:pt x="2825048" y="25845"/>
                          <a:pt x="2427024" y="14732"/>
                          <a:pt x="2273365" y="18288"/>
                        </a:cubicBezTo>
                        <a:cubicBezTo>
                          <a:pt x="2119706" y="21844"/>
                          <a:pt x="1948744" y="43432"/>
                          <a:pt x="1757892" y="18288"/>
                        </a:cubicBezTo>
                        <a:cubicBezTo>
                          <a:pt x="1567040" y="-6856"/>
                          <a:pt x="1185958" y="10333"/>
                          <a:pt x="951641" y="18288"/>
                        </a:cubicBezTo>
                        <a:cubicBezTo>
                          <a:pt x="717324" y="26243"/>
                          <a:pt x="448990" y="-7235"/>
                          <a:pt x="0" y="18288"/>
                        </a:cubicBezTo>
                        <a:cubicBezTo>
                          <a:pt x="-4" y="9861"/>
                          <a:pt x="135" y="608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2004446"/>
            <a:ext cx="7886700" cy="4176897"/>
          </a:xfrm>
        </p:spPr>
        <p:txBody>
          <a:bodyPr>
            <a:normAutofit/>
          </a:bodyPr>
          <a:lstStyle/>
          <a:p>
            <a:pPr marL="0" indent="0" algn="just">
              <a:buNone/>
            </a:pPr>
            <a:r>
              <a:rPr lang="lv-LV" sz="1900" b="1" dirty="0">
                <a:solidFill>
                  <a:srgbClr val="FFFFFF"/>
                </a:solidFill>
                <a:latin typeface="+mj-lt"/>
                <a:cs typeface="Arial" panose="020B0604020202020204" pitchFamily="34" charset="0"/>
              </a:rPr>
              <a:t>Latvija – zeme ar bagātu un koptu kultūras mantojumu, vitālu un daudzveidīgu kultūras dzīvi, radošiem cilvēkiem, konkurētspējīgām radošajām industrijām un augšupejošu dzīves kvalitāti ikvienam, ir </a:t>
            </a:r>
            <a:r>
              <a:rPr lang="en-GB" sz="1900" b="1" dirty="0">
                <a:solidFill>
                  <a:srgbClr val="FFFFFF"/>
                </a:solidFill>
                <a:latin typeface="+mj-lt"/>
                <a:cs typeface="Arial" panose="020B0604020202020204" pitchFamily="34" charset="0"/>
              </a:rPr>
              <a:t>2014. -2020. </a:t>
            </a:r>
            <a:r>
              <a:rPr lang="en-GB" sz="1900" b="1" dirty="0" err="1">
                <a:solidFill>
                  <a:srgbClr val="FFFFFF"/>
                </a:solidFill>
                <a:latin typeface="+mj-lt"/>
                <a:cs typeface="Arial" panose="020B0604020202020204" pitchFamily="34" charset="0"/>
              </a:rPr>
              <a:t>gada</a:t>
            </a:r>
            <a:r>
              <a:rPr lang="en-GB" sz="1900" b="1" dirty="0">
                <a:solidFill>
                  <a:srgbClr val="FFFFFF"/>
                </a:solidFill>
                <a:latin typeface="+mj-lt"/>
                <a:cs typeface="Arial" panose="020B0604020202020204" pitchFamily="34" charset="0"/>
              </a:rPr>
              <a:t> </a:t>
            </a:r>
            <a:r>
              <a:rPr lang="en-GB" sz="1900" b="1" dirty="0" err="1">
                <a:solidFill>
                  <a:srgbClr val="FFFFFF"/>
                </a:solidFill>
                <a:latin typeface="+mj-lt"/>
              </a:rPr>
              <a:t>pamatnostādnēm</a:t>
            </a:r>
            <a:r>
              <a:rPr lang="en-GB" sz="1900" b="1" dirty="0">
                <a:solidFill>
                  <a:srgbClr val="FFFFFF"/>
                </a:solidFill>
                <a:latin typeface="+mj-lt"/>
              </a:rPr>
              <a:t> </a:t>
            </a:r>
            <a:r>
              <a:rPr lang="lv-LV" sz="1900" b="1" dirty="0">
                <a:solidFill>
                  <a:srgbClr val="FFFFFF"/>
                </a:solidFill>
                <a:latin typeface="+mj-lt"/>
                <a:cs typeface="Arial" panose="020B0604020202020204" pitchFamily="34" charset="0"/>
              </a:rPr>
              <a:t> “Radošā Latvija” </a:t>
            </a:r>
            <a:r>
              <a:rPr lang="lv-LV" sz="1900" b="1" dirty="0" err="1">
                <a:solidFill>
                  <a:srgbClr val="FFFFFF"/>
                </a:solidFill>
                <a:latin typeface="+mj-lt"/>
                <a:cs typeface="Arial" panose="020B0604020202020204" pitchFamily="34" charset="0"/>
              </a:rPr>
              <a:t>virsmērķis</a:t>
            </a:r>
            <a:r>
              <a:rPr lang="lv-LV" sz="1900" b="1" dirty="0">
                <a:solidFill>
                  <a:srgbClr val="FFFFFF"/>
                </a:solidFill>
                <a:latin typeface="+mj-lt"/>
                <a:cs typeface="Arial" panose="020B0604020202020204" pitchFamily="34" charset="0"/>
              </a:rPr>
              <a:t>.</a:t>
            </a:r>
          </a:p>
          <a:p>
            <a:pPr marL="0" indent="0" algn="just">
              <a:buNone/>
            </a:pPr>
            <a:br>
              <a:rPr lang="lv-LV" sz="1900" b="1" dirty="0">
                <a:solidFill>
                  <a:srgbClr val="FFFFFF"/>
                </a:solidFill>
                <a:latin typeface="+mj-lt"/>
                <a:cs typeface="Arial" panose="020B0604020202020204" pitchFamily="34" charset="0"/>
              </a:rPr>
            </a:br>
            <a:r>
              <a:rPr lang="lv-LV" sz="1900" b="1" dirty="0">
                <a:solidFill>
                  <a:srgbClr val="FFFFFF"/>
                </a:solidFill>
                <a:latin typeface="+mj-lt"/>
                <a:cs typeface="Arial" panose="020B0604020202020204" pitchFamily="34" charset="0"/>
              </a:rPr>
              <a:t>Kultūras pakalpojumi un to pieejamība veido katras vietas un indivīda identitāti, veicina tās atpazīstamību, kultūras mantojuma saglabāšanos un ilgtspējīgu attīstību. Kultūras tīklu Kurzemes plānošanas reģionā veido virkne kultūras nesēju, tai skaitā, bibliotēkas, kultūrizglītības iestādes, muzeji, arhīvi, teātri, kultūras centri, mākslinieciskie kolektīvi un citas kultūras telpas komponentes.</a:t>
            </a:r>
          </a:p>
          <a:p>
            <a:pPr marL="0" indent="0" algn="just">
              <a:buNone/>
            </a:pPr>
            <a:br>
              <a:rPr lang="lv-LV" sz="1900" b="1" dirty="0">
                <a:solidFill>
                  <a:srgbClr val="FFFFFF"/>
                </a:solidFill>
              </a:rPr>
            </a:br>
            <a:endParaRPr lang="lv-LV" sz="19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7560089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30936" y="539578"/>
            <a:ext cx="4485959" cy="1684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b="1" dirty="0" err="1"/>
              <a:t>Bibliotēkas</a:t>
            </a:r>
            <a:endParaRPr lang="en-US" sz="3500" b="1" dirty="0"/>
          </a:p>
        </p:txBody>
      </p:sp>
      <p:sp>
        <p:nvSpPr>
          <p:cNvPr id="3" name="Content Placeholder 2"/>
          <p:cNvSpPr>
            <a:spLocks noGrp="1"/>
          </p:cNvSpPr>
          <p:nvPr>
            <p:ph idx="1"/>
          </p:nvPr>
        </p:nvSpPr>
        <p:spPr>
          <a:xfrm>
            <a:off x="630935" y="1772816"/>
            <a:ext cx="4485959" cy="3840441"/>
          </a:xfrm>
        </p:spPr>
        <p:txBody>
          <a:bodyPr vert="horz" lIns="91440" tIns="45720" rIns="91440" bIns="45720" rtlCol="0">
            <a:normAutofit/>
          </a:bodyPr>
          <a:lstStyle/>
          <a:p>
            <a:pPr marL="0" indent="0">
              <a:lnSpc>
                <a:spcPct val="90000"/>
              </a:lnSpc>
              <a:buNone/>
            </a:pPr>
            <a:r>
              <a:rPr lang="en-US" sz="1600" b="1" dirty="0" err="1"/>
              <a:t>Kurzemes</a:t>
            </a:r>
            <a:r>
              <a:rPr lang="en-US" sz="1600" b="1" dirty="0"/>
              <a:t>  </a:t>
            </a:r>
            <a:r>
              <a:rPr lang="en-US" sz="1600" b="1" dirty="0" err="1"/>
              <a:t>plānošanas</a:t>
            </a:r>
            <a:r>
              <a:rPr lang="en-US" sz="1600" b="1" dirty="0"/>
              <a:t> </a:t>
            </a:r>
            <a:r>
              <a:rPr lang="en-US" sz="1600" b="1" dirty="0" err="1"/>
              <a:t>reģionā</a:t>
            </a:r>
            <a:r>
              <a:rPr lang="en-US" sz="1600" b="1" dirty="0"/>
              <a:t> </a:t>
            </a:r>
            <a:r>
              <a:rPr lang="en-US" sz="1600" b="1" dirty="0" err="1"/>
              <a:t>ir</a:t>
            </a:r>
            <a:r>
              <a:rPr lang="en-US" sz="1600" b="1" dirty="0"/>
              <a:t> </a:t>
            </a:r>
            <a:r>
              <a:rPr lang="en-US" sz="1600" b="1" dirty="0" err="1"/>
              <a:t>arī</a:t>
            </a:r>
            <a:r>
              <a:rPr lang="en-US" sz="1600" b="1" dirty="0"/>
              <a:t> 5 </a:t>
            </a:r>
            <a:r>
              <a:rPr lang="en-US" sz="1600" b="1" dirty="0" err="1"/>
              <a:t>akreditētās</a:t>
            </a:r>
            <a:r>
              <a:rPr lang="en-US" sz="1600" b="1" dirty="0"/>
              <a:t> </a:t>
            </a:r>
            <a:r>
              <a:rPr lang="en-US" sz="1600" b="1" dirty="0" err="1"/>
              <a:t>reģiona</a:t>
            </a:r>
            <a:r>
              <a:rPr lang="en-US" sz="1600" b="1" dirty="0"/>
              <a:t> </a:t>
            </a:r>
            <a:r>
              <a:rPr lang="en-US" sz="1600" b="1" dirty="0" err="1"/>
              <a:t>bibliotēkas</a:t>
            </a:r>
            <a:r>
              <a:rPr lang="en-US" sz="1600" b="1" dirty="0"/>
              <a:t>:</a:t>
            </a:r>
          </a:p>
          <a:p>
            <a:pPr indent="-228600" fontAlgn="base">
              <a:lnSpc>
                <a:spcPct val="90000"/>
              </a:lnSpc>
            </a:pPr>
            <a:r>
              <a:rPr lang="en-US" sz="1600" i="1" dirty="0" err="1"/>
              <a:t>Kuldīgas</a:t>
            </a:r>
            <a:r>
              <a:rPr lang="en-US" sz="1600" i="1" dirty="0"/>
              <a:t> </a:t>
            </a:r>
            <a:r>
              <a:rPr lang="en-US" sz="1600" i="1" dirty="0" err="1"/>
              <a:t>Galvenā</a:t>
            </a:r>
            <a:r>
              <a:rPr lang="en-US" sz="1600" i="1" dirty="0"/>
              <a:t> </a:t>
            </a:r>
            <a:r>
              <a:rPr lang="en-US" sz="1600" i="1" dirty="0" err="1"/>
              <a:t>bibliotēka</a:t>
            </a:r>
            <a:endParaRPr lang="en-US" sz="1600" i="1" dirty="0"/>
          </a:p>
          <a:p>
            <a:pPr indent="-228600" fontAlgn="base">
              <a:lnSpc>
                <a:spcPct val="90000"/>
              </a:lnSpc>
            </a:pPr>
            <a:r>
              <a:rPr lang="en-US" sz="1600" i="1" dirty="0" err="1"/>
              <a:t>Liepājas</a:t>
            </a:r>
            <a:r>
              <a:rPr lang="en-US" sz="1600" i="1" dirty="0"/>
              <a:t> </a:t>
            </a:r>
            <a:r>
              <a:rPr lang="en-US" sz="1600" i="1" dirty="0" err="1"/>
              <a:t>Centrālā</a:t>
            </a:r>
            <a:r>
              <a:rPr lang="en-US" sz="1600" i="1" dirty="0"/>
              <a:t> </a:t>
            </a:r>
            <a:r>
              <a:rPr lang="en-US" sz="1600" i="1" dirty="0" err="1"/>
              <a:t>zinātniskā</a:t>
            </a:r>
            <a:r>
              <a:rPr lang="en-US" sz="1600" i="1" dirty="0"/>
              <a:t> </a:t>
            </a:r>
            <a:r>
              <a:rPr lang="en-US" sz="1600" i="1" dirty="0" err="1"/>
              <a:t>bibliotēka</a:t>
            </a:r>
            <a:endParaRPr lang="en-US" sz="1600" i="1" dirty="0"/>
          </a:p>
          <a:p>
            <a:pPr indent="-228600" fontAlgn="base">
              <a:lnSpc>
                <a:spcPct val="90000"/>
              </a:lnSpc>
            </a:pPr>
            <a:r>
              <a:rPr lang="en-US" sz="1600" i="1" dirty="0" err="1"/>
              <a:t>Saldus</a:t>
            </a:r>
            <a:r>
              <a:rPr lang="en-US" sz="1600" i="1" dirty="0"/>
              <a:t> </a:t>
            </a:r>
            <a:r>
              <a:rPr lang="en-US" sz="1600" i="1" dirty="0" err="1"/>
              <a:t>pilsētas</a:t>
            </a:r>
            <a:r>
              <a:rPr lang="en-US" sz="1600" i="1" dirty="0"/>
              <a:t> </a:t>
            </a:r>
            <a:r>
              <a:rPr lang="en-US" sz="1600" i="1" dirty="0" err="1"/>
              <a:t>bibliotēka</a:t>
            </a:r>
            <a:endParaRPr lang="en-US" sz="1600" i="1" dirty="0"/>
          </a:p>
          <a:p>
            <a:pPr indent="-228600" fontAlgn="base">
              <a:lnSpc>
                <a:spcPct val="90000"/>
              </a:lnSpc>
            </a:pPr>
            <a:r>
              <a:rPr lang="en-US" sz="1600" i="1" dirty="0" err="1"/>
              <a:t>Talsu</a:t>
            </a:r>
            <a:r>
              <a:rPr lang="en-US" sz="1600" i="1" dirty="0"/>
              <a:t> </a:t>
            </a:r>
            <a:r>
              <a:rPr lang="en-US" sz="1600" i="1" dirty="0" err="1"/>
              <a:t>Galvenā</a:t>
            </a:r>
            <a:r>
              <a:rPr lang="en-US" sz="1600" i="1" dirty="0"/>
              <a:t> </a:t>
            </a:r>
            <a:r>
              <a:rPr lang="en-US" sz="1600" i="1" dirty="0" err="1"/>
              <a:t>bibliotēka</a:t>
            </a:r>
            <a:endParaRPr lang="en-US" sz="1600" i="1" dirty="0"/>
          </a:p>
          <a:p>
            <a:pPr indent="-228600" fontAlgn="base">
              <a:lnSpc>
                <a:spcPct val="90000"/>
              </a:lnSpc>
            </a:pPr>
            <a:r>
              <a:rPr lang="en-US" sz="1600" i="1" dirty="0" err="1"/>
              <a:t>Ventspils</a:t>
            </a:r>
            <a:r>
              <a:rPr lang="en-US" sz="1600" i="1" dirty="0"/>
              <a:t> </a:t>
            </a:r>
            <a:r>
              <a:rPr lang="en-US" sz="1600" i="1" dirty="0" err="1"/>
              <a:t>bibliotēka</a:t>
            </a:r>
            <a:endParaRPr lang="en-US" sz="1600" i="1" dirty="0"/>
          </a:p>
          <a:p>
            <a:pPr marL="0" indent="0" fontAlgn="base">
              <a:lnSpc>
                <a:spcPct val="90000"/>
              </a:lnSpc>
              <a:buNone/>
            </a:pPr>
            <a:r>
              <a:rPr lang="en-US" sz="1600" b="1" dirty="0"/>
              <a:t>2019. </a:t>
            </a:r>
            <a:r>
              <a:rPr lang="en-US" sz="1600" b="1" dirty="0" err="1"/>
              <a:t>gadā</a:t>
            </a:r>
            <a:r>
              <a:rPr lang="en-US" sz="1600" b="1" dirty="0"/>
              <a:t> </a:t>
            </a:r>
            <a:r>
              <a:rPr lang="en-US" sz="1600" b="1" dirty="0" err="1"/>
              <a:t>Visapmeklētākā</a:t>
            </a:r>
            <a:r>
              <a:rPr lang="en-US" sz="1600" b="1" dirty="0"/>
              <a:t> un </a:t>
            </a:r>
            <a:r>
              <a:rPr lang="en-US" sz="1600" b="1" dirty="0" err="1"/>
              <a:t>visvairāk</a:t>
            </a:r>
            <a:r>
              <a:rPr lang="en-US" sz="1600" b="1" dirty="0"/>
              <a:t> </a:t>
            </a:r>
            <a:r>
              <a:rPr lang="en-US" sz="1600" b="1" dirty="0" err="1"/>
              <a:t>izsniegumu</a:t>
            </a:r>
            <a:r>
              <a:rPr lang="en-US" sz="1600" b="1" dirty="0"/>
              <a:t> </a:t>
            </a:r>
            <a:r>
              <a:rPr lang="en-US" sz="1600" b="1" dirty="0" err="1"/>
              <a:t>Ventspils</a:t>
            </a:r>
            <a:r>
              <a:rPr lang="en-US" sz="1600" b="1" dirty="0"/>
              <a:t> </a:t>
            </a:r>
            <a:r>
              <a:rPr lang="en-US" sz="1600" b="1" dirty="0" err="1"/>
              <a:t>Galvenā</a:t>
            </a:r>
            <a:r>
              <a:rPr lang="en-US" sz="1600" b="1" dirty="0"/>
              <a:t> </a:t>
            </a:r>
            <a:r>
              <a:rPr lang="en-US" sz="1600" b="1" dirty="0" err="1"/>
              <a:t>bibliotēka</a:t>
            </a:r>
            <a:r>
              <a:rPr lang="en-US" sz="1600" b="1" dirty="0"/>
              <a:t> (</a:t>
            </a:r>
            <a:r>
              <a:rPr lang="en-US" sz="1600" dirty="0"/>
              <a:t>221837</a:t>
            </a:r>
            <a:r>
              <a:rPr lang="en-US" sz="1600" b="1" dirty="0"/>
              <a:t>), tai </a:t>
            </a:r>
            <a:r>
              <a:rPr lang="en-US" sz="1600" b="1" dirty="0" err="1"/>
              <a:t>sekoLiepājas</a:t>
            </a:r>
            <a:r>
              <a:rPr lang="en-US" sz="1600" b="1" dirty="0"/>
              <a:t> </a:t>
            </a:r>
            <a:r>
              <a:rPr lang="en-US" sz="1600" b="1" dirty="0" err="1"/>
              <a:t>Centrālā</a:t>
            </a:r>
            <a:r>
              <a:rPr lang="en-US" sz="1600" b="1" dirty="0"/>
              <a:t> </a:t>
            </a:r>
            <a:r>
              <a:rPr lang="en-US" sz="1600" b="1" dirty="0" err="1"/>
              <a:t>zinātniskā</a:t>
            </a:r>
            <a:r>
              <a:rPr lang="en-US" sz="1600" b="1" dirty="0"/>
              <a:t> </a:t>
            </a:r>
            <a:r>
              <a:rPr lang="en-US" sz="1600" b="1" dirty="0" err="1"/>
              <a:t>bibliotēka</a:t>
            </a:r>
            <a:r>
              <a:rPr lang="en-US" sz="1600" b="1" dirty="0"/>
              <a:t> (</a:t>
            </a:r>
            <a:r>
              <a:rPr lang="en-US" sz="1600" dirty="0"/>
              <a:t>179942</a:t>
            </a:r>
            <a:r>
              <a:rPr lang="en-US" sz="1600" b="1" dirty="0"/>
              <a:t>)</a:t>
            </a:r>
          </a:p>
          <a:p>
            <a:pPr marL="0" indent="-228600" fontAlgn="base">
              <a:lnSpc>
                <a:spcPct val="90000"/>
              </a:lnSpc>
            </a:pPr>
            <a:endParaRPr lang="en-US" sz="1600" b="1" i="1" dirty="0"/>
          </a:p>
          <a:p>
            <a:pPr marL="0" indent="0">
              <a:lnSpc>
                <a:spcPct val="90000"/>
              </a:lnSpc>
              <a:buNone/>
            </a:pPr>
            <a:endParaRPr lang="en-US" sz="1600" b="1" dirty="0"/>
          </a:p>
          <a:p>
            <a:pPr marL="0" indent="0">
              <a:lnSpc>
                <a:spcPct val="90000"/>
              </a:lnSpc>
              <a:buNone/>
            </a:pPr>
            <a:r>
              <a:rPr lang="en-US" sz="1600" b="1" dirty="0" err="1"/>
              <a:t>Kurzemes</a:t>
            </a:r>
            <a:r>
              <a:rPr lang="en-US" sz="1600" b="1" dirty="0"/>
              <a:t> </a:t>
            </a:r>
            <a:r>
              <a:rPr lang="en-US" sz="1600" b="1" dirty="0" err="1"/>
              <a:t>plānošanas</a:t>
            </a:r>
            <a:r>
              <a:rPr lang="en-US" sz="1600" b="1" dirty="0"/>
              <a:t> </a:t>
            </a:r>
            <a:r>
              <a:rPr lang="en-US" sz="1600" b="1" dirty="0" err="1"/>
              <a:t>reģionā</a:t>
            </a:r>
            <a:r>
              <a:rPr lang="en-US" sz="1600" b="1" dirty="0"/>
              <a:t> no 244 </a:t>
            </a:r>
            <a:r>
              <a:rPr lang="en-US" sz="1600" b="1" dirty="0" err="1"/>
              <a:t>bibliotēkām</a:t>
            </a:r>
            <a:r>
              <a:rPr lang="en-US" sz="1600" b="1" dirty="0"/>
              <a:t>, 143 (141) </a:t>
            </a:r>
            <a:r>
              <a:rPr lang="en-US" sz="1600" b="1" dirty="0" err="1"/>
              <a:t>ir</a:t>
            </a:r>
            <a:r>
              <a:rPr lang="en-US" sz="1600" b="1" dirty="0"/>
              <a:t> </a:t>
            </a:r>
            <a:r>
              <a:rPr lang="en-US" sz="1600" b="1" dirty="0" err="1"/>
              <a:t>publiskās</a:t>
            </a:r>
            <a:r>
              <a:rPr lang="en-US" sz="1600" b="1" dirty="0"/>
              <a:t> </a:t>
            </a:r>
            <a:r>
              <a:rPr lang="en-US" sz="1600" b="1" dirty="0" err="1"/>
              <a:t>bibliotēkas</a:t>
            </a:r>
            <a:endParaRPr lang="en-US" sz="1600" b="1" dirty="0"/>
          </a:p>
          <a:p>
            <a:pPr marL="0" indent="-228600">
              <a:lnSpc>
                <a:spcPct val="90000"/>
              </a:lnSpc>
            </a:pPr>
            <a:endParaRPr lang="en-US" sz="1600" dirty="0"/>
          </a:p>
          <a:p>
            <a:pPr marL="0" indent="-228600">
              <a:lnSpc>
                <a:spcPct val="90000"/>
              </a:lnSpc>
            </a:pP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9585" y="5921971"/>
            <a:ext cx="2122542" cy="902080"/>
          </a:xfrm>
          <a:prstGeom prst="rect">
            <a:avLst/>
          </a:prstGeom>
        </p:spPr>
      </p:pic>
      <p:pic>
        <p:nvPicPr>
          <p:cNvPr id="1028" name="Picture 4">
            <a:extLst>
              <a:ext uri="{FF2B5EF4-FFF2-40B4-BE49-F238E27FC236}">
                <a16:creationId xmlns:a16="http://schemas.microsoft.com/office/drawing/2014/main" id="{67E0E167-F46A-E549-88FD-4AD78B2662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1231" y="2527195"/>
            <a:ext cx="4120482" cy="247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30936" y="539578"/>
            <a:ext cx="4890006" cy="1684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b="1" dirty="0" err="1"/>
              <a:t>Kultūrizglītības</a:t>
            </a:r>
            <a:r>
              <a:rPr lang="en-US" sz="3500" b="1" dirty="0"/>
              <a:t> </a:t>
            </a:r>
            <a:r>
              <a:rPr lang="en-US" sz="3500" b="1" dirty="0" err="1"/>
              <a:t>iestādes</a:t>
            </a:r>
            <a:endParaRPr lang="en-US" sz="3500" b="1" dirty="0"/>
          </a:p>
        </p:txBody>
      </p:sp>
      <p:sp>
        <p:nvSpPr>
          <p:cNvPr id="3" name="Content Placeholder 2"/>
          <p:cNvSpPr>
            <a:spLocks noGrp="1"/>
          </p:cNvSpPr>
          <p:nvPr>
            <p:ph idx="1"/>
          </p:nvPr>
        </p:nvSpPr>
        <p:spPr>
          <a:xfrm>
            <a:off x="628650" y="2409568"/>
            <a:ext cx="4485959" cy="3690551"/>
          </a:xfrm>
        </p:spPr>
        <p:txBody>
          <a:bodyPr vert="horz" lIns="91440" tIns="45720" rIns="91440" bIns="45720" rtlCol="0">
            <a:normAutofit/>
          </a:bodyPr>
          <a:lstStyle/>
          <a:p>
            <a:pPr marL="0" indent="-228600">
              <a:lnSpc>
                <a:spcPct val="90000"/>
              </a:lnSpc>
            </a:pPr>
            <a:endParaRPr lang="en-US" sz="1700" b="1" dirty="0"/>
          </a:p>
          <a:p>
            <a:pPr marL="0" indent="-228600">
              <a:lnSpc>
                <a:spcPct val="90000"/>
              </a:lnSpc>
            </a:pPr>
            <a:r>
              <a:rPr lang="en-US" sz="1700" dirty="0" err="1"/>
              <a:t>Latvijā</a:t>
            </a:r>
            <a:r>
              <a:rPr lang="en-US" sz="1700" dirty="0"/>
              <a:t> </a:t>
            </a:r>
            <a:r>
              <a:rPr lang="en-US" sz="1700" dirty="0" err="1"/>
              <a:t>uz</a:t>
            </a:r>
            <a:r>
              <a:rPr lang="en-US" sz="1700" dirty="0"/>
              <a:t> 2018.gada 1.janvāri, </a:t>
            </a:r>
            <a:r>
              <a:rPr lang="en-US" sz="1700" dirty="0" err="1"/>
              <a:t>profesionālās</a:t>
            </a:r>
            <a:r>
              <a:rPr lang="en-US" sz="1700" dirty="0"/>
              <a:t> </a:t>
            </a:r>
            <a:r>
              <a:rPr lang="en-US" sz="1700" dirty="0" err="1"/>
              <a:t>ievirzes</a:t>
            </a:r>
            <a:r>
              <a:rPr lang="en-US" sz="1700" dirty="0"/>
              <a:t> </a:t>
            </a:r>
            <a:r>
              <a:rPr lang="en-US" sz="1700" dirty="0" err="1"/>
              <a:t>kultūrizglītību</a:t>
            </a:r>
            <a:r>
              <a:rPr lang="en-US" sz="1700" dirty="0"/>
              <a:t> </a:t>
            </a:r>
            <a:r>
              <a:rPr lang="en-US" sz="1700" dirty="0" err="1"/>
              <a:t>varēja</a:t>
            </a:r>
            <a:r>
              <a:rPr lang="en-US" sz="1700" dirty="0"/>
              <a:t> </a:t>
            </a:r>
            <a:r>
              <a:rPr lang="en-US" sz="1700" dirty="0" err="1"/>
              <a:t>apgūt</a:t>
            </a:r>
            <a:r>
              <a:rPr lang="en-US" sz="1700" dirty="0"/>
              <a:t> </a:t>
            </a:r>
            <a:r>
              <a:rPr lang="en-US" sz="1700" b="1" dirty="0"/>
              <a:t>159 </a:t>
            </a:r>
            <a:r>
              <a:rPr lang="en-US" sz="1700" b="1" dirty="0" err="1"/>
              <a:t>akreditētās</a:t>
            </a:r>
            <a:r>
              <a:rPr lang="en-US" sz="1700" b="1" dirty="0"/>
              <a:t> </a:t>
            </a:r>
            <a:r>
              <a:rPr lang="en-US" sz="1700" b="1" dirty="0" err="1"/>
              <a:t>izglītības</a:t>
            </a:r>
            <a:r>
              <a:rPr lang="en-US" sz="1700" b="1" dirty="0"/>
              <a:t> </a:t>
            </a:r>
            <a:r>
              <a:rPr lang="en-US" sz="1700" b="1" dirty="0" err="1"/>
              <a:t>iestādēs</a:t>
            </a:r>
            <a:r>
              <a:rPr lang="en-US" sz="1700" dirty="0"/>
              <a:t>. 146 no </a:t>
            </a:r>
            <a:r>
              <a:rPr lang="en-US" sz="1700" dirty="0" err="1"/>
              <a:t>tām</a:t>
            </a:r>
            <a:r>
              <a:rPr lang="en-US" sz="1700" dirty="0"/>
              <a:t> </a:t>
            </a:r>
            <a:r>
              <a:rPr lang="en-US" sz="1700" dirty="0" err="1"/>
              <a:t>bija</a:t>
            </a:r>
            <a:r>
              <a:rPr lang="en-US" sz="1700" dirty="0"/>
              <a:t> </a:t>
            </a:r>
            <a:r>
              <a:rPr lang="en-US" sz="1700" dirty="0" err="1"/>
              <a:t>pašvaldības</a:t>
            </a:r>
            <a:r>
              <a:rPr lang="en-US" sz="1700" dirty="0"/>
              <a:t> </a:t>
            </a:r>
            <a:r>
              <a:rPr lang="en-US" sz="1700" dirty="0" err="1"/>
              <a:t>iestādes</a:t>
            </a:r>
            <a:r>
              <a:rPr lang="en-US" sz="1700" dirty="0"/>
              <a:t>, </a:t>
            </a:r>
            <a:r>
              <a:rPr lang="en-US" sz="1700" dirty="0" err="1"/>
              <a:t>astoņas</a:t>
            </a:r>
            <a:r>
              <a:rPr lang="en-US" sz="1700" dirty="0"/>
              <a:t> – KM </a:t>
            </a:r>
            <a:r>
              <a:rPr lang="en-US" sz="1700" dirty="0" err="1"/>
              <a:t>dibinātas</a:t>
            </a:r>
            <a:r>
              <a:rPr lang="en-US" sz="1700" dirty="0"/>
              <a:t> </a:t>
            </a:r>
            <a:r>
              <a:rPr lang="en-US" sz="1700" dirty="0" err="1"/>
              <a:t>iestādes</a:t>
            </a:r>
            <a:r>
              <a:rPr lang="en-US" sz="1700" dirty="0"/>
              <a:t>, un </a:t>
            </a:r>
            <a:r>
              <a:rPr lang="en-US" sz="1700" dirty="0" err="1"/>
              <a:t>vēl</a:t>
            </a:r>
            <a:r>
              <a:rPr lang="en-US" sz="1700" dirty="0"/>
              <a:t> </a:t>
            </a:r>
            <a:r>
              <a:rPr lang="en-US" sz="1700" dirty="0" err="1"/>
              <a:t>piecas</a:t>
            </a:r>
            <a:r>
              <a:rPr lang="en-US" sz="1700" dirty="0"/>
              <a:t> – </a:t>
            </a:r>
            <a:r>
              <a:rPr lang="en-US" sz="1700" dirty="0" err="1"/>
              <a:t>privātas</a:t>
            </a:r>
            <a:r>
              <a:rPr lang="en-US" sz="1700" dirty="0"/>
              <a:t> </a:t>
            </a:r>
            <a:r>
              <a:rPr lang="en-US" sz="1700" dirty="0" err="1"/>
              <a:t>iestādes</a:t>
            </a:r>
            <a:r>
              <a:rPr lang="en-US" sz="1700" dirty="0"/>
              <a:t>.</a:t>
            </a:r>
            <a:endParaRPr lang="en-US" sz="1700" b="1" dirty="0"/>
          </a:p>
          <a:p>
            <a:pPr marL="0" indent="-228600">
              <a:lnSpc>
                <a:spcPct val="90000"/>
              </a:lnSpc>
            </a:pPr>
            <a:endParaRPr lang="en-US" sz="1700" b="1" dirty="0"/>
          </a:p>
          <a:p>
            <a:pPr marL="0" indent="-228600">
              <a:lnSpc>
                <a:spcPct val="90000"/>
              </a:lnSpc>
            </a:pPr>
            <a:r>
              <a:rPr lang="en-US" sz="1700" b="1" dirty="0" err="1"/>
              <a:t>Kurzemē</a:t>
            </a:r>
            <a:r>
              <a:rPr lang="en-US" sz="1700" b="1" dirty="0"/>
              <a:t> </a:t>
            </a:r>
            <a:r>
              <a:rPr lang="en-US" sz="1700" b="1" dirty="0" err="1"/>
              <a:t>ir</a:t>
            </a:r>
            <a:r>
              <a:rPr lang="en-US" sz="1700" b="1" dirty="0"/>
              <a:t> 29 </a:t>
            </a:r>
            <a:r>
              <a:rPr lang="en-US" sz="1700" b="1" dirty="0" err="1"/>
              <a:t>kultūrizglītības</a:t>
            </a:r>
            <a:r>
              <a:rPr lang="en-US" sz="1700" b="1" dirty="0"/>
              <a:t> </a:t>
            </a:r>
            <a:r>
              <a:rPr lang="en-US" sz="1700" b="1" dirty="0" err="1"/>
              <a:t>iestādes</a:t>
            </a:r>
            <a:r>
              <a:rPr lang="en-US" sz="1700" b="1" dirty="0"/>
              <a:t>, </a:t>
            </a:r>
            <a:r>
              <a:rPr lang="en-US" sz="1700" dirty="0"/>
              <a:t>tai </a:t>
            </a:r>
            <a:r>
              <a:rPr lang="en-US" sz="1700" dirty="0" err="1"/>
              <a:t>skaitā</a:t>
            </a:r>
            <a:r>
              <a:rPr lang="en-US" sz="1700" dirty="0"/>
              <a:t>, </a:t>
            </a:r>
          </a:p>
          <a:p>
            <a:pPr marL="0" indent="-228600">
              <a:lnSpc>
                <a:spcPct val="90000"/>
              </a:lnSpc>
            </a:pPr>
            <a:r>
              <a:rPr lang="en-US" sz="1700" dirty="0"/>
              <a:t>2 </a:t>
            </a:r>
            <a:r>
              <a:rPr lang="en-US" sz="1700" dirty="0" err="1"/>
              <a:t>profesionālās</a:t>
            </a:r>
            <a:r>
              <a:rPr lang="en-US" sz="1700" dirty="0"/>
              <a:t> </a:t>
            </a:r>
            <a:r>
              <a:rPr lang="en-US" sz="1700" dirty="0" err="1"/>
              <a:t>izglītības</a:t>
            </a:r>
            <a:r>
              <a:rPr lang="en-US" sz="1700" dirty="0"/>
              <a:t> </a:t>
            </a:r>
            <a:r>
              <a:rPr lang="en-US" sz="1700" dirty="0" err="1"/>
              <a:t>iestādes</a:t>
            </a:r>
            <a:r>
              <a:rPr lang="en-US" sz="1700" dirty="0"/>
              <a:t> un </a:t>
            </a:r>
          </a:p>
          <a:p>
            <a:pPr marL="0" indent="-228600">
              <a:lnSpc>
                <a:spcPct val="90000"/>
              </a:lnSpc>
            </a:pPr>
            <a:r>
              <a:rPr lang="en-US" sz="1700" dirty="0"/>
              <a:t>27 </a:t>
            </a:r>
            <a:r>
              <a:rPr lang="en-US" sz="1700" dirty="0" err="1"/>
              <a:t>profesionālās</a:t>
            </a:r>
            <a:r>
              <a:rPr lang="en-US" sz="1700" dirty="0"/>
              <a:t> </a:t>
            </a:r>
            <a:r>
              <a:rPr lang="en-US" sz="1700" dirty="0" err="1"/>
              <a:t>ievirzes</a:t>
            </a:r>
            <a:r>
              <a:rPr lang="en-US" sz="1700" dirty="0"/>
              <a:t> </a:t>
            </a:r>
            <a:r>
              <a:rPr lang="en-US" sz="1700" dirty="0" err="1"/>
              <a:t>izglītības</a:t>
            </a:r>
            <a:r>
              <a:rPr lang="en-US" sz="1700" dirty="0"/>
              <a:t> </a:t>
            </a:r>
            <a:r>
              <a:rPr lang="en-US" sz="1700" dirty="0" err="1"/>
              <a:t>iestādes</a:t>
            </a:r>
            <a:r>
              <a:rPr lang="en-US" sz="1700" dirty="0"/>
              <a:t>.</a:t>
            </a:r>
          </a:p>
          <a:p>
            <a:pPr marL="0" indent="-228600">
              <a:lnSpc>
                <a:spcPct val="90000"/>
              </a:lnSpc>
            </a:pPr>
            <a:endParaRPr lang="en-US" sz="1700" dirty="0"/>
          </a:p>
          <a:p>
            <a:pPr marL="0" indent="-228600">
              <a:lnSpc>
                <a:spcPct val="90000"/>
              </a:lnSpc>
            </a:pPr>
            <a:endParaRPr lang="en-US" sz="1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5914087"/>
            <a:ext cx="2029062" cy="862351"/>
          </a:xfrm>
          <a:prstGeom prst="rect">
            <a:avLst/>
          </a:prstGeom>
        </p:spPr>
      </p:pic>
      <p:pic>
        <p:nvPicPr>
          <p:cNvPr id="2050" name="Picture 2">
            <a:extLst>
              <a:ext uri="{FF2B5EF4-FFF2-40B4-BE49-F238E27FC236}">
                <a16:creationId xmlns:a16="http://schemas.microsoft.com/office/drawing/2014/main" id="{D2165496-871E-9C49-A267-7D22430AC3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1692" y="775646"/>
            <a:ext cx="3181372" cy="532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2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30936" y="539578"/>
            <a:ext cx="4485959" cy="1684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b="1" dirty="0" err="1"/>
              <a:t>Muzeji</a:t>
            </a:r>
            <a:endParaRPr lang="en-US" sz="3500" b="1" dirty="0"/>
          </a:p>
        </p:txBody>
      </p:sp>
      <p:sp>
        <p:nvSpPr>
          <p:cNvPr id="3" name="Content Placeholder 2"/>
          <p:cNvSpPr>
            <a:spLocks noGrp="1"/>
          </p:cNvSpPr>
          <p:nvPr>
            <p:ph idx="1"/>
          </p:nvPr>
        </p:nvSpPr>
        <p:spPr>
          <a:xfrm>
            <a:off x="395536" y="1772816"/>
            <a:ext cx="4176465" cy="4327303"/>
          </a:xfrm>
        </p:spPr>
        <p:txBody>
          <a:bodyPr vert="horz" lIns="91440" tIns="45720" rIns="91440" bIns="45720" rtlCol="0">
            <a:normAutofit fontScale="92500" lnSpcReduction="10000"/>
          </a:bodyPr>
          <a:lstStyle/>
          <a:p>
            <a:pPr marL="0" indent="0">
              <a:lnSpc>
                <a:spcPct val="90000"/>
              </a:lnSpc>
              <a:buNone/>
            </a:pPr>
            <a:r>
              <a:rPr lang="en-US" sz="1800" b="1" dirty="0" err="1"/>
              <a:t>Kurzemes</a:t>
            </a:r>
            <a:r>
              <a:rPr lang="en-US" sz="1800" b="1" dirty="0"/>
              <a:t> </a:t>
            </a:r>
            <a:r>
              <a:rPr lang="en-US" sz="1800" b="1" dirty="0" err="1"/>
              <a:t>plānošanas</a:t>
            </a:r>
            <a:r>
              <a:rPr lang="en-US" sz="1800" b="1" dirty="0"/>
              <a:t> </a:t>
            </a:r>
            <a:r>
              <a:rPr lang="en-US" sz="1800" b="1" dirty="0" err="1"/>
              <a:t>reģionā</a:t>
            </a:r>
            <a:r>
              <a:rPr lang="en-US" sz="1800" b="1" dirty="0"/>
              <a:t> no 27 </a:t>
            </a:r>
            <a:r>
              <a:rPr lang="en-US" sz="1800" b="1" dirty="0" err="1"/>
              <a:t>muzeji</a:t>
            </a:r>
            <a:endParaRPr lang="en-US" sz="1800" b="1" dirty="0"/>
          </a:p>
          <a:p>
            <a:pPr marL="0" indent="-228600">
              <a:lnSpc>
                <a:spcPct val="90000"/>
              </a:lnSpc>
            </a:pPr>
            <a:endParaRPr lang="en-US" sz="1800" b="1" dirty="0"/>
          </a:p>
          <a:p>
            <a:pPr marL="0" indent="0">
              <a:lnSpc>
                <a:spcPct val="90000"/>
              </a:lnSpc>
              <a:buNone/>
            </a:pPr>
            <a:r>
              <a:rPr lang="en-US" sz="1800" dirty="0" err="1"/>
              <a:t>Starp</a:t>
            </a:r>
            <a:r>
              <a:rPr lang="en-US" sz="1800" dirty="0"/>
              <a:t> 19 </a:t>
            </a:r>
            <a:r>
              <a:rPr lang="en-US" sz="1800" dirty="0" err="1"/>
              <a:t>apmeklētākajiem</a:t>
            </a:r>
            <a:r>
              <a:rPr lang="en-US" sz="1800" dirty="0"/>
              <a:t> </a:t>
            </a:r>
            <a:r>
              <a:rPr lang="en-US" sz="1800" dirty="0" err="1"/>
              <a:t>muzejiem</a:t>
            </a:r>
            <a:r>
              <a:rPr lang="en-US" sz="1800" dirty="0"/>
              <a:t> </a:t>
            </a:r>
            <a:r>
              <a:rPr lang="en-US" sz="1800" dirty="0" err="1"/>
              <a:t>Latvijā</a:t>
            </a:r>
            <a:r>
              <a:rPr lang="en-US" sz="1800" dirty="0"/>
              <a:t>, </a:t>
            </a:r>
            <a:r>
              <a:rPr lang="en-US" sz="1800" dirty="0" err="1"/>
              <a:t>ar</a:t>
            </a:r>
            <a:r>
              <a:rPr lang="en-US" sz="1800" dirty="0"/>
              <a:t> </a:t>
            </a:r>
            <a:r>
              <a:rPr lang="en-US" sz="1800" dirty="0" err="1"/>
              <a:t>apmeklējumu</a:t>
            </a:r>
            <a:r>
              <a:rPr lang="en-US" sz="1800" dirty="0"/>
              <a:t> </a:t>
            </a:r>
            <a:r>
              <a:rPr lang="en-US" sz="1800" dirty="0" err="1"/>
              <a:t>virs</a:t>
            </a:r>
            <a:r>
              <a:rPr lang="en-US" sz="1800" dirty="0"/>
              <a:t> 50 </a:t>
            </a:r>
            <a:r>
              <a:rPr lang="en-US" sz="1800" dirty="0" err="1"/>
              <a:t>tūkst</a:t>
            </a:r>
            <a:r>
              <a:rPr lang="en-US" sz="1800" dirty="0"/>
              <a:t>. </a:t>
            </a:r>
            <a:r>
              <a:rPr lang="en-US" sz="1800" dirty="0" err="1"/>
              <a:t>gadā</a:t>
            </a:r>
            <a:r>
              <a:rPr lang="en-US" sz="1800" dirty="0"/>
              <a:t> </a:t>
            </a:r>
            <a:r>
              <a:rPr lang="en-US" sz="1800" dirty="0" err="1"/>
              <a:t>ierindojas</a:t>
            </a:r>
            <a:r>
              <a:rPr lang="en-US" sz="1800" dirty="0"/>
              <a:t> </a:t>
            </a:r>
            <a:r>
              <a:rPr lang="en-US" sz="1800" dirty="0" err="1"/>
              <a:t>arī</a:t>
            </a:r>
            <a:r>
              <a:rPr lang="en-US" sz="1800" dirty="0"/>
              <a:t> 2 </a:t>
            </a:r>
            <a:r>
              <a:rPr lang="en-US" sz="1800" dirty="0" err="1"/>
              <a:t>Kurzemes</a:t>
            </a:r>
            <a:r>
              <a:rPr lang="en-US" sz="1800" dirty="0"/>
              <a:t> </a:t>
            </a:r>
            <a:r>
              <a:rPr lang="en-US" sz="1800" dirty="0" err="1"/>
              <a:t>plānošanas</a:t>
            </a:r>
            <a:r>
              <a:rPr lang="en-US" sz="1800" dirty="0"/>
              <a:t> </a:t>
            </a:r>
            <a:r>
              <a:rPr lang="en-US" sz="1800" dirty="0" err="1"/>
              <a:t>reģionā</a:t>
            </a:r>
            <a:r>
              <a:rPr lang="en-US" sz="1800" dirty="0"/>
              <a:t> </a:t>
            </a:r>
            <a:r>
              <a:rPr lang="en-US" sz="1800" dirty="0" err="1"/>
              <a:t>esošie</a:t>
            </a:r>
            <a:r>
              <a:rPr lang="en-US" sz="1800" dirty="0"/>
              <a:t> </a:t>
            </a:r>
            <a:r>
              <a:rPr lang="en-US" sz="1800" dirty="0" err="1"/>
              <a:t>muzeji</a:t>
            </a:r>
            <a:r>
              <a:rPr lang="en-US" sz="1800" dirty="0"/>
              <a:t>:</a:t>
            </a:r>
          </a:p>
          <a:p>
            <a:pPr indent="-228600" fontAlgn="base">
              <a:lnSpc>
                <a:spcPct val="90000"/>
              </a:lnSpc>
            </a:pPr>
            <a:r>
              <a:rPr lang="en-US" sz="1800" b="1" dirty="0" err="1"/>
              <a:t>Ventspils</a:t>
            </a:r>
            <a:r>
              <a:rPr lang="en-US" sz="1800" b="1" dirty="0"/>
              <a:t> </a:t>
            </a:r>
            <a:r>
              <a:rPr lang="en-US" sz="1800" b="1" dirty="0" err="1"/>
              <a:t>muzejs</a:t>
            </a:r>
            <a:r>
              <a:rPr lang="en-US" sz="1800" b="1" dirty="0"/>
              <a:t>, </a:t>
            </a:r>
            <a:r>
              <a:rPr lang="en-US" sz="1800" b="1" dirty="0" err="1"/>
              <a:t>Piejūras</a:t>
            </a:r>
            <a:r>
              <a:rPr lang="en-US" sz="1800" b="1" dirty="0"/>
              <a:t> </a:t>
            </a:r>
            <a:r>
              <a:rPr lang="en-US" sz="1800" b="1" dirty="0" err="1"/>
              <a:t>brīvdabas</a:t>
            </a:r>
            <a:r>
              <a:rPr lang="en-US" sz="1800" b="1" dirty="0"/>
              <a:t> </a:t>
            </a:r>
            <a:r>
              <a:rPr lang="en-US" sz="1800" b="1" dirty="0" err="1"/>
              <a:t>muzejs</a:t>
            </a:r>
            <a:endParaRPr lang="en-US" sz="1800" b="1" dirty="0"/>
          </a:p>
          <a:p>
            <a:pPr indent="-228600" fontAlgn="base">
              <a:lnSpc>
                <a:spcPct val="90000"/>
              </a:lnSpc>
            </a:pPr>
            <a:r>
              <a:rPr lang="en-US" sz="1800" b="1" dirty="0" err="1"/>
              <a:t>Ventspils</a:t>
            </a:r>
            <a:r>
              <a:rPr lang="en-US" sz="1800" b="1" dirty="0"/>
              <a:t> </a:t>
            </a:r>
            <a:r>
              <a:rPr lang="en-US" sz="1800" b="1" dirty="0" err="1"/>
              <a:t>muzejs</a:t>
            </a:r>
            <a:r>
              <a:rPr lang="en-US" sz="1800" b="1" dirty="0"/>
              <a:t>, </a:t>
            </a:r>
            <a:r>
              <a:rPr lang="en-US" sz="1800" b="1" dirty="0" err="1"/>
              <a:t>Livonijas</a:t>
            </a:r>
            <a:r>
              <a:rPr lang="en-US" sz="1800" b="1" dirty="0"/>
              <a:t> </a:t>
            </a:r>
            <a:r>
              <a:rPr lang="en-US" sz="1800" b="1" dirty="0" err="1"/>
              <a:t>ordeņa</a:t>
            </a:r>
            <a:r>
              <a:rPr lang="en-US" sz="1800" b="1" dirty="0"/>
              <a:t> </a:t>
            </a:r>
            <a:r>
              <a:rPr lang="en-US" sz="1800" b="1" dirty="0" err="1"/>
              <a:t>pils</a:t>
            </a:r>
            <a:endParaRPr lang="en-US" sz="1800" dirty="0"/>
          </a:p>
          <a:p>
            <a:pPr marL="0" indent="-228600" fontAlgn="base">
              <a:lnSpc>
                <a:spcPct val="90000"/>
              </a:lnSpc>
            </a:pPr>
            <a:endParaRPr lang="en-US" sz="1800" dirty="0"/>
          </a:p>
          <a:p>
            <a:pPr marL="0" indent="0" fontAlgn="base">
              <a:lnSpc>
                <a:spcPct val="90000"/>
              </a:lnSpc>
              <a:buNone/>
            </a:pPr>
            <a:r>
              <a:rPr lang="en-US" sz="1800" dirty="0" err="1"/>
              <a:t>Tomēr</a:t>
            </a:r>
            <a:r>
              <a:rPr lang="en-US" sz="1800" dirty="0"/>
              <a:t> </a:t>
            </a:r>
            <a:r>
              <a:rPr lang="en-US" sz="1800" dirty="0" err="1"/>
              <a:t>starp</a:t>
            </a:r>
            <a:r>
              <a:rPr lang="en-US" sz="1800" dirty="0"/>
              <a:t> </a:t>
            </a:r>
            <a:r>
              <a:rPr lang="en-US" sz="1800" dirty="0" err="1"/>
              <a:t>Latvijas</a:t>
            </a:r>
            <a:r>
              <a:rPr lang="en-US" sz="1800" dirty="0"/>
              <a:t> </a:t>
            </a:r>
            <a:r>
              <a:rPr lang="en-US" sz="1800" dirty="0" err="1"/>
              <a:t>apmeklētākajiem</a:t>
            </a:r>
            <a:r>
              <a:rPr lang="en-US" sz="1800" dirty="0"/>
              <a:t> </a:t>
            </a:r>
            <a:r>
              <a:rPr lang="en-US" sz="1800" dirty="0" err="1"/>
              <a:t>muzejiem</a:t>
            </a:r>
            <a:r>
              <a:rPr lang="en-US" sz="1800" dirty="0"/>
              <a:t> </a:t>
            </a:r>
            <a:r>
              <a:rPr lang="en-US" sz="1800" dirty="0" err="1"/>
              <a:t>ir</a:t>
            </a:r>
            <a:r>
              <a:rPr lang="en-US" sz="1800" dirty="0"/>
              <a:t> </a:t>
            </a:r>
            <a:r>
              <a:rPr lang="en-US" sz="1800" dirty="0" err="1"/>
              <a:t>pieminams</a:t>
            </a:r>
            <a:r>
              <a:rPr lang="en-US" sz="1800" dirty="0"/>
              <a:t> </a:t>
            </a:r>
            <a:r>
              <a:rPr lang="en-US" sz="1800" dirty="0" err="1"/>
              <a:t>arī</a:t>
            </a:r>
            <a:r>
              <a:rPr lang="en-US" sz="1800" dirty="0"/>
              <a:t> </a:t>
            </a:r>
            <a:r>
              <a:rPr lang="en-US" sz="1800" b="1" dirty="0" err="1"/>
              <a:t>Liepājas</a:t>
            </a:r>
            <a:r>
              <a:rPr lang="en-US" sz="1800" b="1" dirty="0"/>
              <a:t> </a:t>
            </a:r>
            <a:r>
              <a:rPr lang="en-US" sz="1800" b="1" dirty="0" err="1"/>
              <a:t>muzejs</a:t>
            </a:r>
            <a:r>
              <a:rPr lang="en-US" sz="1800" b="1" dirty="0"/>
              <a:t>. </a:t>
            </a:r>
          </a:p>
          <a:p>
            <a:pPr marL="0" indent="-228600" fontAlgn="base">
              <a:lnSpc>
                <a:spcPct val="90000"/>
              </a:lnSpc>
            </a:pPr>
            <a:endParaRPr lang="en-US" sz="1800" b="1" dirty="0"/>
          </a:p>
          <a:p>
            <a:pPr marL="0" indent="0" fontAlgn="base">
              <a:lnSpc>
                <a:spcPct val="90000"/>
              </a:lnSpc>
              <a:buNone/>
            </a:pPr>
            <a:r>
              <a:rPr lang="en-US" sz="1800" dirty="0" err="1"/>
              <a:t>Kurzemes</a:t>
            </a:r>
            <a:r>
              <a:rPr lang="en-US" sz="1800" dirty="0"/>
              <a:t> </a:t>
            </a:r>
            <a:r>
              <a:rPr lang="en-US" sz="1800" dirty="0" err="1"/>
              <a:t>plānošanas</a:t>
            </a:r>
            <a:r>
              <a:rPr lang="en-US" sz="1800" dirty="0"/>
              <a:t> </a:t>
            </a:r>
            <a:r>
              <a:rPr lang="en-US" sz="1800" dirty="0" err="1"/>
              <a:t>reģionā</a:t>
            </a:r>
            <a:r>
              <a:rPr lang="en-US" sz="1800" dirty="0"/>
              <a:t> </a:t>
            </a:r>
            <a:r>
              <a:rPr lang="en-US" sz="1800" dirty="0" err="1"/>
              <a:t>atrodas</a:t>
            </a:r>
            <a:r>
              <a:rPr lang="en-US" sz="1800" dirty="0"/>
              <a:t> divas </a:t>
            </a:r>
            <a:r>
              <a:rPr lang="en-US" sz="1800" dirty="0" err="1"/>
              <a:t>Nacionālā</a:t>
            </a:r>
            <a:r>
              <a:rPr lang="en-US" sz="1800" dirty="0"/>
              <a:t> </a:t>
            </a:r>
            <a:r>
              <a:rPr lang="en-US" sz="1800" dirty="0" err="1"/>
              <a:t>valsts</a:t>
            </a:r>
            <a:r>
              <a:rPr lang="en-US" sz="1800" dirty="0"/>
              <a:t> </a:t>
            </a:r>
            <a:r>
              <a:rPr lang="en-US" sz="1800" dirty="0" err="1"/>
              <a:t>arhīva</a:t>
            </a:r>
            <a:r>
              <a:rPr lang="en-US" sz="1800" dirty="0"/>
              <a:t> </a:t>
            </a:r>
            <a:r>
              <a:rPr lang="en-US" sz="1800" dirty="0" err="1"/>
              <a:t>struktūrvienības</a:t>
            </a:r>
            <a:r>
              <a:rPr lang="en-US" sz="1800" dirty="0"/>
              <a:t> - </a:t>
            </a:r>
            <a:r>
              <a:rPr lang="en-US" sz="1800" dirty="0" err="1"/>
              <a:t>Liepājas</a:t>
            </a:r>
            <a:r>
              <a:rPr lang="en-US" sz="1800" dirty="0"/>
              <a:t> </a:t>
            </a:r>
            <a:r>
              <a:rPr lang="en-US" sz="1800" dirty="0" err="1"/>
              <a:t>zonālais</a:t>
            </a:r>
            <a:r>
              <a:rPr lang="en-US" sz="1800" dirty="0"/>
              <a:t> </a:t>
            </a:r>
            <a:r>
              <a:rPr lang="en-US" sz="1800" dirty="0" err="1"/>
              <a:t>valsts</a:t>
            </a:r>
            <a:r>
              <a:rPr lang="en-US" sz="1800" dirty="0"/>
              <a:t> </a:t>
            </a:r>
            <a:r>
              <a:rPr lang="en-US" sz="1800" dirty="0" err="1"/>
              <a:t>arhīvs</a:t>
            </a:r>
            <a:r>
              <a:rPr lang="en-US" sz="1800" dirty="0"/>
              <a:t> un </a:t>
            </a:r>
            <a:r>
              <a:rPr lang="en-US" sz="1800" dirty="0" err="1"/>
              <a:t>Ventspils</a:t>
            </a:r>
            <a:r>
              <a:rPr lang="en-US" sz="1800" dirty="0"/>
              <a:t> </a:t>
            </a:r>
            <a:r>
              <a:rPr lang="en-US" sz="1800" dirty="0" err="1"/>
              <a:t>zonālais</a:t>
            </a:r>
            <a:r>
              <a:rPr lang="en-US" sz="1800" dirty="0"/>
              <a:t> </a:t>
            </a:r>
            <a:r>
              <a:rPr lang="en-US" sz="1800" dirty="0" err="1"/>
              <a:t>valsts</a:t>
            </a:r>
            <a:r>
              <a:rPr lang="en-US" sz="1800" dirty="0"/>
              <a:t> </a:t>
            </a:r>
            <a:r>
              <a:rPr lang="en-US" sz="1800" dirty="0" err="1"/>
              <a:t>arhīvs</a:t>
            </a:r>
            <a:r>
              <a:rPr lang="en-US" sz="1800" dirty="0"/>
              <a:t>.</a:t>
            </a:r>
          </a:p>
          <a:p>
            <a:pPr marL="0" indent="-228600">
              <a:lnSpc>
                <a:spcPct val="90000"/>
              </a:lnSpc>
            </a:pPr>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23" y="6100119"/>
            <a:ext cx="1618486" cy="687856"/>
          </a:xfrm>
          <a:prstGeom prst="rect">
            <a:avLst/>
          </a:prstGeom>
        </p:spPr>
      </p:pic>
      <p:pic>
        <p:nvPicPr>
          <p:cNvPr id="6" name="Picture 5" descr="Chart, bar chart&#10;&#10;Description automatically generated">
            <a:extLst>
              <a:ext uri="{FF2B5EF4-FFF2-40B4-BE49-F238E27FC236}">
                <a16:creationId xmlns:a16="http://schemas.microsoft.com/office/drawing/2014/main" id="{86A88ABE-570A-4F45-AADC-6C5090498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757881"/>
            <a:ext cx="4606503" cy="5047383"/>
          </a:xfrm>
          <a:prstGeom prst="rect">
            <a:avLst/>
          </a:prstGeom>
        </p:spPr>
      </p:pic>
    </p:spTree>
    <p:extLst>
      <p:ext uri="{BB962C8B-B14F-4D97-AF65-F5344CB8AC3E}">
        <p14:creationId xmlns:p14="http://schemas.microsoft.com/office/powerpoint/2010/main" val="3755241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9486" y="365125"/>
            <a:ext cx="3971261" cy="206380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600" b="1" dirty="0" err="1"/>
              <a:t>Kultūras</a:t>
            </a:r>
            <a:r>
              <a:rPr lang="en-US" sz="3600" b="1" dirty="0"/>
              <a:t> </a:t>
            </a:r>
            <a:r>
              <a:rPr lang="en-US" sz="3600" b="1" dirty="0" err="1"/>
              <a:t>pasākumi</a:t>
            </a:r>
            <a:r>
              <a:rPr lang="en-US" sz="3600" b="1" dirty="0"/>
              <a:t>, </a:t>
            </a:r>
            <a:r>
              <a:rPr lang="en-US" sz="3600" b="1" dirty="0" err="1"/>
              <a:t>mākslinieciskie</a:t>
            </a:r>
            <a:r>
              <a:rPr lang="en-US" sz="3600" b="1" dirty="0"/>
              <a:t> </a:t>
            </a:r>
            <a:r>
              <a:rPr lang="en-US" sz="3600" b="1" dirty="0" err="1"/>
              <a:t>kolektīvi</a:t>
            </a:r>
            <a:r>
              <a:rPr lang="en-US" sz="3600" b="1" dirty="0"/>
              <a:t>, </a:t>
            </a:r>
            <a:r>
              <a:rPr lang="en-US" sz="3600" b="1" dirty="0" err="1"/>
              <a:t>teātris</a:t>
            </a:r>
            <a:endParaRPr lang="en-US" sz="3600" b="1" dirty="0"/>
          </a:p>
          <a:p>
            <a:pPr algn="l">
              <a:lnSpc>
                <a:spcPct val="90000"/>
              </a:lnSpc>
              <a:spcAft>
                <a:spcPts val="600"/>
              </a:spcAft>
            </a:pPr>
            <a:endParaRPr lang="en-US" sz="3600" dirty="0"/>
          </a:p>
        </p:txBody>
      </p:sp>
      <p:pic>
        <p:nvPicPr>
          <p:cNvPr id="6" name="Picture 5" descr="A picture containing wooden, wood&#10;&#10;Description automatically generated">
            <a:extLst>
              <a:ext uri="{FF2B5EF4-FFF2-40B4-BE49-F238E27FC236}">
                <a16:creationId xmlns:a16="http://schemas.microsoft.com/office/drawing/2014/main" id="{B0557B55-DA56-B94E-A91A-46BEB9B27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066" y="4449"/>
            <a:ext cx="1755648" cy="2194560"/>
          </a:xfrm>
          <a:prstGeom prst="rect">
            <a:avLst/>
          </a:prstGeom>
        </p:spPr>
      </p:pic>
      <p:pic>
        <p:nvPicPr>
          <p:cNvPr id="4098" name="Picture 2">
            <a:extLst>
              <a:ext uri="{FF2B5EF4-FFF2-40B4-BE49-F238E27FC236}">
                <a16:creationId xmlns:a16="http://schemas.microsoft.com/office/drawing/2014/main" id="{50ACA7DF-AFDE-874D-A2BE-F94494DD0B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5099" y="2157158"/>
            <a:ext cx="4834464" cy="2501834"/>
          </a:xfrm>
          <a:prstGeom prst="rect">
            <a:avLst/>
          </a:prstGeom>
          <a:noFill/>
          <a:extLst>
            <a:ext uri="{909E8E84-426E-40DD-AFC4-6F175D3DCCD1}">
              <a14:hiddenFill xmlns:a14="http://schemas.microsoft.com/office/drawing/2010/main">
                <a:solidFill>
                  <a:srgbClr val="FFFFFF"/>
                </a:solidFill>
              </a14:hiddenFill>
            </a:ext>
          </a:extLst>
        </p:spPr>
      </p:pic>
      <p:sp>
        <p:nvSpPr>
          <p:cNvPr id="137"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65018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 name="connsiteX0" fmla="*/ 0 w 3257550"/>
              <a:gd name="connsiteY0" fmla="*/ 0 h 18288"/>
              <a:gd name="connsiteX1" fmla="*/ 618935 w 3257550"/>
              <a:gd name="connsiteY1" fmla="*/ 0 h 18288"/>
              <a:gd name="connsiteX2" fmla="*/ 1172718 w 3257550"/>
              <a:gd name="connsiteY2" fmla="*/ 0 h 18288"/>
              <a:gd name="connsiteX3" fmla="*/ 1889379 w 3257550"/>
              <a:gd name="connsiteY3" fmla="*/ 0 h 18288"/>
              <a:gd name="connsiteX4" fmla="*/ 2508314 w 3257550"/>
              <a:gd name="connsiteY4" fmla="*/ 0 h 18288"/>
              <a:gd name="connsiteX5" fmla="*/ 3257550 w 3257550"/>
              <a:gd name="connsiteY5" fmla="*/ 0 h 18288"/>
              <a:gd name="connsiteX6" fmla="*/ 3257550 w 3257550"/>
              <a:gd name="connsiteY6" fmla="*/ 18288 h 18288"/>
              <a:gd name="connsiteX7" fmla="*/ 2606040 w 3257550"/>
              <a:gd name="connsiteY7" fmla="*/ 18288 h 18288"/>
              <a:gd name="connsiteX8" fmla="*/ 1889379 w 3257550"/>
              <a:gd name="connsiteY8" fmla="*/ 18288 h 18288"/>
              <a:gd name="connsiteX9" fmla="*/ 1335595 w 3257550"/>
              <a:gd name="connsiteY9" fmla="*/ 18288 h 18288"/>
              <a:gd name="connsiteX10" fmla="*/ 684085 w 3257550"/>
              <a:gd name="connsiteY10" fmla="*/ 18288 h 18288"/>
              <a:gd name="connsiteX11" fmla="*/ 0 w 3257550"/>
              <a:gd name="connsiteY11" fmla="*/ 18288 h 18288"/>
              <a:gd name="connsiteX12" fmla="*/ 0 w 325755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7550" h="18288" fill="none" extrusionOk="0">
                <a:moveTo>
                  <a:pt x="0" y="0"/>
                </a:moveTo>
                <a:cubicBezTo>
                  <a:pt x="238055" y="-23803"/>
                  <a:pt x="355510" y="-36061"/>
                  <a:pt x="618935" y="0"/>
                </a:cubicBezTo>
                <a:cubicBezTo>
                  <a:pt x="824013" y="-24241"/>
                  <a:pt x="1052378" y="-12230"/>
                  <a:pt x="1270445" y="0"/>
                </a:cubicBezTo>
                <a:cubicBezTo>
                  <a:pt x="1438732" y="12040"/>
                  <a:pt x="1770315" y="33841"/>
                  <a:pt x="1954530" y="0"/>
                </a:cubicBezTo>
                <a:cubicBezTo>
                  <a:pt x="2217655" y="9999"/>
                  <a:pt x="2448868" y="34235"/>
                  <a:pt x="2638616" y="0"/>
                </a:cubicBezTo>
                <a:cubicBezTo>
                  <a:pt x="2852657" y="-7225"/>
                  <a:pt x="3041821" y="26281"/>
                  <a:pt x="3257550" y="0"/>
                </a:cubicBezTo>
                <a:cubicBezTo>
                  <a:pt x="3257297" y="7886"/>
                  <a:pt x="3256790" y="12675"/>
                  <a:pt x="3257550" y="18288"/>
                </a:cubicBezTo>
                <a:cubicBezTo>
                  <a:pt x="2931967" y="31173"/>
                  <a:pt x="2704369" y="55830"/>
                  <a:pt x="2540889" y="18288"/>
                </a:cubicBezTo>
                <a:cubicBezTo>
                  <a:pt x="2357101" y="9323"/>
                  <a:pt x="2120732" y="-29185"/>
                  <a:pt x="1824228" y="18288"/>
                </a:cubicBezTo>
                <a:cubicBezTo>
                  <a:pt x="1528480" y="30037"/>
                  <a:pt x="1473939" y="33928"/>
                  <a:pt x="1172718" y="18288"/>
                </a:cubicBezTo>
                <a:cubicBezTo>
                  <a:pt x="874496" y="38178"/>
                  <a:pt x="461132" y="103798"/>
                  <a:pt x="0" y="18288"/>
                </a:cubicBezTo>
                <a:cubicBezTo>
                  <a:pt x="-935" y="11303"/>
                  <a:pt x="1149" y="6915"/>
                  <a:pt x="0" y="0"/>
                </a:cubicBezTo>
                <a:close/>
              </a:path>
              <a:path w="3257550" h="18288" stroke="0" extrusionOk="0">
                <a:moveTo>
                  <a:pt x="0" y="0"/>
                </a:moveTo>
                <a:cubicBezTo>
                  <a:pt x="277703" y="1668"/>
                  <a:pt x="451855" y="-17860"/>
                  <a:pt x="618935" y="0"/>
                </a:cubicBezTo>
                <a:cubicBezTo>
                  <a:pt x="791286" y="25748"/>
                  <a:pt x="979821" y="22209"/>
                  <a:pt x="1172718" y="0"/>
                </a:cubicBezTo>
                <a:cubicBezTo>
                  <a:pt x="1355430" y="-21075"/>
                  <a:pt x="1706226" y="-126"/>
                  <a:pt x="1889379" y="0"/>
                </a:cubicBezTo>
                <a:cubicBezTo>
                  <a:pt x="2118559" y="-40586"/>
                  <a:pt x="2357830" y="5386"/>
                  <a:pt x="2508314" y="0"/>
                </a:cubicBezTo>
                <a:cubicBezTo>
                  <a:pt x="2671404" y="-45581"/>
                  <a:pt x="2885384" y="-11314"/>
                  <a:pt x="3257550" y="0"/>
                </a:cubicBezTo>
                <a:cubicBezTo>
                  <a:pt x="3257580" y="5290"/>
                  <a:pt x="3259067" y="9247"/>
                  <a:pt x="3257550" y="18288"/>
                </a:cubicBezTo>
                <a:cubicBezTo>
                  <a:pt x="2997361" y="34545"/>
                  <a:pt x="2795683" y="25174"/>
                  <a:pt x="2606040" y="18288"/>
                </a:cubicBezTo>
                <a:cubicBezTo>
                  <a:pt x="2407763" y="-34167"/>
                  <a:pt x="2223219" y="18997"/>
                  <a:pt x="1889379" y="18288"/>
                </a:cubicBezTo>
                <a:cubicBezTo>
                  <a:pt x="1628024" y="31014"/>
                  <a:pt x="1465696" y="36931"/>
                  <a:pt x="1335595" y="18288"/>
                </a:cubicBezTo>
                <a:cubicBezTo>
                  <a:pt x="1230392" y="47482"/>
                  <a:pt x="908325" y="57942"/>
                  <a:pt x="684085" y="18288"/>
                </a:cubicBezTo>
                <a:cubicBezTo>
                  <a:pt x="472226" y="-15941"/>
                  <a:pt x="192171" y="24166"/>
                  <a:pt x="0" y="18288"/>
                </a:cubicBezTo>
                <a:cubicBezTo>
                  <a:pt x="1342" y="9689"/>
                  <a:pt x="453" y="6812"/>
                  <a:pt x="0" y="0"/>
                </a:cubicBezTo>
                <a:close/>
              </a:path>
              <a:path w="3257550" h="18288" fill="none" stroke="0" extrusionOk="0">
                <a:moveTo>
                  <a:pt x="0" y="0"/>
                </a:moveTo>
                <a:cubicBezTo>
                  <a:pt x="217632" y="-7628"/>
                  <a:pt x="374307" y="-12308"/>
                  <a:pt x="618935" y="0"/>
                </a:cubicBezTo>
                <a:cubicBezTo>
                  <a:pt x="891975" y="30966"/>
                  <a:pt x="1043951" y="167"/>
                  <a:pt x="1270445" y="0"/>
                </a:cubicBezTo>
                <a:cubicBezTo>
                  <a:pt x="1543425" y="17587"/>
                  <a:pt x="1660915" y="28016"/>
                  <a:pt x="1954530" y="0"/>
                </a:cubicBezTo>
                <a:cubicBezTo>
                  <a:pt x="2235868" y="27323"/>
                  <a:pt x="2443402" y="-1099"/>
                  <a:pt x="2638616" y="0"/>
                </a:cubicBezTo>
                <a:cubicBezTo>
                  <a:pt x="2834174" y="-62503"/>
                  <a:pt x="3032409" y="-30138"/>
                  <a:pt x="3257550" y="0"/>
                </a:cubicBezTo>
                <a:cubicBezTo>
                  <a:pt x="3256950" y="7980"/>
                  <a:pt x="3256574" y="12620"/>
                  <a:pt x="3257550" y="18288"/>
                </a:cubicBezTo>
                <a:cubicBezTo>
                  <a:pt x="2973462" y="33119"/>
                  <a:pt x="2681333" y="68039"/>
                  <a:pt x="2540889" y="18288"/>
                </a:cubicBezTo>
                <a:cubicBezTo>
                  <a:pt x="2362098" y="-31168"/>
                  <a:pt x="2123314" y="66958"/>
                  <a:pt x="1824228" y="18288"/>
                </a:cubicBezTo>
                <a:cubicBezTo>
                  <a:pt x="1517972" y="29433"/>
                  <a:pt x="1466904" y="11824"/>
                  <a:pt x="1172718" y="18288"/>
                </a:cubicBezTo>
                <a:cubicBezTo>
                  <a:pt x="886213" y="22563"/>
                  <a:pt x="526598" y="-1162"/>
                  <a:pt x="0" y="18288"/>
                </a:cubicBezTo>
                <a:cubicBezTo>
                  <a:pt x="493" y="12135"/>
                  <a:pt x="-1491" y="616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9485" y="2818251"/>
            <a:ext cx="3971261" cy="3526781"/>
          </a:xfrm>
        </p:spPr>
        <p:txBody>
          <a:bodyPr vert="horz" lIns="91440" tIns="45720" rIns="91440" bIns="45720" rtlCol="0">
            <a:normAutofit/>
          </a:bodyPr>
          <a:lstStyle/>
          <a:p>
            <a:pPr marL="0" indent="-228600" fontAlgn="base">
              <a:lnSpc>
                <a:spcPct val="90000"/>
              </a:lnSpc>
            </a:pPr>
            <a:endParaRPr lang="en-US" sz="1200" b="1" i="1" dirty="0"/>
          </a:p>
          <a:p>
            <a:pPr marL="0" indent="0">
              <a:lnSpc>
                <a:spcPct val="90000"/>
              </a:lnSpc>
              <a:buNone/>
            </a:pPr>
            <a:r>
              <a:rPr lang="lv-LV" sz="1200" dirty="0"/>
              <a:t>Pēdējos gados Latvijā uzceltas vairākas jaunas un ieguvušas jaunu elpu pēc renovācijām vairākas koncertzāles. Papildus to nozīmībai kultūras telpā, tām ir pievilcība arī kā tūrisma objektiem. Kurzemē kā nesenāko var minēt 2019.gadā atklāto </a:t>
            </a:r>
            <a:r>
              <a:rPr lang="lv-LV" sz="1200" b="1" dirty="0"/>
              <a:t>koncertzāli “Latvija” Ventspilī</a:t>
            </a:r>
          </a:p>
          <a:p>
            <a:pPr marL="0" indent="-228600">
              <a:lnSpc>
                <a:spcPct val="90000"/>
              </a:lnSpc>
            </a:pPr>
            <a:endParaRPr lang="lv-LV" sz="1200" b="1" dirty="0"/>
          </a:p>
          <a:p>
            <a:pPr marL="0" indent="0">
              <a:lnSpc>
                <a:spcPct val="90000"/>
              </a:lnSpc>
              <a:buNone/>
            </a:pPr>
            <a:r>
              <a:rPr lang="lv-LV" sz="1200" b="1" dirty="0"/>
              <a:t>Kurzemes reģionā ir 97 kultūras centri</a:t>
            </a:r>
          </a:p>
          <a:p>
            <a:pPr marL="0" indent="-228600">
              <a:lnSpc>
                <a:spcPct val="90000"/>
              </a:lnSpc>
            </a:pPr>
            <a:endParaRPr lang="lv-LV" sz="1200" b="1" dirty="0"/>
          </a:p>
          <a:p>
            <a:pPr marL="0" indent="0">
              <a:lnSpc>
                <a:spcPct val="90000"/>
              </a:lnSpc>
              <a:buNone/>
            </a:pPr>
            <a:r>
              <a:rPr lang="lv-LV" sz="1200" dirty="0"/>
              <a:t>Vairākums iedzīvotāju ir iesaistīti kultūras patēriņā. Personīgajā kultūras līdzdalībā un aktivitātēs piedalās aptuveni </a:t>
            </a:r>
            <a:r>
              <a:rPr lang="lv-LV" sz="1200" b="1" dirty="0"/>
              <a:t>katrs trešais iedzīvotājs</a:t>
            </a:r>
            <a:r>
              <a:rPr lang="lv-LV" sz="1200" dirty="0"/>
              <a:t>, </a:t>
            </a:r>
            <a:r>
              <a:rPr lang="lv-LV" sz="1200" dirty="0" err="1"/>
              <a:t>amatiermākslā</a:t>
            </a:r>
            <a:r>
              <a:rPr lang="lv-LV" sz="1200" dirty="0"/>
              <a:t> ir iesaistīti 10% iedzīvotāju, citās kultūras aktivitātēs 28%. </a:t>
            </a:r>
            <a:r>
              <a:rPr lang="lv-LV" sz="1200" b="1" dirty="0"/>
              <a:t>Savukārt 55% iedzīvotāju piedalās dažādās citās sabiedriskās un brīvā laika aktivitātēs </a:t>
            </a:r>
            <a:r>
              <a:rPr lang="lv-LV" sz="1200" dirty="0"/>
              <a:t>– nevalstisko organizāciju darbā, brīvprātīgajā darbā, sporta aktivitātēs, labdarībā u.c. (KPR aptauja, 2020)</a:t>
            </a:r>
          </a:p>
          <a:p>
            <a:pPr marL="0" indent="0">
              <a:lnSpc>
                <a:spcPct val="90000"/>
              </a:lnSpc>
              <a:buNone/>
            </a:pPr>
            <a:endParaRPr lang="en-US" sz="12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5838407"/>
            <a:ext cx="1905405" cy="809797"/>
          </a:xfrm>
          <a:prstGeom prst="rect">
            <a:avLst/>
          </a:prstGeom>
        </p:spPr>
      </p:pic>
      <p:sp>
        <p:nvSpPr>
          <p:cNvPr id="9" name="TextBox 8">
            <a:extLst>
              <a:ext uri="{FF2B5EF4-FFF2-40B4-BE49-F238E27FC236}">
                <a16:creationId xmlns:a16="http://schemas.microsoft.com/office/drawing/2014/main" id="{12AFC7BC-DBA6-C842-B52C-029AF0DF5416}"/>
              </a:ext>
            </a:extLst>
          </p:cNvPr>
          <p:cNvSpPr txBox="1"/>
          <p:nvPr/>
        </p:nvSpPr>
        <p:spPr>
          <a:xfrm>
            <a:off x="5027049" y="5038188"/>
            <a:ext cx="4112514" cy="800219"/>
          </a:xfrm>
          <a:prstGeom prst="rect">
            <a:avLst/>
          </a:prstGeom>
          <a:noFill/>
        </p:spPr>
        <p:txBody>
          <a:bodyPr wrap="square" rtlCol="0">
            <a:spAutoFit/>
          </a:bodyPr>
          <a:lstStyle/>
          <a:p>
            <a:r>
              <a:rPr lang="en-LV" sz="1400" dirty="0"/>
              <a:t>Latvijā ir 3 833 mākslinieiskie kolektīvi, Kurzmes reģionā 625, no tiem visvairāk deju kolektīvi. </a:t>
            </a:r>
          </a:p>
          <a:p>
            <a:endParaRPr lang="en-LV" dirty="0"/>
          </a:p>
        </p:txBody>
      </p:sp>
    </p:spTree>
    <p:extLst>
      <p:ext uri="{BB962C8B-B14F-4D97-AF65-F5344CB8AC3E}">
        <p14:creationId xmlns:p14="http://schemas.microsoft.com/office/powerpoint/2010/main" val="409823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9486" y="365125"/>
            <a:ext cx="3971261" cy="206380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000" b="1" dirty="0" err="1"/>
              <a:t>Kurzemes</a:t>
            </a:r>
            <a:r>
              <a:rPr lang="en-US" sz="4000" b="1" dirty="0"/>
              <a:t> </a:t>
            </a:r>
            <a:r>
              <a:rPr lang="en-US" sz="4000" b="1" dirty="0" err="1"/>
              <a:t>Kultūras</a:t>
            </a:r>
            <a:r>
              <a:rPr lang="en-US" sz="4000" b="1" dirty="0"/>
              <a:t> </a:t>
            </a:r>
            <a:r>
              <a:rPr lang="en-US" sz="4000" b="1" dirty="0" err="1"/>
              <a:t>programma</a:t>
            </a:r>
            <a:endParaRPr lang="en-US" sz="4000" b="1" dirty="0"/>
          </a:p>
        </p:txBody>
      </p:sp>
      <p:pic>
        <p:nvPicPr>
          <p:cNvPr id="8" name="Picture 7" descr="A close - up of a crown&#10;&#10;Description automatically generated with low confidence">
            <a:extLst>
              <a:ext uri="{FF2B5EF4-FFF2-40B4-BE49-F238E27FC236}">
                <a16:creationId xmlns:a16="http://schemas.microsoft.com/office/drawing/2014/main" id="{5FB36B91-D748-B147-A96E-51C0D0469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0"/>
            <a:ext cx="3264354" cy="23176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155" y="5952325"/>
            <a:ext cx="1905404" cy="809796"/>
          </a:xfrm>
          <a:prstGeom prst="rect">
            <a:avLst/>
          </a:prstGeom>
        </p:spPr>
      </p:pic>
      <p:sp>
        <p:nvSpPr>
          <p:cNvPr id="15"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65018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 name="connsiteX0" fmla="*/ 0 w 3257550"/>
              <a:gd name="connsiteY0" fmla="*/ 0 h 18288"/>
              <a:gd name="connsiteX1" fmla="*/ 618935 w 3257550"/>
              <a:gd name="connsiteY1" fmla="*/ 0 h 18288"/>
              <a:gd name="connsiteX2" fmla="*/ 1172718 w 3257550"/>
              <a:gd name="connsiteY2" fmla="*/ 0 h 18288"/>
              <a:gd name="connsiteX3" fmla="*/ 1889379 w 3257550"/>
              <a:gd name="connsiteY3" fmla="*/ 0 h 18288"/>
              <a:gd name="connsiteX4" fmla="*/ 2508314 w 3257550"/>
              <a:gd name="connsiteY4" fmla="*/ 0 h 18288"/>
              <a:gd name="connsiteX5" fmla="*/ 3257550 w 3257550"/>
              <a:gd name="connsiteY5" fmla="*/ 0 h 18288"/>
              <a:gd name="connsiteX6" fmla="*/ 3257550 w 3257550"/>
              <a:gd name="connsiteY6" fmla="*/ 18288 h 18288"/>
              <a:gd name="connsiteX7" fmla="*/ 2606040 w 3257550"/>
              <a:gd name="connsiteY7" fmla="*/ 18288 h 18288"/>
              <a:gd name="connsiteX8" fmla="*/ 1889379 w 3257550"/>
              <a:gd name="connsiteY8" fmla="*/ 18288 h 18288"/>
              <a:gd name="connsiteX9" fmla="*/ 1335595 w 3257550"/>
              <a:gd name="connsiteY9" fmla="*/ 18288 h 18288"/>
              <a:gd name="connsiteX10" fmla="*/ 684085 w 3257550"/>
              <a:gd name="connsiteY10" fmla="*/ 18288 h 18288"/>
              <a:gd name="connsiteX11" fmla="*/ 0 w 3257550"/>
              <a:gd name="connsiteY11" fmla="*/ 18288 h 18288"/>
              <a:gd name="connsiteX12" fmla="*/ 0 w 325755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7550" h="18288" fill="none" extrusionOk="0">
                <a:moveTo>
                  <a:pt x="0" y="0"/>
                </a:moveTo>
                <a:cubicBezTo>
                  <a:pt x="238055" y="-23803"/>
                  <a:pt x="355510" y="-36061"/>
                  <a:pt x="618935" y="0"/>
                </a:cubicBezTo>
                <a:cubicBezTo>
                  <a:pt x="824013" y="-24241"/>
                  <a:pt x="1052378" y="-12230"/>
                  <a:pt x="1270445" y="0"/>
                </a:cubicBezTo>
                <a:cubicBezTo>
                  <a:pt x="1438732" y="12040"/>
                  <a:pt x="1770315" y="33841"/>
                  <a:pt x="1954530" y="0"/>
                </a:cubicBezTo>
                <a:cubicBezTo>
                  <a:pt x="2217655" y="9999"/>
                  <a:pt x="2448868" y="34235"/>
                  <a:pt x="2638616" y="0"/>
                </a:cubicBezTo>
                <a:cubicBezTo>
                  <a:pt x="2852657" y="-7225"/>
                  <a:pt x="3041821" y="26281"/>
                  <a:pt x="3257550" y="0"/>
                </a:cubicBezTo>
                <a:cubicBezTo>
                  <a:pt x="3257297" y="7886"/>
                  <a:pt x="3256790" y="12675"/>
                  <a:pt x="3257550" y="18288"/>
                </a:cubicBezTo>
                <a:cubicBezTo>
                  <a:pt x="2931967" y="31173"/>
                  <a:pt x="2704369" y="55830"/>
                  <a:pt x="2540889" y="18288"/>
                </a:cubicBezTo>
                <a:cubicBezTo>
                  <a:pt x="2357101" y="9323"/>
                  <a:pt x="2120732" y="-29185"/>
                  <a:pt x="1824228" y="18288"/>
                </a:cubicBezTo>
                <a:cubicBezTo>
                  <a:pt x="1528480" y="30037"/>
                  <a:pt x="1473939" y="33928"/>
                  <a:pt x="1172718" y="18288"/>
                </a:cubicBezTo>
                <a:cubicBezTo>
                  <a:pt x="874496" y="38178"/>
                  <a:pt x="461132" y="103798"/>
                  <a:pt x="0" y="18288"/>
                </a:cubicBezTo>
                <a:cubicBezTo>
                  <a:pt x="-935" y="11303"/>
                  <a:pt x="1149" y="6915"/>
                  <a:pt x="0" y="0"/>
                </a:cubicBezTo>
                <a:close/>
              </a:path>
              <a:path w="3257550" h="18288" stroke="0" extrusionOk="0">
                <a:moveTo>
                  <a:pt x="0" y="0"/>
                </a:moveTo>
                <a:cubicBezTo>
                  <a:pt x="277703" y="1668"/>
                  <a:pt x="451855" y="-17860"/>
                  <a:pt x="618935" y="0"/>
                </a:cubicBezTo>
                <a:cubicBezTo>
                  <a:pt x="791286" y="25748"/>
                  <a:pt x="979821" y="22209"/>
                  <a:pt x="1172718" y="0"/>
                </a:cubicBezTo>
                <a:cubicBezTo>
                  <a:pt x="1355430" y="-21075"/>
                  <a:pt x="1706226" y="-126"/>
                  <a:pt x="1889379" y="0"/>
                </a:cubicBezTo>
                <a:cubicBezTo>
                  <a:pt x="2118559" y="-40586"/>
                  <a:pt x="2357830" y="5386"/>
                  <a:pt x="2508314" y="0"/>
                </a:cubicBezTo>
                <a:cubicBezTo>
                  <a:pt x="2671404" y="-45581"/>
                  <a:pt x="2885384" y="-11314"/>
                  <a:pt x="3257550" y="0"/>
                </a:cubicBezTo>
                <a:cubicBezTo>
                  <a:pt x="3257580" y="5290"/>
                  <a:pt x="3259067" y="9247"/>
                  <a:pt x="3257550" y="18288"/>
                </a:cubicBezTo>
                <a:cubicBezTo>
                  <a:pt x="2997361" y="34545"/>
                  <a:pt x="2795683" y="25174"/>
                  <a:pt x="2606040" y="18288"/>
                </a:cubicBezTo>
                <a:cubicBezTo>
                  <a:pt x="2407763" y="-34167"/>
                  <a:pt x="2223219" y="18997"/>
                  <a:pt x="1889379" y="18288"/>
                </a:cubicBezTo>
                <a:cubicBezTo>
                  <a:pt x="1628024" y="31014"/>
                  <a:pt x="1465696" y="36931"/>
                  <a:pt x="1335595" y="18288"/>
                </a:cubicBezTo>
                <a:cubicBezTo>
                  <a:pt x="1230392" y="47482"/>
                  <a:pt x="908325" y="57942"/>
                  <a:pt x="684085" y="18288"/>
                </a:cubicBezTo>
                <a:cubicBezTo>
                  <a:pt x="472226" y="-15941"/>
                  <a:pt x="192171" y="24166"/>
                  <a:pt x="0" y="18288"/>
                </a:cubicBezTo>
                <a:cubicBezTo>
                  <a:pt x="1342" y="9689"/>
                  <a:pt x="453" y="6812"/>
                  <a:pt x="0" y="0"/>
                </a:cubicBezTo>
                <a:close/>
              </a:path>
              <a:path w="3257550" h="18288" fill="none" stroke="0" extrusionOk="0">
                <a:moveTo>
                  <a:pt x="0" y="0"/>
                </a:moveTo>
                <a:cubicBezTo>
                  <a:pt x="217632" y="-7628"/>
                  <a:pt x="374307" y="-12308"/>
                  <a:pt x="618935" y="0"/>
                </a:cubicBezTo>
                <a:cubicBezTo>
                  <a:pt x="891975" y="30966"/>
                  <a:pt x="1043951" y="167"/>
                  <a:pt x="1270445" y="0"/>
                </a:cubicBezTo>
                <a:cubicBezTo>
                  <a:pt x="1543425" y="17587"/>
                  <a:pt x="1660915" y="28016"/>
                  <a:pt x="1954530" y="0"/>
                </a:cubicBezTo>
                <a:cubicBezTo>
                  <a:pt x="2235868" y="27323"/>
                  <a:pt x="2443402" y="-1099"/>
                  <a:pt x="2638616" y="0"/>
                </a:cubicBezTo>
                <a:cubicBezTo>
                  <a:pt x="2834174" y="-62503"/>
                  <a:pt x="3032409" y="-30138"/>
                  <a:pt x="3257550" y="0"/>
                </a:cubicBezTo>
                <a:cubicBezTo>
                  <a:pt x="3256950" y="7980"/>
                  <a:pt x="3256574" y="12620"/>
                  <a:pt x="3257550" y="18288"/>
                </a:cubicBezTo>
                <a:cubicBezTo>
                  <a:pt x="2973462" y="33119"/>
                  <a:pt x="2681333" y="68039"/>
                  <a:pt x="2540889" y="18288"/>
                </a:cubicBezTo>
                <a:cubicBezTo>
                  <a:pt x="2362098" y="-31168"/>
                  <a:pt x="2123314" y="66958"/>
                  <a:pt x="1824228" y="18288"/>
                </a:cubicBezTo>
                <a:cubicBezTo>
                  <a:pt x="1517972" y="29433"/>
                  <a:pt x="1466904" y="11824"/>
                  <a:pt x="1172718" y="18288"/>
                </a:cubicBezTo>
                <a:cubicBezTo>
                  <a:pt x="886213" y="22563"/>
                  <a:pt x="526598" y="-1162"/>
                  <a:pt x="0" y="18288"/>
                </a:cubicBezTo>
                <a:cubicBezTo>
                  <a:pt x="493" y="12135"/>
                  <a:pt x="-1491" y="616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9487" y="2908005"/>
            <a:ext cx="2887906" cy="3268957"/>
          </a:xfrm>
        </p:spPr>
        <p:txBody>
          <a:bodyPr vert="horz" lIns="91440" tIns="45720" rIns="91440" bIns="45720" rtlCol="0">
            <a:normAutofit/>
          </a:bodyPr>
          <a:lstStyle/>
          <a:p>
            <a:pPr marL="0" indent="-228600" fontAlgn="base">
              <a:lnSpc>
                <a:spcPct val="90000"/>
              </a:lnSpc>
            </a:pPr>
            <a:endParaRPr lang="en-US" sz="1900" b="1" i="1" dirty="0"/>
          </a:p>
          <a:p>
            <a:pPr marL="0" indent="0">
              <a:lnSpc>
                <a:spcPct val="90000"/>
              </a:lnSpc>
              <a:buNone/>
            </a:pPr>
            <a:r>
              <a:rPr lang="lv-LV" sz="1900" dirty="0"/>
              <a:t>Kultūras programmas mērķis ir veicināt kultūras pieejamību sabiedrībai, organizējot projektu konkursus kultūras projektu atbalstam Kurzemes reģionā.</a:t>
            </a:r>
          </a:p>
          <a:p>
            <a:pPr marL="0" indent="-228600">
              <a:lnSpc>
                <a:spcPct val="90000"/>
              </a:lnSpc>
            </a:pPr>
            <a:endParaRPr lang="en-US" sz="1900" dirty="0"/>
          </a:p>
          <a:p>
            <a:pPr marL="0" indent="-228600">
              <a:lnSpc>
                <a:spcPct val="90000"/>
              </a:lnSpc>
            </a:pPr>
            <a:endParaRPr lang="en-US" sz="1900" b="1" dirty="0"/>
          </a:p>
          <a:p>
            <a:pPr marL="0" indent="-228600">
              <a:lnSpc>
                <a:spcPct val="90000"/>
              </a:lnSpc>
            </a:pPr>
            <a:endParaRPr lang="en-US" sz="1900" dirty="0"/>
          </a:p>
        </p:txBody>
      </p:sp>
      <p:sp>
        <p:nvSpPr>
          <p:cNvPr id="6" name="Rectangle 1">
            <a:extLst>
              <a:ext uri="{FF2B5EF4-FFF2-40B4-BE49-F238E27FC236}">
                <a16:creationId xmlns:a16="http://schemas.microsoft.com/office/drawing/2014/main" id="{C5F91E68-80B6-1340-8EE6-7693A46DCC3B}"/>
              </a:ext>
            </a:extLst>
          </p:cNvPr>
          <p:cNvSpPr>
            <a:spLocks noChangeArrowheads="1"/>
          </p:cNvSpPr>
          <p:nvPr/>
        </p:nvSpPr>
        <p:spPr bwMode="auto">
          <a:xfrm>
            <a:off x="3076576" y="3401069"/>
            <a:ext cx="184731"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LV" altLang="en-LV" b="0" i="0" u="none" strike="noStrike" cap="none" normalizeH="0" baseline="0">
                <a:ln>
                  <a:noFill/>
                </a:ln>
                <a:solidFill>
                  <a:schemeClr val="tx1"/>
                </a:solidFill>
                <a:effectLst/>
                <a:latin typeface="Arial" panose="020B0604020202020204" pitchFamily="34" charset="0"/>
              </a:rPr>
            </a:br>
            <a:endParaRPr kumimoji="0" lang="en-LV" altLang="en-LV"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LV" altLang="en-LV"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41A5504C-2A67-1640-90F7-97BF48DC0E17}"/>
              </a:ext>
            </a:extLst>
          </p:cNvPr>
          <p:cNvGraphicFramePr>
            <a:graphicFrameLocks noGrp="1"/>
          </p:cNvGraphicFramePr>
          <p:nvPr>
            <p:extLst>
              <p:ext uri="{D42A27DB-BD31-4B8C-83A1-F6EECF244321}">
                <p14:modId xmlns:p14="http://schemas.microsoft.com/office/powerpoint/2010/main" val="3936423387"/>
              </p:ext>
            </p:extLst>
          </p:nvPr>
        </p:nvGraphicFramePr>
        <p:xfrm>
          <a:off x="3995937" y="2686757"/>
          <a:ext cx="4875014" cy="3056882"/>
        </p:xfrm>
        <a:graphic>
          <a:graphicData uri="http://schemas.openxmlformats.org/drawingml/2006/table">
            <a:tbl>
              <a:tblPr firstRow="1" bandRow="1">
                <a:noFill/>
              </a:tblPr>
              <a:tblGrid>
                <a:gridCol w="1158014">
                  <a:extLst>
                    <a:ext uri="{9D8B030D-6E8A-4147-A177-3AD203B41FA5}">
                      <a16:colId xmlns:a16="http://schemas.microsoft.com/office/drawing/2014/main" val="2644919967"/>
                    </a:ext>
                  </a:extLst>
                </a:gridCol>
                <a:gridCol w="619500">
                  <a:extLst>
                    <a:ext uri="{9D8B030D-6E8A-4147-A177-3AD203B41FA5}">
                      <a16:colId xmlns:a16="http://schemas.microsoft.com/office/drawing/2014/main" val="491602924"/>
                    </a:ext>
                  </a:extLst>
                </a:gridCol>
                <a:gridCol w="619500">
                  <a:extLst>
                    <a:ext uri="{9D8B030D-6E8A-4147-A177-3AD203B41FA5}">
                      <a16:colId xmlns:a16="http://schemas.microsoft.com/office/drawing/2014/main" val="2320190220"/>
                    </a:ext>
                  </a:extLst>
                </a:gridCol>
                <a:gridCol w="619500">
                  <a:extLst>
                    <a:ext uri="{9D8B030D-6E8A-4147-A177-3AD203B41FA5}">
                      <a16:colId xmlns:a16="http://schemas.microsoft.com/office/drawing/2014/main" val="3806710935"/>
                    </a:ext>
                  </a:extLst>
                </a:gridCol>
                <a:gridCol w="619500">
                  <a:extLst>
                    <a:ext uri="{9D8B030D-6E8A-4147-A177-3AD203B41FA5}">
                      <a16:colId xmlns:a16="http://schemas.microsoft.com/office/drawing/2014/main" val="351512627"/>
                    </a:ext>
                  </a:extLst>
                </a:gridCol>
                <a:gridCol w="619500">
                  <a:extLst>
                    <a:ext uri="{9D8B030D-6E8A-4147-A177-3AD203B41FA5}">
                      <a16:colId xmlns:a16="http://schemas.microsoft.com/office/drawing/2014/main" val="3097036962"/>
                    </a:ext>
                  </a:extLst>
                </a:gridCol>
                <a:gridCol w="619500">
                  <a:extLst>
                    <a:ext uri="{9D8B030D-6E8A-4147-A177-3AD203B41FA5}">
                      <a16:colId xmlns:a16="http://schemas.microsoft.com/office/drawing/2014/main" val="2756639846"/>
                    </a:ext>
                  </a:extLst>
                </a:gridCol>
              </a:tblGrid>
              <a:tr h="838057">
                <a:tc>
                  <a:txBody>
                    <a:bodyPr/>
                    <a:lstStyle/>
                    <a:p>
                      <a:pPr algn="ctr" rtl="0" fontAlgn="t">
                        <a:spcBef>
                          <a:spcPts val="0"/>
                        </a:spcBef>
                        <a:spcAft>
                          <a:spcPts val="0"/>
                        </a:spcAft>
                      </a:pPr>
                      <a:r>
                        <a:rPr lang="en-GB" sz="900" b="1" i="0" u="none" strike="noStrike" err="1">
                          <a:solidFill>
                            <a:srgbClr val="FFFFFF"/>
                          </a:solidFill>
                          <a:effectLst/>
                          <a:latin typeface="Times New Roman" panose="02020603050405020304" pitchFamily="18" charset="0"/>
                        </a:rPr>
                        <a:t>Kurzemes</a:t>
                      </a:r>
                      <a:r>
                        <a:rPr lang="en-GB" sz="900" b="1" i="0" u="none" strike="noStrike">
                          <a:solidFill>
                            <a:srgbClr val="FFFFFF"/>
                          </a:solidFill>
                          <a:effectLst/>
                          <a:latin typeface="Times New Roman" panose="02020603050405020304" pitchFamily="18" charset="0"/>
                        </a:rPr>
                        <a:t> </a:t>
                      </a:r>
                      <a:r>
                        <a:rPr lang="en-GB" sz="900" b="1" i="0" u="none" strike="noStrike" err="1">
                          <a:solidFill>
                            <a:srgbClr val="FFFFFF"/>
                          </a:solidFill>
                          <a:effectLst/>
                          <a:latin typeface="Times New Roman" panose="02020603050405020304" pitchFamily="18" charset="0"/>
                        </a:rPr>
                        <a:t>kultūras</a:t>
                      </a:r>
                      <a:endParaRPr lang="en-GB" sz="900" b="1">
                        <a:solidFill>
                          <a:srgbClr val="FFFFFF"/>
                        </a:solidFill>
                        <a:effectLst/>
                      </a:endParaRPr>
                    </a:p>
                    <a:p>
                      <a:pPr algn="ctr" rtl="0" fontAlgn="t">
                        <a:spcBef>
                          <a:spcPts val="0"/>
                        </a:spcBef>
                        <a:spcAft>
                          <a:spcPts val="0"/>
                        </a:spcAft>
                      </a:pPr>
                      <a:r>
                        <a:rPr lang="en-GB" sz="900" b="1" i="0" u="none" strike="noStrike" err="1">
                          <a:solidFill>
                            <a:srgbClr val="FFFFFF"/>
                          </a:solidFill>
                          <a:effectLst/>
                          <a:latin typeface="Times New Roman" panose="02020603050405020304" pitchFamily="18" charset="0"/>
                        </a:rPr>
                        <a:t>programmas</a:t>
                      </a:r>
                      <a:r>
                        <a:rPr lang="en-GB" sz="900" b="1" i="0" u="none" strike="noStrike">
                          <a:solidFill>
                            <a:srgbClr val="FFFFFF"/>
                          </a:solidFill>
                          <a:effectLst/>
                          <a:latin typeface="Times New Roman" panose="02020603050405020304" pitchFamily="18" charset="0"/>
                        </a:rPr>
                        <a:t> </a:t>
                      </a:r>
                      <a:r>
                        <a:rPr lang="en-GB" sz="900" b="1" i="0" u="none" strike="noStrike" err="1">
                          <a:solidFill>
                            <a:srgbClr val="FFFFFF"/>
                          </a:solidFill>
                          <a:effectLst/>
                          <a:latin typeface="Times New Roman" panose="02020603050405020304" pitchFamily="18" charset="0"/>
                        </a:rPr>
                        <a:t>pieteikumi</a:t>
                      </a:r>
                      <a:endParaRPr lang="en-GB" sz="900" b="1">
                        <a:solidFill>
                          <a:srgbClr val="FFFFFF"/>
                        </a:solidFill>
                        <a:effectLst/>
                      </a:endParaRPr>
                    </a:p>
                  </a:txBody>
                  <a:tcPr marL="122423" marR="73454" marT="73454" marB="73454">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rtl="0" fontAlgn="t">
                        <a:spcBef>
                          <a:spcPts val="0"/>
                        </a:spcBef>
                        <a:spcAft>
                          <a:spcPts val="0"/>
                        </a:spcAft>
                      </a:pPr>
                      <a:r>
                        <a:rPr lang="en-GB" sz="900" b="1" i="0" u="none" strike="noStrike">
                          <a:solidFill>
                            <a:srgbClr val="FFFFFF"/>
                          </a:solidFill>
                          <a:effectLst/>
                          <a:latin typeface="Times New Roman" panose="02020603050405020304" pitchFamily="18" charset="0"/>
                        </a:rPr>
                        <a:t>2015. gads</a:t>
                      </a:r>
                      <a:endParaRPr lang="en-GB" sz="900" b="1">
                        <a:solidFill>
                          <a:srgbClr val="FFFFFF"/>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rtl="0" fontAlgn="t">
                        <a:spcBef>
                          <a:spcPts val="0"/>
                        </a:spcBef>
                        <a:spcAft>
                          <a:spcPts val="0"/>
                        </a:spcAft>
                      </a:pPr>
                      <a:r>
                        <a:rPr lang="en-GB" sz="900" b="1" i="0" u="none" strike="noStrike">
                          <a:solidFill>
                            <a:srgbClr val="FFFFFF"/>
                          </a:solidFill>
                          <a:effectLst/>
                          <a:latin typeface="Times New Roman" panose="02020603050405020304" pitchFamily="18" charset="0"/>
                        </a:rPr>
                        <a:t>2016. gads</a:t>
                      </a:r>
                      <a:endParaRPr lang="en-GB" sz="900" b="1">
                        <a:solidFill>
                          <a:srgbClr val="FFFFFF"/>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rtl="0" fontAlgn="t">
                        <a:spcBef>
                          <a:spcPts val="0"/>
                        </a:spcBef>
                        <a:spcAft>
                          <a:spcPts val="0"/>
                        </a:spcAft>
                      </a:pPr>
                      <a:r>
                        <a:rPr lang="en-GB" sz="900" b="1" i="0" u="none" strike="noStrike">
                          <a:solidFill>
                            <a:srgbClr val="FFFFFF"/>
                          </a:solidFill>
                          <a:effectLst/>
                          <a:latin typeface="Times New Roman" panose="02020603050405020304" pitchFamily="18" charset="0"/>
                        </a:rPr>
                        <a:t>2017. gads</a:t>
                      </a:r>
                      <a:endParaRPr lang="en-GB" sz="900" b="1">
                        <a:solidFill>
                          <a:srgbClr val="FFFFFF"/>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rtl="0" fontAlgn="t">
                        <a:spcBef>
                          <a:spcPts val="0"/>
                        </a:spcBef>
                        <a:spcAft>
                          <a:spcPts val="0"/>
                        </a:spcAft>
                      </a:pPr>
                      <a:r>
                        <a:rPr lang="en-GB" sz="900" b="1" i="0" u="none" strike="noStrike">
                          <a:solidFill>
                            <a:srgbClr val="FFFFFF"/>
                          </a:solidFill>
                          <a:effectLst/>
                          <a:latin typeface="Times New Roman" panose="02020603050405020304" pitchFamily="18" charset="0"/>
                        </a:rPr>
                        <a:t>2018. gads</a:t>
                      </a:r>
                      <a:endParaRPr lang="en-GB" sz="900" b="1">
                        <a:solidFill>
                          <a:srgbClr val="FFFFFF"/>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rtl="0" fontAlgn="t">
                        <a:spcBef>
                          <a:spcPts val="0"/>
                        </a:spcBef>
                        <a:spcAft>
                          <a:spcPts val="0"/>
                        </a:spcAft>
                      </a:pPr>
                      <a:r>
                        <a:rPr lang="en-GB" sz="900" b="1" i="0" u="none" strike="noStrike">
                          <a:solidFill>
                            <a:srgbClr val="FFFFFF"/>
                          </a:solidFill>
                          <a:effectLst/>
                          <a:latin typeface="Times New Roman" panose="02020603050405020304" pitchFamily="18" charset="0"/>
                        </a:rPr>
                        <a:t>2019. gads</a:t>
                      </a:r>
                      <a:endParaRPr lang="en-GB" sz="900" b="1">
                        <a:solidFill>
                          <a:srgbClr val="FFFFFF"/>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rtl="0" fontAlgn="t">
                        <a:spcBef>
                          <a:spcPts val="0"/>
                        </a:spcBef>
                        <a:spcAft>
                          <a:spcPts val="0"/>
                        </a:spcAft>
                      </a:pPr>
                      <a:r>
                        <a:rPr lang="en-GB" sz="900" b="1" i="0" u="none" strike="noStrike">
                          <a:solidFill>
                            <a:srgbClr val="FFFFFF"/>
                          </a:solidFill>
                          <a:effectLst/>
                          <a:latin typeface="Times New Roman" panose="02020603050405020304" pitchFamily="18" charset="0"/>
                        </a:rPr>
                        <a:t>2020. gads</a:t>
                      </a:r>
                      <a:endParaRPr lang="en-GB" sz="900" b="1">
                        <a:solidFill>
                          <a:srgbClr val="FFFFFF"/>
                        </a:solidFill>
                        <a:effectLst/>
                      </a:endParaRPr>
                    </a:p>
                  </a:txBody>
                  <a:tcPr marL="122423" marR="73454" marT="73454" marB="73454">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833809160"/>
                  </a:ext>
                </a:extLst>
              </a:tr>
              <a:tr h="357948">
                <a:tc>
                  <a:txBody>
                    <a:bodyPr/>
                    <a:lstStyle/>
                    <a:p>
                      <a:pPr algn="ctr" rtl="0" fontAlgn="t">
                        <a:spcBef>
                          <a:spcPts val="0"/>
                        </a:spcBef>
                        <a:spcAft>
                          <a:spcPts val="0"/>
                        </a:spcAft>
                      </a:pPr>
                      <a:r>
                        <a:rPr lang="en-GB" sz="900" b="0" i="0" u="none" strike="noStrike" err="1">
                          <a:solidFill>
                            <a:schemeClr val="tx1">
                              <a:lumMod val="85000"/>
                              <a:lumOff val="15000"/>
                            </a:schemeClr>
                          </a:solidFill>
                          <a:effectLst/>
                          <a:latin typeface="Times New Roman" panose="02020603050405020304" pitchFamily="18" charset="0"/>
                        </a:rPr>
                        <a:t>Iesniegti</a:t>
                      </a:r>
                      <a:r>
                        <a:rPr lang="en-GB" sz="900" b="0" i="0" u="none" strike="noStrike">
                          <a:solidFill>
                            <a:schemeClr val="tx1">
                              <a:lumMod val="85000"/>
                              <a:lumOff val="15000"/>
                            </a:schemeClr>
                          </a:solidFill>
                          <a:effectLst/>
                          <a:latin typeface="Times New Roman" panose="02020603050405020304" pitchFamily="18" charset="0"/>
                        </a:rPr>
                        <a:t>, </a:t>
                      </a:r>
                      <a:r>
                        <a:rPr lang="en-GB" sz="900" b="0" i="0" u="none" strike="noStrike" err="1">
                          <a:solidFill>
                            <a:schemeClr val="tx1">
                              <a:lumMod val="85000"/>
                              <a:lumOff val="15000"/>
                            </a:schemeClr>
                          </a:solidFill>
                          <a:effectLst/>
                          <a:latin typeface="Times New Roman" panose="02020603050405020304" pitchFamily="18" charset="0"/>
                        </a:rPr>
                        <a:t>skaits</a:t>
                      </a:r>
                      <a:endParaRPr lang="en-GB" sz="900">
                        <a:solidFill>
                          <a:schemeClr val="tx1">
                            <a:lumMod val="85000"/>
                            <a:lumOff val="15000"/>
                          </a:schemeClr>
                        </a:solidFill>
                        <a:effectLst/>
                      </a:endParaRPr>
                    </a:p>
                  </a:txBody>
                  <a:tcPr marL="122423" marR="73454" marT="73454" marB="7345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dirty="0">
                          <a:solidFill>
                            <a:schemeClr val="tx1">
                              <a:lumMod val="85000"/>
                              <a:lumOff val="15000"/>
                            </a:schemeClr>
                          </a:solidFill>
                          <a:effectLst/>
                          <a:latin typeface="Times New Roman" panose="02020603050405020304" pitchFamily="18" charset="0"/>
                        </a:rPr>
                        <a:t>113</a:t>
                      </a:r>
                      <a:endParaRPr lang="en-LV" sz="900" dirty="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117</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103</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79</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132</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106</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965207962"/>
                  </a:ext>
                </a:extLst>
              </a:tr>
              <a:tr h="672795">
                <a:tc>
                  <a:txBody>
                    <a:bodyPr/>
                    <a:lstStyle/>
                    <a:p>
                      <a:pPr algn="ctr" rtl="0" fontAlgn="t">
                        <a:spcBef>
                          <a:spcPts val="0"/>
                        </a:spcBef>
                        <a:spcAft>
                          <a:spcPts val="0"/>
                        </a:spcAft>
                      </a:pPr>
                      <a:r>
                        <a:rPr lang="en-GB" sz="900" b="0" i="0" u="none" strike="noStrike">
                          <a:solidFill>
                            <a:schemeClr val="tx1">
                              <a:lumMod val="85000"/>
                              <a:lumOff val="15000"/>
                            </a:schemeClr>
                          </a:solidFill>
                          <a:effectLst/>
                          <a:latin typeface="Times New Roman" panose="02020603050405020304" pitchFamily="18" charset="0"/>
                        </a:rPr>
                        <a:t>Finanšu pieprasījums, EUR</a:t>
                      </a:r>
                      <a:endParaRPr lang="en-GB" sz="900">
                        <a:solidFill>
                          <a:schemeClr val="tx1">
                            <a:lumMod val="85000"/>
                            <a:lumOff val="15000"/>
                          </a:schemeClr>
                        </a:solidFill>
                        <a:effectLst/>
                      </a:endParaRPr>
                    </a:p>
                  </a:txBody>
                  <a:tcPr marL="122423" marR="73454" marT="73454" marB="73454">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398 230</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376 939</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347 426</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257 890</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414 134</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449 796</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576136102"/>
                  </a:ext>
                </a:extLst>
              </a:tr>
              <a:tr h="515287">
                <a:tc>
                  <a:txBody>
                    <a:bodyPr/>
                    <a:lstStyle/>
                    <a:p>
                      <a:pPr algn="ctr" rtl="0" fontAlgn="t">
                        <a:spcBef>
                          <a:spcPts val="0"/>
                        </a:spcBef>
                        <a:spcAft>
                          <a:spcPts val="0"/>
                        </a:spcAft>
                      </a:pPr>
                      <a:r>
                        <a:rPr lang="en-GB" sz="900" b="0" i="0" u="none" strike="noStrike" err="1">
                          <a:solidFill>
                            <a:schemeClr val="tx1">
                              <a:lumMod val="85000"/>
                              <a:lumOff val="15000"/>
                            </a:schemeClr>
                          </a:solidFill>
                          <a:effectLst/>
                          <a:latin typeface="Times New Roman" panose="02020603050405020304" pitchFamily="18" charset="0"/>
                        </a:rPr>
                        <a:t>Apstiprināti</a:t>
                      </a:r>
                      <a:r>
                        <a:rPr lang="en-GB" sz="900" b="0" i="0" u="none" strike="noStrike">
                          <a:solidFill>
                            <a:schemeClr val="tx1">
                              <a:lumMod val="85000"/>
                              <a:lumOff val="15000"/>
                            </a:schemeClr>
                          </a:solidFill>
                          <a:effectLst/>
                          <a:latin typeface="Times New Roman" panose="02020603050405020304" pitchFamily="18" charset="0"/>
                        </a:rPr>
                        <a:t>, </a:t>
                      </a:r>
                      <a:r>
                        <a:rPr lang="en-GB" sz="900" b="0" i="0" u="none" strike="noStrike" err="1">
                          <a:solidFill>
                            <a:schemeClr val="tx1">
                              <a:lumMod val="85000"/>
                              <a:lumOff val="15000"/>
                            </a:schemeClr>
                          </a:solidFill>
                          <a:effectLst/>
                          <a:latin typeface="Times New Roman" panose="02020603050405020304" pitchFamily="18" charset="0"/>
                        </a:rPr>
                        <a:t>skaits</a:t>
                      </a:r>
                      <a:endParaRPr lang="en-GB" sz="900">
                        <a:solidFill>
                          <a:schemeClr val="tx1">
                            <a:lumMod val="85000"/>
                            <a:lumOff val="15000"/>
                          </a:schemeClr>
                        </a:solidFill>
                        <a:effectLst/>
                      </a:endParaRPr>
                    </a:p>
                  </a:txBody>
                  <a:tcPr marL="122423" marR="73454" marT="73454" marB="7345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46</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61</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40</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52</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51</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49</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077450431"/>
                  </a:ext>
                </a:extLst>
              </a:tr>
              <a:tr h="672795">
                <a:tc>
                  <a:txBody>
                    <a:bodyPr/>
                    <a:lstStyle/>
                    <a:p>
                      <a:pPr algn="ctr" rtl="0" fontAlgn="t">
                        <a:spcBef>
                          <a:spcPts val="0"/>
                        </a:spcBef>
                        <a:spcAft>
                          <a:spcPts val="0"/>
                        </a:spcAft>
                      </a:pPr>
                      <a:r>
                        <a:rPr lang="en-GB" sz="900" b="0" i="0" u="none" strike="noStrike" err="1">
                          <a:solidFill>
                            <a:schemeClr val="tx1">
                              <a:lumMod val="85000"/>
                              <a:lumOff val="15000"/>
                            </a:schemeClr>
                          </a:solidFill>
                          <a:effectLst/>
                          <a:latin typeface="Times New Roman" panose="02020603050405020304" pitchFamily="18" charset="0"/>
                        </a:rPr>
                        <a:t>Programmas</a:t>
                      </a:r>
                      <a:r>
                        <a:rPr lang="en-GB" sz="900" b="0" i="0" u="none" strike="noStrike">
                          <a:solidFill>
                            <a:schemeClr val="tx1">
                              <a:lumMod val="85000"/>
                              <a:lumOff val="15000"/>
                            </a:schemeClr>
                          </a:solidFill>
                          <a:effectLst/>
                          <a:latin typeface="Times New Roman" panose="02020603050405020304" pitchFamily="18" charset="0"/>
                        </a:rPr>
                        <a:t> </a:t>
                      </a:r>
                      <a:r>
                        <a:rPr lang="en-GB" sz="900" b="0" i="0" u="none" strike="noStrike" err="1">
                          <a:solidFill>
                            <a:schemeClr val="tx1">
                              <a:lumMod val="85000"/>
                              <a:lumOff val="15000"/>
                            </a:schemeClr>
                          </a:solidFill>
                          <a:effectLst/>
                          <a:latin typeface="Times New Roman" panose="02020603050405020304" pitchFamily="18" charset="0"/>
                        </a:rPr>
                        <a:t>finansējums</a:t>
                      </a:r>
                      <a:r>
                        <a:rPr lang="en-GB" sz="900" b="0" i="0" u="none" strike="noStrike">
                          <a:solidFill>
                            <a:schemeClr val="tx1">
                              <a:lumMod val="85000"/>
                              <a:lumOff val="15000"/>
                            </a:schemeClr>
                          </a:solidFill>
                          <a:effectLst/>
                          <a:latin typeface="Times New Roman" panose="02020603050405020304" pitchFamily="18" charset="0"/>
                        </a:rPr>
                        <a:t>, EUR</a:t>
                      </a:r>
                      <a:endParaRPr lang="en-GB" sz="900">
                        <a:solidFill>
                          <a:schemeClr val="tx1">
                            <a:lumMod val="85000"/>
                            <a:lumOff val="15000"/>
                          </a:schemeClr>
                        </a:solidFill>
                        <a:effectLst/>
                      </a:endParaRPr>
                    </a:p>
                  </a:txBody>
                  <a:tcPr marL="122423" marR="73454" marT="73454" marB="73454">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76 522</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75 000</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76 522</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125 000</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rtl="0" fontAlgn="t">
                        <a:spcBef>
                          <a:spcPts val="0"/>
                        </a:spcBef>
                        <a:spcAft>
                          <a:spcPts val="0"/>
                        </a:spcAft>
                      </a:pPr>
                      <a:r>
                        <a:rPr lang="en-LV" sz="900" b="0" i="0" u="none" strike="noStrike">
                          <a:solidFill>
                            <a:schemeClr val="tx1">
                              <a:lumMod val="85000"/>
                              <a:lumOff val="15000"/>
                            </a:schemeClr>
                          </a:solidFill>
                          <a:effectLst/>
                          <a:latin typeface="Times New Roman" panose="02020603050405020304" pitchFamily="18" charset="0"/>
                        </a:rPr>
                        <a:t>90 000</a:t>
                      </a:r>
                      <a:endParaRPr lang="en-LV" sz="900">
                        <a:solidFill>
                          <a:schemeClr val="tx1">
                            <a:lumMod val="85000"/>
                            <a:lumOff val="15000"/>
                          </a:schemeClr>
                        </a:solidFill>
                        <a:effectLst/>
                      </a:endParaRPr>
                    </a:p>
                  </a:txBody>
                  <a:tcPr marL="122423" marR="73454" marT="73454" marB="7345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rtl="0" fontAlgn="t">
                        <a:spcBef>
                          <a:spcPts val="0"/>
                        </a:spcBef>
                        <a:spcAft>
                          <a:spcPts val="0"/>
                        </a:spcAft>
                      </a:pPr>
                      <a:r>
                        <a:rPr lang="en-LV" sz="900" b="0" i="0" u="none" strike="noStrike" dirty="0">
                          <a:solidFill>
                            <a:schemeClr val="tx1">
                              <a:lumMod val="85000"/>
                              <a:lumOff val="15000"/>
                            </a:schemeClr>
                          </a:solidFill>
                          <a:effectLst/>
                          <a:latin typeface="Times New Roman" panose="02020603050405020304" pitchFamily="18" charset="0"/>
                        </a:rPr>
                        <a:t>115 500</a:t>
                      </a:r>
                      <a:endParaRPr lang="en-LV" sz="900" dirty="0">
                        <a:solidFill>
                          <a:schemeClr val="tx1">
                            <a:lumMod val="85000"/>
                            <a:lumOff val="15000"/>
                          </a:schemeClr>
                        </a:solidFill>
                        <a:effectLst/>
                      </a:endParaRPr>
                    </a:p>
                  </a:txBody>
                  <a:tcPr marL="122423" marR="73454" marT="73454" marB="73454">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3408661144"/>
                  </a:ext>
                </a:extLst>
              </a:tr>
            </a:tbl>
          </a:graphicData>
        </a:graphic>
      </p:graphicFrame>
    </p:spTree>
    <p:extLst>
      <p:ext uri="{BB962C8B-B14F-4D97-AF65-F5344CB8AC3E}">
        <p14:creationId xmlns:p14="http://schemas.microsoft.com/office/powerpoint/2010/main" val="405452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79AF-CD79-0347-8D26-54A1B8E2534D}"/>
              </a:ext>
            </a:extLst>
          </p:cNvPr>
          <p:cNvSpPr>
            <a:spLocks noGrp="1"/>
          </p:cNvSpPr>
          <p:nvPr>
            <p:ph type="title"/>
          </p:nvPr>
        </p:nvSpPr>
        <p:spPr/>
        <p:txBody>
          <a:bodyPr>
            <a:normAutofit fontScale="90000"/>
          </a:bodyPr>
          <a:lstStyle/>
          <a:p>
            <a:r>
              <a:rPr lang="en-LV" b="1" i="1" dirty="0"/>
              <a:t>Prioritāte</a:t>
            </a:r>
            <a:br>
              <a:rPr lang="en-LV" b="1" i="1" dirty="0"/>
            </a:br>
            <a:r>
              <a:rPr lang="en-LV" b="1" i="1" dirty="0"/>
              <a:t>Kultūras potenciāls</a:t>
            </a:r>
          </a:p>
        </p:txBody>
      </p:sp>
      <p:sp>
        <p:nvSpPr>
          <p:cNvPr id="3" name="Content Placeholder 2">
            <a:extLst>
              <a:ext uri="{FF2B5EF4-FFF2-40B4-BE49-F238E27FC236}">
                <a16:creationId xmlns:a16="http://schemas.microsoft.com/office/drawing/2014/main" id="{238DD292-8B96-AF43-9D61-33A47642B46E}"/>
              </a:ext>
            </a:extLst>
          </p:cNvPr>
          <p:cNvSpPr>
            <a:spLocks noGrp="1"/>
          </p:cNvSpPr>
          <p:nvPr>
            <p:ph idx="1"/>
          </p:nvPr>
        </p:nvSpPr>
        <p:spPr>
          <a:xfrm>
            <a:off x="611560" y="1733366"/>
            <a:ext cx="8229600" cy="4525963"/>
          </a:xfrm>
        </p:spPr>
        <p:txBody>
          <a:bodyPr/>
          <a:lstStyle/>
          <a:p>
            <a:pPr marL="0" indent="0">
              <a:buNone/>
            </a:pPr>
            <a:r>
              <a:rPr lang="en-LV" sz="2000" b="1" i="1" u="sng" dirty="0"/>
              <a:t>Rīcības vizrieni</a:t>
            </a:r>
          </a:p>
        </p:txBody>
      </p:sp>
      <p:graphicFrame>
        <p:nvGraphicFramePr>
          <p:cNvPr id="4" name="Table 3">
            <a:extLst>
              <a:ext uri="{FF2B5EF4-FFF2-40B4-BE49-F238E27FC236}">
                <a16:creationId xmlns:a16="http://schemas.microsoft.com/office/drawing/2014/main" id="{B482EC79-7ACA-B74C-96D7-C77340C04BD8}"/>
              </a:ext>
            </a:extLst>
          </p:cNvPr>
          <p:cNvGraphicFramePr>
            <a:graphicFrameLocks noGrp="1"/>
          </p:cNvGraphicFramePr>
          <p:nvPr>
            <p:extLst>
              <p:ext uri="{D42A27DB-BD31-4B8C-83A1-F6EECF244321}">
                <p14:modId xmlns:p14="http://schemas.microsoft.com/office/powerpoint/2010/main" val="1845228410"/>
              </p:ext>
            </p:extLst>
          </p:nvPr>
        </p:nvGraphicFramePr>
        <p:xfrm>
          <a:off x="791580" y="2589194"/>
          <a:ext cx="7740860" cy="3670135"/>
        </p:xfrm>
        <a:graphic>
          <a:graphicData uri="http://schemas.openxmlformats.org/drawingml/2006/table">
            <a:tbl>
              <a:tblPr>
                <a:tableStyleId>{5C22544A-7EE6-4342-B048-85BDC9FD1C3A}</a:tableStyleId>
              </a:tblPr>
              <a:tblGrid>
                <a:gridCol w="7740860">
                  <a:extLst>
                    <a:ext uri="{9D8B030D-6E8A-4147-A177-3AD203B41FA5}">
                      <a16:colId xmlns:a16="http://schemas.microsoft.com/office/drawing/2014/main" val="3050012239"/>
                    </a:ext>
                  </a:extLst>
                </a:gridCol>
              </a:tblGrid>
              <a:tr h="917534">
                <a:tc>
                  <a:txBody>
                    <a:bodyPr/>
                    <a:lstStyle/>
                    <a:p>
                      <a:pPr algn="l" fontAlgn="ctr"/>
                      <a:r>
                        <a:rPr lang="lv-LV" sz="2400" u="none" strike="noStrike" noProof="0">
                          <a:effectLst/>
                        </a:rPr>
                        <a:t>7.1.Kurzemes vēsturisko un mūsdienu tradīciju stiprināšana</a:t>
                      </a:r>
                      <a:endParaRPr lang="lv-LV" sz="2400" b="0" i="0" u="none" strike="noStrike" noProof="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3634900151"/>
                  </a:ext>
                </a:extLst>
              </a:tr>
              <a:tr h="611689">
                <a:tc>
                  <a:txBody>
                    <a:bodyPr/>
                    <a:lstStyle/>
                    <a:p>
                      <a:pPr algn="l" fontAlgn="ctr"/>
                      <a:r>
                        <a:rPr lang="lv-LV" sz="2400" u="none" strike="noStrike" noProof="0" dirty="0">
                          <a:effectLst/>
                        </a:rPr>
                        <a:t>7.2. Kultūras mantojuma saglabāšana</a:t>
                      </a:r>
                      <a:endParaRPr lang="lv-LV" sz="2400" b="0" i="0" u="none" strike="noStrike" noProof="0" dirty="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3050166872"/>
                  </a:ext>
                </a:extLst>
              </a:tr>
              <a:tr h="917534">
                <a:tc>
                  <a:txBody>
                    <a:bodyPr/>
                    <a:lstStyle/>
                    <a:p>
                      <a:pPr algn="l" fontAlgn="ctr"/>
                      <a:r>
                        <a:rPr lang="lv-LV" sz="2400" u="none" strike="noStrike" noProof="0">
                          <a:effectLst/>
                        </a:rPr>
                        <a:t>7.3. Kultūras jaunievedumu un radošo nozaru attīstība </a:t>
                      </a:r>
                      <a:endParaRPr lang="lv-LV" sz="2400" b="0" i="0" u="none" strike="noStrike" noProof="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4002754794"/>
                  </a:ext>
                </a:extLst>
              </a:tr>
              <a:tr h="611689">
                <a:tc>
                  <a:txBody>
                    <a:bodyPr/>
                    <a:lstStyle/>
                    <a:p>
                      <a:pPr algn="l" fontAlgn="ctr"/>
                      <a:r>
                        <a:rPr lang="lv-LV" sz="2400" u="none" strike="noStrike" noProof="0">
                          <a:effectLst/>
                        </a:rPr>
                        <a:t>7.4. Kultūrtelpu  dažādības stiprināšana </a:t>
                      </a:r>
                      <a:endParaRPr lang="lv-LV" sz="2400" b="0" i="0" u="none" strike="noStrike" noProof="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961473415"/>
                  </a:ext>
                </a:extLst>
              </a:tr>
              <a:tr h="611689">
                <a:tc>
                  <a:txBody>
                    <a:bodyPr/>
                    <a:lstStyle/>
                    <a:p>
                      <a:pPr algn="l" fontAlgn="ctr"/>
                      <a:r>
                        <a:rPr lang="lv-LV" sz="2400" u="none" strike="noStrike" noProof="0" dirty="0">
                          <a:effectLst/>
                        </a:rPr>
                        <a:t>7.5. Kultūras komunikācija</a:t>
                      </a:r>
                      <a:endParaRPr lang="lv-LV" sz="2400" b="0" i="0" u="none" strike="noStrike" noProof="0" dirty="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4203340873"/>
                  </a:ext>
                </a:extLst>
              </a:tr>
            </a:tbl>
          </a:graphicData>
        </a:graphic>
      </p:graphicFrame>
    </p:spTree>
    <p:extLst>
      <p:ext uri="{BB962C8B-B14F-4D97-AF65-F5344CB8AC3E}">
        <p14:creationId xmlns:p14="http://schemas.microsoft.com/office/powerpoint/2010/main" val="82700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79AF-CD79-0347-8D26-54A1B8E2534D}"/>
              </a:ext>
            </a:extLst>
          </p:cNvPr>
          <p:cNvSpPr>
            <a:spLocks noGrp="1"/>
          </p:cNvSpPr>
          <p:nvPr>
            <p:ph type="title"/>
          </p:nvPr>
        </p:nvSpPr>
        <p:spPr/>
        <p:txBody>
          <a:bodyPr>
            <a:noAutofit/>
          </a:bodyPr>
          <a:lstStyle/>
          <a:p>
            <a:r>
              <a:rPr lang="en-GB" sz="3600" dirty="0"/>
              <a:t>RV 7.1.Kurzemes </a:t>
            </a:r>
            <a:r>
              <a:rPr lang="en-GB" sz="3600" dirty="0" err="1"/>
              <a:t>vēsturisko</a:t>
            </a:r>
            <a:r>
              <a:rPr lang="en-GB" sz="3600" dirty="0"/>
              <a:t> un </a:t>
            </a:r>
            <a:r>
              <a:rPr lang="en-GB" sz="3600" dirty="0" err="1"/>
              <a:t>mūsdienu</a:t>
            </a:r>
            <a:r>
              <a:rPr lang="en-GB" sz="3600" dirty="0"/>
              <a:t> </a:t>
            </a:r>
            <a:r>
              <a:rPr lang="en-GB" sz="3600" dirty="0" err="1"/>
              <a:t>tradīciju</a:t>
            </a:r>
            <a:r>
              <a:rPr lang="en-GB" sz="3600" dirty="0"/>
              <a:t> </a:t>
            </a:r>
            <a:r>
              <a:rPr lang="en-GB" sz="3600" dirty="0" err="1"/>
              <a:t>stiprināšana</a:t>
            </a:r>
            <a:br>
              <a:rPr lang="en-GB" sz="3600" dirty="0">
                <a:solidFill>
                  <a:srgbClr val="3A3838"/>
                </a:solidFill>
                <a:latin typeface="Times New Roman" panose="02020603050405020304" pitchFamily="18" charset="0"/>
              </a:rPr>
            </a:br>
            <a:endParaRPr lang="en-LV" sz="3600" b="1" dirty="0"/>
          </a:p>
        </p:txBody>
      </p:sp>
      <p:sp>
        <p:nvSpPr>
          <p:cNvPr id="3" name="Content Placeholder 2">
            <a:extLst>
              <a:ext uri="{FF2B5EF4-FFF2-40B4-BE49-F238E27FC236}">
                <a16:creationId xmlns:a16="http://schemas.microsoft.com/office/drawing/2014/main" id="{238DD292-8B96-AF43-9D61-33A47642B46E}"/>
              </a:ext>
            </a:extLst>
          </p:cNvPr>
          <p:cNvSpPr>
            <a:spLocks noGrp="1"/>
          </p:cNvSpPr>
          <p:nvPr>
            <p:ph idx="1"/>
          </p:nvPr>
        </p:nvSpPr>
        <p:spPr>
          <a:xfrm>
            <a:off x="611560" y="1733366"/>
            <a:ext cx="8229600" cy="4525963"/>
          </a:xfrm>
        </p:spPr>
        <p:txBody>
          <a:bodyPr/>
          <a:lstStyle/>
          <a:p>
            <a:pPr marL="0" indent="0">
              <a:buNone/>
            </a:pPr>
            <a:endParaRPr lang="en-LV" sz="2000" b="1" u="sng" dirty="0"/>
          </a:p>
        </p:txBody>
      </p:sp>
      <p:graphicFrame>
        <p:nvGraphicFramePr>
          <p:cNvPr id="4" name="Table 3">
            <a:extLst>
              <a:ext uri="{FF2B5EF4-FFF2-40B4-BE49-F238E27FC236}">
                <a16:creationId xmlns:a16="http://schemas.microsoft.com/office/drawing/2014/main" id="{B482EC79-7ACA-B74C-96D7-C77340C04BD8}"/>
              </a:ext>
            </a:extLst>
          </p:cNvPr>
          <p:cNvGraphicFramePr>
            <a:graphicFrameLocks noGrp="1"/>
          </p:cNvGraphicFramePr>
          <p:nvPr>
            <p:extLst>
              <p:ext uri="{D42A27DB-BD31-4B8C-83A1-F6EECF244321}">
                <p14:modId xmlns:p14="http://schemas.microsoft.com/office/powerpoint/2010/main" val="3580604742"/>
              </p:ext>
            </p:extLst>
          </p:nvPr>
        </p:nvGraphicFramePr>
        <p:xfrm>
          <a:off x="701570" y="1196752"/>
          <a:ext cx="7740860" cy="5061769"/>
        </p:xfrm>
        <a:graphic>
          <a:graphicData uri="http://schemas.openxmlformats.org/drawingml/2006/table">
            <a:tbl>
              <a:tblPr>
                <a:tableStyleId>{5C22544A-7EE6-4342-B048-85BDC9FD1C3A}</a:tableStyleId>
              </a:tblPr>
              <a:tblGrid>
                <a:gridCol w="7740860">
                  <a:extLst>
                    <a:ext uri="{9D8B030D-6E8A-4147-A177-3AD203B41FA5}">
                      <a16:colId xmlns:a16="http://schemas.microsoft.com/office/drawing/2014/main" val="3050012239"/>
                    </a:ext>
                  </a:extLst>
                </a:gridCol>
              </a:tblGrid>
              <a:tr h="1409758">
                <a:tc>
                  <a:txBody>
                    <a:bodyPr/>
                    <a:lstStyle/>
                    <a:p>
                      <a:pPr algn="ctr" fontAlgn="ctr"/>
                      <a:r>
                        <a:rPr lang="lv-LV" sz="2000" b="0" i="0" u="none" strike="noStrike" noProof="0">
                          <a:solidFill>
                            <a:srgbClr val="3A3838"/>
                          </a:solidFill>
                          <a:effectLst/>
                          <a:latin typeface="Times New Roman" panose="02020603050405020304" pitchFamily="18" charset="0"/>
                        </a:rPr>
                        <a:t>Vēsturisko un mūsdienu tradīciju stiprināšana, saglabājot nemateriālā kultūras mantojuma vērtības, praktizējot un nododot tālāk no paaudzes paaudzē, sadarbojoties gan pašvaldībām, uzņēmumiem, kultūras un izglītības iestādēm un iedzīvotājiem.</a:t>
                      </a:r>
                    </a:p>
                    <a:p>
                      <a:pPr algn="ctr" fontAlgn="ctr"/>
                      <a:endParaRPr lang="lv-LV" sz="2000" b="0" i="0" u="none" strike="noStrike" noProof="0">
                        <a:solidFill>
                          <a:srgbClr val="3A3838"/>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3634900151"/>
                  </a:ext>
                </a:extLst>
              </a:tr>
              <a:tr h="611689">
                <a:tc>
                  <a:txBody>
                    <a:bodyPr/>
                    <a:lstStyle/>
                    <a:p>
                      <a:pPr algn="l" fontAlgn="ctr"/>
                      <a:r>
                        <a:rPr lang="lv-LV" sz="2400" b="0" i="0" u="none" strike="noStrike" noProof="0">
                          <a:solidFill>
                            <a:srgbClr val="000000"/>
                          </a:solidFill>
                          <a:effectLst/>
                          <a:latin typeface="Times New Roman" panose="02020603050405020304" pitchFamily="18" charset="0"/>
                        </a:rPr>
                        <a:t>7.1.1. Kultūrvēsturisko un mūsdienu tradīciju stiprināšana, unikalitātes saglabāšana, popularizēšana </a:t>
                      </a:r>
                    </a:p>
                  </a:txBody>
                  <a:tcPr marL="0" marR="0" marT="0" marB="0" anchor="ctr">
                    <a:solidFill>
                      <a:schemeClr val="accent3">
                        <a:lumMod val="60000"/>
                        <a:lumOff val="40000"/>
                      </a:schemeClr>
                    </a:solidFill>
                  </a:tcPr>
                </a:tc>
                <a:extLst>
                  <a:ext uri="{0D108BD9-81ED-4DB2-BD59-A6C34878D82A}">
                    <a16:rowId xmlns:a16="http://schemas.microsoft.com/office/drawing/2014/main" val="3050166872"/>
                  </a:ext>
                </a:extLst>
              </a:tr>
              <a:tr h="917534">
                <a:tc>
                  <a:txBody>
                    <a:bodyPr/>
                    <a:lstStyle/>
                    <a:p>
                      <a:pPr algn="l" fontAlgn="ctr"/>
                      <a:r>
                        <a:rPr lang="lv-LV" sz="2400" b="0" i="0" u="none" strike="noStrike" noProof="0">
                          <a:solidFill>
                            <a:srgbClr val="000000"/>
                          </a:solidFill>
                          <a:effectLst/>
                          <a:latin typeface="Times New Roman" panose="02020603050405020304" pitchFamily="18" charset="0"/>
                        </a:rPr>
                        <a:t>7.1.2. Nemateriālā kultūras mantojuma stiprināšana un saglabāšana </a:t>
                      </a:r>
                      <a:r>
                        <a:rPr lang="lv-LV" sz="2400" b="0" i="1" u="none" strike="noStrike" noProof="0">
                          <a:solidFill>
                            <a:srgbClr val="000000"/>
                          </a:solidFill>
                          <a:effectLst/>
                          <a:latin typeface="Times New Roman" panose="02020603050405020304" pitchFamily="18" charset="0"/>
                        </a:rPr>
                        <a:t>(identifikācija, aizsardzība, saglabāšana, popularizēšana)</a:t>
                      </a:r>
                      <a:r>
                        <a:rPr lang="lv-LV" sz="2400" b="0" i="0" u="none" strike="noStrike" noProof="0">
                          <a:solidFill>
                            <a:srgbClr val="000000"/>
                          </a:solidFill>
                          <a:effectLst/>
                          <a:latin typeface="Times New Roman" panose="02020603050405020304" pitchFamily="18" charset="0"/>
                        </a:rPr>
                        <a:t> un atjaunošana izmantojot inovāciju un IKT risinājumus.</a:t>
                      </a:r>
                    </a:p>
                  </a:txBody>
                  <a:tcPr marL="0" marR="0" marT="0" marB="0" anchor="ctr">
                    <a:solidFill>
                      <a:schemeClr val="accent3">
                        <a:lumMod val="60000"/>
                        <a:lumOff val="40000"/>
                      </a:schemeClr>
                    </a:solidFill>
                  </a:tcPr>
                </a:tc>
                <a:extLst>
                  <a:ext uri="{0D108BD9-81ED-4DB2-BD59-A6C34878D82A}">
                    <a16:rowId xmlns:a16="http://schemas.microsoft.com/office/drawing/2014/main" val="4002754794"/>
                  </a:ext>
                </a:extLst>
              </a:tr>
              <a:tr h="611689">
                <a:tc>
                  <a:txBody>
                    <a:bodyPr/>
                    <a:lstStyle/>
                    <a:p>
                      <a:pPr algn="l" fontAlgn="ctr"/>
                      <a:r>
                        <a:rPr lang="lv-LV" sz="2400" b="0" i="0" u="none" strike="noStrike" noProof="0" dirty="0">
                          <a:solidFill>
                            <a:srgbClr val="000000"/>
                          </a:solidFill>
                          <a:effectLst/>
                          <a:latin typeface="Times New Roman" panose="02020603050405020304" pitchFamily="18" charset="0"/>
                        </a:rPr>
                        <a:t>7.1.3. Sabiedrības iesaiste vēsturisko un mūsdienu tradīciju apzināšanā, apkopošanā, izmantošanā un saglabāšanā</a:t>
                      </a:r>
                    </a:p>
                  </a:txBody>
                  <a:tcPr marL="0" marR="0" marT="0" marB="0" anchor="ctr">
                    <a:solidFill>
                      <a:schemeClr val="accent3">
                        <a:lumMod val="60000"/>
                        <a:lumOff val="40000"/>
                      </a:schemeClr>
                    </a:solidFill>
                  </a:tcPr>
                </a:tc>
                <a:extLst>
                  <a:ext uri="{0D108BD9-81ED-4DB2-BD59-A6C34878D82A}">
                    <a16:rowId xmlns:a16="http://schemas.microsoft.com/office/drawing/2014/main" val="961473415"/>
                  </a:ext>
                </a:extLst>
              </a:tr>
              <a:tr h="611689">
                <a:tc>
                  <a:txBody>
                    <a:bodyPr/>
                    <a:lstStyle/>
                    <a:p>
                      <a:pPr algn="l" fontAlgn="ctr"/>
                      <a:endParaRPr lang="en-GB" sz="1100" b="0" i="0" u="none" strike="noStrike" dirty="0">
                        <a:solidFill>
                          <a:srgbClr val="000000"/>
                        </a:solidFill>
                        <a:effectLst/>
                        <a:latin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4203340873"/>
                  </a:ext>
                </a:extLst>
              </a:tr>
            </a:tbl>
          </a:graphicData>
        </a:graphic>
      </p:graphicFrame>
    </p:spTree>
    <p:extLst>
      <p:ext uri="{BB962C8B-B14F-4D97-AF65-F5344CB8AC3E}">
        <p14:creationId xmlns:p14="http://schemas.microsoft.com/office/powerpoint/2010/main" val="3635237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1084</Words>
  <Application>Microsoft Macintosh PowerPoint</Application>
  <PresentationFormat>On-screen Show (4:3)</PresentationFormat>
  <Paragraphs>121</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Times New Roman</vt:lpstr>
      <vt:lpstr>Office Theme</vt:lpstr>
      <vt:lpstr>Prioritāte Kultūras potenciāls</vt:lpstr>
      <vt:lpstr>Kultūra Kurzemē</vt:lpstr>
      <vt:lpstr>PowerPoint Presentation</vt:lpstr>
      <vt:lpstr>PowerPoint Presentation</vt:lpstr>
      <vt:lpstr>PowerPoint Presentation</vt:lpstr>
      <vt:lpstr>PowerPoint Presentation</vt:lpstr>
      <vt:lpstr>PowerPoint Presentation</vt:lpstr>
      <vt:lpstr>Prioritāte Kultūras potenciāls</vt:lpstr>
      <vt:lpstr>RV 7.1.Kurzemes vēsturisko un mūsdienu tradīciju stiprināšana </vt:lpstr>
      <vt:lpstr>RV 7.2. Kultūras mantojuma saglabāšana </vt:lpstr>
      <vt:lpstr>RV 7.3. Kultūras jaunievedumu un radošo nozaru attīstība  </vt:lpstr>
      <vt:lpstr>RV 7.4. Kultūrtelpu  dažādības stiprināšana </vt:lpstr>
      <vt:lpstr>RV 7.5. Kultūras komunikācija </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Prioritāte Kultūras potenciāls</dc:title>
  <dc:creator>Jana Be</dc:creator>
  <cp:lastModifiedBy>Jana Be</cp:lastModifiedBy>
  <cp:revision>3</cp:revision>
  <dcterms:created xsi:type="dcterms:W3CDTF">2021-02-19T07:20:10Z</dcterms:created>
  <dcterms:modified xsi:type="dcterms:W3CDTF">2021-02-19T10:53:03Z</dcterms:modified>
</cp:coreProperties>
</file>