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9"/>
  </p:notesMasterIdLst>
  <p:sldIdLst>
    <p:sldId id="256" r:id="rId2"/>
    <p:sldId id="316" r:id="rId3"/>
    <p:sldId id="317" r:id="rId4"/>
    <p:sldId id="327" r:id="rId5"/>
    <p:sldId id="318" r:id="rId6"/>
    <p:sldId id="319" r:id="rId7"/>
    <p:sldId id="322" r:id="rId8"/>
    <p:sldId id="320" r:id="rId9"/>
    <p:sldId id="300" r:id="rId10"/>
    <p:sldId id="321" r:id="rId11"/>
    <p:sldId id="325" r:id="rId12"/>
    <p:sldId id="326" r:id="rId13"/>
    <p:sldId id="259" r:id="rId14"/>
    <p:sldId id="312" r:id="rId15"/>
    <p:sldId id="258" r:id="rId16"/>
    <p:sldId id="260" r:id="rId17"/>
    <p:sldId id="278" r:id="rId18"/>
    <p:sldId id="279" r:id="rId19"/>
    <p:sldId id="280" r:id="rId20"/>
    <p:sldId id="281" r:id="rId21"/>
    <p:sldId id="282" r:id="rId22"/>
    <p:sldId id="283" r:id="rId23"/>
    <p:sldId id="261" r:id="rId24"/>
    <p:sldId id="262"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31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https://grupa93-my.sharepoint.com/personal/info_grupa93_onmicrosoft_com/Documents/KPR%20vied&#257;%20specializ&#257;cija/dati/Ostas/ostas_dat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Nosutītas_saņemtas_kravas!$A$2</c:f>
              <c:strCache>
                <c:ptCount val="1"/>
                <c:pt idx="0">
                  <c:v>Nosūtītās kravas Ventspils ostā</c:v>
                </c:pt>
              </c:strCache>
            </c:strRef>
          </c:tx>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cat>
            <c:numRef>
              <c:f>Nosutītas_saņemtas_kravas!$B$1:$U$1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Nosutītas_saņemtas_kravas!$B$2:$U$2</c:f>
              <c:numCache>
                <c:formatCode>General</c:formatCode>
                <c:ptCount val="20"/>
                <c:pt idx="0">
                  <c:v>34330</c:v>
                </c:pt>
                <c:pt idx="1">
                  <c:v>37541</c:v>
                </c:pt>
                <c:pt idx="2">
                  <c:v>28151</c:v>
                </c:pt>
                <c:pt idx="3">
                  <c:v>26547</c:v>
                </c:pt>
                <c:pt idx="4">
                  <c:v>27112</c:v>
                </c:pt>
                <c:pt idx="5">
                  <c:v>29034</c:v>
                </c:pt>
                <c:pt idx="6">
                  <c:v>26300</c:v>
                </c:pt>
                <c:pt idx="7">
                  <c:v>28123</c:v>
                </c:pt>
                <c:pt idx="8">
                  <c:v>26392</c:v>
                </c:pt>
                <c:pt idx="9">
                  <c:v>25232</c:v>
                </c:pt>
                <c:pt idx="10">
                  <c:v>23281</c:v>
                </c:pt>
                <c:pt idx="11">
                  <c:v>26190</c:v>
                </c:pt>
                <c:pt idx="12">
                  <c:v>28154</c:v>
                </c:pt>
                <c:pt idx="13">
                  <c:v>26766</c:v>
                </c:pt>
                <c:pt idx="14">
                  <c:v>23496</c:v>
                </c:pt>
                <c:pt idx="15">
                  <c:v>20808</c:v>
                </c:pt>
                <c:pt idx="16">
                  <c:v>16860</c:v>
                </c:pt>
                <c:pt idx="17">
                  <c:v>17921</c:v>
                </c:pt>
                <c:pt idx="18">
                  <c:v>17620</c:v>
                </c:pt>
                <c:pt idx="19">
                  <c:v>17681</c:v>
                </c:pt>
              </c:numCache>
            </c:numRef>
          </c:val>
          <c:smooth val="0"/>
          <c:extLst>
            <c:ext xmlns:c16="http://schemas.microsoft.com/office/drawing/2014/chart" uri="{C3380CC4-5D6E-409C-BE32-E72D297353CC}">
              <c16:uniqueId val="{00000000-DFF9-4AFF-8516-E1C3685B7B36}"/>
            </c:ext>
          </c:extLst>
        </c:ser>
        <c:ser>
          <c:idx val="1"/>
          <c:order val="1"/>
          <c:tx>
            <c:strRef>
              <c:f>Nosutītas_saņemtas_kravas!$A$3</c:f>
              <c:strCache>
                <c:ptCount val="1"/>
                <c:pt idx="0">
                  <c:v>Nosūtītās kravas Liepājas ostā</c:v>
                </c:pt>
              </c:strCache>
            </c:strRef>
          </c:tx>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cat>
            <c:numRef>
              <c:f>Nosutītas_saņemtas_kravas!$B$1:$U$1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Nosutītas_saņemtas_kravas!$B$3:$U$3</c:f>
              <c:numCache>
                <c:formatCode>General</c:formatCode>
                <c:ptCount val="20"/>
                <c:pt idx="0">
                  <c:v>2560</c:v>
                </c:pt>
                <c:pt idx="1">
                  <c:v>2762</c:v>
                </c:pt>
                <c:pt idx="2">
                  <c:v>3709</c:v>
                </c:pt>
                <c:pt idx="3">
                  <c:v>4223</c:v>
                </c:pt>
                <c:pt idx="4">
                  <c:v>3792</c:v>
                </c:pt>
                <c:pt idx="5">
                  <c:v>3766</c:v>
                </c:pt>
                <c:pt idx="6">
                  <c:v>3377</c:v>
                </c:pt>
                <c:pt idx="7">
                  <c:v>3289</c:v>
                </c:pt>
                <c:pt idx="8">
                  <c:v>3582</c:v>
                </c:pt>
                <c:pt idx="9">
                  <c:v>3839</c:v>
                </c:pt>
                <c:pt idx="10">
                  <c:v>3723</c:v>
                </c:pt>
                <c:pt idx="11">
                  <c:v>3660</c:v>
                </c:pt>
                <c:pt idx="12">
                  <c:v>5711</c:v>
                </c:pt>
                <c:pt idx="13">
                  <c:v>3715</c:v>
                </c:pt>
                <c:pt idx="14">
                  <c:v>4324</c:v>
                </c:pt>
                <c:pt idx="15">
                  <c:v>4681</c:v>
                </c:pt>
                <c:pt idx="16">
                  <c:v>5109</c:v>
                </c:pt>
                <c:pt idx="17">
                  <c:v>5818</c:v>
                </c:pt>
                <c:pt idx="18">
                  <c:v>6603</c:v>
                </c:pt>
                <c:pt idx="19">
                  <c:v>6426</c:v>
                </c:pt>
              </c:numCache>
            </c:numRef>
          </c:val>
          <c:smooth val="0"/>
          <c:extLst>
            <c:ext xmlns:c16="http://schemas.microsoft.com/office/drawing/2014/chart" uri="{C3380CC4-5D6E-409C-BE32-E72D297353CC}">
              <c16:uniqueId val="{00000001-DFF9-4AFF-8516-E1C3685B7B36}"/>
            </c:ext>
          </c:extLst>
        </c:ser>
        <c:dLbls>
          <c:showLegendKey val="0"/>
          <c:showVal val="0"/>
          <c:showCatName val="0"/>
          <c:showSerName val="0"/>
          <c:showPercent val="0"/>
          <c:showBubbleSize val="0"/>
        </c:dLbls>
        <c:marker val="1"/>
        <c:smooth val="0"/>
        <c:axId val="1266655840"/>
        <c:axId val="1266661280"/>
      </c:lineChart>
      <c:catAx>
        <c:axId val="126665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1266661280"/>
        <c:crosses val="autoZero"/>
        <c:auto val="1"/>
        <c:lblAlgn val="ctr"/>
        <c:lblOffset val="100"/>
        <c:noMultiLvlLbl val="0"/>
      </c:catAx>
      <c:valAx>
        <c:axId val="1266661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126665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32FF4-E1E4-4179-9306-ED1773CC8D76}" type="datetimeFigureOut">
              <a:rPr lang="en-US" smtClean="0"/>
              <a:t>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4040D-EB3B-48C5-B931-415222294D5F}" type="slidenum">
              <a:rPr lang="en-US" smtClean="0"/>
              <a:t>‹#›</a:t>
            </a:fld>
            <a:endParaRPr lang="en-US"/>
          </a:p>
        </p:txBody>
      </p:sp>
    </p:spTree>
    <p:extLst>
      <p:ext uri="{BB962C8B-B14F-4D97-AF65-F5344CB8AC3E}">
        <p14:creationId xmlns:p14="http://schemas.microsoft.com/office/powerpoint/2010/main" val="183906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A4040D-EB3B-48C5-B931-415222294D5F}" type="slidenum">
              <a:rPr lang="en-US" smtClean="0"/>
              <a:t>6</a:t>
            </a:fld>
            <a:endParaRPr lang="en-US"/>
          </a:p>
        </p:txBody>
      </p:sp>
    </p:spTree>
    <p:extLst>
      <p:ext uri="{BB962C8B-B14F-4D97-AF65-F5344CB8AC3E}">
        <p14:creationId xmlns:p14="http://schemas.microsoft.com/office/powerpoint/2010/main" val="505222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10FE8B-69FA-4D5F-9C86-2B56C5104F2E}"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D6E19-10A5-4900-A7E0-C29FF41A23E2}" type="slidenum">
              <a:rPr lang="en-US" smtClean="0"/>
              <a:t>‹#›</a:t>
            </a:fld>
            <a:endParaRPr lang="en-US"/>
          </a:p>
        </p:txBody>
      </p:sp>
    </p:spTree>
    <p:extLst>
      <p:ext uri="{BB962C8B-B14F-4D97-AF65-F5344CB8AC3E}">
        <p14:creationId xmlns:p14="http://schemas.microsoft.com/office/powerpoint/2010/main" val="193986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69827C-8C0E-4436-B630-736913E550C5}"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D6E19-10A5-4900-A7E0-C29FF41A23E2}" type="slidenum">
              <a:rPr lang="en-US" smtClean="0"/>
              <a:t>‹#›</a:t>
            </a:fld>
            <a:endParaRPr lang="en-US"/>
          </a:p>
        </p:txBody>
      </p:sp>
    </p:spTree>
    <p:extLst>
      <p:ext uri="{BB962C8B-B14F-4D97-AF65-F5344CB8AC3E}">
        <p14:creationId xmlns:p14="http://schemas.microsoft.com/office/powerpoint/2010/main" val="15267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83F8A3-357B-4AAC-AB98-528962C9273D}"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D6E19-10A5-4900-A7E0-C29FF41A23E2}" type="slidenum">
              <a:rPr lang="en-US" smtClean="0"/>
              <a:t>‹#›</a:t>
            </a:fld>
            <a:endParaRPr lang="en-US"/>
          </a:p>
        </p:txBody>
      </p:sp>
    </p:spTree>
    <p:extLst>
      <p:ext uri="{BB962C8B-B14F-4D97-AF65-F5344CB8AC3E}">
        <p14:creationId xmlns:p14="http://schemas.microsoft.com/office/powerpoint/2010/main" val="238710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9F009A-F9B1-48DD-B940-DC8C0EB3E683}"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D6E19-10A5-4900-A7E0-C29FF41A23E2}" type="slidenum">
              <a:rPr lang="en-US" smtClean="0"/>
              <a:t>‹#›</a:t>
            </a:fld>
            <a:endParaRPr lang="en-US"/>
          </a:p>
        </p:txBody>
      </p:sp>
    </p:spTree>
    <p:extLst>
      <p:ext uri="{BB962C8B-B14F-4D97-AF65-F5344CB8AC3E}">
        <p14:creationId xmlns:p14="http://schemas.microsoft.com/office/powerpoint/2010/main" val="392935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75474E-A4B7-42AB-8E35-2951EDF7E596}"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D6E19-10A5-4900-A7E0-C29FF41A23E2}" type="slidenum">
              <a:rPr lang="en-US" smtClean="0"/>
              <a:t>‹#›</a:t>
            </a:fld>
            <a:endParaRPr lang="en-US"/>
          </a:p>
        </p:txBody>
      </p:sp>
    </p:spTree>
    <p:extLst>
      <p:ext uri="{BB962C8B-B14F-4D97-AF65-F5344CB8AC3E}">
        <p14:creationId xmlns:p14="http://schemas.microsoft.com/office/powerpoint/2010/main" val="189762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64BCF8-1BC4-4488-AB47-D9DFAE14CDCB}"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D6E19-10A5-4900-A7E0-C29FF41A23E2}" type="slidenum">
              <a:rPr lang="en-US" smtClean="0"/>
              <a:t>‹#›</a:t>
            </a:fld>
            <a:endParaRPr lang="en-US"/>
          </a:p>
        </p:txBody>
      </p:sp>
    </p:spTree>
    <p:extLst>
      <p:ext uri="{BB962C8B-B14F-4D97-AF65-F5344CB8AC3E}">
        <p14:creationId xmlns:p14="http://schemas.microsoft.com/office/powerpoint/2010/main" val="398049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F0D24B-1818-41E3-A40B-E362EDAE5E1B}" type="datetime1">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1D6E19-10A5-4900-A7E0-C29FF41A23E2}" type="slidenum">
              <a:rPr lang="en-US" smtClean="0"/>
              <a:t>‹#›</a:t>
            </a:fld>
            <a:endParaRPr lang="en-US"/>
          </a:p>
        </p:txBody>
      </p:sp>
    </p:spTree>
    <p:extLst>
      <p:ext uri="{BB962C8B-B14F-4D97-AF65-F5344CB8AC3E}">
        <p14:creationId xmlns:p14="http://schemas.microsoft.com/office/powerpoint/2010/main" val="1247559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543180-E628-437A-A03A-8C5FEFAF5789}" type="datetime1">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1D6E19-10A5-4900-A7E0-C29FF41A23E2}" type="slidenum">
              <a:rPr lang="en-US" smtClean="0"/>
              <a:t>‹#›</a:t>
            </a:fld>
            <a:endParaRPr lang="en-US"/>
          </a:p>
        </p:txBody>
      </p:sp>
    </p:spTree>
    <p:extLst>
      <p:ext uri="{BB962C8B-B14F-4D97-AF65-F5344CB8AC3E}">
        <p14:creationId xmlns:p14="http://schemas.microsoft.com/office/powerpoint/2010/main" val="330111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96332-A3BF-465F-A500-3249ED4D5896}" type="datetime1">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1D6E19-10A5-4900-A7E0-C29FF41A23E2}" type="slidenum">
              <a:rPr lang="en-US" smtClean="0"/>
              <a:t>‹#›</a:t>
            </a:fld>
            <a:endParaRPr lang="en-US"/>
          </a:p>
        </p:txBody>
      </p:sp>
    </p:spTree>
    <p:extLst>
      <p:ext uri="{BB962C8B-B14F-4D97-AF65-F5344CB8AC3E}">
        <p14:creationId xmlns:p14="http://schemas.microsoft.com/office/powerpoint/2010/main" val="7827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9E67CC-EF8E-4938-9B38-05CE432C1804}"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D6E19-10A5-4900-A7E0-C29FF41A23E2}" type="slidenum">
              <a:rPr lang="en-US" smtClean="0"/>
              <a:t>‹#›</a:t>
            </a:fld>
            <a:endParaRPr lang="en-US"/>
          </a:p>
        </p:txBody>
      </p:sp>
    </p:spTree>
    <p:extLst>
      <p:ext uri="{BB962C8B-B14F-4D97-AF65-F5344CB8AC3E}">
        <p14:creationId xmlns:p14="http://schemas.microsoft.com/office/powerpoint/2010/main" val="357543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F80C3-648B-4D58-9DB8-0DACF24A9CD0}"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D6E19-10A5-4900-A7E0-C29FF41A23E2}" type="slidenum">
              <a:rPr lang="en-US" smtClean="0"/>
              <a:t>‹#›</a:t>
            </a:fld>
            <a:endParaRPr lang="en-US"/>
          </a:p>
        </p:txBody>
      </p:sp>
    </p:spTree>
    <p:extLst>
      <p:ext uri="{BB962C8B-B14F-4D97-AF65-F5344CB8AC3E}">
        <p14:creationId xmlns:p14="http://schemas.microsoft.com/office/powerpoint/2010/main" val="239912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F6ECE-5638-459A-AB89-6EBF2C0DBF23}" type="datetime1">
              <a:rPr lang="en-US" smtClean="0"/>
              <a:t>2/15/2021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D6E19-10A5-4900-A7E0-C29FF41A23E2}" type="slidenum">
              <a:rPr lang="en-US" smtClean="0"/>
              <a:t>‹#›</a:t>
            </a:fld>
            <a:endParaRPr lang="en-US"/>
          </a:p>
        </p:txBody>
      </p:sp>
    </p:spTree>
    <p:extLst>
      <p:ext uri="{BB962C8B-B14F-4D97-AF65-F5344CB8AC3E}">
        <p14:creationId xmlns:p14="http://schemas.microsoft.com/office/powerpoint/2010/main" val="1674993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71978"/>
            <a:ext cx="12004895" cy="3544877"/>
          </a:xfrm>
        </p:spPr>
        <p:txBody>
          <a:bodyPr>
            <a:normAutofit/>
          </a:bodyPr>
          <a:lstStyle/>
          <a:p>
            <a:r>
              <a:rPr lang="lv-LV" sz="4400" dirty="0">
                <a:latin typeface="Arial" panose="020B0604020202020204" pitchFamily="34" charset="0"/>
                <a:cs typeface="Arial" panose="020B0604020202020204" pitchFamily="34" charset="0"/>
              </a:rPr>
              <a:t>Diskusija par rīcībām prioritātēs «Ilgtspējīga mobilitāte» un «Pievilcīga dzīves vide»</a:t>
            </a:r>
            <a:br>
              <a:rPr lang="en-US" sz="4400" dirty="0">
                <a:latin typeface="Arial" panose="020B0604020202020204" pitchFamily="34" charset="0"/>
                <a:cs typeface="Arial" panose="020B0604020202020204" pitchFamily="34" charset="0"/>
              </a:rPr>
            </a:br>
            <a:br>
              <a:rPr lang="lv-LV" sz="4200" b="1" dirty="0"/>
            </a:br>
            <a:endParaRPr lang="en-US" sz="4200" b="1" dirty="0"/>
          </a:p>
        </p:txBody>
      </p:sp>
      <p:sp>
        <p:nvSpPr>
          <p:cNvPr id="5" name="TextBox 4"/>
          <p:cNvSpPr txBox="1"/>
          <p:nvPr/>
        </p:nvSpPr>
        <p:spPr>
          <a:xfrm>
            <a:off x="5135268" y="5796512"/>
            <a:ext cx="1799686" cy="461665"/>
          </a:xfrm>
          <a:prstGeom prst="rect">
            <a:avLst/>
          </a:prstGeom>
          <a:noFill/>
        </p:spPr>
        <p:txBody>
          <a:bodyPr wrap="square" rtlCol="0">
            <a:spAutoFit/>
          </a:bodyPr>
          <a:lstStyle/>
          <a:p>
            <a:r>
              <a:rPr lang="lv-LV" sz="2400" dirty="0">
                <a:latin typeface="Arial" panose="020B0604020202020204" pitchFamily="34" charset="0"/>
                <a:cs typeface="Arial" panose="020B0604020202020204" pitchFamily="34" charset="0"/>
              </a:rPr>
              <a:t>15.02.2021.</a:t>
            </a:r>
            <a:endParaRPr lang="en-US" sz="24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B966A2AC-6490-4D46-8C83-E5F76BDB0395}"/>
              </a:ext>
            </a:extLst>
          </p:cNvPr>
          <p:cNvGrpSpPr/>
          <p:nvPr/>
        </p:nvGrpSpPr>
        <p:grpSpPr>
          <a:xfrm>
            <a:off x="2435392" y="829529"/>
            <a:ext cx="2846560" cy="478250"/>
            <a:chOff x="449183" y="4481830"/>
            <a:chExt cx="3938279" cy="661670"/>
          </a:xfrm>
        </p:grpSpPr>
        <p:pic>
          <p:nvPicPr>
            <p:cNvPr id="6" name="Picture 5" descr="A white and black sign&#10;&#10;Description automatically generated with low confidence">
              <a:extLst>
                <a:ext uri="{FF2B5EF4-FFF2-40B4-BE49-F238E27FC236}">
                  <a16:creationId xmlns:a16="http://schemas.microsoft.com/office/drawing/2014/main" id="{93838C8B-49E8-435F-BBF3-743E8665DA2C}"/>
                </a:ext>
              </a:extLst>
            </p:cNvPr>
            <p:cNvPicPr>
              <a:picLocks noChangeAspect="1"/>
            </p:cNvPicPr>
            <p:nvPr/>
          </p:nvPicPr>
          <p:blipFill>
            <a:blip r:embed="rId2"/>
            <a:stretch>
              <a:fillRect/>
            </a:stretch>
          </p:blipFill>
          <p:spPr>
            <a:xfrm>
              <a:off x="449183" y="4494197"/>
              <a:ext cx="649303" cy="649303"/>
            </a:xfrm>
            <a:prstGeom prst="rect">
              <a:avLst/>
            </a:prstGeom>
          </p:spPr>
        </p:pic>
        <p:pic>
          <p:nvPicPr>
            <p:cNvPr id="7" name="image61. png" descr="KURZEMES PLĀNOŠANAS REĢIONS">
              <a:extLst>
                <a:ext uri="{FF2B5EF4-FFF2-40B4-BE49-F238E27FC236}">
                  <a16:creationId xmlns:a16="http://schemas.microsoft.com/office/drawing/2014/main" id="{000BB98C-F35A-4AB2-9498-3D0E2086F06B}"/>
                </a:ext>
              </a:extLst>
            </p:cNvPr>
            <p:cNvPicPr/>
            <p:nvPr/>
          </p:nvPicPr>
          <p:blipFill rotWithShape="1">
            <a:blip r:embed="rId3"/>
            <a:srcRect t="1162" r="62720" b="-1162"/>
            <a:stretch/>
          </p:blipFill>
          <p:spPr>
            <a:xfrm>
              <a:off x="2186135" y="4481830"/>
              <a:ext cx="2201327" cy="661670"/>
            </a:xfrm>
            <a:prstGeom prst="rect">
              <a:avLst/>
            </a:prstGeom>
            <a:ln/>
          </p:spPr>
        </p:pic>
      </p:grpSp>
      <p:sp>
        <p:nvSpPr>
          <p:cNvPr id="3" name="TextBox 2"/>
          <p:cNvSpPr txBox="1"/>
          <p:nvPr/>
        </p:nvSpPr>
        <p:spPr>
          <a:xfrm>
            <a:off x="2065166" y="4311477"/>
            <a:ext cx="7939889" cy="1200329"/>
          </a:xfrm>
          <a:prstGeom prst="rect">
            <a:avLst/>
          </a:prstGeom>
          <a:noFill/>
        </p:spPr>
        <p:txBody>
          <a:bodyPr wrap="square" rtlCol="0">
            <a:spAutoFit/>
          </a:bodyPr>
          <a:lstStyle/>
          <a:p>
            <a:pPr algn="ctr"/>
            <a:r>
              <a:rPr lang="lv-LV" dirty="0">
                <a:latin typeface="Arial" panose="020B0604020202020204" pitchFamily="34" charset="0"/>
                <a:cs typeface="Arial" panose="020B0604020202020204" pitchFamily="34" charset="0"/>
              </a:rPr>
              <a:t>Latvijas un Lietuvas pārrobežu sadarbības programmas projekta Nr. LLI – 431 “</a:t>
            </a:r>
            <a:r>
              <a:rPr lang="lv-LV" dirty="0" err="1">
                <a:latin typeface="Arial" panose="020B0604020202020204" pitchFamily="34" charset="0"/>
                <a:cs typeface="Arial" panose="020B0604020202020204" pitchFamily="34" charset="0"/>
              </a:rPr>
              <a:t>Smart</a:t>
            </a:r>
            <a:r>
              <a:rPr lang="lv-LV" dirty="0">
                <a:latin typeface="Arial" panose="020B0604020202020204" pitchFamily="34" charset="0"/>
                <a:cs typeface="Arial" panose="020B0604020202020204" pitchFamily="34" charset="0"/>
              </a:rPr>
              <a:t> </a:t>
            </a:r>
            <a:r>
              <a:rPr lang="lv-LV" dirty="0" err="1">
                <a:latin typeface="Arial" panose="020B0604020202020204" pitchFamily="34" charset="0"/>
                <a:cs typeface="Arial" panose="020B0604020202020204" pitchFamily="34" charset="0"/>
              </a:rPr>
              <a:t>planning</a:t>
            </a:r>
            <a:r>
              <a:rPr lang="lv-LV" dirty="0">
                <a:latin typeface="Arial" panose="020B0604020202020204" pitchFamily="34" charset="0"/>
                <a:cs typeface="Arial" panose="020B0604020202020204" pitchFamily="34" charset="0"/>
              </a:rPr>
              <a:t>” un Kurzemes plānošanas reģiona attīstības programmas 2021 -2027 izstrādes ietvaros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5111" y="377027"/>
            <a:ext cx="4246352" cy="1383255"/>
          </a:xfrm>
          <a:prstGeom prst="rect">
            <a:avLst/>
          </a:prstGeom>
        </p:spPr>
      </p:pic>
    </p:spTree>
    <p:extLst>
      <p:ext uri="{BB962C8B-B14F-4D97-AF65-F5344CB8AC3E}">
        <p14:creationId xmlns:p14="http://schemas.microsoft.com/office/powerpoint/2010/main" val="152976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47018"/>
            <a:ext cx="12192000" cy="793719"/>
          </a:xfrm>
          <a:solidFill>
            <a:schemeClr val="accent5">
              <a:lumMod val="75000"/>
            </a:schemeClr>
          </a:solidFill>
          <a:ln>
            <a:noFill/>
          </a:ln>
        </p:spPr>
        <p:txBody>
          <a:bodyPr/>
          <a:lstStyle/>
          <a:p>
            <a:r>
              <a:rPr lang="lv-LV" b="1" dirty="0">
                <a:solidFill>
                  <a:schemeClr val="bg1"/>
                </a:solidFill>
              </a:rPr>
              <a:t>DZĪVES VIDE</a:t>
            </a:r>
            <a:endParaRPr lang="en-US" b="1" dirty="0">
              <a:solidFill>
                <a:schemeClr val="bg1"/>
              </a:solidFill>
            </a:endParaRPr>
          </a:p>
        </p:txBody>
      </p:sp>
      <p:sp>
        <p:nvSpPr>
          <p:cNvPr id="10" name="TextBox 9"/>
          <p:cNvSpPr txBox="1"/>
          <p:nvPr/>
        </p:nvSpPr>
        <p:spPr>
          <a:xfrm>
            <a:off x="80823" y="1249603"/>
            <a:ext cx="11797323" cy="5586145"/>
          </a:xfrm>
          <a:prstGeom prst="rect">
            <a:avLst/>
          </a:prstGeom>
          <a:noFill/>
        </p:spPr>
        <p:txBody>
          <a:bodyPr wrap="square" rtlCol="0">
            <a:spAutoFit/>
          </a:bodyPr>
          <a:lstStyle/>
          <a:p>
            <a:pPr marL="342900" indent="-342900">
              <a:spcAft>
                <a:spcPts val="600"/>
              </a:spcAft>
              <a:buFont typeface="Wingdings" panose="05000000000000000000" pitchFamily="2" charset="2"/>
              <a:buChar char="v"/>
            </a:pPr>
            <a:r>
              <a:rPr lang="lv-LV" sz="2400" dirty="0"/>
              <a:t>Iedzīvotāju īpatsvars KPR, kuri vismaz reizi nedēļā lieto internetu – 86,1 % 2020.gadā (CSP)</a:t>
            </a:r>
          </a:p>
          <a:p>
            <a:pPr marL="342900" indent="-342900">
              <a:spcAft>
                <a:spcPts val="600"/>
              </a:spcAft>
              <a:buFont typeface="Wingdings" panose="05000000000000000000" pitchFamily="2" charset="2"/>
              <a:buChar char="v"/>
            </a:pPr>
            <a:r>
              <a:rPr lang="lv-LV" sz="2400" dirty="0"/>
              <a:t>Iedzīvotāju īpatsvars, kuri izmanto internetu un lietotnes ārsta vizītes pieteikšanai – 14,5% 2020.gadā (CSP)</a:t>
            </a:r>
          </a:p>
          <a:p>
            <a:pPr marL="342900" indent="-342900">
              <a:spcAft>
                <a:spcPts val="600"/>
              </a:spcAft>
              <a:buFont typeface="Wingdings" panose="05000000000000000000" pitchFamily="2" charset="2"/>
              <a:buChar char="v"/>
            </a:pPr>
            <a:r>
              <a:rPr lang="lv-LV" sz="2400" dirty="0"/>
              <a:t>2020.gadā anketēto iedzīvotāju īpatsvars, kas </a:t>
            </a:r>
            <a:r>
              <a:rPr lang="lv-LV" sz="2400" u="sng" dirty="0"/>
              <a:t>pilnīgi piekrīt</a:t>
            </a:r>
            <a:r>
              <a:rPr lang="lv-LV" sz="2400" dirty="0"/>
              <a:t> vai </a:t>
            </a:r>
            <a:r>
              <a:rPr lang="lv-LV" sz="2400" u="sng" dirty="0"/>
              <a:t>piekrīt</a:t>
            </a:r>
            <a:r>
              <a:rPr lang="lv-LV" sz="2400" dirty="0"/>
              <a:t> apgalvojumam:</a:t>
            </a:r>
          </a:p>
          <a:p>
            <a:pPr marL="914400" lvl="1" indent="-457200">
              <a:spcAft>
                <a:spcPts val="600"/>
              </a:spcAft>
              <a:buFont typeface="+mj-lt"/>
              <a:buAutoNum type="arabicPeriod"/>
            </a:pPr>
            <a:r>
              <a:rPr lang="lv-LV" sz="2400" dirty="0"/>
              <a:t>“Dzīves apstākļi (ģimenes attīstības iespējas, gaisa kvalitāte, sasniedzamība, pakalpojumi, u.c.) ir augstā līmenī” – </a:t>
            </a:r>
            <a:r>
              <a:rPr lang="lv-LV" sz="2400" dirty="0">
                <a:solidFill>
                  <a:srgbClr val="FF9933"/>
                </a:solidFill>
              </a:rPr>
              <a:t>63,6% </a:t>
            </a:r>
            <a:r>
              <a:rPr lang="lv-LV" sz="2400" dirty="0"/>
              <a:t>;</a:t>
            </a:r>
          </a:p>
          <a:p>
            <a:pPr marL="914400" lvl="1" indent="-457200">
              <a:spcAft>
                <a:spcPts val="600"/>
              </a:spcAft>
              <a:buFont typeface="+mj-lt"/>
              <a:buAutoNum type="arabicPeriod"/>
            </a:pPr>
            <a:r>
              <a:rPr lang="lv-LV" sz="2400" dirty="0"/>
              <a:t>“Iedzīvotājiem ir labas iespējas piedalīties pašvaldības lēmumu pieņemšanā” – </a:t>
            </a:r>
            <a:r>
              <a:rPr lang="lv-LV" sz="2400" dirty="0">
                <a:solidFill>
                  <a:srgbClr val="C00000"/>
                </a:solidFill>
              </a:rPr>
              <a:t>26,1 %</a:t>
            </a:r>
            <a:r>
              <a:rPr lang="lv-LV" sz="2400" dirty="0"/>
              <a:t>;</a:t>
            </a:r>
          </a:p>
          <a:p>
            <a:pPr marL="914400" lvl="1" indent="-457200">
              <a:spcAft>
                <a:spcPts val="600"/>
              </a:spcAft>
              <a:buFont typeface="+mj-lt"/>
              <a:buAutoNum type="arabicPeriod"/>
            </a:pPr>
            <a:r>
              <a:rPr lang="lv-LV" sz="2400" dirty="0"/>
              <a:t>“Mājokļu pieejamība apkārtnē ir pietiekama” – </a:t>
            </a:r>
            <a:r>
              <a:rPr lang="lv-LV" sz="2400" dirty="0">
                <a:solidFill>
                  <a:srgbClr val="C00000"/>
                </a:solidFill>
              </a:rPr>
              <a:t>23,5%</a:t>
            </a:r>
            <a:r>
              <a:rPr lang="lv-LV" sz="2400" dirty="0"/>
              <a:t>;</a:t>
            </a:r>
          </a:p>
          <a:p>
            <a:pPr marL="914400" lvl="1" indent="-457200">
              <a:spcAft>
                <a:spcPts val="600"/>
              </a:spcAft>
              <a:buFont typeface="+mj-lt"/>
              <a:buAutoNum type="arabicPeriod"/>
            </a:pPr>
            <a:r>
              <a:rPr lang="lv-LV" sz="2400" dirty="0"/>
              <a:t>“Tuvākajā apkārtnē ir pietiekoši laba un daudzveidīga atpūtas aktivitāšu pieejamība” – </a:t>
            </a:r>
            <a:r>
              <a:rPr lang="lv-LV" sz="2400" dirty="0">
                <a:solidFill>
                  <a:srgbClr val="FF9933"/>
                </a:solidFill>
              </a:rPr>
              <a:t>64,8%</a:t>
            </a:r>
            <a:r>
              <a:rPr lang="lv-LV" sz="2400" dirty="0"/>
              <a:t>;</a:t>
            </a:r>
          </a:p>
          <a:p>
            <a:pPr marL="914400" lvl="1" indent="-457200">
              <a:spcAft>
                <a:spcPts val="600"/>
              </a:spcAft>
              <a:buFont typeface="+mj-lt"/>
              <a:buAutoNum type="arabicPeriod"/>
            </a:pPr>
            <a:r>
              <a:rPr lang="lv-LV" sz="2400" dirty="0"/>
              <a:t>“Es lepojos, ka dzīvoju šajā vietā” – </a:t>
            </a:r>
            <a:r>
              <a:rPr lang="lv-LV" sz="2400" dirty="0">
                <a:solidFill>
                  <a:schemeClr val="accent5">
                    <a:lumMod val="50000"/>
                  </a:schemeClr>
                </a:solidFill>
              </a:rPr>
              <a:t>82%.</a:t>
            </a:r>
            <a:r>
              <a:rPr lang="lv-LV" sz="2400" dirty="0"/>
              <a:t>  </a:t>
            </a:r>
          </a:p>
          <a:p>
            <a:pPr lvl="1">
              <a:spcAft>
                <a:spcPts val="600"/>
              </a:spcAft>
            </a:pPr>
            <a:endParaRPr lang="lv-LV" sz="2400" dirty="0"/>
          </a:p>
          <a:p>
            <a:pPr marL="342900" indent="-342900">
              <a:spcAft>
                <a:spcPts val="600"/>
              </a:spcAft>
              <a:buFont typeface="Wingdings" panose="05000000000000000000" pitchFamily="2" charset="2"/>
              <a:buChar char="v"/>
            </a:pPr>
            <a:endParaRPr lang="en-US" sz="2400" dirty="0"/>
          </a:p>
        </p:txBody>
      </p:sp>
      <p:sp>
        <p:nvSpPr>
          <p:cNvPr id="6" name="Slide Number Placeholder 5"/>
          <p:cNvSpPr>
            <a:spLocks noGrp="1"/>
          </p:cNvSpPr>
          <p:nvPr>
            <p:ph type="sldNum" sz="quarter" idx="12"/>
          </p:nvPr>
        </p:nvSpPr>
        <p:spPr/>
        <p:txBody>
          <a:bodyPr/>
          <a:lstStyle/>
          <a:p>
            <a:fld id="{CF1D6E19-10A5-4900-A7E0-C29FF41A23E2}" type="slidenum">
              <a:rPr lang="en-US" smtClean="0"/>
              <a:t>10</a:t>
            </a:fld>
            <a:endParaRPr lang="en-US"/>
          </a:p>
        </p:txBody>
      </p:sp>
    </p:spTree>
    <p:extLst>
      <p:ext uri="{BB962C8B-B14F-4D97-AF65-F5344CB8AC3E}">
        <p14:creationId xmlns:p14="http://schemas.microsoft.com/office/powerpoint/2010/main" val="1880680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47018"/>
            <a:ext cx="12192000" cy="793719"/>
          </a:xfrm>
          <a:solidFill>
            <a:schemeClr val="accent5">
              <a:lumMod val="75000"/>
            </a:schemeClr>
          </a:solidFill>
          <a:ln>
            <a:noFill/>
          </a:ln>
        </p:spPr>
        <p:txBody>
          <a:bodyPr/>
          <a:lstStyle/>
          <a:p>
            <a:r>
              <a:rPr lang="lv-LV" b="1" dirty="0">
                <a:solidFill>
                  <a:schemeClr val="bg1"/>
                </a:solidFill>
              </a:rPr>
              <a:t>DZĪVES VIDE – ĒKU ENERGOEFEKIVITĀTE</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CF1D6E19-10A5-4900-A7E0-C29FF41A23E2}" type="slidenum">
              <a:rPr lang="en-US" smtClean="0"/>
              <a:t>11</a:t>
            </a:fld>
            <a:endParaRPr lang="en-US"/>
          </a:p>
        </p:txBody>
      </p:sp>
      <p:graphicFrame>
        <p:nvGraphicFramePr>
          <p:cNvPr id="7" name="Satura vietturis 4">
            <a:extLst>
              <a:ext uri="{FF2B5EF4-FFF2-40B4-BE49-F238E27FC236}">
                <a16:creationId xmlns:a16="http://schemas.microsoft.com/office/drawing/2014/main" id="{63A7879D-06FC-4FA4-B028-D65FA9E95567}"/>
              </a:ext>
            </a:extLst>
          </p:cNvPr>
          <p:cNvGraphicFramePr>
            <a:graphicFrameLocks noGrp="1"/>
          </p:cNvGraphicFramePr>
          <p:nvPr>
            <p:ph idx="1"/>
            <p:extLst>
              <p:ext uri="{D42A27DB-BD31-4B8C-83A1-F6EECF244321}">
                <p14:modId xmlns:p14="http://schemas.microsoft.com/office/powerpoint/2010/main" val="1695616543"/>
              </p:ext>
            </p:extLst>
          </p:nvPr>
        </p:nvGraphicFramePr>
        <p:xfrm>
          <a:off x="163194" y="1140737"/>
          <a:ext cx="11876406" cy="5611296"/>
        </p:xfrm>
        <a:graphic>
          <a:graphicData uri="http://schemas.openxmlformats.org/drawingml/2006/table">
            <a:tbl>
              <a:tblPr/>
              <a:tblGrid>
                <a:gridCol w="2041526">
                  <a:extLst>
                    <a:ext uri="{9D8B030D-6E8A-4147-A177-3AD203B41FA5}">
                      <a16:colId xmlns:a16="http://schemas.microsoft.com/office/drawing/2014/main" val="2137917798"/>
                    </a:ext>
                  </a:extLst>
                </a:gridCol>
                <a:gridCol w="983488">
                  <a:extLst>
                    <a:ext uri="{9D8B030D-6E8A-4147-A177-3AD203B41FA5}">
                      <a16:colId xmlns:a16="http://schemas.microsoft.com/office/drawing/2014/main" val="3415139815"/>
                    </a:ext>
                  </a:extLst>
                </a:gridCol>
                <a:gridCol w="983488">
                  <a:extLst>
                    <a:ext uri="{9D8B030D-6E8A-4147-A177-3AD203B41FA5}">
                      <a16:colId xmlns:a16="http://schemas.microsoft.com/office/drawing/2014/main" val="323025039"/>
                    </a:ext>
                  </a:extLst>
                </a:gridCol>
                <a:gridCol w="983488">
                  <a:extLst>
                    <a:ext uri="{9D8B030D-6E8A-4147-A177-3AD203B41FA5}">
                      <a16:colId xmlns:a16="http://schemas.microsoft.com/office/drawing/2014/main" val="2481888702"/>
                    </a:ext>
                  </a:extLst>
                </a:gridCol>
                <a:gridCol w="983488">
                  <a:extLst>
                    <a:ext uri="{9D8B030D-6E8A-4147-A177-3AD203B41FA5}">
                      <a16:colId xmlns:a16="http://schemas.microsoft.com/office/drawing/2014/main" val="2957386793"/>
                    </a:ext>
                  </a:extLst>
                </a:gridCol>
                <a:gridCol w="983488">
                  <a:extLst>
                    <a:ext uri="{9D8B030D-6E8A-4147-A177-3AD203B41FA5}">
                      <a16:colId xmlns:a16="http://schemas.microsoft.com/office/drawing/2014/main" val="2651352377"/>
                    </a:ext>
                  </a:extLst>
                </a:gridCol>
                <a:gridCol w="983488">
                  <a:extLst>
                    <a:ext uri="{9D8B030D-6E8A-4147-A177-3AD203B41FA5}">
                      <a16:colId xmlns:a16="http://schemas.microsoft.com/office/drawing/2014/main" val="2322972996"/>
                    </a:ext>
                  </a:extLst>
                </a:gridCol>
                <a:gridCol w="983488">
                  <a:extLst>
                    <a:ext uri="{9D8B030D-6E8A-4147-A177-3AD203B41FA5}">
                      <a16:colId xmlns:a16="http://schemas.microsoft.com/office/drawing/2014/main" val="3219854037"/>
                    </a:ext>
                  </a:extLst>
                </a:gridCol>
                <a:gridCol w="983488">
                  <a:extLst>
                    <a:ext uri="{9D8B030D-6E8A-4147-A177-3AD203B41FA5}">
                      <a16:colId xmlns:a16="http://schemas.microsoft.com/office/drawing/2014/main" val="1207651071"/>
                    </a:ext>
                  </a:extLst>
                </a:gridCol>
                <a:gridCol w="983488">
                  <a:extLst>
                    <a:ext uri="{9D8B030D-6E8A-4147-A177-3AD203B41FA5}">
                      <a16:colId xmlns:a16="http://schemas.microsoft.com/office/drawing/2014/main" val="2579617320"/>
                    </a:ext>
                  </a:extLst>
                </a:gridCol>
                <a:gridCol w="983488">
                  <a:extLst>
                    <a:ext uri="{9D8B030D-6E8A-4147-A177-3AD203B41FA5}">
                      <a16:colId xmlns:a16="http://schemas.microsoft.com/office/drawing/2014/main" val="1789306224"/>
                    </a:ext>
                  </a:extLst>
                </a:gridCol>
              </a:tblGrid>
              <a:tr h="332509">
                <a:tc>
                  <a:txBody>
                    <a:bodyPr/>
                    <a:lstStyle/>
                    <a:p>
                      <a:pPr algn="l" fontAlgn="b"/>
                      <a:endParaRPr lang="en-GB" sz="1200" b="0" i="0" u="none" strike="noStrike" dirty="0">
                        <a:solidFill>
                          <a:srgbClr val="000000"/>
                        </a:solidFill>
                        <a:effectLst/>
                        <a:latin typeface="Calibri" panose="020F0502020204030204" pitchFamily="34" charset="0"/>
                      </a:endParaRPr>
                    </a:p>
                  </a:txBody>
                  <a:tcPr marL="7701" marR="7701" marT="7701"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gridSpan="10">
                  <a:txBody>
                    <a:bodyPr/>
                    <a:lstStyle/>
                    <a:p>
                      <a:pPr algn="ctr" fontAlgn="b"/>
                      <a:r>
                        <a:rPr lang="en-GB" sz="1600" b="0" i="0" u="none" strike="noStrike" dirty="0" err="1">
                          <a:solidFill>
                            <a:schemeClr val="bg1">
                              <a:lumMod val="95000"/>
                            </a:schemeClr>
                          </a:solidFill>
                          <a:effectLst/>
                          <a:latin typeface="Calibri" panose="020F0502020204030204" pitchFamily="34" charset="0"/>
                        </a:rPr>
                        <a:t>Energoefektivitātes</a:t>
                      </a:r>
                      <a:r>
                        <a:rPr lang="en-GB" sz="1600" b="0" i="0" u="none" strike="noStrike" dirty="0">
                          <a:solidFill>
                            <a:schemeClr val="bg1">
                              <a:lumMod val="95000"/>
                            </a:schemeClr>
                          </a:solidFill>
                          <a:effectLst/>
                          <a:latin typeface="Calibri" panose="020F0502020204030204" pitchFamily="34" charset="0"/>
                        </a:rPr>
                        <a:t> </a:t>
                      </a:r>
                      <a:r>
                        <a:rPr lang="en-GB" sz="1600" b="0" i="0" u="none" strike="noStrike" dirty="0" err="1">
                          <a:solidFill>
                            <a:schemeClr val="bg1">
                              <a:lumMod val="95000"/>
                            </a:schemeClr>
                          </a:solidFill>
                          <a:effectLst/>
                          <a:latin typeface="Calibri" panose="020F0502020204030204" pitchFamily="34" charset="0"/>
                        </a:rPr>
                        <a:t>rādītāja</a:t>
                      </a:r>
                      <a:r>
                        <a:rPr lang="en-GB" sz="1600" b="0" i="0" u="none" strike="noStrike" dirty="0">
                          <a:solidFill>
                            <a:schemeClr val="bg1">
                              <a:lumMod val="95000"/>
                            </a:schemeClr>
                          </a:solidFill>
                          <a:effectLst/>
                          <a:latin typeface="Calibri" panose="020F0502020204030204" pitchFamily="34" charset="0"/>
                        </a:rPr>
                        <a:t> </a:t>
                      </a:r>
                      <a:r>
                        <a:rPr lang="en-GB" sz="1600" b="0" i="0" u="none" strike="noStrike" dirty="0" err="1">
                          <a:solidFill>
                            <a:schemeClr val="bg1">
                              <a:lumMod val="95000"/>
                            </a:schemeClr>
                          </a:solidFill>
                          <a:effectLst/>
                          <a:latin typeface="Calibri" panose="020F0502020204030204" pitchFamily="34" charset="0"/>
                        </a:rPr>
                        <a:t>mediāna</a:t>
                      </a:r>
                      <a:r>
                        <a:rPr lang="en-GB" sz="1600" b="0" i="0" u="none" strike="noStrike" dirty="0">
                          <a:solidFill>
                            <a:schemeClr val="bg1">
                              <a:lumMod val="95000"/>
                            </a:schemeClr>
                          </a:solidFill>
                          <a:effectLst/>
                          <a:latin typeface="Calibri" panose="020F0502020204030204" pitchFamily="34" charset="0"/>
                        </a:rPr>
                        <a:t>, kWh/m</a:t>
                      </a:r>
                      <a:r>
                        <a:rPr lang="en-GB" sz="1600" b="0" i="0" u="none" strike="noStrike" baseline="30000" dirty="0">
                          <a:solidFill>
                            <a:schemeClr val="bg1">
                              <a:lumMod val="95000"/>
                            </a:schemeClr>
                          </a:solidFill>
                          <a:effectLst/>
                          <a:latin typeface="Calibri" panose="020F0502020204030204" pitchFamily="34" charset="0"/>
                        </a:rPr>
                        <a:t>2</a:t>
                      </a:r>
                      <a:r>
                        <a:rPr lang="lv-LV" sz="1600" b="0" i="0" u="none" strike="noStrike" baseline="0" dirty="0">
                          <a:solidFill>
                            <a:schemeClr val="bg1">
                              <a:lumMod val="95000"/>
                            </a:schemeClr>
                          </a:solidFill>
                          <a:effectLst/>
                          <a:latin typeface="Calibri" panose="020F0502020204030204" pitchFamily="34" charset="0"/>
                        </a:rPr>
                        <a:t> gadā</a:t>
                      </a:r>
                      <a:endParaRPr lang="en-GB" sz="1600" b="0" i="0" u="none" strike="noStrike" baseline="0" dirty="0">
                        <a:solidFill>
                          <a:schemeClr val="bg1">
                            <a:lumMod val="95000"/>
                          </a:schemeClr>
                        </a:solidFill>
                        <a:effectLst/>
                        <a:latin typeface="Calibri" panose="020F0502020204030204" pitchFamily="34" charset="0"/>
                      </a:endParaRPr>
                    </a:p>
                  </a:txBody>
                  <a:tcPr marL="7701" marR="7701" marT="7701"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accent2">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85633282"/>
                  </a:ext>
                </a:extLst>
              </a:tr>
              <a:tr h="1367849">
                <a:tc>
                  <a:txBody>
                    <a:bodyPr/>
                    <a:lstStyle/>
                    <a:p>
                      <a:pPr algn="ctr" fontAlgn="b"/>
                      <a:r>
                        <a:rPr lang="lv-LV" sz="1300" b="1" i="0" u="none" strike="noStrike" dirty="0">
                          <a:solidFill>
                            <a:srgbClr val="FFFFFF"/>
                          </a:solidFill>
                          <a:effectLst/>
                          <a:latin typeface="Calibri" panose="020F0502020204030204" pitchFamily="34" charset="0"/>
                        </a:rPr>
                        <a:t>Reģions un novads</a:t>
                      </a:r>
                    </a:p>
                  </a:txBody>
                  <a:tcPr marL="7701" marR="7701" marT="7701" marB="0"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C65911"/>
                    </a:solidFill>
                  </a:tcPr>
                </a:tc>
                <a:tc>
                  <a:txBody>
                    <a:bodyPr/>
                    <a:lstStyle/>
                    <a:p>
                      <a:pPr algn="ctr" fontAlgn="ctr"/>
                      <a:r>
                        <a:rPr lang="en-GB" sz="1300" b="0" i="0" u="none" strike="noStrike" dirty="0" err="1">
                          <a:solidFill>
                            <a:srgbClr val="FFFFFF"/>
                          </a:solidFill>
                          <a:effectLst/>
                          <a:latin typeface="Calibri" panose="020F0502020204030204" pitchFamily="34" charset="0"/>
                        </a:rPr>
                        <a:t>Ambulatoro</a:t>
                      </a:r>
                      <a:r>
                        <a:rPr lang="en-GB" sz="1300" b="0" i="0" u="none" strike="noStrike" dirty="0">
                          <a:solidFill>
                            <a:srgbClr val="FFFFFF"/>
                          </a:solidFill>
                          <a:effectLst/>
                          <a:latin typeface="Calibri" panose="020F0502020204030204" pitchFamily="34" charset="0"/>
                        </a:rPr>
                        <a:t> </a:t>
                      </a:r>
                      <a:r>
                        <a:rPr lang="en-GB" sz="1300" b="0" i="0" u="none" strike="noStrike" dirty="0" err="1">
                          <a:solidFill>
                            <a:srgbClr val="FFFFFF"/>
                          </a:solidFill>
                          <a:effectLst/>
                          <a:latin typeface="Calibri" panose="020F0502020204030204" pitchFamily="34" charset="0"/>
                        </a:rPr>
                        <a:t>vai</a:t>
                      </a:r>
                      <a:r>
                        <a:rPr lang="en-GB" sz="1300" b="0" i="0" u="none" strike="noStrike" dirty="0">
                          <a:solidFill>
                            <a:srgbClr val="FFFFFF"/>
                          </a:solidFill>
                          <a:effectLst/>
                          <a:latin typeface="Calibri" panose="020F0502020204030204" pitchFamily="34" charset="0"/>
                        </a:rPr>
                        <a:t> </a:t>
                      </a:r>
                      <a:r>
                        <a:rPr lang="en-GB" sz="1300" b="0" i="0" u="none" strike="noStrike" dirty="0" err="1">
                          <a:solidFill>
                            <a:srgbClr val="FFFFFF"/>
                          </a:solidFill>
                          <a:effectLst/>
                          <a:latin typeface="Calibri" panose="020F0502020204030204" pitchFamily="34" charset="0"/>
                        </a:rPr>
                        <a:t>stacionāro</a:t>
                      </a:r>
                      <a:r>
                        <a:rPr lang="en-GB" sz="1300" b="0" i="0" u="none" strike="noStrike" dirty="0">
                          <a:solidFill>
                            <a:srgbClr val="FFFFFF"/>
                          </a:solidFill>
                          <a:effectLst/>
                          <a:latin typeface="Calibri" panose="020F0502020204030204" pitchFamily="34" charset="0"/>
                        </a:rPr>
                        <a:t> </a:t>
                      </a:r>
                      <a:r>
                        <a:rPr lang="en-GB" sz="1300" b="0" i="0" u="none" strike="noStrike" dirty="0" err="1">
                          <a:solidFill>
                            <a:srgbClr val="FFFFFF"/>
                          </a:solidFill>
                          <a:effectLst/>
                          <a:latin typeface="Calibri" panose="020F0502020204030204" pitchFamily="34" charset="0"/>
                        </a:rPr>
                        <a:t>ārstniecības</a:t>
                      </a:r>
                      <a:r>
                        <a:rPr lang="en-GB" sz="1300" b="0" i="0" u="none" strike="noStrike" dirty="0">
                          <a:solidFill>
                            <a:srgbClr val="FFFFFF"/>
                          </a:solidFill>
                          <a:effectLst/>
                          <a:latin typeface="Calibri" panose="020F0502020204030204" pitchFamily="34" charset="0"/>
                        </a:rPr>
                        <a:t> </a:t>
                      </a:r>
                      <a:r>
                        <a:rPr lang="en-GB" sz="1300" b="0" i="0" u="none" strike="noStrike" dirty="0" err="1">
                          <a:solidFill>
                            <a:srgbClr val="FFFFFF"/>
                          </a:solidFill>
                          <a:effectLst/>
                          <a:latin typeface="Calibri" panose="020F0502020204030204" pitchFamily="34" charset="0"/>
                        </a:rPr>
                        <a:t>iestāžu</a:t>
                      </a:r>
                      <a:r>
                        <a:rPr lang="en-GB" sz="1300" b="0" i="0" u="none" strike="noStrike" dirty="0">
                          <a:solidFill>
                            <a:srgbClr val="FFFFFF"/>
                          </a:solidFill>
                          <a:effectLst/>
                          <a:latin typeface="Calibri" panose="020F0502020204030204" pitchFamily="34" charset="0"/>
                        </a:rPr>
                        <a:t> </a:t>
                      </a:r>
                      <a:r>
                        <a:rPr lang="en-GB" sz="1300" b="0" i="0" u="none" strike="noStrike" dirty="0" err="1">
                          <a:solidFill>
                            <a:srgbClr val="FFFFFF"/>
                          </a:solidFill>
                          <a:effectLst/>
                          <a:latin typeface="Calibri" panose="020F0502020204030204" pitchFamily="34" charset="0"/>
                        </a:rPr>
                        <a:t>ēka</a:t>
                      </a:r>
                      <a:endParaRPr lang="en-GB" sz="1300" b="0" i="0" u="none" strike="noStrike" dirty="0">
                        <a:solidFill>
                          <a:srgbClr val="FFFFFF"/>
                        </a:solidFill>
                        <a:effectLst/>
                        <a:latin typeface="Calibri" panose="020F0502020204030204" pitchFamily="34" charset="0"/>
                      </a:endParaRPr>
                    </a:p>
                  </a:txBody>
                  <a:tcPr marL="7701" marR="7701" marT="7701" marB="0"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C65911"/>
                    </a:solidFill>
                  </a:tcPr>
                </a:tc>
                <a:tc>
                  <a:txBody>
                    <a:bodyPr/>
                    <a:lstStyle/>
                    <a:p>
                      <a:pPr algn="ctr" fontAlgn="ctr"/>
                      <a:r>
                        <a:rPr lang="en-GB" sz="1300" b="0" i="0" u="none" strike="noStrike" dirty="0" err="1">
                          <a:solidFill>
                            <a:srgbClr val="FFFFFF"/>
                          </a:solidFill>
                          <a:effectLst/>
                          <a:latin typeface="Calibri" panose="020F0502020204030204" pitchFamily="34" charset="0"/>
                        </a:rPr>
                        <a:t>Biroju</a:t>
                      </a:r>
                      <a:r>
                        <a:rPr lang="en-GB" sz="1300" b="0" i="0" u="none" strike="noStrike" dirty="0">
                          <a:solidFill>
                            <a:srgbClr val="FFFFFF"/>
                          </a:solidFill>
                          <a:effectLst/>
                          <a:latin typeface="Calibri" panose="020F0502020204030204" pitchFamily="34" charset="0"/>
                        </a:rPr>
                        <a:t> </a:t>
                      </a:r>
                      <a:r>
                        <a:rPr lang="en-GB" sz="1300" b="0" i="0" u="none" strike="noStrike" dirty="0" err="1">
                          <a:solidFill>
                            <a:srgbClr val="FFFFFF"/>
                          </a:solidFill>
                          <a:effectLst/>
                          <a:latin typeface="Calibri" panose="020F0502020204030204" pitchFamily="34" charset="0"/>
                        </a:rPr>
                        <a:t>ēka</a:t>
                      </a:r>
                      <a:endParaRPr lang="en-GB" sz="1300" b="0" i="0" u="none" strike="noStrike" dirty="0">
                        <a:solidFill>
                          <a:srgbClr val="FFFFFF"/>
                        </a:solidFill>
                        <a:effectLst/>
                        <a:latin typeface="Calibri" panose="020F0502020204030204" pitchFamily="34" charset="0"/>
                      </a:endParaRPr>
                    </a:p>
                  </a:txBody>
                  <a:tcPr marL="7701" marR="7701" marT="7701" marB="0"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C65911"/>
                    </a:solidFill>
                  </a:tcPr>
                </a:tc>
                <a:tc>
                  <a:txBody>
                    <a:bodyPr/>
                    <a:lstStyle/>
                    <a:p>
                      <a:pPr algn="ctr" fontAlgn="ctr"/>
                      <a:r>
                        <a:rPr lang="lv-LV" sz="1300" b="0" i="0" u="none" strike="noStrike" dirty="0">
                          <a:solidFill>
                            <a:srgbClr val="FFFFFF"/>
                          </a:solidFill>
                          <a:effectLst/>
                          <a:latin typeface="Calibri" panose="020F0502020204030204" pitchFamily="34" charset="0"/>
                        </a:rPr>
                        <a:t>Cita tipa ēka, kurā tiek patērēta enerģija</a:t>
                      </a:r>
                    </a:p>
                  </a:txBody>
                  <a:tcPr marL="7701" marR="7701" marT="7701" marB="0"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C65911"/>
                    </a:solidFill>
                  </a:tcPr>
                </a:tc>
                <a:tc>
                  <a:txBody>
                    <a:bodyPr/>
                    <a:lstStyle/>
                    <a:p>
                      <a:pPr algn="ctr" fontAlgn="ctr"/>
                      <a:r>
                        <a:rPr lang="lv-LV" sz="1300" b="0" i="0" u="none" strike="noStrike" dirty="0">
                          <a:solidFill>
                            <a:srgbClr val="FFFFFF"/>
                          </a:solidFill>
                          <a:effectLst/>
                          <a:latin typeface="Calibri" panose="020F0502020204030204" pitchFamily="34" charset="0"/>
                        </a:rPr>
                        <a:t>Daudzdzīvokļu māja</a:t>
                      </a:r>
                    </a:p>
                  </a:txBody>
                  <a:tcPr marL="7701" marR="7701" marT="7701" marB="0"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C65911"/>
                    </a:solidFill>
                  </a:tcPr>
                </a:tc>
                <a:tc>
                  <a:txBody>
                    <a:bodyPr/>
                    <a:lstStyle/>
                    <a:p>
                      <a:pPr algn="ctr" fontAlgn="ctr"/>
                      <a:r>
                        <a:rPr lang="lv-LV" sz="1300" b="0" i="0" u="none" strike="noStrike" dirty="0">
                          <a:solidFill>
                            <a:srgbClr val="FFFFFF"/>
                          </a:solidFill>
                          <a:effectLst/>
                          <a:latin typeface="Calibri" panose="020F0502020204030204" pitchFamily="34" charset="0"/>
                        </a:rPr>
                        <a:t>Dažāda tipa viendzīvokļa ēka vai </a:t>
                      </a:r>
                      <a:r>
                        <a:rPr lang="lv-LV" sz="1300" b="0" i="0" u="none" strike="noStrike" dirty="0" err="1">
                          <a:solidFill>
                            <a:srgbClr val="FFFFFF"/>
                          </a:solidFill>
                          <a:effectLst/>
                          <a:latin typeface="Calibri" panose="020F0502020204030204" pitchFamily="34" charset="0"/>
                        </a:rPr>
                        <a:t>divdzīvokļu</a:t>
                      </a:r>
                      <a:r>
                        <a:rPr lang="lv-LV" sz="1300" b="0" i="0" u="none" strike="noStrike" dirty="0">
                          <a:solidFill>
                            <a:srgbClr val="FFFFFF"/>
                          </a:solidFill>
                          <a:effectLst/>
                          <a:latin typeface="Calibri" panose="020F0502020204030204" pitchFamily="34" charset="0"/>
                        </a:rPr>
                        <a:t> ēka</a:t>
                      </a:r>
                    </a:p>
                  </a:txBody>
                  <a:tcPr marL="7701" marR="7701" marT="7701" marB="0"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C65911"/>
                    </a:solidFill>
                  </a:tcPr>
                </a:tc>
                <a:tc>
                  <a:txBody>
                    <a:bodyPr/>
                    <a:lstStyle/>
                    <a:p>
                      <a:pPr algn="ctr" fontAlgn="ctr"/>
                      <a:r>
                        <a:rPr lang="en-GB" sz="1300" b="0" i="0" u="none" strike="noStrike" dirty="0" err="1">
                          <a:solidFill>
                            <a:srgbClr val="FFFFFF"/>
                          </a:solidFill>
                          <a:effectLst/>
                          <a:latin typeface="Calibri" panose="020F0502020204030204" pitchFamily="34" charset="0"/>
                        </a:rPr>
                        <a:t>Izglītības</a:t>
                      </a:r>
                      <a:r>
                        <a:rPr lang="en-GB" sz="1300" b="0" i="0" u="none" strike="noStrike" dirty="0">
                          <a:solidFill>
                            <a:srgbClr val="FFFFFF"/>
                          </a:solidFill>
                          <a:effectLst/>
                          <a:latin typeface="Calibri" panose="020F0502020204030204" pitchFamily="34" charset="0"/>
                        </a:rPr>
                        <a:t> </a:t>
                      </a:r>
                      <a:r>
                        <a:rPr lang="en-GB" sz="1300" b="0" i="0" u="none" strike="noStrike" dirty="0" err="1">
                          <a:solidFill>
                            <a:srgbClr val="FFFFFF"/>
                          </a:solidFill>
                          <a:effectLst/>
                          <a:latin typeface="Calibri" panose="020F0502020204030204" pitchFamily="34" charset="0"/>
                        </a:rPr>
                        <a:t>iestāžu</a:t>
                      </a:r>
                      <a:r>
                        <a:rPr lang="en-GB" sz="1300" b="0" i="0" u="none" strike="noStrike" dirty="0">
                          <a:solidFill>
                            <a:srgbClr val="FFFFFF"/>
                          </a:solidFill>
                          <a:effectLst/>
                          <a:latin typeface="Calibri" panose="020F0502020204030204" pitchFamily="34" charset="0"/>
                        </a:rPr>
                        <a:t> </a:t>
                      </a:r>
                      <a:r>
                        <a:rPr lang="en-GB" sz="1300" b="0" i="0" u="none" strike="noStrike" dirty="0" err="1">
                          <a:solidFill>
                            <a:srgbClr val="FFFFFF"/>
                          </a:solidFill>
                          <a:effectLst/>
                          <a:latin typeface="Calibri" panose="020F0502020204030204" pitchFamily="34" charset="0"/>
                        </a:rPr>
                        <a:t>ēka</a:t>
                      </a:r>
                      <a:endParaRPr lang="en-GB" sz="1300" b="0" i="0" u="none" strike="noStrike" dirty="0">
                        <a:solidFill>
                          <a:srgbClr val="FFFFFF"/>
                        </a:solidFill>
                        <a:effectLst/>
                        <a:latin typeface="Calibri" panose="020F0502020204030204" pitchFamily="34" charset="0"/>
                      </a:endParaRPr>
                    </a:p>
                  </a:txBody>
                  <a:tcPr marL="7701" marR="7701" marT="7701" marB="0"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C65911"/>
                    </a:solidFill>
                  </a:tcPr>
                </a:tc>
                <a:tc>
                  <a:txBody>
                    <a:bodyPr/>
                    <a:lstStyle/>
                    <a:p>
                      <a:pPr algn="ctr" fontAlgn="ctr"/>
                      <a:r>
                        <a:rPr lang="en-GB" sz="1300" b="0" i="0" u="none" strike="noStrike" dirty="0" err="1">
                          <a:solidFill>
                            <a:srgbClr val="FFFFFF"/>
                          </a:solidFill>
                          <a:effectLst/>
                          <a:latin typeface="Calibri" panose="020F0502020204030204" pitchFamily="34" charset="0"/>
                        </a:rPr>
                        <a:t>Sporta</a:t>
                      </a:r>
                      <a:r>
                        <a:rPr lang="en-GB" sz="1300" b="0" i="0" u="none" strike="noStrike" dirty="0">
                          <a:solidFill>
                            <a:srgbClr val="FFFFFF"/>
                          </a:solidFill>
                          <a:effectLst/>
                          <a:latin typeface="Calibri" panose="020F0502020204030204" pitchFamily="34" charset="0"/>
                        </a:rPr>
                        <a:t> </a:t>
                      </a:r>
                      <a:r>
                        <a:rPr lang="en-GB" sz="1300" b="0" i="0" u="none" strike="noStrike" dirty="0" err="1">
                          <a:solidFill>
                            <a:srgbClr val="FFFFFF"/>
                          </a:solidFill>
                          <a:effectLst/>
                          <a:latin typeface="Calibri" panose="020F0502020204030204" pitchFamily="34" charset="0"/>
                        </a:rPr>
                        <a:t>iestāžu</a:t>
                      </a:r>
                      <a:r>
                        <a:rPr lang="en-GB" sz="1300" b="0" i="0" u="none" strike="noStrike" dirty="0">
                          <a:solidFill>
                            <a:srgbClr val="FFFFFF"/>
                          </a:solidFill>
                          <a:effectLst/>
                          <a:latin typeface="Calibri" panose="020F0502020204030204" pitchFamily="34" charset="0"/>
                        </a:rPr>
                        <a:t> </a:t>
                      </a:r>
                      <a:r>
                        <a:rPr lang="en-GB" sz="1300" b="0" i="0" u="none" strike="noStrike" dirty="0" err="1">
                          <a:solidFill>
                            <a:srgbClr val="FFFFFF"/>
                          </a:solidFill>
                          <a:effectLst/>
                          <a:latin typeface="Calibri" panose="020F0502020204030204" pitchFamily="34" charset="0"/>
                        </a:rPr>
                        <a:t>ēka</a:t>
                      </a:r>
                      <a:endParaRPr lang="en-GB" sz="1300" b="0" i="0" u="none" strike="noStrike" dirty="0">
                        <a:solidFill>
                          <a:srgbClr val="FFFFFF"/>
                        </a:solidFill>
                        <a:effectLst/>
                        <a:latin typeface="Calibri" panose="020F0502020204030204" pitchFamily="34" charset="0"/>
                      </a:endParaRPr>
                    </a:p>
                  </a:txBody>
                  <a:tcPr marL="7701" marR="7701" marT="7701" marB="0"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C65911"/>
                    </a:solidFill>
                  </a:tcPr>
                </a:tc>
                <a:tc>
                  <a:txBody>
                    <a:bodyPr/>
                    <a:lstStyle/>
                    <a:p>
                      <a:pPr algn="ctr" fontAlgn="ctr"/>
                      <a:r>
                        <a:rPr lang="en-GB" sz="1300" b="0" i="0" u="none" strike="noStrike" dirty="0" err="1">
                          <a:solidFill>
                            <a:srgbClr val="FFFFFF"/>
                          </a:solidFill>
                          <a:effectLst/>
                          <a:latin typeface="Calibri" panose="020F0502020204030204" pitchFamily="34" charset="0"/>
                        </a:rPr>
                        <a:t>Vairum</a:t>
                      </a:r>
                      <a:r>
                        <a:rPr lang="lv-LV" sz="1300" b="0" i="0" u="none" strike="noStrike" dirty="0">
                          <a:solidFill>
                            <a:srgbClr val="FFFFFF"/>
                          </a:solidFill>
                          <a:effectLst/>
                          <a:latin typeface="Calibri" panose="020F0502020204030204" pitchFamily="34" charset="0"/>
                        </a:rPr>
                        <a:t>-</a:t>
                      </a:r>
                      <a:r>
                        <a:rPr lang="en-GB" sz="1300" b="0" i="0" u="none" strike="noStrike" dirty="0" err="1">
                          <a:solidFill>
                            <a:srgbClr val="FFFFFF"/>
                          </a:solidFill>
                          <a:effectLst/>
                          <a:latin typeface="Calibri" panose="020F0502020204030204" pitchFamily="34" charset="0"/>
                        </a:rPr>
                        <a:t>tirdzniecības</a:t>
                      </a:r>
                      <a:r>
                        <a:rPr lang="en-GB" sz="1300" b="0" i="0" u="none" strike="noStrike" dirty="0">
                          <a:solidFill>
                            <a:srgbClr val="FFFFFF"/>
                          </a:solidFill>
                          <a:effectLst/>
                          <a:latin typeface="Calibri" panose="020F0502020204030204" pitchFamily="34" charset="0"/>
                        </a:rPr>
                        <a:t> </a:t>
                      </a:r>
                      <a:r>
                        <a:rPr lang="en-GB" sz="1300" b="0" i="0" u="none" strike="noStrike" dirty="0" err="1">
                          <a:solidFill>
                            <a:srgbClr val="FFFFFF"/>
                          </a:solidFill>
                          <a:effectLst/>
                          <a:latin typeface="Calibri" panose="020F0502020204030204" pitchFamily="34" charset="0"/>
                        </a:rPr>
                        <a:t>vai</a:t>
                      </a:r>
                      <a:r>
                        <a:rPr lang="en-GB" sz="1300" b="0" i="0" u="none" strike="noStrike" dirty="0">
                          <a:solidFill>
                            <a:srgbClr val="FFFFFF"/>
                          </a:solidFill>
                          <a:effectLst/>
                          <a:latin typeface="Calibri" panose="020F0502020204030204" pitchFamily="34" charset="0"/>
                        </a:rPr>
                        <a:t> </a:t>
                      </a:r>
                      <a:r>
                        <a:rPr lang="en-GB" sz="1300" b="0" i="0" u="none" strike="noStrike" dirty="0" err="1">
                          <a:solidFill>
                            <a:srgbClr val="FFFFFF"/>
                          </a:solidFill>
                          <a:effectLst/>
                          <a:latin typeface="Calibri" panose="020F0502020204030204" pitchFamily="34" charset="0"/>
                        </a:rPr>
                        <a:t>mazumtirdzniecības</a:t>
                      </a:r>
                      <a:r>
                        <a:rPr lang="en-GB" sz="1300" b="0" i="0" u="none" strike="noStrike" dirty="0">
                          <a:solidFill>
                            <a:srgbClr val="FFFFFF"/>
                          </a:solidFill>
                          <a:effectLst/>
                          <a:latin typeface="Calibri" panose="020F0502020204030204" pitchFamily="34" charset="0"/>
                        </a:rPr>
                        <a:t> </a:t>
                      </a:r>
                      <a:r>
                        <a:rPr lang="en-GB" sz="1300" b="0" i="0" u="none" strike="noStrike" dirty="0" err="1">
                          <a:solidFill>
                            <a:srgbClr val="FFFFFF"/>
                          </a:solidFill>
                          <a:effectLst/>
                          <a:latin typeface="Calibri" panose="020F0502020204030204" pitchFamily="34" charset="0"/>
                        </a:rPr>
                        <a:t>pakalpojumu</a:t>
                      </a:r>
                      <a:r>
                        <a:rPr lang="en-GB" sz="1300" b="0" i="0" u="none" strike="noStrike" dirty="0">
                          <a:solidFill>
                            <a:srgbClr val="FFFFFF"/>
                          </a:solidFill>
                          <a:effectLst/>
                          <a:latin typeface="Calibri" panose="020F0502020204030204" pitchFamily="34" charset="0"/>
                        </a:rPr>
                        <a:t> </a:t>
                      </a:r>
                      <a:r>
                        <a:rPr lang="en-GB" sz="1300" b="0" i="0" u="none" strike="noStrike" dirty="0" err="1">
                          <a:solidFill>
                            <a:srgbClr val="FFFFFF"/>
                          </a:solidFill>
                          <a:effectLst/>
                          <a:latin typeface="Calibri" panose="020F0502020204030204" pitchFamily="34" charset="0"/>
                        </a:rPr>
                        <a:t>ēka</a:t>
                      </a:r>
                      <a:endParaRPr lang="en-GB" sz="1300" b="0" i="0" u="none" strike="noStrike" dirty="0">
                        <a:solidFill>
                          <a:srgbClr val="FFFFFF"/>
                        </a:solidFill>
                        <a:effectLst/>
                        <a:latin typeface="Calibri" panose="020F0502020204030204" pitchFamily="34" charset="0"/>
                      </a:endParaRPr>
                    </a:p>
                  </a:txBody>
                  <a:tcPr marL="7701" marR="7701" marT="7701" marB="0"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C65911"/>
                    </a:solidFill>
                  </a:tcPr>
                </a:tc>
                <a:tc>
                  <a:txBody>
                    <a:bodyPr/>
                    <a:lstStyle/>
                    <a:p>
                      <a:pPr algn="ctr" fontAlgn="ctr"/>
                      <a:r>
                        <a:rPr lang="en-GB" sz="1300" b="0" i="0" u="none" strike="noStrike" dirty="0" err="1">
                          <a:solidFill>
                            <a:srgbClr val="FFFFFF"/>
                          </a:solidFill>
                          <a:effectLst/>
                          <a:latin typeface="Calibri" panose="020F0502020204030204" pitchFamily="34" charset="0"/>
                        </a:rPr>
                        <a:t>Viesnīcu</a:t>
                      </a:r>
                      <a:r>
                        <a:rPr lang="en-GB" sz="1300" b="0" i="0" u="none" strike="noStrike" dirty="0">
                          <a:solidFill>
                            <a:srgbClr val="FFFFFF"/>
                          </a:solidFill>
                          <a:effectLst/>
                          <a:latin typeface="Calibri" panose="020F0502020204030204" pitchFamily="34" charset="0"/>
                        </a:rPr>
                        <a:t> un </a:t>
                      </a:r>
                      <a:r>
                        <a:rPr lang="en-GB" sz="1300" b="0" i="0" u="none" strike="noStrike" dirty="0" err="1">
                          <a:solidFill>
                            <a:srgbClr val="FFFFFF"/>
                          </a:solidFill>
                          <a:effectLst/>
                          <a:latin typeface="Calibri" panose="020F0502020204030204" pitchFamily="34" charset="0"/>
                        </a:rPr>
                        <a:t>restorānu</a:t>
                      </a:r>
                      <a:r>
                        <a:rPr lang="en-GB" sz="1300" b="0" i="0" u="none" strike="noStrike" dirty="0">
                          <a:solidFill>
                            <a:srgbClr val="FFFFFF"/>
                          </a:solidFill>
                          <a:effectLst/>
                          <a:latin typeface="Calibri" panose="020F0502020204030204" pitchFamily="34" charset="0"/>
                        </a:rPr>
                        <a:t> </a:t>
                      </a:r>
                      <a:r>
                        <a:rPr lang="en-GB" sz="1300" b="0" i="0" u="none" strike="noStrike" dirty="0" err="1">
                          <a:solidFill>
                            <a:srgbClr val="FFFFFF"/>
                          </a:solidFill>
                          <a:effectLst/>
                          <a:latin typeface="Calibri" panose="020F0502020204030204" pitchFamily="34" charset="0"/>
                        </a:rPr>
                        <a:t>ēka</a:t>
                      </a:r>
                      <a:endParaRPr lang="en-GB" sz="1300" b="0" i="0" u="none" strike="noStrike" dirty="0">
                        <a:solidFill>
                          <a:srgbClr val="FFFFFF"/>
                        </a:solidFill>
                        <a:effectLst/>
                        <a:latin typeface="Calibri" panose="020F0502020204030204" pitchFamily="34" charset="0"/>
                      </a:endParaRPr>
                    </a:p>
                  </a:txBody>
                  <a:tcPr marL="7701" marR="7701" marT="7701" marB="0"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C65911"/>
                    </a:solidFill>
                  </a:tcPr>
                </a:tc>
                <a:tc>
                  <a:txBody>
                    <a:bodyPr/>
                    <a:lstStyle/>
                    <a:p>
                      <a:pPr algn="ctr" fontAlgn="ctr"/>
                      <a:r>
                        <a:rPr lang="en-GB" sz="1300" b="1" i="0" u="none" strike="noStrike" dirty="0" err="1">
                          <a:solidFill>
                            <a:srgbClr val="FFFFFF"/>
                          </a:solidFill>
                          <a:effectLst/>
                          <a:latin typeface="Calibri" panose="020F0502020204030204" pitchFamily="34" charset="0"/>
                        </a:rPr>
                        <a:t>Kopā</a:t>
                      </a:r>
                      <a:endParaRPr lang="en-GB" sz="1300" b="1" i="0" u="none" strike="noStrike" dirty="0">
                        <a:solidFill>
                          <a:srgbClr val="FFFFFF"/>
                        </a:solidFill>
                        <a:effectLst/>
                        <a:latin typeface="Calibri" panose="020F0502020204030204" pitchFamily="34" charset="0"/>
                      </a:endParaRPr>
                    </a:p>
                  </a:txBody>
                  <a:tcPr marL="7701" marR="7701" marT="7701" marB="0"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C65911"/>
                    </a:solidFill>
                  </a:tcPr>
                </a:tc>
                <a:extLst>
                  <a:ext uri="{0D108BD9-81ED-4DB2-BD59-A6C34878D82A}">
                    <a16:rowId xmlns:a16="http://schemas.microsoft.com/office/drawing/2014/main" val="2226062449"/>
                  </a:ext>
                </a:extLst>
              </a:tr>
              <a:tr h="202418">
                <a:tc>
                  <a:txBody>
                    <a:bodyPr/>
                    <a:lstStyle/>
                    <a:p>
                      <a:pPr algn="l" fontAlgn="b"/>
                      <a:r>
                        <a:rPr lang="lv-LV" sz="1300" b="0" i="0" u="none" strike="noStrike" dirty="0">
                          <a:solidFill>
                            <a:srgbClr val="FFFFFF"/>
                          </a:solidFill>
                          <a:effectLst/>
                          <a:latin typeface="Calibri" panose="020F0502020204030204" pitchFamily="34" charset="0"/>
                        </a:rPr>
                        <a:t>Kurzemes reģions</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F4B084"/>
                    </a:solidFill>
                  </a:tcPr>
                </a:tc>
                <a:tc>
                  <a:txBody>
                    <a:bodyPr/>
                    <a:lstStyle/>
                    <a:p>
                      <a:pPr algn="ctr" fontAlgn="b"/>
                      <a:r>
                        <a:rPr lang="en-GB" sz="1300" b="0" i="0" u="none" strike="noStrike" dirty="0">
                          <a:solidFill>
                            <a:srgbClr val="FFFFFF"/>
                          </a:solidFill>
                          <a:effectLst/>
                          <a:latin typeface="Calibri" panose="020F0502020204030204" pitchFamily="34" charset="0"/>
                        </a:rPr>
                        <a:t>140</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F4B084"/>
                    </a:solidFill>
                  </a:tcPr>
                </a:tc>
                <a:tc>
                  <a:txBody>
                    <a:bodyPr/>
                    <a:lstStyle/>
                    <a:p>
                      <a:pPr algn="ctr" fontAlgn="b"/>
                      <a:r>
                        <a:rPr lang="en-GB" sz="1300" b="0" i="0" u="none" strike="noStrike">
                          <a:solidFill>
                            <a:srgbClr val="FFFFFF"/>
                          </a:solidFill>
                          <a:effectLst/>
                          <a:latin typeface="Calibri" panose="020F0502020204030204" pitchFamily="34" charset="0"/>
                        </a:rPr>
                        <a:t>139</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F4B084"/>
                    </a:solidFill>
                  </a:tcPr>
                </a:tc>
                <a:tc>
                  <a:txBody>
                    <a:bodyPr/>
                    <a:lstStyle/>
                    <a:p>
                      <a:pPr algn="ctr" fontAlgn="b"/>
                      <a:r>
                        <a:rPr lang="en-GB" sz="1300" b="0" i="0" u="none" strike="noStrike">
                          <a:solidFill>
                            <a:srgbClr val="FFFFFF"/>
                          </a:solidFill>
                          <a:effectLst/>
                          <a:latin typeface="Calibri" panose="020F0502020204030204" pitchFamily="34" charset="0"/>
                        </a:rPr>
                        <a:t>152</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F4B084"/>
                    </a:solidFill>
                  </a:tcPr>
                </a:tc>
                <a:tc>
                  <a:txBody>
                    <a:bodyPr/>
                    <a:lstStyle/>
                    <a:p>
                      <a:pPr algn="ctr" fontAlgn="b"/>
                      <a:r>
                        <a:rPr lang="en-GB" sz="1300" b="0" i="0" u="none" strike="noStrike" dirty="0">
                          <a:solidFill>
                            <a:srgbClr val="FFFFFF"/>
                          </a:solidFill>
                          <a:effectLst/>
                          <a:latin typeface="Calibri" panose="020F0502020204030204" pitchFamily="34" charset="0"/>
                        </a:rPr>
                        <a:t>116</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F4B084"/>
                    </a:solidFill>
                  </a:tcPr>
                </a:tc>
                <a:tc>
                  <a:txBody>
                    <a:bodyPr/>
                    <a:lstStyle/>
                    <a:p>
                      <a:pPr algn="ctr" fontAlgn="b"/>
                      <a:r>
                        <a:rPr lang="en-GB" sz="1300" b="0" i="0" u="none" strike="noStrike">
                          <a:solidFill>
                            <a:srgbClr val="FFFFFF"/>
                          </a:solidFill>
                          <a:effectLst/>
                          <a:latin typeface="Calibri" panose="020F0502020204030204" pitchFamily="34" charset="0"/>
                        </a:rPr>
                        <a:t>150</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F4B084"/>
                    </a:solidFill>
                  </a:tcPr>
                </a:tc>
                <a:tc>
                  <a:txBody>
                    <a:bodyPr/>
                    <a:lstStyle/>
                    <a:p>
                      <a:pPr algn="ctr" fontAlgn="b"/>
                      <a:r>
                        <a:rPr lang="en-GB" sz="1300" b="0" i="0" u="none" strike="noStrike">
                          <a:solidFill>
                            <a:srgbClr val="FFFFFF"/>
                          </a:solidFill>
                          <a:effectLst/>
                          <a:latin typeface="Calibri" panose="020F0502020204030204" pitchFamily="34" charset="0"/>
                        </a:rPr>
                        <a:t>117</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F4B084"/>
                    </a:solidFill>
                  </a:tcPr>
                </a:tc>
                <a:tc>
                  <a:txBody>
                    <a:bodyPr/>
                    <a:lstStyle/>
                    <a:p>
                      <a:pPr algn="ctr" fontAlgn="b"/>
                      <a:r>
                        <a:rPr lang="en-GB" sz="1300" b="0" i="0" u="none" strike="noStrike">
                          <a:solidFill>
                            <a:srgbClr val="FFFFFF"/>
                          </a:solidFill>
                          <a:effectLst/>
                          <a:latin typeface="Calibri" panose="020F0502020204030204" pitchFamily="34" charset="0"/>
                        </a:rPr>
                        <a:t>104</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F4B084"/>
                    </a:solidFill>
                  </a:tcPr>
                </a:tc>
                <a:tc>
                  <a:txBody>
                    <a:bodyPr/>
                    <a:lstStyle/>
                    <a:p>
                      <a:pPr algn="ctr" fontAlgn="b"/>
                      <a:r>
                        <a:rPr lang="en-GB" sz="1300" b="0" i="0" u="none" strike="noStrike">
                          <a:solidFill>
                            <a:srgbClr val="FFFFFF"/>
                          </a:solidFill>
                          <a:effectLst/>
                          <a:latin typeface="Calibri" panose="020F0502020204030204" pitchFamily="34" charset="0"/>
                        </a:rPr>
                        <a:t>69</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F4B084"/>
                    </a:solidFill>
                  </a:tcPr>
                </a:tc>
                <a:tc>
                  <a:txBody>
                    <a:bodyPr/>
                    <a:lstStyle/>
                    <a:p>
                      <a:pPr algn="ctr" fontAlgn="b"/>
                      <a:r>
                        <a:rPr lang="en-GB" sz="1300" b="0" i="0" u="none" strike="noStrike">
                          <a:solidFill>
                            <a:srgbClr val="FFFFFF"/>
                          </a:solidFill>
                          <a:effectLst/>
                          <a:latin typeface="Calibri" panose="020F0502020204030204" pitchFamily="34" charset="0"/>
                        </a:rPr>
                        <a:t>105</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F4B084"/>
                    </a:solidFill>
                  </a:tcPr>
                </a:tc>
                <a:tc>
                  <a:txBody>
                    <a:bodyPr/>
                    <a:lstStyle/>
                    <a:p>
                      <a:pPr algn="ctr" fontAlgn="b"/>
                      <a:r>
                        <a:rPr lang="en-GB" sz="1300" b="0" i="0" u="none" strike="noStrike" dirty="0">
                          <a:solidFill>
                            <a:srgbClr val="FFFFFF"/>
                          </a:solidFill>
                          <a:effectLst/>
                          <a:latin typeface="Calibri" panose="020F0502020204030204" pitchFamily="34" charset="0"/>
                        </a:rPr>
                        <a:t>120</a:t>
                      </a:r>
                    </a:p>
                  </a:txBody>
                  <a:tcPr marL="6314" marR="6314" marT="6314" marB="0" anchor="b">
                    <a:lnL w="6350" cap="flat" cmpd="sng" algn="ctr">
                      <a:solidFill>
                        <a:srgbClr val="C65911"/>
                      </a:solidFill>
                      <a:prstDash val="solid"/>
                      <a:round/>
                      <a:headEnd type="none" w="med" len="med"/>
                      <a:tailEnd type="none" w="med" len="med"/>
                    </a:lnL>
                    <a:lnR>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F4B084"/>
                    </a:solidFill>
                  </a:tcPr>
                </a:tc>
                <a:extLst>
                  <a:ext uri="{0D108BD9-81ED-4DB2-BD59-A6C34878D82A}">
                    <a16:rowId xmlns:a16="http://schemas.microsoft.com/office/drawing/2014/main" val="405187342"/>
                  </a:ext>
                </a:extLst>
              </a:tr>
              <a:tr h="202418">
                <a:tc>
                  <a:txBody>
                    <a:bodyPr/>
                    <a:lstStyle/>
                    <a:p>
                      <a:pPr algn="l" fontAlgn="b"/>
                      <a:r>
                        <a:rPr lang="en-GB" sz="1300" b="0" i="0" u="none" strike="noStrike" kern="1200" dirty="0" err="1">
                          <a:solidFill>
                            <a:srgbClr val="000000"/>
                          </a:solidFill>
                          <a:effectLst/>
                          <a:latin typeface="Calibri" panose="020F0502020204030204" pitchFamily="34" charset="0"/>
                          <a:ea typeface="+mn-ea"/>
                          <a:cs typeface="+mn-cs"/>
                        </a:rPr>
                        <a:t>Aizputes</a:t>
                      </a:r>
                      <a:r>
                        <a:rPr lang="en-GB" sz="1300" b="0" i="0" u="none" strike="noStrike" kern="1200" dirty="0">
                          <a:solidFill>
                            <a:srgbClr val="000000"/>
                          </a:solidFill>
                          <a:effectLst/>
                          <a:latin typeface="Calibri" panose="020F0502020204030204" pitchFamily="34" charset="0"/>
                          <a:ea typeface="+mn-ea"/>
                          <a:cs typeface="+mn-cs"/>
                        </a:rPr>
                        <a:t> </a:t>
                      </a:r>
                      <a:r>
                        <a:rPr lang="en-GB" sz="1300" b="0" i="0" u="none" strike="noStrike" kern="1200" dirty="0" err="1">
                          <a:solidFill>
                            <a:srgbClr val="000000"/>
                          </a:solidFill>
                          <a:effectLst/>
                          <a:latin typeface="Calibri" panose="020F0502020204030204" pitchFamily="34" charset="0"/>
                          <a:ea typeface="+mn-ea"/>
                          <a:cs typeface="+mn-cs"/>
                        </a:rPr>
                        <a:t>novads</a:t>
                      </a:r>
                      <a:endParaRPr lang="en-GB" sz="1300" b="0" i="0" u="none" strike="noStrike" kern="1200" dirty="0">
                        <a:solidFill>
                          <a:srgbClr val="000000"/>
                        </a:solidFill>
                        <a:effectLst/>
                        <a:latin typeface="Calibri" panose="020F0502020204030204" pitchFamily="34" charset="0"/>
                        <a:ea typeface="+mn-ea"/>
                        <a:cs typeface="+mn-cs"/>
                      </a:endParaRPr>
                    </a:p>
                  </a:txBody>
                  <a:tcPr marL="56830"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fontAlgn="b"/>
                      <a:r>
                        <a:rPr lang="en-GB" sz="1300" b="0" i="0" u="none" strike="noStrike" kern="1200" dirty="0">
                          <a:solidFill>
                            <a:srgbClr val="000000"/>
                          </a:solidFill>
                          <a:effectLst/>
                          <a:latin typeface="Calibri" panose="020F0502020204030204" pitchFamily="34" charset="0"/>
                          <a:ea typeface="+mn-ea"/>
                          <a:cs typeface="+mn-cs"/>
                        </a:rPr>
                        <a:t>99</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fontAlgn="b"/>
                      <a:r>
                        <a:rPr lang="en-GB" sz="1300" b="0" i="0" u="none" strike="noStrike" kern="1200">
                          <a:solidFill>
                            <a:srgbClr val="000000"/>
                          </a:solidFill>
                          <a:effectLst/>
                          <a:latin typeface="Calibri" panose="020F0502020204030204" pitchFamily="34" charset="0"/>
                          <a:ea typeface="+mn-ea"/>
                          <a:cs typeface="+mn-cs"/>
                        </a:rPr>
                        <a:t>173</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fontAlgn="b"/>
                      <a:r>
                        <a:rPr lang="en-GB" sz="1300" b="0" i="0" u="none" strike="noStrike" kern="1200" dirty="0">
                          <a:solidFill>
                            <a:srgbClr val="000000"/>
                          </a:solidFill>
                          <a:effectLst/>
                          <a:latin typeface="Calibri" panose="020F0502020204030204" pitchFamily="34" charset="0"/>
                          <a:ea typeface="+mn-ea"/>
                          <a:cs typeface="+mn-cs"/>
                        </a:rPr>
                        <a:t> </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fontAlgn="b"/>
                      <a:r>
                        <a:rPr lang="en-GB" sz="1300" b="0" i="0" u="none" strike="noStrike" kern="1200">
                          <a:solidFill>
                            <a:srgbClr val="000000"/>
                          </a:solidFill>
                          <a:effectLst/>
                          <a:latin typeface="Calibri" panose="020F0502020204030204" pitchFamily="34" charset="0"/>
                          <a:ea typeface="+mn-ea"/>
                          <a:cs typeface="+mn-cs"/>
                        </a:rPr>
                        <a:t>144</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fontAlgn="b"/>
                      <a:r>
                        <a:rPr lang="en-GB" sz="1300" b="0" i="0" u="none" strike="noStrike" kern="1200" dirty="0">
                          <a:solidFill>
                            <a:srgbClr val="000000"/>
                          </a:solidFill>
                          <a:effectLst/>
                          <a:latin typeface="Calibri" panose="020F0502020204030204" pitchFamily="34" charset="0"/>
                          <a:ea typeface="+mn-ea"/>
                          <a:cs typeface="+mn-cs"/>
                        </a:rPr>
                        <a:t> </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fontAlgn="b"/>
                      <a:r>
                        <a:rPr lang="en-GB" sz="1300" b="0" i="0" u="none" strike="noStrike" kern="1200" dirty="0">
                          <a:solidFill>
                            <a:srgbClr val="000000"/>
                          </a:solidFill>
                          <a:effectLst/>
                          <a:latin typeface="Calibri" panose="020F0502020204030204" pitchFamily="34" charset="0"/>
                          <a:ea typeface="+mn-ea"/>
                          <a:cs typeface="+mn-cs"/>
                        </a:rPr>
                        <a:t> </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fontAlgn="b"/>
                      <a:r>
                        <a:rPr lang="en-GB" sz="1300" b="0" i="0" u="none" strike="noStrike" kern="1200" dirty="0">
                          <a:solidFill>
                            <a:srgbClr val="000000"/>
                          </a:solidFill>
                          <a:effectLst/>
                          <a:latin typeface="Calibri" panose="020F0502020204030204" pitchFamily="34" charset="0"/>
                          <a:ea typeface="+mn-ea"/>
                          <a:cs typeface="+mn-cs"/>
                        </a:rPr>
                        <a:t>146</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fontAlgn="b"/>
                      <a:r>
                        <a:rPr lang="en-GB" sz="1300" b="0" i="0" u="none" strike="noStrike" kern="1200">
                          <a:solidFill>
                            <a:srgbClr val="000000"/>
                          </a:solidFill>
                          <a:effectLst/>
                          <a:latin typeface="Calibri" panose="020F0502020204030204" pitchFamily="34" charset="0"/>
                          <a:ea typeface="+mn-ea"/>
                          <a:cs typeface="+mn-cs"/>
                        </a:rPr>
                        <a:t> </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fontAlgn="b"/>
                      <a:r>
                        <a:rPr lang="en-GB" sz="1300" b="0" i="0" u="none" strike="noStrike" kern="1200" dirty="0">
                          <a:solidFill>
                            <a:srgbClr val="000000"/>
                          </a:solidFill>
                          <a:effectLst/>
                          <a:latin typeface="Calibri" panose="020F0502020204030204" pitchFamily="34" charset="0"/>
                          <a:ea typeface="+mn-ea"/>
                          <a:cs typeface="+mn-cs"/>
                        </a:rPr>
                        <a:t> </a:t>
                      </a:r>
                    </a:p>
                  </a:txBody>
                  <a:tcPr marL="6314" marR="6314" marT="6314" marB="0" anchor="b">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fontAlgn="b"/>
                      <a:r>
                        <a:rPr lang="en-GB" sz="1300" b="0" i="0" u="none" strike="noStrike" kern="1200" dirty="0">
                          <a:solidFill>
                            <a:srgbClr val="000000"/>
                          </a:solidFill>
                          <a:effectLst/>
                          <a:latin typeface="Calibri" panose="020F0502020204030204" pitchFamily="34" charset="0"/>
                          <a:ea typeface="+mn-ea"/>
                          <a:cs typeface="+mn-cs"/>
                        </a:rPr>
                        <a:t>133</a:t>
                      </a:r>
                    </a:p>
                  </a:txBody>
                  <a:tcPr marL="6314" marR="6314" marT="6314" marB="0" anchor="b">
                    <a:lnL w="6350" cap="flat" cmpd="sng" algn="ctr">
                      <a:solidFill>
                        <a:srgbClr val="C65911"/>
                      </a:solidFill>
                      <a:prstDash val="solid"/>
                      <a:round/>
                      <a:headEnd type="none" w="med" len="med"/>
                      <a:tailEnd type="none" w="med" len="med"/>
                    </a:lnL>
                    <a:lnR>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4944585"/>
                  </a:ext>
                </a:extLst>
              </a:tr>
              <a:tr h="202418">
                <a:tc>
                  <a:txBody>
                    <a:bodyPr/>
                    <a:lstStyle/>
                    <a:p>
                      <a:pPr algn="l" fontAlgn="b"/>
                      <a:r>
                        <a:rPr lang="en-GB" sz="1300" b="0" i="0" u="none" strike="noStrike" dirty="0" err="1">
                          <a:solidFill>
                            <a:srgbClr val="000000"/>
                          </a:solidFill>
                          <a:effectLst/>
                          <a:latin typeface="Calibri" panose="020F0502020204030204" pitchFamily="34" charset="0"/>
                        </a:rPr>
                        <a:t>Alsungas</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novads</a:t>
                      </a:r>
                      <a:endParaRPr lang="en-GB" sz="1300" b="0" i="0" u="none" strike="noStrike" dirty="0">
                        <a:solidFill>
                          <a:srgbClr val="000000"/>
                        </a:solidFill>
                        <a:effectLst/>
                        <a:latin typeface="Calibri" panose="020F0502020204030204" pitchFamily="34" charset="0"/>
                      </a:endParaRP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259</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259</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3738785101"/>
                  </a:ext>
                </a:extLst>
              </a:tr>
              <a:tr h="202418">
                <a:tc>
                  <a:txBody>
                    <a:bodyPr/>
                    <a:lstStyle/>
                    <a:p>
                      <a:pPr algn="l" fontAlgn="b"/>
                      <a:r>
                        <a:rPr lang="en-GB" sz="1300" b="0" i="0" u="none" strike="noStrike" dirty="0" err="1">
                          <a:solidFill>
                            <a:srgbClr val="000000"/>
                          </a:solidFill>
                          <a:effectLst/>
                          <a:latin typeface="Calibri" panose="020F0502020204030204" pitchFamily="34" charset="0"/>
                        </a:rPr>
                        <a:t>Brocēnu</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novads</a:t>
                      </a:r>
                      <a:endParaRPr lang="en-GB" sz="1300" b="0" i="0" u="none" strike="noStrike" dirty="0">
                        <a:solidFill>
                          <a:srgbClr val="000000"/>
                        </a:solidFill>
                        <a:effectLst/>
                        <a:latin typeface="Calibri" panose="020F0502020204030204" pitchFamily="34" charset="0"/>
                      </a:endParaRP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132</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152</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135</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147</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137</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3096220152"/>
                  </a:ext>
                </a:extLst>
              </a:tr>
              <a:tr h="202418">
                <a:tc>
                  <a:txBody>
                    <a:bodyPr/>
                    <a:lstStyle/>
                    <a:p>
                      <a:pPr algn="l" fontAlgn="b"/>
                      <a:r>
                        <a:rPr lang="en-GB" sz="1300" b="0" i="0" u="none" strike="noStrike" dirty="0" err="1">
                          <a:solidFill>
                            <a:srgbClr val="000000"/>
                          </a:solidFill>
                          <a:effectLst/>
                          <a:latin typeface="Calibri" panose="020F0502020204030204" pitchFamily="34" charset="0"/>
                        </a:rPr>
                        <a:t>Dundagas</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novads</a:t>
                      </a:r>
                      <a:endParaRPr lang="en-GB" sz="1300" b="0" i="0" u="none" strike="noStrike" dirty="0">
                        <a:solidFill>
                          <a:srgbClr val="000000"/>
                        </a:solidFill>
                        <a:effectLst/>
                        <a:latin typeface="Calibri" panose="020F0502020204030204" pitchFamily="34" charset="0"/>
                      </a:endParaRP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246</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282</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249</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3482629772"/>
                  </a:ext>
                </a:extLst>
              </a:tr>
              <a:tr h="202418">
                <a:tc>
                  <a:txBody>
                    <a:bodyPr/>
                    <a:lstStyle/>
                    <a:p>
                      <a:pPr algn="l" fontAlgn="b"/>
                      <a:r>
                        <a:rPr lang="lv-LV" sz="1300" b="0" i="0" u="none" strike="noStrike" dirty="0">
                          <a:solidFill>
                            <a:srgbClr val="000000"/>
                          </a:solidFill>
                          <a:effectLst/>
                          <a:latin typeface="Calibri" panose="020F0502020204030204" pitchFamily="34" charset="0"/>
                        </a:rPr>
                        <a:t>Grobiņas novads</a:t>
                      </a: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182</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114</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204</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139</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476711266"/>
                  </a:ext>
                </a:extLst>
              </a:tr>
              <a:tr h="202418">
                <a:tc>
                  <a:txBody>
                    <a:bodyPr/>
                    <a:lstStyle/>
                    <a:p>
                      <a:pPr algn="l" fontAlgn="b"/>
                      <a:r>
                        <a:rPr lang="en-GB" sz="1300" b="0" i="0" u="none" strike="noStrike" dirty="0" err="1">
                          <a:solidFill>
                            <a:srgbClr val="000000"/>
                          </a:solidFill>
                          <a:effectLst/>
                          <a:latin typeface="Calibri" panose="020F0502020204030204" pitchFamily="34" charset="0"/>
                        </a:rPr>
                        <a:t>Kuldīgas</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novads</a:t>
                      </a:r>
                      <a:endParaRPr lang="en-GB" sz="1300" b="0" i="0" u="none" strike="noStrike" dirty="0">
                        <a:solidFill>
                          <a:srgbClr val="000000"/>
                        </a:solidFill>
                        <a:effectLst/>
                        <a:latin typeface="Calibri" panose="020F0502020204030204" pitchFamily="34" charset="0"/>
                      </a:endParaRP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104</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197</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264</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133</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157</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153</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144</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169</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153</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820615277"/>
                  </a:ext>
                </a:extLst>
              </a:tr>
              <a:tr h="202418">
                <a:tc>
                  <a:txBody>
                    <a:bodyPr/>
                    <a:lstStyle/>
                    <a:p>
                      <a:pPr algn="l" fontAlgn="b"/>
                      <a:r>
                        <a:rPr lang="en-GB" sz="1300" b="0" i="0" u="none" strike="noStrike" dirty="0" err="1">
                          <a:solidFill>
                            <a:srgbClr val="000000"/>
                          </a:solidFill>
                          <a:effectLst/>
                          <a:latin typeface="Calibri" panose="020F0502020204030204" pitchFamily="34" charset="0"/>
                        </a:rPr>
                        <a:t>Liepāja</a:t>
                      </a:r>
                      <a:endParaRPr lang="en-GB" sz="1300" b="0" i="0" u="none" strike="noStrike" dirty="0">
                        <a:solidFill>
                          <a:srgbClr val="000000"/>
                        </a:solidFill>
                        <a:effectLst/>
                        <a:latin typeface="Calibri" panose="020F0502020204030204" pitchFamily="34" charset="0"/>
                      </a:endParaRP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140</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123</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153</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106</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85</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87</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114</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69</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82</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107</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3743048115"/>
                  </a:ext>
                </a:extLst>
              </a:tr>
              <a:tr h="202418">
                <a:tc>
                  <a:txBody>
                    <a:bodyPr/>
                    <a:lstStyle/>
                    <a:p>
                      <a:pPr algn="l" fontAlgn="b"/>
                      <a:r>
                        <a:rPr lang="en-GB" sz="1300" b="0" i="0" u="none" strike="noStrike" dirty="0" err="1">
                          <a:solidFill>
                            <a:srgbClr val="000000"/>
                          </a:solidFill>
                          <a:effectLst/>
                          <a:latin typeface="Calibri" panose="020F0502020204030204" pitchFamily="34" charset="0"/>
                        </a:rPr>
                        <a:t>Mērsraga</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novads</a:t>
                      </a:r>
                      <a:endParaRPr lang="en-GB" sz="1300" b="0" i="0" u="none" strike="noStrike" dirty="0">
                        <a:solidFill>
                          <a:srgbClr val="000000"/>
                        </a:solidFill>
                        <a:effectLst/>
                        <a:latin typeface="Calibri" panose="020F0502020204030204" pitchFamily="34" charset="0"/>
                      </a:endParaRP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173</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173</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4175032611"/>
                  </a:ext>
                </a:extLst>
              </a:tr>
              <a:tr h="202418">
                <a:tc>
                  <a:txBody>
                    <a:bodyPr/>
                    <a:lstStyle/>
                    <a:p>
                      <a:pPr algn="l" fontAlgn="b"/>
                      <a:r>
                        <a:rPr lang="en-GB" sz="1300" b="0" i="0" u="none" strike="noStrike" dirty="0" err="1">
                          <a:solidFill>
                            <a:srgbClr val="000000"/>
                          </a:solidFill>
                          <a:effectLst/>
                          <a:latin typeface="Calibri" panose="020F0502020204030204" pitchFamily="34" charset="0"/>
                        </a:rPr>
                        <a:t>Nīcas</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novads</a:t>
                      </a:r>
                      <a:endParaRPr lang="en-GB" sz="1300" b="0" i="0" u="none" strike="noStrike" dirty="0">
                        <a:solidFill>
                          <a:srgbClr val="000000"/>
                        </a:solidFill>
                        <a:effectLst/>
                        <a:latin typeface="Calibri" panose="020F0502020204030204" pitchFamily="34" charset="0"/>
                      </a:endParaRP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170</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142</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27</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142</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2338802727"/>
                  </a:ext>
                </a:extLst>
              </a:tr>
              <a:tr h="202418">
                <a:tc>
                  <a:txBody>
                    <a:bodyPr/>
                    <a:lstStyle/>
                    <a:p>
                      <a:pPr algn="l" fontAlgn="b"/>
                      <a:r>
                        <a:rPr lang="en-GB" sz="1300" b="0" i="0" u="none" strike="noStrike" dirty="0" err="1">
                          <a:solidFill>
                            <a:srgbClr val="000000"/>
                          </a:solidFill>
                          <a:effectLst/>
                          <a:latin typeface="Calibri" panose="020F0502020204030204" pitchFamily="34" charset="0"/>
                        </a:rPr>
                        <a:t>Pāvilostas</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novads</a:t>
                      </a:r>
                      <a:endParaRPr lang="en-GB" sz="1300" b="0" i="0" u="none" strike="noStrike" dirty="0">
                        <a:solidFill>
                          <a:srgbClr val="000000"/>
                        </a:solidFill>
                        <a:effectLst/>
                        <a:latin typeface="Calibri" panose="020F0502020204030204" pitchFamily="34" charset="0"/>
                      </a:endParaRP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155</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155</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192175205"/>
                  </a:ext>
                </a:extLst>
              </a:tr>
              <a:tr h="202418">
                <a:tc>
                  <a:txBody>
                    <a:bodyPr/>
                    <a:lstStyle/>
                    <a:p>
                      <a:pPr algn="l" fontAlgn="b"/>
                      <a:r>
                        <a:rPr lang="en-GB" sz="1300" b="0" i="0" u="none" strike="noStrike" dirty="0" err="1">
                          <a:solidFill>
                            <a:srgbClr val="000000"/>
                          </a:solidFill>
                          <a:effectLst/>
                          <a:latin typeface="Calibri" panose="020F0502020204030204" pitchFamily="34" charset="0"/>
                        </a:rPr>
                        <a:t>Priekules</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novads</a:t>
                      </a:r>
                      <a:endParaRPr lang="en-GB" sz="1300" b="0" i="0" u="none" strike="noStrike" dirty="0">
                        <a:solidFill>
                          <a:srgbClr val="000000"/>
                        </a:solidFill>
                        <a:effectLst/>
                        <a:latin typeface="Calibri" panose="020F0502020204030204" pitchFamily="34" charset="0"/>
                      </a:endParaRP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139</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296</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183</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213</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213</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764588270"/>
                  </a:ext>
                </a:extLst>
              </a:tr>
              <a:tr h="202418">
                <a:tc>
                  <a:txBody>
                    <a:bodyPr/>
                    <a:lstStyle/>
                    <a:p>
                      <a:pPr algn="l" fontAlgn="b"/>
                      <a:r>
                        <a:rPr lang="en-GB" sz="1300" b="0" i="0" u="none" strike="noStrike" dirty="0">
                          <a:solidFill>
                            <a:srgbClr val="000000"/>
                          </a:solidFill>
                          <a:effectLst/>
                          <a:latin typeface="Calibri" panose="020F0502020204030204" pitchFamily="34" charset="0"/>
                        </a:rPr>
                        <a:t>Rojas </a:t>
                      </a:r>
                      <a:r>
                        <a:rPr lang="en-GB" sz="1300" b="0" i="0" u="none" strike="noStrike" dirty="0" err="1">
                          <a:solidFill>
                            <a:srgbClr val="000000"/>
                          </a:solidFill>
                          <a:effectLst/>
                          <a:latin typeface="Calibri" panose="020F0502020204030204" pitchFamily="34" charset="0"/>
                        </a:rPr>
                        <a:t>novads</a:t>
                      </a:r>
                      <a:endParaRPr lang="en-GB" sz="1300" b="0" i="0" u="none" strike="noStrike" dirty="0">
                        <a:solidFill>
                          <a:srgbClr val="000000"/>
                        </a:solidFill>
                        <a:effectLst/>
                        <a:latin typeface="Calibri" panose="020F0502020204030204" pitchFamily="34" charset="0"/>
                      </a:endParaRP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156</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151</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191</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159</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3994732838"/>
                  </a:ext>
                </a:extLst>
              </a:tr>
              <a:tr h="202418">
                <a:tc>
                  <a:txBody>
                    <a:bodyPr/>
                    <a:lstStyle/>
                    <a:p>
                      <a:pPr algn="l" fontAlgn="b"/>
                      <a:r>
                        <a:rPr lang="en-GB" sz="1300" b="0" i="0" u="none" strike="noStrike" dirty="0" err="1">
                          <a:solidFill>
                            <a:srgbClr val="000000"/>
                          </a:solidFill>
                          <a:effectLst/>
                          <a:latin typeface="Calibri" panose="020F0502020204030204" pitchFamily="34" charset="0"/>
                        </a:rPr>
                        <a:t>Rucavas</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novads</a:t>
                      </a:r>
                      <a:endParaRPr lang="en-GB" sz="1300" b="0" i="0" u="none" strike="noStrike" dirty="0">
                        <a:solidFill>
                          <a:srgbClr val="000000"/>
                        </a:solidFill>
                        <a:effectLst/>
                        <a:latin typeface="Calibri" panose="020F0502020204030204" pitchFamily="34" charset="0"/>
                      </a:endParaRP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140</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163</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134</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141</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2005578620"/>
                  </a:ext>
                </a:extLst>
              </a:tr>
              <a:tr h="202418">
                <a:tc>
                  <a:txBody>
                    <a:bodyPr/>
                    <a:lstStyle/>
                    <a:p>
                      <a:pPr algn="l" fontAlgn="b"/>
                      <a:r>
                        <a:rPr lang="en-GB" sz="1300" b="0" i="0" u="none" strike="noStrike" dirty="0" err="1">
                          <a:solidFill>
                            <a:srgbClr val="000000"/>
                          </a:solidFill>
                          <a:effectLst/>
                          <a:latin typeface="Calibri" panose="020F0502020204030204" pitchFamily="34" charset="0"/>
                        </a:rPr>
                        <a:t>Saldus</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novads</a:t>
                      </a:r>
                      <a:endParaRPr lang="en-GB" sz="1300" b="0" i="0" u="none" strike="noStrike" dirty="0">
                        <a:solidFill>
                          <a:srgbClr val="000000"/>
                        </a:solidFill>
                        <a:effectLst/>
                        <a:latin typeface="Calibri" panose="020F0502020204030204" pitchFamily="34" charset="0"/>
                      </a:endParaRP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171</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150</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140</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124</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106</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128</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158</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124</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2132623866"/>
                  </a:ext>
                </a:extLst>
              </a:tr>
              <a:tr h="202418">
                <a:tc>
                  <a:txBody>
                    <a:bodyPr/>
                    <a:lstStyle/>
                    <a:p>
                      <a:pPr algn="l" fontAlgn="b"/>
                      <a:r>
                        <a:rPr lang="en-GB" sz="1300" b="0" i="0" u="none" strike="noStrike" dirty="0" err="1">
                          <a:solidFill>
                            <a:srgbClr val="000000"/>
                          </a:solidFill>
                          <a:effectLst/>
                          <a:latin typeface="Calibri" panose="020F0502020204030204" pitchFamily="34" charset="0"/>
                        </a:rPr>
                        <a:t>Skrundas</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novads</a:t>
                      </a:r>
                      <a:endParaRPr lang="en-GB" sz="1300" b="0" i="0" u="none" strike="noStrike" dirty="0">
                        <a:solidFill>
                          <a:srgbClr val="000000"/>
                        </a:solidFill>
                        <a:effectLst/>
                        <a:latin typeface="Calibri" panose="020F0502020204030204" pitchFamily="34" charset="0"/>
                      </a:endParaRP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128</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140</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128</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2920525176"/>
                  </a:ext>
                </a:extLst>
              </a:tr>
              <a:tr h="202418">
                <a:tc>
                  <a:txBody>
                    <a:bodyPr/>
                    <a:lstStyle/>
                    <a:p>
                      <a:pPr algn="l" fontAlgn="b"/>
                      <a:r>
                        <a:rPr lang="en-GB" sz="1300" b="0" i="0" u="none" strike="noStrike">
                          <a:solidFill>
                            <a:srgbClr val="000000"/>
                          </a:solidFill>
                          <a:effectLst/>
                          <a:latin typeface="Calibri" panose="020F0502020204030204" pitchFamily="34" charset="0"/>
                        </a:rPr>
                        <a:t>Talsu novads</a:t>
                      </a: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151</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153</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146</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142</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146</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87</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108</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143</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2163864538"/>
                  </a:ext>
                </a:extLst>
              </a:tr>
              <a:tr h="202418">
                <a:tc>
                  <a:txBody>
                    <a:bodyPr/>
                    <a:lstStyle/>
                    <a:p>
                      <a:pPr algn="l" fontAlgn="b"/>
                      <a:r>
                        <a:rPr lang="en-GB" sz="1300" b="0" i="0" u="none" strike="noStrike" dirty="0" err="1">
                          <a:solidFill>
                            <a:srgbClr val="000000"/>
                          </a:solidFill>
                          <a:effectLst/>
                          <a:latin typeface="Calibri" panose="020F0502020204030204" pitchFamily="34" charset="0"/>
                        </a:rPr>
                        <a:t>Ventspils</a:t>
                      </a:r>
                      <a:endParaRPr lang="en-GB" sz="1300" b="0" i="0" u="none" strike="noStrike" dirty="0">
                        <a:solidFill>
                          <a:srgbClr val="000000"/>
                        </a:solidFill>
                        <a:effectLst/>
                        <a:latin typeface="Calibri" panose="020F0502020204030204" pitchFamily="34" charset="0"/>
                      </a:endParaRP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123</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132</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125</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127</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155</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73</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71</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116</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126</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133001710"/>
                  </a:ext>
                </a:extLst>
              </a:tr>
              <a:tr h="202418">
                <a:tc>
                  <a:txBody>
                    <a:bodyPr/>
                    <a:lstStyle/>
                    <a:p>
                      <a:pPr algn="l" fontAlgn="b"/>
                      <a:r>
                        <a:rPr lang="en-GB" sz="1300" b="0" i="0" u="none" strike="noStrike">
                          <a:solidFill>
                            <a:srgbClr val="000000"/>
                          </a:solidFill>
                          <a:effectLst/>
                          <a:latin typeface="Calibri" panose="020F0502020204030204" pitchFamily="34" charset="0"/>
                        </a:rPr>
                        <a:t>Ventspils novads</a:t>
                      </a:r>
                    </a:p>
                  </a:txBody>
                  <a:tcPr marL="56830"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118</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166</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136</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183</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 </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fontAlgn="b"/>
                      <a:r>
                        <a:rPr lang="en-GB" sz="1300" b="0" i="0" u="none" strike="noStrike" dirty="0">
                          <a:solidFill>
                            <a:srgbClr val="000000"/>
                          </a:solidFill>
                          <a:effectLst/>
                          <a:latin typeface="Calibri" panose="020F0502020204030204" pitchFamily="34" charset="0"/>
                        </a:rPr>
                        <a:t>137</a:t>
                      </a:r>
                    </a:p>
                  </a:txBody>
                  <a:tcPr marL="6314" marR="6314" marT="6314" marB="0" anchor="b">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3156116216"/>
                  </a:ext>
                </a:extLst>
              </a:tr>
            </a:tbl>
          </a:graphicData>
        </a:graphic>
      </p:graphicFrame>
    </p:spTree>
    <p:extLst>
      <p:ext uri="{BB962C8B-B14F-4D97-AF65-F5344CB8AC3E}">
        <p14:creationId xmlns:p14="http://schemas.microsoft.com/office/powerpoint/2010/main" val="3396286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47018"/>
            <a:ext cx="12192000" cy="793719"/>
          </a:xfrm>
          <a:solidFill>
            <a:schemeClr val="accent5">
              <a:lumMod val="75000"/>
            </a:schemeClr>
          </a:solidFill>
          <a:ln>
            <a:noFill/>
          </a:ln>
        </p:spPr>
        <p:txBody>
          <a:bodyPr/>
          <a:lstStyle/>
          <a:p>
            <a:r>
              <a:rPr lang="lv-LV" b="1" dirty="0">
                <a:solidFill>
                  <a:schemeClr val="bg1"/>
                </a:solidFill>
              </a:rPr>
              <a:t>Minimālās prasībās ēku energoefektivitātei</a:t>
            </a:r>
            <a:endParaRPr lang="en-US" b="1" dirty="0">
              <a:solidFill>
                <a:schemeClr val="bg1"/>
              </a:solidFill>
            </a:endParaRPr>
          </a:p>
        </p:txBody>
      </p:sp>
      <p:sp>
        <p:nvSpPr>
          <p:cNvPr id="10" name="TextBox 9"/>
          <p:cNvSpPr txBox="1"/>
          <p:nvPr/>
        </p:nvSpPr>
        <p:spPr>
          <a:xfrm>
            <a:off x="80823" y="1249603"/>
            <a:ext cx="11797323" cy="6709529"/>
          </a:xfrm>
          <a:prstGeom prst="rect">
            <a:avLst/>
          </a:prstGeom>
          <a:noFill/>
        </p:spPr>
        <p:txBody>
          <a:bodyPr wrap="square" rtlCol="0">
            <a:spAutoFit/>
          </a:bodyPr>
          <a:lstStyle/>
          <a:p>
            <a:r>
              <a:rPr lang="lv-LV" sz="2400" dirty="0"/>
              <a:t>Minimālās prasības jaunbūvēm no 2021. gada 1. janvāra ir atbilstība gandrīz nulles enerģijas ēkai – atbilst </a:t>
            </a:r>
            <a:r>
              <a:rPr lang="lv-LV" sz="2400" u="sng" dirty="0"/>
              <a:t>A klasei (40-45 </a:t>
            </a:r>
            <a:r>
              <a:rPr lang="lv-LV" sz="2400" u="sng" dirty="0" err="1"/>
              <a:t>kWh</a:t>
            </a:r>
            <a:r>
              <a:rPr lang="lv-LV" sz="2400" u="sng" dirty="0"/>
              <a:t>/m2 gadā)</a:t>
            </a:r>
            <a:r>
              <a:rPr lang="lv-LV" sz="2400" dirty="0"/>
              <a:t>, vienlaikus nodrošinot  telpu mikroklimata atbilstību normatīvo aktu prasībām būvniecības, higiēnas un darba aizsardzības jomā</a:t>
            </a:r>
          </a:p>
          <a:p>
            <a:r>
              <a:rPr lang="lv-LV" sz="2400" dirty="0"/>
              <a:t>Ēku energoefektivitātes minimālais pieļaujamais līmenis pārbūvējamām vai atjaunojamām ēkām:</a:t>
            </a:r>
          </a:p>
          <a:p>
            <a:endParaRPr lang="lv-LV" sz="2400" dirty="0"/>
          </a:p>
          <a:p>
            <a:pPr marL="342900" lvl="1" indent="-342900">
              <a:spcAft>
                <a:spcPts val="600"/>
              </a:spcAft>
              <a:buFont typeface="Wingdings" panose="05000000000000000000" pitchFamily="2" charset="2"/>
              <a:buChar char="v"/>
            </a:pPr>
            <a:r>
              <a:rPr lang="lv-LV" sz="2400" b="1" dirty="0"/>
              <a:t>daudzdzīvokļu dzīvojamām ēkām </a:t>
            </a:r>
            <a:r>
              <a:rPr lang="lv-LV" sz="2400" dirty="0"/>
              <a:t>– energoefektivitātes rādītājs apkurei nepārsniedz 90 </a:t>
            </a:r>
            <a:r>
              <a:rPr lang="lv-LV" sz="2400" dirty="0" err="1"/>
              <a:t>kWh</a:t>
            </a:r>
            <a:r>
              <a:rPr lang="lv-LV" sz="2400" dirty="0"/>
              <a:t> uz kvadrātmetru gadā;</a:t>
            </a:r>
          </a:p>
          <a:p>
            <a:pPr marL="342900" lvl="1" indent="-342900">
              <a:spcAft>
                <a:spcPts val="600"/>
              </a:spcAft>
              <a:buFont typeface="Wingdings" panose="05000000000000000000" pitchFamily="2" charset="2"/>
              <a:buChar char="v"/>
            </a:pPr>
            <a:endParaRPr lang="lv-LV" sz="2400" dirty="0"/>
          </a:p>
          <a:p>
            <a:pPr marL="342900" lvl="1" indent="-342900">
              <a:spcAft>
                <a:spcPts val="600"/>
              </a:spcAft>
              <a:buFont typeface="Wingdings" panose="05000000000000000000" pitchFamily="2" charset="2"/>
              <a:buChar char="v"/>
            </a:pPr>
            <a:r>
              <a:rPr lang="lv-LV" sz="2400" b="1" dirty="0"/>
              <a:t>dažādu veidu viendzīvokļa un </a:t>
            </a:r>
            <a:r>
              <a:rPr lang="lv-LV" sz="2400" b="1" dirty="0" err="1"/>
              <a:t>divdzīvokļu</a:t>
            </a:r>
            <a:r>
              <a:rPr lang="lv-LV" sz="2400" b="1" dirty="0"/>
              <a:t> dzīvojamām ēkām </a:t>
            </a:r>
            <a:r>
              <a:rPr lang="lv-LV" sz="2400" dirty="0"/>
              <a:t>– energoefektivitātes rādītājs apkurei nepārsniedz 100 </a:t>
            </a:r>
            <a:r>
              <a:rPr lang="lv-LV" sz="2400" dirty="0" err="1"/>
              <a:t>kWh</a:t>
            </a:r>
            <a:r>
              <a:rPr lang="lv-LV" sz="2400" dirty="0"/>
              <a:t> uz kvadrātmetru gadā;</a:t>
            </a:r>
          </a:p>
          <a:p>
            <a:pPr marL="342900" lvl="1" indent="-342900">
              <a:spcAft>
                <a:spcPts val="600"/>
              </a:spcAft>
              <a:buFont typeface="Wingdings" panose="05000000000000000000" pitchFamily="2" charset="2"/>
              <a:buChar char="v"/>
            </a:pPr>
            <a:endParaRPr lang="lv-LV" sz="2400" dirty="0"/>
          </a:p>
          <a:p>
            <a:pPr marL="342900" lvl="1" indent="-342900">
              <a:spcAft>
                <a:spcPts val="600"/>
              </a:spcAft>
              <a:buFont typeface="Wingdings" panose="05000000000000000000" pitchFamily="2" charset="2"/>
              <a:buChar char="v"/>
            </a:pPr>
            <a:r>
              <a:rPr lang="lv-LV" sz="2400" b="1" dirty="0"/>
              <a:t>nedzīvojamām ēkām </a:t>
            </a:r>
            <a:r>
              <a:rPr lang="lv-LV" sz="2400" dirty="0"/>
              <a:t>– energoefektivitātes rādītājs apkurei nepārsniedz 110 </a:t>
            </a:r>
            <a:r>
              <a:rPr lang="lv-LV" sz="2400" dirty="0" err="1"/>
              <a:t>kWh</a:t>
            </a:r>
            <a:r>
              <a:rPr lang="lv-LV" sz="2400" dirty="0"/>
              <a:t> uz kvadrātmetru gadā.</a:t>
            </a:r>
          </a:p>
          <a:p>
            <a:pPr lvl="1">
              <a:spcAft>
                <a:spcPts val="600"/>
              </a:spcAft>
            </a:pPr>
            <a:endParaRPr lang="lv-LV" sz="3200" dirty="0"/>
          </a:p>
          <a:p>
            <a:pPr marL="342900" indent="-342900">
              <a:spcAft>
                <a:spcPts val="600"/>
              </a:spcAft>
              <a:buFont typeface="Wingdings" panose="05000000000000000000" pitchFamily="2" charset="2"/>
              <a:buChar char="v"/>
            </a:pPr>
            <a:endParaRPr lang="en-US" sz="3200" dirty="0"/>
          </a:p>
        </p:txBody>
      </p:sp>
      <p:sp>
        <p:nvSpPr>
          <p:cNvPr id="6" name="Slide Number Placeholder 5"/>
          <p:cNvSpPr>
            <a:spLocks noGrp="1"/>
          </p:cNvSpPr>
          <p:nvPr>
            <p:ph type="sldNum" sz="quarter" idx="12"/>
          </p:nvPr>
        </p:nvSpPr>
        <p:spPr/>
        <p:txBody>
          <a:bodyPr/>
          <a:lstStyle/>
          <a:p>
            <a:fld id="{CF1D6E19-10A5-4900-A7E0-C29FF41A23E2}" type="slidenum">
              <a:rPr lang="en-US" smtClean="0"/>
              <a:t>12</a:t>
            </a:fld>
            <a:endParaRPr lang="en-US"/>
          </a:p>
        </p:txBody>
      </p:sp>
    </p:spTree>
    <p:extLst>
      <p:ext uri="{BB962C8B-B14F-4D97-AF65-F5344CB8AC3E}">
        <p14:creationId xmlns:p14="http://schemas.microsoft.com/office/powerpoint/2010/main" val="3992298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90"/>
            <a:ext cx="12192000" cy="2314701"/>
          </a:xfrm>
          <a:solidFill>
            <a:schemeClr val="accent4">
              <a:lumMod val="75000"/>
            </a:schemeClr>
          </a:solidFill>
        </p:spPr>
        <p:txBody>
          <a:bodyPr/>
          <a:lstStyle/>
          <a:p>
            <a:r>
              <a:rPr lang="lv-LV" b="1" dirty="0">
                <a:solidFill>
                  <a:schemeClr val="bg1"/>
                </a:solidFill>
                <a:latin typeface="Calibri" panose="020F0502020204030204" pitchFamily="34" charset="0"/>
                <a:cs typeface="Calibri" panose="020F0502020204030204" pitchFamily="34" charset="0"/>
              </a:rPr>
              <a:t>KURZEMES PLĀNOŠANAS REĢIONA ATTĪSTĪBAS PRIORITĀTES 2027</a:t>
            </a:r>
            <a:endParaRPr lang="en-US" b="1" dirty="0">
              <a:solidFill>
                <a:schemeClr val="bg1"/>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F1D6E19-10A5-4900-A7E0-C29FF41A23E2}" type="slidenum">
              <a:rPr lang="en-US" smtClean="0"/>
              <a:t>13</a:t>
            </a:fld>
            <a:endParaRPr lang="en-US"/>
          </a:p>
        </p:txBody>
      </p:sp>
    </p:spTree>
    <p:extLst>
      <p:ext uri="{BB962C8B-B14F-4D97-AF65-F5344CB8AC3E}">
        <p14:creationId xmlns:p14="http://schemas.microsoft.com/office/powerpoint/2010/main" val="26703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1CEE-12ED-46C4-A4AD-E59B1A7F6FAC}"/>
              </a:ext>
            </a:extLst>
          </p:cNvPr>
          <p:cNvSpPr>
            <a:spLocks noGrp="1"/>
          </p:cNvSpPr>
          <p:nvPr>
            <p:ph type="title"/>
          </p:nvPr>
        </p:nvSpPr>
        <p:spPr>
          <a:xfrm>
            <a:off x="457955" y="265537"/>
            <a:ext cx="10895092" cy="1325563"/>
          </a:xfrm>
        </p:spPr>
        <p:txBody>
          <a:bodyPr/>
          <a:lstStyle/>
          <a:p>
            <a:r>
              <a:rPr lang="lv-LV" dirty="0">
                <a:latin typeface="+mn-lt"/>
                <a:cs typeface="Arial" panose="020B0604020202020204" pitchFamily="34" charset="0"/>
              </a:rPr>
              <a:t>Stratēģiskie mērķi 2030 un attīstības prioritātes 2027</a:t>
            </a:r>
          </a:p>
        </p:txBody>
      </p:sp>
      <p:pic>
        <p:nvPicPr>
          <p:cNvPr id="4" name="Picture 3">
            <a:extLst>
              <a:ext uri="{FF2B5EF4-FFF2-40B4-BE49-F238E27FC236}">
                <a16:creationId xmlns:a16="http://schemas.microsoft.com/office/drawing/2014/main" id="{865B9E30-E9E3-4C4B-9108-D9D71FE50566}"/>
              </a:ext>
            </a:extLst>
          </p:cNvPr>
          <p:cNvPicPr>
            <a:picLocks noChangeAspect="1"/>
          </p:cNvPicPr>
          <p:nvPr/>
        </p:nvPicPr>
        <p:blipFill>
          <a:blip r:embed="rId2"/>
          <a:stretch>
            <a:fillRect/>
          </a:stretch>
        </p:blipFill>
        <p:spPr>
          <a:xfrm>
            <a:off x="321800" y="1753334"/>
            <a:ext cx="11460480" cy="4738933"/>
          </a:xfrm>
          <a:prstGeom prst="rect">
            <a:avLst/>
          </a:prstGeom>
        </p:spPr>
      </p:pic>
      <p:sp>
        <p:nvSpPr>
          <p:cNvPr id="5" name="Oval 4">
            <a:extLst>
              <a:ext uri="{FF2B5EF4-FFF2-40B4-BE49-F238E27FC236}">
                <a16:creationId xmlns:a16="http://schemas.microsoft.com/office/drawing/2014/main" id="{2F4E1B41-2E1C-4147-B259-DCE265436A0E}"/>
              </a:ext>
            </a:extLst>
          </p:cNvPr>
          <p:cNvSpPr/>
          <p:nvPr/>
        </p:nvSpPr>
        <p:spPr>
          <a:xfrm>
            <a:off x="6180121" y="4010684"/>
            <a:ext cx="2628901" cy="257788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Slide Number Placeholder 2"/>
          <p:cNvSpPr>
            <a:spLocks noGrp="1"/>
          </p:cNvSpPr>
          <p:nvPr>
            <p:ph type="sldNum" sz="quarter" idx="12"/>
          </p:nvPr>
        </p:nvSpPr>
        <p:spPr/>
        <p:txBody>
          <a:bodyPr/>
          <a:lstStyle/>
          <a:p>
            <a:fld id="{CF1D6E19-10A5-4900-A7E0-C29FF41A23E2}" type="slidenum">
              <a:rPr lang="en-US" smtClean="0"/>
              <a:t>14</a:t>
            </a:fld>
            <a:endParaRPr lang="en-US"/>
          </a:p>
        </p:txBody>
      </p:sp>
    </p:spTree>
    <p:extLst>
      <p:ext uri="{BB962C8B-B14F-4D97-AF65-F5344CB8AC3E}">
        <p14:creationId xmlns:p14="http://schemas.microsoft.com/office/powerpoint/2010/main" val="294641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4">
              <a:lumMod val="75000"/>
            </a:schemeClr>
          </a:solidFill>
        </p:spPr>
        <p:txBody>
          <a:bodyPr/>
          <a:lstStyle/>
          <a:p>
            <a:r>
              <a:rPr lang="lv-LV" b="1" dirty="0">
                <a:solidFill>
                  <a:schemeClr val="bg1"/>
                </a:solidFill>
              </a:rPr>
              <a:t>4. PRIORITĀTE: ILGTSPĒJĪGA MOBILITĀTE</a:t>
            </a:r>
            <a:endParaRPr lang="en-US" b="1"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spcAft>
                <a:spcPts val="600"/>
              </a:spcAft>
              <a:buNone/>
            </a:pPr>
            <a:r>
              <a:rPr lang="lv-LV" sz="3200" dirty="0" err="1"/>
              <a:t>Valstspilsētu</a:t>
            </a:r>
            <a:r>
              <a:rPr lang="lv-LV" sz="3200" dirty="0"/>
              <a:t>, reģionālas nozīmes centru un novada nozīmes centru sasniedzamības veicināšanas aktivitātes. Atbalstošas infrastruktūras nodrošināšana, reģionālo autoceļu rekonstrukcija un modernizācija attīstības centru sasniedzamībai un izaugsmei. </a:t>
            </a:r>
          </a:p>
          <a:p>
            <a:pPr marL="0" indent="0">
              <a:spcAft>
                <a:spcPts val="600"/>
              </a:spcAft>
              <a:buNone/>
            </a:pPr>
            <a:r>
              <a:rPr lang="lv-LV" sz="3200" dirty="0"/>
              <a:t>Viedu un inovatīvu risinājumu integrācijas transporta pakalpojumu jomā attīstība,  projektu attīstība </a:t>
            </a:r>
            <a:r>
              <a:rPr lang="lv-LV" sz="3200" dirty="0" err="1"/>
              <a:t>mikromobilitātes</a:t>
            </a:r>
            <a:r>
              <a:rPr lang="lv-LV" sz="3200" dirty="0"/>
              <a:t> </a:t>
            </a:r>
            <a:r>
              <a:rPr lang="lv-LV" sz="3200" dirty="0" err="1"/>
              <a:t>efektivizācijai</a:t>
            </a:r>
            <a:r>
              <a:rPr lang="lv-LV" sz="3200" dirty="0"/>
              <a:t> t.sk. </a:t>
            </a:r>
            <a:r>
              <a:rPr lang="lv-LV" sz="3200" dirty="0" err="1"/>
              <a:t>veloinfrastuktūras</a:t>
            </a:r>
            <a:r>
              <a:rPr lang="lv-LV" sz="3200" dirty="0"/>
              <a:t> attīstības, ilgtspējīgas transporta sistēmas pārvaldība un infrastruktūras nodrošināšana. </a:t>
            </a:r>
          </a:p>
          <a:p>
            <a:pPr marL="0" indent="0">
              <a:spcAft>
                <a:spcPts val="600"/>
              </a:spcAft>
              <a:buNone/>
            </a:pPr>
            <a:r>
              <a:rPr lang="lv-LV" sz="3200" dirty="0"/>
              <a:t>Dažādu transporta veidu (gaisa, sauszemes un jūras) efektīva izmantošana un attīstība.</a:t>
            </a:r>
            <a:endParaRPr lang="en-US" sz="3200" dirty="0"/>
          </a:p>
        </p:txBody>
      </p:sp>
      <p:sp>
        <p:nvSpPr>
          <p:cNvPr id="4" name="Slide Number Placeholder 3"/>
          <p:cNvSpPr>
            <a:spLocks noGrp="1"/>
          </p:cNvSpPr>
          <p:nvPr>
            <p:ph type="sldNum" sz="quarter" idx="12"/>
          </p:nvPr>
        </p:nvSpPr>
        <p:spPr/>
        <p:txBody>
          <a:bodyPr/>
          <a:lstStyle/>
          <a:p>
            <a:fld id="{CF1D6E19-10A5-4900-A7E0-C29FF41A23E2}" type="slidenum">
              <a:rPr lang="en-US" smtClean="0"/>
              <a:t>15</a:t>
            </a:fld>
            <a:endParaRPr lang="en-US"/>
          </a:p>
        </p:txBody>
      </p:sp>
    </p:spTree>
    <p:extLst>
      <p:ext uri="{BB962C8B-B14F-4D97-AF65-F5344CB8AC3E}">
        <p14:creationId xmlns:p14="http://schemas.microsoft.com/office/powerpoint/2010/main" val="1675147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751"/>
            <a:ext cx="12192000" cy="1325563"/>
          </a:xfrm>
          <a:solidFill>
            <a:schemeClr val="accent4">
              <a:lumMod val="75000"/>
            </a:schemeClr>
          </a:solidFill>
        </p:spPr>
        <p:txBody>
          <a:bodyPr/>
          <a:lstStyle/>
          <a:p>
            <a:r>
              <a:rPr lang="lv-LV" b="1" dirty="0">
                <a:solidFill>
                  <a:schemeClr val="bg1"/>
                </a:solidFill>
              </a:rPr>
              <a:t>RĪCĪBAS VIRZIENI</a:t>
            </a:r>
            <a:endParaRPr lang="en-US" b="1" dirty="0">
              <a:solidFill>
                <a:schemeClr val="bg1"/>
              </a:solidFill>
            </a:endParaRPr>
          </a:p>
        </p:txBody>
      </p:sp>
      <p:sp>
        <p:nvSpPr>
          <p:cNvPr id="3" name="Content Placeholder 2"/>
          <p:cNvSpPr>
            <a:spLocks noGrp="1"/>
          </p:cNvSpPr>
          <p:nvPr>
            <p:ph idx="1"/>
          </p:nvPr>
        </p:nvSpPr>
        <p:spPr>
          <a:xfrm>
            <a:off x="639024" y="1789412"/>
            <a:ext cx="10515600" cy="4351338"/>
          </a:xfrm>
        </p:spPr>
        <p:txBody>
          <a:bodyPr/>
          <a:lstStyle/>
          <a:p>
            <a:pPr marL="0" indent="0">
              <a:spcAft>
                <a:spcPts val="600"/>
              </a:spcAft>
              <a:buNone/>
            </a:pPr>
            <a:r>
              <a:rPr lang="en-US" dirty="0"/>
              <a:t>4.1. </a:t>
            </a:r>
            <a:r>
              <a:rPr lang="en-US" dirty="0" err="1"/>
              <a:t>Attīstības</a:t>
            </a:r>
            <a:r>
              <a:rPr lang="en-US" dirty="0"/>
              <a:t> </a:t>
            </a:r>
            <a:r>
              <a:rPr lang="en-US" dirty="0" err="1"/>
              <a:t>centru</a:t>
            </a:r>
            <a:r>
              <a:rPr lang="en-US" dirty="0"/>
              <a:t> un </a:t>
            </a:r>
            <a:r>
              <a:rPr lang="en-US" dirty="0" err="1"/>
              <a:t>novada</a:t>
            </a:r>
            <a:r>
              <a:rPr lang="en-US" dirty="0"/>
              <a:t> </a:t>
            </a:r>
            <a:r>
              <a:rPr lang="en-US" dirty="0" err="1"/>
              <a:t>nozīmes</a:t>
            </a:r>
            <a:r>
              <a:rPr lang="en-US" dirty="0"/>
              <a:t> </a:t>
            </a:r>
            <a:r>
              <a:rPr lang="en-US" dirty="0" err="1"/>
              <a:t>centru</a:t>
            </a:r>
            <a:r>
              <a:rPr lang="en-US" dirty="0"/>
              <a:t> </a:t>
            </a:r>
            <a:r>
              <a:rPr lang="en-US" dirty="0" err="1"/>
              <a:t>sasniedzamības</a:t>
            </a:r>
            <a:r>
              <a:rPr lang="en-US" dirty="0"/>
              <a:t> </a:t>
            </a:r>
            <a:r>
              <a:rPr lang="en-US" dirty="0" err="1"/>
              <a:t>nodrošināšana</a:t>
            </a:r>
            <a:r>
              <a:rPr lang="lv-LV" dirty="0"/>
              <a:t>.</a:t>
            </a:r>
          </a:p>
          <a:p>
            <a:pPr marL="0" indent="0">
              <a:spcAft>
                <a:spcPts val="600"/>
              </a:spcAft>
              <a:buNone/>
            </a:pPr>
            <a:r>
              <a:rPr lang="en-US" dirty="0"/>
              <a:t>4.2. </a:t>
            </a:r>
            <a:r>
              <a:rPr lang="en-US" dirty="0" err="1"/>
              <a:t>Mobilitātes</a:t>
            </a:r>
            <a:r>
              <a:rPr lang="en-US" dirty="0"/>
              <a:t>, </a:t>
            </a:r>
            <a:r>
              <a:rPr lang="en-US" dirty="0" err="1"/>
              <a:t>mikromobilitātes</a:t>
            </a:r>
            <a:r>
              <a:rPr lang="en-US" dirty="0"/>
              <a:t> un </a:t>
            </a:r>
            <a:r>
              <a:rPr lang="en-US" dirty="0" err="1"/>
              <a:t>efektīvas</a:t>
            </a:r>
            <a:r>
              <a:rPr lang="en-US" dirty="0"/>
              <a:t> </a:t>
            </a:r>
            <a:r>
              <a:rPr lang="en-US" dirty="0" err="1"/>
              <a:t>transporta</a:t>
            </a:r>
            <a:r>
              <a:rPr lang="en-US" dirty="0"/>
              <a:t> </a:t>
            </a:r>
            <a:r>
              <a:rPr lang="en-US" dirty="0" err="1"/>
              <a:t>sistēmas</a:t>
            </a:r>
            <a:r>
              <a:rPr lang="en-US" dirty="0"/>
              <a:t>  </a:t>
            </a:r>
            <a:r>
              <a:rPr lang="en-US" dirty="0" err="1"/>
              <a:t>attīstība</a:t>
            </a:r>
            <a:endParaRPr lang="lv-LV" dirty="0"/>
          </a:p>
          <a:p>
            <a:pPr marL="0" indent="0">
              <a:spcAft>
                <a:spcPts val="600"/>
              </a:spcAft>
              <a:buNone/>
            </a:pPr>
            <a:r>
              <a:rPr lang="lv-LV" dirty="0"/>
              <a:t>4.3. Viedu mobilitātes risinājumu ieviešana reģionā</a:t>
            </a:r>
            <a:endParaRPr lang="en-US" dirty="0"/>
          </a:p>
        </p:txBody>
      </p:sp>
      <p:sp>
        <p:nvSpPr>
          <p:cNvPr id="4" name="Slide Number Placeholder 3"/>
          <p:cNvSpPr>
            <a:spLocks noGrp="1"/>
          </p:cNvSpPr>
          <p:nvPr>
            <p:ph type="sldNum" sz="quarter" idx="12"/>
          </p:nvPr>
        </p:nvSpPr>
        <p:spPr/>
        <p:txBody>
          <a:bodyPr/>
          <a:lstStyle/>
          <a:p>
            <a:fld id="{CF1D6E19-10A5-4900-A7E0-C29FF41A23E2}" type="slidenum">
              <a:rPr lang="en-US" smtClean="0"/>
              <a:t>16</a:t>
            </a:fld>
            <a:endParaRPr lang="en-US"/>
          </a:p>
        </p:txBody>
      </p:sp>
    </p:spTree>
    <p:extLst>
      <p:ext uri="{BB962C8B-B14F-4D97-AF65-F5344CB8AC3E}">
        <p14:creationId xmlns:p14="http://schemas.microsoft.com/office/powerpoint/2010/main" val="1542132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21"/>
            <a:ext cx="12192000" cy="1738266"/>
          </a:xfrm>
          <a:solidFill>
            <a:schemeClr val="accent4">
              <a:lumMod val="75000"/>
            </a:schemeClr>
          </a:solidFill>
        </p:spPr>
        <p:txBody>
          <a:bodyPr>
            <a:normAutofit/>
          </a:bodyPr>
          <a:lstStyle/>
          <a:p>
            <a:r>
              <a:rPr lang="lv-LV" b="1" dirty="0">
                <a:solidFill>
                  <a:schemeClr val="bg1"/>
                </a:solidFill>
              </a:rPr>
              <a:t>RV 4.1. Attīstības centru un novada nozīmes centru sasniedzamības nodrošināšana</a:t>
            </a:r>
            <a:endParaRPr lang="en-US" b="1" dirty="0">
              <a:solidFill>
                <a:schemeClr val="bg1"/>
              </a:solidFill>
            </a:endParaRPr>
          </a:p>
        </p:txBody>
      </p:sp>
      <p:sp>
        <p:nvSpPr>
          <p:cNvPr id="3" name="Content Placeholder 2"/>
          <p:cNvSpPr>
            <a:spLocks noGrp="1"/>
          </p:cNvSpPr>
          <p:nvPr>
            <p:ph idx="1"/>
          </p:nvPr>
        </p:nvSpPr>
        <p:spPr>
          <a:xfrm>
            <a:off x="-1" y="2806575"/>
            <a:ext cx="12192000" cy="1937442"/>
          </a:xfrm>
        </p:spPr>
        <p:txBody>
          <a:bodyPr/>
          <a:lstStyle/>
          <a:p>
            <a:pPr marL="0" indent="0">
              <a:spcAft>
                <a:spcPts val="600"/>
              </a:spcAft>
              <a:buNone/>
            </a:pPr>
            <a:r>
              <a:rPr lang="en-US" dirty="0" err="1"/>
              <a:t>Attīstības</a:t>
            </a:r>
            <a:r>
              <a:rPr lang="en-US" dirty="0"/>
              <a:t> </a:t>
            </a:r>
            <a:r>
              <a:rPr lang="en-US" dirty="0" err="1"/>
              <a:t>centru</a:t>
            </a:r>
            <a:r>
              <a:rPr lang="en-US" dirty="0"/>
              <a:t> </a:t>
            </a:r>
            <a:r>
              <a:rPr lang="en-US" dirty="0" err="1"/>
              <a:t>sasniedzamības</a:t>
            </a:r>
            <a:r>
              <a:rPr lang="en-US" dirty="0"/>
              <a:t> </a:t>
            </a:r>
            <a:r>
              <a:rPr lang="en-US" dirty="0" err="1"/>
              <a:t>nodrošināšana</a:t>
            </a:r>
            <a:r>
              <a:rPr lang="en-US" dirty="0"/>
              <a:t>, </a:t>
            </a:r>
            <a:r>
              <a:rPr lang="en-US" dirty="0" err="1"/>
              <a:t>izmantojot</a:t>
            </a:r>
            <a:r>
              <a:rPr lang="en-US" dirty="0"/>
              <a:t> </a:t>
            </a:r>
            <a:r>
              <a:rPr lang="en-US" dirty="0" err="1"/>
              <a:t>kvalitatīvu</a:t>
            </a:r>
            <a:r>
              <a:rPr lang="en-US" dirty="0"/>
              <a:t>, </a:t>
            </a:r>
            <a:r>
              <a:rPr lang="en-US" dirty="0" err="1"/>
              <a:t>videi</a:t>
            </a:r>
            <a:r>
              <a:rPr lang="en-US" dirty="0"/>
              <a:t> </a:t>
            </a:r>
            <a:r>
              <a:rPr lang="en-US" dirty="0" err="1"/>
              <a:t>draudzīgu</a:t>
            </a:r>
            <a:r>
              <a:rPr lang="en-US" dirty="0"/>
              <a:t>, </a:t>
            </a:r>
            <a:r>
              <a:rPr lang="en-US" dirty="0" err="1"/>
              <a:t>drošu</a:t>
            </a:r>
            <a:r>
              <a:rPr lang="en-US" dirty="0"/>
              <a:t> un </a:t>
            </a:r>
            <a:r>
              <a:rPr lang="en-US" dirty="0" err="1"/>
              <a:t>pieejamu</a:t>
            </a:r>
            <a:r>
              <a:rPr lang="en-US" dirty="0"/>
              <a:t> </a:t>
            </a:r>
            <a:r>
              <a:rPr lang="en-US" dirty="0" err="1"/>
              <a:t>transporta</a:t>
            </a:r>
            <a:r>
              <a:rPr lang="en-US" dirty="0"/>
              <a:t> </a:t>
            </a:r>
            <a:r>
              <a:rPr lang="en-US" dirty="0" err="1"/>
              <a:t>infrastruktūru</a:t>
            </a:r>
            <a:r>
              <a:rPr lang="en-US" dirty="0"/>
              <a:t>, </a:t>
            </a:r>
            <a:r>
              <a:rPr lang="en-US" dirty="0" err="1"/>
              <a:t>paplašinot</a:t>
            </a:r>
            <a:r>
              <a:rPr lang="en-US" dirty="0"/>
              <a:t> </a:t>
            </a:r>
            <a:r>
              <a:rPr lang="en-US" dirty="0" err="1"/>
              <a:t>transportēšanas</a:t>
            </a:r>
            <a:r>
              <a:rPr lang="en-US" dirty="0"/>
              <a:t> </a:t>
            </a:r>
            <a:r>
              <a:rPr lang="en-US" dirty="0" err="1"/>
              <a:t>pakalpojuma</a:t>
            </a:r>
            <a:r>
              <a:rPr lang="en-US" dirty="0"/>
              <a:t> </a:t>
            </a:r>
            <a:r>
              <a:rPr lang="en-US" dirty="0" err="1"/>
              <a:t>klāstu</a:t>
            </a:r>
            <a:endParaRPr lang="en-US" dirty="0"/>
          </a:p>
        </p:txBody>
      </p:sp>
      <p:sp>
        <p:nvSpPr>
          <p:cNvPr id="4" name="TextBox 3"/>
          <p:cNvSpPr txBox="1"/>
          <p:nvPr/>
        </p:nvSpPr>
        <p:spPr>
          <a:xfrm>
            <a:off x="-1" y="2122273"/>
            <a:ext cx="3883937" cy="523220"/>
          </a:xfrm>
          <a:prstGeom prst="rect">
            <a:avLst/>
          </a:prstGeom>
          <a:noFill/>
        </p:spPr>
        <p:txBody>
          <a:bodyPr wrap="square" rtlCol="0">
            <a:spAutoFit/>
          </a:bodyPr>
          <a:lstStyle/>
          <a:p>
            <a:r>
              <a:rPr lang="lv-LV" sz="2800" b="1" dirty="0"/>
              <a:t>Rīcības virziena apraksts: </a:t>
            </a:r>
            <a:endParaRPr lang="en-US" sz="2800" b="1" dirty="0"/>
          </a:p>
        </p:txBody>
      </p:sp>
      <p:sp>
        <p:nvSpPr>
          <p:cNvPr id="5" name="Slide Number Placeholder 4"/>
          <p:cNvSpPr>
            <a:spLocks noGrp="1"/>
          </p:cNvSpPr>
          <p:nvPr>
            <p:ph type="sldNum" sz="quarter" idx="12"/>
          </p:nvPr>
        </p:nvSpPr>
        <p:spPr/>
        <p:txBody>
          <a:bodyPr/>
          <a:lstStyle/>
          <a:p>
            <a:fld id="{CF1D6E19-10A5-4900-A7E0-C29FF41A23E2}" type="slidenum">
              <a:rPr lang="en-US" smtClean="0"/>
              <a:t>17</a:t>
            </a:fld>
            <a:endParaRPr lang="en-US"/>
          </a:p>
        </p:txBody>
      </p:sp>
    </p:spTree>
    <p:extLst>
      <p:ext uri="{BB962C8B-B14F-4D97-AF65-F5344CB8AC3E}">
        <p14:creationId xmlns:p14="http://schemas.microsoft.com/office/powerpoint/2010/main" val="762770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481" y="402052"/>
            <a:ext cx="3259248" cy="584775"/>
          </a:xfrm>
          <a:prstGeom prst="rect">
            <a:avLst/>
          </a:prstGeom>
          <a:noFill/>
        </p:spPr>
        <p:txBody>
          <a:bodyPr wrap="square" rtlCol="0">
            <a:spAutoFit/>
          </a:bodyPr>
          <a:lstStyle/>
          <a:p>
            <a:r>
              <a:rPr lang="lv-LV" sz="3200" b="1" dirty="0"/>
              <a:t>Rīcības: </a:t>
            </a:r>
            <a:endParaRPr lang="en-US" sz="3200" b="1" dirty="0"/>
          </a:p>
        </p:txBody>
      </p:sp>
      <p:sp>
        <p:nvSpPr>
          <p:cNvPr id="5" name="Content Placeholder 2"/>
          <p:cNvSpPr>
            <a:spLocks noGrp="1"/>
          </p:cNvSpPr>
          <p:nvPr>
            <p:ph idx="1"/>
          </p:nvPr>
        </p:nvSpPr>
        <p:spPr>
          <a:xfrm>
            <a:off x="81481" y="986827"/>
            <a:ext cx="12192000" cy="3877383"/>
          </a:xfrm>
        </p:spPr>
        <p:txBody>
          <a:bodyPr/>
          <a:lstStyle/>
          <a:p>
            <a:pPr marL="0" indent="0">
              <a:spcAft>
                <a:spcPts val="600"/>
              </a:spcAft>
              <a:buNone/>
            </a:pPr>
            <a:r>
              <a:rPr lang="en-US" dirty="0"/>
              <a:t>4.1.1. </a:t>
            </a:r>
            <a:r>
              <a:rPr lang="en-US" u="sng" dirty="0" err="1"/>
              <a:t>Ostu</a:t>
            </a:r>
            <a:r>
              <a:rPr lang="en-US" u="sng" dirty="0"/>
              <a:t> </a:t>
            </a:r>
            <a:r>
              <a:rPr lang="en-US" u="sng" dirty="0" err="1"/>
              <a:t>publiskās</a:t>
            </a:r>
            <a:r>
              <a:rPr lang="en-US" u="sng" dirty="0"/>
              <a:t> </a:t>
            </a:r>
            <a:r>
              <a:rPr lang="en-US" u="sng" dirty="0" err="1"/>
              <a:t>infrastruktūras</a:t>
            </a:r>
            <a:r>
              <a:rPr lang="en-US" u="sng" dirty="0"/>
              <a:t> </a:t>
            </a:r>
            <a:r>
              <a:rPr lang="en-US" u="sng" dirty="0" err="1"/>
              <a:t>attīstība</a:t>
            </a:r>
            <a:r>
              <a:rPr lang="en-US" u="sng" dirty="0"/>
              <a:t> </a:t>
            </a:r>
            <a:r>
              <a:rPr lang="en-US" dirty="0" err="1"/>
              <a:t>kravu</a:t>
            </a:r>
            <a:r>
              <a:rPr lang="en-US" dirty="0"/>
              <a:t> un </a:t>
            </a:r>
            <a:r>
              <a:rPr lang="en-US" dirty="0" err="1"/>
              <a:t>pasažieru</a:t>
            </a:r>
            <a:r>
              <a:rPr lang="en-US" dirty="0"/>
              <a:t> </a:t>
            </a:r>
            <a:r>
              <a:rPr lang="en-US" dirty="0" err="1"/>
              <a:t>pārvadājumu</a:t>
            </a:r>
            <a:r>
              <a:rPr lang="en-US" dirty="0"/>
              <a:t> </a:t>
            </a:r>
            <a:r>
              <a:rPr lang="en-US" dirty="0" err="1"/>
              <a:t>vajadzībām</a:t>
            </a:r>
            <a:r>
              <a:rPr lang="en-US" dirty="0"/>
              <a:t>, </a:t>
            </a:r>
            <a:r>
              <a:rPr lang="en-US" dirty="0" err="1"/>
              <a:t>pakalpojumu</a:t>
            </a:r>
            <a:r>
              <a:rPr lang="en-US" dirty="0"/>
              <a:t> </a:t>
            </a:r>
            <a:r>
              <a:rPr lang="en-US" dirty="0" err="1"/>
              <a:t>klāsta</a:t>
            </a:r>
            <a:r>
              <a:rPr lang="en-US" dirty="0"/>
              <a:t> </a:t>
            </a:r>
            <a:r>
              <a:rPr lang="en-US" dirty="0" err="1"/>
              <a:t>paplašināšana</a:t>
            </a:r>
            <a:r>
              <a:rPr lang="en-US" dirty="0"/>
              <a:t> un </a:t>
            </a:r>
            <a:r>
              <a:rPr lang="en-US" dirty="0" err="1"/>
              <a:t>modernizēšana</a:t>
            </a:r>
            <a:r>
              <a:rPr lang="lv-LV" dirty="0"/>
              <a:t>;</a:t>
            </a:r>
          </a:p>
          <a:p>
            <a:pPr marL="0" indent="0">
              <a:spcAft>
                <a:spcPts val="600"/>
              </a:spcAft>
              <a:buNone/>
            </a:pPr>
            <a:r>
              <a:rPr lang="en-US" dirty="0"/>
              <a:t>4.1.2. </a:t>
            </a:r>
            <a:r>
              <a:rPr lang="en-US" u="sng" dirty="0" err="1"/>
              <a:t>Lidlauku</a:t>
            </a:r>
            <a:r>
              <a:rPr lang="en-US" u="sng" dirty="0"/>
              <a:t> </a:t>
            </a:r>
            <a:r>
              <a:rPr lang="en-US" u="sng" dirty="0" err="1"/>
              <a:t>infrastruktūras</a:t>
            </a:r>
            <a:r>
              <a:rPr lang="en-US" u="sng" dirty="0"/>
              <a:t> </a:t>
            </a:r>
            <a:r>
              <a:rPr lang="en-US" u="sng" dirty="0" err="1"/>
              <a:t>attīstība</a:t>
            </a:r>
            <a:r>
              <a:rPr lang="en-US" u="sng" dirty="0"/>
              <a:t> </a:t>
            </a:r>
            <a:r>
              <a:rPr lang="en-US" dirty="0" err="1"/>
              <a:t>aviācijas</a:t>
            </a:r>
            <a:r>
              <a:rPr lang="en-US" dirty="0"/>
              <a:t> </a:t>
            </a:r>
            <a:r>
              <a:rPr lang="en-US" dirty="0" err="1"/>
              <a:t>drošības</a:t>
            </a:r>
            <a:r>
              <a:rPr lang="en-US" dirty="0"/>
              <a:t> </a:t>
            </a:r>
            <a:r>
              <a:rPr lang="en-US" dirty="0" err="1"/>
              <a:t>paaugstināšanai</a:t>
            </a:r>
            <a:r>
              <a:rPr lang="en-US" dirty="0"/>
              <a:t>, </a:t>
            </a:r>
            <a:r>
              <a:rPr lang="en-US" dirty="0" err="1"/>
              <a:t>lidostas</a:t>
            </a:r>
            <a:r>
              <a:rPr lang="en-US" dirty="0"/>
              <a:t> </a:t>
            </a:r>
            <a:r>
              <a:rPr lang="en-US" dirty="0" err="1"/>
              <a:t>kapacitātes</a:t>
            </a:r>
            <a:r>
              <a:rPr lang="en-US" dirty="0"/>
              <a:t> </a:t>
            </a:r>
            <a:r>
              <a:rPr lang="en-US" dirty="0" err="1"/>
              <a:t>palielināšanai</a:t>
            </a:r>
            <a:r>
              <a:rPr lang="en-US" dirty="0"/>
              <a:t> un </a:t>
            </a:r>
            <a:r>
              <a:rPr lang="en-US" dirty="0" err="1"/>
              <a:t>civilmilitārās</a:t>
            </a:r>
            <a:r>
              <a:rPr lang="en-US" dirty="0"/>
              <a:t> </a:t>
            </a:r>
            <a:r>
              <a:rPr lang="en-US" dirty="0" err="1"/>
              <a:t>sadarbības</a:t>
            </a:r>
            <a:r>
              <a:rPr lang="en-US" dirty="0"/>
              <a:t> </a:t>
            </a:r>
            <a:r>
              <a:rPr lang="en-US" dirty="0" err="1"/>
              <a:t>efektivizēšanai</a:t>
            </a:r>
            <a:r>
              <a:rPr lang="lv-LV" dirty="0"/>
              <a:t>;</a:t>
            </a:r>
          </a:p>
          <a:p>
            <a:pPr marL="0" indent="0">
              <a:spcAft>
                <a:spcPts val="600"/>
              </a:spcAft>
              <a:buNone/>
            </a:pPr>
            <a:r>
              <a:rPr lang="lv-LV" dirty="0"/>
              <a:t>4.1.3. </a:t>
            </a:r>
            <a:r>
              <a:rPr lang="lv-LV" u="sng" dirty="0"/>
              <a:t>Reģionālo autoceļu rekonstrukcija un modernizācija </a:t>
            </a:r>
            <a:r>
              <a:rPr lang="lv-LV" dirty="0"/>
              <a:t>attīstības centru sasniedzamībai;</a:t>
            </a:r>
          </a:p>
          <a:p>
            <a:pPr marL="0" indent="0">
              <a:spcAft>
                <a:spcPts val="600"/>
              </a:spcAft>
              <a:buNone/>
            </a:pPr>
            <a:r>
              <a:rPr lang="lv-LV" dirty="0"/>
              <a:t>4.1.4. </a:t>
            </a:r>
            <a:r>
              <a:rPr lang="lv-LV" u="sng" dirty="0"/>
              <a:t>Ceļu kvalitātes uzlabošana </a:t>
            </a:r>
            <a:r>
              <a:rPr lang="lv-LV" dirty="0"/>
              <a:t>apdzīvoto vietu un pakalpojumu sasniedzamībai.</a:t>
            </a:r>
            <a:endParaRPr lang="en-US" dirty="0"/>
          </a:p>
        </p:txBody>
      </p:sp>
      <p:sp>
        <p:nvSpPr>
          <p:cNvPr id="2" name="Slide Number Placeholder 1"/>
          <p:cNvSpPr>
            <a:spLocks noGrp="1"/>
          </p:cNvSpPr>
          <p:nvPr>
            <p:ph type="sldNum" sz="quarter" idx="12"/>
          </p:nvPr>
        </p:nvSpPr>
        <p:spPr/>
        <p:txBody>
          <a:bodyPr/>
          <a:lstStyle/>
          <a:p>
            <a:fld id="{CF1D6E19-10A5-4900-A7E0-C29FF41A23E2}" type="slidenum">
              <a:rPr lang="en-US" smtClean="0"/>
              <a:t>18</a:t>
            </a:fld>
            <a:endParaRPr lang="en-US"/>
          </a:p>
        </p:txBody>
      </p:sp>
    </p:spTree>
    <p:extLst>
      <p:ext uri="{BB962C8B-B14F-4D97-AF65-F5344CB8AC3E}">
        <p14:creationId xmlns:p14="http://schemas.microsoft.com/office/powerpoint/2010/main" val="181062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069"/>
            <a:ext cx="12192000" cy="1738266"/>
          </a:xfrm>
          <a:solidFill>
            <a:schemeClr val="accent4">
              <a:lumMod val="75000"/>
            </a:schemeClr>
          </a:solidFill>
        </p:spPr>
        <p:txBody>
          <a:bodyPr>
            <a:normAutofit/>
          </a:bodyPr>
          <a:lstStyle/>
          <a:p>
            <a:r>
              <a:rPr lang="lv-LV" b="1" dirty="0">
                <a:solidFill>
                  <a:schemeClr val="bg1"/>
                </a:solidFill>
              </a:rPr>
              <a:t>RV 4.2. Mobilitātes, </a:t>
            </a:r>
            <a:r>
              <a:rPr lang="lv-LV" b="1" dirty="0" err="1">
                <a:solidFill>
                  <a:schemeClr val="bg1"/>
                </a:solidFill>
              </a:rPr>
              <a:t>mikromobilitātes</a:t>
            </a:r>
            <a:r>
              <a:rPr lang="lv-LV" b="1" dirty="0">
                <a:solidFill>
                  <a:schemeClr val="bg1"/>
                </a:solidFill>
              </a:rPr>
              <a:t> un efektīvas transporta sistēmas  attīstība</a:t>
            </a:r>
            <a:endParaRPr lang="en-US" b="1" dirty="0">
              <a:solidFill>
                <a:schemeClr val="bg1"/>
              </a:solidFill>
            </a:endParaRPr>
          </a:p>
        </p:txBody>
      </p:sp>
      <p:sp>
        <p:nvSpPr>
          <p:cNvPr id="3" name="Content Placeholder 2"/>
          <p:cNvSpPr>
            <a:spLocks noGrp="1"/>
          </p:cNvSpPr>
          <p:nvPr>
            <p:ph idx="1"/>
          </p:nvPr>
        </p:nvSpPr>
        <p:spPr>
          <a:xfrm>
            <a:off x="0" y="2786938"/>
            <a:ext cx="12192000" cy="3877383"/>
          </a:xfrm>
        </p:spPr>
        <p:txBody>
          <a:bodyPr/>
          <a:lstStyle/>
          <a:p>
            <a:pPr marL="0" indent="0">
              <a:spcAft>
                <a:spcPts val="600"/>
              </a:spcAft>
              <a:buNone/>
            </a:pPr>
            <a:r>
              <a:rPr lang="lv-LV" dirty="0" err="1"/>
              <a:t>Mikromobilitātes</a:t>
            </a:r>
            <a:r>
              <a:rPr lang="lv-LV" dirty="0"/>
              <a:t>, zaļas, </a:t>
            </a:r>
            <a:r>
              <a:rPr lang="lv-LV" dirty="0" err="1"/>
              <a:t>izmešus</a:t>
            </a:r>
            <a:r>
              <a:rPr lang="lv-LV" dirty="0"/>
              <a:t> neradoša un inovatīva transporta infrastruktūras attīstība. Kvalitatīvu mobilitātes attīstības plānošanas dokumentu izstrāde.</a:t>
            </a:r>
            <a:endParaRPr lang="en-US" dirty="0"/>
          </a:p>
        </p:txBody>
      </p:sp>
      <p:sp>
        <p:nvSpPr>
          <p:cNvPr id="5" name="TextBox 4"/>
          <p:cNvSpPr txBox="1"/>
          <p:nvPr/>
        </p:nvSpPr>
        <p:spPr>
          <a:xfrm>
            <a:off x="0" y="2245787"/>
            <a:ext cx="3883937" cy="523220"/>
          </a:xfrm>
          <a:prstGeom prst="rect">
            <a:avLst/>
          </a:prstGeom>
          <a:noFill/>
        </p:spPr>
        <p:txBody>
          <a:bodyPr wrap="square" rtlCol="0">
            <a:spAutoFit/>
          </a:bodyPr>
          <a:lstStyle/>
          <a:p>
            <a:r>
              <a:rPr lang="lv-LV" sz="2800" b="1" dirty="0"/>
              <a:t>Rīcības virziena apraksts: </a:t>
            </a:r>
            <a:endParaRPr lang="en-US" sz="2800" b="1" dirty="0"/>
          </a:p>
        </p:txBody>
      </p:sp>
      <p:sp>
        <p:nvSpPr>
          <p:cNvPr id="4" name="Slide Number Placeholder 3"/>
          <p:cNvSpPr>
            <a:spLocks noGrp="1"/>
          </p:cNvSpPr>
          <p:nvPr>
            <p:ph type="sldNum" sz="quarter" idx="12"/>
          </p:nvPr>
        </p:nvSpPr>
        <p:spPr/>
        <p:txBody>
          <a:bodyPr/>
          <a:lstStyle/>
          <a:p>
            <a:fld id="{CF1D6E19-10A5-4900-A7E0-C29FF41A23E2}" type="slidenum">
              <a:rPr lang="en-US" smtClean="0"/>
              <a:t>19</a:t>
            </a:fld>
            <a:endParaRPr lang="en-US"/>
          </a:p>
        </p:txBody>
      </p:sp>
    </p:spTree>
    <p:extLst>
      <p:ext uri="{BB962C8B-B14F-4D97-AF65-F5344CB8AC3E}">
        <p14:creationId xmlns:p14="http://schemas.microsoft.com/office/powerpoint/2010/main" val="397057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974"/>
            <a:ext cx="12192000" cy="830629"/>
          </a:xfrm>
          <a:solidFill>
            <a:schemeClr val="accent5">
              <a:lumMod val="75000"/>
            </a:schemeClr>
          </a:solidFill>
        </p:spPr>
        <p:txBody>
          <a:bodyPr/>
          <a:lstStyle/>
          <a:p>
            <a:r>
              <a:rPr lang="lv-LV" b="1" dirty="0">
                <a:solidFill>
                  <a:schemeClr val="bg1"/>
                </a:solidFill>
              </a:rPr>
              <a:t>TRANSPORTA INFRASTRUKTŪRA UN MOBILITĀTE</a:t>
            </a:r>
            <a:endParaRPr lang="en-US" b="1" dirty="0">
              <a:solidFill>
                <a:schemeClr val="bg1"/>
              </a:solidFill>
            </a:endParaRPr>
          </a:p>
        </p:txBody>
      </p:sp>
      <p:sp>
        <p:nvSpPr>
          <p:cNvPr id="3" name="Content Placeholder 2"/>
          <p:cNvSpPr>
            <a:spLocks noGrp="1"/>
          </p:cNvSpPr>
          <p:nvPr>
            <p:ph idx="1"/>
          </p:nvPr>
        </p:nvSpPr>
        <p:spPr>
          <a:xfrm>
            <a:off x="126610" y="956603"/>
            <a:ext cx="1848729" cy="481477"/>
          </a:xfrm>
        </p:spPr>
        <p:txBody>
          <a:bodyPr/>
          <a:lstStyle/>
          <a:p>
            <a:pPr marL="0" indent="0">
              <a:buNone/>
            </a:pPr>
            <a:r>
              <a:rPr lang="lv-LV" b="1" dirty="0">
                <a:solidFill>
                  <a:schemeClr val="accent5">
                    <a:lumMod val="50000"/>
                  </a:schemeClr>
                </a:solidFill>
              </a:rPr>
              <a:t>AUTOCEĻI</a:t>
            </a:r>
            <a:endParaRPr lang="en-US" b="1" dirty="0">
              <a:solidFill>
                <a:schemeClr val="accent5">
                  <a:lumMod val="50000"/>
                </a:schemeClr>
              </a:solidFill>
            </a:endParaRPr>
          </a:p>
        </p:txBody>
      </p:sp>
      <p:grpSp>
        <p:nvGrpSpPr>
          <p:cNvPr id="6" name="Group 5">
            <a:extLst>
              <a:ext uri="{FF2B5EF4-FFF2-40B4-BE49-F238E27FC236}">
                <a16:creationId xmlns:a16="http://schemas.microsoft.com/office/drawing/2014/main" id="{3E745C06-3403-46C1-AAB3-2FA208F583F1}"/>
              </a:ext>
            </a:extLst>
          </p:cNvPr>
          <p:cNvGrpSpPr/>
          <p:nvPr/>
        </p:nvGrpSpPr>
        <p:grpSpPr>
          <a:xfrm>
            <a:off x="8099091" y="1056180"/>
            <a:ext cx="3751896" cy="4286817"/>
            <a:chOff x="7076049" y="956603"/>
            <a:chExt cx="5115951" cy="5901398"/>
          </a:xfrm>
        </p:grpSpPr>
        <p:pic>
          <p:nvPicPr>
            <p:cNvPr id="4" name="Picture 3">
              <a:extLst>
                <a:ext uri="{FF2B5EF4-FFF2-40B4-BE49-F238E27FC236}">
                  <a16:creationId xmlns:a16="http://schemas.microsoft.com/office/drawing/2014/main" id="{5C1A8FFB-4791-4C9D-961E-359E1F203AA3}"/>
                </a:ext>
              </a:extLst>
            </p:cNvPr>
            <p:cNvPicPr/>
            <p:nvPr/>
          </p:nvPicPr>
          <p:blipFill>
            <a:blip r:embed="rId2">
              <a:extLst>
                <a:ext uri="{28A0092B-C50C-407E-A947-70E740481C1C}">
                  <a14:useLocalDpi xmlns:a14="http://schemas.microsoft.com/office/drawing/2010/main" val="0"/>
                </a:ext>
              </a:extLst>
            </a:blip>
            <a:stretch>
              <a:fillRect/>
            </a:stretch>
          </p:blipFill>
          <p:spPr>
            <a:xfrm>
              <a:off x="7076049" y="956603"/>
              <a:ext cx="5115951" cy="5901397"/>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C071344C-623D-47F4-A232-AC47327C5080}"/>
                </a:ext>
              </a:extLst>
            </p:cNvPr>
            <p:cNvPicPr/>
            <p:nvPr/>
          </p:nvPicPr>
          <p:blipFill rotWithShape="1">
            <a:blip r:embed="rId3">
              <a:extLst>
                <a:ext uri="{28A0092B-C50C-407E-A947-70E740481C1C}">
                  <a14:useLocalDpi xmlns:a14="http://schemas.microsoft.com/office/drawing/2010/main" val="0"/>
                </a:ext>
              </a:extLst>
            </a:blip>
            <a:srcRect l="2440" t="7074" r="21225" b="4481"/>
            <a:stretch/>
          </p:blipFill>
          <p:spPr bwMode="auto">
            <a:xfrm>
              <a:off x="8834511" y="5486401"/>
              <a:ext cx="3357489" cy="1371600"/>
            </a:xfrm>
            <a:prstGeom prst="rect">
              <a:avLst/>
            </a:prstGeom>
            <a:ln>
              <a:noFill/>
            </a:ln>
            <a:extLst>
              <a:ext uri="{53640926-AAD7-44D8-BBD7-CCE9431645EC}">
                <a14:shadowObscured xmlns:a14="http://schemas.microsoft.com/office/drawing/2010/main"/>
              </a:ext>
            </a:extLst>
          </p:spPr>
        </p:pic>
      </p:grpSp>
      <p:sp>
        <p:nvSpPr>
          <p:cNvPr id="8" name="TextBox 7">
            <a:extLst>
              <a:ext uri="{FF2B5EF4-FFF2-40B4-BE49-F238E27FC236}">
                <a16:creationId xmlns:a16="http://schemas.microsoft.com/office/drawing/2014/main" id="{0A6A833A-1128-4617-9D2D-AE833B5FB2C7}"/>
              </a:ext>
            </a:extLst>
          </p:cNvPr>
          <p:cNvSpPr txBox="1"/>
          <p:nvPr/>
        </p:nvSpPr>
        <p:spPr>
          <a:xfrm>
            <a:off x="126607" y="1438080"/>
            <a:ext cx="6949439" cy="1015663"/>
          </a:xfrm>
          <a:prstGeom prst="rect">
            <a:avLst/>
          </a:prstGeom>
          <a:noFill/>
        </p:spPr>
        <p:txBody>
          <a:bodyPr wrap="square">
            <a:spAutoFit/>
          </a:bodyPr>
          <a:lstStyle/>
          <a:p>
            <a:pPr marL="342900" indent="-342900" algn="just">
              <a:buFont typeface="Wingdings" panose="05000000000000000000" pitchFamily="2" charset="2"/>
              <a:buChar char="v"/>
            </a:pPr>
            <a:r>
              <a:rPr lang="lv-LV" sz="2000" b="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 </a:t>
            </a:r>
            <a:r>
              <a:rPr lang="lv-LV" sz="20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38%</a:t>
            </a:r>
            <a:r>
              <a:rPr lang="lv-LV" sz="20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no asfaltētajiem reģionālajiem autoceļiem ir </a:t>
            </a:r>
            <a:r>
              <a:rPr lang="lv-LV" sz="20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ļoti sliktā </a:t>
            </a:r>
            <a:r>
              <a:rPr lang="lv-LV" sz="20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stāvoklī un </a:t>
            </a:r>
            <a:r>
              <a:rPr lang="lv-LV" sz="20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17%</a:t>
            </a:r>
            <a:r>
              <a:rPr lang="lv-LV" sz="20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 </a:t>
            </a:r>
            <a:r>
              <a:rPr lang="lv-LV" sz="20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sliktā</a:t>
            </a:r>
            <a:r>
              <a:rPr lang="lv-LV" sz="20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stāvoklī. </a:t>
            </a:r>
            <a:r>
              <a:rPr lang="lv-LV" sz="20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59%</a:t>
            </a:r>
            <a:r>
              <a:rPr lang="lv-LV" sz="20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no reģionālo autoceļu ar grants segumu kopgaruma ir </a:t>
            </a:r>
            <a:r>
              <a:rPr lang="lv-LV" sz="20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sliktā</a:t>
            </a:r>
            <a:r>
              <a:rPr lang="lv-LV" sz="20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stāvoklī. </a:t>
            </a:r>
            <a:endParaRPr lang="lv-LV" sz="2000" dirty="0">
              <a:solidFill>
                <a:schemeClr val="tx1">
                  <a:lumMod val="95000"/>
                  <a:lumOff val="5000"/>
                </a:schemeClr>
              </a:solidFill>
            </a:endParaRPr>
          </a:p>
        </p:txBody>
      </p:sp>
      <p:sp>
        <p:nvSpPr>
          <p:cNvPr id="9" name="TextBox 8">
            <a:extLst>
              <a:ext uri="{FF2B5EF4-FFF2-40B4-BE49-F238E27FC236}">
                <a16:creationId xmlns:a16="http://schemas.microsoft.com/office/drawing/2014/main" id="{1E8AFA91-AD65-4997-AEB7-47F2EDB05B25}"/>
              </a:ext>
            </a:extLst>
          </p:cNvPr>
          <p:cNvSpPr txBox="1"/>
          <p:nvPr/>
        </p:nvSpPr>
        <p:spPr>
          <a:xfrm>
            <a:off x="126606" y="2474500"/>
            <a:ext cx="6949439" cy="400110"/>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Ievērojami</a:t>
            </a:r>
            <a:r>
              <a:rPr lang="lv-LV" sz="2000" dirty="0">
                <a:effectLst/>
                <a:latin typeface="Calibri" panose="020F0502020204030204" pitchFamily="34" charset="0"/>
                <a:ea typeface="Calibri" panose="020F0502020204030204" pitchFamily="34" charset="0"/>
                <a:cs typeface="Times New Roman" panose="02020603050405020304" pitchFamily="18" charset="0"/>
              </a:rPr>
              <a:t> samazinājies </a:t>
            </a:r>
            <a:r>
              <a:rPr lang="lv-LV" sz="20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melno punktu </a:t>
            </a:r>
            <a:r>
              <a:rPr lang="lv-LV" sz="20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skaits (šobrīd – 0)</a:t>
            </a:r>
            <a:endParaRPr lang="lv-LV" sz="2000" dirty="0">
              <a:solidFill>
                <a:schemeClr val="tx1">
                  <a:lumMod val="95000"/>
                  <a:lumOff val="5000"/>
                </a:schemeClr>
              </a:solidFill>
            </a:endParaRPr>
          </a:p>
        </p:txBody>
      </p:sp>
      <p:sp>
        <p:nvSpPr>
          <p:cNvPr id="10" name="TextBox 9">
            <a:extLst>
              <a:ext uri="{FF2B5EF4-FFF2-40B4-BE49-F238E27FC236}">
                <a16:creationId xmlns:a16="http://schemas.microsoft.com/office/drawing/2014/main" id="{B390CF2A-4BA6-4204-B127-09F195E88C67}"/>
              </a:ext>
            </a:extLst>
          </p:cNvPr>
          <p:cNvSpPr txBox="1"/>
          <p:nvPr/>
        </p:nvSpPr>
        <p:spPr>
          <a:xfrm>
            <a:off x="126605" y="2997353"/>
            <a:ext cx="6949439" cy="707886"/>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Katru gadu </a:t>
            </a:r>
            <a:r>
              <a:rPr lang="lv-LV" sz="20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palielinās </a:t>
            </a:r>
            <a:r>
              <a:rPr lang="lv-LV" sz="2000" b="1" dirty="0" err="1">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CSNg</a:t>
            </a:r>
            <a:r>
              <a:rPr lang="lv-LV" sz="20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skaits </a:t>
            </a:r>
            <a:r>
              <a:rPr lang="lv-LV" sz="20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(2018. gadā pret 2015. gadu +40%)</a:t>
            </a:r>
            <a:endParaRPr lang="lv-LV" sz="2000" dirty="0">
              <a:solidFill>
                <a:schemeClr val="tx1">
                  <a:lumMod val="95000"/>
                  <a:lumOff val="5000"/>
                </a:schemeClr>
              </a:solidFill>
            </a:endParaRPr>
          </a:p>
        </p:txBody>
      </p:sp>
      <p:sp>
        <p:nvSpPr>
          <p:cNvPr id="11" name="Content Placeholder 2">
            <a:extLst>
              <a:ext uri="{FF2B5EF4-FFF2-40B4-BE49-F238E27FC236}">
                <a16:creationId xmlns:a16="http://schemas.microsoft.com/office/drawing/2014/main" id="{E09E3552-9039-4DFC-B1BE-2A55441DC7B4}"/>
              </a:ext>
            </a:extLst>
          </p:cNvPr>
          <p:cNvSpPr txBox="1">
            <a:spLocks/>
          </p:cNvSpPr>
          <p:nvPr/>
        </p:nvSpPr>
        <p:spPr>
          <a:xfrm>
            <a:off x="126610" y="3827982"/>
            <a:ext cx="2391507" cy="481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b="1" dirty="0">
                <a:solidFill>
                  <a:schemeClr val="accent5">
                    <a:lumMod val="50000"/>
                  </a:schemeClr>
                </a:solidFill>
              </a:rPr>
              <a:t>IZAICINĀJUMI</a:t>
            </a:r>
            <a:endParaRPr lang="en-US" b="1" dirty="0">
              <a:solidFill>
                <a:schemeClr val="accent5">
                  <a:lumMod val="50000"/>
                </a:schemeClr>
              </a:solidFill>
            </a:endParaRPr>
          </a:p>
        </p:txBody>
      </p:sp>
      <p:sp>
        <p:nvSpPr>
          <p:cNvPr id="12" name="TextBox 11">
            <a:extLst>
              <a:ext uri="{FF2B5EF4-FFF2-40B4-BE49-F238E27FC236}">
                <a16:creationId xmlns:a16="http://schemas.microsoft.com/office/drawing/2014/main" id="{AF7949FA-A9AC-45F8-A4C6-F1B27D7798F6}"/>
              </a:ext>
            </a:extLst>
          </p:cNvPr>
          <p:cNvSpPr txBox="1"/>
          <p:nvPr/>
        </p:nvSpPr>
        <p:spPr>
          <a:xfrm>
            <a:off x="130116" y="4314153"/>
            <a:ext cx="6949439" cy="400110"/>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Ceļu stāvokļa uzlabošana;</a:t>
            </a:r>
          </a:p>
        </p:txBody>
      </p:sp>
      <p:sp>
        <p:nvSpPr>
          <p:cNvPr id="14" name="TextBox 13">
            <a:extLst>
              <a:ext uri="{FF2B5EF4-FFF2-40B4-BE49-F238E27FC236}">
                <a16:creationId xmlns:a16="http://schemas.microsoft.com/office/drawing/2014/main" id="{40F955A5-8374-45D5-AB62-54CD04D8EBA5}"/>
              </a:ext>
            </a:extLst>
          </p:cNvPr>
          <p:cNvSpPr txBox="1"/>
          <p:nvPr/>
        </p:nvSpPr>
        <p:spPr>
          <a:xfrm>
            <a:off x="126604" y="4838354"/>
            <a:ext cx="6949438" cy="400110"/>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latin typeface="Calibri" panose="020F0502020204030204" pitchFamily="34" charset="0"/>
                <a:cs typeface="Times New Roman" panose="02020603050405020304" pitchFamily="18" charset="0"/>
              </a:rPr>
              <a:t>Ceļu tīkla veidošana un pieslēgšanās TEN-T tīklam</a:t>
            </a:r>
            <a:r>
              <a:rPr lang="lv-LV" sz="1800" dirty="0">
                <a:solidFill>
                  <a:schemeClr val="tx1">
                    <a:lumMod val="95000"/>
                    <a:lumOff val="5000"/>
                  </a:schemeClr>
                </a:solidFill>
                <a:latin typeface="Calibri" panose="020F0502020204030204" pitchFamily="34" charset="0"/>
                <a:cs typeface="Times New Roman" panose="02020603050405020304" pitchFamily="18" charset="0"/>
              </a:rPr>
              <a:t>;</a:t>
            </a:r>
          </a:p>
        </p:txBody>
      </p:sp>
      <p:sp>
        <p:nvSpPr>
          <p:cNvPr id="16" name="TextBox 15">
            <a:extLst>
              <a:ext uri="{FF2B5EF4-FFF2-40B4-BE49-F238E27FC236}">
                <a16:creationId xmlns:a16="http://schemas.microsoft.com/office/drawing/2014/main" id="{143FFE1D-DA92-4A86-9B43-3644D32E9676}"/>
              </a:ext>
            </a:extLst>
          </p:cNvPr>
          <p:cNvSpPr txBox="1"/>
          <p:nvPr/>
        </p:nvSpPr>
        <p:spPr>
          <a:xfrm>
            <a:off x="126598" y="5442574"/>
            <a:ext cx="6836909" cy="400110"/>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latin typeface="Calibri" panose="020F0502020204030204" pitchFamily="34" charset="0"/>
                <a:cs typeface="Times New Roman" panose="02020603050405020304" pitchFamily="18" charset="0"/>
              </a:rPr>
              <a:t>Reģionālo ceļu izpēte ATR un funkcionālo teritoriju kontekstā</a:t>
            </a:r>
            <a:r>
              <a:rPr lang="lv-LV" sz="1800" dirty="0">
                <a:solidFill>
                  <a:schemeClr val="tx1">
                    <a:lumMod val="95000"/>
                    <a:lumOff val="5000"/>
                  </a:schemeClr>
                </a:solidFill>
                <a:latin typeface="Calibri" panose="020F0502020204030204" pitchFamily="34" charset="0"/>
                <a:cs typeface="Times New Roman" panose="02020603050405020304" pitchFamily="18" charset="0"/>
              </a:rPr>
              <a:t>;</a:t>
            </a:r>
          </a:p>
        </p:txBody>
      </p:sp>
      <p:sp>
        <p:nvSpPr>
          <p:cNvPr id="18" name="TextBox 17">
            <a:extLst>
              <a:ext uri="{FF2B5EF4-FFF2-40B4-BE49-F238E27FC236}">
                <a16:creationId xmlns:a16="http://schemas.microsoft.com/office/drawing/2014/main" id="{3187599A-7C99-4C96-AE72-AD08A48CA1F3}"/>
              </a:ext>
            </a:extLst>
          </p:cNvPr>
          <p:cNvSpPr txBox="1"/>
          <p:nvPr/>
        </p:nvSpPr>
        <p:spPr>
          <a:xfrm>
            <a:off x="126598" y="6124372"/>
            <a:ext cx="6224952" cy="400110"/>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latin typeface="Calibri" panose="020F0502020204030204" pitchFamily="34" charset="0"/>
                <a:cs typeface="Times New Roman" panose="02020603050405020304" pitchFamily="18" charset="0"/>
              </a:rPr>
              <a:t>Drošības uzlabošana, izmantojot digitālos risinājumus.</a:t>
            </a:r>
          </a:p>
        </p:txBody>
      </p:sp>
      <p:sp>
        <p:nvSpPr>
          <p:cNvPr id="7" name="TextBox 6"/>
          <p:cNvSpPr txBox="1"/>
          <p:nvPr/>
        </p:nvSpPr>
        <p:spPr>
          <a:xfrm>
            <a:off x="7964032" y="5442573"/>
            <a:ext cx="4227968" cy="923330"/>
          </a:xfrm>
          <a:prstGeom prst="rect">
            <a:avLst/>
          </a:prstGeom>
          <a:noFill/>
        </p:spPr>
        <p:txBody>
          <a:bodyPr wrap="square" rtlCol="0">
            <a:spAutoFit/>
          </a:bodyPr>
          <a:lstStyle/>
          <a:p>
            <a:r>
              <a:rPr lang="lv-LV" b="1" dirty="0">
                <a:solidFill>
                  <a:schemeClr val="accent5">
                    <a:lumMod val="50000"/>
                  </a:schemeClr>
                </a:solidFill>
              </a:rPr>
              <a:t>Ar asfaltbetonu klāto reģionālo autoceļu stāvoklis pēc vizuālā novērtējuma 2019. gadā (TAP2027)</a:t>
            </a:r>
            <a:endParaRPr lang="en-US" b="1" dirty="0">
              <a:solidFill>
                <a:schemeClr val="accent5">
                  <a:lumMod val="50000"/>
                </a:schemeClr>
              </a:solidFill>
            </a:endParaRPr>
          </a:p>
        </p:txBody>
      </p:sp>
      <p:sp>
        <p:nvSpPr>
          <p:cNvPr id="13" name="Slide Number Placeholder 12"/>
          <p:cNvSpPr>
            <a:spLocks noGrp="1"/>
          </p:cNvSpPr>
          <p:nvPr>
            <p:ph type="sldNum" sz="quarter" idx="12"/>
          </p:nvPr>
        </p:nvSpPr>
        <p:spPr/>
        <p:txBody>
          <a:bodyPr/>
          <a:lstStyle/>
          <a:p>
            <a:fld id="{CF1D6E19-10A5-4900-A7E0-C29FF41A23E2}" type="slidenum">
              <a:rPr lang="en-US" smtClean="0"/>
              <a:t>2</a:t>
            </a:fld>
            <a:endParaRPr lang="en-US"/>
          </a:p>
        </p:txBody>
      </p:sp>
    </p:spTree>
    <p:extLst>
      <p:ext uri="{BB962C8B-B14F-4D97-AF65-F5344CB8AC3E}">
        <p14:creationId xmlns:p14="http://schemas.microsoft.com/office/powerpoint/2010/main" val="192755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481" y="402052"/>
            <a:ext cx="3259248" cy="584775"/>
          </a:xfrm>
          <a:prstGeom prst="rect">
            <a:avLst/>
          </a:prstGeom>
          <a:noFill/>
        </p:spPr>
        <p:txBody>
          <a:bodyPr wrap="square" rtlCol="0">
            <a:spAutoFit/>
          </a:bodyPr>
          <a:lstStyle/>
          <a:p>
            <a:r>
              <a:rPr lang="lv-LV" sz="3200" b="1" dirty="0"/>
              <a:t>Rīcības: </a:t>
            </a:r>
            <a:endParaRPr lang="en-US" sz="3200" b="1" dirty="0"/>
          </a:p>
        </p:txBody>
      </p:sp>
      <p:sp>
        <p:nvSpPr>
          <p:cNvPr id="5" name="Content Placeholder 2"/>
          <p:cNvSpPr>
            <a:spLocks noGrp="1"/>
          </p:cNvSpPr>
          <p:nvPr>
            <p:ph idx="1"/>
          </p:nvPr>
        </p:nvSpPr>
        <p:spPr>
          <a:xfrm>
            <a:off x="81481" y="986827"/>
            <a:ext cx="12192000" cy="4789284"/>
          </a:xfrm>
        </p:spPr>
        <p:txBody>
          <a:bodyPr/>
          <a:lstStyle/>
          <a:p>
            <a:pPr marL="0" indent="0">
              <a:spcAft>
                <a:spcPts val="600"/>
              </a:spcAft>
              <a:buNone/>
            </a:pPr>
            <a:r>
              <a:rPr lang="lv-LV" dirty="0"/>
              <a:t>4.2.1. </a:t>
            </a:r>
            <a:r>
              <a:rPr lang="lv-LV" u="sng" dirty="0"/>
              <a:t>Plānošanas dokumentu sagatavošana </a:t>
            </a:r>
            <a:r>
              <a:rPr lang="lv-LV" dirty="0"/>
              <a:t>efektīvas transporta sistēmas attīstībai reģionā;</a:t>
            </a:r>
          </a:p>
          <a:p>
            <a:pPr marL="0" indent="0">
              <a:spcAft>
                <a:spcPts val="600"/>
              </a:spcAft>
              <a:buNone/>
            </a:pPr>
            <a:r>
              <a:rPr lang="en-US" dirty="0"/>
              <a:t>4.2.2. </a:t>
            </a:r>
            <a:r>
              <a:rPr lang="en-US" dirty="0" err="1"/>
              <a:t>Ilgtspējīgas</a:t>
            </a:r>
            <a:r>
              <a:rPr lang="en-US" dirty="0"/>
              <a:t> </a:t>
            </a:r>
            <a:r>
              <a:rPr lang="en-US" u="sng" dirty="0" err="1"/>
              <a:t>multimodālās</a:t>
            </a:r>
            <a:r>
              <a:rPr lang="en-US" u="sng" dirty="0"/>
              <a:t> </a:t>
            </a:r>
            <a:r>
              <a:rPr lang="en-US" u="sng" dirty="0" err="1"/>
              <a:t>mobilitātes</a:t>
            </a:r>
            <a:r>
              <a:rPr lang="en-US" u="sng" dirty="0"/>
              <a:t> </a:t>
            </a:r>
            <a:r>
              <a:rPr lang="en-US" u="sng" dirty="0" err="1"/>
              <a:t>sistēmas</a:t>
            </a:r>
            <a:r>
              <a:rPr lang="en-US" u="sng" dirty="0"/>
              <a:t> </a:t>
            </a:r>
            <a:r>
              <a:rPr lang="en-US" dirty="0" err="1"/>
              <a:t>attīstība</a:t>
            </a:r>
            <a:r>
              <a:rPr lang="en-US" dirty="0"/>
              <a:t>, t.sk. </a:t>
            </a:r>
            <a:r>
              <a:rPr lang="en-US" dirty="0" err="1"/>
              <a:t>īstenojot</a:t>
            </a:r>
            <a:r>
              <a:rPr lang="en-US" dirty="0"/>
              <a:t> </a:t>
            </a:r>
            <a:r>
              <a:rPr lang="en-US" dirty="0" err="1"/>
              <a:t>inovatīvus</a:t>
            </a:r>
            <a:r>
              <a:rPr lang="en-US" dirty="0"/>
              <a:t> </a:t>
            </a:r>
            <a:r>
              <a:rPr lang="en-US" dirty="0" err="1"/>
              <a:t>risinājumus</a:t>
            </a:r>
            <a:r>
              <a:rPr lang="lv-LV" dirty="0"/>
              <a:t>;</a:t>
            </a:r>
          </a:p>
          <a:p>
            <a:pPr marL="0" indent="0">
              <a:spcAft>
                <a:spcPts val="600"/>
              </a:spcAft>
              <a:buNone/>
            </a:pPr>
            <a:r>
              <a:rPr lang="lv-LV" dirty="0"/>
              <a:t>4.2.3. </a:t>
            </a:r>
            <a:r>
              <a:rPr lang="lv-LV" u="sng" dirty="0"/>
              <a:t>Veloceļu izbūve </a:t>
            </a:r>
            <a:r>
              <a:rPr lang="lv-LV" dirty="0"/>
              <a:t>gar autoceļiem un pašvaldību teritorijās atbilstoši spēkā esošajiem pašvaldību teritorijas attīstības plānošanas dokumentiem un citi </a:t>
            </a:r>
            <a:r>
              <a:rPr lang="lv-LV" dirty="0" err="1"/>
              <a:t>mikromobilitātes</a:t>
            </a:r>
            <a:r>
              <a:rPr lang="lv-LV" dirty="0"/>
              <a:t> pasākumi;</a:t>
            </a:r>
          </a:p>
          <a:p>
            <a:pPr marL="0" indent="0">
              <a:spcAft>
                <a:spcPts val="600"/>
              </a:spcAft>
              <a:buNone/>
            </a:pPr>
            <a:r>
              <a:rPr lang="en-US" dirty="0"/>
              <a:t>4.2.4. </a:t>
            </a:r>
            <a:r>
              <a:rPr lang="en-US" u="sng" dirty="0" err="1"/>
              <a:t>Bezizmešu</a:t>
            </a:r>
            <a:r>
              <a:rPr lang="en-US" u="sng" dirty="0"/>
              <a:t> </a:t>
            </a:r>
            <a:r>
              <a:rPr lang="en-US" u="sng" dirty="0" err="1"/>
              <a:t>mobilitātes</a:t>
            </a:r>
            <a:r>
              <a:rPr lang="en-US" u="sng" dirty="0"/>
              <a:t> </a:t>
            </a:r>
            <a:r>
              <a:rPr lang="en-US" dirty="0" err="1"/>
              <a:t>veicināšana</a:t>
            </a:r>
            <a:r>
              <a:rPr lang="lv-LV" dirty="0"/>
              <a:t>;</a:t>
            </a:r>
          </a:p>
          <a:p>
            <a:pPr marL="0" indent="0">
              <a:spcAft>
                <a:spcPts val="600"/>
              </a:spcAft>
              <a:buNone/>
            </a:pPr>
            <a:r>
              <a:rPr lang="en-US" dirty="0"/>
              <a:t>4.2.5. </a:t>
            </a:r>
            <a:r>
              <a:rPr lang="en-US" u="sng" dirty="0" err="1"/>
              <a:t>Sabiedrības</a:t>
            </a:r>
            <a:r>
              <a:rPr lang="en-US" u="sng" dirty="0"/>
              <a:t> </a:t>
            </a:r>
            <a:r>
              <a:rPr lang="en-US" u="sng" dirty="0" err="1"/>
              <a:t>zināšanu</a:t>
            </a:r>
            <a:r>
              <a:rPr lang="en-US" dirty="0"/>
              <a:t>, </a:t>
            </a:r>
            <a:r>
              <a:rPr lang="en-US" dirty="0" err="1"/>
              <a:t>informētības</a:t>
            </a:r>
            <a:r>
              <a:rPr lang="en-US" dirty="0"/>
              <a:t> un </a:t>
            </a:r>
            <a:r>
              <a:rPr lang="en-US" dirty="0" err="1"/>
              <a:t>izpratnes</a:t>
            </a:r>
            <a:r>
              <a:rPr lang="en-US" dirty="0"/>
              <a:t> par </a:t>
            </a:r>
            <a:r>
              <a:rPr lang="en-US" dirty="0" err="1"/>
              <a:t>videi</a:t>
            </a:r>
            <a:r>
              <a:rPr lang="en-US" dirty="0"/>
              <a:t> </a:t>
            </a:r>
            <a:r>
              <a:rPr lang="en-US" dirty="0" err="1"/>
              <a:t>draudzīga</a:t>
            </a:r>
            <a:r>
              <a:rPr lang="en-US" dirty="0"/>
              <a:t> </a:t>
            </a:r>
            <a:r>
              <a:rPr lang="en-US" dirty="0" err="1"/>
              <a:t>transporta</a:t>
            </a:r>
            <a:r>
              <a:rPr lang="en-US" dirty="0"/>
              <a:t> </a:t>
            </a:r>
            <a:r>
              <a:rPr lang="en-US" dirty="0" err="1"/>
              <a:t>izmantošanu</a:t>
            </a:r>
            <a:r>
              <a:rPr lang="en-US" dirty="0"/>
              <a:t> </a:t>
            </a:r>
            <a:r>
              <a:rPr lang="en-US" dirty="0" err="1"/>
              <a:t>nodrošināšana</a:t>
            </a:r>
            <a:r>
              <a:rPr lang="lv-LV" dirty="0"/>
              <a:t>.</a:t>
            </a:r>
            <a:endParaRPr lang="en-US" dirty="0"/>
          </a:p>
        </p:txBody>
      </p:sp>
      <p:sp>
        <p:nvSpPr>
          <p:cNvPr id="2" name="Slide Number Placeholder 1"/>
          <p:cNvSpPr>
            <a:spLocks noGrp="1"/>
          </p:cNvSpPr>
          <p:nvPr>
            <p:ph type="sldNum" sz="quarter" idx="12"/>
          </p:nvPr>
        </p:nvSpPr>
        <p:spPr/>
        <p:txBody>
          <a:bodyPr/>
          <a:lstStyle/>
          <a:p>
            <a:fld id="{CF1D6E19-10A5-4900-A7E0-C29FF41A23E2}" type="slidenum">
              <a:rPr lang="en-US" smtClean="0"/>
              <a:t>20</a:t>
            </a:fld>
            <a:endParaRPr lang="en-US"/>
          </a:p>
        </p:txBody>
      </p:sp>
    </p:spTree>
    <p:extLst>
      <p:ext uri="{BB962C8B-B14F-4D97-AF65-F5344CB8AC3E}">
        <p14:creationId xmlns:p14="http://schemas.microsoft.com/office/powerpoint/2010/main" val="2982905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069"/>
            <a:ext cx="12192000" cy="1367074"/>
          </a:xfrm>
          <a:solidFill>
            <a:schemeClr val="accent4">
              <a:lumMod val="75000"/>
            </a:schemeClr>
          </a:solidFill>
        </p:spPr>
        <p:txBody>
          <a:bodyPr>
            <a:normAutofit/>
          </a:bodyPr>
          <a:lstStyle/>
          <a:p>
            <a:r>
              <a:rPr lang="lv-LV" b="1" dirty="0">
                <a:solidFill>
                  <a:schemeClr val="bg1"/>
                </a:solidFill>
              </a:rPr>
              <a:t>RV 4.3. Viedu mobilitātes risinājumu ieviešana reģionā</a:t>
            </a:r>
            <a:endParaRPr lang="en-US" b="1" dirty="0">
              <a:solidFill>
                <a:schemeClr val="bg1"/>
              </a:solidFill>
            </a:endParaRPr>
          </a:p>
        </p:txBody>
      </p:sp>
      <p:sp>
        <p:nvSpPr>
          <p:cNvPr id="3" name="Content Placeholder 2"/>
          <p:cNvSpPr>
            <a:spLocks noGrp="1"/>
          </p:cNvSpPr>
          <p:nvPr>
            <p:ph idx="1"/>
          </p:nvPr>
        </p:nvSpPr>
        <p:spPr>
          <a:xfrm>
            <a:off x="0" y="2461602"/>
            <a:ext cx="12192000" cy="3877383"/>
          </a:xfrm>
        </p:spPr>
        <p:txBody>
          <a:bodyPr/>
          <a:lstStyle/>
          <a:p>
            <a:pPr marL="0" indent="0">
              <a:spcAft>
                <a:spcPts val="600"/>
              </a:spcAft>
              <a:buNone/>
            </a:pPr>
            <a:r>
              <a:rPr lang="lv-LV" dirty="0"/>
              <a:t>Transporta sistēmas pilnveidošana, izmantojot IKT risinājumus un veicinot efektīvākus, ilgtspējīgākus un videi draudzīgākus ar mobilitāti saistītu resursu izmantošanu, t.sk. īstenojot pilotprojektus viedu mobilitātes risinājumu ieviešanai reģionā.</a:t>
            </a:r>
            <a:endParaRPr lang="en-US" dirty="0"/>
          </a:p>
        </p:txBody>
      </p:sp>
      <p:sp>
        <p:nvSpPr>
          <p:cNvPr id="5" name="TextBox 4"/>
          <p:cNvSpPr txBox="1"/>
          <p:nvPr/>
        </p:nvSpPr>
        <p:spPr>
          <a:xfrm>
            <a:off x="0" y="1893115"/>
            <a:ext cx="3883937" cy="523220"/>
          </a:xfrm>
          <a:prstGeom prst="rect">
            <a:avLst/>
          </a:prstGeom>
          <a:noFill/>
        </p:spPr>
        <p:txBody>
          <a:bodyPr wrap="square" rtlCol="0">
            <a:spAutoFit/>
          </a:bodyPr>
          <a:lstStyle/>
          <a:p>
            <a:r>
              <a:rPr lang="lv-LV" sz="2800" b="1" dirty="0"/>
              <a:t>Rīcības virziena apraksts: </a:t>
            </a:r>
            <a:endParaRPr lang="en-US" sz="2800" b="1" dirty="0"/>
          </a:p>
        </p:txBody>
      </p:sp>
      <p:sp>
        <p:nvSpPr>
          <p:cNvPr id="4" name="Slide Number Placeholder 3"/>
          <p:cNvSpPr>
            <a:spLocks noGrp="1"/>
          </p:cNvSpPr>
          <p:nvPr>
            <p:ph type="sldNum" sz="quarter" idx="12"/>
          </p:nvPr>
        </p:nvSpPr>
        <p:spPr/>
        <p:txBody>
          <a:bodyPr/>
          <a:lstStyle/>
          <a:p>
            <a:fld id="{CF1D6E19-10A5-4900-A7E0-C29FF41A23E2}" type="slidenum">
              <a:rPr lang="en-US" smtClean="0"/>
              <a:t>21</a:t>
            </a:fld>
            <a:endParaRPr lang="en-US"/>
          </a:p>
        </p:txBody>
      </p:sp>
    </p:spTree>
    <p:extLst>
      <p:ext uri="{BB962C8B-B14F-4D97-AF65-F5344CB8AC3E}">
        <p14:creationId xmlns:p14="http://schemas.microsoft.com/office/powerpoint/2010/main" val="3328462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481" y="402052"/>
            <a:ext cx="3259248" cy="584775"/>
          </a:xfrm>
          <a:prstGeom prst="rect">
            <a:avLst/>
          </a:prstGeom>
          <a:noFill/>
        </p:spPr>
        <p:txBody>
          <a:bodyPr wrap="square" rtlCol="0">
            <a:spAutoFit/>
          </a:bodyPr>
          <a:lstStyle/>
          <a:p>
            <a:r>
              <a:rPr lang="lv-LV" sz="3200" b="1" dirty="0"/>
              <a:t>Rīcības: </a:t>
            </a:r>
            <a:endParaRPr lang="en-US" sz="3200" b="1" dirty="0"/>
          </a:p>
        </p:txBody>
      </p:sp>
      <p:sp>
        <p:nvSpPr>
          <p:cNvPr id="5" name="Content Placeholder 2"/>
          <p:cNvSpPr>
            <a:spLocks noGrp="1"/>
          </p:cNvSpPr>
          <p:nvPr>
            <p:ph idx="1"/>
          </p:nvPr>
        </p:nvSpPr>
        <p:spPr>
          <a:xfrm>
            <a:off x="81481" y="986827"/>
            <a:ext cx="12192000" cy="3877383"/>
          </a:xfrm>
        </p:spPr>
        <p:txBody>
          <a:bodyPr/>
          <a:lstStyle/>
          <a:p>
            <a:pPr marL="0" indent="0">
              <a:spcAft>
                <a:spcPts val="600"/>
              </a:spcAft>
              <a:buNone/>
            </a:pPr>
            <a:r>
              <a:rPr lang="lv-LV" dirty="0"/>
              <a:t>4.3.1. </a:t>
            </a:r>
            <a:r>
              <a:rPr lang="lv-LV" u="sng" dirty="0"/>
              <a:t>Viedo transporta koridoru </a:t>
            </a:r>
            <a:r>
              <a:rPr lang="lv-LV" dirty="0"/>
              <a:t>izveide Kurzemes reģionā;</a:t>
            </a:r>
          </a:p>
          <a:p>
            <a:pPr marL="0" indent="0">
              <a:spcAft>
                <a:spcPts val="600"/>
              </a:spcAft>
              <a:buNone/>
            </a:pPr>
            <a:r>
              <a:rPr lang="lv-LV" dirty="0"/>
              <a:t>4.3.2. </a:t>
            </a:r>
            <a:r>
              <a:rPr lang="lv-LV" u="sng" dirty="0"/>
              <a:t>Viedo tehnoloģiju ieviešana </a:t>
            </a:r>
            <a:r>
              <a:rPr lang="lv-LV" dirty="0"/>
              <a:t>satiksmes plūsmas regulēšanai vides jautājumu risināšanai;</a:t>
            </a:r>
          </a:p>
          <a:p>
            <a:pPr marL="0" indent="0">
              <a:spcAft>
                <a:spcPts val="600"/>
              </a:spcAft>
              <a:buNone/>
            </a:pPr>
            <a:r>
              <a:rPr lang="en-US" dirty="0"/>
              <a:t>4.3.3. </a:t>
            </a:r>
            <a:r>
              <a:rPr lang="en-US" dirty="0" err="1"/>
              <a:t>Videi</a:t>
            </a:r>
            <a:r>
              <a:rPr lang="en-US" dirty="0"/>
              <a:t> </a:t>
            </a:r>
            <a:r>
              <a:rPr lang="en-US" dirty="0" err="1"/>
              <a:t>draudzīgu</a:t>
            </a:r>
            <a:r>
              <a:rPr lang="en-US" dirty="0"/>
              <a:t>, </a:t>
            </a:r>
            <a:r>
              <a:rPr lang="en-US" dirty="0" err="1"/>
              <a:t>mūsdienu</a:t>
            </a:r>
            <a:r>
              <a:rPr lang="en-US" dirty="0"/>
              <a:t> </a:t>
            </a:r>
            <a:r>
              <a:rPr lang="en-US" dirty="0" err="1"/>
              <a:t>prasībām</a:t>
            </a:r>
            <a:r>
              <a:rPr lang="en-US" dirty="0"/>
              <a:t> </a:t>
            </a:r>
            <a:r>
              <a:rPr lang="en-US" dirty="0" err="1"/>
              <a:t>atbilstošu</a:t>
            </a:r>
            <a:r>
              <a:rPr lang="en-US" dirty="0"/>
              <a:t> un </a:t>
            </a:r>
            <a:r>
              <a:rPr lang="en-US" u="sng" dirty="0" err="1"/>
              <a:t>energoefektīvu</a:t>
            </a:r>
            <a:r>
              <a:rPr lang="en-US" u="sng" dirty="0"/>
              <a:t>  </a:t>
            </a:r>
            <a:r>
              <a:rPr lang="en-US" u="sng" dirty="0" err="1"/>
              <a:t>mobilitātes</a:t>
            </a:r>
            <a:r>
              <a:rPr lang="en-US" u="sng" dirty="0"/>
              <a:t> </a:t>
            </a:r>
            <a:r>
              <a:rPr lang="en-US" u="sng" dirty="0" err="1"/>
              <a:t>pakalpojumu</a:t>
            </a:r>
            <a:r>
              <a:rPr lang="en-US" u="sng" dirty="0"/>
              <a:t> </a:t>
            </a:r>
            <a:r>
              <a:rPr lang="en-US" u="sng" dirty="0" err="1"/>
              <a:t>nodrošināšana</a:t>
            </a:r>
            <a:r>
              <a:rPr lang="en-US" u="sng" dirty="0"/>
              <a:t> </a:t>
            </a:r>
            <a:r>
              <a:rPr lang="en-US" dirty="0"/>
              <a:t>(t.sk. </a:t>
            </a:r>
            <a:r>
              <a:rPr lang="en-US" dirty="0" err="1"/>
              <a:t>tehniskās</a:t>
            </a:r>
            <a:r>
              <a:rPr lang="en-US" dirty="0"/>
              <a:t> </a:t>
            </a:r>
            <a:r>
              <a:rPr lang="en-US" dirty="0" err="1"/>
              <a:t>bāzes</a:t>
            </a:r>
            <a:r>
              <a:rPr lang="en-US" dirty="0"/>
              <a:t> </a:t>
            </a:r>
            <a:r>
              <a:rPr lang="en-US" dirty="0" err="1"/>
              <a:t>pilnveidošana</a:t>
            </a:r>
            <a:r>
              <a:rPr lang="en-US" dirty="0"/>
              <a:t>)</a:t>
            </a:r>
            <a:r>
              <a:rPr lang="lv-LV" dirty="0"/>
              <a:t>.</a:t>
            </a:r>
            <a:endParaRPr lang="en-US" dirty="0"/>
          </a:p>
        </p:txBody>
      </p:sp>
      <p:sp>
        <p:nvSpPr>
          <p:cNvPr id="2" name="Slide Number Placeholder 1"/>
          <p:cNvSpPr>
            <a:spLocks noGrp="1"/>
          </p:cNvSpPr>
          <p:nvPr>
            <p:ph type="sldNum" sz="quarter" idx="12"/>
          </p:nvPr>
        </p:nvSpPr>
        <p:spPr/>
        <p:txBody>
          <a:bodyPr/>
          <a:lstStyle/>
          <a:p>
            <a:fld id="{CF1D6E19-10A5-4900-A7E0-C29FF41A23E2}" type="slidenum">
              <a:rPr lang="en-US" smtClean="0"/>
              <a:t>22</a:t>
            </a:fld>
            <a:endParaRPr lang="en-US"/>
          </a:p>
        </p:txBody>
      </p:sp>
    </p:spTree>
    <p:extLst>
      <p:ext uri="{BB962C8B-B14F-4D97-AF65-F5344CB8AC3E}">
        <p14:creationId xmlns:p14="http://schemas.microsoft.com/office/powerpoint/2010/main" val="1535803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4">
              <a:lumMod val="75000"/>
            </a:schemeClr>
          </a:solidFill>
        </p:spPr>
        <p:txBody>
          <a:bodyPr/>
          <a:lstStyle/>
          <a:p>
            <a:r>
              <a:rPr lang="lv-LV" b="1" dirty="0">
                <a:solidFill>
                  <a:schemeClr val="bg1"/>
                </a:solidFill>
              </a:rPr>
              <a:t>5. PRIORITĀTE: PIEVILCĪGA DZĪVES VIDE </a:t>
            </a:r>
            <a:endParaRPr lang="en-US" b="1" dirty="0">
              <a:solidFill>
                <a:schemeClr val="bg1"/>
              </a:solidFill>
            </a:endParaRPr>
          </a:p>
        </p:txBody>
      </p:sp>
      <p:sp>
        <p:nvSpPr>
          <p:cNvPr id="3" name="Content Placeholder 2"/>
          <p:cNvSpPr>
            <a:spLocks noGrp="1"/>
          </p:cNvSpPr>
          <p:nvPr>
            <p:ph idx="1"/>
          </p:nvPr>
        </p:nvSpPr>
        <p:spPr>
          <a:xfrm>
            <a:off x="159190" y="1789411"/>
            <a:ext cx="12032810" cy="4351338"/>
          </a:xfrm>
        </p:spPr>
        <p:txBody>
          <a:bodyPr>
            <a:normAutofit fontScale="85000" lnSpcReduction="20000"/>
          </a:bodyPr>
          <a:lstStyle/>
          <a:p>
            <a:pPr marL="0" indent="0">
              <a:buNone/>
            </a:pPr>
            <a:r>
              <a:rPr lang="lv-LV" b="1" dirty="0"/>
              <a:t>Modernu pakalpojumu nodrošināšana </a:t>
            </a:r>
            <a:r>
              <a:rPr lang="lv-LV" dirty="0"/>
              <a:t>gan iedzīvotājiem, gan uzņēmējiem, sadarbības tīklu veidošana un veselīgas konkurences veicināšana. </a:t>
            </a:r>
            <a:r>
              <a:rPr lang="lv-LV" b="1" dirty="0"/>
              <a:t>Pārrobežu pieejamības nodrošināšana</a:t>
            </a:r>
            <a:r>
              <a:rPr lang="lv-LV" dirty="0"/>
              <a:t>, kopēju sadarbības platformu veidošana, jaunu komunikāciju tīklu izveide un uzturēšana. </a:t>
            </a:r>
            <a:r>
              <a:rPr lang="lv-LV" b="1" dirty="0"/>
              <a:t>Mūsdienīgas pārvaldes modeļu izveide</a:t>
            </a:r>
            <a:r>
              <a:rPr lang="lv-LV" dirty="0"/>
              <a:t>, </a:t>
            </a:r>
            <a:r>
              <a:rPr lang="lv-LV" dirty="0" err="1"/>
              <a:t>lēmumpieņemšanas</a:t>
            </a:r>
            <a:r>
              <a:rPr lang="lv-LV" dirty="0"/>
              <a:t> kvalitātes paaugstināšana, </a:t>
            </a:r>
            <a:r>
              <a:rPr lang="lv-LV" dirty="0" err="1"/>
              <a:t>starpinstitucionālas</a:t>
            </a:r>
            <a:r>
              <a:rPr lang="lv-LV" dirty="0"/>
              <a:t> sadarbības attīstība, darba efektivitātes paaugstināšana pārvaldes iestādēs. Dzīvojamā fonda nodrošināšana, attīstība un sasniedzamība visām iedzīvotāju grupām. Reti apdzīvotu vietu attīstība, apkārtējās vides pievilcības paaugstināšana un piederības sajūtas veidošana. Kurzemes tēla un kopīga zīmola veidošana. Iedzīvotāju piesaiste Kurzemei t.sk. </a:t>
            </a:r>
            <a:r>
              <a:rPr lang="lv-LV" dirty="0" err="1"/>
              <a:t>remigrācijas</a:t>
            </a:r>
            <a:r>
              <a:rPr lang="lv-LV" dirty="0"/>
              <a:t> veicināšana.</a:t>
            </a:r>
          </a:p>
          <a:p>
            <a:pPr marL="0" indent="0">
              <a:buNone/>
            </a:pPr>
            <a:br>
              <a:rPr lang="lv-LV" dirty="0"/>
            </a:br>
            <a:r>
              <a:rPr lang="lv-LV" dirty="0"/>
              <a:t>KPR kā galvenais reģiona attīstības iniciators un veicinātājs dažādās nozarēs un sfērās. Integrēta pārvaldības modeļa ieviešana, stiprinot KPR  kapacitāti un kompetences, īstenojot inovatīvas darba metodes un pilnveidojot pasākumu ieviešanas procesus, veicināt stratēģijā noteikto mērķu sasniegšanu. Iestāžu sadarbības uzlabošana, iedzīvotāju iesaistes līmeņa paaugstināšana, vadlīniju izstrāde dažādu procesu attīstībā. Īstenojot projektus, sadarbību veidot iesaistot valsts, pašvaldību, uzņēmēju, sociālo un zinātnes kā arī vietējo līmeni.</a:t>
            </a:r>
          </a:p>
        </p:txBody>
      </p:sp>
      <p:sp>
        <p:nvSpPr>
          <p:cNvPr id="4" name="Slide Number Placeholder 3"/>
          <p:cNvSpPr>
            <a:spLocks noGrp="1"/>
          </p:cNvSpPr>
          <p:nvPr>
            <p:ph type="sldNum" sz="quarter" idx="12"/>
          </p:nvPr>
        </p:nvSpPr>
        <p:spPr/>
        <p:txBody>
          <a:bodyPr/>
          <a:lstStyle/>
          <a:p>
            <a:fld id="{CF1D6E19-10A5-4900-A7E0-C29FF41A23E2}" type="slidenum">
              <a:rPr lang="en-US" smtClean="0"/>
              <a:t>23</a:t>
            </a:fld>
            <a:endParaRPr lang="en-US"/>
          </a:p>
        </p:txBody>
      </p:sp>
    </p:spTree>
    <p:extLst>
      <p:ext uri="{BB962C8B-B14F-4D97-AF65-F5344CB8AC3E}">
        <p14:creationId xmlns:p14="http://schemas.microsoft.com/office/powerpoint/2010/main" val="2324732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751"/>
            <a:ext cx="12192000" cy="1325563"/>
          </a:xfrm>
          <a:solidFill>
            <a:schemeClr val="accent4">
              <a:lumMod val="75000"/>
            </a:schemeClr>
          </a:solidFill>
        </p:spPr>
        <p:txBody>
          <a:bodyPr/>
          <a:lstStyle/>
          <a:p>
            <a:r>
              <a:rPr lang="lv-LV" b="1" dirty="0">
                <a:solidFill>
                  <a:schemeClr val="bg1"/>
                </a:solidFill>
              </a:rPr>
              <a:t>RĪCĪBAS VIRZIENI</a:t>
            </a:r>
            <a:endParaRPr lang="en-US" b="1" dirty="0">
              <a:solidFill>
                <a:schemeClr val="bg1"/>
              </a:solidFill>
            </a:endParaRPr>
          </a:p>
        </p:txBody>
      </p:sp>
      <p:sp>
        <p:nvSpPr>
          <p:cNvPr id="3" name="Content Placeholder 2"/>
          <p:cNvSpPr>
            <a:spLocks noGrp="1"/>
          </p:cNvSpPr>
          <p:nvPr>
            <p:ph idx="1"/>
          </p:nvPr>
        </p:nvSpPr>
        <p:spPr>
          <a:xfrm>
            <a:off x="113923" y="1735091"/>
            <a:ext cx="10515600" cy="4351338"/>
          </a:xfrm>
        </p:spPr>
        <p:txBody>
          <a:bodyPr/>
          <a:lstStyle/>
          <a:p>
            <a:pPr marL="0" indent="0">
              <a:spcAft>
                <a:spcPts val="600"/>
              </a:spcAft>
              <a:buNone/>
            </a:pPr>
            <a:r>
              <a:rPr lang="en-US" dirty="0"/>
              <a:t>5.1. </a:t>
            </a:r>
            <a:r>
              <a:rPr lang="en-US" dirty="0" err="1"/>
              <a:t>Inovatīvu</a:t>
            </a:r>
            <a:r>
              <a:rPr lang="en-US" dirty="0"/>
              <a:t>, </a:t>
            </a:r>
            <a:r>
              <a:rPr lang="en-US" dirty="0" err="1"/>
              <a:t>pieejamu</a:t>
            </a:r>
            <a:r>
              <a:rPr lang="en-US" dirty="0"/>
              <a:t> un </a:t>
            </a:r>
            <a:r>
              <a:rPr lang="en-US" dirty="0" err="1"/>
              <a:t>efektīvu</a:t>
            </a:r>
            <a:r>
              <a:rPr lang="en-US" dirty="0"/>
              <a:t> </a:t>
            </a:r>
            <a:r>
              <a:rPr lang="en-US" dirty="0" err="1"/>
              <a:t>pakalpojumu</a:t>
            </a:r>
            <a:r>
              <a:rPr lang="en-US" dirty="0"/>
              <a:t> </a:t>
            </a:r>
            <a:r>
              <a:rPr lang="en-US" dirty="0" err="1"/>
              <a:t>nodrošināšana</a:t>
            </a:r>
            <a:r>
              <a:rPr lang="lv-LV" dirty="0"/>
              <a:t>.</a:t>
            </a:r>
          </a:p>
          <a:p>
            <a:pPr marL="0" indent="0">
              <a:spcAft>
                <a:spcPts val="600"/>
              </a:spcAft>
              <a:buNone/>
            </a:pPr>
            <a:r>
              <a:rPr lang="en-US" dirty="0"/>
              <a:t>5.2. </a:t>
            </a:r>
            <a:r>
              <a:rPr lang="en-US" dirty="0" err="1"/>
              <a:t>Atbildīga</a:t>
            </a:r>
            <a:r>
              <a:rPr lang="en-US" dirty="0"/>
              <a:t> un </a:t>
            </a:r>
            <a:r>
              <a:rPr lang="en-US" dirty="0" err="1"/>
              <a:t>vieda</a:t>
            </a:r>
            <a:r>
              <a:rPr lang="en-US" dirty="0"/>
              <a:t> </a:t>
            </a:r>
            <a:r>
              <a:rPr lang="en-US" dirty="0" err="1"/>
              <a:t>infrastruktūras</a:t>
            </a:r>
            <a:r>
              <a:rPr lang="en-US" dirty="0"/>
              <a:t> </a:t>
            </a:r>
            <a:r>
              <a:rPr lang="en-US" dirty="0" err="1"/>
              <a:t>attīstība</a:t>
            </a:r>
            <a:r>
              <a:rPr lang="en-US" dirty="0"/>
              <a:t> un </a:t>
            </a:r>
            <a:r>
              <a:rPr lang="en-US" dirty="0" err="1"/>
              <a:t>apsaimniekošana</a:t>
            </a:r>
            <a:r>
              <a:rPr lang="lv-LV" dirty="0"/>
              <a:t>.</a:t>
            </a:r>
          </a:p>
          <a:p>
            <a:pPr marL="0" indent="0">
              <a:spcAft>
                <a:spcPts val="600"/>
              </a:spcAft>
              <a:buNone/>
            </a:pPr>
            <a:r>
              <a:rPr lang="lv-LV" dirty="0"/>
              <a:t>5.3.Pārvalde kā palīgs un atbalsts iedzīvotājiem un uzņēmējiem.</a:t>
            </a:r>
          </a:p>
          <a:p>
            <a:pPr marL="0" indent="0">
              <a:spcAft>
                <a:spcPts val="600"/>
              </a:spcAft>
              <a:buNone/>
            </a:pPr>
            <a:r>
              <a:rPr lang="lv-LV" dirty="0"/>
              <a:t>5.4.Integrēta pārvaldība reģiona attīstībai.</a:t>
            </a:r>
          </a:p>
          <a:p>
            <a:pPr marL="0" indent="0">
              <a:spcAft>
                <a:spcPts val="600"/>
              </a:spcAft>
              <a:buNone/>
            </a:pPr>
            <a:r>
              <a:rPr lang="en-US" dirty="0"/>
              <a:t>5.5.Kurzeme </a:t>
            </a:r>
            <a:r>
              <a:rPr lang="en-US" dirty="0" err="1"/>
              <a:t>kā</a:t>
            </a:r>
            <a:r>
              <a:rPr lang="en-US" dirty="0"/>
              <a:t> </a:t>
            </a:r>
            <a:r>
              <a:rPr lang="en-US" dirty="0" err="1"/>
              <a:t>pievilcīga</a:t>
            </a:r>
            <a:r>
              <a:rPr lang="en-US" dirty="0"/>
              <a:t> </a:t>
            </a:r>
            <a:r>
              <a:rPr lang="en-US" dirty="0" err="1"/>
              <a:t>mājvieta</a:t>
            </a:r>
            <a:r>
              <a:rPr lang="lv-LV" dirty="0"/>
              <a:t>.</a:t>
            </a:r>
          </a:p>
          <a:p>
            <a:pPr marL="0" indent="0">
              <a:spcAft>
                <a:spcPts val="600"/>
              </a:spcAft>
              <a:buNone/>
            </a:pPr>
            <a:r>
              <a:rPr lang="en-US" dirty="0"/>
              <a:t>5.6.Kurzemes </a:t>
            </a:r>
            <a:r>
              <a:rPr lang="en-US" dirty="0" err="1"/>
              <a:t>tēla</a:t>
            </a:r>
            <a:r>
              <a:rPr lang="en-US" dirty="0"/>
              <a:t> </a:t>
            </a:r>
            <a:r>
              <a:rPr lang="en-US" dirty="0" err="1"/>
              <a:t>veidošana</a:t>
            </a:r>
            <a:r>
              <a:rPr lang="lv-LV" dirty="0"/>
              <a:t>.</a:t>
            </a:r>
            <a:endParaRPr lang="en-US" dirty="0"/>
          </a:p>
        </p:txBody>
      </p:sp>
      <p:sp>
        <p:nvSpPr>
          <p:cNvPr id="4" name="Slide Number Placeholder 3"/>
          <p:cNvSpPr>
            <a:spLocks noGrp="1"/>
          </p:cNvSpPr>
          <p:nvPr>
            <p:ph type="sldNum" sz="quarter" idx="12"/>
          </p:nvPr>
        </p:nvSpPr>
        <p:spPr/>
        <p:txBody>
          <a:bodyPr/>
          <a:lstStyle/>
          <a:p>
            <a:fld id="{CF1D6E19-10A5-4900-A7E0-C29FF41A23E2}" type="slidenum">
              <a:rPr lang="en-US" smtClean="0"/>
              <a:t>24</a:t>
            </a:fld>
            <a:endParaRPr lang="en-US"/>
          </a:p>
        </p:txBody>
      </p:sp>
    </p:spTree>
    <p:extLst>
      <p:ext uri="{BB962C8B-B14F-4D97-AF65-F5344CB8AC3E}">
        <p14:creationId xmlns:p14="http://schemas.microsoft.com/office/powerpoint/2010/main" val="1601380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069"/>
            <a:ext cx="12192000" cy="1330860"/>
          </a:xfrm>
          <a:solidFill>
            <a:schemeClr val="accent4">
              <a:lumMod val="75000"/>
            </a:schemeClr>
          </a:solidFill>
        </p:spPr>
        <p:txBody>
          <a:bodyPr>
            <a:normAutofit/>
          </a:bodyPr>
          <a:lstStyle/>
          <a:p>
            <a:r>
              <a:rPr lang="lv-LV" b="1" dirty="0">
                <a:solidFill>
                  <a:schemeClr val="bg1"/>
                </a:solidFill>
              </a:rPr>
              <a:t>RV 5.1. Inovatīvu, pieejamu un efektīvu pakalpojumu nodrošināšana</a:t>
            </a:r>
            <a:endParaRPr lang="en-US" b="1" dirty="0">
              <a:solidFill>
                <a:schemeClr val="bg1"/>
              </a:solidFill>
            </a:endParaRPr>
          </a:p>
        </p:txBody>
      </p:sp>
      <p:sp>
        <p:nvSpPr>
          <p:cNvPr id="3" name="Content Placeholder 2"/>
          <p:cNvSpPr>
            <a:spLocks noGrp="1"/>
          </p:cNvSpPr>
          <p:nvPr>
            <p:ph idx="1"/>
          </p:nvPr>
        </p:nvSpPr>
        <p:spPr>
          <a:xfrm>
            <a:off x="0" y="2516863"/>
            <a:ext cx="12192000" cy="3877383"/>
          </a:xfrm>
        </p:spPr>
        <p:txBody>
          <a:bodyPr/>
          <a:lstStyle/>
          <a:p>
            <a:pPr marL="0" indent="0">
              <a:spcAft>
                <a:spcPts val="600"/>
              </a:spcAft>
              <a:buNone/>
            </a:pPr>
            <a:r>
              <a:rPr lang="en-US" dirty="0" err="1"/>
              <a:t>Pilnveidot</a:t>
            </a:r>
            <a:r>
              <a:rPr lang="en-US" dirty="0"/>
              <a:t> un </a:t>
            </a:r>
            <a:r>
              <a:rPr lang="en-US" dirty="0" err="1"/>
              <a:t>paplašināt</a:t>
            </a:r>
            <a:r>
              <a:rPr lang="en-US" dirty="0"/>
              <a:t> </a:t>
            </a:r>
            <a:r>
              <a:rPr lang="en-US" dirty="0" err="1"/>
              <a:t>pašvaldību</a:t>
            </a:r>
            <a:r>
              <a:rPr lang="en-US" dirty="0"/>
              <a:t> un KPR </a:t>
            </a:r>
            <a:r>
              <a:rPr lang="en-US" dirty="0" err="1"/>
              <a:t>sniegto</a:t>
            </a:r>
            <a:r>
              <a:rPr lang="en-US" dirty="0"/>
              <a:t> </a:t>
            </a:r>
            <a:r>
              <a:rPr lang="en-US" dirty="0" err="1"/>
              <a:t>pakalpojumu</a:t>
            </a:r>
            <a:r>
              <a:rPr lang="en-US" dirty="0"/>
              <a:t> </a:t>
            </a:r>
            <a:r>
              <a:rPr lang="en-US" dirty="0" err="1"/>
              <a:t>loku</a:t>
            </a:r>
            <a:r>
              <a:rPr lang="en-US" dirty="0"/>
              <a:t>, </a:t>
            </a:r>
            <a:r>
              <a:rPr lang="en-US" dirty="0" err="1"/>
              <a:t>ieviešot</a:t>
            </a:r>
            <a:r>
              <a:rPr lang="en-US" dirty="0"/>
              <a:t> </a:t>
            </a:r>
            <a:r>
              <a:rPr lang="en-US" dirty="0" err="1"/>
              <a:t>inovatīvus</a:t>
            </a:r>
            <a:r>
              <a:rPr lang="en-US" dirty="0"/>
              <a:t> </a:t>
            </a:r>
            <a:r>
              <a:rPr lang="en-US" dirty="0" err="1"/>
              <a:t>risinājumus</a:t>
            </a:r>
            <a:r>
              <a:rPr lang="en-US" dirty="0"/>
              <a:t> </a:t>
            </a:r>
            <a:r>
              <a:rPr lang="en-US" dirty="0" err="1"/>
              <a:t>pakalpojumu</a:t>
            </a:r>
            <a:r>
              <a:rPr lang="en-US" dirty="0"/>
              <a:t> </a:t>
            </a:r>
            <a:r>
              <a:rPr lang="en-US" dirty="0" err="1"/>
              <a:t>efektivitātes</a:t>
            </a:r>
            <a:r>
              <a:rPr lang="en-US" dirty="0"/>
              <a:t> </a:t>
            </a:r>
            <a:r>
              <a:rPr lang="en-US" dirty="0" err="1"/>
              <a:t>pilnveidē</a:t>
            </a:r>
            <a:r>
              <a:rPr lang="en-US" dirty="0"/>
              <a:t> un </a:t>
            </a:r>
            <a:r>
              <a:rPr lang="en-US" dirty="0" err="1"/>
              <a:t>digitālā</a:t>
            </a:r>
            <a:r>
              <a:rPr lang="en-US" dirty="0"/>
              <a:t> </a:t>
            </a:r>
            <a:r>
              <a:rPr lang="en-US" dirty="0" err="1"/>
              <a:t>sasniedzamībā</a:t>
            </a:r>
            <a:r>
              <a:rPr lang="en-US" dirty="0"/>
              <a:t>, </a:t>
            </a:r>
            <a:r>
              <a:rPr lang="en-US" dirty="0" err="1"/>
              <a:t>vienlaikus</a:t>
            </a:r>
            <a:r>
              <a:rPr lang="en-US" dirty="0"/>
              <a:t> </a:t>
            </a:r>
            <a:r>
              <a:rPr lang="en-US" dirty="0" err="1"/>
              <a:t>paaugstinot</a:t>
            </a:r>
            <a:r>
              <a:rPr lang="en-US" dirty="0"/>
              <a:t> </a:t>
            </a:r>
            <a:r>
              <a:rPr lang="en-US" dirty="0" err="1"/>
              <a:t>personāla</a:t>
            </a:r>
            <a:r>
              <a:rPr lang="en-US" dirty="0"/>
              <a:t> </a:t>
            </a:r>
            <a:r>
              <a:rPr lang="en-US" dirty="0" err="1"/>
              <a:t>kapacitāti</a:t>
            </a:r>
            <a:r>
              <a:rPr lang="en-US" dirty="0"/>
              <a:t>.</a:t>
            </a:r>
          </a:p>
        </p:txBody>
      </p:sp>
      <p:sp>
        <p:nvSpPr>
          <p:cNvPr id="5" name="TextBox 4"/>
          <p:cNvSpPr txBox="1"/>
          <p:nvPr/>
        </p:nvSpPr>
        <p:spPr>
          <a:xfrm>
            <a:off x="0" y="1993643"/>
            <a:ext cx="3883937" cy="523220"/>
          </a:xfrm>
          <a:prstGeom prst="rect">
            <a:avLst/>
          </a:prstGeom>
          <a:noFill/>
        </p:spPr>
        <p:txBody>
          <a:bodyPr wrap="square" rtlCol="0">
            <a:spAutoFit/>
          </a:bodyPr>
          <a:lstStyle/>
          <a:p>
            <a:r>
              <a:rPr lang="lv-LV" sz="2800" b="1" dirty="0"/>
              <a:t>Rīcības virziena apraksts: </a:t>
            </a:r>
            <a:endParaRPr lang="en-US" sz="2800" b="1" dirty="0"/>
          </a:p>
        </p:txBody>
      </p:sp>
      <p:sp>
        <p:nvSpPr>
          <p:cNvPr id="4" name="Slide Number Placeholder 3"/>
          <p:cNvSpPr>
            <a:spLocks noGrp="1"/>
          </p:cNvSpPr>
          <p:nvPr>
            <p:ph type="sldNum" sz="quarter" idx="12"/>
          </p:nvPr>
        </p:nvSpPr>
        <p:spPr/>
        <p:txBody>
          <a:bodyPr/>
          <a:lstStyle/>
          <a:p>
            <a:fld id="{CF1D6E19-10A5-4900-A7E0-C29FF41A23E2}" type="slidenum">
              <a:rPr lang="en-US" smtClean="0"/>
              <a:t>25</a:t>
            </a:fld>
            <a:endParaRPr lang="en-US"/>
          </a:p>
        </p:txBody>
      </p:sp>
    </p:spTree>
    <p:extLst>
      <p:ext uri="{BB962C8B-B14F-4D97-AF65-F5344CB8AC3E}">
        <p14:creationId xmlns:p14="http://schemas.microsoft.com/office/powerpoint/2010/main" val="3543315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481" y="402052"/>
            <a:ext cx="3259248" cy="584775"/>
          </a:xfrm>
          <a:prstGeom prst="rect">
            <a:avLst/>
          </a:prstGeom>
          <a:noFill/>
        </p:spPr>
        <p:txBody>
          <a:bodyPr wrap="square" rtlCol="0">
            <a:spAutoFit/>
          </a:bodyPr>
          <a:lstStyle/>
          <a:p>
            <a:r>
              <a:rPr lang="lv-LV" sz="3200" b="1" dirty="0"/>
              <a:t>Rīcības: </a:t>
            </a:r>
            <a:endParaRPr lang="en-US" sz="3200" b="1" dirty="0"/>
          </a:p>
        </p:txBody>
      </p:sp>
      <p:sp>
        <p:nvSpPr>
          <p:cNvPr id="5" name="Content Placeholder 2"/>
          <p:cNvSpPr>
            <a:spLocks noGrp="1"/>
          </p:cNvSpPr>
          <p:nvPr>
            <p:ph idx="1"/>
          </p:nvPr>
        </p:nvSpPr>
        <p:spPr>
          <a:xfrm>
            <a:off x="81481" y="986827"/>
            <a:ext cx="12192000" cy="3877383"/>
          </a:xfrm>
        </p:spPr>
        <p:txBody>
          <a:bodyPr>
            <a:normAutofit/>
          </a:bodyPr>
          <a:lstStyle/>
          <a:p>
            <a:pPr marL="0" indent="0">
              <a:spcAft>
                <a:spcPts val="600"/>
              </a:spcAft>
              <a:buNone/>
            </a:pPr>
            <a:r>
              <a:rPr lang="en-US" dirty="0"/>
              <a:t>5.1.1. </a:t>
            </a:r>
            <a:r>
              <a:rPr lang="en-US" dirty="0" err="1"/>
              <a:t>Pašvaldību</a:t>
            </a:r>
            <a:r>
              <a:rPr lang="en-US" dirty="0"/>
              <a:t> </a:t>
            </a:r>
            <a:r>
              <a:rPr lang="en-US" dirty="0" err="1"/>
              <a:t>darbinieku</a:t>
            </a:r>
            <a:r>
              <a:rPr lang="en-US" dirty="0"/>
              <a:t> </a:t>
            </a:r>
            <a:r>
              <a:rPr lang="en-US" dirty="0" err="1"/>
              <a:t>digitālo</a:t>
            </a:r>
            <a:r>
              <a:rPr lang="en-US" dirty="0"/>
              <a:t> </a:t>
            </a:r>
            <a:r>
              <a:rPr lang="en-US" dirty="0" err="1"/>
              <a:t>prasmju</a:t>
            </a:r>
            <a:r>
              <a:rPr lang="en-US" dirty="0"/>
              <a:t> un </a:t>
            </a:r>
            <a:r>
              <a:rPr lang="en-US" dirty="0" err="1"/>
              <a:t>kapacitātes</a:t>
            </a:r>
            <a:r>
              <a:rPr lang="en-US" dirty="0"/>
              <a:t> </a:t>
            </a:r>
            <a:r>
              <a:rPr lang="en-US" dirty="0" err="1"/>
              <a:t>paaugstināšana</a:t>
            </a:r>
            <a:r>
              <a:rPr lang="lv-LV" dirty="0"/>
              <a:t>;</a:t>
            </a:r>
          </a:p>
          <a:p>
            <a:pPr marL="0" indent="0">
              <a:spcAft>
                <a:spcPts val="600"/>
              </a:spcAft>
              <a:buNone/>
            </a:pPr>
            <a:r>
              <a:rPr lang="lv-LV" dirty="0"/>
              <a:t>5.1.2. </a:t>
            </a:r>
            <a:r>
              <a:rPr lang="lv-LV" u="sng" dirty="0"/>
              <a:t>Praktiskās apmācības un pasākumi </a:t>
            </a:r>
            <a:r>
              <a:rPr lang="lv-LV" dirty="0"/>
              <a:t>sadarbības veicināšanai starp iestādēm un darbinieku kapacitātes celšana;</a:t>
            </a:r>
          </a:p>
          <a:p>
            <a:pPr marL="0" indent="0">
              <a:spcAft>
                <a:spcPts val="600"/>
              </a:spcAft>
              <a:buNone/>
            </a:pPr>
            <a:r>
              <a:rPr lang="lv-LV" dirty="0"/>
              <a:t>5.1.3. </a:t>
            </a:r>
            <a:r>
              <a:rPr lang="lv-LV" u="sng" dirty="0"/>
              <a:t>Viedu un inovatīvu pakalpojumu </a:t>
            </a:r>
            <a:r>
              <a:rPr lang="lv-LV" dirty="0"/>
              <a:t>izstrāde  un ieviešana pašvaldībās.</a:t>
            </a:r>
          </a:p>
          <a:p>
            <a:pPr marL="0" indent="0">
              <a:spcAft>
                <a:spcPts val="600"/>
              </a:spcAft>
              <a:buNone/>
            </a:pPr>
            <a:endParaRPr lang="en-US" dirty="0"/>
          </a:p>
        </p:txBody>
      </p:sp>
      <p:sp>
        <p:nvSpPr>
          <p:cNvPr id="2" name="Slide Number Placeholder 1"/>
          <p:cNvSpPr>
            <a:spLocks noGrp="1"/>
          </p:cNvSpPr>
          <p:nvPr>
            <p:ph type="sldNum" sz="quarter" idx="12"/>
          </p:nvPr>
        </p:nvSpPr>
        <p:spPr/>
        <p:txBody>
          <a:bodyPr/>
          <a:lstStyle/>
          <a:p>
            <a:fld id="{CF1D6E19-10A5-4900-A7E0-C29FF41A23E2}" type="slidenum">
              <a:rPr lang="en-US" smtClean="0"/>
              <a:t>26</a:t>
            </a:fld>
            <a:endParaRPr lang="en-US"/>
          </a:p>
        </p:txBody>
      </p:sp>
    </p:spTree>
    <p:extLst>
      <p:ext uri="{BB962C8B-B14F-4D97-AF65-F5344CB8AC3E}">
        <p14:creationId xmlns:p14="http://schemas.microsoft.com/office/powerpoint/2010/main" val="626018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069"/>
            <a:ext cx="12192000" cy="1330860"/>
          </a:xfrm>
          <a:solidFill>
            <a:schemeClr val="accent4">
              <a:lumMod val="75000"/>
            </a:schemeClr>
          </a:solidFill>
        </p:spPr>
        <p:txBody>
          <a:bodyPr>
            <a:normAutofit/>
          </a:bodyPr>
          <a:lstStyle/>
          <a:p>
            <a:r>
              <a:rPr lang="lv-LV" b="1" dirty="0">
                <a:solidFill>
                  <a:schemeClr val="bg1"/>
                </a:solidFill>
              </a:rPr>
              <a:t>RV 5.2. Atbildīga un vieda infrastruktūras attīstība un apsaimniekošana</a:t>
            </a:r>
            <a:endParaRPr lang="en-US" b="1" dirty="0">
              <a:solidFill>
                <a:schemeClr val="bg1"/>
              </a:solidFill>
            </a:endParaRPr>
          </a:p>
        </p:txBody>
      </p:sp>
      <p:sp>
        <p:nvSpPr>
          <p:cNvPr id="3" name="Content Placeholder 2"/>
          <p:cNvSpPr>
            <a:spLocks noGrp="1"/>
          </p:cNvSpPr>
          <p:nvPr>
            <p:ph idx="1"/>
          </p:nvPr>
        </p:nvSpPr>
        <p:spPr>
          <a:xfrm>
            <a:off x="0" y="2353901"/>
            <a:ext cx="12192000" cy="3877383"/>
          </a:xfrm>
        </p:spPr>
        <p:txBody>
          <a:bodyPr/>
          <a:lstStyle/>
          <a:p>
            <a:pPr marL="0" indent="0">
              <a:spcAft>
                <a:spcPts val="600"/>
              </a:spcAft>
              <a:buNone/>
            </a:pPr>
            <a:r>
              <a:rPr lang="lv-LV" dirty="0"/>
              <a:t>Pašvaldības infrastruktūras atjaunošana izmantojot zaļās infrastruktūras risinājumus, veicinot energoefektivitātes aktivitātes un nodrošinot pašvaldību dzīvojamā fonda uzlabošanas aktivitātes.</a:t>
            </a:r>
            <a:endParaRPr lang="en-US" dirty="0"/>
          </a:p>
        </p:txBody>
      </p:sp>
      <p:sp>
        <p:nvSpPr>
          <p:cNvPr id="5" name="TextBox 4"/>
          <p:cNvSpPr txBox="1"/>
          <p:nvPr/>
        </p:nvSpPr>
        <p:spPr>
          <a:xfrm>
            <a:off x="0" y="1830681"/>
            <a:ext cx="3883937" cy="523220"/>
          </a:xfrm>
          <a:prstGeom prst="rect">
            <a:avLst/>
          </a:prstGeom>
          <a:noFill/>
        </p:spPr>
        <p:txBody>
          <a:bodyPr wrap="square" rtlCol="0">
            <a:spAutoFit/>
          </a:bodyPr>
          <a:lstStyle/>
          <a:p>
            <a:r>
              <a:rPr lang="lv-LV" sz="2800" b="1" dirty="0"/>
              <a:t>Rīcības virziena apraksts: </a:t>
            </a:r>
            <a:endParaRPr lang="en-US" sz="2800" b="1" dirty="0"/>
          </a:p>
        </p:txBody>
      </p:sp>
      <p:sp>
        <p:nvSpPr>
          <p:cNvPr id="4" name="Slide Number Placeholder 3"/>
          <p:cNvSpPr>
            <a:spLocks noGrp="1"/>
          </p:cNvSpPr>
          <p:nvPr>
            <p:ph type="sldNum" sz="quarter" idx="12"/>
          </p:nvPr>
        </p:nvSpPr>
        <p:spPr/>
        <p:txBody>
          <a:bodyPr/>
          <a:lstStyle/>
          <a:p>
            <a:fld id="{CF1D6E19-10A5-4900-A7E0-C29FF41A23E2}" type="slidenum">
              <a:rPr lang="en-US" smtClean="0"/>
              <a:t>27</a:t>
            </a:fld>
            <a:endParaRPr lang="en-US"/>
          </a:p>
        </p:txBody>
      </p:sp>
    </p:spTree>
    <p:extLst>
      <p:ext uri="{BB962C8B-B14F-4D97-AF65-F5344CB8AC3E}">
        <p14:creationId xmlns:p14="http://schemas.microsoft.com/office/powerpoint/2010/main" val="563906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481" y="402052"/>
            <a:ext cx="3259248" cy="584775"/>
          </a:xfrm>
          <a:prstGeom prst="rect">
            <a:avLst/>
          </a:prstGeom>
          <a:noFill/>
        </p:spPr>
        <p:txBody>
          <a:bodyPr wrap="square" rtlCol="0">
            <a:spAutoFit/>
          </a:bodyPr>
          <a:lstStyle/>
          <a:p>
            <a:r>
              <a:rPr lang="lv-LV" sz="3200" b="1" dirty="0"/>
              <a:t>Rīcības: </a:t>
            </a:r>
            <a:endParaRPr lang="en-US" sz="3200" b="1" dirty="0"/>
          </a:p>
        </p:txBody>
      </p:sp>
      <p:sp>
        <p:nvSpPr>
          <p:cNvPr id="5" name="Content Placeholder 2"/>
          <p:cNvSpPr>
            <a:spLocks noGrp="1"/>
          </p:cNvSpPr>
          <p:nvPr>
            <p:ph idx="1"/>
          </p:nvPr>
        </p:nvSpPr>
        <p:spPr>
          <a:xfrm>
            <a:off x="81481" y="986827"/>
            <a:ext cx="12192000" cy="3877383"/>
          </a:xfrm>
        </p:spPr>
        <p:txBody>
          <a:bodyPr>
            <a:normAutofit fontScale="92500" lnSpcReduction="10000"/>
          </a:bodyPr>
          <a:lstStyle/>
          <a:p>
            <a:pPr marL="0" indent="0">
              <a:spcAft>
                <a:spcPts val="600"/>
              </a:spcAft>
              <a:buNone/>
            </a:pPr>
            <a:r>
              <a:rPr lang="lv-LV" dirty="0"/>
              <a:t>5.2.1. Integrēti, kompleksi ieguldījumi </a:t>
            </a:r>
            <a:r>
              <a:rPr lang="lv-LV" u="sng" dirty="0"/>
              <a:t>līdzsvarotas reģionālās attīstības veicināšanai </a:t>
            </a:r>
            <a:r>
              <a:rPr lang="lv-LV" dirty="0"/>
              <a:t>(uzņēmējdarbības veicināšana, infrastruktūras un publiskās </a:t>
            </a:r>
            <a:r>
              <a:rPr lang="lv-LV" dirty="0" err="1"/>
              <a:t>ārtelpas</a:t>
            </a:r>
            <a:r>
              <a:rPr lang="lv-LV" dirty="0"/>
              <a:t> risinājumu attīstība);</a:t>
            </a:r>
          </a:p>
          <a:p>
            <a:pPr marL="0" indent="0">
              <a:spcAft>
                <a:spcPts val="600"/>
              </a:spcAft>
              <a:buNone/>
            </a:pPr>
            <a:r>
              <a:rPr lang="lv-LV" dirty="0"/>
              <a:t>5.2.2. </a:t>
            </a:r>
            <a:r>
              <a:rPr lang="lv-LV" u="sng" dirty="0"/>
              <a:t>Jaunu pakalpojumu izveide</a:t>
            </a:r>
            <a:r>
              <a:rPr lang="lv-LV" dirty="0"/>
              <a:t>, paplašinot kultūras un dabas mantojuma saturisko piedāvājumu reģiona pašvaldību teritorijās (ieguldījumi arhitektūras, arheoloģijas, vēstures, kā arī pilsētbūvniecības pieminekļos ar mērķi pilnveidot objektā nodrošinātos pakalpojumus);</a:t>
            </a:r>
          </a:p>
          <a:p>
            <a:pPr marL="0" indent="0">
              <a:spcAft>
                <a:spcPts val="600"/>
              </a:spcAft>
              <a:buNone/>
            </a:pPr>
            <a:r>
              <a:rPr lang="lv-LV" dirty="0"/>
              <a:t>5.2.3. </a:t>
            </a:r>
            <a:r>
              <a:rPr lang="lv-LV" u="sng" dirty="0"/>
              <a:t>Daudzdzīvokļu ēku kvartālu un citu dzīvojamās apbūves teritoriju integrētā atjaunošana</a:t>
            </a:r>
            <a:r>
              <a:rPr lang="lv-LV" dirty="0"/>
              <a:t>, t.sk. ēku renovācija, ilgtspējīgās mobilitātes risinājumi, publiskās </a:t>
            </a:r>
            <a:r>
              <a:rPr lang="lv-LV" dirty="0" err="1"/>
              <a:t>ārtelpas</a:t>
            </a:r>
            <a:r>
              <a:rPr lang="lv-LV" dirty="0"/>
              <a:t> sakārtošana (citu starpā pielietojot  “pozitīvas enerģijas apkaimju/kvartālu” (</a:t>
            </a:r>
            <a:r>
              <a:rPr lang="lv-LV" dirty="0" err="1"/>
              <a:t>positive</a:t>
            </a:r>
            <a:r>
              <a:rPr lang="lv-LV" dirty="0"/>
              <a:t> </a:t>
            </a:r>
            <a:r>
              <a:rPr lang="lv-LV" dirty="0" err="1"/>
              <a:t>energy</a:t>
            </a:r>
            <a:r>
              <a:rPr lang="lv-LV" dirty="0"/>
              <a:t> </a:t>
            </a:r>
            <a:r>
              <a:rPr lang="lv-LV" dirty="0" err="1"/>
              <a:t>districts</a:t>
            </a:r>
            <a:r>
              <a:rPr lang="lv-LV" dirty="0"/>
              <a:t>/</a:t>
            </a:r>
            <a:r>
              <a:rPr lang="lv-LV" dirty="0" err="1"/>
              <a:t>neighbourhoods</a:t>
            </a:r>
            <a:r>
              <a:rPr lang="lv-LV" dirty="0"/>
              <a:t>) principus)</a:t>
            </a:r>
          </a:p>
          <a:p>
            <a:pPr marL="0" indent="0">
              <a:spcAft>
                <a:spcPts val="600"/>
              </a:spcAft>
              <a:buNone/>
            </a:pPr>
            <a:endParaRPr lang="lv-LV" dirty="0"/>
          </a:p>
          <a:p>
            <a:pPr marL="0" indent="0">
              <a:spcAft>
                <a:spcPts val="600"/>
              </a:spcAft>
              <a:buNone/>
            </a:pPr>
            <a:endParaRPr lang="en-US" dirty="0"/>
          </a:p>
        </p:txBody>
      </p:sp>
      <p:sp>
        <p:nvSpPr>
          <p:cNvPr id="2" name="Slide Number Placeholder 1"/>
          <p:cNvSpPr>
            <a:spLocks noGrp="1"/>
          </p:cNvSpPr>
          <p:nvPr>
            <p:ph type="sldNum" sz="quarter" idx="12"/>
          </p:nvPr>
        </p:nvSpPr>
        <p:spPr/>
        <p:txBody>
          <a:bodyPr/>
          <a:lstStyle/>
          <a:p>
            <a:fld id="{CF1D6E19-10A5-4900-A7E0-C29FF41A23E2}" type="slidenum">
              <a:rPr lang="en-US" smtClean="0"/>
              <a:t>28</a:t>
            </a:fld>
            <a:endParaRPr lang="en-US"/>
          </a:p>
        </p:txBody>
      </p:sp>
    </p:spTree>
    <p:extLst>
      <p:ext uri="{BB962C8B-B14F-4D97-AF65-F5344CB8AC3E}">
        <p14:creationId xmlns:p14="http://schemas.microsoft.com/office/powerpoint/2010/main" val="2856605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069"/>
            <a:ext cx="12192000" cy="1330860"/>
          </a:xfrm>
          <a:solidFill>
            <a:schemeClr val="accent4">
              <a:lumMod val="75000"/>
            </a:schemeClr>
          </a:solidFill>
        </p:spPr>
        <p:txBody>
          <a:bodyPr>
            <a:normAutofit/>
          </a:bodyPr>
          <a:lstStyle/>
          <a:p>
            <a:r>
              <a:rPr lang="lv-LV" b="1" dirty="0">
                <a:solidFill>
                  <a:schemeClr val="bg1"/>
                </a:solidFill>
              </a:rPr>
              <a:t>RV 5.3.Pārvalde kā palīgs un atbalsts iedzīvotājiem un uzņēmējiem</a:t>
            </a:r>
            <a:endParaRPr lang="en-US" b="1" dirty="0">
              <a:solidFill>
                <a:schemeClr val="bg1"/>
              </a:solidFill>
            </a:endParaRPr>
          </a:p>
        </p:txBody>
      </p:sp>
      <p:sp>
        <p:nvSpPr>
          <p:cNvPr id="3" name="Content Placeholder 2"/>
          <p:cNvSpPr>
            <a:spLocks noGrp="1"/>
          </p:cNvSpPr>
          <p:nvPr>
            <p:ph idx="1"/>
          </p:nvPr>
        </p:nvSpPr>
        <p:spPr>
          <a:xfrm>
            <a:off x="0" y="2353901"/>
            <a:ext cx="12192000" cy="3877383"/>
          </a:xfrm>
        </p:spPr>
        <p:txBody>
          <a:bodyPr/>
          <a:lstStyle/>
          <a:p>
            <a:pPr marL="0" indent="0">
              <a:spcAft>
                <a:spcPts val="600"/>
              </a:spcAft>
              <a:buNone/>
            </a:pPr>
            <a:r>
              <a:rPr lang="lv-LV" dirty="0" err="1"/>
              <a:t>Starpinstitucionālas</a:t>
            </a:r>
            <a:r>
              <a:rPr lang="lv-LV" dirty="0"/>
              <a:t> sadarbības nodrošināšana efektīvāku, operatīvāku un kompleksu pakalpojumu sniegšanas nodrošināšanai reģiona iedzīvotājiem, veicinot iedzīvotāju pozitīvas attieksmes un intereses rašanos par sabiedrības un pārvaldes sadarbību reģiona izaugsmes veicināšanā.</a:t>
            </a:r>
            <a:endParaRPr lang="en-US" dirty="0"/>
          </a:p>
        </p:txBody>
      </p:sp>
      <p:sp>
        <p:nvSpPr>
          <p:cNvPr id="5" name="TextBox 4"/>
          <p:cNvSpPr txBox="1"/>
          <p:nvPr/>
        </p:nvSpPr>
        <p:spPr>
          <a:xfrm>
            <a:off x="0" y="1895936"/>
            <a:ext cx="3883937" cy="523220"/>
          </a:xfrm>
          <a:prstGeom prst="rect">
            <a:avLst/>
          </a:prstGeom>
          <a:noFill/>
        </p:spPr>
        <p:txBody>
          <a:bodyPr wrap="square" rtlCol="0">
            <a:spAutoFit/>
          </a:bodyPr>
          <a:lstStyle/>
          <a:p>
            <a:r>
              <a:rPr lang="lv-LV" sz="2800" b="1" dirty="0"/>
              <a:t>Rīcības virziena apraksts: </a:t>
            </a:r>
            <a:endParaRPr lang="en-US" sz="2800" b="1" dirty="0"/>
          </a:p>
        </p:txBody>
      </p:sp>
      <p:sp>
        <p:nvSpPr>
          <p:cNvPr id="4" name="Slide Number Placeholder 3"/>
          <p:cNvSpPr>
            <a:spLocks noGrp="1"/>
          </p:cNvSpPr>
          <p:nvPr>
            <p:ph type="sldNum" sz="quarter" idx="12"/>
          </p:nvPr>
        </p:nvSpPr>
        <p:spPr/>
        <p:txBody>
          <a:bodyPr/>
          <a:lstStyle/>
          <a:p>
            <a:fld id="{CF1D6E19-10A5-4900-A7E0-C29FF41A23E2}" type="slidenum">
              <a:rPr lang="en-US" smtClean="0"/>
              <a:t>29</a:t>
            </a:fld>
            <a:endParaRPr lang="en-US"/>
          </a:p>
        </p:txBody>
      </p:sp>
    </p:spTree>
    <p:extLst>
      <p:ext uri="{BB962C8B-B14F-4D97-AF65-F5344CB8AC3E}">
        <p14:creationId xmlns:p14="http://schemas.microsoft.com/office/powerpoint/2010/main" val="307746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038" y="346721"/>
            <a:ext cx="1848729" cy="481477"/>
          </a:xfrm>
        </p:spPr>
        <p:txBody>
          <a:bodyPr/>
          <a:lstStyle/>
          <a:p>
            <a:pPr marL="0" indent="0">
              <a:buNone/>
            </a:pPr>
            <a:r>
              <a:rPr lang="lv-LV" b="1" dirty="0">
                <a:solidFill>
                  <a:schemeClr val="accent5">
                    <a:lumMod val="50000"/>
                  </a:schemeClr>
                </a:solidFill>
              </a:rPr>
              <a:t>OSTAS</a:t>
            </a:r>
            <a:endParaRPr lang="en-US" b="1" dirty="0">
              <a:solidFill>
                <a:schemeClr val="accent5">
                  <a:lumMod val="50000"/>
                </a:schemeClr>
              </a:solidFill>
            </a:endParaRPr>
          </a:p>
        </p:txBody>
      </p:sp>
      <p:sp>
        <p:nvSpPr>
          <p:cNvPr id="8" name="TextBox 7">
            <a:extLst>
              <a:ext uri="{FF2B5EF4-FFF2-40B4-BE49-F238E27FC236}">
                <a16:creationId xmlns:a16="http://schemas.microsoft.com/office/drawing/2014/main" id="{0A6A833A-1128-4617-9D2D-AE833B5FB2C7}"/>
              </a:ext>
            </a:extLst>
          </p:cNvPr>
          <p:cNvSpPr txBox="1"/>
          <p:nvPr/>
        </p:nvSpPr>
        <p:spPr>
          <a:xfrm>
            <a:off x="8407792" y="2910554"/>
            <a:ext cx="3784208" cy="707886"/>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latin typeface="Calibri" panose="020F0502020204030204" pitchFamily="34" charset="0"/>
                <a:cs typeface="Times New Roman" panose="02020603050405020304" pitchFamily="18" charset="0"/>
              </a:rPr>
              <a:t>Ostas izteikti orientētas uz eksportu;</a:t>
            </a:r>
            <a:endParaRPr lang="lv-LV" sz="2000" dirty="0">
              <a:solidFill>
                <a:schemeClr val="tx1">
                  <a:lumMod val="95000"/>
                  <a:lumOff val="5000"/>
                </a:schemeClr>
              </a:solidFill>
            </a:endParaRPr>
          </a:p>
        </p:txBody>
      </p:sp>
      <p:graphicFrame>
        <p:nvGraphicFramePr>
          <p:cNvPr id="17" name="Chart 16">
            <a:extLst>
              <a:ext uri="{FF2B5EF4-FFF2-40B4-BE49-F238E27FC236}">
                <a16:creationId xmlns:a16="http://schemas.microsoft.com/office/drawing/2014/main" id="{E3E8A7D0-D62C-49BB-9F5F-5DF917F340AF}"/>
              </a:ext>
            </a:extLst>
          </p:cNvPr>
          <p:cNvGraphicFramePr/>
          <p:nvPr>
            <p:extLst>
              <p:ext uri="{D42A27DB-BD31-4B8C-83A1-F6EECF244321}">
                <p14:modId xmlns:p14="http://schemas.microsoft.com/office/powerpoint/2010/main" val="23331287"/>
              </p:ext>
            </p:extLst>
          </p:nvPr>
        </p:nvGraphicFramePr>
        <p:xfrm>
          <a:off x="63374" y="2853414"/>
          <a:ext cx="8440615" cy="3461813"/>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a:extLst>
              <a:ext uri="{FF2B5EF4-FFF2-40B4-BE49-F238E27FC236}">
                <a16:creationId xmlns:a16="http://schemas.microsoft.com/office/drawing/2014/main" id="{7272538D-4F42-449F-B16F-3CE7C2F7D5C5}"/>
              </a:ext>
            </a:extLst>
          </p:cNvPr>
          <p:cNvSpPr txBox="1"/>
          <p:nvPr/>
        </p:nvSpPr>
        <p:spPr>
          <a:xfrm>
            <a:off x="8407792" y="4912077"/>
            <a:ext cx="3784208" cy="707886"/>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latin typeface="Calibri" panose="020F0502020204030204" pitchFamily="34" charset="0"/>
                <a:cs typeface="Times New Roman" panose="02020603050405020304" pitchFamily="18" charset="0"/>
              </a:rPr>
              <a:t>Mazajās ostās apgrozījums ir ierobežots;</a:t>
            </a:r>
            <a:endParaRPr lang="lv-LV" sz="2000" dirty="0">
              <a:solidFill>
                <a:schemeClr val="tx1">
                  <a:lumMod val="95000"/>
                  <a:lumOff val="5000"/>
                </a:schemeClr>
              </a:solidFill>
            </a:endParaRPr>
          </a:p>
        </p:txBody>
      </p:sp>
      <p:sp>
        <p:nvSpPr>
          <p:cNvPr id="23" name="TextBox 22">
            <a:extLst>
              <a:ext uri="{FF2B5EF4-FFF2-40B4-BE49-F238E27FC236}">
                <a16:creationId xmlns:a16="http://schemas.microsoft.com/office/drawing/2014/main" id="{94B56715-A215-41A1-A123-D4CDD0E6B010}"/>
              </a:ext>
            </a:extLst>
          </p:cNvPr>
          <p:cNvSpPr txBox="1"/>
          <p:nvPr/>
        </p:nvSpPr>
        <p:spPr>
          <a:xfrm>
            <a:off x="8407792" y="3757427"/>
            <a:ext cx="3784208" cy="1015663"/>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latin typeface="Calibri" panose="020F0502020204030204" pitchFamily="34" charset="0"/>
                <a:cs typeface="Times New Roman" panose="02020603050405020304" pitchFamily="18" charset="0"/>
              </a:rPr>
              <a:t>Covid-19 ietekmējis ostu apgrozījumu ceturkšņu griezumā;</a:t>
            </a:r>
            <a:endParaRPr lang="lv-LV" sz="2000" dirty="0">
              <a:solidFill>
                <a:schemeClr val="tx1">
                  <a:lumMod val="95000"/>
                  <a:lumOff val="5000"/>
                </a:schemeClr>
              </a:solidFill>
            </a:endParaRPr>
          </a:p>
        </p:txBody>
      </p:sp>
      <p:sp>
        <p:nvSpPr>
          <p:cNvPr id="24" name="TextBox 23">
            <a:extLst>
              <a:ext uri="{FF2B5EF4-FFF2-40B4-BE49-F238E27FC236}">
                <a16:creationId xmlns:a16="http://schemas.microsoft.com/office/drawing/2014/main" id="{EFEC8E09-3B56-4941-A71C-945E2D713E1F}"/>
              </a:ext>
            </a:extLst>
          </p:cNvPr>
          <p:cNvSpPr txBox="1"/>
          <p:nvPr/>
        </p:nvSpPr>
        <p:spPr>
          <a:xfrm>
            <a:off x="1004331" y="767130"/>
            <a:ext cx="10466363" cy="400110"/>
          </a:xfrm>
          <a:prstGeom prst="rect">
            <a:avLst/>
          </a:prstGeom>
          <a:noFill/>
        </p:spPr>
        <p:txBody>
          <a:bodyPr wrap="square">
            <a:spAutoFit/>
          </a:bodyPr>
          <a:lstStyle/>
          <a:p>
            <a:pPr algn="just"/>
            <a:r>
              <a:rPr lang="lv-LV" sz="2000" b="1" i="1" dirty="0">
                <a:latin typeface="Calibri" panose="020F0502020204030204" pitchFamily="34" charset="0"/>
                <a:cs typeface="Times New Roman" panose="02020603050405020304" pitchFamily="18" charset="0"/>
              </a:rPr>
              <a:t>Eiropas ceļš uz </a:t>
            </a:r>
            <a:r>
              <a:rPr lang="lv-LV" sz="2000" b="1" i="1" dirty="0" err="1">
                <a:latin typeface="Calibri" panose="020F0502020204030204" pitchFamily="34" charset="0"/>
                <a:cs typeface="Times New Roman" panose="02020603050405020304" pitchFamily="18" charset="0"/>
              </a:rPr>
              <a:t>klimatneitralitāti</a:t>
            </a:r>
            <a:r>
              <a:rPr lang="lv-LV" sz="2000" b="1" i="1" dirty="0">
                <a:latin typeface="Calibri" panose="020F0502020204030204" pitchFamily="34" charset="0"/>
                <a:cs typeface="Times New Roman" panose="02020603050405020304" pitchFamily="18" charset="0"/>
              </a:rPr>
              <a:t>, Krievijas ostu attīstība kā galvenie riski ostu nākotnes darbībā!</a:t>
            </a:r>
            <a:endParaRPr lang="lv-LV" sz="2000" b="1" i="1" dirty="0"/>
          </a:p>
        </p:txBody>
      </p:sp>
      <p:sp>
        <p:nvSpPr>
          <p:cNvPr id="26" name="TextBox 25">
            <a:extLst>
              <a:ext uri="{FF2B5EF4-FFF2-40B4-BE49-F238E27FC236}">
                <a16:creationId xmlns:a16="http://schemas.microsoft.com/office/drawing/2014/main" id="{5DB0DD34-F031-4531-A96A-14BEEAEEB424}"/>
              </a:ext>
            </a:extLst>
          </p:cNvPr>
          <p:cNvSpPr txBox="1"/>
          <p:nvPr/>
        </p:nvSpPr>
        <p:spPr>
          <a:xfrm>
            <a:off x="327597" y="1262184"/>
            <a:ext cx="5078436" cy="1323439"/>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latin typeface="Calibri" panose="020F0502020204030204" pitchFamily="34" charset="0"/>
                <a:cs typeface="Times New Roman" panose="02020603050405020304" pitchFamily="18" charset="0"/>
              </a:rPr>
              <a:t>Darbinieku pārkvalificēšana, sadarbojoties ar profesionālās izglītības iestādēm, jaunu produktu un papildpakalpojumu radīšana (piemēram, pasažieru pārvadājumi)</a:t>
            </a:r>
            <a:endParaRPr lang="lv-LV" sz="2000" dirty="0">
              <a:solidFill>
                <a:schemeClr val="tx1">
                  <a:lumMod val="95000"/>
                  <a:lumOff val="5000"/>
                </a:schemeClr>
              </a:solidFill>
            </a:endParaRPr>
          </a:p>
        </p:txBody>
      </p:sp>
      <p:cxnSp>
        <p:nvCxnSpPr>
          <p:cNvPr id="13" name="Straight Connector 12">
            <a:extLst>
              <a:ext uri="{FF2B5EF4-FFF2-40B4-BE49-F238E27FC236}">
                <a16:creationId xmlns:a16="http://schemas.microsoft.com/office/drawing/2014/main" id="{ED979CD0-7379-458A-AB8F-15FC792ECB13}"/>
              </a:ext>
            </a:extLst>
          </p:cNvPr>
          <p:cNvCxnSpPr>
            <a:cxnSpLocks/>
          </p:cNvCxnSpPr>
          <p:nvPr/>
        </p:nvCxnSpPr>
        <p:spPr>
          <a:xfrm>
            <a:off x="0" y="2704723"/>
            <a:ext cx="1219200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C622990-38B4-41E9-B535-5BB0996DC636}"/>
              </a:ext>
            </a:extLst>
          </p:cNvPr>
          <p:cNvSpPr txBox="1"/>
          <p:nvPr/>
        </p:nvSpPr>
        <p:spPr>
          <a:xfrm>
            <a:off x="6392258" y="1232594"/>
            <a:ext cx="5078436" cy="1323439"/>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latin typeface="Calibri" panose="020F0502020204030204" pitchFamily="34" charset="0"/>
                <a:cs typeface="Times New Roman" panose="02020603050405020304" pitchFamily="18" charset="0"/>
              </a:rPr>
              <a:t>Mazo ostu attīstība (kravu apgrozījuma pieaugums, ūdenssporta iespēju nodrošināšana, pārvadājumi, jahtu ostu tīkls)</a:t>
            </a:r>
            <a:endParaRPr lang="lv-LV" sz="2000" dirty="0">
              <a:solidFill>
                <a:schemeClr val="tx1">
                  <a:lumMod val="95000"/>
                  <a:lumOff val="5000"/>
                </a:schemeClr>
              </a:solidFill>
            </a:endParaRPr>
          </a:p>
        </p:txBody>
      </p:sp>
      <p:sp>
        <p:nvSpPr>
          <p:cNvPr id="5" name="TextBox 4"/>
          <p:cNvSpPr txBox="1"/>
          <p:nvPr/>
        </p:nvSpPr>
        <p:spPr>
          <a:xfrm>
            <a:off x="669956" y="6147303"/>
            <a:ext cx="8229600" cy="923330"/>
          </a:xfrm>
          <a:prstGeom prst="rect">
            <a:avLst/>
          </a:prstGeom>
          <a:noFill/>
        </p:spPr>
        <p:txBody>
          <a:bodyPr wrap="square" rtlCol="0">
            <a:spAutoFit/>
          </a:bodyPr>
          <a:lstStyle/>
          <a:p>
            <a:r>
              <a:rPr lang="lv-LV" b="1" dirty="0">
                <a:solidFill>
                  <a:schemeClr val="accent5">
                    <a:lumMod val="50000"/>
                  </a:schemeClr>
                </a:solidFill>
              </a:rPr>
              <a:t>Ar jūras transportu nosūtītās kravas Kurzemes lielākajās ostās 2000.-2019. gadā, tūkst. t (CSP)</a:t>
            </a:r>
            <a:endParaRPr lang="en-US" b="1" dirty="0">
              <a:solidFill>
                <a:schemeClr val="accent5">
                  <a:lumMod val="50000"/>
                </a:schemeClr>
              </a:solidFill>
            </a:endParaRPr>
          </a:p>
          <a:p>
            <a:endParaRPr lang="en-US" dirty="0"/>
          </a:p>
        </p:txBody>
      </p:sp>
      <p:sp>
        <p:nvSpPr>
          <p:cNvPr id="6" name="Slide Number Placeholder 5"/>
          <p:cNvSpPr>
            <a:spLocks noGrp="1"/>
          </p:cNvSpPr>
          <p:nvPr>
            <p:ph type="sldNum" sz="quarter" idx="12"/>
          </p:nvPr>
        </p:nvSpPr>
        <p:spPr/>
        <p:txBody>
          <a:bodyPr/>
          <a:lstStyle/>
          <a:p>
            <a:fld id="{CF1D6E19-10A5-4900-A7E0-C29FF41A23E2}" type="slidenum">
              <a:rPr lang="en-US" smtClean="0"/>
              <a:t>3</a:t>
            </a:fld>
            <a:endParaRPr lang="en-US"/>
          </a:p>
        </p:txBody>
      </p:sp>
    </p:spTree>
    <p:extLst>
      <p:ext uri="{BB962C8B-B14F-4D97-AF65-F5344CB8AC3E}">
        <p14:creationId xmlns:p14="http://schemas.microsoft.com/office/powerpoint/2010/main" val="2063917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481" y="402052"/>
            <a:ext cx="3259248" cy="584775"/>
          </a:xfrm>
          <a:prstGeom prst="rect">
            <a:avLst/>
          </a:prstGeom>
          <a:noFill/>
        </p:spPr>
        <p:txBody>
          <a:bodyPr wrap="square" rtlCol="0">
            <a:spAutoFit/>
          </a:bodyPr>
          <a:lstStyle/>
          <a:p>
            <a:r>
              <a:rPr lang="lv-LV" sz="3200" b="1" dirty="0"/>
              <a:t>Rīcības: </a:t>
            </a:r>
            <a:endParaRPr lang="en-US" sz="3200" b="1" dirty="0"/>
          </a:p>
        </p:txBody>
      </p:sp>
      <p:sp>
        <p:nvSpPr>
          <p:cNvPr id="5" name="Content Placeholder 2"/>
          <p:cNvSpPr>
            <a:spLocks noGrp="1"/>
          </p:cNvSpPr>
          <p:nvPr>
            <p:ph idx="1"/>
          </p:nvPr>
        </p:nvSpPr>
        <p:spPr>
          <a:xfrm>
            <a:off x="81481" y="986827"/>
            <a:ext cx="12192000" cy="3877383"/>
          </a:xfrm>
        </p:spPr>
        <p:txBody>
          <a:bodyPr>
            <a:normAutofit/>
          </a:bodyPr>
          <a:lstStyle/>
          <a:p>
            <a:pPr marL="0" indent="0">
              <a:spcAft>
                <a:spcPts val="600"/>
              </a:spcAft>
              <a:buNone/>
            </a:pPr>
            <a:r>
              <a:rPr lang="en-US" dirty="0"/>
              <a:t>5.3.1. </a:t>
            </a:r>
            <a:r>
              <a:rPr lang="en-US" u="sng" dirty="0" err="1"/>
              <a:t>Publisko</a:t>
            </a:r>
            <a:r>
              <a:rPr lang="en-US" u="sng" dirty="0"/>
              <a:t> </a:t>
            </a:r>
            <a:r>
              <a:rPr lang="en-US" u="sng" dirty="0" err="1"/>
              <a:t>pakalpojumu</a:t>
            </a:r>
            <a:r>
              <a:rPr lang="en-US" u="sng" dirty="0"/>
              <a:t> </a:t>
            </a:r>
            <a:r>
              <a:rPr lang="en-US" u="sng" dirty="0" err="1"/>
              <a:t>attīstība</a:t>
            </a:r>
            <a:r>
              <a:rPr lang="en-US" u="sng" dirty="0"/>
              <a:t> </a:t>
            </a:r>
            <a:r>
              <a:rPr lang="en-US" dirty="0"/>
              <a:t>(e-</a:t>
            </a:r>
            <a:r>
              <a:rPr lang="en-US" dirty="0" err="1"/>
              <a:t>pakalpojumu</a:t>
            </a:r>
            <a:r>
              <a:rPr lang="en-US" dirty="0"/>
              <a:t>  </a:t>
            </a:r>
            <a:r>
              <a:rPr lang="en-US" dirty="0" err="1"/>
              <a:t>attīstība</a:t>
            </a:r>
            <a:r>
              <a:rPr lang="en-US" dirty="0"/>
              <a:t>, </a:t>
            </a:r>
            <a:r>
              <a:rPr lang="en-US" dirty="0" err="1"/>
              <a:t>komunikācijas</a:t>
            </a:r>
            <a:r>
              <a:rPr lang="en-US" dirty="0"/>
              <a:t> </a:t>
            </a:r>
            <a:r>
              <a:rPr lang="en-US" dirty="0" err="1"/>
              <a:t>aktivitātes</a:t>
            </a:r>
            <a:r>
              <a:rPr lang="en-US" dirty="0"/>
              <a:t> </a:t>
            </a:r>
            <a:r>
              <a:rPr lang="en-US" dirty="0" err="1"/>
              <a:t>sabiedrības</a:t>
            </a:r>
            <a:r>
              <a:rPr lang="en-US" dirty="0"/>
              <a:t> (</a:t>
            </a:r>
            <a:r>
              <a:rPr lang="en-US" dirty="0" err="1"/>
              <a:t>dažādu</a:t>
            </a:r>
            <a:r>
              <a:rPr lang="en-US" dirty="0"/>
              <a:t> </a:t>
            </a:r>
            <a:r>
              <a:rPr lang="en-US" dirty="0" err="1"/>
              <a:t>grupu</a:t>
            </a:r>
            <a:r>
              <a:rPr lang="en-US" dirty="0"/>
              <a:t>) </a:t>
            </a:r>
            <a:r>
              <a:rPr lang="en-US" dirty="0" err="1"/>
              <a:t>informēšanai</a:t>
            </a:r>
            <a:r>
              <a:rPr lang="en-US" dirty="0"/>
              <a:t> par </a:t>
            </a:r>
            <a:r>
              <a:rPr lang="en-US" dirty="0" err="1"/>
              <a:t>pieejamiem</a:t>
            </a:r>
            <a:r>
              <a:rPr lang="en-US" dirty="0"/>
              <a:t> </a:t>
            </a:r>
            <a:r>
              <a:rPr lang="en-US" dirty="0" err="1"/>
              <a:t>pakalpojumiem</a:t>
            </a:r>
            <a:r>
              <a:rPr lang="en-US" dirty="0"/>
              <a:t>, </a:t>
            </a:r>
            <a:r>
              <a:rPr lang="en-US" dirty="0" err="1"/>
              <a:t>kapacitātes</a:t>
            </a:r>
            <a:r>
              <a:rPr lang="en-US" dirty="0"/>
              <a:t> </a:t>
            </a:r>
            <a:r>
              <a:rPr lang="en-US" dirty="0" err="1"/>
              <a:t>stiprināšana</a:t>
            </a:r>
            <a:r>
              <a:rPr lang="en-US" dirty="0"/>
              <a:t>)</a:t>
            </a:r>
            <a:r>
              <a:rPr lang="lv-LV" dirty="0"/>
              <a:t>;</a:t>
            </a:r>
          </a:p>
          <a:p>
            <a:pPr marL="0" indent="0">
              <a:spcAft>
                <a:spcPts val="600"/>
              </a:spcAft>
              <a:buNone/>
            </a:pPr>
            <a:r>
              <a:rPr lang="lv-LV" dirty="0"/>
              <a:t>5.3.2. </a:t>
            </a:r>
            <a:r>
              <a:rPr lang="lv-LV" u="sng" dirty="0"/>
              <a:t>Sabiedrības iesaistes pasākumi </a:t>
            </a:r>
            <a:r>
              <a:rPr lang="lv-LV" dirty="0"/>
              <a:t>reģiona pašvaldību attīstības plānošanā un pakalpojumu izveidē;</a:t>
            </a:r>
          </a:p>
          <a:p>
            <a:pPr marL="0" indent="0">
              <a:spcAft>
                <a:spcPts val="600"/>
              </a:spcAft>
              <a:buNone/>
            </a:pPr>
            <a:r>
              <a:rPr lang="en-US" dirty="0"/>
              <a:t>5.3.3. </a:t>
            </a:r>
            <a:r>
              <a:rPr lang="en-US" u="sng" dirty="0" err="1"/>
              <a:t>Starpinstitucionālas</a:t>
            </a:r>
            <a:r>
              <a:rPr lang="en-US" u="sng" dirty="0"/>
              <a:t> </a:t>
            </a:r>
            <a:r>
              <a:rPr lang="en-US" u="sng" dirty="0" err="1"/>
              <a:t>sadarbības</a:t>
            </a:r>
            <a:r>
              <a:rPr lang="en-US" u="sng" dirty="0"/>
              <a:t> </a:t>
            </a:r>
            <a:r>
              <a:rPr lang="en-US" u="sng" dirty="0" err="1"/>
              <a:t>veicināšana</a:t>
            </a:r>
            <a:r>
              <a:rPr lang="en-US" u="sng" dirty="0"/>
              <a:t> </a:t>
            </a:r>
            <a:r>
              <a:rPr lang="en-US" dirty="0" err="1"/>
              <a:t>iestāžu</a:t>
            </a:r>
            <a:r>
              <a:rPr lang="en-US" dirty="0"/>
              <a:t> </a:t>
            </a:r>
            <a:r>
              <a:rPr lang="en-US" dirty="0" err="1"/>
              <a:t>sniegto</a:t>
            </a:r>
            <a:r>
              <a:rPr lang="en-US" dirty="0"/>
              <a:t> </a:t>
            </a:r>
            <a:r>
              <a:rPr lang="en-US" dirty="0" err="1"/>
              <a:t>pakalpojumu</a:t>
            </a:r>
            <a:r>
              <a:rPr lang="en-US" dirty="0"/>
              <a:t> </a:t>
            </a:r>
            <a:r>
              <a:rPr lang="en-US" dirty="0" err="1"/>
              <a:t>kvalitātes</a:t>
            </a:r>
            <a:r>
              <a:rPr lang="en-US" dirty="0"/>
              <a:t> </a:t>
            </a:r>
            <a:r>
              <a:rPr lang="en-US" dirty="0" err="1"/>
              <a:t>paaugstināšanai</a:t>
            </a:r>
            <a:r>
              <a:rPr lang="lv-LV" dirty="0"/>
              <a:t>.</a:t>
            </a:r>
            <a:endParaRPr lang="en-US" dirty="0"/>
          </a:p>
        </p:txBody>
      </p:sp>
      <p:sp>
        <p:nvSpPr>
          <p:cNvPr id="2" name="Slide Number Placeholder 1"/>
          <p:cNvSpPr>
            <a:spLocks noGrp="1"/>
          </p:cNvSpPr>
          <p:nvPr>
            <p:ph type="sldNum" sz="quarter" idx="12"/>
          </p:nvPr>
        </p:nvSpPr>
        <p:spPr/>
        <p:txBody>
          <a:bodyPr/>
          <a:lstStyle/>
          <a:p>
            <a:fld id="{CF1D6E19-10A5-4900-A7E0-C29FF41A23E2}" type="slidenum">
              <a:rPr lang="en-US" smtClean="0"/>
              <a:t>30</a:t>
            </a:fld>
            <a:endParaRPr lang="en-US"/>
          </a:p>
        </p:txBody>
      </p:sp>
    </p:spTree>
    <p:extLst>
      <p:ext uri="{BB962C8B-B14F-4D97-AF65-F5344CB8AC3E}">
        <p14:creationId xmlns:p14="http://schemas.microsoft.com/office/powerpoint/2010/main" val="2843979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069"/>
            <a:ext cx="12192000" cy="1330860"/>
          </a:xfrm>
          <a:solidFill>
            <a:schemeClr val="accent4">
              <a:lumMod val="75000"/>
            </a:schemeClr>
          </a:solidFill>
        </p:spPr>
        <p:txBody>
          <a:bodyPr>
            <a:normAutofit/>
          </a:bodyPr>
          <a:lstStyle/>
          <a:p>
            <a:r>
              <a:rPr lang="lv-LV" b="1" dirty="0">
                <a:solidFill>
                  <a:schemeClr val="bg1"/>
                </a:solidFill>
              </a:rPr>
              <a:t>RV 5.4.Integrēta pārvaldība reģiona attīstībai </a:t>
            </a:r>
            <a:endParaRPr lang="en-US" b="1" dirty="0">
              <a:solidFill>
                <a:schemeClr val="bg1"/>
              </a:solidFill>
            </a:endParaRPr>
          </a:p>
        </p:txBody>
      </p:sp>
      <p:sp>
        <p:nvSpPr>
          <p:cNvPr id="3" name="Content Placeholder 2"/>
          <p:cNvSpPr>
            <a:spLocks noGrp="1"/>
          </p:cNvSpPr>
          <p:nvPr>
            <p:ph idx="1"/>
          </p:nvPr>
        </p:nvSpPr>
        <p:spPr>
          <a:xfrm>
            <a:off x="0" y="2353901"/>
            <a:ext cx="12192000" cy="3877383"/>
          </a:xfrm>
        </p:spPr>
        <p:txBody>
          <a:bodyPr/>
          <a:lstStyle/>
          <a:p>
            <a:pPr marL="0" indent="0">
              <a:spcAft>
                <a:spcPts val="600"/>
              </a:spcAft>
              <a:buNone/>
            </a:pPr>
            <a:r>
              <a:rPr lang="lv-LV" dirty="0"/>
              <a:t>Stiprināt reģiona pārvaldības sistēmu, veidojot efektīvu sadarbības moduli, nodrošinot cilvēkresursu kompetenču paaugstināšanu.</a:t>
            </a:r>
            <a:endParaRPr lang="en-US" dirty="0"/>
          </a:p>
        </p:txBody>
      </p:sp>
      <p:sp>
        <p:nvSpPr>
          <p:cNvPr id="5" name="TextBox 4"/>
          <p:cNvSpPr txBox="1"/>
          <p:nvPr/>
        </p:nvSpPr>
        <p:spPr>
          <a:xfrm>
            <a:off x="0" y="1830681"/>
            <a:ext cx="3883937" cy="523220"/>
          </a:xfrm>
          <a:prstGeom prst="rect">
            <a:avLst/>
          </a:prstGeom>
          <a:noFill/>
        </p:spPr>
        <p:txBody>
          <a:bodyPr wrap="square" rtlCol="0">
            <a:spAutoFit/>
          </a:bodyPr>
          <a:lstStyle/>
          <a:p>
            <a:r>
              <a:rPr lang="lv-LV" sz="2800" b="1" dirty="0"/>
              <a:t>Rīcības virziena apraksts: </a:t>
            </a:r>
            <a:endParaRPr lang="en-US" sz="2800" b="1" dirty="0"/>
          </a:p>
        </p:txBody>
      </p:sp>
      <p:sp>
        <p:nvSpPr>
          <p:cNvPr id="4" name="Slide Number Placeholder 3"/>
          <p:cNvSpPr>
            <a:spLocks noGrp="1"/>
          </p:cNvSpPr>
          <p:nvPr>
            <p:ph type="sldNum" sz="quarter" idx="12"/>
          </p:nvPr>
        </p:nvSpPr>
        <p:spPr/>
        <p:txBody>
          <a:bodyPr/>
          <a:lstStyle/>
          <a:p>
            <a:fld id="{CF1D6E19-10A5-4900-A7E0-C29FF41A23E2}" type="slidenum">
              <a:rPr lang="en-US" smtClean="0"/>
              <a:t>31</a:t>
            </a:fld>
            <a:endParaRPr lang="en-US"/>
          </a:p>
        </p:txBody>
      </p:sp>
    </p:spTree>
    <p:extLst>
      <p:ext uri="{BB962C8B-B14F-4D97-AF65-F5344CB8AC3E}">
        <p14:creationId xmlns:p14="http://schemas.microsoft.com/office/powerpoint/2010/main" val="4185561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481" y="402052"/>
            <a:ext cx="3259248" cy="584775"/>
          </a:xfrm>
          <a:prstGeom prst="rect">
            <a:avLst/>
          </a:prstGeom>
          <a:noFill/>
        </p:spPr>
        <p:txBody>
          <a:bodyPr wrap="square" rtlCol="0">
            <a:spAutoFit/>
          </a:bodyPr>
          <a:lstStyle/>
          <a:p>
            <a:r>
              <a:rPr lang="lv-LV" sz="3200" b="1" dirty="0"/>
              <a:t>Rīcības: </a:t>
            </a:r>
            <a:endParaRPr lang="en-US" sz="3200" b="1" dirty="0"/>
          </a:p>
        </p:txBody>
      </p:sp>
      <p:sp>
        <p:nvSpPr>
          <p:cNvPr id="5" name="Content Placeholder 2"/>
          <p:cNvSpPr>
            <a:spLocks noGrp="1"/>
          </p:cNvSpPr>
          <p:nvPr>
            <p:ph idx="1"/>
          </p:nvPr>
        </p:nvSpPr>
        <p:spPr>
          <a:xfrm>
            <a:off x="81481" y="986827"/>
            <a:ext cx="12192000" cy="3877383"/>
          </a:xfrm>
        </p:spPr>
        <p:txBody>
          <a:bodyPr>
            <a:normAutofit/>
          </a:bodyPr>
          <a:lstStyle/>
          <a:p>
            <a:pPr marL="0" indent="0">
              <a:spcAft>
                <a:spcPts val="600"/>
              </a:spcAft>
              <a:buNone/>
            </a:pPr>
            <a:r>
              <a:rPr lang="lv-LV" dirty="0"/>
              <a:t>5.4.1. </a:t>
            </a:r>
            <a:r>
              <a:rPr lang="lv-LV" u="sng" dirty="0"/>
              <a:t>Ilgtspējīgas un efektīvas sistēmas izveidošana </a:t>
            </a:r>
            <a:r>
              <a:rPr lang="lv-LV" dirty="0"/>
              <a:t>reģiona integrētai attīstībai (padomes un administrācijas kapacitātes stiprināšana);</a:t>
            </a:r>
          </a:p>
          <a:p>
            <a:pPr marL="0" indent="0">
              <a:spcAft>
                <a:spcPts val="600"/>
              </a:spcAft>
              <a:buNone/>
            </a:pPr>
            <a:r>
              <a:rPr lang="lv-LV" dirty="0"/>
              <a:t>5.4.2. </a:t>
            </a:r>
            <a:r>
              <a:rPr lang="lv-LV" u="sng" dirty="0"/>
              <a:t>4 vai 5 </a:t>
            </a:r>
            <a:r>
              <a:rPr lang="lv-LV" u="sng" dirty="0" err="1"/>
              <a:t>helix</a:t>
            </a:r>
            <a:r>
              <a:rPr lang="lv-LV" u="sng" dirty="0"/>
              <a:t> principa ieviešana </a:t>
            </a:r>
            <a:r>
              <a:rPr lang="lv-LV" dirty="0"/>
              <a:t>reģiona pārvaldē un attīstības plānošanā.</a:t>
            </a:r>
            <a:endParaRPr lang="en-US" dirty="0"/>
          </a:p>
        </p:txBody>
      </p:sp>
      <p:sp>
        <p:nvSpPr>
          <p:cNvPr id="2" name="Slide Number Placeholder 1"/>
          <p:cNvSpPr>
            <a:spLocks noGrp="1"/>
          </p:cNvSpPr>
          <p:nvPr>
            <p:ph type="sldNum" sz="quarter" idx="12"/>
          </p:nvPr>
        </p:nvSpPr>
        <p:spPr/>
        <p:txBody>
          <a:bodyPr/>
          <a:lstStyle/>
          <a:p>
            <a:fld id="{CF1D6E19-10A5-4900-A7E0-C29FF41A23E2}" type="slidenum">
              <a:rPr lang="en-US" smtClean="0"/>
              <a:t>32</a:t>
            </a:fld>
            <a:endParaRPr lang="en-US"/>
          </a:p>
        </p:txBody>
      </p:sp>
    </p:spTree>
    <p:extLst>
      <p:ext uri="{BB962C8B-B14F-4D97-AF65-F5344CB8AC3E}">
        <p14:creationId xmlns:p14="http://schemas.microsoft.com/office/powerpoint/2010/main" val="2275631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069"/>
            <a:ext cx="12192000" cy="1330860"/>
          </a:xfrm>
          <a:solidFill>
            <a:schemeClr val="accent4">
              <a:lumMod val="75000"/>
            </a:schemeClr>
          </a:solidFill>
        </p:spPr>
        <p:txBody>
          <a:bodyPr>
            <a:normAutofit/>
          </a:bodyPr>
          <a:lstStyle/>
          <a:p>
            <a:r>
              <a:rPr lang="lv-LV" b="1" dirty="0">
                <a:solidFill>
                  <a:schemeClr val="bg1"/>
                </a:solidFill>
              </a:rPr>
              <a:t>RV 5.5.Kurzeme kā pievilcīga mājvieta</a:t>
            </a:r>
            <a:endParaRPr lang="en-US" b="1" dirty="0">
              <a:solidFill>
                <a:schemeClr val="bg1"/>
              </a:solidFill>
            </a:endParaRPr>
          </a:p>
        </p:txBody>
      </p:sp>
      <p:sp>
        <p:nvSpPr>
          <p:cNvPr id="3" name="Content Placeholder 2"/>
          <p:cNvSpPr>
            <a:spLocks noGrp="1"/>
          </p:cNvSpPr>
          <p:nvPr>
            <p:ph idx="1"/>
          </p:nvPr>
        </p:nvSpPr>
        <p:spPr>
          <a:xfrm>
            <a:off x="0" y="2353901"/>
            <a:ext cx="12192000" cy="3877383"/>
          </a:xfrm>
        </p:spPr>
        <p:txBody>
          <a:bodyPr/>
          <a:lstStyle/>
          <a:p>
            <a:pPr marL="0" indent="0">
              <a:spcAft>
                <a:spcPts val="600"/>
              </a:spcAft>
              <a:buNone/>
            </a:pPr>
            <a:r>
              <a:rPr lang="lv-LV" dirty="0"/>
              <a:t>Atbalsts dzīvojamo māju būvniecībai, atjaunošanai, pārbūvei vai jaunuzceltu, atjaunotu vai pārbūvētu dzīvojamo māju nodrošināšana atbilstoši reģiona iedzīvotāju vajadzībām, t.sk. degradētā dzīvojamā fonda atjaunošanai. Pašvaldības infrastruktūras sakārtošana tūrisma attīstībai un pievilcības veicināšanai.</a:t>
            </a:r>
            <a:endParaRPr lang="en-US" dirty="0"/>
          </a:p>
        </p:txBody>
      </p:sp>
      <p:sp>
        <p:nvSpPr>
          <p:cNvPr id="5" name="TextBox 4"/>
          <p:cNvSpPr txBox="1"/>
          <p:nvPr/>
        </p:nvSpPr>
        <p:spPr>
          <a:xfrm>
            <a:off x="0" y="1830681"/>
            <a:ext cx="3883937" cy="523220"/>
          </a:xfrm>
          <a:prstGeom prst="rect">
            <a:avLst/>
          </a:prstGeom>
          <a:noFill/>
        </p:spPr>
        <p:txBody>
          <a:bodyPr wrap="square" rtlCol="0">
            <a:spAutoFit/>
          </a:bodyPr>
          <a:lstStyle/>
          <a:p>
            <a:r>
              <a:rPr lang="lv-LV" sz="2800" b="1" dirty="0"/>
              <a:t>Rīcības virziena apraksts: </a:t>
            </a:r>
            <a:endParaRPr lang="en-US" sz="2800" b="1" dirty="0"/>
          </a:p>
        </p:txBody>
      </p:sp>
      <p:sp>
        <p:nvSpPr>
          <p:cNvPr id="4" name="Slide Number Placeholder 3"/>
          <p:cNvSpPr>
            <a:spLocks noGrp="1"/>
          </p:cNvSpPr>
          <p:nvPr>
            <p:ph type="sldNum" sz="quarter" idx="12"/>
          </p:nvPr>
        </p:nvSpPr>
        <p:spPr/>
        <p:txBody>
          <a:bodyPr/>
          <a:lstStyle/>
          <a:p>
            <a:fld id="{CF1D6E19-10A5-4900-A7E0-C29FF41A23E2}" type="slidenum">
              <a:rPr lang="en-US" smtClean="0"/>
              <a:t>33</a:t>
            </a:fld>
            <a:endParaRPr lang="en-US"/>
          </a:p>
        </p:txBody>
      </p:sp>
    </p:spTree>
    <p:extLst>
      <p:ext uri="{BB962C8B-B14F-4D97-AF65-F5344CB8AC3E}">
        <p14:creationId xmlns:p14="http://schemas.microsoft.com/office/powerpoint/2010/main" val="1779991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481" y="402052"/>
            <a:ext cx="3259248" cy="584775"/>
          </a:xfrm>
          <a:prstGeom prst="rect">
            <a:avLst/>
          </a:prstGeom>
          <a:noFill/>
        </p:spPr>
        <p:txBody>
          <a:bodyPr wrap="square" rtlCol="0">
            <a:spAutoFit/>
          </a:bodyPr>
          <a:lstStyle/>
          <a:p>
            <a:r>
              <a:rPr lang="lv-LV" sz="3200" b="1" dirty="0"/>
              <a:t>Rīcības: </a:t>
            </a:r>
            <a:endParaRPr lang="en-US" sz="3200" b="1" dirty="0"/>
          </a:p>
        </p:txBody>
      </p:sp>
      <p:sp>
        <p:nvSpPr>
          <p:cNvPr id="5" name="Content Placeholder 2"/>
          <p:cNvSpPr>
            <a:spLocks noGrp="1"/>
          </p:cNvSpPr>
          <p:nvPr>
            <p:ph idx="1"/>
          </p:nvPr>
        </p:nvSpPr>
        <p:spPr>
          <a:xfrm>
            <a:off x="81481" y="986827"/>
            <a:ext cx="12192000" cy="3877383"/>
          </a:xfrm>
        </p:spPr>
        <p:txBody>
          <a:bodyPr>
            <a:normAutofit/>
          </a:bodyPr>
          <a:lstStyle/>
          <a:p>
            <a:pPr marL="0" indent="0">
              <a:spcAft>
                <a:spcPts val="600"/>
              </a:spcAft>
              <a:buNone/>
            </a:pPr>
            <a:r>
              <a:rPr lang="en-US" dirty="0"/>
              <a:t>5.5.1. </a:t>
            </a:r>
            <a:r>
              <a:rPr lang="en-US" u="sng" dirty="0" err="1"/>
              <a:t>Dzīvojamā</a:t>
            </a:r>
            <a:r>
              <a:rPr lang="en-US" u="sng" dirty="0"/>
              <a:t> </a:t>
            </a:r>
            <a:r>
              <a:rPr lang="en-US" u="sng" dirty="0" err="1"/>
              <a:t>fonda</a:t>
            </a:r>
            <a:r>
              <a:rPr lang="en-US" dirty="0"/>
              <a:t> un </a:t>
            </a:r>
            <a:r>
              <a:rPr lang="en-US" dirty="0" err="1"/>
              <a:t>tā</a:t>
            </a:r>
            <a:r>
              <a:rPr lang="en-US" dirty="0"/>
              <a:t> </a:t>
            </a:r>
            <a:r>
              <a:rPr lang="en-US" dirty="0" err="1"/>
              <a:t>infrastruktūras</a:t>
            </a:r>
            <a:r>
              <a:rPr lang="en-US" dirty="0"/>
              <a:t> </a:t>
            </a:r>
            <a:r>
              <a:rPr lang="en-US" u="sng" dirty="0" err="1"/>
              <a:t>izveide</a:t>
            </a:r>
            <a:r>
              <a:rPr lang="en-US" dirty="0"/>
              <a:t> un </a:t>
            </a:r>
            <a:r>
              <a:rPr lang="en-US" u="sng" dirty="0" err="1"/>
              <a:t>uzlabošana</a:t>
            </a:r>
            <a:r>
              <a:rPr lang="lv-LV" dirty="0"/>
              <a:t>;</a:t>
            </a:r>
          </a:p>
          <a:p>
            <a:pPr marL="0" indent="0">
              <a:spcAft>
                <a:spcPts val="600"/>
              </a:spcAft>
              <a:buNone/>
            </a:pPr>
            <a:r>
              <a:rPr lang="en-US" dirty="0"/>
              <a:t>5.5.2. </a:t>
            </a:r>
            <a:r>
              <a:rPr lang="en-US" u="sng" dirty="0" err="1"/>
              <a:t>Pašvaldību</a:t>
            </a:r>
            <a:r>
              <a:rPr lang="en-US" u="sng" dirty="0"/>
              <a:t> </a:t>
            </a:r>
            <a:r>
              <a:rPr lang="en-US" u="sng" dirty="0" err="1"/>
              <a:t>infrastruktūras</a:t>
            </a:r>
            <a:r>
              <a:rPr lang="en-US" u="sng" dirty="0"/>
              <a:t> </a:t>
            </a:r>
            <a:r>
              <a:rPr lang="en-US" u="sng" dirty="0" err="1"/>
              <a:t>sakārtošana</a:t>
            </a:r>
            <a:r>
              <a:rPr lang="en-US" u="sng" dirty="0"/>
              <a:t> </a:t>
            </a:r>
            <a:r>
              <a:rPr lang="en-US" dirty="0"/>
              <a:t>un </a:t>
            </a:r>
            <a:r>
              <a:rPr lang="en-US" dirty="0" err="1"/>
              <a:t>izveide</a:t>
            </a:r>
            <a:r>
              <a:rPr lang="en-US" dirty="0"/>
              <a:t> </a:t>
            </a:r>
            <a:r>
              <a:rPr lang="en-US" dirty="0" err="1"/>
              <a:t>iedzīvotāju</a:t>
            </a:r>
            <a:r>
              <a:rPr lang="en-US" dirty="0"/>
              <a:t> un </a:t>
            </a:r>
            <a:r>
              <a:rPr lang="en-US" dirty="0" err="1"/>
              <a:t>tūristu</a:t>
            </a:r>
            <a:r>
              <a:rPr lang="en-US" dirty="0"/>
              <a:t> </a:t>
            </a:r>
            <a:r>
              <a:rPr lang="en-US" dirty="0" err="1"/>
              <a:t>vajadzībām</a:t>
            </a:r>
            <a:r>
              <a:rPr lang="lv-LV" dirty="0"/>
              <a:t>.</a:t>
            </a:r>
            <a:endParaRPr lang="en-US" dirty="0"/>
          </a:p>
        </p:txBody>
      </p:sp>
      <p:sp>
        <p:nvSpPr>
          <p:cNvPr id="2" name="Slide Number Placeholder 1"/>
          <p:cNvSpPr>
            <a:spLocks noGrp="1"/>
          </p:cNvSpPr>
          <p:nvPr>
            <p:ph type="sldNum" sz="quarter" idx="12"/>
          </p:nvPr>
        </p:nvSpPr>
        <p:spPr/>
        <p:txBody>
          <a:bodyPr/>
          <a:lstStyle/>
          <a:p>
            <a:fld id="{CF1D6E19-10A5-4900-A7E0-C29FF41A23E2}" type="slidenum">
              <a:rPr lang="en-US" smtClean="0"/>
              <a:t>34</a:t>
            </a:fld>
            <a:endParaRPr lang="en-US"/>
          </a:p>
        </p:txBody>
      </p:sp>
    </p:spTree>
    <p:extLst>
      <p:ext uri="{BB962C8B-B14F-4D97-AF65-F5344CB8AC3E}">
        <p14:creationId xmlns:p14="http://schemas.microsoft.com/office/powerpoint/2010/main" val="3617710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069"/>
            <a:ext cx="12192000" cy="1330860"/>
          </a:xfrm>
          <a:solidFill>
            <a:schemeClr val="accent4">
              <a:lumMod val="75000"/>
            </a:schemeClr>
          </a:solidFill>
        </p:spPr>
        <p:txBody>
          <a:bodyPr>
            <a:normAutofit/>
          </a:bodyPr>
          <a:lstStyle/>
          <a:p>
            <a:r>
              <a:rPr lang="lv-LV" b="1" dirty="0">
                <a:solidFill>
                  <a:schemeClr val="bg1"/>
                </a:solidFill>
              </a:rPr>
              <a:t>RV 5.6.Kurzemes tēla veidošana</a:t>
            </a:r>
            <a:endParaRPr lang="en-US" b="1" dirty="0">
              <a:solidFill>
                <a:schemeClr val="bg1"/>
              </a:solidFill>
            </a:endParaRPr>
          </a:p>
        </p:txBody>
      </p:sp>
      <p:sp>
        <p:nvSpPr>
          <p:cNvPr id="3" name="Content Placeholder 2"/>
          <p:cNvSpPr>
            <a:spLocks noGrp="1"/>
          </p:cNvSpPr>
          <p:nvPr>
            <p:ph idx="1"/>
          </p:nvPr>
        </p:nvSpPr>
        <p:spPr>
          <a:xfrm>
            <a:off x="0" y="2353901"/>
            <a:ext cx="12192000" cy="3877383"/>
          </a:xfrm>
        </p:spPr>
        <p:txBody>
          <a:bodyPr/>
          <a:lstStyle/>
          <a:p>
            <a:pPr marL="0" indent="0">
              <a:spcAft>
                <a:spcPts val="600"/>
              </a:spcAft>
              <a:buNone/>
            </a:pPr>
            <a:r>
              <a:rPr lang="en-US" dirty="0" err="1"/>
              <a:t>Kurzemes</a:t>
            </a:r>
            <a:r>
              <a:rPr lang="en-US" dirty="0"/>
              <a:t> </a:t>
            </a:r>
            <a:r>
              <a:rPr lang="en-US" dirty="0" err="1"/>
              <a:t>unikalitātes</a:t>
            </a:r>
            <a:r>
              <a:rPr lang="en-US" dirty="0"/>
              <a:t> </a:t>
            </a:r>
            <a:r>
              <a:rPr lang="en-US" dirty="0" err="1"/>
              <a:t>apzināšana</a:t>
            </a:r>
            <a:r>
              <a:rPr lang="en-US" dirty="0"/>
              <a:t>, </a:t>
            </a:r>
            <a:r>
              <a:rPr lang="en-US" dirty="0" err="1"/>
              <a:t>saglabāšana</a:t>
            </a:r>
            <a:r>
              <a:rPr lang="en-US" dirty="0"/>
              <a:t> un </a:t>
            </a:r>
            <a:r>
              <a:rPr lang="en-US" dirty="0" err="1"/>
              <a:t>popularizēšana</a:t>
            </a:r>
            <a:r>
              <a:rPr lang="en-US" dirty="0"/>
              <a:t>. </a:t>
            </a:r>
            <a:r>
              <a:rPr lang="en-US" dirty="0" err="1"/>
              <a:t>Kurzemes</a:t>
            </a:r>
            <a:r>
              <a:rPr lang="en-US" dirty="0"/>
              <a:t> </a:t>
            </a:r>
            <a:r>
              <a:rPr lang="en-US" dirty="0" err="1"/>
              <a:t>kā</a:t>
            </a:r>
            <a:r>
              <a:rPr lang="en-US" dirty="0"/>
              <a:t> </a:t>
            </a:r>
            <a:r>
              <a:rPr lang="en-US" dirty="0" err="1"/>
              <a:t>tūrisma</a:t>
            </a:r>
            <a:r>
              <a:rPr lang="en-US" dirty="0"/>
              <a:t> </a:t>
            </a:r>
            <a:r>
              <a:rPr lang="en-US" dirty="0" err="1"/>
              <a:t>pērles</a:t>
            </a:r>
            <a:r>
              <a:rPr lang="en-US" dirty="0"/>
              <a:t> </a:t>
            </a:r>
            <a:r>
              <a:rPr lang="en-US" dirty="0" err="1"/>
              <a:t>starptautiskas</a:t>
            </a:r>
            <a:r>
              <a:rPr lang="en-US" dirty="0"/>
              <a:t> </a:t>
            </a:r>
            <a:r>
              <a:rPr lang="en-US" dirty="0" err="1"/>
              <a:t>sadarbības</a:t>
            </a:r>
            <a:r>
              <a:rPr lang="en-US" dirty="0"/>
              <a:t> </a:t>
            </a:r>
            <a:r>
              <a:rPr lang="en-US" dirty="0" err="1"/>
              <a:t>veicināšana</a:t>
            </a:r>
            <a:r>
              <a:rPr lang="en-US" dirty="0"/>
              <a:t> un </a:t>
            </a:r>
            <a:r>
              <a:rPr lang="en-US" dirty="0" err="1"/>
              <a:t>attīstības</a:t>
            </a:r>
            <a:r>
              <a:rPr lang="en-US" dirty="0"/>
              <a:t> </a:t>
            </a:r>
            <a:r>
              <a:rPr lang="en-US" dirty="0" err="1"/>
              <a:t>sadarbībās</a:t>
            </a:r>
            <a:r>
              <a:rPr lang="en-US" dirty="0"/>
              <a:t> </a:t>
            </a:r>
            <a:r>
              <a:rPr lang="en-US" dirty="0" err="1"/>
              <a:t>īstenošana</a:t>
            </a:r>
            <a:r>
              <a:rPr lang="en-US" dirty="0"/>
              <a:t> ne </a:t>
            </a:r>
            <a:r>
              <a:rPr lang="en-US" dirty="0" err="1"/>
              <a:t>tikai</a:t>
            </a:r>
            <a:r>
              <a:rPr lang="en-US" dirty="0"/>
              <a:t> </a:t>
            </a:r>
            <a:r>
              <a:rPr lang="en-US" dirty="0" err="1"/>
              <a:t>pārrobežas</a:t>
            </a:r>
            <a:r>
              <a:rPr lang="en-US" dirty="0"/>
              <a:t> </a:t>
            </a:r>
            <a:r>
              <a:rPr lang="en-US" dirty="0" err="1"/>
              <a:t>areālā</a:t>
            </a:r>
            <a:r>
              <a:rPr lang="en-US" dirty="0"/>
              <a:t>, bet </a:t>
            </a:r>
            <a:r>
              <a:rPr lang="en-US" dirty="0" err="1"/>
              <a:t>arī</a:t>
            </a:r>
            <a:r>
              <a:rPr lang="en-US" dirty="0"/>
              <a:t> </a:t>
            </a:r>
            <a:r>
              <a:rPr lang="en-US" dirty="0" err="1"/>
              <a:t>ārpus</a:t>
            </a:r>
            <a:r>
              <a:rPr lang="en-US" dirty="0"/>
              <a:t> </a:t>
            </a:r>
            <a:r>
              <a:rPr lang="en-US" dirty="0" err="1"/>
              <a:t>tā</a:t>
            </a:r>
            <a:r>
              <a:rPr lang="en-US" dirty="0"/>
              <a:t>.</a:t>
            </a:r>
          </a:p>
        </p:txBody>
      </p:sp>
      <p:sp>
        <p:nvSpPr>
          <p:cNvPr id="5" name="TextBox 4"/>
          <p:cNvSpPr txBox="1"/>
          <p:nvPr/>
        </p:nvSpPr>
        <p:spPr>
          <a:xfrm>
            <a:off x="0" y="1830681"/>
            <a:ext cx="3883937" cy="523220"/>
          </a:xfrm>
          <a:prstGeom prst="rect">
            <a:avLst/>
          </a:prstGeom>
          <a:noFill/>
        </p:spPr>
        <p:txBody>
          <a:bodyPr wrap="square" rtlCol="0">
            <a:spAutoFit/>
          </a:bodyPr>
          <a:lstStyle/>
          <a:p>
            <a:r>
              <a:rPr lang="lv-LV" sz="2800" b="1" dirty="0"/>
              <a:t>Rīcības virziena apraksts: </a:t>
            </a:r>
            <a:endParaRPr lang="en-US" sz="2800" b="1" dirty="0"/>
          </a:p>
        </p:txBody>
      </p:sp>
      <p:sp>
        <p:nvSpPr>
          <p:cNvPr id="4" name="Slide Number Placeholder 3"/>
          <p:cNvSpPr>
            <a:spLocks noGrp="1"/>
          </p:cNvSpPr>
          <p:nvPr>
            <p:ph type="sldNum" sz="quarter" idx="12"/>
          </p:nvPr>
        </p:nvSpPr>
        <p:spPr/>
        <p:txBody>
          <a:bodyPr/>
          <a:lstStyle/>
          <a:p>
            <a:fld id="{CF1D6E19-10A5-4900-A7E0-C29FF41A23E2}" type="slidenum">
              <a:rPr lang="en-US" smtClean="0"/>
              <a:t>35</a:t>
            </a:fld>
            <a:endParaRPr lang="en-US"/>
          </a:p>
        </p:txBody>
      </p:sp>
    </p:spTree>
    <p:extLst>
      <p:ext uri="{BB962C8B-B14F-4D97-AF65-F5344CB8AC3E}">
        <p14:creationId xmlns:p14="http://schemas.microsoft.com/office/powerpoint/2010/main" val="3468782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481" y="402052"/>
            <a:ext cx="3259248" cy="584775"/>
          </a:xfrm>
          <a:prstGeom prst="rect">
            <a:avLst/>
          </a:prstGeom>
          <a:noFill/>
        </p:spPr>
        <p:txBody>
          <a:bodyPr wrap="square" rtlCol="0">
            <a:spAutoFit/>
          </a:bodyPr>
          <a:lstStyle/>
          <a:p>
            <a:r>
              <a:rPr lang="lv-LV" sz="3200" b="1" dirty="0"/>
              <a:t>Rīcības: </a:t>
            </a:r>
            <a:endParaRPr lang="en-US" sz="3200" b="1" dirty="0"/>
          </a:p>
        </p:txBody>
      </p:sp>
      <p:sp>
        <p:nvSpPr>
          <p:cNvPr id="5" name="Content Placeholder 2"/>
          <p:cNvSpPr>
            <a:spLocks noGrp="1"/>
          </p:cNvSpPr>
          <p:nvPr>
            <p:ph idx="1"/>
          </p:nvPr>
        </p:nvSpPr>
        <p:spPr>
          <a:xfrm>
            <a:off x="81481" y="986827"/>
            <a:ext cx="12192000" cy="4617268"/>
          </a:xfrm>
        </p:spPr>
        <p:txBody>
          <a:bodyPr>
            <a:normAutofit/>
          </a:bodyPr>
          <a:lstStyle/>
          <a:p>
            <a:pPr marL="0" indent="0">
              <a:spcAft>
                <a:spcPts val="600"/>
              </a:spcAft>
              <a:buNone/>
            </a:pPr>
            <a:r>
              <a:rPr lang="en-US" dirty="0"/>
              <a:t>5.6.1. </a:t>
            </a:r>
            <a:r>
              <a:rPr lang="en-US" dirty="0" err="1"/>
              <a:t>Inovatīvi</a:t>
            </a:r>
            <a:r>
              <a:rPr lang="en-US" dirty="0"/>
              <a:t> </a:t>
            </a:r>
            <a:r>
              <a:rPr lang="en-US" dirty="0" err="1"/>
              <a:t>risinājumi</a:t>
            </a:r>
            <a:r>
              <a:rPr lang="en-US" dirty="0"/>
              <a:t> </a:t>
            </a:r>
            <a:r>
              <a:rPr lang="en-US" dirty="0" err="1"/>
              <a:t>Kurzemes</a:t>
            </a:r>
            <a:r>
              <a:rPr lang="en-US" dirty="0"/>
              <a:t> </a:t>
            </a:r>
            <a:r>
              <a:rPr lang="en-US" dirty="0" err="1"/>
              <a:t>tēla</a:t>
            </a:r>
            <a:r>
              <a:rPr lang="en-US" dirty="0"/>
              <a:t> </a:t>
            </a:r>
            <a:r>
              <a:rPr lang="en-US" dirty="0" err="1"/>
              <a:t>izveidošanai</a:t>
            </a:r>
            <a:r>
              <a:rPr lang="en-US" dirty="0"/>
              <a:t> un </a:t>
            </a:r>
            <a:r>
              <a:rPr lang="en-US" dirty="0" err="1"/>
              <a:t>popularizēšanai</a:t>
            </a:r>
            <a:r>
              <a:rPr lang="en-US" dirty="0"/>
              <a:t>, t.sk. e-</a:t>
            </a:r>
            <a:r>
              <a:rPr lang="en-US" dirty="0" err="1"/>
              <a:t>publicitātes</a:t>
            </a:r>
            <a:r>
              <a:rPr lang="en-US" dirty="0"/>
              <a:t> </a:t>
            </a:r>
            <a:r>
              <a:rPr lang="en-US" dirty="0" err="1"/>
              <a:t>pasākumi</a:t>
            </a:r>
            <a:r>
              <a:rPr lang="lv-LV" dirty="0"/>
              <a:t>;</a:t>
            </a:r>
          </a:p>
          <a:p>
            <a:pPr marL="0" indent="0">
              <a:spcAft>
                <a:spcPts val="600"/>
              </a:spcAft>
              <a:buNone/>
            </a:pPr>
            <a:r>
              <a:rPr lang="en-US" dirty="0"/>
              <a:t>5.6.2. </a:t>
            </a:r>
            <a:r>
              <a:rPr lang="en-US" dirty="0" err="1"/>
              <a:t>Pārrobežu</a:t>
            </a:r>
            <a:r>
              <a:rPr lang="en-US" dirty="0"/>
              <a:t> un </a:t>
            </a:r>
            <a:r>
              <a:rPr lang="en-US" dirty="0" err="1"/>
              <a:t>starptautiskā</a:t>
            </a:r>
            <a:r>
              <a:rPr lang="en-US" dirty="0"/>
              <a:t> </a:t>
            </a:r>
            <a:r>
              <a:rPr lang="en-US" dirty="0" err="1"/>
              <a:t>Kurzemes</a:t>
            </a:r>
            <a:r>
              <a:rPr lang="en-US" dirty="0"/>
              <a:t> </a:t>
            </a:r>
            <a:r>
              <a:rPr lang="en-US" dirty="0" err="1"/>
              <a:t>tēla</a:t>
            </a:r>
            <a:r>
              <a:rPr lang="en-US" dirty="0"/>
              <a:t> </a:t>
            </a:r>
            <a:r>
              <a:rPr lang="en-US" dirty="0" err="1"/>
              <a:t>popularizēšana</a:t>
            </a:r>
            <a:r>
              <a:rPr lang="lv-LV" dirty="0"/>
              <a:t>. </a:t>
            </a:r>
            <a:endParaRPr lang="en-US" dirty="0"/>
          </a:p>
        </p:txBody>
      </p:sp>
      <p:sp>
        <p:nvSpPr>
          <p:cNvPr id="2" name="Slide Number Placeholder 1"/>
          <p:cNvSpPr>
            <a:spLocks noGrp="1"/>
          </p:cNvSpPr>
          <p:nvPr>
            <p:ph type="sldNum" sz="quarter" idx="12"/>
          </p:nvPr>
        </p:nvSpPr>
        <p:spPr/>
        <p:txBody>
          <a:bodyPr/>
          <a:lstStyle/>
          <a:p>
            <a:fld id="{CF1D6E19-10A5-4900-A7E0-C29FF41A23E2}" type="slidenum">
              <a:rPr lang="en-US" smtClean="0"/>
              <a:t>36</a:t>
            </a:fld>
            <a:endParaRPr lang="en-US"/>
          </a:p>
        </p:txBody>
      </p:sp>
    </p:spTree>
    <p:extLst>
      <p:ext uri="{BB962C8B-B14F-4D97-AF65-F5344CB8AC3E}">
        <p14:creationId xmlns:p14="http://schemas.microsoft.com/office/powerpoint/2010/main" val="931610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98757"/>
            <a:ext cx="12191999" cy="769441"/>
          </a:xfrm>
          <a:prstGeom prst="rect">
            <a:avLst/>
          </a:prstGeom>
          <a:solidFill>
            <a:schemeClr val="accent4">
              <a:lumMod val="75000"/>
            </a:schemeClr>
          </a:solidFill>
        </p:spPr>
        <p:txBody>
          <a:bodyPr wrap="square" rtlCol="0">
            <a:spAutoFit/>
          </a:bodyPr>
          <a:lstStyle/>
          <a:p>
            <a:pPr algn="ctr"/>
            <a:r>
              <a:rPr lang="lv-LV" sz="4400" dirty="0">
                <a:solidFill>
                  <a:schemeClr val="bg1"/>
                </a:solidFill>
                <a:latin typeface="Arial" panose="020B0604020202020204" pitchFamily="34" charset="0"/>
                <a:cs typeface="Arial" panose="020B0604020202020204" pitchFamily="34" charset="0"/>
              </a:rPr>
              <a:t>Paldies!</a:t>
            </a:r>
            <a:endParaRPr lang="en-US" sz="44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2538" y="4880573"/>
            <a:ext cx="1519850" cy="1519850"/>
          </a:xfrm>
          <a:prstGeom prst="rect">
            <a:avLst/>
          </a:prstGeom>
        </p:spPr>
      </p:pic>
      <p:sp>
        <p:nvSpPr>
          <p:cNvPr id="2" name="Slide Number Placeholder 1"/>
          <p:cNvSpPr>
            <a:spLocks noGrp="1"/>
          </p:cNvSpPr>
          <p:nvPr>
            <p:ph type="sldNum" sz="quarter" idx="12"/>
          </p:nvPr>
        </p:nvSpPr>
        <p:spPr/>
        <p:txBody>
          <a:bodyPr/>
          <a:lstStyle/>
          <a:p>
            <a:fld id="{CF1D6E19-10A5-4900-A7E0-C29FF41A23E2}" type="slidenum">
              <a:rPr lang="en-US" smtClean="0"/>
              <a:t>37</a:t>
            </a:fld>
            <a:endParaRPr lang="en-US"/>
          </a:p>
        </p:txBody>
      </p:sp>
    </p:spTree>
    <p:extLst>
      <p:ext uri="{BB962C8B-B14F-4D97-AF65-F5344CB8AC3E}">
        <p14:creationId xmlns:p14="http://schemas.microsoft.com/office/powerpoint/2010/main" val="428931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038" y="346721"/>
            <a:ext cx="11606882" cy="566297"/>
          </a:xfrm>
        </p:spPr>
        <p:txBody>
          <a:bodyPr>
            <a:normAutofit/>
          </a:bodyPr>
          <a:lstStyle/>
          <a:p>
            <a:pPr marL="0" indent="0">
              <a:buNone/>
            </a:pPr>
            <a:r>
              <a:rPr lang="lv-LV" b="1" dirty="0">
                <a:solidFill>
                  <a:schemeClr val="accent5">
                    <a:lumMod val="50000"/>
                  </a:schemeClr>
                </a:solidFill>
              </a:rPr>
              <a:t>OSTU APGROZĪJUMS KURZEMĒ UN KLAIPĒDAS REĢIONĀ</a:t>
            </a:r>
            <a:endParaRPr lang="en-US" b="1" dirty="0">
              <a:solidFill>
                <a:schemeClr val="accent5">
                  <a:lumMod val="50000"/>
                </a:schemeClr>
              </a:solidFill>
            </a:endParaRPr>
          </a:p>
        </p:txBody>
      </p:sp>
      <p:pic>
        <p:nvPicPr>
          <p:cNvPr id="2" name="Picture 1">
            <a:extLst>
              <a:ext uri="{FF2B5EF4-FFF2-40B4-BE49-F238E27FC236}">
                <a16:creationId xmlns:a16="http://schemas.microsoft.com/office/drawing/2014/main" id="{D01FFA9A-EAF7-477F-82B0-9CFFFE1C5384}"/>
              </a:ext>
            </a:extLst>
          </p:cNvPr>
          <p:cNvPicPr>
            <a:picLocks noChangeAspect="1"/>
          </p:cNvPicPr>
          <p:nvPr/>
        </p:nvPicPr>
        <p:blipFill>
          <a:blip r:embed="rId2"/>
          <a:stretch>
            <a:fillRect/>
          </a:stretch>
        </p:blipFill>
        <p:spPr>
          <a:xfrm>
            <a:off x="1301946" y="1156138"/>
            <a:ext cx="10252089" cy="5549461"/>
          </a:xfrm>
          <a:prstGeom prst="rect">
            <a:avLst/>
          </a:prstGeom>
        </p:spPr>
      </p:pic>
    </p:spTree>
    <p:extLst>
      <p:ext uri="{BB962C8B-B14F-4D97-AF65-F5344CB8AC3E}">
        <p14:creationId xmlns:p14="http://schemas.microsoft.com/office/powerpoint/2010/main" val="93053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610" y="395288"/>
            <a:ext cx="6077242" cy="481477"/>
          </a:xfrm>
        </p:spPr>
        <p:txBody>
          <a:bodyPr>
            <a:normAutofit fontScale="92500"/>
          </a:bodyPr>
          <a:lstStyle/>
          <a:p>
            <a:pPr marL="0" indent="0">
              <a:buNone/>
            </a:pPr>
            <a:r>
              <a:rPr lang="lv-LV" b="1" dirty="0">
                <a:solidFill>
                  <a:schemeClr val="accent5">
                    <a:lumMod val="50000"/>
                  </a:schemeClr>
                </a:solidFill>
              </a:rPr>
              <a:t>DZELZCEĻŠ, SABIEDRISKAIS TRANSPORTS</a:t>
            </a:r>
            <a:endParaRPr lang="en-US" b="1" dirty="0">
              <a:solidFill>
                <a:schemeClr val="accent5">
                  <a:lumMod val="50000"/>
                </a:schemeClr>
              </a:solidFill>
            </a:endParaRPr>
          </a:p>
        </p:txBody>
      </p:sp>
      <p:sp>
        <p:nvSpPr>
          <p:cNvPr id="17" name="TextBox 16">
            <a:extLst>
              <a:ext uri="{FF2B5EF4-FFF2-40B4-BE49-F238E27FC236}">
                <a16:creationId xmlns:a16="http://schemas.microsoft.com/office/drawing/2014/main" id="{FAA9CB04-F157-4C92-AC77-96AC63548686}"/>
              </a:ext>
            </a:extLst>
          </p:cNvPr>
          <p:cNvSpPr txBox="1"/>
          <p:nvPr/>
        </p:nvSpPr>
        <p:spPr>
          <a:xfrm>
            <a:off x="126610" y="1012568"/>
            <a:ext cx="11760590" cy="1015663"/>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latin typeface="Calibri" panose="020F0502020204030204" pitchFamily="34" charset="0"/>
                <a:cs typeface="Times New Roman" panose="02020603050405020304" pitchFamily="18" charset="0"/>
              </a:rPr>
              <a:t>Pasažieru pārvadājumi notiek tikai dzelzceļa līnijā Rīga-Jelgava-Liepāja. Jāuzlabo satiksme maršrutā, veicinot ekonomiski izdevīgāku, ātrāku un ērtāku pārvietošanos. Būtiski izskatīt Ventspils-Tukums līnijas atjaunošanu «dzelzceļš – transporta mugurkauls» ietvaros.</a:t>
            </a:r>
            <a:endParaRPr lang="lv-LV" sz="2000" dirty="0">
              <a:solidFill>
                <a:schemeClr val="tx1">
                  <a:lumMod val="95000"/>
                  <a:lumOff val="5000"/>
                </a:schemeClr>
              </a:solidFill>
            </a:endParaRPr>
          </a:p>
        </p:txBody>
      </p:sp>
      <p:sp>
        <p:nvSpPr>
          <p:cNvPr id="20" name="TextBox 19">
            <a:extLst>
              <a:ext uri="{FF2B5EF4-FFF2-40B4-BE49-F238E27FC236}">
                <a16:creationId xmlns:a16="http://schemas.microsoft.com/office/drawing/2014/main" id="{37C2946B-0C65-479D-BE7E-BB452847AE41}"/>
              </a:ext>
            </a:extLst>
          </p:cNvPr>
          <p:cNvSpPr txBox="1"/>
          <p:nvPr/>
        </p:nvSpPr>
        <p:spPr>
          <a:xfrm>
            <a:off x="126610" y="3410740"/>
            <a:ext cx="6921304" cy="1631216"/>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latin typeface="Calibri" panose="020F0502020204030204" pitchFamily="34" charset="0"/>
                <a:cs typeface="Times New Roman" panose="02020603050405020304" pitchFamily="18" charset="0"/>
              </a:rPr>
              <a:t>Kravu pārvadājumu nozīme (iepriekšējā periodā jauna dzelzceļa līnija no Lietuvas (Mažeiķi-Reņģe) un to iespējama izmantošana arī pasažieru pārvadājumu veikšanā. Kravu pārvadājumu nozīme ostu attīstībā (tai skaitā arī mazajās ostās!).</a:t>
            </a:r>
            <a:endParaRPr lang="lv-LV" sz="2000" dirty="0">
              <a:solidFill>
                <a:schemeClr val="tx1">
                  <a:lumMod val="95000"/>
                  <a:lumOff val="5000"/>
                </a:schemeClr>
              </a:solidFill>
            </a:endParaRPr>
          </a:p>
        </p:txBody>
      </p:sp>
      <p:pic>
        <p:nvPicPr>
          <p:cNvPr id="21" name="Picture 20">
            <a:extLst>
              <a:ext uri="{FF2B5EF4-FFF2-40B4-BE49-F238E27FC236}">
                <a16:creationId xmlns:a16="http://schemas.microsoft.com/office/drawing/2014/main" id="{F269BE0B-984D-402E-A2E1-311B1F7DC1F3}"/>
              </a:ext>
            </a:extLst>
          </p:cNvPr>
          <p:cNvPicPr/>
          <p:nvPr/>
        </p:nvPicPr>
        <p:blipFill rotWithShape="1">
          <a:blip r:embed="rId2">
            <a:extLst>
              <a:ext uri="{28A0092B-C50C-407E-A947-70E740481C1C}">
                <a14:useLocalDpi xmlns:a14="http://schemas.microsoft.com/office/drawing/2010/main" val="0"/>
              </a:ext>
            </a:extLst>
          </a:blip>
          <a:srcRect t="6270" b="19230"/>
          <a:stretch/>
        </p:blipFill>
        <p:spPr bwMode="auto">
          <a:xfrm>
            <a:off x="7047914" y="3194124"/>
            <a:ext cx="5144086" cy="2794744"/>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9E4C13D5-2CCC-433F-B129-8A312FF4591C}"/>
              </a:ext>
            </a:extLst>
          </p:cNvPr>
          <p:cNvSpPr txBox="1"/>
          <p:nvPr/>
        </p:nvSpPr>
        <p:spPr>
          <a:xfrm>
            <a:off x="126610" y="2057766"/>
            <a:ext cx="11760590" cy="1323439"/>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latin typeface="Calibri" panose="020F0502020204030204" pitchFamily="34" charset="0"/>
                <a:cs typeface="Times New Roman" panose="02020603050405020304" pitchFamily="18" charset="0"/>
              </a:rPr>
              <a:t>Sabiedriskā transporta attīstība, lai veicinātu iedzīvotāju pārsēšanos no privātā autotransporta. Savienotas infrastruktūras nodrošināšana (mobilitātes punkti, pārsēšanās iespējas, elektroniski risinājumi biļešu iegādei). Komforta un pieejamības nodrošināšana, atvieglojumu piešķiršana sabiedriskā transporta izmantotājiem.</a:t>
            </a:r>
            <a:endParaRPr lang="lv-LV" sz="2000" dirty="0">
              <a:solidFill>
                <a:schemeClr val="tx1">
                  <a:lumMod val="95000"/>
                  <a:lumOff val="5000"/>
                </a:schemeClr>
              </a:solidFill>
            </a:endParaRPr>
          </a:p>
        </p:txBody>
      </p:sp>
      <p:sp>
        <p:nvSpPr>
          <p:cNvPr id="5" name="TextBox 4"/>
          <p:cNvSpPr txBox="1"/>
          <p:nvPr/>
        </p:nvSpPr>
        <p:spPr>
          <a:xfrm>
            <a:off x="7047914" y="5988868"/>
            <a:ext cx="5291959" cy="923330"/>
          </a:xfrm>
          <a:prstGeom prst="rect">
            <a:avLst/>
          </a:prstGeom>
          <a:noFill/>
        </p:spPr>
        <p:txBody>
          <a:bodyPr wrap="square" rtlCol="0">
            <a:spAutoFit/>
          </a:bodyPr>
          <a:lstStyle/>
          <a:p>
            <a:r>
              <a:rPr lang="lv-LV" b="1" dirty="0">
                <a:solidFill>
                  <a:schemeClr val="accent5">
                    <a:lumMod val="50000"/>
                  </a:schemeClr>
                </a:solidFill>
              </a:rPr>
              <a:t>Latvijas dzelzceļu shēma (Latvijas dzelzceļa Finanšu direkcija, Komunikācijas direkcija)</a:t>
            </a:r>
            <a:endParaRPr lang="en-US" b="1" dirty="0">
              <a:solidFill>
                <a:schemeClr val="accent5">
                  <a:lumMod val="50000"/>
                </a:schemeClr>
              </a:solidFill>
            </a:endParaRPr>
          </a:p>
          <a:p>
            <a:endParaRPr lang="en-US" dirty="0"/>
          </a:p>
        </p:txBody>
      </p:sp>
      <p:sp>
        <p:nvSpPr>
          <p:cNvPr id="6" name="Slide Number Placeholder 5"/>
          <p:cNvSpPr>
            <a:spLocks noGrp="1"/>
          </p:cNvSpPr>
          <p:nvPr>
            <p:ph type="sldNum" sz="quarter" idx="12"/>
          </p:nvPr>
        </p:nvSpPr>
        <p:spPr/>
        <p:txBody>
          <a:bodyPr/>
          <a:lstStyle/>
          <a:p>
            <a:fld id="{CF1D6E19-10A5-4900-A7E0-C29FF41A23E2}" type="slidenum">
              <a:rPr lang="en-US" smtClean="0"/>
              <a:t>5</a:t>
            </a:fld>
            <a:endParaRPr lang="en-US"/>
          </a:p>
        </p:txBody>
      </p:sp>
      <p:sp>
        <p:nvSpPr>
          <p:cNvPr id="11" name="TextBox 10">
            <a:extLst>
              <a:ext uri="{FF2B5EF4-FFF2-40B4-BE49-F238E27FC236}">
                <a16:creationId xmlns:a16="http://schemas.microsoft.com/office/drawing/2014/main" id="{37C2946B-0C65-479D-BE7E-BB452847AE41}"/>
              </a:ext>
            </a:extLst>
          </p:cNvPr>
          <p:cNvSpPr txBox="1"/>
          <p:nvPr/>
        </p:nvSpPr>
        <p:spPr>
          <a:xfrm>
            <a:off x="126610" y="5041956"/>
            <a:ext cx="6921304" cy="1015663"/>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rPr>
              <a:t>Anketēto iedzīvotāju īpatsvars, kas pilnīgi piekrīt vai piekrīt apgalvojumam “Savienojumi (ceļu tīkls un sabiedriskais transports) starp lauku teritorijām un pilsētām ir pietiekami”</a:t>
            </a:r>
          </a:p>
        </p:txBody>
      </p:sp>
    </p:spTree>
    <p:extLst>
      <p:ext uri="{BB962C8B-B14F-4D97-AF65-F5344CB8AC3E}">
        <p14:creationId xmlns:p14="http://schemas.microsoft.com/office/powerpoint/2010/main" val="2092253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984" y="331914"/>
            <a:ext cx="6077242" cy="481477"/>
          </a:xfrm>
        </p:spPr>
        <p:txBody>
          <a:bodyPr>
            <a:normAutofit/>
          </a:bodyPr>
          <a:lstStyle/>
          <a:p>
            <a:pPr marL="0" indent="0">
              <a:buNone/>
            </a:pPr>
            <a:r>
              <a:rPr lang="lv-LV" b="1" dirty="0">
                <a:solidFill>
                  <a:schemeClr val="accent5">
                    <a:lumMod val="50000"/>
                  </a:schemeClr>
                </a:solidFill>
              </a:rPr>
              <a:t>MIKROMOBILITĀTE</a:t>
            </a:r>
            <a:endParaRPr lang="en-US" b="1" dirty="0">
              <a:solidFill>
                <a:schemeClr val="accent5">
                  <a:lumMod val="50000"/>
                </a:schemeClr>
              </a:solidFill>
            </a:endParaRPr>
          </a:p>
        </p:txBody>
      </p:sp>
      <p:sp>
        <p:nvSpPr>
          <p:cNvPr id="17" name="TextBox 16">
            <a:extLst>
              <a:ext uri="{FF2B5EF4-FFF2-40B4-BE49-F238E27FC236}">
                <a16:creationId xmlns:a16="http://schemas.microsoft.com/office/drawing/2014/main" id="{FAA9CB04-F157-4C92-AC77-96AC63548686}"/>
              </a:ext>
            </a:extLst>
          </p:cNvPr>
          <p:cNvSpPr txBox="1"/>
          <p:nvPr/>
        </p:nvSpPr>
        <p:spPr>
          <a:xfrm>
            <a:off x="0" y="802784"/>
            <a:ext cx="11633981" cy="707886"/>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latin typeface="Calibri" panose="020F0502020204030204" pitchFamily="34" charset="0"/>
                <a:cs typeface="Times New Roman" panose="02020603050405020304" pitchFamily="18" charset="0"/>
              </a:rPr>
              <a:t>Liepājā, Ventspilī un lielākajās pilsētās veiksmīgi attīstās velo infrastruktūra. Precīzai esošās situācijas raksturošanai trūkst grafiska attēlojuma par pieejamiem </a:t>
            </a:r>
            <a:r>
              <a:rPr lang="lv-LV" sz="2000" dirty="0" err="1">
                <a:solidFill>
                  <a:schemeClr val="tx1">
                    <a:lumMod val="95000"/>
                    <a:lumOff val="5000"/>
                  </a:schemeClr>
                </a:solidFill>
                <a:latin typeface="Calibri" panose="020F0502020204030204" pitchFamily="34" charset="0"/>
                <a:cs typeface="Times New Roman" panose="02020603050405020304" pitchFamily="18" charset="0"/>
              </a:rPr>
              <a:t>veloceļiem</a:t>
            </a:r>
            <a:r>
              <a:rPr lang="lv-LV" sz="2000" dirty="0">
                <a:solidFill>
                  <a:schemeClr val="tx1">
                    <a:lumMod val="95000"/>
                    <a:lumOff val="5000"/>
                  </a:schemeClr>
                </a:solidFill>
                <a:latin typeface="Calibri" panose="020F0502020204030204" pitchFamily="34" charset="0"/>
                <a:cs typeface="Times New Roman" panose="02020603050405020304" pitchFamily="18" charset="0"/>
              </a:rPr>
              <a:t>.</a:t>
            </a:r>
            <a:endParaRPr lang="lv-LV" sz="2000" dirty="0">
              <a:solidFill>
                <a:schemeClr val="tx1">
                  <a:lumMod val="95000"/>
                  <a:lumOff val="5000"/>
                </a:schemeClr>
              </a:solidFill>
            </a:endParaRPr>
          </a:p>
        </p:txBody>
      </p:sp>
      <p:pic>
        <p:nvPicPr>
          <p:cNvPr id="9" name="Picture 8">
            <a:extLst>
              <a:ext uri="{FF2B5EF4-FFF2-40B4-BE49-F238E27FC236}">
                <a16:creationId xmlns:a16="http://schemas.microsoft.com/office/drawing/2014/main" id="{70B16046-2D59-4D76-B975-977A9964541E}"/>
              </a:ext>
            </a:extLst>
          </p:cNvPr>
          <p:cNvPicPr/>
          <p:nvPr/>
        </p:nvPicPr>
        <p:blipFill rotWithShape="1">
          <a:blip r:embed="rId3">
            <a:extLst>
              <a:ext uri="{28A0092B-C50C-407E-A947-70E740481C1C}">
                <a14:useLocalDpi xmlns:a14="http://schemas.microsoft.com/office/drawing/2010/main" val="0"/>
              </a:ext>
            </a:extLst>
          </a:blip>
          <a:srcRect t="11247" r="53620"/>
          <a:stretch/>
        </p:blipFill>
        <p:spPr bwMode="auto">
          <a:xfrm>
            <a:off x="4335" y="1510670"/>
            <a:ext cx="3901796" cy="4663440"/>
          </a:xfrm>
          <a:prstGeom prst="rect">
            <a:avLst/>
          </a:prstGeom>
          <a:noFill/>
          <a:ln>
            <a:noFill/>
          </a:ln>
        </p:spPr>
      </p:pic>
      <p:sp>
        <p:nvSpPr>
          <p:cNvPr id="10" name="TextBox 9">
            <a:extLst>
              <a:ext uri="{FF2B5EF4-FFF2-40B4-BE49-F238E27FC236}">
                <a16:creationId xmlns:a16="http://schemas.microsoft.com/office/drawing/2014/main" id="{638C8C7F-6C55-4DF9-84F5-DD24E2C9EA65}"/>
              </a:ext>
            </a:extLst>
          </p:cNvPr>
          <p:cNvSpPr txBox="1"/>
          <p:nvPr/>
        </p:nvSpPr>
        <p:spPr>
          <a:xfrm>
            <a:off x="3906131" y="1513143"/>
            <a:ext cx="8285869" cy="1015663"/>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latin typeface="Calibri" panose="020F0502020204030204" pitchFamily="34" charset="0"/>
                <a:cs typeface="Times New Roman" panose="02020603050405020304" pitchFamily="18" charset="0"/>
              </a:rPr>
              <a:t>Reģionā ir diezgan labi attīstītas </a:t>
            </a:r>
            <a:r>
              <a:rPr lang="lv-LV" sz="2000" dirty="0" err="1">
                <a:solidFill>
                  <a:schemeClr val="tx1">
                    <a:lumMod val="95000"/>
                    <a:lumOff val="5000"/>
                  </a:schemeClr>
                </a:solidFill>
                <a:latin typeface="Calibri" panose="020F0502020204030204" pitchFamily="34" charset="0"/>
                <a:cs typeface="Times New Roman" panose="02020603050405020304" pitchFamily="18" charset="0"/>
              </a:rPr>
              <a:t>mikromobilitātes</a:t>
            </a:r>
            <a:r>
              <a:rPr lang="lv-LV" sz="2000" dirty="0">
                <a:solidFill>
                  <a:schemeClr val="tx1">
                    <a:lumMod val="95000"/>
                    <a:lumOff val="5000"/>
                  </a:schemeClr>
                </a:solidFill>
                <a:latin typeface="Calibri" panose="020F0502020204030204" pitchFamily="34" charset="0"/>
                <a:cs typeface="Times New Roman" panose="02020603050405020304" pitchFamily="18" charset="0"/>
              </a:rPr>
              <a:t> iespējas (</a:t>
            </a:r>
            <a:r>
              <a:rPr lang="lv-LV" sz="2000" dirty="0" err="1">
                <a:solidFill>
                  <a:schemeClr val="tx1">
                    <a:lumMod val="95000"/>
                    <a:lumOff val="5000"/>
                  </a:schemeClr>
                </a:solidFill>
                <a:latin typeface="Calibri" panose="020F0502020204030204" pitchFamily="34" charset="0"/>
                <a:cs typeface="Times New Roman" panose="02020603050405020304" pitchFamily="18" charset="0"/>
              </a:rPr>
              <a:t>skeitparki</a:t>
            </a:r>
            <a:r>
              <a:rPr lang="lv-LV" sz="2000" dirty="0">
                <a:solidFill>
                  <a:schemeClr val="tx1">
                    <a:lumMod val="95000"/>
                    <a:lumOff val="5000"/>
                  </a:schemeClr>
                </a:solidFill>
                <a:latin typeface="Calibri" panose="020F0502020204030204" pitchFamily="34" charset="0"/>
                <a:cs typeface="Times New Roman" panose="02020603050405020304" pitchFamily="18" charset="0"/>
              </a:rPr>
              <a:t>, velo novietnes, </a:t>
            </a:r>
            <a:r>
              <a:rPr lang="lv-LV" sz="2000" dirty="0" err="1">
                <a:solidFill>
                  <a:schemeClr val="tx1">
                    <a:lumMod val="95000"/>
                    <a:lumOff val="5000"/>
                  </a:schemeClr>
                </a:solidFill>
                <a:latin typeface="Calibri" panose="020F0502020204030204" pitchFamily="34" charset="0"/>
                <a:cs typeface="Times New Roman" panose="02020603050405020304" pitchFamily="18" charset="0"/>
              </a:rPr>
              <a:t>bmx</a:t>
            </a:r>
            <a:r>
              <a:rPr lang="lv-LV" sz="2000" dirty="0">
                <a:solidFill>
                  <a:schemeClr val="tx1">
                    <a:lumMod val="95000"/>
                    <a:lumOff val="5000"/>
                  </a:schemeClr>
                </a:solidFill>
                <a:latin typeface="Calibri" panose="020F0502020204030204" pitchFamily="34" charset="0"/>
                <a:cs typeface="Times New Roman" panose="02020603050405020304" pitchFamily="18" charset="0"/>
              </a:rPr>
              <a:t> trases, takas, kas paredzētas velotransportam). Lielākajās pilsētās arī velosipēdu, elektrisko skūteru nomas iespējas tūrisma attīstībai.</a:t>
            </a:r>
            <a:endParaRPr lang="lv-LV" sz="2000" dirty="0">
              <a:solidFill>
                <a:schemeClr val="tx1">
                  <a:lumMod val="95000"/>
                  <a:lumOff val="5000"/>
                </a:schemeClr>
              </a:solidFill>
            </a:endParaRPr>
          </a:p>
        </p:txBody>
      </p:sp>
      <p:sp>
        <p:nvSpPr>
          <p:cNvPr id="11" name="TextBox 10">
            <a:extLst>
              <a:ext uri="{FF2B5EF4-FFF2-40B4-BE49-F238E27FC236}">
                <a16:creationId xmlns:a16="http://schemas.microsoft.com/office/drawing/2014/main" id="{8DCC39D3-79BA-4AD6-8A31-782B4A2BD018}"/>
              </a:ext>
            </a:extLst>
          </p:cNvPr>
          <p:cNvSpPr txBox="1"/>
          <p:nvPr/>
        </p:nvSpPr>
        <p:spPr>
          <a:xfrm>
            <a:off x="3906131" y="2528806"/>
            <a:ext cx="8285869" cy="1323439"/>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latin typeface="Calibri" panose="020F0502020204030204" pitchFamily="34" charset="0"/>
                <a:cs typeface="Times New Roman" panose="02020603050405020304" pitchFamily="18" charset="0"/>
              </a:rPr>
              <a:t>Jādomā par reģiona kopējo tīklu, turpinot attīstīt pieejamu un drošu (it sevišķi </a:t>
            </a:r>
            <a:r>
              <a:rPr lang="lv-LV" sz="2000" dirty="0" err="1">
                <a:solidFill>
                  <a:schemeClr val="tx1">
                    <a:lumMod val="95000"/>
                    <a:lumOff val="5000"/>
                  </a:schemeClr>
                </a:solidFill>
                <a:latin typeface="Calibri" panose="020F0502020204030204" pitchFamily="34" charset="0"/>
                <a:cs typeface="Times New Roman" panose="02020603050405020304" pitchFamily="18" charset="0"/>
              </a:rPr>
              <a:t>velotīkli</a:t>
            </a:r>
            <a:r>
              <a:rPr lang="lv-LV" sz="2000" dirty="0">
                <a:solidFill>
                  <a:schemeClr val="tx1">
                    <a:lumMod val="95000"/>
                    <a:lumOff val="5000"/>
                  </a:schemeClr>
                </a:solidFill>
                <a:latin typeface="Calibri" panose="020F0502020204030204" pitchFamily="34" charset="0"/>
                <a:cs typeface="Times New Roman" panose="02020603050405020304" pitchFamily="18" charset="0"/>
              </a:rPr>
              <a:t> pilsētās, mazpilsētās un ciemu ietvaros) </a:t>
            </a:r>
            <a:r>
              <a:rPr lang="lv-LV" sz="2000" dirty="0" err="1">
                <a:solidFill>
                  <a:schemeClr val="tx1">
                    <a:lumMod val="95000"/>
                    <a:lumOff val="5000"/>
                  </a:schemeClr>
                </a:solidFill>
                <a:latin typeface="Calibri" panose="020F0502020204030204" pitchFamily="34" charset="0"/>
                <a:cs typeface="Times New Roman" panose="02020603050405020304" pitchFamily="18" charset="0"/>
              </a:rPr>
              <a:t>mikromobilitātes</a:t>
            </a:r>
            <a:r>
              <a:rPr lang="lv-LV" sz="2000" dirty="0">
                <a:solidFill>
                  <a:schemeClr val="tx1">
                    <a:lumMod val="95000"/>
                    <a:lumOff val="5000"/>
                  </a:schemeClr>
                </a:solidFill>
                <a:latin typeface="Calibri" panose="020F0502020204030204" pitchFamily="34" charset="0"/>
                <a:cs typeface="Times New Roman" panose="02020603050405020304" pitchFamily="18" charset="0"/>
              </a:rPr>
              <a:t> infrastruktūru gan apdzīvotās vietās, gan arī veidojot jaunus savienojumus funkcionālajās teritorijās.</a:t>
            </a:r>
            <a:endParaRPr lang="lv-LV" sz="2000" dirty="0">
              <a:solidFill>
                <a:schemeClr val="tx1">
                  <a:lumMod val="95000"/>
                  <a:lumOff val="5000"/>
                </a:schemeClr>
              </a:solidFill>
            </a:endParaRPr>
          </a:p>
        </p:txBody>
      </p:sp>
      <p:sp>
        <p:nvSpPr>
          <p:cNvPr id="5" name="Slide Number Placeholder 4"/>
          <p:cNvSpPr>
            <a:spLocks noGrp="1"/>
          </p:cNvSpPr>
          <p:nvPr>
            <p:ph type="sldNum" sz="quarter" idx="12"/>
          </p:nvPr>
        </p:nvSpPr>
        <p:spPr/>
        <p:txBody>
          <a:bodyPr/>
          <a:lstStyle/>
          <a:p>
            <a:fld id="{CF1D6E19-10A5-4900-A7E0-C29FF41A23E2}" type="slidenum">
              <a:rPr lang="en-US" smtClean="0"/>
              <a:t>6</a:t>
            </a:fld>
            <a:endParaRPr lang="en-US"/>
          </a:p>
        </p:txBody>
      </p:sp>
      <p:sp>
        <p:nvSpPr>
          <p:cNvPr id="7" name="TextBox 6"/>
          <p:cNvSpPr txBox="1"/>
          <p:nvPr/>
        </p:nvSpPr>
        <p:spPr>
          <a:xfrm>
            <a:off x="4001632" y="5535595"/>
            <a:ext cx="8292974" cy="923330"/>
          </a:xfrm>
          <a:prstGeom prst="rect">
            <a:avLst/>
          </a:prstGeom>
          <a:noFill/>
        </p:spPr>
        <p:txBody>
          <a:bodyPr wrap="square" rtlCol="0">
            <a:spAutoFit/>
          </a:bodyPr>
          <a:lstStyle/>
          <a:p>
            <a:r>
              <a:rPr lang="lv-LV" b="1" dirty="0">
                <a:solidFill>
                  <a:schemeClr val="accent5">
                    <a:lumMod val="50000"/>
                  </a:schemeClr>
                </a:solidFill>
              </a:rPr>
              <a:t>“</a:t>
            </a:r>
            <a:r>
              <a:rPr lang="lv-LV" b="1" dirty="0" err="1">
                <a:solidFill>
                  <a:schemeClr val="accent5">
                    <a:lumMod val="50000"/>
                  </a:schemeClr>
                </a:solidFill>
              </a:rPr>
              <a:t>EuroVelo</a:t>
            </a:r>
            <a:r>
              <a:rPr lang="lv-LV" b="1" dirty="0">
                <a:solidFill>
                  <a:schemeClr val="accent5">
                    <a:lumMod val="50000"/>
                  </a:schemeClr>
                </a:solidFill>
              </a:rPr>
              <a:t>” infrastruktūras esošais un perspektīvais izvietojums (</a:t>
            </a:r>
            <a:r>
              <a:rPr lang="lv-LV" b="1" dirty="0" err="1">
                <a:solidFill>
                  <a:schemeClr val="accent5">
                    <a:lumMod val="50000"/>
                  </a:schemeClr>
                </a:solidFill>
              </a:rPr>
              <a:t>Velosatiksmes</a:t>
            </a:r>
            <a:r>
              <a:rPr lang="lv-LV" b="1" dirty="0">
                <a:solidFill>
                  <a:schemeClr val="accent5">
                    <a:lumMod val="50000"/>
                  </a:schemeClr>
                </a:solidFill>
              </a:rPr>
              <a:t> attīstības plāns 2018.-2020. gadam)</a:t>
            </a:r>
            <a:endParaRPr lang="en-US" b="1" dirty="0">
              <a:solidFill>
                <a:schemeClr val="accent5">
                  <a:lumMod val="50000"/>
                </a:schemeClr>
              </a:solidFill>
            </a:endParaRPr>
          </a:p>
          <a:p>
            <a:endParaRPr lang="en-US" dirty="0"/>
          </a:p>
        </p:txBody>
      </p:sp>
    </p:spTree>
    <p:extLst>
      <p:ext uri="{BB962C8B-B14F-4D97-AF65-F5344CB8AC3E}">
        <p14:creationId xmlns:p14="http://schemas.microsoft.com/office/powerpoint/2010/main" val="34909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510" y="679953"/>
            <a:ext cx="11637475" cy="4351338"/>
          </a:xfrm>
        </p:spPr>
        <p:txBody>
          <a:bodyPr/>
          <a:lstStyle/>
          <a:p>
            <a:pPr>
              <a:buFont typeface="Wingdings" panose="05000000000000000000" pitchFamily="2" charset="2"/>
              <a:buChar char="v"/>
            </a:pPr>
            <a:r>
              <a:rPr lang="lv-LV" dirty="0"/>
              <a:t>2020.gadā anketēto KPR iedzīvotāju īpatsvars, kas </a:t>
            </a:r>
            <a:r>
              <a:rPr lang="lv-LV" u="sng" dirty="0"/>
              <a:t>pilnīgi piekrīt </a:t>
            </a:r>
            <a:r>
              <a:rPr lang="lv-LV" dirty="0"/>
              <a:t>vai </a:t>
            </a:r>
            <a:r>
              <a:rPr lang="lv-LV" u="sng" dirty="0"/>
              <a:t>piekrīt</a:t>
            </a:r>
            <a:r>
              <a:rPr lang="lv-LV" dirty="0"/>
              <a:t> apgalvojumam:</a:t>
            </a:r>
          </a:p>
          <a:p>
            <a:pPr marL="971550" lvl="1" indent="-514350">
              <a:buFont typeface="+mj-lt"/>
              <a:buAutoNum type="arabicPeriod"/>
            </a:pPr>
            <a:r>
              <a:rPr lang="lv-LV" dirty="0"/>
              <a:t>“Savienojumi (ceļu tīkls un sabiedriskais transports) starp lauku teritorijām un pilsētām ir pietiekami” – </a:t>
            </a:r>
            <a:r>
              <a:rPr lang="lv-LV" dirty="0">
                <a:solidFill>
                  <a:srgbClr val="C00000"/>
                </a:solidFill>
              </a:rPr>
              <a:t>26,8 %.</a:t>
            </a:r>
          </a:p>
          <a:p>
            <a:pPr marL="971550" lvl="1" indent="-514350">
              <a:buFont typeface="+mj-lt"/>
              <a:buAutoNum type="arabicPeriod"/>
            </a:pPr>
            <a:r>
              <a:rPr lang="lv-LV" dirty="0"/>
              <a:t>“Mobilitātes iespējas uz reģionālajiem vai novadu centriem ir pietiekamas” – </a:t>
            </a:r>
            <a:r>
              <a:rPr lang="lv-LV" dirty="0">
                <a:solidFill>
                  <a:srgbClr val="C00000"/>
                </a:solidFill>
              </a:rPr>
              <a:t>37,0%.</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CF1D6E19-10A5-4900-A7E0-C29FF41A23E2}" type="slidenum">
              <a:rPr lang="en-US" smtClean="0"/>
              <a:t>7</a:t>
            </a:fld>
            <a:endParaRPr lang="en-US"/>
          </a:p>
        </p:txBody>
      </p:sp>
    </p:spTree>
    <p:extLst>
      <p:ext uri="{BB962C8B-B14F-4D97-AF65-F5344CB8AC3E}">
        <p14:creationId xmlns:p14="http://schemas.microsoft.com/office/powerpoint/2010/main" val="1875327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450" y="226166"/>
            <a:ext cx="6077242" cy="481477"/>
          </a:xfrm>
        </p:spPr>
        <p:txBody>
          <a:bodyPr>
            <a:normAutofit/>
          </a:bodyPr>
          <a:lstStyle/>
          <a:p>
            <a:pPr marL="0" indent="0">
              <a:buNone/>
            </a:pPr>
            <a:r>
              <a:rPr lang="lv-LV" b="1" dirty="0">
                <a:solidFill>
                  <a:schemeClr val="accent5">
                    <a:lumMod val="50000"/>
                  </a:schemeClr>
                </a:solidFill>
              </a:rPr>
              <a:t>IKT TĪKLI</a:t>
            </a:r>
            <a:endParaRPr lang="en-US" b="1" dirty="0">
              <a:solidFill>
                <a:schemeClr val="accent5">
                  <a:lumMod val="50000"/>
                </a:schemeClr>
              </a:solidFill>
            </a:endParaRPr>
          </a:p>
        </p:txBody>
      </p:sp>
      <p:pic>
        <p:nvPicPr>
          <p:cNvPr id="12" name="Picture 11">
            <a:extLst>
              <a:ext uri="{FF2B5EF4-FFF2-40B4-BE49-F238E27FC236}">
                <a16:creationId xmlns:a16="http://schemas.microsoft.com/office/drawing/2014/main" id="{83C1BB93-EF0C-41EC-8C6E-CF250C784EB5}"/>
              </a:ext>
            </a:extLst>
          </p:cNvPr>
          <p:cNvPicPr/>
          <p:nvPr/>
        </p:nvPicPr>
        <p:blipFill rotWithShape="1">
          <a:blip r:embed="rId2">
            <a:extLst>
              <a:ext uri="{28A0092B-C50C-407E-A947-70E740481C1C}">
                <a14:useLocalDpi xmlns:a14="http://schemas.microsoft.com/office/drawing/2010/main" val="0"/>
              </a:ext>
            </a:extLst>
          </a:blip>
          <a:srcRect t="8681"/>
          <a:stretch/>
        </p:blipFill>
        <p:spPr bwMode="auto">
          <a:xfrm>
            <a:off x="263926" y="1625913"/>
            <a:ext cx="6822831" cy="4095676"/>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3707A762-FF23-4D25-9562-6C1D8E6516DB}"/>
              </a:ext>
            </a:extLst>
          </p:cNvPr>
          <p:cNvSpPr txBox="1"/>
          <p:nvPr/>
        </p:nvSpPr>
        <p:spPr>
          <a:xfrm>
            <a:off x="99450" y="763580"/>
            <a:ext cx="11788725" cy="707886"/>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latin typeface="Calibri" panose="020F0502020204030204" pitchFamily="34" charset="0"/>
                <a:cs typeface="Times New Roman" panose="02020603050405020304" pitchFamily="18" charset="0"/>
              </a:rPr>
              <a:t>Katru gadu arvien vairāk pieaug interneta izmantotāju skaits ne tika statiskās, bet arī mobilās ierīcēs, izmantojot mobilos sakarus ārpus mājām vai darba (2015. gadā – 48.1%, 2019 – 86.3%)</a:t>
            </a:r>
            <a:endParaRPr lang="lv-LV" sz="2000" dirty="0">
              <a:solidFill>
                <a:schemeClr val="tx1">
                  <a:lumMod val="95000"/>
                  <a:lumOff val="5000"/>
                </a:schemeClr>
              </a:solidFill>
            </a:endParaRPr>
          </a:p>
        </p:txBody>
      </p:sp>
      <p:sp>
        <p:nvSpPr>
          <p:cNvPr id="15" name="TextBox 14">
            <a:extLst>
              <a:ext uri="{FF2B5EF4-FFF2-40B4-BE49-F238E27FC236}">
                <a16:creationId xmlns:a16="http://schemas.microsoft.com/office/drawing/2014/main" id="{762119A3-D601-47F8-B06B-EA478F3B5E2B}"/>
              </a:ext>
            </a:extLst>
          </p:cNvPr>
          <p:cNvSpPr txBox="1"/>
          <p:nvPr/>
        </p:nvSpPr>
        <p:spPr>
          <a:xfrm>
            <a:off x="7159184" y="1623782"/>
            <a:ext cx="4831177" cy="1938992"/>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rPr>
              <a:t>Jāspēj nodrošināt piekļuve internetam lauku un mazāk apdzīvotās teritorijās, tā novēršot digitālo plaisu, paverot plašākas iespējas attālināta darba/mācību iespējām, uzlabojot tūrismu (ja tīkls tiek nodrošināts, piemēram, upju ielejās).</a:t>
            </a:r>
          </a:p>
        </p:txBody>
      </p:sp>
      <p:sp>
        <p:nvSpPr>
          <p:cNvPr id="16" name="TextBox 15">
            <a:extLst>
              <a:ext uri="{FF2B5EF4-FFF2-40B4-BE49-F238E27FC236}">
                <a16:creationId xmlns:a16="http://schemas.microsoft.com/office/drawing/2014/main" id="{D97F9C57-1B81-4DEE-8292-6C1EA00D344A}"/>
              </a:ext>
            </a:extLst>
          </p:cNvPr>
          <p:cNvSpPr txBox="1"/>
          <p:nvPr/>
        </p:nvSpPr>
        <p:spPr>
          <a:xfrm>
            <a:off x="7159184" y="3673751"/>
            <a:ext cx="4831177" cy="1631216"/>
          </a:xfrm>
          <a:prstGeom prst="rect">
            <a:avLst/>
          </a:prstGeom>
          <a:noFill/>
        </p:spPr>
        <p:txBody>
          <a:bodyPr wrap="square">
            <a:spAutoFit/>
          </a:bodyPr>
          <a:lstStyle/>
          <a:p>
            <a:pPr marL="342900" indent="-342900" algn="just">
              <a:buFont typeface="Wingdings" panose="05000000000000000000" pitchFamily="2" charset="2"/>
              <a:buChar char="v"/>
            </a:pPr>
            <a:r>
              <a:rPr lang="lv-LV" sz="2000" dirty="0">
                <a:solidFill>
                  <a:schemeClr val="tx1">
                    <a:lumMod val="95000"/>
                    <a:lumOff val="5000"/>
                  </a:schemeClr>
                </a:solidFill>
              </a:rPr>
              <a:t>Pašvaldībām jāsadarbojas ar elektronisko sakaru komersantiem, lai rastu risinājumu vietas nodrošināšanā minētās elektronisko sakaru infrastruktūras izvietošanai pašvaldību teritorijās</a:t>
            </a:r>
          </a:p>
        </p:txBody>
      </p:sp>
      <p:sp>
        <p:nvSpPr>
          <p:cNvPr id="18" name="TextBox 17">
            <a:extLst>
              <a:ext uri="{FF2B5EF4-FFF2-40B4-BE49-F238E27FC236}">
                <a16:creationId xmlns:a16="http://schemas.microsoft.com/office/drawing/2014/main" id="{631E9E6D-100B-4360-8E54-927EDAE0BA0E}"/>
              </a:ext>
            </a:extLst>
          </p:cNvPr>
          <p:cNvSpPr txBox="1"/>
          <p:nvPr/>
        </p:nvSpPr>
        <p:spPr>
          <a:xfrm>
            <a:off x="263926" y="5654082"/>
            <a:ext cx="6822831" cy="646331"/>
          </a:xfrm>
          <a:prstGeom prst="rect">
            <a:avLst/>
          </a:prstGeom>
          <a:noFill/>
        </p:spPr>
        <p:txBody>
          <a:bodyPr wrap="square">
            <a:spAutoFit/>
          </a:bodyPr>
          <a:lstStyle/>
          <a:p>
            <a:pPr algn="just"/>
            <a:r>
              <a:rPr lang="lv-LV" b="1" dirty="0">
                <a:solidFill>
                  <a:schemeClr val="accent5">
                    <a:lumMod val="50000"/>
                  </a:schemeClr>
                </a:solidFill>
              </a:rPr>
              <a:t>Iedzīvotāji, kuri regulāri lieto internetu, no 2010. līdz 2019.gadam,% (CSP)</a:t>
            </a:r>
          </a:p>
        </p:txBody>
      </p:sp>
    </p:spTree>
    <p:extLst>
      <p:ext uri="{BB962C8B-B14F-4D97-AF65-F5344CB8AC3E}">
        <p14:creationId xmlns:p14="http://schemas.microsoft.com/office/powerpoint/2010/main" val="311031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47018"/>
            <a:ext cx="12192000" cy="793719"/>
          </a:xfrm>
          <a:solidFill>
            <a:schemeClr val="accent5">
              <a:lumMod val="75000"/>
            </a:schemeClr>
          </a:solidFill>
          <a:ln>
            <a:noFill/>
          </a:ln>
        </p:spPr>
        <p:txBody>
          <a:bodyPr/>
          <a:lstStyle/>
          <a:p>
            <a:r>
              <a:rPr lang="lv-LV" b="1" dirty="0">
                <a:solidFill>
                  <a:schemeClr val="bg1"/>
                </a:solidFill>
              </a:rPr>
              <a:t>DEMOGRĀFISKĀ SITUĀCIJA</a:t>
            </a:r>
            <a:endParaRPr lang="en-US" b="1" dirty="0">
              <a:solidFill>
                <a:schemeClr val="bg1"/>
              </a:solidFill>
            </a:endParaRPr>
          </a:p>
        </p:txBody>
      </p:sp>
      <p:pic>
        <p:nvPicPr>
          <p:cNvPr id="4" name="Picture 3"/>
          <p:cNvPicPr/>
          <p:nvPr/>
        </p:nvPicPr>
        <p:blipFill>
          <a:blip r:embed="rId2"/>
          <a:stretch>
            <a:fillRect/>
          </a:stretch>
        </p:blipFill>
        <p:spPr>
          <a:xfrm>
            <a:off x="5749609" y="1376259"/>
            <a:ext cx="5820719" cy="3975493"/>
          </a:xfrm>
          <a:prstGeom prst="rect">
            <a:avLst/>
          </a:prstGeom>
        </p:spPr>
      </p:pic>
      <p:sp>
        <p:nvSpPr>
          <p:cNvPr id="5" name="TextBox 4"/>
          <p:cNvSpPr txBox="1"/>
          <p:nvPr/>
        </p:nvSpPr>
        <p:spPr>
          <a:xfrm>
            <a:off x="5912571" y="5670041"/>
            <a:ext cx="6455121" cy="923330"/>
          </a:xfrm>
          <a:prstGeom prst="rect">
            <a:avLst/>
          </a:prstGeom>
          <a:noFill/>
        </p:spPr>
        <p:txBody>
          <a:bodyPr wrap="square" rtlCol="0">
            <a:spAutoFit/>
          </a:bodyPr>
          <a:lstStyle/>
          <a:p>
            <a:r>
              <a:rPr lang="lv-LV" b="1" dirty="0">
                <a:solidFill>
                  <a:schemeClr val="accent5">
                    <a:lumMod val="50000"/>
                  </a:schemeClr>
                </a:solidFill>
              </a:rPr>
              <a:t>Iedzīvotāju skaita izmaiņas, dabiskais pieaugums un migrācijas saldo Latvijā un Kurzemes reģionā no 1980.gada līdz 2019.gadam (LU ĢZZF, 2020)</a:t>
            </a:r>
            <a:endParaRPr lang="en-US" b="1" dirty="0">
              <a:solidFill>
                <a:schemeClr val="accent5">
                  <a:lumMod val="50000"/>
                </a:schemeClr>
              </a:solidFill>
            </a:endParaRPr>
          </a:p>
        </p:txBody>
      </p:sp>
      <p:sp>
        <p:nvSpPr>
          <p:cNvPr id="7" name="TextBox 6"/>
          <p:cNvSpPr txBox="1"/>
          <p:nvPr/>
        </p:nvSpPr>
        <p:spPr>
          <a:xfrm>
            <a:off x="153252" y="1376259"/>
            <a:ext cx="5241956" cy="2477601"/>
          </a:xfrm>
          <a:prstGeom prst="rect">
            <a:avLst/>
          </a:prstGeom>
          <a:noFill/>
        </p:spPr>
        <p:txBody>
          <a:bodyPr wrap="square" rtlCol="0">
            <a:spAutoFit/>
          </a:bodyPr>
          <a:lstStyle/>
          <a:p>
            <a:pPr marL="342900" indent="-342900">
              <a:spcAft>
                <a:spcPts val="600"/>
              </a:spcAft>
              <a:buFont typeface="Wingdings" panose="05000000000000000000" pitchFamily="2" charset="2"/>
              <a:buChar char="v"/>
            </a:pPr>
            <a:r>
              <a:rPr lang="lv-LV" sz="2400" dirty="0"/>
              <a:t>Lielāko daļu no iedzīvotāju skaita samazinājuma sastāda </a:t>
            </a:r>
            <a:r>
              <a:rPr lang="lv-LV" sz="2400" b="1" dirty="0">
                <a:solidFill>
                  <a:schemeClr val="accent5">
                    <a:lumMod val="50000"/>
                  </a:schemeClr>
                </a:solidFill>
              </a:rPr>
              <a:t>negatīvais migrācijas saldo (53%)</a:t>
            </a:r>
            <a:r>
              <a:rPr lang="lv-LV" sz="2400" dirty="0">
                <a:solidFill>
                  <a:schemeClr val="accent5">
                    <a:lumMod val="50000"/>
                  </a:schemeClr>
                </a:solidFill>
              </a:rPr>
              <a:t>.</a:t>
            </a:r>
          </a:p>
          <a:p>
            <a:pPr marL="342900" indent="-342900">
              <a:spcAft>
                <a:spcPts val="600"/>
              </a:spcAft>
              <a:buFont typeface="Wingdings" panose="05000000000000000000" pitchFamily="2" charset="2"/>
              <a:buChar char="v"/>
            </a:pPr>
            <a:r>
              <a:rPr lang="lv-LV" sz="2400" dirty="0"/>
              <a:t>Iedzīvotāju skaits līdz 2040.gadam Kurzemes reģionā būs samazinājies līdz 177 500 iedzīvotājiem.</a:t>
            </a:r>
            <a:endParaRPr lang="en-US" sz="2400" dirty="0"/>
          </a:p>
        </p:txBody>
      </p:sp>
      <p:sp>
        <p:nvSpPr>
          <p:cNvPr id="8" name="TextBox 7"/>
          <p:cNvSpPr txBox="1"/>
          <p:nvPr/>
        </p:nvSpPr>
        <p:spPr>
          <a:xfrm>
            <a:off x="344032" y="3995447"/>
            <a:ext cx="3069125" cy="477054"/>
          </a:xfrm>
          <a:prstGeom prst="rect">
            <a:avLst/>
          </a:prstGeom>
          <a:noFill/>
        </p:spPr>
        <p:txBody>
          <a:bodyPr wrap="square" rtlCol="0">
            <a:spAutoFit/>
          </a:bodyPr>
          <a:lstStyle/>
          <a:p>
            <a:r>
              <a:rPr lang="lv-LV" sz="2500" b="1" dirty="0">
                <a:solidFill>
                  <a:schemeClr val="accent5">
                    <a:lumMod val="50000"/>
                  </a:schemeClr>
                </a:solidFill>
              </a:rPr>
              <a:t>IZAICINĀJUMI</a:t>
            </a:r>
            <a:endParaRPr lang="en-US" sz="2500" b="1" dirty="0">
              <a:solidFill>
                <a:schemeClr val="accent5">
                  <a:lumMod val="50000"/>
                </a:schemeClr>
              </a:solidFill>
            </a:endParaRPr>
          </a:p>
        </p:txBody>
      </p:sp>
      <p:sp>
        <p:nvSpPr>
          <p:cNvPr id="9" name="TextBox 8"/>
          <p:cNvSpPr txBox="1"/>
          <p:nvPr/>
        </p:nvSpPr>
        <p:spPr>
          <a:xfrm>
            <a:off x="153252" y="4523642"/>
            <a:ext cx="5051176" cy="1277273"/>
          </a:xfrm>
          <a:prstGeom prst="rect">
            <a:avLst/>
          </a:prstGeom>
          <a:noFill/>
        </p:spPr>
        <p:txBody>
          <a:bodyPr wrap="square" rtlCol="0">
            <a:spAutoFit/>
          </a:bodyPr>
          <a:lstStyle/>
          <a:p>
            <a:pPr marL="342900" indent="-342900">
              <a:spcAft>
                <a:spcPts val="600"/>
              </a:spcAft>
              <a:buFont typeface="Wingdings" panose="05000000000000000000" pitchFamily="2" charset="2"/>
              <a:buChar char="v"/>
            </a:pPr>
            <a:r>
              <a:rPr lang="lv-LV" sz="2400" dirty="0"/>
              <a:t>Iedzīvotāju un darbspējīgo iedzīvotāju skaita samazināšanās;</a:t>
            </a:r>
          </a:p>
          <a:p>
            <a:pPr marL="342900" indent="-342900">
              <a:spcAft>
                <a:spcPts val="600"/>
              </a:spcAft>
              <a:buFont typeface="Wingdings" panose="05000000000000000000" pitchFamily="2" charset="2"/>
              <a:buChar char="v"/>
            </a:pPr>
            <a:r>
              <a:rPr lang="lv-LV" sz="2400" dirty="0"/>
              <a:t>Iedzīvotāju novecošanās.</a:t>
            </a:r>
            <a:endParaRPr lang="en-US" sz="2400" dirty="0"/>
          </a:p>
        </p:txBody>
      </p:sp>
      <p:sp>
        <p:nvSpPr>
          <p:cNvPr id="3" name="Slide Number Placeholder 2"/>
          <p:cNvSpPr>
            <a:spLocks noGrp="1"/>
          </p:cNvSpPr>
          <p:nvPr>
            <p:ph type="sldNum" sz="quarter" idx="12"/>
          </p:nvPr>
        </p:nvSpPr>
        <p:spPr/>
        <p:txBody>
          <a:bodyPr/>
          <a:lstStyle/>
          <a:p>
            <a:fld id="{CF1D6E19-10A5-4900-A7E0-C29FF41A23E2}" type="slidenum">
              <a:rPr lang="en-US" smtClean="0"/>
              <a:t>9</a:t>
            </a:fld>
            <a:endParaRPr lang="en-US"/>
          </a:p>
        </p:txBody>
      </p:sp>
    </p:spTree>
    <p:extLst>
      <p:ext uri="{BB962C8B-B14F-4D97-AF65-F5344CB8AC3E}">
        <p14:creationId xmlns:p14="http://schemas.microsoft.com/office/powerpoint/2010/main" val="1124630751"/>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900</TotalTime>
  <Words>2450</Words>
  <Application>Microsoft Office PowerPoint</Application>
  <PresentationFormat>Widescreen</PresentationFormat>
  <Paragraphs>408</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vt:lpstr>
      <vt:lpstr>Office Theme</vt:lpstr>
      <vt:lpstr>Diskusija par rīcībām prioritātēs «Ilgtspējīga mobilitāte» un «Pievilcīga dzīves vide»  </vt:lpstr>
      <vt:lpstr>TRANSPORTA INFRASTRUKTŪRA UN MOBILITĀTE</vt:lpstr>
      <vt:lpstr>PowerPoint Presentation</vt:lpstr>
      <vt:lpstr>PowerPoint Presentation</vt:lpstr>
      <vt:lpstr>PowerPoint Presentation</vt:lpstr>
      <vt:lpstr>PowerPoint Presentation</vt:lpstr>
      <vt:lpstr>PowerPoint Presentation</vt:lpstr>
      <vt:lpstr>PowerPoint Presentation</vt:lpstr>
      <vt:lpstr>DEMOGRĀFISKĀ SITUĀCIJA</vt:lpstr>
      <vt:lpstr>DZĪVES VIDE</vt:lpstr>
      <vt:lpstr>DZĪVES VIDE – ĒKU ENERGOEFEKIVITĀTE</vt:lpstr>
      <vt:lpstr>Minimālās prasībās ēku energoefektivitātei</vt:lpstr>
      <vt:lpstr>KURZEMES PLĀNOŠANAS REĢIONA ATTĪSTĪBAS PRIORITĀTES 2027</vt:lpstr>
      <vt:lpstr>Stratēģiskie mērķi 2030 un attīstības prioritātes 2027</vt:lpstr>
      <vt:lpstr>4. PRIORITĀTE: ILGTSPĒJĪGA MOBILITĀTE</vt:lpstr>
      <vt:lpstr>RĪCĪBAS VIRZIENI</vt:lpstr>
      <vt:lpstr>RV 4.1. Attīstības centru un novada nozīmes centru sasniedzamības nodrošināšana</vt:lpstr>
      <vt:lpstr>PowerPoint Presentation</vt:lpstr>
      <vt:lpstr>RV 4.2. Mobilitātes, mikromobilitātes un efektīvas transporta sistēmas  attīstība</vt:lpstr>
      <vt:lpstr>PowerPoint Presentation</vt:lpstr>
      <vt:lpstr>RV 4.3. Viedu mobilitātes risinājumu ieviešana reģionā</vt:lpstr>
      <vt:lpstr>PowerPoint Presentation</vt:lpstr>
      <vt:lpstr>5. PRIORITĀTE: PIEVILCĪGA DZĪVES VIDE </vt:lpstr>
      <vt:lpstr>RĪCĪBAS VIRZIENI</vt:lpstr>
      <vt:lpstr>RV 5.1. Inovatīvu, pieejamu un efektīvu pakalpojumu nodrošināšana</vt:lpstr>
      <vt:lpstr>PowerPoint Presentation</vt:lpstr>
      <vt:lpstr>RV 5.2. Atbildīga un vieda infrastruktūras attīstība un apsaimniekošana</vt:lpstr>
      <vt:lpstr>PowerPoint Presentation</vt:lpstr>
      <vt:lpstr>RV 5.3.Pārvalde kā palīgs un atbalsts iedzīvotājiem un uzņēmējiem</vt:lpstr>
      <vt:lpstr>PowerPoint Presentation</vt:lpstr>
      <vt:lpstr>RV 5.4.Integrēta pārvaldība reģiona attīstībai </vt:lpstr>
      <vt:lpstr>PowerPoint Presentation</vt:lpstr>
      <vt:lpstr>RV 5.5.Kurzeme kā pievilcīga mājvieta</vt:lpstr>
      <vt:lpstr>PowerPoint Presentation</vt:lpstr>
      <vt:lpstr>RV 5.6.Kurzemes tēla veidošana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Katrīna Aleksandra Bramberga</dc:creator>
  <cp:lastModifiedBy>Jurijs Kondratenko</cp:lastModifiedBy>
  <cp:revision>69</cp:revision>
  <dcterms:created xsi:type="dcterms:W3CDTF">2020-12-01T10:47:52Z</dcterms:created>
  <dcterms:modified xsi:type="dcterms:W3CDTF">2021-02-15T16:43:58Z</dcterms:modified>
</cp:coreProperties>
</file>