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9" r:id="rId4"/>
    <p:sldId id="270" r:id="rId5"/>
    <p:sldId id="265" r:id="rId6"/>
    <p:sldId id="266" r:id="rId7"/>
    <p:sldId id="267" r:id="rId8"/>
    <p:sldId id="268" r:id="rId9"/>
    <p:sldId id="273" r:id="rId10"/>
    <p:sldId id="272" r:id="rId11"/>
    <p:sldId id="276" r:id="rId12"/>
    <p:sldId id="274" r:id="rId13"/>
    <p:sldId id="275" r:id="rId14"/>
    <p:sldId id="289" r:id="rId15"/>
    <p:sldId id="271" r:id="rId1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80A96-AFEF-4EFC-A22A-F45EF730D216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3CE70-E87E-4E6B-8489-ADBF699B11E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907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F3CE70-E87E-4E6B-8489-ADBF699B11E3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740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48C32-BE92-475D-B0C8-9E48D4A1E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70C60-E986-4FB0-A832-0427DB452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E19D5-7C8F-4D6F-9862-9CEAB9E2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9B91D-4663-4721-9473-002E35861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CE1D9-00E5-4B8D-BF4A-811BA36F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071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7BD7-09E2-4C5E-9DB3-B6C69C8E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8992E-2E71-4848-88A7-F3007348D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3650-5407-4D57-A5E9-82D7A0CAD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2CB5E-53E1-420F-8ED9-7D0493C5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0D7B5-1C87-4949-BED9-544EAA1A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191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22DCB7-B3B2-4624-84B2-BF3C7BB05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01D23-B0FF-45CF-91DD-F39F1EACD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43189-9356-4861-8320-2EB03FB7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63511-AD53-41CE-8A5F-ED2F7353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FB000-67F1-48FA-B405-BC3DB5FB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86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7557C-461C-4380-BB99-7E2598CF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895A0-6E76-4AD9-98C4-4EAB20F5A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D2387-5374-435A-9EFF-9E56C5263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50E06-B069-4433-A640-0677C0D2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3D606-1150-4218-9730-A4DBF6F2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0289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BC27E-2355-4061-A157-23A61B98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D110F-AF64-4E52-A244-410B47F66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DA629-1BA5-4A73-9E86-F340BE9C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9F7D0-C51E-4BD2-90E2-F5CA84E71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78BB7-CB7C-4EF9-8BE1-0F0EDE97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637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67D6-F073-4859-929A-4517D39D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C7D68-6D9B-4BCD-BE42-CB407A8F0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8821E3-C15F-452D-8FE8-A6C2CCB13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6B7AB-3DCE-4E1D-B0E5-D081996F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1D545-4C96-4CB4-94AC-C0B4EF21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48382-C519-43F1-B4A4-C1A063FB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440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F0DF-123B-4B66-8BC9-E71C4CA17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52E67-BAF8-4EBD-A79D-2B72B567A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882D08-3D04-4572-9DB2-510A7837F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98A421-159D-45E0-BB2A-0FE11A5316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633CB4-070F-4D81-A8D4-C00279EC0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E9B59B-D997-473B-9793-EC37B164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F2ABE7-9DDB-4250-97DE-A97FCAAB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1E5DA6-8B9D-4225-9498-614E4C5A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853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D986-CE0C-426F-9813-9EA4347C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8BAAA-1A73-43B3-A647-619B194F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663B4-8A4C-42F9-9BE2-7D08CBBD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47CCD-B545-4137-B0B6-BC3D2ABB2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659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9E5233-29DC-4208-AF74-01C7A529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D2C6AC-C98E-4644-8D3E-D62E8B53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E3AEC-3885-443C-89EC-6398377B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153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06810-85FF-4ADF-B0E7-57D5E5D45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F89EC-68C1-4D13-972A-DE4645D74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CC8920-028D-4A55-A9EB-4C3A010A6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A75AC-0095-4FC6-A86E-BF6BF513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331B4-019D-4C72-915F-E9A1A68F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4E456-00C2-4345-9EE8-4B3916CF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003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6524-F918-40DF-BCE4-5C1F16B2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F43300-B57A-432B-8390-BDF2151E1E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9C6AF-0783-4CCB-B66E-145F9B856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5592B-22E5-4107-B741-D4853975D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B33D6-D84E-4751-83B0-23F7DFE89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02497-8EC6-4668-BB0A-6EAA18C4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480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3E11E3-C8F3-4BD7-9F10-0AE9F38E1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B3382-3E4B-473E-BA0E-3DCB1C2A1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993CE-9AF8-47C0-B818-B81FB941D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A5F21-83E1-4225-BFE4-1E3142E1BC82}" type="datetimeFigureOut">
              <a:rPr lang="lv-LV" smtClean="0"/>
              <a:t>08.12.2021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D29BC-E44C-46DE-9C6E-44AAFA57B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4B313-581C-473F-9C50-B8ED9798C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2FEEA-03D0-4FC0-AF08-8D57018ECA5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705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Ernests.pulins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605494DE-B078-4D87-BB01-C8432061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A0576B0-CD8C-4661-95C8-A9F2CE7C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4724288" cy="6861324"/>
          </a:xfrm>
          <a:prstGeom prst="rect">
            <a:avLst/>
          </a:prstGeom>
          <a:solidFill>
            <a:srgbClr val="000000">
              <a:alpha val="8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3FF60E2B-3919-423C-B1FF-56CDE668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D3F43A-3F03-4275-BA46-143B99E83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1122363"/>
            <a:ext cx="3308130" cy="2387600"/>
          </a:xfrm>
        </p:spPr>
        <p:txBody>
          <a:bodyPr>
            <a:normAutofit/>
          </a:bodyPr>
          <a:lstStyle/>
          <a:p>
            <a:pPr algn="l"/>
            <a:r>
              <a:rPr lang="lv-LV" sz="3000" b="1" dirty="0">
                <a:solidFill>
                  <a:srgbClr val="FFFFFF"/>
                </a:solidFill>
              </a:rPr>
              <a:t>Vides maiņas ietekme uz remigrantu emocionālo veselību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F93EF-EE53-4A57-9F6B-5603363D9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602038"/>
            <a:ext cx="3308131" cy="1655762"/>
          </a:xfrm>
        </p:spPr>
        <p:txBody>
          <a:bodyPr>
            <a:normAutofit/>
          </a:bodyPr>
          <a:lstStyle/>
          <a:p>
            <a:pPr algn="l"/>
            <a:r>
              <a:rPr lang="lv-LV" sz="1900" dirty="0">
                <a:solidFill>
                  <a:srgbClr val="FFFFFF"/>
                </a:solidFill>
              </a:rPr>
              <a:t>Dr. Ernests Pūliņš-Cinis</a:t>
            </a:r>
          </a:p>
          <a:p>
            <a:pPr algn="l"/>
            <a:r>
              <a:rPr lang="lv-LV" sz="1900" dirty="0">
                <a:solidFill>
                  <a:srgbClr val="FFFFFF"/>
                </a:solidFill>
              </a:rPr>
              <a:t>Ārsts-psihoterapeits, virsārsts</a:t>
            </a:r>
          </a:p>
          <a:p>
            <a:pPr algn="l"/>
            <a:r>
              <a:rPr lang="lv-LV" sz="1900" dirty="0">
                <a:solidFill>
                  <a:srgbClr val="FFFFFF"/>
                </a:solidFill>
              </a:rPr>
              <a:t>RSU Psihosomatiskās medicīnas</a:t>
            </a:r>
          </a:p>
          <a:p>
            <a:pPr algn="l"/>
            <a:r>
              <a:rPr lang="lv-LV" sz="1900" dirty="0">
                <a:solidFill>
                  <a:srgbClr val="FFFFFF"/>
                </a:solidFill>
              </a:rPr>
              <a:t>un Psihoterapijas klīnikā</a:t>
            </a:r>
          </a:p>
        </p:txBody>
      </p:sp>
      <p:pic>
        <p:nvPicPr>
          <p:cNvPr id="43" name="Picture 42" descr="Hi Panda">
            <a:extLst>
              <a:ext uri="{FF2B5EF4-FFF2-40B4-BE49-F238E27FC236}">
                <a16:creationId xmlns:a16="http://schemas.microsoft.com/office/drawing/2014/main" id="{4F3CDE2C-C1ED-4806-8845-CFE207F25D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11" y="643467"/>
            <a:ext cx="55710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76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EF68D6-789E-4A42-A872-25DE3D98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lv-LV">
                <a:solidFill>
                  <a:schemeClr val="bg1"/>
                </a:solidFill>
              </a:rPr>
              <a:t>Izaugsmes stāsti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6C344-4B69-4C4F-94F0-2D28EFCF4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lv-LV" sz="2400" dirty="0"/>
              <a:t>Kā labāk rīkoties vecākam bērnu laukuma scenārijā?</a:t>
            </a:r>
          </a:p>
          <a:p>
            <a:endParaRPr lang="lv-LV" sz="2400" dirty="0"/>
          </a:p>
          <a:p>
            <a:r>
              <a:rPr lang="lv-LV" sz="2400" dirty="0"/>
              <a:t>Kurš vecāks izjūt lielāko stresu?</a:t>
            </a:r>
          </a:p>
        </p:txBody>
      </p:sp>
    </p:spTree>
    <p:extLst>
      <p:ext uri="{BB962C8B-B14F-4D97-AF65-F5344CB8AC3E}">
        <p14:creationId xmlns:p14="http://schemas.microsoft.com/office/powerpoint/2010/main" val="194029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136972-CFA5-485A-BF6E-11C5E791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lv-LV" sz="3700" b="1"/>
              <a:t>Paaugstināts risks ar stresu saistītām slimībām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29448-AF19-43F0-A2EF-6F271C399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r>
              <a:rPr lang="lv-LV" sz="2000"/>
              <a:t>Sirds slimības;</a:t>
            </a:r>
          </a:p>
          <a:p>
            <a:r>
              <a:rPr lang="lv-LV" sz="2000"/>
              <a:t>Astmas paasinājums;</a:t>
            </a:r>
          </a:p>
          <a:p>
            <a:r>
              <a:rPr lang="lv-LV" sz="2000"/>
              <a:t>Aptaukošanās;</a:t>
            </a:r>
          </a:p>
          <a:p>
            <a:r>
              <a:rPr lang="lv-LV" sz="2000"/>
              <a:t>Galvassāpes;</a:t>
            </a:r>
          </a:p>
          <a:p>
            <a:r>
              <a:rPr lang="lv-LV" sz="2000"/>
              <a:t>Depresija un trauksme;</a:t>
            </a:r>
          </a:p>
          <a:p>
            <a:r>
              <a:rPr lang="lv-LV" sz="2000"/>
              <a:t>Gastrointestinālas problēmas;</a:t>
            </a:r>
          </a:p>
          <a:p>
            <a:r>
              <a:rPr lang="lv-LV" sz="2000"/>
              <a:t>Miega traucējumi;</a:t>
            </a:r>
          </a:p>
          <a:p>
            <a:r>
              <a:rPr lang="lv-LV" sz="2000"/>
              <a:t>Utt.</a:t>
            </a:r>
          </a:p>
        </p:txBody>
      </p:sp>
      <p:pic>
        <p:nvPicPr>
          <p:cNvPr id="11" name="Picture 10" descr="No Way! Panda">
            <a:extLst>
              <a:ext uri="{FF2B5EF4-FFF2-40B4-BE49-F238E27FC236}">
                <a16:creationId xmlns:a16="http://schemas.microsoft.com/office/drawing/2014/main" id="{6CC407B0-C9CA-4D64-8EF3-AA3ED1C9B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642" y="982794"/>
            <a:ext cx="4736963" cy="47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04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0E98E-E729-4DF6-86DE-3C6CC7E3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904488" cy="4986279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bg1"/>
                </a:solidFill>
              </a:rPr>
              <a:t>Palīdzēt citiem nekaitējot sev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C50A4-10FF-45A4-9C2F-A00A50C2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lv-LV" sz="2400" dirty="0"/>
              <a:t>Robežas:</a:t>
            </a:r>
          </a:p>
          <a:p>
            <a:pPr lvl="1"/>
            <a:r>
              <a:rPr lang="lv-LV" dirty="0"/>
              <a:t>Profesionālās kapacitātes robežas;</a:t>
            </a:r>
          </a:p>
          <a:p>
            <a:pPr lvl="1"/>
            <a:r>
              <a:rPr lang="lv-LV" dirty="0"/>
              <a:t>Personisko kapacitāšu robežas;</a:t>
            </a:r>
          </a:p>
          <a:p>
            <a:pPr lvl="1"/>
            <a:r>
              <a:rPr lang="lv-LV" dirty="0"/>
              <a:t>Jo īpaši svarīgi, ja otram ir psihiskās veselības traucējumi;</a:t>
            </a:r>
          </a:p>
          <a:p>
            <a:pPr lvl="1"/>
            <a:r>
              <a:rPr lang="lv-LV" dirty="0"/>
              <a:t>Grūtības nospraust robežu, ja nav skaidri definētas robežas atbalsta sniegšanā</a:t>
            </a:r>
          </a:p>
        </p:txBody>
      </p:sp>
    </p:spTree>
    <p:extLst>
      <p:ext uri="{BB962C8B-B14F-4D97-AF65-F5344CB8AC3E}">
        <p14:creationId xmlns:p14="http://schemas.microsoft.com/office/powerpoint/2010/main" val="1596532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38297-B01E-4ECB-8C8A-B545FEE6F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lv-LV">
                <a:solidFill>
                  <a:schemeClr val="bg1"/>
                </a:solidFill>
              </a:rPr>
              <a:t>Izdegšana un citi psihiskās veselības traucējumi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CAE02-535F-41B5-ADE4-815830472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lv-LV" sz="2400" dirty="0"/>
              <a:t>Atpazīt ko var darīt saviem spēkiem:</a:t>
            </a:r>
          </a:p>
          <a:p>
            <a:pPr lvl="1"/>
            <a:r>
              <a:rPr lang="lv-LV" i="1" dirty="0"/>
              <a:t>Coping </a:t>
            </a:r>
            <a:r>
              <a:rPr lang="lv-LV" dirty="0"/>
              <a:t>stratēģijas;</a:t>
            </a:r>
          </a:p>
          <a:p>
            <a:pPr lvl="1"/>
            <a:r>
              <a:rPr lang="lv-LV" dirty="0"/>
              <a:t>Atgādināt sev par robežām;</a:t>
            </a:r>
          </a:p>
          <a:p>
            <a:r>
              <a:rPr lang="lv-LV" sz="2400" dirty="0"/>
              <a:t>Palīdzēt viens otrams:</a:t>
            </a:r>
          </a:p>
          <a:p>
            <a:pPr lvl="1"/>
            <a:r>
              <a:rPr lang="lv-LV" dirty="0"/>
              <a:t>Sarunas pie "kafijas";</a:t>
            </a:r>
          </a:p>
          <a:p>
            <a:pPr lvl="1"/>
            <a:r>
              <a:rPr lang="lv-LV" dirty="0"/>
              <a:t>supervīzijas</a:t>
            </a:r>
          </a:p>
        </p:txBody>
      </p:sp>
    </p:spTree>
    <p:extLst>
      <p:ext uri="{BB962C8B-B14F-4D97-AF65-F5344CB8AC3E}">
        <p14:creationId xmlns:p14="http://schemas.microsoft.com/office/powerpoint/2010/main" val="1523127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3A0EF1-CCCF-4978-846D-954686A90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lv-LV">
                <a:solidFill>
                  <a:schemeClr val="bg1"/>
                </a:solidFill>
              </a:rPr>
              <a:t>Attiecību nozīme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BCEE0-76BB-416B-8BFB-F1265D2C0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lv-LV" sz="2400"/>
              <a:t>Harvardas universitātes pētījums;</a:t>
            </a:r>
          </a:p>
          <a:p>
            <a:pPr lvl="1"/>
            <a:r>
              <a:rPr lang="lv-LV" dirty="0"/>
              <a:t>No 1938.gada ar vairāk kā 700 dalībniekiem;</a:t>
            </a:r>
          </a:p>
          <a:p>
            <a:pPr lvl="1"/>
            <a:r>
              <a:rPr lang="lv-LV" dirty="0"/>
              <a:t>Labsajūta ilgtermiņā;</a:t>
            </a:r>
          </a:p>
          <a:p>
            <a:pPr lvl="1"/>
            <a:r>
              <a:rPr lang="lv-LV" dirty="0"/>
              <a:t>Retākas somatiskās slimības;</a:t>
            </a:r>
          </a:p>
          <a:p>
            <a:pPr lvl="1"/>
            <a:r>
              <a:rPr lang="lv-LV" dirty="0"/>
              <a:t>Dzīves startam nav tik liela nozīme.</a:t>
            </a:r>
          </a:p>
        </p:txBody>
      </p:sp>
    </p:spTree>
    <p:extLst>
      <p:ext uri="{BB962C8B-B14F-4D97-AF65-F5344CB8AC3E}">
        <p14:creationId xmlns:p14="http://schemas.microsoft.com/office/powerpoint/2010/main" val="579459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16126-72B7-485E-AB45-A5D7FF90A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lv-LV" sz="3600" b="1">
                <a:solidFill>
                  <a:schemeClr val="bg1"/>
                </a:solidFill>
              </a:rPr>
              <a:t>Paldies Jums!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6318F-B83B-4E8E-98F1-B74B89AD1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dirty="0">
                <a:solidFill>
                  <a:schemeClr val="bg1"/>
                </a:solidFill>
              </a:rPr>
              <a:t>Dr. Ernests Pūliņš-Cinis</a:t>
            </a:r>
          </a:p>
          <a:p>
            <a:pPr marL="0" indent="0">
              <a:buNone/>
            </a:pPr>
            <a:r>
              <a:rPr lang="lv-LV" sz="2000" dirty="0">
                <a:solidFill>
                  <a:schemeClr val="bg1"/>
                </a:solidFill>
                <a:hlinkClick r:id="rId2"/>
              </a:rPr>
              <a:t>Ernests.pulins@gmail.com</a:t>
            </a:r>
            <a:endParaRPr lang="lv-LV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lv-LV" sz="2000" dirty="0">
                <a:solidFill>
                  <a:schemeClr val="bg1"/>
                </a:solidFill>
              </a:rPr>
              <a:t>Tel.nr 20213338</a:t>
            </a:r>
          </a:p>
          <a:p>
            <a:pPr marL="0" indent="0">
              <a:buNone/>
            </a:pPr>
            <a:br>
              <a:rPr lang="lv-LV" sz="2000" dirty="0">
                <a:solidFill>
                  <a:schemeClr val="bg1"/>
                </a:solidFill>
              </a:rPr>
            </a:br>
            <a:r>
              <a:rPr lang="lv-LV" sz="2000" dirty="0">
                <a:solidFill>
                  <a:schemeClr val="bg1"/>
                </a:solidFill>
              </a:rPr>
              <a:t>ārsts-psihoterapeits, virsārsts</a:t>
            </a:r>
          </a:p>
          <a:p>
            <a:pPr marL="0" indent="0">
              <a:buNone/>
            </a:pPr>
            <a:r>
              <a:rPr lang="lv-LV" sz="2000" dirty="0">
                <a:solidFill>
                  <a:schemeClr val="bg1"/>
                </a:solidFill>
              </a:rPr>
              <a:t>RSU Psihosomatikas un</a:t>
            </a:r>
          </a:p>
          <a:p>
            <a:pPr marL="0" indent="0">
              <a:buNone/>
            </a:pPr>
            <a:r>
              <a:rPr lang="lv-LV" sz="2000" dirty="0">
                <a:solidFill>
                  <a:schemeClr val="bg1"/>
                </a:solidFill>
              </a:rPr>
              <a:t>Psihoterapijas klīnikā</a:t>
            </a:r>
          </a:p>
        </p:txBody>
      </p:sp>
      <p:pic>
        <p:nvPicPr>
          <p:cNvPr id="13" name="Picture 12" descr="Like Panda">
            <a:extLst>
              <a:ext uri="{FF2B5EF4-FFF2-40B4-BE49-F238E27FC236}">
                <a16:creationId xmlns:a16="http://schemas.microsoft.com/office/drawing/2014/main" id="{159BE396-382E-420E-821D-FFF77AC68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398" y="484632"/>
            <a:ext cx="5733287" cy="573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2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87D4E-F691-4A73-8565-6448C5666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chemeClr val="bg1"/>
                </a:solidFill>
              </a:rPr>
              <a:t>Kā vide ietekmē emocionālo veselību?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94F35-C8FC-4E95-859D-ECD627E1C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lv-LV" sz="2400"/>
              <a:t>Sociālā atbalsta loks;</a:t>
            </a:r>
          </a:p>
          <a:p>
            <a:pPr lvl="1"/>
            <a:r>
              <a:rPr lang="lv-LV"/>
              <a:t>Ģimene;</a:t>
            </a:r>
          </a:p>
          <a:p>
            <a:pPr lvl="1"/>
            <a:r>
              <a:rPr lang="lv-LV"/>
              <a:t>Draugi</a:t>
            </a:r>
          </a:p>
        </p:txBody>
      </p:sp>
    </p:spTree>
    <p:extLst>
      <p:ext uri="{BB962C8B-B14F-4D97-AF65-F5344CB8AC3E}">
        <p14:creationId xmlns:p14="http://schemas.microsoft.com/office/powerpoint/2010/main" val="408382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87D4E-F691-4A73-8565-6448C5666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chemeClr val="bg1"/>
                </a:solidFill>
              </a:rPr>
              <a:t>Kā vide ietekmē emocionālo veselību?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94F35-C8FC-4E95-859D-ECD627E1C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lv-LV" sz="2400"/>
              <a:t>Personiskās izaugsmes iespējas;</a:t>
            </a:r>
          </a:p>
          <a:p>
            <a:pPr lvl="1"/>
            <a:r>
              <a:rPr lang="lv-LV"/>
              <a:t>Darbs;</a:t>
            </a:r>
          </a:p>
          <a:p>
            <a:pPr lvl="1"/>
            <a:r>
              <a:rPr lang="lv-LV"/>
              <a:t>Skola;</a:t>
            </a:r>
          </a:p>
          <a:p>
            <a:pPr lvl="1"/>
            <a:r>
              <a:rPr lang="lv-LV"/>
              <a:t>Brīvā laika pavadīšanas iespējas</a:t>
            </a:r>
          </a:p>
          <a:p>
            <a:endParaRPr lang="lv-LV" sz="2400"/>
          </a:p>
        </p:txBody>
      </p:sp>
    </p:spTree>
    <p:extLst>
      <p:ext uri="{BB962C8B-B14F-4D97-AF65-F5344CB8AC3E}">
        <p14:creationId xmlns:p14="http://schemas.microsoft.com/office/powerpoint/2010/main" val="176823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87D4E-F691-4A73-8565-6448C5666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chemeClr val="bg1"/>
                </a:solidFill>
              </a:rPr>
              <a:t>Kā vide ietekmē emocionālo veselību?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94F35-C8FC-4E95-859D-ECD627E1C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lv-LV" sz="2400"/>
              <a:t>Vides noteiktā dzīves kvalitāte;</a:t>
            </a:r>
          </a:p>
          <a:p>
            <a:pPr lvl="1"/>
            <a:r>
              <a:rPr lang="lv-LV"/>
              <a:t>Labklājības līmenis;</a:t>
            </a:r>
          </a:p>
          <a:p>
            <a:pPr lvl="1"/>
            <a:r>
              <a:rPr lang="lv-LV"/>
              <a:t>Gaisa un vides kvalitāte;</a:t>
            </a:r>
          </a:p>
          <a:p>
            <a:pPr lvl="1"/>
            <a:r>
              <a:rPr lang="lv-LV"/>
              <a:t>Vides sakārtotība un pieejamība;</a:t>
            </a:r>
          </a:p>
          <a:p>
            <a:pPr lvl="1"/>
            <a:r>
              <a:rPr lang="lv-LV"/>
              <a:t>Vidē esošie stereotipi</a:t>
            </a:r>
          </a:p>
        </p:txBody>
      </p:sp>
    </p:spTree>
    <p:extLst>
      <p:ext uri="{BB962C8B-B14F-4D97-AF65-F5344CB8AC3E}">
        <p14:creationId xmlns:p14="http://schemas.microsoft.com/office/powerpoint/2010/main" val="283286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0CCD9-DD04-4E7B-9D75-809DBD319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lv-LV" sz="3700" b="1"/>
              <a:t>Sliktais scenārijs: "Kas var notikt, ja maina vidi?"</a:t>
            </a: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08F0C876-5C21-4668-B25F-10CDE12D0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r>
              <a:rPr lang="lv-LV" sz="2000"/>
              <a:t>Miega traucējumi;</a:t>
            </a:r>
          </a:p>
          <a:p>
            <a:r>
              <a:rPr lang="lv-LV" sz="2000"/>
              <a:t>Intereses zudums par ierasti baudāmām lietām;</a:t>
            </a:r>
          </a:p>
          <a:p>
            <a:r>
              <a:rPr lang="lv-LV" sz="2000"/>
              <a:t>Svara zudums/pieaugums;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 b="0" i="0">
                <a:effectLst/>
                <a:latin typeface="inherit"/>
              </a:rPr>
              <a:t>Grūtības koncentrēties;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 b="0" i="0">
                <a:effectLst/>
                <a:latin typeface="inherit"/>
              </a:rPr>
              <a:t>Viegla aizkaitināmība;</a:t>
            </a:r>
            <a:r>
              <a:rPr lang="en-US" sz="2000" b="0" i="0">
                <a:effectLst/>
                <a:latin typeface="inherit"/>
              </a:rPr>
              <a:t> </a:t>
            </a:r>
            <a:endParaRPr lang="lv-LV" sz="2000" b="0" i="0">
              <a:effectLst/>
              <a:latin typeface="inherit"/>
            </a:endParaRP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Pastiprināta alkohola lietošana;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Laika "nosišana" mazproduktīvās aktivitātēs;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Izolēšanās</a:t>
            </a:r>
            <a:endParaRPr lang="lv-LV" sz="2000"/>
          </a:p>
        </p:txBody>
      </p:sp>
      <p:pic>
        <p:nvPicPr>
          <p:cNvPr id="47" name="Picture 46" descr="Sad Panda">
            <a:extLst>
              <a:ext uri="{FF2B5EF4-FFF2-40B4-BE49-F238E27FC236}">
                <a16:creationId xmlns:a16="http://schemas.microsoft.com/office/drawing/2014/main" id="{24F5F57F-D3BC-478B-AB21-2E6AC82A9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642" y="982794"/>
            <a:ext cx="4736963" cy="47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49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136972-CFA5-485A-BF6E-11C5E791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lv-LV" sz="2800" b="1"/>
              <a:t>Paaugstināts risks ar stresu saistītām slimībām līdz pat 30-50%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29448-AF19-43F0-A2EF-6F271C399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r>
              <a:rPr lang="lv-LV" sz="2000"/>
              <a:t>Sirds slimības;</a:t>
            </a:r>
          </a:p>
          <a:p>
            <a:r>
              <a:rPr lang="lv-LV" sz="2000"/>
              <a:t>Astmas paasinājums;</a:t>
            </a:r>
          </a:p>
          <a:p>
            <a:r>
              <a:rPr lang="lv-LV" sz="2000"/>
              <a:t>Aptaukošanās;</a:t>
            </a:r>
          </a:p>
          <a:p>
            <a:r>
              <a:rPr lang="lv-LV" sz="2000"/>
              <a:t>Galvassāpes;</a:t>
            </a:r>
          </a:p>
          <a:p>
            <a:r>
              <a:rPr lang="lv-LV" sz="2000"/>
              <a:t>Depresija un trauksme;</a:t>
            </a:r>
          </a:p>
          <a:p>
            <a:r>
              <a:rPr lang="lv-LV" sz="2000"/>
              <a:t>Gastrointestinālas problēmas;</a:t>
            </a:r>
          </a:p>
          <a:p>
            <a:r>
              <a:rPr lang="lv-LV" sz="2000"/>
              <a:t>Miega traucējumi;</a:t>
            </a:r>
          </a:p>
          <a:p>
            <a:r>
              <a:rPr lang="lv-LV" sz="2000"/>
              <a:t>Utt.</a:t>
            </a:r>
          </a:p>
        </p:txBody>
      </p:sp>
      <p:pic>
        <p:nvPicPr>
          <p:cNvPr id="11" name="Picture 10" descr="No Way! Panda">
            <a:extLst>
              <a:ext uri="{FF2B5EF4-FFF2-40B4-BE49-F238E27FC236}">
                <a16:creationId xmlns:a16="http://schemas.microsoft.com/office/drawing/2014/main" id="{6CC407B0-C9CA-4D64-8EF3-AA3ED1C9B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642" y="982794"/>
            <a:ext cx="4736963" cy="47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552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40D885-789D-43ED-829D-40990E695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lv-LV" sz="4000" b="1"/>
              <a:t>Labās ziņas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5F480-5522-414B-B629-E2EC72A4D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r>
              <a:rPr lang="lv-LV" sz="2000"/>
              <a:t>Ja jaunā vide ir "zaļa";</a:t>
            </a:r>
          </a:p>
          <a:p>
            <a:r>
              <a:rPr lang="lv-LV" sz="2000"/>
              <a:t>Ja jaunajā vidē sistemātiskā līmenī palīdz integrēties;</a:t>
            </a:r>
          </a:p>
          <a:p>
            <a:r>
              <a:rPr lang="lv-LV" sz="2000"/>
              <a:t>Patriotisms un piederība;</a:t>
            </a:r>
          </a:p>
          <a:p>
            <a:r>
              <a:rPr lang="lv-LV" sz="2000"/>
              <a:t>Izdodas lauzt "sliktos" stereotipus</a:t>
            </a:r>
          </a:p>
          <a:p>
            <a:endParaRPr lang="lv-LV" sz="2000" dirty="0"/>
          </a:p>
        </p:txBody>
      </p:sp>
      <p:pic>
        <p:nvPicPr>
          <p:cNvPr id="15" name="Picture 14" descr="Like Panda">
            <a:extLst>
              <a:ext uri="{FF2B5EF4-FFF2-40B4-BE49-F238E27FC236}">
                <a16:creationId xmlns:a16="http://schemas.microsoft.com/office/drawing/2014/main" id="{2E0487A4-A696-4E2B-A837-3583AB72D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642" y="982794"/>
            <a:ext cx="4736963" cy="47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1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BA226D-A57A-4F24-946E-772A98A0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lv-LV" sz="4000" b="1"/>
              <a:t>Ko varētu darīt, ja nejūties labi?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B6C25-D69F-416E-9E28-C36E46559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Konfrontēt f</a:t>
            </a:r>
            <a:r>
              <a:rPr lang="lv-LV" sz="2000" b="0" i="0">
                <a:effectLst/>
                <a:latin typeface="inherit"/>
              </a:rPr>
              <a:t>izisko un emocionālo attālināšanos!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 b="0" i="0">
                <a:effectLst/>
                <a:latin typeface="inherit"/>
              </a:rPr>
              <a:t>Dienas rutīna!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 b="0" i="0">
                <a:effectLst/>
                <a:latin typeface="inherit"/>
              </a:rPr>
              <a:t>Pietiekami daudz miega!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Pilnvērtīgs uzturs!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 b="0" i="0">
                <a:effectLst/>
                <a:latin typeface="inherit"/>
              </a:rPr>
              <a:t>Fiziskās aktivitātes!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Iepazīt jauno vidi!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Iepazīties ar vietējiem!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lv-LV" sz="2000">
                <a:latin typeface="inherit"/>
              </a:rPr>
              <a:t>Darīt lietas, kas iepriekš radījušas prieku!</a:t>
            </a:r>
          </a:p>
          <a:p>
            <a:pPr fontAlgn="auto">
              <a:buFont typeface="Arial" panose="020B0604020202020204" pitchFamily="34" charset="0"/>
              <a:buChar char="•"/>
            </a:pPr>
            <a:endParaRPr lang="lv-LV" sz="2000" b="0" i="0" dirty="0">
              <a:effectLst/>
              <a:latin typeface="inherit"/>
            </a:endParaRPr>
          </a:p>
        </p:txBody>
      </p:sp>
      <p:pic>
        <p:nvPicPr>
          <p:cNvPr id="9" name="Picture 8" descr="I Don't Know Panda">
            <a:extLst>
              <a:ext uri="{FF2B5EF4-FFF2-40B4-BE49-F238E27FC236}">
                <a16:creationId xmlns:a16="http://schemas.microsoft.com/office/drawing/2014/main" id="{E07A5422-E1FC-4775-ADBB-A3A093B80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642" y="982794"/>
            <a:ext cx="4736963" cy="47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318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Hi Panda">
            <a:extLst>
              <a:ext uri="{FF2B5EF4-FFF2-40B4-BE49-F238E27FC236}">
                <a16:creationId xmlns:a16="http://schemas.microsoft.com/office/drawing/2014/main" id="{4F3CDE2C-C1ED-4806-8845-CFE207F25D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0" t="10505" r="7" b="1914"/>
          <a:stretch/>
        </p:blipFill>
        <p:spPr>
          <a:xfrm>
            <a:off x="20" y="584909"/>
            <a:ext cx="5718616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17CDB40A-75BB-4498-A20B-59C3984A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2619" y="585526"/>
            <a:ext cx="8349381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F93EF-EE53-4A57-9F6B-5603363D9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6272" y="3651047"/>
            <a:ext cx="5370576" cy="911117"/>
          </a:xfrm>
        </p:spPr>
        <p:txBody>
          <a:bodyPr>
            <a:noAutofit/>
          </a:bodyPr>
          <a:lstStyle/>
          <a:p>
            <a:pPr algn="l"/>
            <a:endParaRPr lang="lv-LV" sz="2000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D3F43A-3F03-4275-BA46-143B99E83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3747" y="1408814"/>
            <a:ext cx="5683102" cy="2235277"/>
          </a:xfrm>
        </p:spPr>
        <p:txBody>
          <a:bodyPr>
            <a:normAutofit/>
          </a:bodyPr>
          <a:lstStyle/>
          <a:p>
            <a:pPr algn="l"/>
            <a:r>
              <a:rPr lang="lv-LV" sz="5000" b="1" dirty="0">
                <a:solidFill>
                  <a:srgbClr val="FFFFFF"/>
                </a:solidFill>
              </a:rPr>
              <a:t>Kas notiek ar tiem kas palīdz un kā palīdzēt tiem, kas palīdz</a:t>
            </a:r>
          </a:p>
        </p:txBody>
      </p:sp>
    </p:spTree>
    <p:extLst>
      <p:ext uri="{BB962C8B-B14F-4D97-AF65-F5344CB8AC3E}">
        <p14:creationId xmlns:p14="http://schemas.microsoft.com/office/powerpoint/2010/main" val="10266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407</Words>
  <Application>Microsoft Office PowerPoint</Application>
  <PresentationFormat>Widescreen</PresentationFormat>
  <Paragraphs>93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inherit</vt:lpstr>
      <vt:lpstr>Office Theme</vt:lpstr>
      <vt:lpstr>Vides maiņas ietekme uz remigrantu emocionālo veselību</vt:lpstr>
      <vt:lpstr>Kā vide ietekmē emocionālo veselību?</vt:lpstr>
      <vt:lpstr>Kā vide ietekmē emocionālo veselību?</vt:lpstr>
      <vt:lpstr>Kā vide ietekmē emocionālo veselību?</vt:lpstr>
      <vt:lpstr>Sliktais scenārijs: "Kas var notikt, ja maina vidi?"</vt:lpstr>
      <vt:lpstr>Paaugstināts risks ar stresu saistītām slimībām līdz pat 30-50%</vt:lpstr>
      <vt:lpstr>Labās ziņas</vt:lpstr>
      <vt:lpstr>Ko varētu darīt, ja nejūties labi?</vt:lpstr>
      <vt:lpstr>Kas notiek ar tiem kas palīdz un kā palīdzēt tiem, kas palīdz</vt:lpstr>
      <vt:lpstr>Izaugsmes stāsti</vt:lpstr>
      <vt:lpstr>Paaugstināts risks ar stresu saistītām slimībām</vt:lpstr>
      <vt:lpstr>Palīdzēt citiem nekaitējot sev</vt:lpstr>
      <vt:lpstr>Izdegšana un citi psihiskās veselības traucējumi</vt:lpstr>
      <vt:lpstr>Attiecību nozīme</vt:lpstr>
      <vt:lpstr>Paldies Jums!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Ernests Pūliņš - Cinis</dc:creator>
  <cp:lastModifiedBy>Elīza</cp:lastModifiedBy>
  <cp:revision>11</cp:revision>
  <dcterms:created xsi:type="dcterms:W3CDTF">2021-08-22T21:02:21Z</dcterms:created>
  <dcterms:modified xsi:type="dcterms:W3CDTF">2021-12-08T11:44:15Z</dcterms:modified>
</cp:coreProperties>
</file>