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9" r:id="rId4"/>
    <p:sldMasterId id="2147483763" r:id="rId5"/>
  </p:sldMasterIdLst>
  <p:notesMasterIdLst>
    <p:notesMasterId r:id="rId45"/>
  </p:notesMasterIdLst>
  <p:sldIdLst>
    <p:sldId id="290" r:id="rId6"/>
    <p:sldId id="3380" r:id="rId7"/>
    <p:sldId id="3354" r:id="rId8"/>
    <p:sldId id="3390" r:id="rId9"/>
    <p:sldId id="3386" r:id="rId10"/>
    <p:sldId id="3385" r:id="rId11"/>
    <p:sldId id="3384" r:id="rId12"/>
    <p:sldId id="3387" r:id="rId13"/>
    <p:sldId id="3383" r:id="rId14"/>
    <p:sldId id="3353" r:id="rId15"/>
    <p:sldId id="3392" r:id="rId16"/>
    <p:sldId id="3391" r:id="rId17"/>
    <p:sldId id="3409" r:id="rId18"/>
    <p:sldId id="3382" r:id="rId19"/>
    <p:sldId id="1567" r:id="rId20"/>
    <p:sldId id="3352" r:id="rId21"/>
    <p:sldId id="3402" r:id="rId22"/>
    <p:sldId id="1621" r:id="rId23"/>
    <p:sldId id="3404" r:id="rId24"/>
    <p:sldId id="3405" r:id="rId25"/>
    <p:sldId id="3407" r:id="rId26"/>
    <p:sldId id="3406" r:id="rId27"/>
    <p:sldId id="3403" r:id="rId28"/>
    <p:sldId id="3413" r:id="rId29"/>
    <p:sldId id="3411" r:id="rId30"/>
    <p:sldId id="3400" r:id="rId31"/>
    <p:sldId id="3399" r:id="rId32"/>
    <p:sldId id="3398" r:id="rId33"/>
    <p:sldId id="3397" r:id="rId34"/>
    <p:sldId id="3396" r:id="rId35"/>
    <p:sldId id="3395" r:id="rId36"/>
    <p:sldId id="3394" r:id="rId37"/>
    <p:sldId id="3393" r:id="rId38"/>
    <p:sldId id="3351" r:id="rId39"/>
    <p:sldId id="3412" r:id="rId40"/>
    <p:sldId id="3416" r:id="rId41"/>
    <p:sldId id="3415" r:id="rId42"/>
    <p:sldId id="3414" r:id="rId43"/>
    <p:sldId id="3410" r:id="rId44"/>
  </p:sldIdLst>
  <p:sldSz cx="17340263" cy="9753600"/>
  <p:notesSz cx="6797675" cy="98726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8" orient="horz" pos="6144" userDrawn="1">
          <p15:clr>
            <a:srgbClr val="A4A3A4"/>
          </p15:clr>
        </p15:guide>
        <p15:guide id="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ze Beināre" initials="IB" lastIdx="13" clrIdx="0">
    <p:extLst>
      <p:ext uri="{19B8F6BF-5375-455C-9EA6-DF929625EA0E}">
        <p15:presenceInfo xmlns:p15="http://schemas.microsoft.com/office/powerpoint/2012/main" userId="S::Ilze.Beinare@em.gov.lv::615046ba-fffd-490b-9619-6eefc27b406d" providerId="AD"/>
      </p:ext>
    </p:extLst>
  </p:cmAuthor>
  <p:cmAuthor id="2" name="Artis Grinbergs" initials="AG" lastIdx="10" clrIdx="1">
    <p:extLst>
      <p:ext uri="{19B8F6BF-5375-455C-9EA6-DF929625EA0E}">
        <p15:presenceInfo xmlns:p15="http://schemas.microsoft.com/office/powerpoint/2012/main" userId="S::Artis.Grinbergs@em.gov.lv::988b2b44-9abb-4aab-bbb3-aa9352394efd" providerId="AD"/>
      </p:ext>
    </p:extLst>
  </p:cmAuthor>
  <p:cmAuthor id="3" name="Rūta Lastovska" initials="RL" lastIdx="6" clrIdx="2">
    <p:extLst>
      <p:ext uri="{19B8F6BF-5375-455C-9EA6-DF929625EA0E}">
        <p15:presenceInfo xmlns:p15="http://schemas.microsoft.com/office/powerpoint/2012/main" userId="S::Ruta.Lastovska@em.gov.lv::73932bb0-6877-491f-9d7b-8631d0376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4E"/>
    <a:srgbClr val="58788B"/>
    <a:srgbClr val="00859B"/>
    <a:srgbClr val="7EC2CD"/>
    <a:srgbClr val="B2DAE1"/>
    <a:srgbClr val="34B0CF"/>
    <a:srgbClr val="99CED7"/>
    <a:srgbClr val="E5F4F5"/>
    <a:srgbClr val="9ACED8"/>
    <a:srgbClr val="319D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E8683-A75C-4AA9-BBFF-709AE10332D4}" v="29" dt="2022-02-23T06:28:22.406"/>
    <p1510:client id="{62B75850-4F6D-4830-A32D-8F67DF1D088F}" v="408" dt="2022-02-22T14:42:40.524"/>
    <p1510:client id="{89FA6A29-9D28-4F1E-ACE8-6C5F6AA194A9}" v="2" dt="2022-02-22T14:08:41.048"/>
    <p1510:client id="{AFBE8620-6658-4057-B3EB-79BEC70B0981}" v="6" dt="2022-02-23T06:31:55.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4" d="100"/>
          <a:sy n="34" d="100"/>
        </p:scale>
        <p:origin x="56" y="224"/>
      </p:cViewPr>
      <p:guideLst>
        <p:guide orient="horz" pos="6144"/>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712" cy="495606"/>
          </a:xfrm>
          <a:prstGeom prst="rect">
            <a:avLst/>
          </a:prstGeom>
        </p:spPr>
        <p:txBody>
          <a:bodyPr vert="horz" lIns="91111" tIns="45555" rIns="91111" bIns="45555" rtlCol="0"/>
          <a:lstStyle>
            <a:lvl1pPr algn="l">
              <a:defRPr sz="1200"/>
            </a:lvl1pPr>
          </a:lstStyle>
          <a:p>
            <a:endParaRPr lang="lv-LV"/>
          </a:p>
        </p:txBody>
      </p:sp>
      <p:sp>
        <p:nvSpPr>
          <p:cNvPr id="3" name="Date Placeholder 2"/>
          <p:cNvSpPr>
            <a:spLocks noGrp="1"/>
          </p:cNvSpPr>
          <p:nvPr>
            <p:ph type="dt" idx="1"/>
          </p:nvPr>
        </p:nvSpPr>
        <p:spPr>
          <a:xfrm>
            <a:off x="3850375" y="1"/>
            <a:ext cx="2945712" cy="495606"/>
          </a:xfrm>
          <a:prstGeom prst="rect">
            <a:avLst/>
          </a:prstGeom>
        </p:spPr>
        <p:txBody>
          <a:bodyPr vert="horz" lIns="91111" tIns="45555" rIns="91111" bIns="45555" rtlCol="0"/>
          <a:lstStyle>
            <a:lvl1pPr algn="r">
              <a:defRPr sz="1200"/>
            </a:lvl1pPr>
          </a:lstStyle>
          <a:p>
            <a:fld id="{AE1EB423-C8B7-4470-B633-20101FA9A963}" type="datetimeFigureOut">
              <a:rPr lang="lv-LV" smtClean="0"/>
              <a:t>23.02.2022</a:t>
            </a:fld>
            <a:endParaRPr lang="lv-LV"/>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1111" tIns="45555" rIns="91111" bIns="45555" rtlCol="0" anchor="ctr"/>
          <a:lstStyle/>
          <a:p>
            <a:endParaRPr lang="lv-LV"/>
          </a:p>
        </p:txBody>
      </p:sp>
      <p:sp>
        <p:nvSpPr>
          <p:cNvPr id="5" name="Notes Placeholder 4"/>
          <p:cNvSpPr>
            <a:spLocks noGrp="1"/>
          </p:cNvSpPr>
          <p:nvPr>
            <p:ph type="body" sz="quarter" idx="3"/>
          </p:nvPr>
        </p:nvSpPr>
        <p:spPr>
          <a:xfrm>
            <a:off x="679292" y="4750874"/>
            <a:ext cx="5439092" cy="3887509"/>
          </a:xfrm>
          <a:prstGeom prst="rect">
            <a:avLst/>
          </a:prstGeom>
        </p:spPr>
        <p:txBody>
          <a:bodyPr vert="horz" lIns="91111" tIns="45555" rIns="91111" bIns="455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7057"/>
            <a:ext cx="2945712" cy="495606"/>
          </a:xfrm>
          <a:prstGeom prst="rect">
            <a:avLst/>
          </a:prstGeom>
        </p:spPr>
        <p:txBody>
          <a:bodyPr vert="horz" lIns="91111" tIns="45555" rIns="91111" bIns="45555" rtlCol="0" anchor="b"/>
          <a:lstStyle>
            <a:lvl1pPr algn="l">
              <a:defRPr sz="1200"/>
            </a:lvl1pPr>
          </a:lstStyle>
          <a:p>
            <a:endParaRPr lang="lv-LV"/>
          </a:p>
        </p:txBody>
      </p:sp>
      <p:sp>
        <p:nvSpPr>
          <p:cNvPr id="7" name="Slide Number Placeholder 6"/>
          <p:cNvSpPr>
            <a:spLocks noGrp="1"/>
          </p:cNvSpPr>
          <p:nvPr>
            <p:ph type="sldNum" sz="quarter" idx="5"/>
          </p:nvPr>
        </p:nvSpPr>
        <p:spPr>
          <a:xfrm>
            <a:off x="3850375" y="9377057"/>
            <a:ext cx="2945712" cy="495606"/>
          </a:xfrm>
          <a:prstGeom prst="rect">
            <a:avLst/>
          </a:prstGeom>
        </p:spPr>
        <p:txBody>
          <a:bodyPr vert="horz" lIns="91111" tIns="45555" rIns="91111" bIns="45555" rtlCol="0" anchor="b"/>
          <a:lstStyle>
            <a:lvl1pPr algn="r">
              <a:defRPr sz="1200"/>
            </a:lvl1pPr>
          </a:lstStyle>
          <a:p>
            <a:fld id="{C637D206-ED83-44B1-B3B6-C3097DB404BC}" type="slidenum">
              <a:rPr lang="lv-LV" smtClean="0"/>
              <a:t>‹#›</a:t>
            </a:fld>
            <a:endParaRPr lang="lv-LV"/>
          </a:p>
        </p:txBody>
      </p:sp>
    </p:spTree>
    <p:extLst>
      <p:ext uri="{BB962C8B-B14F-4D97-AF65-F5344CB8AC3E}">
        <p14:creationId xmlns:p14="http://schemas.microsoft.com/office/powerpoint/2010/main" val="245244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lv-LV" sz="1200" b="1" kern="1200">
                <a:solidFill>
                  <a:schemeClr val="tx1"/>
                </a:solidFill>
                <a:effectLst/>
                <a:latin typeface="Segoe UI Light" panose="020B0502040204020203" pitchFamily="34" charset="0"/>
                <a:ea typeface="+mn-ea"/>
                <a:cs typeface="+mn-cs"/>
              </a:rPr>
              <a:t>Mērķis:</a:t>
            </a:r>
          </a:p>
          <a:p>
            <a:pPr lvl="2"/>
            <a:r>
              <a:rPr lang="lv-LV" sz="1200" b="0" i="0" kern="1200">
                <a:solidFill>
                  <a:schemeClr val="tx1"/>
                </a:solidFill>
                <a:effectLst/>
                <a:latin typeface="Segoe UI Light" panose="020B0502040204020203" pitchFamily="34" charset="0"/>
                <a:ea typeface="+mn-ea"/>
                <a:cs typeface="+mn-cs"/>
              </a:rPr>
              <a:t>1) Enerģijas patēriņa samazināšanos;</a:t>
            </a:r>
            <a:br>
              <a:rPr lang="lv-LV"/>
            </a:br>
            <a:r>
              <a:rPr lang="lv-LV" sz="1200" b="0" i="0" kern="1200">
                <a:solidFill>
                  <a:schemeClr val="tx1"/>
                </a:solidFill>
                <a:effectLst/>
                <a:latin typeface="Segoe UI Light" panose="020B0502040204020203" pitchFamily="34" charset="0"/>
                <a:ea typeface="+mn-ea"/>
                <a:cs typeface="+mn-cs"/>
              </a:rPr>
              <a:t>2) </a:t>
            </a:r>
            <a:r>
              <a:rPr lang="lv-LV" sz="1200" b="0" i="0" kern="1200" err="1">
                <a:solidFill>
                  <a:schemeClr val="tx1"/>
                </a:solidFill>
                <a:effectLst/>
                <a:latin typeface="Segoe UI Light" panose="020B0502040204020203" pitchFamily="34" charset="0"/>
                <a:ea typeface="+mn-ea"/>
                <a:cs typeface="+mn-cs"/>
              </a:rPr>
              <a:t>pārēju</a:t>
            </a:r>
            <a:r>
              <a:rPr lang="lv-LV" sz="1200" b="0" i="0" kern="1200">
                <a:solidFill>
                  <a:schemeClr val="tx1"/>
                </a:solidFill>
                <a:effectLst/>
                <a:latin typeface="Segoe UI Light" panose="020B0502040204020203" pitchFamily="34" charset="0"/>
                <a:ea typeface="+mn-ea"/>
                <a:cs typeface="+mn-cs"/>
              </a:rPr>
              <a:t> uz atjaunojamiem energoresursiem,</a:t>
            </a:r>
            <a:br>
              <a:rPr lang="lv-LV"/>
            </a:br>
            <a:r>
              <a:rPr lang="lv-LV" sz="1200" b="0" i="0" kern="1200">
                <a:solidFill>
                  <a:schemeClr val="tx1"/>
                </a:solidFill>
                <a:effectLst/>
                <a:latin typeface="Segoe UI Light" panose="020B0502040204020203" pitchFamily="34" charset="0"/>
                <a:ea typeface="+mn-ea"/>
                <a:cs typeface="+mn-cs"/>
              </a:rPr>
              <a:t>3) jaunu energoefektīvu tehnoloģiju izstrādi un </a:t>
            </a:r>
            <a:r>
              <a:rPr lang="lv-LV" sz="1200" b="0" i="0" kern="1200" err="1">
                <a:solidFill>
                  <a:schemeClr val="tx1"/>
                </a:solidFill>
                <a:effectLst/>
                <a:latin typeface="Segoe UI Light" panose="020B0502040204020203" pitchFamily="34" charset="0"/>
                <a:ea typeface="+mn-ea"/>
                <a:cs typeface="+mn-cs"/>
              </a:rPr>
              <a:t>bezizmešu</a:t>
            </a:r>
            <a:r>
              <a:rPr lang="lv-LV" sz="1200" b="0" i="0" kern="1200">
                <a:solidFill>
                  <a:schemeClr val="tx1"/>
                </a:solidFill>
                <a:effectLst/>
                <a:latin typeface="Segoe UI Light" panose="020B0502040204020203" pitchFamily="34" charset="0"/>
                <a:ea typeface="+mn-ea"/>
                <a:cs typeface="+mn-cs"/>
              </a:rPr>
              <a:t> </a:t>
            </a:r>
            <a:r>
              <a:rPr lang="lv-LV" sz="1200" b="0" i="0" kern="1200" err="1">
                <a:solidFill>
                  <a:schemeClr val="tx1"/>
                </a:solidFill>
                <a:effectLst/>
                <a:latin typeface="Segoe UI Light" panose="020B0502040204020203" pitchFamily="34" charset="0"/>
                <a:ea typeface="+mn-ea"/>
                <a:cs typeface="+mn-cs"/>
              </a:rPr>
              <a:t>transporlīdzekļu</a:t>
            </a:r>
            <a:r>
              <a:rPr lang="lv-LV" sz="1200" b="0" i="0" kern="1200">
                <a:solidFill>
                  <a:schemeClr val="tx1"/>
                </a:solidFill>
                <a:effectLst/>
                <a:latin typeface="Segoe UI Light" panose="020B0502040204020203" pitchFamily="34" charset="0"/>
                <a:ea typeface="+mn-ea"/>
                <a:cs typeface="+mn-cs"/>
              </a:rPr>
              <a:t> izmantošanu komercdarbībā.</a:t>
            </a:r>
            <a:endParaRPr lang="en-AU"/>
          </a:p>
        </p:txBody>
      </p:sp>
      <p:sp>
        <p:nvSpPr>
          <p:cNvPr id="4" name="Slide Number Placeholder 3"/>
          <p:cNvSpPr>
            <a:spLocks noGrp="1"/>
          </p:cNvSpPr>
          <p:nvPr>
            <p:ph type="sldNum" sz="quarter" idx="5"/>
          </p:nvPr>
        </p:nvSpPr>
        <p:spPr/>
        <p:txBody>
          <a:bodyPr/>
          <a:lstStyle/>
          <a:p>
            <a:fld id="{BDDA3BBF-C724-4B4B-A388-4FB004D92EDD}" type="slidenum">
              <a:rPr lang="lv-LV" smtClean="0"/>
              <a:t>4</a:t>
            </a:fld>
            <a:endParaRPr lang="lv-LV"/>
          </a:p>
        </p:txBody>
      </p:sp>
    </p:spTree>
    <p:extLst>
      <p:ext uri="{BB962C8B-B14F-4D97-AF65-F5344CB8AC3E}">
        <p14:creationId xmlns:p14="http://schemas.microsoft.com/office/powerpoint/2010/main" val="1386763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ltLang="lv-LV"/>
          </a:p>
        </p:txBody>
      </p:sp>
      <p:sp>
        <p:nvSpPr>
          <p:cNvPr id="4" name="Slide Number Placeholder 3"/>
          <p:cNvSpPr>
            <a:spLocks noGrp="1"/>
          </p:cNvSpPr>
          <p:nvPr>
            <p:ph type="sldNum" sz="quarter" idx="5"/>
          </p:nvPr>
        </p:nvSpPr>
        <p:spPr/>
        <p:txBody>
          <a:bodyPr/>
          <a:lstStyle/>
          <a:p>
            <a:fld id="{C637D206-ED83-44B1-B3B6-C3097DB404BC}" type="slidenum">
              <a:rPr lang="lv-LV" smtClean="0"/>
              <a:t>21</a:t>
            </a:fld>
            <a:endParaRPr lang="lv-LV"/>
          </a:p>
        </p:txBody>
      </p:sp>
    </p:spTree>
    <p:extLst>
      <p:ext uri="{BB962C8B-B14F-4D97-AF65-F5344CB8AC3E}">
        <p14:creationId xmlns:p14="http://schemas.microsoft.com/office/powerpoint/2010/main" val="4160360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ltLang="lv-LV"/>
          </a:p>
        </p:txBody>
      </p:sp>
      <p:sp>
        <p:nvSpPr>
          <p:cNvPr id="4" name="Slide Number Placeholder 3"/>
          <p:cNvSpPr>
            <a:spLocks noGrp="1"/>
          </p:cNvSpPr>
          <p:nvPr>
            <p:ph type="sldNum" sz="quarter" idx="5"/>
          </p:nvPr>
        </p:nvSpPr>
        <p:spPr/>
        <p:txBody>
          <a:bodyPr/>
          <a:lstStyle/>
          <a:p>
            <a:fld id="{C637D206-ED83-44B1-B3B6-C3097DB404BC}" type="slidenum">
              <a:rPr lang="lv-LV" smtClean="0"/>
              <a:t>22</a:t>
            </a:fld>
            <a:endParaRPr lang="lv-LV"/>
          </a:p>
        </p:txBody>
      </p:sp>
    </p:spTree>
    <p:extLst>
      <p:ext uri="{BB962C8B-B14F-4D97-AF65-F5344CB8AC3E}">
        <p14:creationId xmlns:p14="http://schemas.microsoft.com/office/powerpoint/2010/main" val="3096683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DDA3BBF-C724-4B4B-A388-4FB004D92EDD}" type="slidenum">
              <a:rPr lang="lv-LV" smtClean="0"/>
              <a:t>25</a:t>
            </a:fld>
            <a:endParaRPr lang="lv-LV"/>
          </a:p>
        </p:txBody>
      </p:sp>
    </p:spTree>
    <p:extLst>
      <p:ext uri="{BB962C8B-B14F-4D97-AF65-F5344CB8AC3E}">
        <p14:creationId xmlns:p14="http://schemas.microsoft.com/office/powerpoint/2010/main" val="360907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spc="42">
                <a:solidFill>
                  <a:srgbClr val="000000"/>
                </a:solidFill>
                <a:latin typeface="Aileron Regular Bold"/>
              </a:rPr>
              <a:t>Kapitāla atlaide, ja tiek izpildīti aizdevuma nosacījumi (</a:t>
            </a:r>
            <a:r>
              <a:rPr lang="lv-LV" sz="1200" spc="42" err="1">
                <a:solidFill>
                  <a:srgbClr val="000000"/>
                </a:solidFill>
                <a:latin typeface="Aileron Regular Bold"/>
              </a:rPr>
              <a:t>p&amp;a</a:t>
            </a:r>
            <a:r>
              <a:rPr lang="lv-LV" sz="1200" spc="42">
                <a:solidFill>
                  <a:srgbClr val="000000"/>
                </a:solidFill>
                <a:latin typeface="Aileron Regular Bold"/>
              </a:rPr>
              <a:t> rādītājs)</a:t>
            </a:r>
            <a:endParaRPr lang="en-US" sz="1200" spc="42">
              <a:solidFill>
                <a:srgbClr val="000000"/>
              </a:solidFill>
              <a:latin typeface="Aileron Regular"/>
            </a:endParaRPr>
          </a:p>
          <a:p>
            <a:endParaRPr lang="lv-LV"/>
          </a:p>
        </p:txBody>
      </p:sp>
      <p:sp>
        <p:nvSpPr>
          <p:cNvPr id="4" name="Slide Number Placeholder 3"/>
          <p:cNvSpPr>
            <a:spLocks noGrp="1"/>
          </p:cNvSpPr>
          <p:nvPr>
            <p:ph type="sldNum" sz="quarter" idx="5"/>
          </p:nvPr>
        </p:nvSpPr>
        <p:spPr/>
        <p:txBody>
          <a:bodyPr/>
          <a:lstStyle/>
          <a:p>
            <a:fld id="{BDDA3BBF-C724-4B4B-A388-4FB004D92EDD}" type="slidenum">
              <a:rPr lang="lv-LV" smtClean="0"/>
              <a:t>26</a:t>
            </a:fld>
            <a:endParaRPr lang="lv-LV"/>
          </a:p>
        </p:txBody>
      </p:sp>
    </p:spTree>
    <p:extLst>
      <p:ext uri="{BB962C8B-B14F-4D97-AF65-F5344CB8AC3E}">
        <p14:creationId xmlns:p14="http://schemas.microsoft.com/office/powerpoint/2010/main" val="1588970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lv-LV">
                <a:latin typeface="Segoe UI Light"/>
                <a:cs typeface="Segoe UI Light"/>
              </a:rPr>
              <a:t>Attiecināmās izmaksas: </a:t>
            </a:r>
            <a:r>
              <a:rPr lang="lv-LV"/>
              <a:t>investīcijām un apgrozāmajiem līdzekļiem </a:t>
            </a:r>
            <a:r>
              <a:rPr lang="lv-LV" b="1"/>
              <a:t>(piemēram, produkta attīstībai, ieiešanai jaunos tirgos)</a:t>
            </a:r>
            <a:endParaRPr lang="lv-LV" sz="1700" b="1">
              <a:latin typeface="Segoe UI Light"/>
              <a:cs typeface="Segoe UI Light"/>
            </a:endParaRPr>
          </a:p>
          <a:p>
            <a:pPr>
              <a:lnSpc>
                <a:spcPts val="2520"/>
              </a:lnSpc>
            </a:pPr>
            <a:endParaRPr lang="en-US" sz="1200" spc="42">
              <a:solidFill>
                <a:srgbClr val="000000"/>
              </a:solidFill>
              <a:latin typeface="Aileron Regular"/>
            </a:endParaRPr>
          </a:p>
          <a:p>
            <a:endParaRPr lang="lv-LV"/>
          </a:p>
        </p:txBody>
      </p:sp>
      <p:sp>
        <p:nvSpPr>
          <p:cNvPr id="4" name="Slide Number Placeholder 3"/>
          <p:cNvSpPr>
            <a:spLocks noGrp="1"/>
          </p:cNvSpPr>
          <p:nvPr>
            <p:ph type="sldNum" sz="quarter" idx="5"/>
          </p:nvPr>
        </p:nvSpPr>
        <p:spPr/>
        <p:txBody>
          <a:bodyPr/>
          <a:lstStyle/>
          <a:p>
            <a:fld id="{BDDA3BBF-C724-4B4B-A388-4FB004D92EDD}" type="slidenum">
              <a:rPr lang="lv-LV" smtClean="0"/>
              <a:t>27</a:t>
            </a:fld>
            <a:endParaRPr lang="lv-LV"/>
          </a:p>
        </p:txBody>
      </p:sp>
    </p:spTree>
    <p:extLst>
      <p:ext uri="{BB962C8B-B14F-4D97-AF65-F5344CB8AC3E}">
        <p14:creationId xmlns:p14="http://schemas.microsoft.com/office/powerpoint/2010/main" val="85321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DDA3BBF-C724-4B4B-A388-4FB004D92EDD}" type="slidenum">
              <a:rPr lang="lv-LV" smtClean="0"/>
              <a:t>28</a:t>
            </a:fld>
            <a:endParaRPr lang="lv-LV"/>
          </a:p>
        </p:txBody>
      </p:sp>
    </p:spTree>
    <p:extLst>
      <p:ext uri="{BB962C8B-B14F-4D97-AF65-F5344CB8AC3E}">
        <p14:creationId xmlns:p14="http://schemas.microsoft.com/office/powerpoint/2010/main" val="1168728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520"/>
              </a:lnSpc>
            </a:pPr>
            <a:r>
              <a:rPr lang="lv-LV" sz="1200" spc="42">
                <a:solidFill>
                  <a:srgbClr val="000000"/>
                </a:solidFill>
                <a:latin typeface="Aileron Regular Bold"/>
              </a:rPr>
              <a:t>+ 19,14 MEUR eksport kredīta garantijas</a:t>
            </a:r>
            <a:endParaRPr lang="en-US" sz="1200" spc="42">
              <a:solidFill>
                <a:srgbClr val="000000"/>
              </a:solidFill>
              <a:latin typeface="Aileron Regular"/>
            </a:endParaRPr>
          </a:p>
          <a:p>
            <a:r>
              <a:rPr lang="lv-LV" sz="1200" kern="1200">
                <a:solidFill>
                  <a:schemeClr val="tx1"/>
                </a:solidFill>
                <a:effectLst/>
                <a:latin typeface="Segoe UI Light" panose="020B0502040204020203" pitchFamily="34" charset="0"/>
                <a:ea typeface="+mn-ea"/>
                <a:cs typeface="+mn-cs"/>
              </a:rPr>
              <a:t>Komersanti: Sīkie (mikro), mazie, vidējie saimnieciskās darbības veicēji, lauksaimniecības pakalpojumu kooperatīvās sabiedrības, mazās vidējās kapitalizācijas sabiedrības un vidējās kapitalizācijas sabiedrības. </a:t>
            </a:r>
          </a:p>
          <a:p>
            <a:endParaRPr lang="lv-LV" sz="1200" kern="1200">
              <a:solidFill>
                <a:schemeClr val="tx1"/>
              </a:solidFill>
              <a:effectLst/>
              <a:latin typeface="Segoe UI Light" panose="020B0502040204020203" pitchFamily="34" charset="0"/>
              <a:ea typeface="+mn-ea"/>
              <a:cs typeface="+mn-cs"/>
            </a:endParaRPr>
          </a:p>
          <a:p>
            <a:pPr lvl="0"/>
            <a:r>
              <a:rPr lang="lv-LV" sz="1200" kern="1200">
                <a:solidFill>
                  <a:schemeClr val="tx1"/>
                </a:solidFill>
                <a:effectLst/>
                <a:latin typeface="Segoe UI Light" panose="020B0502040204020203" pitchFamily="34" charset="0"/>
                <a:ea typeface="+mn-ea"/>
                <a:cs typeface="+mn-cs"/>
              </a:rPr>
              <a:t>EKA: Pakalpojums pieejams plašākam lokam - atbalstu uz tirgus riska valstīm var saņemt arī stabili eksportējoši uzņēmumi ar eksporta apgrozījumu virs 2 m EUR darījumiem ar atlikto maksājumu līdz 6 mēnešiem (</a:t>
            </a:r>
            <a:r>
              <a:rPr lang="lv-LV" sz="1200" i="1" kern="1200">
                <a:solidFill>
                  <a:schemeClr val="tx1"/>
                </a:solidFill>
                <a:effectLst/>
                <a:latin typeface="Segoe UI Light" panose="020B0502040204020203" pitchFamily="34" charset="0"/>
                <a:ea typeface="+mn-ea"/>
                <a:cs typeface="+mn-cs"/>
              </a:rPr>
              <a:t>liels pieprasījums </a:t>
            </a:r>
            <a:r>
              <a:rPr lang="lv-LV" sz="1200" i="1" kern="1200" err="1">
                <a:solidFill>
                  <a:schemeClr val="tx1"/>
                </a:solidFill>
                <a:effectLst/>
                <a:latin typeface="Segoe UI Light" panose="020B0502040204020203" pitchFamily="34" charset="0"/>
                <a:ea typeface="+mn-ea"/>
                <a:cs typeface="+mn-cs"/>
              </a:rPr>
              <a:t>Covid</a:t>
            </a:r>
            <a:r>
              <a:rPr lang="lv-LV" sz="1200" i="1" kern="1200">
                <a:solidFill>
                  <a:schemeClr val="tx1"/>
                </a:solidFill>
                <a:effectLst/>
                <a:latin typeface="Segoe UI Light" panose="020B0502040204020203" pitchFamily="34" charset="0"/>
                <a:ea typeface="+mn-ea"/>
                <a:cs typeface="+mn-cs"/>
              </a:rPr>
              <a:t> laikā)</a:t>
            </a:r>
            <a:endParaRPr lang="lv-LV" sz="1200" kern="1200">
              <a:solidFill>
                <a:schemeClr val="tx1"/>
              </a:solidFill>
              <a:effectLst/>
              <a:latin typeface="Segoe UI Light" panose="020B0502040204020203" pitchFamily="34" charset="0"/>
              <a:ea typeface="+mn-ea"/>
              <a:cs typeface="+mn-cs"/>
            </a:endParaRPr>
          </a:p>
          <a:p>
            <a:pPr lvl="0"/>
            <a:r>
              <a:rPr lang="lv-LV" sz="1200" kern="1200">
                <a:solidFill>
                  <a:schemeClr val="tx1"/>
                </a:solidFill>
                <a:effectLst/>
                <a:latin typeface="Segoe UI Light" panose="020B0502040204020203" pitchFamily="34" charset="0"/>
                <a:ea typeface="+mn-ea"/>
                <a:cs typeface="+mn-cs"/>
              </a:rPr>
              <a:t>Pakalpojums ir ietverošāks (portfeļa apdrošināšana t.sk. iekšzemes darījumi)</a:t>
            </a:r>
          </a:p>
          <a:p>
            <a:pPr lvl="0"/>
            <a:r>
              <a:rPr lang="lv-LV" sz="1200" kern="1200">
                <a:solidFill>
                  <a:schemeClr val="tx1"/>
                </a:solidFill>
                <a:effectLst/>
                <a:latin typeface="Segoe UI Light" panose="020B0502040204020203" pitchFamily="34" charset="0"/>
                <a:ea typeface="+mn-ea"/>
                <a:cs typeface="+mn-cs"/>
              </a:rPr>
              <a:t>Lielāks potenciāls sinerģijai ar finansētāju (faktorings parasti tiek izmantots uz zema riska valstīm)</a:t>
            </a:r>
          </a:p>
          <a:p>
            <a:pPr lvl="0"/>
            <a:r>
              <a:rPr lang="lv-LV" sz="1200" kern="1200">
                <a:solidFill>
                  <a:schemeClr val="tx1"/>
                </a:solidFill>
                <a:effectLst/>
                <a:latin typeface="Segoe UI Light" panose="020B0502040204020203" pitchFamily="34" charset="0"/>
                <a:ea typeface="+mn-ea"/>
                <a:cs typeface="+mn-cs"/>
              </a:rPr>
              <a:t>Iespēja piesaistīt brokerus EKA pakalpojumu piedāvāšanai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a:solidFill>
                  <a:schemeClr val="tx1"/>
                </a:solidFill>
                <a:effectLst/>
                <a:latin typeface="Segoe UI Light" panose="020B0502040204020203" pitchFamily="34" charset="0"/>
                <a:ea typeface="+mn-ea"/>
                <a:cs typeface="+mn-cs"/>
              </a:rPr>
              <a:t>5 gadu laikā EKA darbība plānota kā </a:t>
            </a:r>
            <a:r>
              <a:rPr lang="lv-LV" sz="1200" kern="1200" err="1">
                <a:solidFill>
                  <a:schemeClr val="tx1"/>
                </a:solidFill>
                <a:effectLst/>
                <a:latin typeface="Segoe UI Light" panose="020B0502040204020203" pitchFamily="34" charset="0"/>
                <a:ea typeface="+mn-ea"/>
                <a:cs typeface="+mn-cs"/>
              </a:rPr>
              <a:t>pašfinansējoša</a:t>
            </a:r>
            <a:endParaRPr lang="lv-LV" sz="1200" kern="1200">
              <a:solidFill>
                <a:schemeClr val="tx1"/>
              </a:solidFill>
              <a:effectLst/>
              <a:latin typeface="Segoe UI Light" panose="020B0502040204020203" pitchFamily="34" charset="0"/>
              <a:ea typeface="+mn-ea"/>
              <a:cs typeface="+mn-cs"/>
            </a:endParaRPr>
          </a:p>
          <a:p>
            <a:endParaRPr lang="lv-LV"/>
          </a:p>
        </p:txBody>
      </p:sp>
      <p:sp>
        <p:nvSpPr>
          <p:cNvPr id="4" name="Slide Number Placeholder 3"/>
          <p:cNvSpPr>
            <a:spLocks noGrp="1"/>
          </p:cNvSpPr>
          <p:nvPr>
            <p:ph type="sldNum" sz="quarter" idx="5"/>
          </p:nvPr>
        </p:nvSpPr>
        <p:spPr/>
        <p:txBody>
          <a:bodyPr/>
          <a:lstStyle/>
          <a:p>
            <a:fld id="{BDDA3BBF-C724-4B4B-A388-4FB004D92EDD}" type="slidenum">
              <a:rPr lang="lv-LV" smtClean="0"/>
              <a:t>29</a:t>
            </a:fld>
            <a:endParaRPr lang="lv-LV"/>
          </a:p>
        </p:txBody>
      </p:sp>
    </p:spTree>
    <p:extLst>
      <p:ext uri="{BB962C8B-B14F-4D97-AF65-F5344CB8AC3E}">
        <p14:creationId xmlns:p14="http://schemas.microsoft.com/office/powerpoint/2010/main" val="966677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err="1"/>
              <a:t>Jaunuzņēmumu</a:t>
            </a:r>
            <a:r>
              <a:rPr lang="lv-LV" b="1"/>
              <a:t> kapitāla ieguldījumi </a:t>
            </a:r>
          </a:p>
          <a:p>
            <a:pPr lvl="0"/>
            <a:r>
              <a:rPr lang="en-US" sz="1200" kern="1200" err="1">
                <a:solidFill>
                  <a:schemeClr val="tx1"/>
                </a:solidFill>
                <a:effectLst/>
                <a:latin typeface="Segoe UI Light" panose="020B0502040204020203" pitchFamily="34" charset="0"/>
                <a:ea typeface="+mn-ea"/>
                <a:cs typeface="+mn-cs"/>
              </a:rPr>
              <a:t>Aizpildīt</a:t>
            </a:r>
            <a:r>
              <a:rPr lang="en-US" sz="1200" kern="1200">
                <a:solidFill>
                  <a:schemeClr val="tx1"/>
                </a:solidFill>
                <a:effectLst/>
                <a:latin typeface="Segoe UI Light" panose="020B0502040204020203" pitchFamily="34" charset="0"/>
                <a:ea typeface="+mn-ea"/>
                <a:cs typeface="+mn-cs"/>
              </a:rPr>
              <a:t> Latvijas </a:t>
            </a:r>
            <a:r>
              <a:rPr lang="en-US" sz="1200" kern="1200" err="1">
                <a:solidFill>
                  <a:schemeClr val="tx1"/>
                </a:solidFill>
                <a:effectLst/>
                <a:latin typeface="Segoe UI Light" panose="020B0502040204020203" pitchFamily="34" charset="0"/>
                <a:ea typeface="+mn-ea"/>
                <a:cs typeface="+mn-cs"/>
              </a:rPr>
              <a:t>tirgus</a:t>
            </a:r>
            <a:r>
              <a:rPr lang="en-US" sz="1200" kern="1200">
                <a:solidFill>
                  <a:schemeClr val="tx1"/>
                </a:solidFill>
                <a:effectLst/>
                <a:latin typeface="Segoe UI Light" panose="020B0502040204020203" pitchFamily="34" charset="0"/>
                <a:ea typeface="+mn-ea"/>
                <a:cs typeface="+mn-cs"/>
              </a:rPr>
              <a:t> </a:t>
            </a:r>
            <a:r>
              <a:rPr lang="en-US" sz="1200" kern="1200" err="1">
                <a:solidFill>
                  <a:schemeClr val="tx1"/>
                </a:solidFill>
                <a:effectLst/>
                <a:latin typeface="Segoe UI Light" panose="020B0502040204020203" pitchFamily="34" charset="0"/>
                <a:ea typeface="+mn-ea"/>
                <a:cs typeface="+mn-cs"/>
              </a:rPr>
              <a:t>nepietiekamību</a:t>
            </a:r>
            <a:r>
              <a:rPr lang="en-US" sz="1200" kern="1200">
                <a:solidFill>
                  <a:schemeClr val="tx1"/>
                </a:solidFill>
                <a:effectLst/>
                <a:latin typeface="Segoe UI Light" panose="020B0502040204020203" pitchFamily="34" charset="0"/>
                <a:ea typeface="+mn-ea"/>
                <a:cs typeface="+mn-cs"/>
              </a:rPr>
              <a:t> </a:t>
            </a:r>
            <a:r>
              <a:rPr lang="en-US" sz="1200" kern="1200" err="1">
                <a:solidFill>
                  <a:schemeClr val="tx1"/>
                </a:solidFill>
                <a:effectLst/>
                <a:latin typeface="Segoe UI Light" panose="020B0502040204020203" pitchFamily="34" charset="0"/>
                <a:ea typeface="+mn-ea"/>
                <a:cs typeface="+mn-cs"/>
              </a:rPr>
              <a:t>investīciju</a:t>
            </a:r>
            <a:r>
              <a:rPr lang="en-US" sz="1200" kern="1200">
                <a:solidFill>
                  <a:schemeClr val="tx1"/>
                </a:solidFill>
                <a:effectLst/>
                <a:latin typeface="Segoe UI Light" panose="020B0502040204020203" pitchFamily="34" charset="0"/>
                <a:ea typeface="+mn-ea"/>
                <a:cs typeface="+mn-cs"/>
              </a:rPr>
              <a:t> </a:t>
            </a:r>
            <a:r>
              <a:rPr lang="en-US" sz="1200" kern="1200" err="1">
                <a:solidFill>
                  <a:schemeClr val="tx1"/>
                </a:solidFill>
                <a:effectLst/>
                <a:latin typeface="Segoe UI Light" panose="020B0502040204020203" pitchFamily="34" charset="0"/>
                <a:ea typeface="+mn-ea"/>
                <a:cs typeface="+mn-cs"/>
              </a:rPr>
              <a:t>raundiem</a:t>
            </a:r>
            <a:r>
              <a:rPr lang="en-US" sz="1200" kern="1200">
                <a:solidFill>
                  <a:schemeClr val="tx1"/>
                </a:solidFill>
                <a:effectLst/>
                <a:latin typeface="Segoe UI Light" panose="020B0502040204020203" pitchFamily="34" charset="0"/>
                <a:ea typeface="+mn-ea"/>
                <a:cs typeface="+mn-cs"/>
              </a:rPr>
              <a:t> </a:t>
            </a:r>
            <a:r>
              <a:rPr lang="en-US" sz="1200" kern="1200" err="1">
                <a:solidFill>
                  <a:schemeClr val="tx1"/>
                </a:solidFill>
                <a:effectLst/>
                <a:latin typeface="Segoe UI Light" panose="020B0502040204020203" pitchFamily="34" charset="0"/>
                <a:ea typeface="+mn-ea"/>
                <a:cs typeface="+mn-cs"/>
              </a:rPr>
              <a:t>jaunuzņēmumos</a:t>
            </a:r>
            <a:r>
              <a:rPr lang="en-US" sz="1200" kern="1200">
                <a:solidFill>
                  <a:schemeClr val="tx1"/>
                </a:solidFill>
                <a:effectLst/>
                <a:latin typeface="Segoe UI Light" panose="020B0502040204020203" pitchFamily="34" charset="0"/>
                <a:ea typeface="+mn-ea"/>
                <a:cs typeface="+mn-cs"/>
              </a:rPr>
              <a:t> </a:t>
            </a:r>
            <a:r>
              <a:rPr lang="en-US" sz="1200" kern="1200" err="1">
                <a:solidFill>
                  <a:schemeClr val="tx1"/>
                </a:solidFill>
                <a:effectLst/>
                <a:latin typeface="Segoe UI Light" panose="020B0502040204020203" pitchFamily="34" charset="0"/>
                <a:ea typeface="+mn-ea"/>
                <a:cs typeface="+mn-cs"/>
              </a:rPr>
              <a:t>virs</a:t>
            </a:r>
            <a:r>
              <a:rPr lang="en-US" sz="1200" kern="1200">
                <a:solidFill>
                  <a:schemeClr val="tx1"/>
                </a:solidFill>
                <a:effectLst/>
                <a:latin typeface="Segoe UI Light" panose="020B0502040204020203" pitchFamily="34" charset="0"/>
                <a:ea typeface="+mn-ea"/>
                <a:cs typeface="+mn-cs"/>
              </a:rPr>
              <a:t> 250 </a:t>
            </a:r>
            <a:r>
              <a:rPr lang="en-US" sz="1200" kern="1200" err="1">
                <a:solidFill>
                  <a:schemeClr val="tx1"/>
                </a:solidFill>
                <a:effectLst/>
                <a:latin typeface="Segoe UI Light" panose="020B0502040204020203" pitchFamily="34" charset="0"/>
                <a:ea typeface="+mn-ea"/>
                <a:cs typeface="+mn-cs"/>
              </a:rPr>
              <a:t>tūkst.EUR</a:t>
            </a:r>
            <a:r>
              <a:rPr lang="en-US" sz="1200" kern="1200">
                <a:solidFill>
                  <a:schemeClr val="tx1"/>
                </a:solidFill>
                <a:effectLst/>
                <a:latin typeface="Segoe UI Light" panose="020B0502040204020203" pitchFamily="34" charset="0"/>
                <a:ea typeface="+mn-ea"/>
                <a:cs typeface="+mn-cs"/>
              </a:rPr>
              <a:t> un </a:t>
            </a:r>
            <a:r>
              <a:rPr lang="en-US" sz="1200" kern="1200" err="1">
                <a:solidFill>
                  <a:schemeClr val="tx1"/>
                </a:solidFill>
                <a:effectLst/>
                <a:latin typeface="Segoe UI Light" panose="020B0502040204020203" pitchFamily="34" charset="0"/>
                <a:ea typeface="+mn-ea"/>
                <a:cs typeface="+mn-cs"/>
              </a:rPr>
              <a:t>līdz</a:t>
            </a:r>
            <a:r>
              <a:rPr lang="en-US" sz="1200" kern="1200">
                <a:solidFill>
                  <a:schemeClr val="tx1"/>
                </a:solidFill>
                <a:effectLst/>
                <a:latin typeface="Segoe UI Light" panose="020B0502040204020203" pitchFamily="34" charset="0"/>
                <a:ea typeface="+mn-ea"/>
                <a:cs typeface="+mn-cs"/>
              </a:rPr>
              <a:t> 1.5 MEUR</a:t>
            </a:r>
            <a:endParaRPr lang="lv-LV" sz="1200" kern="1200">
              <a:solidFill>
                <a:schemeClr val="tx1"/>
              </a:solidFill>
              <a:effectLst/>
              <a:latin typeface="Segoe UI Light" panose="020B0502040204020203" pitchFamily="34" charset="0"/>
              <a:ea typeface="+mn-ea"/>
              <a:cs typeface="+mn-cs"/>
            </a:endParaRPr>
          </a:p>
          <a:p>
            <a:r>
              <a:rPr lang="lv-LV" sz="1200" kern="1200">
                <a:solidFill>
                  <a:schemeClr val="tx1"/>
                </a:solidFill>
                <a:effectLst/>
                <a:latin typeface="Segoe UI Light" panose="020B0502040204020203" pitchFamily="34" charset="0"/>
                <a:ea typeface="+mn-ea"/>
                <a:cs typeface="+mn-cs"/>
              </a:rPr>
              <a:t>Mērogojamu </a:t>
            </a:r>
            <a:r>
              <a:rPr lang="lv-LV" sz="1200" kern="1200" err="1">
                <a:solidFill>
                  <a:schemeClr val="tx1"/>
                </a:solidFill>
                <a:effectLst/>
                <a:latin typeface="Segoe UI Light" panose="020B0502040204020203" pitchFamily="34" charset="0"/>
                <a:ea typeface="+mn-ea"/>
                <a:cs typeface="+mn-cs"/>
              </a:rPr>
              <a:t>jaunuzņēmumu</a:t>
            </a:r>
            <a:r>
              <a:rPr lang="lv-LV" sz="1200" kern="1200">
                <a:solidFill>
                  <a:schemeClr val="tx1"/>
                </a:solidFill>
                <a:effectLst/>
                <a:latin typeface="Segoe UI Light" panose="020B0502040204020203" pitchFamily="34" charset="0"/>
                <a:ea typeface="+mn-ea"/>
                <a:cs typeface="+mn-cs"/>
              </a:rPr>
              <a:t> kapitāla fonds:</a:t>
            </a:r>
          </a:p>
          <a:p>
            <a:r>
              <a:rPr lang="lv-LV" sz="1200" kern="1200">
                <a:solidFill>
                  <a:schemeClr val="tx1"/>
                </a:solidFill>
                <a:effectLst/>
                <a:latin typeface="Segoe UI Light" panose="020B0502040204020203" pitchFamily="34" charset="0"/>
                <a:ea typeface="+mn-ea"/>
                <a:cs typeface="+mn-cs"/>
              </a:rPr>
              <a:t>1) viens fonda pārvaldnieks pārvalda fonda ieguldījumus visās </a:t>
            </a:r>
            <a:r>
              <a:rPr lang="lv-LV" sz="1200" kern="1200" err="1">
                <a:solidFill>
                  <a:schemeClr val="tx1"/>
                </a:solidFill>
                <a:effectLst/>
                <a:latin typeface="Segoe UI Light" panose="020B0502040204020203" pitchFamily="34" charset="0"/>
                <a:ea typeface="+mn-ea"/>
                <a:cs typeface="+mn-cs"/>
              </a:rPr>
              <a:t>jaunuzņēmuma</a:t>
            </a:r>
            <a:r>
              <a:rPr lang="lv-LV" sz="1200" kern="1200">
                <a:solidFill>
                  <a:schemeClr val="tx1"/>
                </a:solidFill>
                <a:effectLst/>
                <a:latin typeface="Segoe UI Light" panose="020B0502040204020203" pitchFamily="34" charset="0"/>
                <a:ea typeface="+mn-ea"/>
                <a:cs typeface="+mn-cs"/>
              </a:rPr>
              <a:t> attīstības stadijās;</a:t>
            </a:r>
          </a:p>
          <a:p>
            <a:r>
              <a:rPr lang="lv-LV" sz="1200" kern="1200">
                <a:solidFill>
                  <a:schemeClr val="tx1"/>
                </a:solidFill>
                <a:effectLst/>
                <a:latin typeface="Segoe UI Light" panose="020B0502040204020203" pitchFamily="34" charset="0"/>
                <a:ea typeface="+mn-ea"/>
                <a:cs typeface="+mn-cs"/>
              </a:rPr>
              <a:t>2) apvienos vienā fondā investīciju veikšanu </a:t>
            </a:r>
            <a:r>
              <a:rPr lang="lv-LV" sz="1200" kern="1200" err="1">
                <a:solidFill>
                  <a:schemeClr val="tx1"/>
                </a:solidFill>
                <a:effectLst/>
                <a:latin typeface="Segoe UI Light" panose="020B0502040204020203" pitchFamily="34" charset="0"/>
                <a:ea typeface="+mn-ea"/>
                <a:cs typeface="+mn-cs"/>
              </a:rPr>
              <a:t>jaunuzņēmumos</a:t>
            </a:r>
            <a:r>
              <a:rPr lang="lv-LV" sz="1200" kern="1200">
                <a:solidFill>
                  <a:schemeClr val="tx1"/>
                </a:solidFill>
                <a:effectLst/>
                <a:latin typeface="Segoe UI Light" panose="020B0502040204020203" pitchFamily="34" charset="0"/>
                <a:ea typeface="+mn-ea"/>
                <a:cs typeface="+mn-cs"/>
              </a:rPr>
              <a:t> no pašiem pirmsākumiem (</a:t>
            </a:r>
            <a:r>
              <a:rPr lang="lv-LV" sz="1200" kern="1200" err="1">
                <a:solidFill>
                  <a:schemeClr val="tx1"/>
                </a:solidFill>
                <a:effectLst/>
                <a:latin typeface="Segoe UI Light" panose="020B0502040204020203" pitchFamily="34" charset="0"/>
                <a:ea typeface="+mn-ea"/>
                <a:cs typeface="+mn-cs"/>
              </a:rPr>
              <a:t>pirmssēklas</a:t>
            </a:r>
            <a:r>
              <a:rPr lang="lv-LV" sz="1200" kern="1200">
                <a:solidFill>
                  <a:schemeClr val="tx1"/>
                </a:solidFill>
                <a:effectLst/>
                <a:latin typeface="Segoe UI Light" panose="020B0502040204020203" pitchFamily="34" charset="0"/>
                <a:ea typeface="+mn-ea"/>
                <a:cs typeface="+mn-cs"/>
              </a:rPr>
              <a:t> ieguldījumi) līdz </a:t>
            </a:r>
            <a:r>
              <a:rPr lang="lv-LV" sz="1200" kern="1200" err="1">
                <a:solidFill>
                  <a:schemeClr val="tx1"/>
                </a:solidFill>
                <a:effectLst/>
                <a:latin typeface="Segoe UI Light" panose="020B0502040204020203" pitchFamily="34" charset="0"/>
                <a:ea typeface="+mn-ea"/>
                <a:cs typeface="+mn-cs"/>
              </a:rPr>
              <a:t>līdz</a:t>
            </a:r>
            <a:r>
              <a:rPr lang="lv-LV" sz="1200" kern="1200">
                <a:solidFill>
                  <a:schemeClr val="tx1"/>
                </a:solidFill>
                <a:effectLst/>
                <a:latin typeface="Segoe UI Light" panose="020B0502040204020203" pitchFamily="34" charset="0"/>
                <a:ea typeface="+mn-ea"/>
                <a:cs typeface="+mn-cs"/>
              </a:rPr>
              <a:t> vēlākai </a:t>
            </a:r>
            <a:r>
              <a:rPr lang="lv-LV" sz="1200" kern="1200" err="1">
                <a:solidFill>
                  <a:schemeClr val="tx1"/>
                </a:solidFill>
                <a:effectLst/>
                <a:latin typeface="Segoe UI Light" panose="020B0502040204020203" pitchFamily="34" charset="0"/>
                <a:ea typeface="+mn-ea"/>
                <a:cs typeface="+mn-cs"/>
              </a:rPr>
              <a:t>jaunuzņēmuma</a:t>
            </a:r>
            <a:r>
              <a:rPr lang="lv-LV" sz="1200" kern="1200">
                <a:solidFill>
                  <a:schemeClr val="tx1"/>
                </a:solidFill>
                <a:effectLst/>
                <a:latin typeface="Segoe UI Light" panose="020B0502040204020203" pitchFamily="34" charset="0"/>
                <a:ea typeface="+mn-ea"/>
                <a:cs typeface="+mn-cs"/>
              </a:rPr>
              <a:t> izaugsmes un investīciju piesaistes stadijai (sēklas ieguldījumi ar </a:t>
            </a:r>
            <a:r>
              <a:rPr lang="lv-LV" sz="1200" i="1" kern="1200" err="1">
                <a:solidFill>
                  <a:schemeClr val="tx1"/>
                </a:solidFill>
                <a:effectLst/>
                <a:latin typeface="Segoe UI Light" panose="020B0502040204020203" pitchFamily="34" charset="0"/>
                <a:ea typeface="+mn-ea"/>
                <a:cs typeface="+mn-cs"/>
              </a:rPr>
              <a:t>follow-on</a:t>
            </a:r>
            <a:r>
              <a:rPr lang="lv-LV" sz="1200" kern="1200">
                <a:solidFill>
                  <a:schemeClr val="tx1"/>
                </a:solidFill>
                <a:effectLst/>
                <a:latin typeface="Segoe UI Light" panose="020B0502040204020203" pitchFamily="34" charset="0"/>
                <a:ea typeface="+mn-ea"/>
                <a:cs typeface="+mn-cs"/>
              </a:rPr>
              <a:t> iespēju </a:t>
            </a:r>
            <a:r>
              <a:rPr lang="lv-LV" sz="1200" kern="1200" err="1">
                <a:solidFill>
                  <a:schemeClr val="tx1"/>
                </a:solidFill>
                <a:effectLst/>
                <a:latin typeface="Segoe UI Light" panose="020B0502040204020203" pitchFamily="34" charset="0"/>
                <a:ea typeface="+mn-ea"/>
                <a:cs typeface="+mn-cs"/>
              </a:rPr>
              <a:t>pēcinvestīciju</a:t>
            </a:r>
            <a:r>
              <a:rPr lang="lv-LV" sz="1200" kern="1200">
                <a:solidFill>
                  <a:schemeClr val="tx1"/>
                </a:solidFill>
                <a:effectLst/>
                <a:latin typeface="Segoe UI Light" panose="020B0502040204020203" pitchFamily="34" charset="0"/>
                <a:ea typeface="+mn-ea"/>
                <a:cs typeface="+mn-cs"/>
              </a:rPr>
              <a:t> periodā);</a:t>
            </a:r>
          </a:p>
          <a:p>
            <a:r>
              <a:rPr lang="lv-LV" sz="1200" kern="1200">
                <a:solidFill>
                  <a:schemeClr val="tx1"/>
                </a:solidFill>
                <a:effectLst/>
                <a:latin typeface="Segoe UI Light" panose="020B0502040204020203" pitchFamily="34" charset="0"/>
                <a:ea typeface="+mn-ea"/>
                <a:cs typeface="+mn-cs"/>
              </a:rPr>
              <a:t>3) Sēklas ieguldījumus veic </a:t>
            </a:r>
            <a:r>
              <a:rPr lang="lv-LV" sz="1200" kern="1200" err="1">
                <a:solidFill>
                  <a:schemeClr val="tx1"/>
                </a:solidFill>
                <a:effectLst/>
                <a:latin typeface="Segoe UI Light" panose="020B0502040204020203" pitchFamily="34" charset="0"/>
                <a:ea typeface="+mn-ea"/>
                <a:cs typeface="+mn-cs"/>
              </a:rPr>
              <a:t>pirmssēklas</a:t>
            </a:r>
            <a:r>
              <a:rPr lang="lv-LV" sz="1200" kern="1200">
                <a:solidFill>
                  <a:schemeClr val="tx1"/>
                </a:solidFill>
                <a:effectLst/>
                <a:latin typeface="Segoe UI Light" panose="020B0502040204020203" pitchFamily="34" charset="0"/>
                <a:ea typeface="+mn-ea"/>
                <a:cs typeface="+mn-cs"/>
              </a:rPr>
              <a:t> saņēmējos vai tādos uzņēmumos, ko iepriekš finansējuši </a:t>
            </a:r>
            <a:r>
              <a:rPr lang="lv-LV" sz="1200" kern="1200" err="1">
                <a:solidFill>
                  <a:schemeClr val="tx1"/>
                </a:solidFill>
                <a:effectLst/>
                <a:latin typeface="Segoe UI Light" panose="020B0502040204020203" pitchFamily="34" charset="0"/>
                <a:ea typeface="+mn-ea"/>
                <a:cs typeface="+mn-cs"/>
              </a:rPr>
              <a:t>Altum</a:t>
            </a:r>
            <a:r>
              <a:rPr lang="lv-LV" sz="1200" kern="1200">
                <a:solidFill>
                  <a:schemeClr val="tx1"/>
                </a:solidFill>
                <a:effectLst/>
                <a:latin typeface="Segoe UI Light" panose="020B0502040204020203" pitchFamily="34" charset="0"/>
                <a:ea typeface="+mn-ea"/>
                <a:cs typeface="+mn-cs"/>
              </a:rPr>
              <a:t> kapitalizētie fondi, un līdz 10% no sēklas ieguldījumiem var veikt </a:t>
            </a:r>
            <a:r>
              <a:rPr lang="lv-LV" sz="1200" kern="1200" err="1">
                <a:solidFill>
                  <a:schemeClr val="tx1"/>
                </a:solidFill>
                <a:effectLst/>
                <a:latin typeface="Segoe UI Light" panose="020B0502040204020203" pitchFamily="34" charset="0"/>
                <a:ea typeface="+mn-ea"/>
                <a:cs typeface="+mn-cs"/>
              </a:rPr>
              <a:t>jaunuzņēmumos</a:t>
            </a:r>
            <a:r>
              <a:rPr lang="lv-LV" sz="1200" kern="1200">
                <a:solidFill>
                  <a:schemeClr val="tx1"/>
                </a:solidFill>
                <a:effectLst/>
                <a:latin typeface="Segoe UI Light" panose="020B0502040204020203" pitchFamily="34" charset="0"/>
                <a:ea typeface="+mn-ea"/>
                <a:cs typeface="+mn-cs"/>
              </a:rPr>
              <a:t>, kas nav saņēmuši </a:t>
            </a:r>
            <a:r>
              <a:rPr lang="lv-LV" sz="1200" kern="1200" err="1">
                <a:solidFill>
                  <a:schemeClr val="tx1"/>
                </a:solidFill>
                <a:effectLst/>
                <a:latin typeface="Segoe UI Light" panose="020B0502040204020203" pitchFamily="34" charset="0"/>
                <a:ea typeface="+mn-ea"/>
                <a:cs typeface="+mn-cs"/>
              </a:rPr>
              <a:t>pirmssēklas</a:t>
            </a:r>
            <a:r>
              <a:rPr lang="lv-LV" sz="1200" kern="1200">
                <a:solidFill>
                  <a:schemeClr val="tx1"/>
                </a:solidFill>
                <a:effectLst/>
                <a:latin typeface="Segoe UI Light" panose="020B0502040204020203" pitchFamily="34" charset="0"/>
                <a:ea typeface="+mn-ea"/>
                <a:cs typeface="+mn-cs"/>
              </a:rPr>
              <a:t> ieguldījumu vai ko iepriekš nav finansējuši </a:t>
            </a:r>
            <a:r>
              <a:rPr lang="lv-LV" sz="1200" kern="1200" err="1">
                <a:solidFill>
                  <a:schemeClr val="tx1"/>
                </a:solidFill>
                <a:effectLst/>
                <a:latin typeface="Segoe UI Light" panose="020B0502040204020203" pitchFamily="34" charset="0"/>
                <a:ea typeface="+mn-ea"/>
                <a:cs typeface="+mn-cs"/>
              </a:rPr>
              <a:t>Altum</a:t>
            </a:r>
            <a:r>
              <a:rPr lang="lv-LV" sz="1200" kern="1200">
                <a:solidFill>
                  <a:schemeClr val="tx1"/>
                </a:solidFill>
                <a:effectLst/>
                <a:latin typeface="Segoe UI Light" panose="020B0502040204020203" pitchFamily="34" charset="0"/>
                <a:ea typeface="+mn-ea"/>
                <a:cs typeface="+mn-cs"/>
              </a:rPr>
              <a:t> kapitalizētie fondi (portfeļa diversifikācija).</a:t>
            </a:r>
          </a:p>
          <a:p>
            <a:endParaRPr lang="lv-LV" sz="1200" kern="1200">
              <a:solidFill>
                <a:schemeClr val="tx1"/>
              </a:solidFill>
              <a:effectLst/>
              <a:latin typeface="Segoe UI 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a:solidFill>
                  <a:schemeClr val="tx1"/>
                </a:solidFill>
                <a:effectLst/>
                <a:latin typeface="Segoe UI Light" panose="020B0502040204020203" pitchFamily="34" charset="0"/>
                <a:ea typeface="+mn-ea"/>
                <a:cs typeface="+mn-cs"/>
              </a:rPr>
              <a:t>Fondu ieguldījumu politiku specializācija vienā vai vairākās augstas pievienotās vērtības jomās: </a:t>
            </a:r>
            <a:r>
              <a:rPr lang="en-GB" sz="1200" i="1" kern="1200">
                <a:solidFill>
                  <a:schemeClr val="tx1"/>
                </a:solidFill>
                <a:effectLst/>
                <a:latin typeface="Segoe UI Light" panose="020B0502040204020203" pitchFamily="34" charset="0"/>
                <a:ea typeface="+mn-ea"/>
                <a:cs typeface="+mn-cs"/>
              </a:rPr>
              <a:t>software, hardware un science-based/deep-tech/green-tech, impact investing, sustainable businesses, green technologies etc</a:t>
            </a:r>
            <a:r>
              <a:rPr lang="lv-LV" sz="1200" i="1" kern="1200">
                <a:solidFill>
                  <a:schemeClr val="tx1"/>
                </a:solidFill>
                <a:effectLst/>
                <a:latin typeface="Segoe UI Light" panose="020B0502040204020203" pitchFamily="34" charset="0"/>
                <a:ea typeface="+mn-ea"/>
                <a:cs typeface="+mn-cs"/>
              </a:rPr>
              <a:t>.</a:t>
            </a:r>
            <a:endParaRPr lang="lv-LV" sz="1200" kern="1200">
              <a:solidFill>
                <a:schemeClr val="tx1"/>
              </a:solidFill>
              <a:effectLst/>
              <a:latin typeface="Segoe UI Light" panose="020B0502040204020203" pitchFamily="34" charset="0"/>
              <a:ea typeface="+mn-ea"/>
              <a:cs typeface="+mn-cs"/>
            </a:endParaRPr>
          </a:p>
          <a:p>
            <a:endParaRPr lang="lv-LV" sz="1200" kern="1200">
              <a:solidFill>
                <a:schemeClr val="tx1"/>
              </a:solidFill>
              <a:effectLst/>
              <a:latin typeface="Segoe UI Light" panose="020B0502040204020203" pitchFamily="34" charset="0"/>
              <a:ea typeface="+mn-ea"/>
              <a:cs typeface="+mn-cs"/>
            </a:endParaRPr>
          </a:p>
        </p:txBody>
      </p:sp>
      <p:sp>
        <p:nvSpPr>
          <p:cNvPr id="4" name="Slide Number Placeholder 3"/>
          <p:cNvSpPr>
            <a:spLocks noGrp="1"/>
          </p:cNvSpPr>
          <p:nvPr>
            <p:ph type="sldNum" sz="quarter" idx="5"/>
          </p:nvPr>
        </p:nvSpPr>
        <p:spPr/>
        <p:txBody>
          <a:bodyPr/>
          <a:lstStyle/>
          <a:p>
            <a:fld id="{BDDA3BBF-C724-4B4B-A388-4FB004D92EDD}" type="slidenum">
              <a:rPr lang="lv-LV" smtClean="0"/>
              <a:t>31</a:t>
            </a:fld>
            <a:endParaRPr lang="lv-LV"/>
          </a:p>
        </p:txBody>
      </p:sp>
    </p:spTree>
    <p:extLst>
      <p:ext uri="{BB962C8B-B14F-4D97-AF65-F5344CB8AC3E}">
        <p14:creationId xmlns:p14="http://schemas.microsoft.com/office/powerpoint/2010/main" val="371616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a:solidFill>
                  <a:schemeClr val="tx1"/>
                </a:solidFill>
                <a:effectLst/>
                <a:latin typeface="Segoe UI Light" panose="020B0502040204020203" pitchFamily="34" charset="0"/>
                <a:ea typeface="+mn-ea"/>
                <a:cs typeface="+mn-cs"/>
              </a:rPr>
              <a:t>Investīciju saņēmēju atļautais ģeogrāfiskais fokuss – Centrālās un Austrumeiropas valstis (Eiropas Savienība) un ieguldījumi Latvijas uzņēmumos vismaz 50% - 75% no kopējiem ieguldījumiem (4.paaudzes sākuma un izaugsmes fondiem noteiktais slieksnis vismaz 75%);</a:t>
            </a:r>
          </a:p>
          <a:p>
            <a:r>
              <a:rPr lang="lv-LV" sz="1200" kern="1200">
                <a:solidFill>
                  <a:schemeClr val="tx1"/>
                </a:solidFill>
                <a:effectLst/>
                <a:latin typeface="Segoe UI Light" panose="020B0502040204020203" pitchFamily="34" charset="0"/>
                <a:ea typeface="+mn-ea"/>
                <a:cs typeface="+mn-cs"/>
              </a:rPr>
              <a:t>Pamatā vērsts uz tradicionālajām tautsaimniecības nozarēm, specifiski aizliedzot nevēlamās nozares (tabaka, alkohols, azartspēles, ieroči u.tml.), taču vēlamas nozares ar augstu pievienoto vērtību.</a:t>
            </a:r>
          </a:p>
        </p:txBody>
      </p:sp>
      <p:sp>
        <p:nvSpPr>
          <p:cNvPr id="4" name="Slide Number Placeholder 3"/>
          <p:cNvSpPr>
            <a:spLocks noGrp="1"/>
          </p:cNvSpPr>
          <p:nvPr>
            <p:ph type="sldNum" sz="quarter" idx="5"/>
          </p:nvPr>
        </p:nvSpPr>
        <p:spPr/>
        <p:txBody>
          <a:bodyPr/>
          <a:lstStyle/>
          <a:p>
            <a:fld id="{BDDA3BBF-C724-4B4B-A388-4FB004D92EDD}" type="slidenum">
              <a:rPr lang="lv-LV" smtClean="0"/>
              <a:t>32</a:t>
            </a:fld>
            <a:endParaRPr lang="lv-LV"/>
          </a:p>
        </p:txBody>
      </p:sp>
    </p:spTree>
    <p:extLst>
      <p:ext uri="{BB962C8B-B14F-4D97-AF65-F5344CB8AC3E}">
        <p14:creationId xmlns:p14="http://schemas.microsoft.com/office/powerpoint/2010/main" val="1743817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spc="42">
                <a:solidFill>
                  <a:srgbClr val="000000"/>
                </a:solidFill>
                <a:latin typeface="Aileron Regular Bold"/>
              </a:rPr>
              <a:t>+ 19,14 MEUR eksport kredīta garantijas</a:t>
            </a:r>
            <a:endParaRPr lang="en-US" sz="1200" spc="42">
              <a:solidFill>
                <a:srgbClr val="000000"/>
              </a:solidFill>
              <a:latin typeface="Aileron Regular"/>
            </a:endParaRPr>
          </a:p>
          <a:p>
            <a:endParaRPr lang="lv-LV"/>
          </a:p>
        </p:txBody>
      </p:sp>
      <p:sp>
        <p:nvSpPr>
          <p:cNvPr id="4" name="Slide Number Placeholder 3"/>
          <p:cNvSpPr>
            <a:spLocks noGrp="1"/>
          </p:cNvSpPr>
          <p:nvPr>
            <p:ph type="sldNum" sz="quarter" idx="5"/>
          </p:nvPr>
        </p:nvSpPr>
        <p:spPr/>
        <p:txBody>
          <a:bodyPr/>
          <a:lstStyle/>
          <a:p>
            <a:fld id="{BDDA3BBF-C724-4B4B-A388-4FB004D92EDD}" type="slidenum">
              <a:rPr lang="lv-LV" smtClean="0"/>
              <a:t>33</a:t>
            </a:fld>
            <a:endParaRPr lang="lv-LV"/>
          </a:p>
        </p:txBody>
      </p:sp>
    </p:spTree>
    <p:extLst>
      <p:ext uri="{BB962C8B-B14F-4D97-AF65-F5344CB8AC3E}">
        <p14:creationId xmlns:p14="http://schemas.microsoft.com/office/powerpoint/2010/main" val="25661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solidFill>
                  <a:srgbClr val="FF0000"/>
                </a:solidFill>
              </a:rPr>
              <a:t>+ 9 227 403 EUR – papildus nauda ERAF</a:t>
            </a:r>
            <a:endParaRPr lang="lv-LV" b="1" dirty="0">
              <a:cs typeface="Segoe UI Light"/>
            </a:endParaRPr>
          </a:p>
          <a:p>
            <a:endParaRPr lang="lv-LV" dirty="0"/>
          </a:p>
        </p:txBody>
      </p:sp>
      <p:sp>
        <p:nvSpPr>
          <p:cNvPr id="4" name="Slide Number Placeholder 3"/>
          <p:cNvSpPr>
            <a:spLocks noGrp="1"/>
          </p:cNvSpPr>
          <p:nvPr>
            <p:ph type="sldNum" sz="quarter" idx="5"/>
          </p:nvPr>
        </p:nvSpPr>
        <p:spPr/>
        <p:txBody>
          <a:bodyPr/>
          <a:lstStyle/>
          <a:p>
            <a:fld id="{BDDA3BBF-C724-4B4B-A388-4FB004D92EDD}" type="slidenum">
              <a:rPr lang="lv-LV" smtClean="0"/>
              <a:t>5</a:t>
            </a:fld>
            <a:endParaRPr lang="lv-LV"/>
          </a:p>
        </p:txBody>
      </p:sp>
    </p:spTree>
    <p:extLst>
      <p:ext uri="{BB962C8B-B14F-4D97-AF65-F5344CB8AC3E}">
        <p14:creationId xmlns:p14="http://schemas.microsoft.com/office/powerpoint/2010/main" val="3454190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Atveseļošanās un noturības mehānisma investīcijas “Uzņēmumu digitālo prasmju attīstība” un tā ietvaros uzņēmumu vadītājiem un to nodarbinātajiem būs iespēja pilnveidot digitālās prasmes. </a:t>
            </a:r>
          </a:p>
          <a:p>
            <a:endParaRPr lang="lv-LV"/>
          </a:p>
          <a:p>
            <a:r>
              <a:rPr lang="lv-LV"/>
              <a:t>Investīcijas mērķis ir nodrošināt komersantus ar mūsdienu darba tirgum atbilstošas kvalifikācijas darbaspēku, kas sekmētu darba ražīguma pieaugumu, jaunu vai uzlabotu produktu un tehnoloģiju izstrādi un ieviešanu ražošanā. </a:t>
            </a:r>
            <a:r>
              <a:rPr lang="lv-LV" err="1"/>
              <a:t>Pogrammas</a:t>
            </a:r>
            <a:r>
              <a:rPr lang="lv-LV"/>
              <a:t> kopējais finansējums ir 30 milj. EUR: 20 milj. EUR (RRF) un 10 milj. EUR (ERAF).</a:t>
            </a:r>
          </a:p>
          <a:p>
            <a:endParaRPr lang="lv-LV"/>
          </a:p>
          <a:p>
            <a:r>
              <a:rPr lang="lv-LV"/>
              <a:t>Grants ar atbalsta intensitāti līdz 70%.</a:t>
            </a:r>
          </a:p>
          <a:p>
            <a:endParaRPr lang="lv-LV"/>
          </a:p>
          <a:p>
            <a:r>
              <a:rPr lang="lv-LV"/>
              <a:t>Iespējams būs apgūt sākot no pamata prasmēm kā attēlu apstrāde, prezentāciju veidošana, informācijas uzglabāšana internetā, līdz pat specifiskām apmācībām </a:t>
            </a:r>
            <a:r>
              <a:rPr lang="lv-LV" err="1"/>
              <a:t>kiberdrošībā</a:t>
            </a:r>
            <a:r>
              <a:rPr lang="lv-LV"/>
              <a:t>, augstas veiktspējas </a:t>
            </a:r>
            <a:r>
              <a:rPr lang="lv-LV" err="1"/>
              <a:t>datošanā</a:t>
            </a:r>
            <a:r>
              <a:rPr lang="lv-LV"/>
              <a:t> un mākslīgā intelekts pielietošanā</a:t>
            </a:r>
          </a:p>
          <a:p>
            <a:endParaRPr lang="lv-LV"/>
          </a:p>
        </p:txBody>
      </p:sp>
      <p:sp>
        <p:nvSpPr>
          <p:cNvPr id="4" name="Slide Number Placeholder 3"/>
          <p:cNvSpPr>
            <a:spLocks noGrp="1"/>
          </p:cNvSpPr>
          <p:nvPr>
            <p:ph type="sldNum" sz="quarter" idx="5"/>
          </p:nvPr>
        </p:nvSpPr>
        <p:spPr/>
        <p:txBody>
          <a:bodyPr/>
          <a:lstStyle/>
          <a:p>
            <a:fld id="{848DB3E7-0AAD-4941-8A3E-FD27C7A16E90}" type="slidenum">
              <a:rPr lang="lv-LV" smtClean="0"/>
              <a:t>35</a:t>
            </a:fld>
            <a:endParaRPr lang="lv-LV"/>
          </a:p>
        </p:txBody>
      </p:sp>
    </p:spTree>
    <p:extLst>
      <p:ext uri="{BB962C8B-B14F-4D97-AF65-F5344CB8AC3E}">
        <p14:creationId xmlns:p14="http://schemas.microsoft.com/office/powerpoint/2010/main" val="144388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lv-LV" sz="1200"/>
              <a:t>Tehniski ekonomiskā </a:t>
            </a:r>
            <a:r>
              <a:rPr lang="lv-LV" sz="1200" err="1"/>
              <a:t>priekšizpēte</a:t>
            </a:r>
            <a:r>
              <a:rPr lang="lv-LV" sz="1200"/>
              <a:t> - novērtējums un analīze, lai objektīvi un racionāli apzinātu jaunā produkta/pakalpojuma priekšrocības, trūkumus, iespējas un draudus, kā arī noteiktu tā īstenošanai vajadzīgos resursus un īstenošanas izredzes.</a:t>
            </a:r>
          </a:p>
          <a:p>
            <a:pPr lvl="1" algn="just"/>
            <a:r>
              <a:rPr lang="lv-LV" sz="1200"/>
              <a:t>Rūpnieciskie pētījumi plānotajiem pētījumiem vai kritiskajai izpētei, kuras mērķis ir iegūt jaunas zināšanas un paņēmienus, ko izmantot jaunu augstu tehnoloģiju līmeņa digitālo produktu/pakalpojumu izstrādei vai būtiskai uzlabošanai. </a:t>
            </a:r>
          </a:p>
          <a:p>
            <a:pPr lvl="1" algn="just"/>
            <a:r>
              <a:rPr lang="lv-LV" sz="1200"/>
              <a:t>Eksperimentā izstrāde - zinātnisko atziņu, tehnoloģisko, komerciālo vai citu būtisku zināšanu vai prasmju apgūšanai, kombinēšanai, modelēšanai vai izmantošanai, lai radītu jaunus, pārveidotus vai uzlabotus augsta līmeņa digitālus produktus/pakalpojumus.</a:t>
            </a:r>
          </a:p>
          <a:p>
            <a:pPr>
              <a:lnSpc>
                <a:spcPts val="2520"/>
              </a:lnSpc>
            </a:pPr>
            <a:endParaRPr lang="en-US" sz="1200" spc="42">
              <a:solidFill>
                <a:srgbClr val="000000"/>
              </a:solidFill>
              <a:latin typeface="Aileron Regular"/>
            </a:endParaRPr>
          </a:p>
        </p:txBody>
      </p:sp>
      <p:sp>
        <p:nvSpPr>
          <p:cNvPr id="4" name="Slide Number Placeholder 3"/>
          <p:cNvSpPr>
            <a:spLocks noGrp="1"/>
          </p:cNvSpPr>
          <p:nvPr>
            <p:ph type="sldNum" sz="quarter" idx="5"/>
          </p:nvPr>
        </p:nvSpPr>
        <p:spPr/>
        <p:txBody>
          <a:bodyPr/>
          <a:lstStyle/>
          <a:p>
            <a:fld id="{BDDA3BBF-C724-4B4B-A388-4FB004D92EDD}" type="slidenum">
              <a:rPr lang="lv-LV" smtClean="0"/>
              <a:t>36</a:t>
            </a:fld>
            <a:endParaRPr lang="lv-LV"/>
          </a:p>
        </p:txBody>
      </p:sp>
    </p:spTree>
    <p:extLst>
      <p:ext uri="{BB962C8B-B14F-4D97-AF65-F5344CB8AC3E}">
        <p14:creationId xmlns:p14="http://schemas.microsoft.com/office/powerpoint/2010/main" val="3615047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lv-LV" sz="1200" b="1" kern="1200">
                <a:solidFill>
                  <a:schemeClr val="tx1"/>
                </a:solidFill>
                <a:effectLst/>
                <a:latin typeface="Segoe UI Light" panose="020B0502040204020203" pitchFamily="34" charset="0"/>
                <a:ea typeface="+mn-ea"/>
                <a:cs typeface="+mn-cs"/>
              </a:rPr>
              <a:t>Mērķis: stimulēt komersantus pārskatīt līdzšinējos darbības procesus un tehnoloģiju izmantošanu</a:t>
            </a:r>
          </a:p>
          <a:p>
            <a:pPr lvl="0"/>
            <a:r>
              <a:rPr lang="lv-LV" sz="1200" b="1" kern="1200">
                <a:solidFill>
                  <a:schemeClr val="tx1"/>
                </a:solidFill>
                <a:effectLst/>
                <a:latin typeface="Segoe UI Light" panose="020B0502040204020203" pitchFamily="34" charset="0"/>
                <a:ea typeface="+mn-ea"/>
                <a:cs typeface="+mn-cs"/>
              </a:rPr>
              <a:t>industrijas 4.0 risinājumu iegādei un ieviešanai - piemēram:</a:t>
            </a:r>
          </a:p>
          <a:p>
            <a:pPr lvl="1"/>
            <a:r>
              <a:rPr lang="lv-LV" sz="1200" kern="1200">
                <a:solidFill>
                  <a:schemeClr val="tx1"/>
                </a:solidFill>
                <a:effectLst/>
                <a:latin typeface="Segoe UI Light" panose="020B0502040204020203" pitchFamily="34" charset="0"/>
                <a:ea typeface="+mn-ea"/>
                <a:cs typeface="+mn-cs"/>
              </a:rPr>
              <a:t>Lietu internets (Internet of </a:t>
            </a:r>
            <a:r>
              <a:rPr lang="lv-LV" sz="1200" kern="1200" err="1">
                <a:solidFill>
                  <a:schemeClr val="tx1"/>
                </a:solidFill>
                <a:effectLst/>
                <a:latin typeface="Segoe UI Light" panose="020B0502040204020203" pitchFamily="34" charset="0"/>
                <a:ea typeface="+mn-ea"/>
                <a:cs typeface="+mn-cs"/>
              </a:rPr>
              <a:t>things</a:t>
            </a:r>
            <a:r>
              <a:rPr lang="lv-LV" sz="1200" kern="1200">
                <a:solidFill>
                  <a:schemeClr val="tx1"/>
                </a:solidFill>
                <a:effectLst/>
                <a:latin typeface="Segoe UI Light" panose="020B0502040204020203" pitchFamily="34" charset="0"/>
                <a:ea typeface="+mn-ea"/>
                <a:cs typeface="+mn-cs"/>
              </a:rPr>
              <a:t> - IOT);</a:t>
            </a:r>
          </a:p>
          <a:p>
            <a:pPr lvl="1"/>
            <a:r>
              <a:rPr lang="lv-LV" sz="1200" kern="1200">
                <a:solidFill>
                  <a:schemeClr val="tx1"/>
                </a:solidFill>
                <a:effectLst/>
                <a:latin typeface="Segoe UI Light" panose="020B0502040204020203" pitchFamily="34" charset="0"/>
                <a:ea typeface="+mn-ea"/>
                <a:cs typeface="+mn-cs"/>
              </a:rPr>
              <a:t>Mākslīgais intelekts (</a:t>
            </a:r>
            <a:r>
              <a:rPr lang="lv-LV" sz="1200" kern="1200" err="1">
                <a:solidFill>
                  <a:schemeClr val="tx1"/>
                </a:solidFill>
                <a:effectLst/>
                <a:latin typeface="Segoe UI Light" panose="020B0502040204020203" pitchFamily="34" charset="0"/>
                <a:ea typeface="+mn-ea"/>
                <a:cs typeface="+mn-cs"/>
              </a:rPr>
              <a:t>artificial</a:t>
            </a:r>
            <a:r>
              <a:rPr lang="lv-LV" sz="1200" kern="1200">
                <a:solidFill>
                  <a:schemeClr val="tx1"/>
                </a:solidFill>
                <a:effectLst/>
                <a:latin typeface="Segoe UI Light" panose="020B0502040204020203" pitchFamily="34" charset="0"/>
                <a:ea typeface="+mn-ea"/>
                <a:cs typeface="+mn-cs"/>
              </a:rPr>
              <a:t> </a:t>
            </a:r>
            <a:r>
              <a:rPr lang="lv-LV" sz="1200" kern="1200" err="1">
                <a:solidFill>
                  <a:schemeClr val="tx1"/>
                </a:solidFill>
                <a:effectLst/>
                <a:latin typeface="Segoe UI Light" panose="020B0502040204020203" pitchFamily="34" charset="0"/>
                <a:ea typeface="+mn-ea"/>
                <a:cs typeface="+mn-cs"/>
              </a:rPr>
              <a:t>intelligence</a:t>
            </a:r>
            <a:r>
              <a:rPr lang="lv-LV" sz="1200" kern="1200">
                <a:solidFill>
                  <a:schemeClr val="tx1"/>
                </a:solidFill>
                <a:effectLst/>
                <a:latin typeface="Segoe UI Light" panose="020B0502040204020203" pitchFamily="34" charset="0"/>
                <a:ea typeface="+mn-ea"/>
                <a:cs typeface="+mn-cs"/>
              </a:rPr>
              <a:t> - AI);</a:t>
            </a:r>
          </a:p>
          <a:p>
            <a:pPr lvl="1"/>
            <a:r>
              <a:rPr lang="lv-LV" sz="1200" kern="1200" err="1">
                <a:solidFill>
                  <a:schemeClr val="tx1"/>
                </a:solidFill>
                <a:effectLst/>
                <a:latin typeface="Segoe UI Light" panose="020B0502040204020203" pitchFamily="34" charset="0"/>
                <a:ea typeface="+mn-ea"/>
                <a:cs typeface="+mn-cs"/>
              </a:rPr>
              <a:t>Mašīnmācīšanās</a:t>
            </a:r>
            <a:r>
              <a:rPr lang="lv-LV" sz="1200" kern="1200">
                <a:solidFill>
                  <a:schemeClr val="tx1"/>
                </a:solidFill>
                <a:effectLst/>
                <a:latin typeface="Segoe UI Light" panose="020B0502040204020203" pitchFamily="34" charset="0"/>
                <a:ea typeface="+mn-ea"/>
                <a:cs typeface="+mn-cs"/>
              </a:rPr>
              <a:t> (</a:t>
            </a:r>
            <a:r>
              <a:rPr lang="lv-LV" sz="1200" kern="1200" err="1">
                <a:solidFill>
                  <a:schemeClr val="tx1"/>
                </a:solidFill>
                <a:effectLst/>
                <a:latin typeface="Segoe UI Light" panose="020B0502040204020203" pitchFamily="34" charset="0"/>
                <a:ea typeface="+mn-ea"/>
                <a:cs typeface="+mn-cs"/>
              </a:rPr>
              <a:t>machine</a:t>
            </a:r>
            <a:r>
              <a:rPr lang="lv-LV" sz="1200" kern="1200">
                <a:solidFill>
                  <a:schemeClr val="tx1"/>
                </a:solidFill>
                <a:effectLst/>
                <a:latin typeface="Segoe UI Light" panose="020B0502040204020203" pitchFamily="34" charset="0"/>
                <a:ea typeface="+mn-ea"/>
                <a:cs typeface="+mn-cs"/>
              </a:rPr>
              <a:t> </a:t>
            </a:r>
            <a:r>
              <a:rPr lang="lv-LV" sz="1200" kern="1200" err="1">
                <a:solidFill>
                  <a:schemeClr val="tx1"/>
                </a:solidFill>
                <a:effectLst/>
                <a:latin typeface="Segoe UI Light" panose="020B0502040204020203" pitchFamily="34" charset="0"/>
                <a:ea typeface="+mn-ea"/>
                <a:cs typeface="+mn-cs"/>
              </a:rPr>
              <a:t>learning</a:t>
            </a:r>
            <a:r>
              <a:rPr lang="lv-LV" sz="1200" kern="1200">
                <a:solidFill>
                  <a:schemeClr val="tx1"/>
                </a:solidFill>
                <a:effectLst/>
                <a:latin typeface="Segoe UI Light" panose="020B0502040204020203" pitchFamily="34" charset="0"/>
                <a:ea typeface="+mn-ea"/>
                <a:cs typeface="+mn-cs"/>
              </a:rPr>
              <a:t> - ML);</a:t>
            </a:r>
          </a:p>
          <a:p>
            <a:pPr lvl="1"/>
            <a:r>
              <a:rPr lang="lv-LV" sz="1200" kern="1200" err="1">
                <a:solidFill>
                  <a:schemeClr val="tx1"/>
                </a:solidFill>
                <a:effectLst/>
                <a:latin typeface="Segoe UI Light" panose="020B0502040204020203" pitchFamily="34" charset="0"/>
                <a:ea typeface="+mn-ea"/>
                <a:cs typeface="+mn-cs"/>
              </a:rPr>
              <a:t>Blokķēde</a:t>
            </a:r>
            <a:r>
              <a:rPr lang="lv-LV" sz="1200" kern="1200">
                <a:solidFill>
                  <a:schemeClr val="tx1"/>
                </a:solidFill>
                <a:effectLst/>
                <a:latin typeface="Segoe UI Light" panose="020B0502040204020203" pitchFamily="34" charset="0"/>
                <a:ea typeface="+mn-ea"/>
                <a:cs typeface="+mn-cs"/>
              </a:rPr>
              <a:t> (</a:t>
            </a:r>
            <a:r>
              <a:rPr lang="lv-LV" sz="1200" kern="1200" err="1">
                <a:solidFill>
                  <a:schemeClr val="tx1"/>
                </a:solidFill>
                <a:effectLst/>
                <a:latin typeface="Segoe UI Light" panose="020B0502040204020203" pitchFamily="34" charset="0"/>
                <a:ea typeface="+mn-ea"/>
                <a:cs typeface="+mn-cs"/>
              </a:rPr>
              <a:t>blockchain</a:t>
            </a:r>
            <a:r>
              <a:rPr lang="lv-LV" sz="1200" kern="1200">
                <a:solidFill>
                  <a:schemeClr val="tx1"/>
                </a:solidFill>
                <a:effectLst/>
                <a:latin typeface="Segoe UI Light" panose="020B0502040204020203" pitchFamily="34" charset="0"/>
                <a:ea typeface="+mn-ea"/>
                <a:cs typeface="+mn-cs"/>
              </a:rPr>
              <a:t>);</a:t>
            </a:r>
          </a:p>
          <a:p>
            <a:pPr lvl="1"/>
            <a:r>
              <a:rPr lang="lv-LV" sz="1200" kern="1200">
                <a:solidFill>
                  <a:schemeClr val="tx1"/>
                </a:solidFill>
                <a:effectLst/>
                <a:latin typeface="Segoe UI Light" panose="020B0502040204020203" pitchFamily="34" charset="0"/>
                <a:ea typeface="+mn-ea"/>
                <a:cs typeface="+mn-cs"/>
              </a:rPr>
              <a:t>Lielie dati (</a:t>
            </a:r>
            <a:r>
              <a:rPr lang="lv-LV" sz="1200" kern="1200" err="1">
                <a:solidFill>
                  <a:schemeClr val="tx1"/>
                </a:solidFill>
                <a:effectLst/>
                <a:latin typeface="Segoe UI Light" panose="020B0502040204020203" pitchFamily="34" charset="0"/>
                <a:ea typeface="+mn-ea"/>
                <a:cs typeface="+mn-cs"/>
              </a:rPr>
              <a:t>big</a:t>
            </a:r>
            <a:r>
              <a:rPr lang="lv-LV" sz="1200" kern="1200">
                <a:solidFill>
                  <a:schemeClr val="tx1"/>
                </a:solidFill>
                <a:effectLst/>
                <a:latin typeface="Segoe UI Light" panose="020B0502040204020203" pitchFamily="34" charset="0"/>
                <a:ea typeface="+mn-ea"/>
                <a:cs typeface="+mn-cs"/>
              </a:rPr>
              <a:t> </a:t>
            </a:r>
            <a:r>
              <a:rPr lang="lv-LV" sz="1200" kern="1200" err="1">
                <a:solidFill>
                  <a:schemeClr val="tx1"/>
                </a:solidFill>
                <a:effectLst/>
                <a:latin typeface="Segoe UI Light" panose="020B0502040204020203" pitchFamily="34" charset="0"/>
                <a:ea typeface="+mn-ea"/>
                <a:cs typeface="+mn-cs"/>
              </a:rPr>
              <a:t>data</a:t>
            </a:r>
            <a:r>
              <a:rPr lang="lv-LV" sz="1200" kern="1200">
                <a:solidFill>
                  <a:schemeClr val="tx1"/>
                </a:solidFill>
                <a:effectLst/>
                <a:latin typeface="Segoe UI Light" panose="020B0502040204020203" pitchFamily="34" charset="0"/>
                <a:ea typeface="+mn-ea"/>
                <a:cs typeface="+mn-cs"/>
              </a:rPr>
              <a:t>);</a:t>
            </a:r>
          </a:p>
          <a:p>
            <a:pPr lvl="1"/>
            <a:r>
              <a:rPr lang="lv-LV" sz="1200" kern="1200" err="1">
                <a:solidFill>
                  <a:schemeClr val="tx1"/>
                </a:solidFill>
                <a:effectLst/>
                <a:latin typeface="Segoe UI Light" panose="020B0502040204020203" pitchFamily="34" charset="0"/>
                <a:ea typeface="+mn-ea"/>
                <a:cs typeface="+mn-cs"/>
              </a:rPr>
              <a:t>Mākoņdatošana</a:t>
            </a:r>
            <a:r>
              <a:rPr lang="lv-LV" sz="1200" kern="1200">
                <a:solidFill>
                  <a:schemeClr val="tx1"/>
                </a:solidFill>
                <a:effectLst/>
                <a:latin typeface="Segoe UI Light" panose="020B0502040204020203" pitchFamily="34" charset="0"/>
                <a:ea typeface="+mn-ea"/>
                <a:cs typeface="+mn-cs"/>
              </a:rPr>
              <a:t> (</a:t>
            </a:r>
            <a:r>
              <a:rPr lang="lv-LV" sz="1200" kern="1200" err="1">
                <a:solidFill>
                  <a:schemeClr val="tx1"/>
                </a:solidFill>
                <a:effectLst/>
                <a:latin typeface="Segoe UI Light" panose="020B0502040204020203" pitchFamily="34" charset="0"/>
                <a:ea typeface="+mn-ea"/>
                <a:cs typeface="+mn-cs"/>
              </a:rPr>
              <a:t>cloud</a:t>
            </a:r>
            <a:r>
              <a:rPr lang="lv-LV" sz="1200" kern="1200">
                <a:solidFill>
                  <a:schemeClr val="tx1"/>
                </a:solidFill>
                <a:effectLst/>
                <a:latin typeface="Segoe UI Light" panose="020B0502040204020203" pitchFamily="34" charset="0"/>
                <a:ea typeface="+mn-ea"/>
                <a:cs typeface="+mn-cs"/>
              </a:rPr>
              <a:t> </a:t>
            </a:r>
            <a:r>
              <a:rPr lang="lv-LV" sz="1200" kern="1200" err="1">
                <a:solidFill>
                  <a:schemeClr val="tx1"/>
                </a:solidFill>
                <a:effectLst/>
                <a:latin typeface="Segoe UI Light" panose="020B0502040204020203" pitchFamily="34" charset="0"/>
                <a:ea typeface="+mn-ea"/>
                <a:cs typeface="+mn-cs"/>
              </a:rPr>
              <a:t>computing</a:t>
            </a:r>
            <a:r>
              <a:rPr lang="lv-LV" sz="1200" kern="1200">
                <a:solidFill>
                  <a:schemeClr val="tx1"/>
                </a:solidFill>
                <a:effectLst/>
                <a:latin typeface="Segoe UI Light" panose="020B0502040204020203" pitchFamily="34" charset="0"/>
                <a:ea typeface="+mn-ea"/>
                <a:cs typeface="+mn-cs"/>
              </a:rPr>
              <a:t>);</a:t>
            </a:r>
          </a:p>
          <a:p>
            <a:pPr lvl="1"/>
            <a:r>
              <a:rPr lang="lv-LV" sz="1200" kern="1200">
                <a:solidFill>
                  <a:schemeClr val="tx1"/>
                </a:solidFill>
                <a:effectLst/>
                <a:latin typeface="Segoe UI Light" panose="020B0502040204020203" pitchFamily="34" charset="0"/>
                <a:ea typeface="+mn-ea"/>
                <a:cs typeface="+mn-cs"/>
              </a:rPr>
              <a:t>Augsta veiktspējas </a:t>
            </a:r>
            <a:r>
              <a:rPr lang="lv-LV" sz="1200" kern="1200" err="1">
                <a:solidFill>
                  <a:schemeClr val="tx1"/>
                </a:solidFill>
                <a:effectLst/>
                <a:latin typeface="Segoe UI Light" panose="020B0502040204020203" pitchFamily="34" charset="0"/>
                <a:ea typeface="+mn-ea"/>
                <a:cs typeface="+mn-cs"/>
              </a:rPr>
              <a:t>datošana</a:t>
            </a:r>
            <a:r>
              <a:rPr lang="lv-LV" sz="1200" kern="1200">
                <a:solidFill>
                  <a:schemeClr val="tx1"/>
                </a:solidFill>
                <a:effectLst/>
                <a:latin typeface="Segoe UI Light" panose="020B0502040204020203" pitchFamily="34" charset="0"/>
                <a:ea typeface="+mn-ea"/>
                <a:cs typeface="+mn-cs"/>
              </a:rPr>
              <a:t> (HPC);</a:t>
            </a:r>
          </a:p>
          <a:p>
            <a:pPr lvl="1"/>
            <a:r>
              <a:rPr lang="lv-LV" sz="1200" kern="1200">
                <a:solidFill>
                  <a:schemeClr val="tx1"/>
                </a:solidFill>
                <a:effectLst/>
                <a:latin typeface="Segoe UI Light" panose="020B0502040204020203" pitchFamily="34" charset="0"/>
                <a:ea typeface="+mn-ea"/>
                <a:cs typeface="+mn-cs"/>
              </a:rPr>
              <a:t>Virtuālā realitāte (VR);</a:t>
            </a:r>
          </a:p>
          <a:p>
            <a:pPr lvl="1"/>
            <a:r>
              <a:rPr lang="lv-LV" sz="1200" kern="1200">
                <a:solidFill>
                  <a:schemeClr val="tx1"/>
                </a:solidFill>
                <a:effectLst/>
                <a:latin typeface="Segoe UI Light" panose="020B0502040204020203" pitchFamily="34" charset="0"/>
                <a:ea typeface="+mn-ea"/>
                <a:cs typeface="+mn-cs"/>
              </a:rPr>
              <a:t>Paplašinātā realitāte (AR);</a:t>
            </a:r>
          </a:p>
          <a:p>
            <a:pPr lvl="2"/>
            <a:endParaRPr lang="lv-LV" sz="1200" b="1" kern="1200">
              <a:solidFill>
                <a:schemeClr val="tx1"/>
              </a:solidFill>
              <a:effectLst/>
              <a:latin typeface="Segoe UI Light" panose="020B0502040204020203" pitchFamily="34" charset="0"/>
              <a:ea typeface="+mn-ea"/>
              <a:cs typeface="+mn-cs"/>
            </a:endParaRPr>
          </a:p>
          <a:p>
            <a:pPr lvl="2"/>
            <a:r>
              <a:rPr lang="lv-LV" sz="1200" kern="1200">
                <a:solidFill>
                  <a:schemeClr val="tx1"/>
                </a:solidFill>
                <a:effectLst/>
                <a:latin typeface="Segoe UI Light" panose="020B0502040204020203" pitchFamily="34" charset="0"/>
                <a:ea typeface="+mn-ea"/>
                <a:cs typeface="+mn-cs"/>
              </a:rPr>
              <a:t>Neattiecināmās izmaksas:</a:t>
            </a:r>
          </a:p>
          <a:p>
            <a:pPr marL="1085850" lvl="2" indent="-171450">
              <a:buFont typeface="Arial" panose="020B0604020202020204" pitchFamily="34" charset="0"/>
              <a:buChar char="•"/>
            </a:pPr>
            <a:r>
              <a:rPr lang="lv-LV" sz="1200" kern="1200">
                <a:solidFill>
                  <a:schemeClr val="tx1"/>
                </a:solidFill>
                <a:effectLst/>
                <a:latin typeface="Segoe UI Light" panose="020B0502040204020203" pitchFamily="34" charset="0"/>
                <a:ea typeface="+mn-ea"/>
                <a:cs typeface="+mn-cs"/>
              </a:rPr>
              <a:t>standarta biroja tehnikas/datortehnikas iegādi; </a:t>
            </a:r>
            <a:endParaRPr lang="lv-LV" sz="1100" kern="1200">
              <a:solidFill>
                <a:schemeClr val="tx1"/>
              </a:solidFill>
              <a:effectLst/>
              <a:latin typeface="Segoe UI Light" panose="020B0502040204020203" pitchFamily="34" charset="0"/>
              <a:ea typeface="+mn-ea"/>
              <a:cs typeface="+mn-cs"/>
            </a:endParaRPr>
          </a:p>
          <a:p>
            <a:pPr marL="1085850" lvl="2" indent="-171450">
              <a:buFont typeface="Arial" panose="020B0604020202020204" pitchFamily="34" charset="0"/>
              <a:buChar char="•"/>
            </a:pPr>
            <a:r>
              <a:rPr lang="lv-LV" sz="1200" kern="1200">
                <a:solidFill>
                  <a:schemeClr val="tx1"/>
                </a:solidFill>
                <a:effectLst/>
                <a:latin typeface="Segoe UI Light" panose="020B0502040204020203" pitchFamily="34" charset="0"/>
                <a:ea typeface="+mn-ea"/>
                <a:cs typeface="+mn-cs"/>
              </a:rPr>
              <a:t>esošas programmatūras un informācijas sistēmu atbalstam;</a:t>
            </a:r>
            <a:endParaRPr lang="lv-LV" sz="1100" kern="1200">
              <a:solidFill>
                <a:schemeClr val="tx1"/>
              </a:solidFill>
              <a:effectLst/>
              <a:latin typeface="Segoe UI Light" panose="020B0502040204020203" pitchFamily="34" charset="0"/>
              <a:ea typeface="+mn-ea"/>
              <a:cs typeface="+mn-cs"/>
            </a:endParaRPr>
          </a:p>
          <a:p>
            <a:pPr marL="1085850" lvl="2" indent="-171450">
              <a:buFont typeface="Arial" panose="020B0604020202020204" pitchFamily="34" charset="0"/>
              <a:buChar char="•"/>
            </a:pPr>
            <a:r>
              <a:rPr lang="lv-LV" sz="1200" kern="1200">
                <a:solidFill>
                  <a:schemeClr val="tx1"/>
                </a:solidFill>
                <a:effectLst/>
                <a:latin typeface="Segoe UI Light" panose="020B0502040204020203" pitchFamily="34" charset="0"/>
                <a:ea typeface="+mn-ea"/>
                <a:cs typeface="+mn-cs"/>
              </a:rPr>
              <a:t>esošo programmu papildināšanu ar jaunu funkcionalitāti lietotājiem;</a:t>
            </a:r>
            <a:endParaRPr lang="lv-LV" sz="1100" kern="1200">
              <a:solidFill>
                <a:schemeClr val="tx1"/>
              </a:solidFill>
              <a:effectLst/>
              <a:latin typeface="Segoe UI Light" panose="020B0502040204020203" pitchFamily="34" charset="0"/>
              <a:ea typeface="+mn-ea"/>
              <a:cs typeface="+mn-cs"/>
            </a:endParaRPr>
          </a:p>
          <a:p>
            <a:pPr marL="1085850" lvl="2" indent="-171450">
              <a:buFont typeface="Arial" panose="020B0604020202020204" pitchFamily="34" charset="0"/>
              <a:buChar char="•"/>
            </a:pPr>
            <a:r>
              <a:rPr lang="lv-LV" sz="1200" kern="1200">
                <a:solidFill>
                  <a:schemeClr val="tx1"/>
                </a:solidFill>
                <a:effectLst/>
                <a:latin typeface="Segoe UI Light" panose="020B0502040204020203" pitchFamily="34" charset="0"/>
                <a:ea typeface="+mn-ea"/>
                <a:cs typeface="+mn-cs"/>
              </a:rPr>
              <a:t>esošās programmatūras pielāgošanu;</a:t>
            </a:r>
            <a:endParaRPr lang="lv-LV" sz="1100" kern="1200">
              <a:solidFill>
                <a:schemeClr val="tx1"/>
              </a:solidFill>
              <a:effectLst/>
              <a:latin typeface="Segoe UI Light" panose="020B0502040204020203" pitchFamily="34" charset="0"/>
              <a:ea typeface="+mn-ea"/>
              <a:cs typeface="+mn-cs"/>
            </a:endParaRPr>
          </a:p>
          <a:p>
            <a:pPr marL="1085850" lvl="2" indent="-171450">
              <a:buFont typeface="Arial" panose="020B0604020202020204" pitchFamily="34" charset="0"/>
              <a:buChar char="•"/>
            </a:pPr>
            <a:r>
              <a:rPr lang="lv-LV" sz="1200" kern="1200">
                <a:solidFill>
                  <a:schemeClr val="tx1"/>
                </a:solidFill>
                <a:effectLst/>
                <a:latin typeface="Segoe UI Light" panose="020B0502040204020203" pitchFamily="34" charset="0"/>
                <a:ea typeface="+mn-ea"/>
                <a:cs typeface="+mn-cs"/>
              </a:rPr>
              <a:t>lietotāja dokumentācijas sagatavošanai;</a:t>
            </a:r>
          </a:p>
          <a:p>
            <a:pPr marL="1085850" lvl="2" indent="-171450">
              <a:buFont typeface="Arial" panose="020B0604020202020204" pitchFamily="34" charset="0"/>
              <a:buChar char="•"/>
            </a:pPr>
            <a:r>
              <a:rPr lang="lv-LV" sz="1200" kern="1200">
                <a:solidFill>
                  <a:schemeClr val="tx1"/>
                </a:solidFill>
                <a:effectLst/>
                <a:latin typeface="Segoe UI Light" panose="020B0502040204020203" pitchFamily="34" charset="0"/>
                <a:ea typeface="+mn-ea"/>
                <a:cs typeface="+mn-cs"/>
              </a:rPr>
              <a:t>pievienotās vērtības nodokļa segšanai</a:t>
            </a:r>
            <a:endParaRPr lang="en-AU"/>
          </a:p>
          <a:p>
            <a:endParaRPr lang="lv-LV"/>
          </a:p>
        </p:txBody>
      </p:sp>
      <p:sp>
        <p:nvSpPr>
          <p:cNvPr id="4" name="Slide Number Placeholder 3"/>
          <p:cNvSpPr>
            <a:spLocks noGrp="1"/>
          </p:cNvSpPr>
          <p:nvPr>
            <p:ph type="sldNum" sz="quarter" idx="5"/>
          </p:nvPr>
        </p:nvSpPr>
        <p:spPr/>
        <p:txBody>
          <a:bodyPr/>
          <a:lstStyle/>
          <a:p>
            <a:fld id="{BDDA3BBF-C724-4B4B-A388-4FB004D92EDD}" type="slidenum">
              <a:rPr lang="lv-LV" smtClean="0"/>
              <a:t>37</a:t>
            </a:fld>
            <a:endParaRPr lang="lv-LV"/>
          </a:p>
        </p:txBody>
      </p:sp>
    </p:spTree>
    <p:extLst>
      <p:ext uri="{BB962C8B-B14F-4D97-AF65-F5344CB8AC3E}">
        <p14:creationId xmlns:p14="http://schemas.microsoft.com/office/powerpoint/2010/main" val="3976891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a:solidFill>
                  <a:schemeClr val="tx1"/>
                </a:solidFill>
                <a:effectLst/>
                <a:latin typeface="Segoe UI Light" panose="020B0502040204020203" pitchFamily="34" charset="0"/>
                <a:ea typeface="+mn-ea"/>
                <a:cs typeface="+mn-cs"/>
              </a:rPr>
              <a:t>(34) “garantija” ir rakstiska apņemšanās uzņemties atbildību par visu trešās puses parādu vai saistībām vai to daļu, vai par šīs trešās puses veiksmīgu saistību izpildi, ja notiek notikums, kas izraisa šādu garantiju, piemēram, aizdevuma neizpilde;</a:t>
            </a:r>
          </a:p>
          <a:p>
            <a:endParaRPr lang="lv-LV" sz="1200" kern="1200">
              <a:solidFill>
                <a:schemeClr val="tx1"/>
              </a:solidFill>
              <a:effectLst/>
              <a:latin typeface="Segoe UI Light" panose="020B0502040204020203" pitchFamily="34" charset="0"/>
              <a:ea typeface="+mn-ea"/>
              <a:cs typeface="+mn-cs"/>
            </a:endParaRPr>
          </a:p>
          <a:p>
            <a:r>
              <a:rPr lang="lv-LV" sz="1200" kern="1200">
                <a:solidFill>
                  <a:schemeClr val="tx1"/>
                </a:solidFill>
                <a:effectLst/>
                <a:latin typeface="Segoe UI Light" panose="020B0502040204020203" pitchFamily="34" charset="0"/>
                <a:ea typeface="+mn-ea"/>
                <a:cs typeface="+mn-cs"/>
              </a:rPr>
              <a:t>Provizoriskais garantiju portfelis – 40  000 000 EUR</a:t>
            </a:r>
          </a:p>
          <a:p>
            <a:endParaRPr lang="lv-LV"/>
          </a:p>
        </p:txBody>
      </p:sp>
      <p:sp>
        <p:nvSpPr>
          <p:cNvPr id="4" name="Slide Number Placeholder 3"/>
          <p:cNvSpPr>
            <a:spLocks noGrp="1"/>
          </p:cNvSpPr>
          <p:nvPr>
            <p:ph type="sldNum" sz="quarter" idx="5"/>
          </p:nvPr>
        </p:nvSpPr>
        <p:spPr/>
        <p:txBody>
          <a:bodyPr/>
          <a:lstStyle/>
          <a:p>
            <a:fld id="{BDDA3BBF-C724-4B4B-A388-4FB004D92EDD}" type="slidenum">
              <a:rPr lang="lv-LV" smtClean="0"/>
              <a:t>38</a:t>
            </a:fld>
            <a:endParaRPr lang="lv-LV"/>
          </a:p>
        </p:txBody>
      </p:sp>
    </p:spTree>
    <p:extLst>
      <p:ext uri="{BB962C8B-B14F-4D97-AF65-F5344CB8AC3E}">
        <p14:creationId xmlns:p14="http://schemas.microsoft.com/office/powerpoint/2010/main" val="701973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lv-LV" b="1">
                <a:cs typeface="Segoe UI Light"/>
              </a:rPr>
              <a:t>2.1.1.7. Valsts iestāžu  infrastruktūras optimizācija  13 050 000 EUR</a:t>
            </a:r>
          </a:p>
          <a:p>
            <a:pPr lvl="2"/>
            <a:r>
              <a:rPr lang="lv-LV" b="1">
                <a:cs typeface="Segoe UI Light"/>
              </a:rPr>
              <a:t>2.1.1.8. Energoefektivitāti veicinoši pasākumi kultūras infrastruktūrā  34 800 000 EUR </a:t>
            </a:r>
          </a:p>
        </p:txBody>
      </p:sp>
      <p:sp>
        <p:nvSpPr>
          <p:cNvPr id="4" name="Slide Number Placeholder 3"/>
          <p:cNvSpPr>
            <a:spLocks noGrp="1"/>
          </p:cNvSpPr>
          <p:nvPr>
            <p:ph type="sldNum" sz="quarter" idx="5"/>
          </p:nvPr>
        </p:nvSpPr>
        <p:spPr/>
        <p:txBody>
          <a:bodyPr/>
          <a:lstStyle/>
          <a:p>
            <a:fld id="{BDDA3BBF-C724-4B4B-A388-4FB004D92EDD}" type="slidenum">
              <a:rPr lang="lv-LV" smtClean="0"/>
              <a:t>6</a:t>
            </a:fld>
            <a:endParaRPr lang="lv-LV"/>
          </a:p>
        </p:txBody>
      </p:sp>
    </p:spTree>
    <p:extLst>
      <p:ext uri="{BB962C8B-B14F-4D97-AF65-F5344CB8AC3E}">
        <p14:creationId xmlns:p14="http://schemas.microsoft.com/office/powerpoint/2010/main" val="21898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kern="1200" dirty="0">
                <a:solidFill>
                  <a:schemeClr val="tx1"/>
                </a:solidFill>
                <a:effectLst/>
                <a:latin typeface="Segoe UI Light" panose="020B0502040204020203" pitchFamily="34" charset="0"/>
                <a:ea typeface="+mn-ea"/>
                <a:cs typeface="+mn-cs"/>
              </a:rPr>
              <a:t>2.1.4.SAM Atjaunojamo energoresursu enerģijas veicināšana – saules enerģija u.c. AER elektroenerģija</a:t>
            </a:r>
            <a:endParaRPr lang="lv-LV" b="1" dirty="0">
              <a:cs typeface="Segoe UI Light"/>
            </a:endParaRPr>
          </a:p>
          <a:p>
            <a:endParaRPr lang="lv-LV" dirty="0"/>
          </a:p>
        </p:txBody>
      </p:sp>
      <p:sp>
        <p:nvSpPr>
          <p:cNvPr id="4" name="Slide Number Placeholder 3"/>
          <p:cNvSpPr>
            <a:spLocks noGrp="1"/>
          </p:cNvSpPr>
          <p:nvPr>
            <p:ph type="sldNum" sz="quarter" idx="5"/>
          </p:nvPr>
        </p:nvSpPr>
        <p:spPr/>
        <p:txBody>
          <a:bodyPr/>
          <a:lstStyle/>
          <a:p>
            <a:fld id="{BDDA3BBF-C724-4B4B-A388-4FB004D92EDD}" type="slidenum">
              <a:rPr lang="lv-LV" smtClean="0"/>
              <a:t>8</a:t>
            </a:fld>
            <a:endParaRPr lang="lv-LV"/>
          </a:p>
        </p:txBody>
      </p:sp>
    </p:spTree>
    <p:extLst>
      <p:ext uri="{BB962C8B-B14F-4D97-AF65-F5344CB8AC3E}">
        <p14:creationId xmlns:p14="http://schemas.microsoft.com/office/powerpoint/2010/main" val="143550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1"/>
              <a:t>No š.g.  19.janvāra ir sākusies pieteikšanās jaunajā lielo investīciju projektu atbalsta programmā</a:t>
            </a:r>
            <a:r>
              <a:rPr lang="lv-LV"/>
              <a:t>, kas paredzēta Latvijas lielajiem un vidējiem uzņēmumiem. Programmas mērķis ir nodrošināt finanšu pieejamību lieliem investīciju projektiem ekonomikas atveseļošanai Covid-19 izraisītās krīzes apstākļos. Programma unikāla ar to, ka uzņēmums, sasniedzot projekta mērķus un izpildot noteiktus kritērijus, var pretendēt uz aizdevumu ar kapitāla atlaidi jeb dzēst ALTUM piešķirto aizdevuma daļu.</a:t>
            </a:r>
            <a:br>
              <a:rPr lang="lv-LV"/>
            </a:br>
            <a:endParaRPr lang="lv-LV"/>
          </a:p>
          <a:p>
            <a:r>
              <a:rPr lang="lv-LV"/>
              <a:t>Ar investīciju fondu paredzēts veicināt komersantu attīstību, konkurētspēju, eksporta apjoma palielināšanu un nodrošinot finansējumu tādu projektu īstenošanai, kuri ir vērsti uz jaunu iekārtu un tehnoloģisko procesu ieviešanu – tātad lai radītu pievienoto vērtību, kas ir pamats Latvijas izaugsmei. </a:t>
            </a:r>
            <a:br>
              <a:rPr lang="lv-LV"/>
            </a:br>
            <a:endParaRPr lang="lv-LV"/>
          </a:p>
          <a:p>
            <a:r>
              <a:rPr lang="lv-LV"/>
              <a:t>Līdz 2029. gadam plānots, ka līdz ar programmas īstenošanu tiks radītas 800 jaunas, labi apmaksātas darba vietas, katrs īstenotais projekts radīs vismaz trīs miljonu eiro eksporta pieaugumu gadā, kā arī katrā īstenotajā projektā plānots veikt 250 tūkstošus eiro lielus ieguldījumus pētniecībā un attīstībā ik gadu.</a:t>
            </a:r>
            <a:br>
              <a:rPr lang="lv-LV"/>
            </a:br>
            <a:endParaRPr lang="lv-LV"/>
          </a:p>
          <a:p>
            <a:r>
              <a:rPr lang="lv-LV"/>
              <a:t>Ar lieliem investīciju projektiem šeit mēs saprotam ieguldījumu vismaz 10 milj. EUR, turklāt specializējoties vienā no RIS3 jomām: zināšanu ietilpīga </a:t>
            </a:r>
            <a:r>
              <a:rPr lang="lv-LV" err="1"/>
              <a:t>bioekonomika</a:t>
            </a:r>
            <a:r>
              <a:rPr lang="lv-LV"/>
              <a:t>; </a:t>
            </a:r>
            <a:r>
              <a:rPr lang="lv-LV" err="1"/>
              <a:t>biomedicīna</a:t>
            </a:r>
            <a:r>
              <a:rPr lang="lv-LV"/>
              <a:t>, medicīnas tehnoloģijas, farmācija; </a:t>
            </a:r>
            <a:r>
              <a:rPr lang="lv-LV" err="1"/>
              <a:t>fotonika</a:t>
            </a:r>
            <a:r>
              <a:rPr lang="lv-LV"/>
              <a:t> un viedie materiāli, tehnoloģijas un </a:t>
            </a:r>
            <a:r>
              <a:rPr lang="lv-LV" err="1"/>
              <a:t>inženiersistēmas</a:t>
            </a:r>
            <a:r>
              <a:rPr lang="lv-LV"/>
              <a:t>; viedā enerģētika un mobilitāte; informācijas un komunikācijas tehnoloģijas.</a:t>
            </a:r>
          </a:p>
          <a:p>
            <a:endParaRPr lang="lv-LV"/>
          </a:p>
        </p:txBody>
      </p:sp>
      <p:sp>
        <p:nvSpPr>
          <p:cNvPr id="4" name="Slide Number Placeholder 3"/>
          <p:cNvSpPr>
            <a:spLocks noGrp="1"/>
          </p:cNvSpPr>
          <p:nvPr>
            <p:ph type="sldNum" sz="quarter" idx="5"/>
          </p:nvPr>
        </p:nvSpPr>
        <p:spPr/>
        <p:txBody>
          <a:bodyPr/>
          <a:lstStyle/>
          <a:p>
            <a:fld id="{848DB3E7-0AAD-4941-8A3E-FD27C7A16E90}" type="slidenum">
              <a:rPr lang="lv-LV" smtClean="0"/>
              <a:t>15</a:t>
            </a:fld>
            <a:endParaRPr lang="lv-LV"/>
          </a:p>
        </p:txBody>
      </p:sp>
    </p:spTree>
    <p:extLst>
      <p:ext uri="{BB962C8B-B14F-4D97-AF65-F5344CB8AC3E}">
        <p14:creationId xmlns:p14="http://schemas.microsoft.com/office/powerpoint/2010/main" val="2868406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520"/>
              </a:lnSpc>
            </a:pPr>
            <a:r>
              <a:rPr lang="en-US" sz="1200" b="1" spc="42">
                <a:solidFill>
                  <a:srgbClr val="000000"/>
                </a:solidFill>
                <a:latin typeface="Aileron Regular Bold"/>
              </a:rPr>
              <a:t>MĒRĶIS</a:t>
            </a:r>
            <a:r>
              <a:rPr lang="en-US" sz="1200" spc="42">
                <a:solidFill>
                  <a:srgbClr val="000000"/>
                </a:solidFill>
                <a:latin typeface="Aileron Regular Bold"/>
              </a:rPr>
              <a:t>: </a:t>
            </a:r>
          </a:p>
          <a:p>
            <a:pPr lvl="0"/>
            <a:r>
              <a:rPr lang="lv-LV" sz="1200" kern="1200">
                <a:solidFill>
                  <a:schemeClr val="tx1"/>
                </a:solidFill>
                <a:effectLst/>
                <a:latin typeface="Segoe UI Light" panose="020B0502040204020203" pitchFamily="34" charset="0"/>
                <a:ea typeface="+mn-ea"/>
                <a:cs typeface="+mn-cs"/>
              </a:rPr>
              <a:t>Paaugstināt inovatīvo komersantu īpatsvaru ekonomikā, sekmēt uzņēmējdarbību ar augstu pievienoto vērtību vidēji augsto un augsto tehnoloģiju jomā, veicināt eksporta pieaugumu, un sniegt ieguldījumu Latvijas Viedās specializācijas stratēģijas mērķu sasniegšanā.</a:t>
            </a:r>
          </a:p>
          <a:p>
            <a:pPr>
              <a:lnSpc>
                <a:spcPts val="2520"/>
              </a:lnSpc>
            </a:pPr>
            <a:endParaRPr lang="en-US" sz="1200" spc="42">
              <a:solidFill>
                <a:srgbClr val="000000"/>
              </a:solidFill>
              <a:latin typeface="Aileron Regular"/>
            </a:endParaRPr>
          </a:p>
          <a:p>
            <a:pPr>
              <a:lnSpc>
                <a:spcPts val="2520"/>
              </a:lnSpc>
            </a:pPr>
            <a:r>
              <a:rPr lang="en-US" sz="1200" spc="42">
                <a:solidFill>
                  <a:srgbClr val="000000"/>
                </a:solidFill>
                <a:latin typeface="Aileron Regular Bold"/>
              </a:rPr>
              <a:t>ATBALSTS: </a:t>
            </a:r>
          </a:p>
          <a:p>
            <a:pPr>
              <a:lnSpc>
                <a:spcPts val="2520"/>
              </a:lnSpc>
            </a:pPr>
            <a:r>
              <a:rPr lang="en-US" sz="1200" b="1" spc="42">
                <a:solidFill>
                  <a:srgbClr val="000000"/>
                </a:solidFill>
                <a:latin typeface="Aileron Regular"/>
              </a:rPr>
              <a:t>G</a:t>
            </a:r>
            <a:r>
              <a:rPr lang="lv-LV" sz="1200" b="1" spc="42" err="1">
                <a:solidFill>
                  <a:srgbClr val="000000"/>
                </a:solidFill>
                <a:latin typeface="Aileron Regular"/>
              </a:rPr>
              <a:t>rants</a:t>
            </a:r>
            <a:r>
              <a:rPr lang="lv-LV" sz="1200" b="1" spc="42">
                <a:solidFill>
                  <a:srgbClr val="000000"/>
                </a:solidFill>
                <a:latin typeface="Aileron Regular"/>
              </a:rPr>
              <a:t> </a:t>
            </a:r>
            <a:r>
              <a:rPr lang="lv-LV" sz="1200" spc="42">
                <a:solidFill>
                  <a:srgbClr val="000000"/>
                </a:solidFill>
                <a:latin typeface="Aileron Regular"/>
              </a:rPr>
              <a:t>no 5000 līdz 20</a:t>
            </a:r>
            <a:r>
              <a:rPr lang="en-US" sz="1200" spc="42">
                <a:solidFill>
                  <a:srgbClr val="000000"/>
                </a:solidFill>
                <a:latin typeface="Aileron Regular"/>
              </a:rPr>
              <a:t>0 000 EUR </a:t>
            </a:r>
            <a:r>
              <a:rPr lang="lv-LV" sz="1200" spc="42">
                <a:solidFill>
                  <a:srgbClr val="000000"/>
                </a:solidFill>
                <a:latin typeface="Aileron Regular"/>
              </a:rPr>
              <a:t>ar intensitāti līdz</a:t>
            </a:r>
            <a:r>
              <a:rPr lang="en-US" sz="1200" spc="42">
                <a:solidFill>
                  <a:srgbClr val="000000"/>
                </a:solidFill>
                <a:latin typeface="Aileron Regular"/>
              </a:rPr>
              <a:t> </a:t>
            </a:r>
            <a:r>
              <a:rPr lang="lv-LV" sz="1200" spc="42">
                <a:solidFill>
                  <a:srgbClr val="000000"/>
                </a:solidFill>
                <a:latin typeface="Aileron Regular"/>
              </a:rPr>
              <a:t>8</a:t>
            </a:r>
            <a:r>
              <a:rPr lang="en-US" sz="1200" spc="42">
                <a:solidFill>
                  <a:srgbClr val="000000"/>
                </a:solidFill>
                <a:latin typeface="Aileron Regular"/>
              </a:rPr>
              <a:t>5%</a:t>
            </a:r>
            <a:r>
              <a:rPr lang="lv-LV" sz="1200" spc="42">
                <a:solidFill>
                  <a:srgbClr val="000000"/>
                </a:solidFill>
                <a:latin typeface="Aileron Regular"/>
              </a:rPr>
              <a:t>:</a:t>
            </a:r>
          </a:p>
          <a:p>
            <a:pPr marL="171450" indent="-171450">
              <a:lnSpc>
                <a:spcPts val="2520"/>
              </a:lnSpc>
              <a:buFontTx/>
              <a:buChar char="-"/>
            </a:pPr>
            <a:r>
              <a:rPr lang="lv-LV" sz="1200" spc="42">
                <a:solidFill>
                  <a:srgbClr val="000000"/>
                </a:solidFill>
                <a:latin typeface="Aileron Regular"/>
              </a:rPr>
              <a:t>Inovāciju </a:t>
            </a:r>
            <a:r>
              <a:rPr lang="lv-LV" sz="1200" spc="42" err="1">
                <a:solidFill>
                  <a:srgbClr val="000000"/>
                </a:solidFill>
                <a:latin typeface="Aileron Regular"/>
              </a:rPr>
              <a:t>vaučers</a:t>
            </a:r>
            <a:r>
              <a:rPr lang="lv-LV" sz="1200" spc="42">
                <a:solidFill>
                  <a:srgbClr val="000000"/>
                </a:solidFill>
                <a:latin typeface="Aileron Regular"/>
              </a:rPr>
              <a:t> (iepazīšanās) līdz 5 000</a:t>
            </a:r>
          </a:p>
          <a:p>
            <a:pPr marL="171450" indent="-171450">
              <a:lnSpc>
                <a:spcPts val="2520"/>
              </a:lnSpc>
              <a:buFontTx/>
              <a:buChar char="-"/>
            </a:pPr>
            <a:r>
              <a:rPr lang="lv-LV" sz="1200" spc="42">
                <a:solidFill>
                  <a:srgbClr val="000000"/>
                </a:solidFill>
                <a:latin typeface="Aileron Regular"/>
              </a:rPr>
              <a:t>Inovāciju </a:t>
            </a:r>
            <a:r>
              <a:rPr lang="lv-LV" sz="1200" spc="42" err="1">
                <a:solidFill>
                  <a:srgbClr val="000000"/>
                </a:solidFill>
                <a:latin typeface="Aileron Regular"/>
              </a:rPr>
              <a:t>vaučers</a:t>
            </a:r>
            <a:r>
              <a:rPr lang="lv-LV" sz="1200" spc="42">
                <a:solidFill>
                  <a:srgbClr val="000000"/>
                </a:solidFill>
                <a:latin typeface="Aileron Regular"/>
              </a:rPr>
              <a:t> (klasiskais) līdz 25 000</a:t>
            </a:r>
          </a:p>
          <a:p>
            <a:pPr marL="171450" indent="-171450">
              <a:lnSpc>
                <a:spcPts val="2520"/>
              </a:lnSpc>
              <a:buFontTx/>
              <a:buChar char="-"/>
            </a:pPr>
            <a:r>
              <a:rPr lang="lv-LV" sz="1200" spc="42">
                <a:solidFill>
                  <a:srgbClr val="000000"/>
                </a:solidFill>
                <a:latin typeface="Aileron Regular"/>
              </a:rPr>
              <a:t>Atbalsts eksporta aktivitātēm līdz 35 000</a:t>
            </a:r>
          </a:p>
          <a:p>
            <a:pPr marL="171450" indent="-171450">
              <a:lnSpc>
                <a:spcPts val="2520"/>
              </a:lnSpc>
              <a:buFontTx/>
              <a:buChar char="-"/>
            </a:pPr>
            <a:r>
              <a:rPr lang="lv-LV" sz="1200" spc="42">
                <a:solidFill>
                  <a:srgbClr val="000000"/>
                </a:solidFill>
                <a:latin typeface="Aileron Regular"/>
              </a:rPr>
              <a:t>Atbalsts biznesa inkubatoru ietvaros līdz 65 000</a:t>
            </a:r>
          </a:p>
          <a:p>
            <a:pPr marL="171450" indent="-171450">
              <a:lnSpc>
                <a:spcPts val="2520"/>
              </a:lnSpc>
              <a:buFontTx/>
              <a:buChar char="-"/>
            </a:pPr>
            <a:r>
              <a:rPr lang="lv-LV" sz="1200" spc="42" err="1">
                <a:solidFill>
                  <a:srgbClr val="000000"/>
                </a:solidFill>
                <a:latin typeface="Aileron Regular"/>
              </a:rPr>
              <a:t>Komercializācijas</a:t>
            </a:r>
            <a:r>
              <a:rPr lang="lv-LV" sz="1200" spc="42">
                <a:solidFill>
                  <a:srgbClr val="000000"/>
                </a:solidFill>
                <a:latin typeface="Aileron Regular"/>
              </a:rPr>
              <a:t> projektiem līdz 200 000 (atbalsts komersantiem sadarbībā ar PO)</a:t>
            </a:r>
            <a:endParaRPr lang="en-US" sz="1200" spc="42">
              <a:solidFill>
                <a:srgbClr val="000000"/>
              </a:solidFill>
              <a:latin typeface="Aileron Regular"/>
            </a:endParaRPr>
          </a:p>
          <a:p>
            <a:pPr>
              <a:lnSpc>
                <a:spcPts val="2520"/>
              </a:lnSpc>
            </a:pPr>
            <a:endParaRPr lang="en-US" sz="1200" spc="42">
              <a:solidFill>
                <a:srgbClr val="000000"/>
              </a:solidFill>
              <a:latin typeface="Aileron Regular"/>
            </a:endParaRPr>
          </a:p>
          <a:p>
            <a:r>
              <a:rPr lang="lv-LV" b="1" err="1"/>
              <a:t>Nefinanšu</a:t>
            </a:r>
            <a:r>
              <a:rPr lang="lv-LV" b="1"/>
              <a:t> atbalsts </a:t>
            </a:r>
            <a:r>
              <a:rPr lang="lv-LV"/>
              <a:t>– apmācību, konsultāciju, pieredzes apmaiņas veidā, kā arī atbalsts līdzdalības pasākumu organizēšanā.</a:t>
            </a:r>
          </a:p>
          <a:p>
            <a:endParaRPr lang="lv-LV"/>
          </a:p>
        </p:txBody>
      </p:sp>
      <p:sp>
        <p:nvSpPr>
          <p:cNvPr id="4" name="Slide Number Placeholder 3"/>
          <p:cNvSpPr>
            <a:spLocks noGrp="1"/>
          </p:cNvSpPr>
          <p:nvPr>
            <p:ph type="sldNum" sz="quarter" idx="5"/>
          </p:nvPr>
        </p:nvSpPr>
        <p:spPr/>
        <p:txBody>
          <a:bodyPr/>
          <a:lstStyle/>
          <a:p>
            <a:fld id="{BDDA3BBF-C724-4B4B-A388-4FB004D92EDD}" type="slidenum">
              <a:rPr lang="lv-LV" smtClean="0"/>
              <a:t>17</a:t>
            </a:fld>
            <a:endParaRPr lang="lv-LV"/>
          </a:p>
        </p:txBody>
      </p:sp>
    </p:spTree>
    <p:extLst>
      <p:ext uri="{BB962C8B-B14F-4D97-AF65-F5344CB8AC3E}">
        <p14:creationId xmlns:p14="http://schemas.microsoft.com/office/powerpoint/2010/main" val="55850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ltLang="lv-LV"/>
          </a:p>
        </p:txBody>
      </p:sp>
      <p:sp>
        <p:nvSpPr>
          <p:cNvPr id="4" name="Slide Number Placeholder 3"/>
          <p:cNvSpPr>
            <a:spLocks noGrp="1"/>
          </p:cNvSpPr>
          <p:nvPr>
            <p:ph type="sldNum" sz="quarter" idx="5"/>
          </p:nvPr>
        </p:nvSpPr>
        <p:spPr/>
        <p:txBody>
          <a:bodyPr/>
          <a:lstStyle/>
          <a:p>
            <a:fld id="{C637D206-ED83-44B1-B3B6-C3097DB404BC}" type="slidenum">
              <a:rPr lang="lv-LV" smtClean="0"/>
              <a:t>18</a:t>
            </a:fld>
            <a:endParaRPr lang="lv-LV"/>
          </a:p>
        </p:txBody>
      </p:sp>
    </p:spTree>
    <p:extLst>
      <p:ext uri="{BB962C8B-B14F-4D97-AF65-F5344CB8AC3E}">
        <p14:creationId xmlns:p14="http://schemas.microsoft.com/office/powerpoint/2010/main" val="3920765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ltLang="lv-LV"/>
          </a:p>
        </p:txBody>
      </p:sp>
      <p:sp>
        <p:nvSpPr>
          <p:cNvPr id="4" name="Slide Number Placeholder 3"/>
          <p:cNvSpPr>
            <a:spLocks noGrp="1"/>
          </p:cNvSpPr>
          <p:nvPr>
            <p:ph type="sldNum" sz="quarter" idx="5"/>
          </p:nvPr>
        </p:nvSpPr>
        <p:spPr/>
        <p:txBody>
          <a:bodyPr/>
          <a:lstStyle/>
          <a:p>
            <a:fld id="{C637D206-ED83-44B1-B3B6-C3097DB404BC}" type="slidenum">
              <a:rPr lang="lv-LV" smtClean="0"/>
              <a:t>19</a:t>
            </a:fld>
            <a:endParaRPr lang="lv-LV"/>
          </a:p>
        </p:txBody>
      </p:sp>
    </p:spTree>
    <p:extLst>
      <p:ext uri="{BB962C8B-B14F-4D97-AF65-F5344CB8AC3E}">
        <p14:creationId xmlns:p14="http://schemas.microsoft.com/office/powerpoint/2010/main" val="1569766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ltLang="lv-LV"/>
          </a:p>
        </p:txBody>
      </p:sp>
      <p:sp>
        <p:nvSpPr>
          <p:cNvPr id="4" name="Slide Number Placeholder 3"/>
          <p:cNvSpPr>
            <a:spLocks noGrp="1"/>
          </p:cNvSpPr>
          <p:nvPr>
            <p:ph type="sldNum" sz="quarter" idx="5"/>
          </p:nvPr>
        </p:nvSpPr>
        <p:spPr/>
        <p:txBody>
          <a:bodyPr/>
          <a:lstStyle/>
          <a:p>
            <a:fld id="{C637D206-ED83-44B1-B3B6-C3097DB404BC}" type="slidenum">
              <a:rPr lang="lv-LV" smtClean="0"/>
              <a:t>20</a:t>
            </a:fld>
            <a:endParaRPr lang="lv-LV"/>
          </a:p>
        </p:txBody>
      </p:sp>
    </p:spTree>
    <p:extLst>
      <p:ext uri="{BB962C8B-B14F-4D97-AF65-F5344CB8AC3E}">
        <p14:creationId xmlns:p14="http://schemas.microsoft.com/office/powerpoint/2010/main" val="3724117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80830" y="-157"/>
            <a:ext cx="2903478" cy="290347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1590406757"/>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2053026438"/>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663090393"/>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1"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04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93068936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88229200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Tree>
    <p:extLst>
      <p:ext uri="{BB962C8B-B14F-4D97-AF65-F5344CB8AC3E}">
        <p14:creationId xmlns:p14="http://schemas.microsoft.com/office/powerpoint/2010/main" val="2544876034"/>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995808-A995-4D10-8E3A-0AAC6AF1F108}" type="slidenum">
              <a:rPr lang="lv-LV" smtClean="0"/>
              <a:t>‹#›</a:t>
            </a:fld>
            <a:endParaRPr lang="lv-LV"/>
          </a:p>
        </p:txBody>
      </p:sp>
      <p:pic>
        <p:nvPicPr>
          <p:cNvPr id="7" name="Picture 6">
            <a:extLst>
              <a:ext uri="{FF2B5EF4-FFF2-40B4-BE49-F238E27FC236}">
                <a16:creationId xmlns:a16="http://schemas.microsoft.com/office/drawing/2014/main" id="{12F231A3-E2A9-4AAD-99A3-A422981FF6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2958" y="1"/>
            <a:ext cx="2506456" cy="278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009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3076" y="541867"/>
            <a:ext cx="11560175" cy="1474335"/>
          </a:xfrm>
        </p:spPr>
        <p:txBody>
          <a:bodyPr anchor="t">
            <a:normAutofit/>
          </a:bodyPr>
          <a:lstStyle>
            <a:lvl1pPr algn="l">
              <a:defRPr sz="3413"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4913076" y="2492590"/>
            <a:ext cx="11560175" cy="6220193"/>
          </a:xfrm>
        </p:spPr>
        <p:txBody>
          <a:bodyPr>
            <a:normAutofit/>
          </a:bodyPr>
          <a:lstStyle>
            <a:lvl1pPr marL="0" indent="0">
              <a:buNone/>
              <a:defRPr sz="2844">
                <a:latin typeface="Verdana" panose="020B0604030504040204" pitchFamily="34" charset="0"/>
                <a:ea typeface="Verdana" panose="020B0604030504040204" pitchFamily="34" charset="0"/>
                <a:cs typeface="Verdana" panose="020B0604030504040204" pitchFamily="34" charset="0"/>
              </a:defRPr>
            </a:lvl1pPr>
            <a:lvl2pPr>
              <a:defRPr sz="2844">
                <a:latin typeface="Times New Roman" panose="02020603050405020304" pitchFamily="18" charset="0"/>
                <a:cs typeface="Times New Roman" panose="02020603050405020304" pitchFamily="18" charset="0"/>
              </a:defRPr>
            </a:lvl2pPr>
            <a:lvl3pPr>
              <a:defRPr sz="2844">
                <a:latin typeface="Times New Roman" panose="02020603050405020304" pitchFamily="18" charset="0"/>
                <a:cs typeface="Times New Roman" panose="02020603050405020304" pitchFamily="18" charset="0"/>
              </a:defRPr>
            </a:lvl3pPr>
            <a:lvl4pPr>
              <a:defRPr sz="2844">
                <a:latin typeface="Times New Roman" panose="02020603050405020304" pitchFamily="18" charset="0"/>
                <a:cs typeface="Times New Roman" panose="02020603050405020304" pitchFamily="18" charset="0"/>
              </a:defRPr>
            </a:lvl4pPr>
            <a:lvl5pPr>
              <a:defRPr sz="2844">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4913076" y="8994987"/>
            <a:ext cx="3757057" cy="433493"/>
          </a:xfrm>
        </p:spPr>
        <p:txBody>
          <a:bodyPr>
            <a:normAutofit/>
          </a:bodyPr>
          <a:lstStyle>
            <a:lvl1pPr marL="0" indent="0">
              <a:buNone/>
              <a:defRPr sz="1422">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9248140" y="8994987"/>
            <a:ext cx="6936105" cy="433493"/>
          </a:xfrm>
        </p:spPr>
        <p:txBody>
          <a:bodyPr>
            <a:normAutofit/>
          </a:bodyPr>
          <a:lstStyle>
            <a:lvl1pPr marL="0" indent="0" algn="r">
              <a:buNone/>
              <a:defRPr sz="1422"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6184245" y="8994987"/>
            <a:ext cx="578009" cy="433493"/>
          </a:xfrm>
        </p:spPr>
        <p:txBody>
          <a:bodyPr/>
          <a:lstStyle>
            <a:lvl1pPr>
              <a:defRPr sz="1422">
                <a:latin typeface="Verdana" pitchFamily="34" charset="0"/>
              </a:defRPr>
            </a:lvl1pPr>
          </a:lstStyle>
          <a:p>
            <a:pPr>
              <a:defRPr/>
            </a:pPr>
            <a:fld id="{E6E969CB-8B0B-4916-9444-A9A17C7B34D8}" type="slidenum">
              <a:rPr lang="en-US" altLang="en-US"/>
              <a:pPr>
                <a:defRPr/>
              </a:pPr>
              <a:t>‹#›</a:t>
            </a:fld>
            <a:endParaRPr lang="en-US" altLang="en-US"/>
          </a:p>
        </p:txBody>
      </p:sp>
      <p:pic>
        <p:nvPicPr>
          <p:cNvPr id="9" name="Picture 6">
            <a:extLst>
              <a:ext uri="{FF2B5EF4-FFF2-40B4-BE49-F238E27FC236}">
                <a16:creationId xmlns:a16="http://schemas.microsoft.com/office/drawing/2014/main" id="{0BE48986-B263-48A2-96DA-EACB1C5FC9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174" y="0"/>
            <a:ext cx="2503951" cy="278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31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43801" y="-14327"/>
            <a:ext cx="4869023" cy="4869023"/>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22746453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1843801" y="-14327"/>
            <a:ext cx="4869023" cy="1146215"/>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14327"/>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3"/>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0"/>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014" y="573302"/>
            <a:ext cx="5079571" cy="5079571"/>
          </a:xfrm>
          <a:prstGeom prst="rect">
            <a:avLst/>
          </a:prstGeom>
        </p:spPr>
      </p:pic>
    </p:spTree>
    <p:extLst>
      <p:ext uri="{BB962C8B-B14F-4D97-AF65-F5344CB8AC3E}">
        <p14:creationId xmlns:p14="http://schemas.microsoft.com/office/powerpoint/2010/main" val="230343946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2366056" y="-13271"/>
            <a:ext cx="2903478" cy="683507"/>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6"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a:t>ATTĒLS</a:t>
            </a:r>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9818" y="329328"/>
            <a:ext cx="3018744" cy="3018744"/>
          </a:xfrm>
          <a:prstGeom prst="rect">
            <a:avLst/>
          </a:prstGeom>
        </p:spPr>
      </p:pic>
      <p:sp>
        <p:nvSpPr>
          <p:cNvPr id="12" name="Text Placeholder 24">
            <a:extLst>
              <a:ext uri="{FF2B5EF4-FFF2-40B4-BE49-F238E27FC236}">
                <a16:creationId xmlns:a16="http://schemas.microsoft.com/office/drawing/2014/main" id="{0B24E9B6-7123-6145-B13F-C42736DF5E43}"/>
              </a:ext>
            </a:extLst>
          </p:cNvPr>
          <p:cNvSpPr>
            <a:spLocks noGrp="1"/>
          </p:cNvSpPr>
          <p:nvPr>
            <p:ph type="body" sz="quarter" idx="13" hasCustomPrompt="1"/>
          </p:nvPr>
        </p:nvSpPr>
        <p:spPr>
          <a:xfrm>
            <a:off x="731838" y="3635375"/>
            <a:ext cx="6591299" cy="2903478"/>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p:txBody>
      </p:sp>
      <p:sp>
        <p:nvSpPr>
          <p:cNvPr id="13" name="Text Placeholder 24">
            <a:extLst>
              <a:ext uri="{FF2B5EF4-FFF2-40B4-BE49-F238E27FC236}">
                <a16:creationId xmlns:a16="http://schemas.microsoft.com/office/drawing/2014/main" id="{7F32D9C7-B7AD-D749-A298-E07ED18923E5}"/>
              </a:ext>
            </a:extLst>
          </p:cNvPr>
          <p:cNvSpPr>
            <a:spLocks noGrp="1"/>
          </p:cNvSpPr>
          <p:nvPr>
            <p:ph type="body" sz="quarter" idx="14" hasCustomPrompt="1"/>
          </p:nvPr>
        </p:nvSpPr>
        <p:spPr>
          <a:xfrm>
            <a:off x="731837" y="6925247"/>
            <a:ext cx="6591299" cy="1043047"/>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Vārds Uzvārds, </a:t>
            </a:r>
            <a:r>
              <a:rPr lang="en-LV"/>
              <a:t>amats</a:t>
            </a:r>
          </a:p>
        </p:txBody>
      </p:sp>
      <p:sp>
        <p:nvSpPr>
          <p:cNvPr id="14" name="Text Placeholder 24">
            <a:extLst>
              <a:ext uri="{FF2B5EF4-FFF2-40B4-BE49-F238E27FC236}">
                <a16:creationId xmlns:a16="http://schemas.microsoft.com/office/drawing/2014/main" id="{3140F70B-F21A-2E48-BC29-1B7AF3702247}"/>
              </a:ext>
            </a:extLst>
          </p:cNvPr>
          <p:cNvSpPr>
            <a:spLocks noGrp="1"/>
          </p:cNvSpPr>
          <p:nvPr>
            <p:ph type="body" sz="quarter" idx="15" hasCustomPrompt="1"/>
          </p:nvPr>
        </p:nvSpPr>
        <p:spPr>
          <a:xfrm>
            <a:off x="698499" y="8214701"/>
            <a:ext cx="6624637" cy="468313"/>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Datums un vieta</a:t>
            </a:r>
            <a:endParaRPr lang="en-LV"/>
          </a:p>
        </p:txBody>
      </p:sp>
    </p:spTree>
    <p:extLst>
      <p:ext uri="{BB962C8B-B14F-4D97-AF65-F5344CB8AC3E}">
        <p14:creationId xmlns:p14="http://schemas.microsoft.com/office/powerpoint/2010/main" val="447182021"/>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a:p>
            <a:pPr lvl="0"/>
            <a:endParaRPr lang="en-LV"/>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396039047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55">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216410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guide id="26" orient="horz" pos="522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2726219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38">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761648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0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976336656"/>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06496962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4091088779"/>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guide id="25" pos="5189">
          <p15:clr>
            <a:srgbClr val="FBAE40"/>
          </p15:clr>
        </p15:guide>
        <p15:guide id="26" pos="577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2660652"/>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7" y="4876799"/>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29" y="3113088"/>
            <a:ext cx="7732339" cy="6653639"/>
          </a:xfrm>
        </p:spPr>
        <p:txBody>
          <a:bodyPr anchor="ctr"/>
          <a:lstStyle>
            <a:lvl1pPr marL="0" indent="0" algn="ctr">
              <a:buNone/>
              <a:defRPr>
                <a:solidFill>
                  <a:schemeClr val="tx1">
                    <a:lumMod val="50000"/>
                    <a:lumOff val="50000"/>
                  </a:schemeClr>
                </a:solidFill>
              </a:defRPr>
            </a:lvl1pPr>
          </a:lstStyle>
          <a:p>
            <a:r>
              <a:rPr lang="en-LV"/>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20"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2768268630"/>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7539398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0" y="-14327"/>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2075016365"/>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1131888"/>
            <a:ext cx="7188036" cy="76692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Prezentācijas nosaukums</a:t>
            </a:r>
          </a:p>
          <a:p>
            <a:pPr lvl="0"/>
            <a:endParaRPr lang="en-LV"/>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7" y="1094846"/>
            <a:ext cx="7668683" cy="770625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0"/>
            <a:ext cx="7742237" cy="8045450"/>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177881377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55"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0" y="-14327"/>
            <a:ext cx="4869023" cy="1146215"/>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0" y="4854576"/>
            <a:ext cx="15465425" cy="2632074"/>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774"/>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5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5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7" y="809677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2" y="8098162"/>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89" y="8104196"/>
            <a:ext cx="1905895"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40" y="8113113"/>
              <a:ext cx="1595691"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59" y="809292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5" y="8114699"/>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7" y="601055"/>
            <a:ext cx="4869022" cy="4869022"/>
          </a:xfrm>
          <a:prstGeom prst="rect">
            <a:avLst/>
          </a:prstGeom>
        </p:spPr>
      </p:pic>
    </p:spTree>
    <p:extLst>
      <p:ext uri="{BB962C8B-B14F-4D97-AF65-F5344CB8AC3E}">
        <p14:creationId xmlns:p14="http://schemas.microsoft.com/office/powerpoint/2010/main" val="273173733"/>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5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3" y="9397736"/>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02/23/2022</a:t>
            </a:fld>
            <a:endParaRPr lang="en-LV"/>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2"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5"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a:p>
        </p:txBody>
      </p:sp>
    </p:spTree>
    <p:extLst>
      <p:ext uri="{BB962C8B-B14F-4D97-AF65-F5344CB8AC3E}">
        <p14:creationId xmlns:p14="http://schemas.microsoft.com/office/powerpoint/2010/main" val="2620029618"/>
      </p:ext>
    </p:extLst>
  </p:cSld>
  <p:clrMapOvr>
    <a:masterClrMapping/>
  </p:clrMapOvr>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39">
          <p15:clr>
            <a:srgbClr val="FBAE40"/>
          </p15:clr>
        </p15:guide>
        <p15:guide id="5" orient="horz" pos="5544">
          <p15:clr>
            <a:srgbClr val="FBAE40"/>
          </p15:clr>
        </p15:guide>
        <p15:guide id="6" orient="horz" pos="305">
          <p15:clr>
            <a:srgbClr val="FBAE40"/>
          </p15:clr>
        </p15:guide>
        <p15:guide id="7">
          <p15:clr>
            <a:srgbClr val="FBAE40"/>
          </p15:clr>
        </p15:guide>
        <p15:guide id="8" orient="horz" pos="713">
          <p15:clr>
            <a:srgbClr val="FBAE40"/>
          </p15:clr>
        </p15:guide>
        <p15:guide id="9" pos="5461">
          <p15:clr>
            <a:srgbClr val="FBAE40"/>
          </p15:clr>
        </p15:guide>
        <p15:guide id="10" pos="291">
          <p15:clr>
            <a:srgbClr val="FBAE40"/>
          </p15:clr>
        </p15:guide>
        <p15:guide id="11" pos="585">
          <p15:clr>
            <a:srgbClr val="FBAE40"/>
          </p15:clr>
        </p15:guide>
        <p15:guide id="12" pos="10923">
          <p15:clr>
            <a:srgbClr val="FBAE40"/>
          </p15:clr>
        </p15:guide>
        <p15:guide id="13" pos="10632">
          <p15:clr>
            <a:srgbClr val="FBAE40"/>
          </p15:clr>
        </p15:guide>
        <p15:guide id="14" pos="10338">
          <p15:clr>
            <a:srgbClr val="FBAE40"/>
          </p15:clr>
        </p15:guide>
        <p15:guide id="15" pos="3556">
          <p15:clr>
            <a:srgbClr val="FBAE40"/>
          </p15:clr>
        </p15:guide>
        <p15:guide id="16" pos="7571">
          <p15:clr>
            <a:srgbClr val="FBAE40"/>
          </p15:clr>
        </p15:guide>
        <p15:guide id="17" orient="horz" pos="555">
          <p15:clr>
            <a:srgbClr val="FBAE40"/>
          </p15:clr>
        </p15:guide>
        <p15:guide id="18" orient="horz" pos="1076">
          <p15:clr>
            <a:srgbClr val="FBAE40"/>
          </p15:clr>
        </p15:guide>
        <p15:guide id="19" orient="horz" pos="1371">
          <p15:clr>
            <a:srgbClr val="FBAE40"/>
          </p15:clr>
        </p15:guide>
        <p15:guide id="20" orient="horz" pos="1666">
          <p15:clr>
            <a:srgbClr val="FBAE40"/>
          </p15:clr>
        </p15:guide>
        <p15:guide id="21" orient="horz" pos="1961">
          <p15:clr>
            <a:srgbClr val="FBAE40"/>
          </p15:clr>
        </p15:guide>
        <p15:guide id="22" pos="7276">
          <p15:clr>
            <a:srgbClr val="FBAE40"/>
          </p15:clr>
        </p15:guide>
        <p15:guide id="23" pos="2672">
          <p15:clr>
            <a:srgbClr val="FBAE40"/>
          </p15:clr>
        </p15:guide>
        <p15:guide id="24" pos="4781">
          <p15:clr>
            <a:srgbClr val="FBAE40"/>
          </p15:clr>
        </p15:guide>
        <p15:guide id="25" pos="5189">
          <p15:clr>
            <a:srgbClr val="FBAE40"/>
          </p15:clr>
        </p15:guide>
        <p15:guide id="26" pos="57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88"/>
            <a:ext cx="11117180" cy="1712911"/>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0"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7" y="1708150"/>
            <a:ext cx="4799806" cy="6585100"/>
          </a:xfrm>
        </p:spPr>
        <p:txBody>
          <a:bodyPr anchor="ctr"/>
          <a:lstStyle>
            <a:lvl1pPr marL="0" indent="0" algn="ctr">
              <a:buNone/>
              <a:defRPr>
                <a:solidFill>
                  <a:schemeClr val="bg1"/>
                </a:solidFill>
              </a:defRPr>
            </a:lvl1pPr>
          </a:lstStyle>
          <a:p>
            <a:r>
              <a:rPr lang="en-LV"/>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2" y="2644775"/>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74073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guide id="26" orient="horz" pos="522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3" y="447675"/>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3" y="504825"/>
            <a:ext cx="11733747" cy="1692275"/>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3"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5" y="1708150"/>
            <a:ext cx="4283164" cy="6585100"/>
          </a:xfrm>
        </p:spPr>
        <p:txBody>
          <a:bodyPr anchor="ctr"/>
          <a:lstStyle>
            <a:lvl1pPr marL="0" indent="0" algn="ctr">
              <a:buNone/>
              <a:defRPr>
                <a:solidFill>
                  <a:schemeClr val="bg1"/>
                </a:solidFill>
              </a:defRPr>
            </a:lvl1pPr>
          </a:lstStyle>
          <a:p>
            <a:r>
              <a:rPr lang="en-LV"/>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6" y="1131887"/>
            <a:ext cx="5435971"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2314772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38"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5" y="0"/>
            <a:ext cx="9887441"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5" y="447675"/>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err="1"/>
              <a:t>Virsraksts</a:t>
            </a:r>
            <a:endParaRPr lang="en-GB"/>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5"/>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64107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09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19772945"/>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40"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7775575" cy="8316912"/>
          </a:xfrm>
        </p:spPr>
        <p:txBody>
          <a:bodyPr anchor="ctr"/>
          <a:lstStyle>
            <a:lvl1pPr marL="0" indent="0" algn="ctr">
              <a:buNone/>
              <a:defRPr sz="60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8"/>
            <a:ext cx="8166100" cy="8316913"/>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496686479"/>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8"/>
            <a:ext cx="16416336" cy="1692275"/>
          </a:xfrm>
        </p:spPr>
        <p:txBody>
          <a:bodyPr anchor="ctr"/>
          <a:lstStyle>
            <a:lvl1pPr marL="0" indent="0" algn="ctr">
              <a:buNone/>
              <a:defRPr sz="6000"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2"/>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1" y="4876799"/>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4"/>
            <a:ext cx="7704136" cy="7108825"/>
          </a:xfrm>
        </p:spPr>
        <p:txBody>
          <a:bodyPr anchor="ctr"/>
          <a:lstStyle>
            <a:lvl1pPr marL="0" indent="0" algn="ctr">
              <a:buNone/>
              <a:defRPr>
                <a:solidFill>
                  <a:schemeClr val="bg1"/>
                </a:solidFill>
              </a:defRPr>
            </a:lvl1pPr>
          </a:lstStyle>
          <a:p>
            <a:r>
              <a:rPr lang="en-LV"/>
              <a:t>ATTĒLS</a:t>
            </a:r>
          </a:p>
        </p:txBody>
      </p:sp>
    </p:spTree>
    <p:extLst>
      <p:ext uri="{BB962C8B-B14F-4D97-AF65-F5344CB8AC3E}">
        <p14:creationId xmlns:p14="http://schemas.microsoft.com/office/powerpoint/2010/main" val="376056776"/>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39" userDrawn="1">
          <p15:clr>
            <a:srgbClr val="FBAE40"/>
          </p15:clr>
        </p15:guide>
        <p15:guide id="5" orient="horz" pos="5544" userDrawn="1">
          <p15:clr>
            <a:srgbClr val="FBAE40"/>
          </p15:clr>
        </p15:guide>
        <p15:guide id="6" orient="horz" pos="305" userDrawn="1">
          <p15:clr>
            <a:srgbClr val="FBAE40"/>
          </p15:clr>
        </p15:guide>
        <p15:guide id="7" userDrawn="1">
          <p15:clr>
            <a:srgbClr val="FBAE40"/>
          </p15:clr>
        </p15:guide>
        <p15:guide id="8" orient="horz" pos="713" userDrawn="1">
          <p15:clr>
            <a:srgbClr val="FBAE40"/>
          </p15:clr>
        </p15:guide>
        <p15:guide id="9" pos="5461" userDrawn="1">
          <p15:clr>
            <a:srgbClr val="FBAE40"/>
          </p15:clr>
        </p15:guide>
        <p15:guide id="10" pos="291" userDrawn="1">
          <p15:clr>
            <a:srgbClr val="FBAE40"/>
          </p15:clr>
        </p15:guide>
        <p15:guide id="11" pos="585" userDrawn="1">
          <p15:clr>
            <a:srgbClr val="FBAE40"/>
          </p15:clr>
        </p15:guide>
        <p15:guide id="12" pos="10923" userDrawn="1">
          <p15:clr>
            <a:srgbClr val="FBAE40"/>
          </p15:clr>
        </p15:guide>
        <p15:guide id="13" pos="10632"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6" userDrawn="1">
          <p15:clr>
            <a:srgbClr val="FBAE40"/>
          </p15:clr>
        </p15:guide>
        <p15:guide id="19" orient="horz" pos="1371" userDrawn="1">
          <p15:clr>
            <a:srgbClr val="FBAE40"/>
          </p15:clr>
        </p15:guide>
        <p15:guide id="20" orient="horz" pos="1666"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8" userDrawn="1">
          <p15:clr>
            <a:srgbClr val="FBAE40"/>
          </p15:clr>
        </p15:guide>
        <p15:guide id="25" pos="5189" userDrawn="1">
          <p15:clr>
            <a:srgbClr val="FBAE40"/>
          </p15:clr>
        </p15:guide>
        <p15:guide id="26" pos="57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err="1"/>
              <a:t>Ekonomikas</a:t>
            </a:r>
            <a:r>
              <a:rPr lang="en-GB"/>
              <a:t> </a:t>
            </a:r>
            <a:r>
              <a:rPr lang="en-GB" err="1"/>
              <a:t>ministrija</a:t>
            </a:r>
            <a:r>
              <a:rPr lang="en-GB"/>
              <a:t> 2021</a:t>
            </a:r>
            <a:endParaRPr lang="en-LV"/>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02/23/2022</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2118031296"/>
      </p:ext>
    </p:extLst>
  </p:cSld>
  <p:clrMap bg1="lt1" tx1="dk1" bg2="lt2" tx2="dk2" accent1="accent1" accent2="accent2" accent3="accent3" accent4="accent4" accent5="accent5" accent6="accent6" hlink="hlink" folHlink="folHlink"/>
  <p:sldLayoutIdLst>
    <p:sldLayoutId id="2147483729" r:id="rId1"/>
    <p:sldLayoutId id="2147483742" r:id="rId2"/>
    <p:sldLayoutId id="2147483713" r:id="rId3"/>
    <p:sldLayoutId id="2147483714" r:id="rId4"/>
    <p:sldLayoutId id="2147483716" r:id="rId5"/>
    <p:sldLayoutId id="2147483715" r:id="rId6"/>
    <p:sldLayoutId id="2147483700" r:id="rId7"/>
    <p:sldLayoutId id="2147483717" r:id="rId8"/>
    <p:sldLayoutId id="2147483719" r:id="rId9"/>
    <p:sldLayoutId id="2147483720" r:id="rId10"/>
    <p:sldLayoutId id="2147483721" r:id="rId11"/>
    <p:sldLayoutId id="2147483761" r:id="rId12"/>
    <p:sldLayoutId id="2147483730" r:id="rId13"/>
    <p:sldLayoutId id="2147483754" r:id="rId14"/>
    <p:sldLayoutId id="2147483762" r:id="rId15"/>
    <p:sldLayoutId id="2147483778" r:id="rId16"/>
    <p:sldLayoutId id="214748377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3"/>
            <a:ext cx="14955837" cy="1885950"/>
          </a:xfrm>
          <a:prstGeom prst="rect">
            <a:avLst/>
          </a:prstGeom>
        </p:spPr>
        <p:txBody>
          <a:bodyPr vert="horz" lIns="91440" tIns="45720" rIns="91440" bIns="45720" rtlCol="0" anchor="ctr">
            <a:normAutofit/>
          </a:bodyPr>
          <a:lstStyle/>
          <a:p>
            <a:r>
              <a:rPr lang="en-GB" err="1"/>
              <a:t>Ekonomikas</a:t>
            </a:r>
            <a:r>
              <a:rPr lang="en-GB"/>
              <a:t> </a:t>
            </a:r>
            <a:r>
              <a:rPr lang="en-GB" err="1"/>
              <a:t>ministrija</a:t>
            </a:r>
            <a:r>
              <a:rPr lang="en-GB"/>
              <a:t> 2021</a:t>
            </a:r>
            <a:endParaRPr lang="en-LV"/>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0"/>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3" y="9040813"/>
            <a:ext cx="3902075"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02/23/2022</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5" y="9040813"/>
            <a:ext cx="5853113"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5" y="9040813"/>
            <a:ext cx="3902075"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148717352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riting on a piece of paper&#10;&#10;Description automatically generated with medium confidence">
            <a:extLst>
              <a:ext uri="{FF2B5EF4-FFF2-40B4-BE49-F238E27FC236}">
                <a16:creationId xmlns:a16="http://schemas.microsoft.com/office/drawing/2014/main" id="{CEBE6CA0-30E0-F34C-A907-8072D304A570}"/>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498" r="11498"/>
          <a:stretch>
            <a:fillRect/>
          </a:stretch>
        </p:blipFill>
        <p:spPr/>
      </p:pic>
      <p:sp>
        <p:nvSpPr>
          <p:cNvPr id="3" name="Text Placeholder 2">
            <a:extLst>
              <a:ext uri="{FF2B5EF4-FFF2-40B4-BE49-F238E27FC236}">
                <a16:creationId xmlns:a16="http://schemas.microsoft.com/office/drawing/2014/main" id="{D9D17199-9F6C-1241-B584-6FFF839BBE2E}"/>
              </a:ext>
            </a:extLst>
          </p:cNvPr>
          <p:cNvSpPr>
            <a:spLocks noGrp="1"/>
          </p:cNvSpPr>
          <p:nvPr>
            <p:ph type="body" sz="quarter" idx="13"/>
          </p:nvPr>
        </p:nvSpPr>
        <p:spPr>
          <a:xfrm>
            <a:off x="721561" y="4228933"/>
            <a:ext cx="7764713" cy="2903478"/>
          </a:xfrm>
        </p:spPr>
        <p:txBody>
          <a:bodyPr>
            <a:normAutofit/>
          </a:bodyPr>
          <a:lstStyle/>
          <a:p>
            <a:r>
              <a:rPr lang="lv-LV" altLang="lv-LV" sz="3600" cap="all">
                <a:solidFill>
                  <a:srgbClr val="58788B"/>
                </a:solidFill>
                <a:latin typeface="Verdana"/>
                <a:ea typeface="Segoe UI" panose="020B0502040204020203" pitchFamily="34" charset="0"/>
                <a:cs typeface="Segoe UI Light"/>
              </a:rPr>
              <a:t>ES </a:t>
            </a:r>
            <a:r>
              <a:rPr lang="lv-LV" altLang="lv-LV" sz="3600" cap="all">
                <a:solidFill>
                  <a:srgbClr val="58788B"/>
                </a:solidFill>
                <a:latin typeface="Verdana"/>
                <a:cs typeface="Segoe UI Light"/>
              </a:rPr>
              <a:t>atbalsts</a:t>
            </a:r>
            <a:r>
              <a:rPr lang="lv-LV" altLang="lv-LV" sz="3600" cap="all">
                <a:solidFill>
                  <a:srgbClr val="58788B"/>
                </a:solidFill>
                <a:latin typeface="Verdana"/>
                <a:ea typeface="Segoe UI" panose="020B0502040204020203" pitchFamily="34" charset="0"/>
                <a:cs typeface="Segoe UI Light"/>
              </a:rPr>
              <a:t> 2021.-2027.GADAM</a:t>
            </a:r>
          </a:p>
          <a:p>
            <a:r>
              <a:rPr lang="lv-LV" sz="3600" b="1"/>
              <a:t> Nākotnes iespējas</a:t>
            </a:r>
            <a:endParaRPr lang="en-LV" sz="3600"/>
          </a:p>
        </p:txBody>
      </p:sp>
      <p:sp>
        <p:nvSpPr>
          <p:cNvPr id="4" name="Text Placeholder 3">
            <a:extLst>
              <a:ext uri="{FF2B5EF4-FFF2-40B4-BE49-F238E27FC236}">
                <a16:creationId xmlns:a16="http://schemas.microsoft.com/office/drawing/2014/main" id="{82F1D066-1FB1-CB46-B943-DCFDB75B85BF}"/>
              </a:ext>
            </a:extLst>
          </p:cNvPr>
          <p:cNvSpPr>
            <a:spLocks noGrp="1"/>
          </p:cNvSpPr>
          <p:nvPr>
            <p:ph type="body" sz="quarter" idx="14"/>
          </p:nvPr>
        </p:nvSpPr>
        <p:spPr>
          <a:xfrm>
            <a:off x="1186781" y="7276790"/>
            <a:ext cx="6591299" cy="1043047"/>
          </a:xfrm>
        </p:spPr>
        <p:txBody>
          <a:bodyPr>
            <a:normAutofit lnSpcReduction="10000"/>
          </a:bodyPr>
          <a:lstStyle/>
          <a:p>
            <a:r>
              <a:rPr lang="lv-LV" b="1">
                <a:solidFill>
                  <a:schemeClr val="tx1"/>
                </a:solidFill>
              </a:rPr>
              <a:t>Ilze Indriksone</a:t>
            </a:r>
            <a:endParaRPr lang="en-LV" b="1">
              <a:solidFill>
                <a:schemeClr val="tx1"/>
              </a:solidFill>
            </a:endParaRPr>
          </a:p>
          <a:p>
            <a:r>
              <a:rPr lang="lv-LV" sz="2600"/>
              <a:t>Parlamentārā sekretāre</a:t>
            </a:r>
            <a:endParaRPr lang="en-LV" sz="2600"/>
          </a:p>
        </p:txBody>
      </p:sp>
      <p:sp>
        <p:nvSpPr>
          <p:cNvPr id="5" name="Text Placeholder 4">
            <a:extLst>
              <a:ext uri="{FF2B5EF4-FFF2-40B4-BE49-F238E27FC236}">
                <a16:creationId xmlns:a16="http://schemas.microsoft.com/office/drawing/2014/main" id="{53B0EE7D-1E9F-934D-9674-803260BB59E1}"/>
              </a:ext>
            </a:extLst>
          </p:cNvPr>
          <p:cNvSpPr>
            <a:spLocks noGrp="1"/>
          </p:cNvSpPr>
          <p:nvPr>
            <p:ph type="body" sz="quarter" idx="15"/>
          </p:nvPr>
        </p:nvSpPr>
        <p:spPr/>
        <p:txBody>
          <a:bodyPr/>
          <a:lstStyle/>
          <a:p>
            <a:r>
              <a:rPr lang="lv-LV"/>
              <a:t>23.02.2022</a:t>
            </a:r>
            <a:r>
              <a:rPr lang="en-LV"/>
              <a:t>. Rīga</a:t>
            </a:r>
          </a:p>
        </p:txBody>
      </p:sp>
    </p:spTree>
    <p:extLst>
      <p:ext uri="{BB962C8B-B14F-4D97-AF65-F5344CB8AC3E}">
        <p14:creationId xmlns:p14="http://schemas.microsoft.com/office/powerpoint/2010/main" val="3366523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82096C-4C72-42FE-96B5-7BAB879D68F6}"/>
              </a:ext>
            </a:extLst>
          </p:cNvPr>
          <p:cNvSpPr>
            <a:spLocks noGrp="1"/>
          </p:cNvSpPr>
          <p:nvPr>
            <p:ph idx="1"/>
          </p:nvPr>
        </p:nvSpPr>
        <p:spPr>
          <a:xfrm>
            <a:off x="1192371" y="4222546"/>
            <a:ext cx="14955520" cy="4562468"/>
          </a:xfrm>
        </p:spPr>
        <p:txBody>
          <a:bodyPr vert="horz" lIns="130048" tIns="65024" rIns="130048" bIns="65024" rtlCol="0" anchor="t">
            <a:normAutofit/>
          </a:bodyPr>
          <a:lstStyle/>
          <a:p>
            <a:pPr marL="0" indent="0" algn="ctr">
              <a:buNone/>
            </a:pPr>
            <a:r>
              <a:rPr lang="lv-LV" sz="6258" b="1">
                <a:solidFill>
                  <a:srgbClr val="01859C"/>
                </a:solidFill>
              </a:rPr>
              <a:t>NEVIENLĪDZĪBAS MAZINĀŠANA</a:t>
            </a:r>
            <a:endParaRPr lang="en-AU" sz="6258" b="1">
              <a:solidFill>
                <a:srgbClr val="01859C"/>
              </a:solidFill>
            </a:endParaRPr>
          </a:p>
        </p:txBody>
      </p:sp>
      <p:sp>
        <p:nvSpPr>
          <p:cNvPr id="2" name="Slide Number Placeholder 1">
            <a:extLst>
              <a:ext uri="{FF2B5EF4-FFF2-40B4-BE49-F238E27FC236}">
                <a16:creationId xmlns:a16="http://schemas.microsoft.com/office/drawing/2014/main" id="{F65935C8-EFEC-484D-B19D-7F2EC2290A7A}"/>
              </a:ext>
            </a:extLst>
          </p:cNvPr>
          <p:cNvSpPr>
            <a:spLocks noGrp="1"/>
          </p:cNvSpPr>
          <p:nvPr>
            <p:ph type="sldNum" sz="quarter" idx="12"/>
          </p:nvPr>
        </p:nvSpPr>
        <p:spPr/>
        <p:txBody>
          <a:bodyPr/>
          <a:lstStyle/>
          <a:p>
            <a:fld id="{5E50E789-633A-46A7-8606-C525B790CAEA}" type="slidenum">
              <a:rPr lang="lv-LV" smtClean="0"/>
              <a:t>10</a:t>
            </a:fld>
            <a:endParaRPr lang="lv-LV"/>
          </a:p>
        </p:txBody>
      </p:sp>
      <p:sp>
        <p:nvSpPr>
          <p:cNvPr id="5" name="Rectangle 4">
            <a:extLst>
              <a:ext uri="{FF2B5EF4-FFF2-40B4-BE49-F238E27FC236}">
                <a16:creationId xmlns:a16="http://schemas.microsoft.com/office/drawing/2014/main" id="{953CA2B1-BAAE-46BC-BF61-3186DE082C3D}"/>
              </a:ext>
            </a:extLst>
          </p:cNvPr>
          <p:cNvSpPr/>
          <p:nvPr/>
        </p:nvSpPr>
        <p:spPr>
          <a:xfrm>
            <a:off x="6956107" y="6652794"/>
            <a:ext cx="3428047" cy="961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000"/>
              <a:t>205,5 MEUR</a:t>
            </a:r>
            <a:endParaRPr lang="en-AU" sz="3000"/>
          </a:p>
        </p:txBody>
      </p:sp>
    </p:spTree>
    <p:extLst>
      <p:ext uri="{BB962C8B-B14F-4D97-AF65-F5344CB8AC3E}">
        <p14:creationId xmlns:p14="http://schemas.microsoft.com/office/powerpoint/2010/main" val="267047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452391" y="127253"/>
            <a:ext cx="7039899" cy="1781123"/>
          </a:xfrm>
        </p:spPr>
        <p:txBody>
          <a:bodyPr>
            <a:noAutofit/>
          </a:bodyPr>
          <a:lstStyle/>
          <a:p>
            <a:r>
              <a:rPr lang="lv-LV" sz="3413" b="1"/>
              <a:t>Sociālo un pašvaldības īres mājokļu būvniecība un atjaunošana</a:t>
            </a:r>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93055" y="2816014"/>
            <a:ext cx="8580727" cy="11357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lv-LV" sz="2133">
                <a:solidFill>
                  <a:srgbClr val="01859C"/>
                </a:solidFill>
                <a:latin typeface="Verdana"/>
                <a:ea typeface="Verdana"/>
              </a:rPr>
              <a:t>            Kopējais finansējums  </a:t>
            </a:r>
            <a:r>
              <a:rPr lang="lv-LV" sz="2133" b="0">
                <a:solidFill>
                  <a:srgbClr val="000000"/>
                </a:solidFill>
                <a:latin typeface="Verdana"/>
                <a:ea typeface="Verdana"/>
              </a:rPr>
              <a:t>60 900 000 euro</a:t>
            </a:r>
            <a:endParaRPr lang="fr-FR" sz="2133" b="0">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93055" y="5663150"/>
            <a:ext cx="8597239" cy="180437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293054" y="5862708"/>
            <a:ext cx="8641338" cy="1405256"/>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CFLA</a:t>
            </a:r>
          </a:p>
          <a:p>
            <a:pPr rtl="0" fontAlgn="base"/>
            <a:r>
              <a:rPr lang="lv-LV" sz="2133">
                <a:solidFill>
                  <a:srgbClr val="01859C"/>
                </a:solidFill>
                <a:latin typeface="Verdana"/>
                <a:ea typeface="Verdana"/>
              </a:rPr>
              <a:t>Statuss</a:t>
            </a:r>
            <a:r>
              <a:rPr lang="lv-LV" sz="2133">
                <a:latin typeface="Verdana"/>
                <a:ea typeface="Verdana"/>
              </a:rPr>
              <a:t>: </a:t>
            </a:r>
            <a:r>
              <a:rPr lang="lv-LV" sz="2133" b="0">
                <a:latin typeface="Verdana" panose="020B0604030504040204" pitchFamily="34" charset="0"/>
                <a:ea typeface="Verdana" panose="020B0604030504040204" pitchFamily="34" charset="0"/>
                <a:cs typeface="Segoe UI Light"/>
              </a:rPr>
              <a:t>pieejams no 2022. gada IV ceturkšņa (izstrādāts MK noteikumu un vērtēšanas kritēriju projekts, notiek iekšējā skaņošana)  </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32168"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492289" y="207631"/>
            <a:ext cx="7764156" cy="9202601"/>
          </a:xfrm>
        </p:spPr>
        <p:txBody>
          <a:bodyPr vert="horz" lIns="130048" tIns="65024" rIns="130048" bIns="65024" rtlCol="0" anchor="t">
            <a:noAutofit/>
          </a:bodyPr>
          <a:lstStyle/>
          <a:p>
            <a:pPr marL="649327" lvl="1" indent="0">
              <a:buNone/>
            </a:pPr>
            <a:endParaRPr lang="lv-LV" sz="2404" b="1">
              <a:solidFill>
                <a:srgbClr val="01859C"/>
              </a:solidFill>
              <a:latin typeface="Verdana"/>
              <a:ea typeface="Verdana"/>
            </a:endParaRPr>
          </a:p>
          <a:p>
            <a:pPr marL="0" indent="0">
              <a:buNone/>
            </a:pPr>
            <a:r>
              <a:rPr lang="lv-LV" sz="2347" b="1">
                <a:solidFill>
                  <a:srgbClr val="01859C"/>
                </a:solidFill>
                <a:latin typeface="Verdana"/>
                <a:ea typeface="Verdana"/>
              </a:rPr>
              <a:t>Mērķa auditorija: </a:t>
            </a:r>
            <a:r>
              <a:rPr lang="lv-LV" sz="2347">
                <a:latin typeface="Verdana"/>
                <a:ea typeface="Verdana"/>
                <a:cs typeface="Segoe UI Light"/>
              </a:rPr>
              <a:t>pašvaldības, vistrūcīgākie iedzīvotāji saskaņā ar likumu «Par palīdzību dzīvokļa jautājumu risināšanā»</a:t>
            </a:r>
          </a:p>
          <a:p>
            <a:pPr marL="0" indent="0">
              <a:buNone/>
            </a:pPr>
            <a:endParaRPr lang="lv-LV" sz="2404">
              <a:cs typeface="Segoe UI Light"/>
            </a:endParaRPr>
          </a:p>
          <a:p>
            <a:pPr marL="0" indent="0" algn="just">
              <a:buNone/>
            </a:pPr>
            <a:r>
              <a:rPr lang="lv-LV" sz="2347" b="1">
                <a:solidFill>
                  <a:srgbClr val="01859C"/>
                </a:solidFill>
                <a:latin typeface="Verdana"/>
                <a:ea typeface="Verdana"/>
              </a:rPr>
              <a:t>Attiecināmās būvniecības izmaksas:</a:t>
            </a:r>
          </a:p>
          <a:p>
            <a:pPr marL="324212" indent="-324212" algn="just"/>
            <a:r>
              <a:rPr lang="lv-LV" sz="2347">
                <a:latin typeface="Verdana"/>
                <a:ea typeface="Verdana"/>
                <a:cs typeface="Segoe UI Light"/>
              </a:rPr>
              <a:t>Atjaunošanai - 350 </a:t>
            </a:r>
            <a:r>
              <a:rPr lang="lv-LV" sz="2347" err="1">
                <a:latin typeface="Verdana"/>
                <a:ea typeface="Verdana"/>
                <a:cs typeface="Segoe UI Light"/>
              </a:rPr>
              <a:t>euro</a:t>
            </a:r>
            <a:r>
              <a:rPr lang="lv-LV" sz="2347">
                <a:latin typeface="Verdana"/>
                <a:ea typeface="Verdana"/>
                <a:cs typeface="Segoe UI Light"/>
              </a:rPr>
              <a:t>/m2 </a:t>
            </a:r>
          </a:p>
          <a:p>
            <a:pPr marL="324212" indent="-324212" algn="just"/>
            <a:r>
              <a:rPr lang="lv-LV" sz="2347">
                <a:latin typeface="Verdana"/>
                <a:ea typeface="Verdana"/>
                <a:cs typeface="Segoe UI Light"/>
              </a:rPr>
              <a:t>Jaunu māju būvniecībai vai esošo ēku pārbūvei - 1200 euro/m2 </a:t>
            </a:r>
          </a:p>
          <a:p>
            <a:pPr marL="324212" indent="-324212"/>
            <a:endParaRPr lang="lv-LV" sz="2404">
              <a:cs typeface="Segoe UI Light"/>
            </a:endParaRPr>
          </a:p>
          <a:p>
            <a:pPr marL="0" indent="0" algn="just">
              <a:buNone/>
            </a:pPr>
            <a:r>
              <a:rPr lang="lv-LV" sz="2347" b="1">
                <a:solidFill>
                  <a:srgbClr val="01859C"/>
                </a:solidFill>
                <a:latin typeface="Verdana"/>
                <a:ea typeface="Verdana"/>
              </a:rPr>
              <a:t>Ierobežojumi atbalsta saņemšanai:</a:t>
            </a:r>
          </a:p>
          <a:p>
            <a:pPr marL="324212" indent="-324212" algn="just"/>
            <a:r>
              <a:rPr lang="lv-LV" sz="2347">
                <a:latin typeface="Verdana"/>
                <a:ea typeface="Verdana"/>
                <a:cs typeface="Segoe UI Light"/>
              </a:rPr>
              <a:t>atbalstu var saņemt pašvaldības, kuru teritorijā  dzīvokļa jautājumu risināšanā sniedzamās palīdzības reģistrā ir rinda palīdzības saņemšanai;</a:t>
            </a:r>
          </a:p>
          <a:p>
            <a:pPr marL="324212" indent="-324212" algn="just"/>
            <a:r>
              <a:rPr lang="lv-LV" sz="2347">
                <a:latin typeface="Verdana"/>
                <a:ea typeface="Verdana"/>
                <a:cs typeface="Segoe UI Light"/>
              </a:rPr>
              <a:t>atbalstu var saņemt pašvaldības, kuru teritorijā tiek sniegti sabiedrībā balstīti sociālie pakalpojumi;</a:t>
            </a:r>
          </a:p>
          <a:p>
            <a:pPr marL="324212" indent="-324212"/>
            <a:r>
              <a:rPr lang="lv-LV" sz="2347">
                <a:latin typeface="Verdana"/>
                <a:ea typeface="Verdana"/>
                <a:cs typeface="Segoe UI Light"/>
              </a:rPr>
              <a:t>papildus prasība augstāk minētajām jaunas būvniecība/pārbūves gadījumā - pašvaldības teritorijā notiek vai tiek plānota uzņēmējdarbību un nodarbinātību veicinošu projektu īstenošana.</a:t>
            </a:r>
            <a:endParaRPr lang="lv-LV" sz="2404">
              <a:latin typeface="Verdana"/>
              <a:ea typeface="Verdana"/>
              <a:cs typeface="Segoe UI Light"/>
            </a:endParaRPr>
          </a:p>
          <a:p>
            <a:pPr marL="324212" indent="-324212"/>
            <a:endParaRPr lang="lv-LV" sz="2404">
              <a:cs typeface="Segoe UI Light"/>
            </a:endParaRPr>
          </a:p>
          <a:p>
            <a:pPr marL="324212" indent="-324212"/>
            <a:endParaRPr lang="lv-LV" sz="2404">
              <a:cs typeface="Segoe UI Light"/>
            </a:endParaRP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78" y="2929672"/>
            <a:ext cx="1013111" cy="1017070"/>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309569" y="4075435"/>
            <a:ext cx="8580726" cy="145238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78525" y="4243526"/>
            <a:ext cx="8952307" cy="1116011"/>
          </a:xfrm>
          <a:prstGeom prst="rect">
            <a:avLst/>
          </a:prstGeom>
          <a:noFill/>
        </p:spPr>
        <p:txBody>
          <a:bodyPr wrap="square" lIns="130048" tIns="65024" rIns="130048" bIns="65024" anchor="t">
            <a:spAutoFit/>
          </a:bodyPr>
          <a:lstStyle/>
          <a:p>
            <a:pPr marL="649327" lvl="1"/>
            <a:r>
              <a:rPr lang="lv-LV" sz="2133">
                <a:solidFill>
                  <a:srgbClr val="01859C"/>
                </a:solidFill>
                <a:latin typeface="Verdana"/>
                <a:ea typeface="Verdana"/>
                <a:cs typeface="+mn-cs"/>
              </a:rPr>
              <a:t>Sasniedzamie rezultāts:</a:t>
            </a:r>
            <a:r>
              <a:rPr lang="lv-LV" sz="2133">
                <a:solidFill>
                  <a:srgbClr val="01859C"/>
                </a:solidFill>
                <a:latin typeface="Verdana"/>
                <a:ea typeface="Verdana"/>
              </a:rPr>
              <a:t> </a:t>
            </a:r>
            <a:endParaRPr lang="en-US" sz="3413">
              <a:cs typeface="+mn-cs"/>
            </a:endParaRPr>
          </a:p>
          <a:p>
            <a:pPr marL="649327" lvl="1"/>
            <a:r>
              <a:rPr lang="lv-LV" sz="2133" b="0">
                <a:latin typeface="Verdana"/>
                <a:ea typeface="Verdana"/>
              </a:rPr>
              <a:t>Kopā atjaunoti vai izbūvēti līdz 1865 sociālie un pašvaldības īres mājokļi (1200 atjaunoti, 665 izbūvēti) </a:t>
            </a:r>
          </a:p>
        </p:txBody>
      </p:sp>
      <p:sp>
        <p:nvSpPr>
          <p:cNvPr id="16" name="TextBox 15">
            <a:extLst>
              <a:ext uri="{FF2B5EF4-FFF2-40B4-BE49-F238E27FC236}">
                <a16:creationId xmlns:a16="http://schemas.microsoft.com/office/drawing/2014/main" id="{4451B45D-AF96-41B7-B219-19480F1D04FD}"/>
              </a:ext>
            </a:extLst>
          </p:cNvPr>
          <p:cNvSpPr txBox="1"/>
          <p:nvPr/>
        </p:nvSpPr>
        <p:spPr>
          <a:xfrm>
            <a:off x="2452391" y="1849616"/>
            <a:ext cx="6357730" cy="705065"/>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85% grants no attiecināmajām izmaksām pašvaldībām</a:t>
            </a:r>
            <a:endParaRPr lang="lv-LV" sz="1991">
              <a:latin typeface="Verdana" panose="020B0604030504040204" pitchFamily="34" charset="0"/>
              <a:ea typeface="Verdana" panose="020B0604030504040204" pitchFamily="34" charset="0"/>
            </a:endParaRPr>
          </a:p>
        </p:txBody>
      </p:sp>
      <p:pic>
        <p:nvPicPr>
          <p:cNvPr id="17" name="Picture 16">
            <a:extLst>
              <a:ext uri="{FF2B5EF4-FFF2-40B4-BE49-F238E27FC236}">
                <a16:creationId xmlns:a16="http://schemas.microsoft.com/office/drawing/2014/main" id="{D448BF54-44A6-49B5-85BB-45B9D3F9A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472" y="7726379"/>
            <a:ext cx="1525834" cy="1666374"/>
          </a:xfrm>
          <a:prstGeom prst="rect">
            <a:avLst/>
          </a:prstGeom>
        </p:spPr>
      </p:pic>
    </p:spTree>
    <p:extLst>
      <p:ext uri="{BB962C8B-B14F-4D97-AF65-F5344CB8AC3E}">
        <p14:creationId xmlns:p14="http://schemas.microsoft.com/office/powerpoint/2010/main" val="418591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564193" y="207630"/>
            <a:ext cx="7039899" cy="1781123"/>
          </a:xfrm>
        </p:spPr>
        <p:txBody>
          <a:bodyPr>
            <a:noAutofit/>
          </a:bodyPr>
          <a:lstStyle/>
          <a:p>
            <a:r>
              <a:rPr lang="lv-LV" sz="3413" b="1"/>
              <a:t>Vides pieejamības uzlabošana (lifti)</a:t>
            </a:r>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309567" y="3007222"/>
            <a:ext cx="8580727" cy="11357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lv-LV" sz="2133">
                <a:solidFill>
                  <a:srgbClr val="01859C"/>
                </a:solidFill>
                <a:latin typeface="Verdana"/>
                <a:ea typeface="Verdana"/>
              </a:rPr>
              <a:t>            Kopējais finansējums  </a:t>
            </a:r>
            <a:r>
              <a:rPr lang="lv-LV" sz="2133" b="0">
                <a:solidFill>
                  <a:srgbClr val="000000"/>
                </a:solidFill>
                <a:latin typeface="Verdana"/>
                <a:ea typeface="Verdana"/>
              </a:rPr>
              <a:t>21 750 000 euro</a:t>
            </a:r>
            <a:endParaRPr lang="fr-FR" sz="2133" b="0">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85935" y="5915903"/>
            <a:ext cx="8597239" cy="145238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386531" y="6106580"/>
            <a:ext cx="8641338" cy="1116011"/>
          </a:xfrm>
          <a:prstGeom prst="rect">
            <a:avLst/>
          </a:prstGeom>
          <a:noFill/>
        </p:spPr>
        <p:txBody>
          <a:bodyPr wrap="square" lIns="130048" tIns="65024" rIns="130048" bIns="65024" anchor="t">
            <a:spAutoFit/>
          </a:bodyPr>
          <a:lstStyle/>
          <a:p>
            <a:pPr fontAlgn="base"/>
            <a:r>
              <a:rPr lang="lv-LV" sz="2133">
                <a:solidFill>
                  <a:srgbClr val="01859C"/>
                </a:solidFill>
                <a:latin typeface="Verdana"/>
                <a:ea typeface="Verdana"/>
              </a:rPr>
              <a:t>Atbalsta sniedzējs</a:t>
            </a:r>
            <a:r>
              <a:rPr lang="lv-LV" sz="2133" b="0">
                <a:latin typeface="Verdana"/>
                <a:ea typeface="Verdana"/>
              </a:rPr>
              <a:t>: CFLA</a:t>
            </a:r>
          </a:p>
          <a:p>
            <a:pPr fontAlgn="base"/>
            <a:endParaRPr lang="lv-LV" sz="2133" b="0">
              <a:latin typeface="Verdana"/>
              <a:ea typeface="Verdana"/>
            </a:endParaRPr>
          </a:p>
          <a:p>
            <a:pPr rtl="0"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cs typeface="Segoe UI Light"/>
              </a:rPr>
              <a:t>pieejams no 2023. gada I ceturkšņa </a:t>
            </a:r>
            <a:endParaRPr lang="en-US" sz="2133" b="0">
              <a:latin typeface="Verdana"/>
              <a:ea typeface="Verdana"/>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004110"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492289" y="207631"/>
            <a:ext cx="7764156" cy="8617957"/>
          </a:xfrm>
        </p:spPr>
        <p:txBody>
          <a:bodyPr vert="horz" lIns="130048" tIns="65024" rIns="130048" bIns="65024" rtlCol="0" anchor="t">
            <a:noAutofit/>
          </a:bodyPr>
          <a:lstStyle/>
          <a:p>
            <a:pPr marL="64932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dzīvokļu īpašnieki</a:t>
            </a:r>
          </a:p>
          <a:p>
            <a:pPr marL="0" indent="0">
              <a:buNone/>
            </a:pPr>
            <a:endParaRPr lang="lv-LV" sz="2404">
              <a:cs typeface="Segoe UI Light"/>
            </a:endParaRPr>
          </a:p>
          <a:p>
            <a:pPr marL="0" indent="0" algn="just">
              <a:buNone/>
            </a:pPr>
            <a:r>
              <a:rPr lang="lv-LV" sz="2404" b="1">
                <a:solidFill>
                  <a:srgbClr val="01859C"/>
                </a:solidFill>
                <a:latin typeface="Verdana"/>
                <a:ea typeface="Verdana"/>
              </a:rPr>
              <a:t>Atbalsta programmas izveides principi:</a:t>
            </a:r>
          </a:p>
          <a:p>
            <a:pPr marL="324212" indent="-324212"/>
            <a:r>
              <a:rPr lang="lv-LV" sz="2404">
                <a:cs typeface="Segoe UI Light"/>
              </a:rPr>
              <a:t>Primāri atbalstītas tiek ēkas, kurās dzīvo personas ar kustību traucējumiem;</a:t>
            </a:r>
          </a:p>
          <a:p>
            <a:pPr marL="324212" indent="-324212"/>
            <a:r>
              <a:rPr lang="lv-LV" sz="2404">
                <a:latin typeface="+mj-lt"/>
                <a:cs typeface="Segoe UI Light"/>
              </a:rPr>
              <a:t>Atbalsts ēkām, kurās līdz šim nav bijis izbūvēts lifts</a:t>
            </a:r>
          </a:p>
          <a:p>
            <a:pPr marL="324212" indent="-324212"/>
            <a:endParaRPr lang="lv-LV" sz="2404">
              <a:cs typeface="Segoe UI Light"/>
            </a:endParaRPr>
          </a:p>
          <a:p>
            <a:pPr marL="0" indent="0" algn="just">
              <a:buNone/>
            </a:pPr>
            <a:r>
              <a:rPr lang="lv-LV" sz="2404" b="1">
                <a:solidFill>
                  <a:srgbClr val="01859C"/>
                </a:solidFill>
                <a:latin typeface="Verdana"/>
                <a:ea typeface="Verdana"/>
              </a:rPr>
              <a:t>Ierobežojumi atbalsta saņemšanai:</a:t>
            </a:r>
          </a:p>
          <a:p>
            <a:pPr marL="0" indent="0" algn="just">
              <a:buNone/>
            </a:pPr>
            <a:r>
              <a:rPr lang="lv-LV" sz="2347" u="sng">
                <a:latin typeface="Verdana"/>
                <a:ea typeface="Verdana"/>
                <a:cs typeface="Segoe UI Light"/>
              </a:rPr>
              <a:t>Atbalsts pieejams dzīvojamām ēkām, kurās: </a:t>
            </a:r>
          </a:p>
          <a:p>
            <a:pPr marL="324212" indent="-324212" algn="just"/>
            <a:r>
              <a:rPr lang="lv-LV" sz="2404">
                <a:cs typeface="Segoe UI Light"/>
              </a:rPr>
              <a:t>ir vismaz 3 stāvi;</a:t>
            </a:r>
          </a:p>
          <a:p>
            <a:pPr marL="324212" indent="-324212" algn="just"/>
            <a:r>
              <a:rPr lang="lv-LV" sz="2404">
                <a:cs typeface="Segoe UI Light"/>
              </a:rPr>
              <a:t>ir vismaz piecas dzīvojamo telpu grupas, vienam dzīvokļa īpašniekam pieder ne vairāk kā 20 % no kopējā dzīvokļu īpašumu skaita </a:t>
            </a:r>
          </a:p>
          <a:p>
            <a:pPr marL="0" indent="0" algn="just">
              <a:buNone/>
            </a:pPr>
            <a:endParaRPr lang="lv-LV" sz="2404" b="1">
              <a:cs typeface="Segoe UI Light"/>
            </a:endParaRPr>
          </a:p>
          <a:p>
            <a:pPr marL="0" indent="0" algn="just">
              <a:buNone/>
            </a:pPr>
            <a:r>
              <a:rPr lang="lv-LV" sz="2347" u="sng">
                <a:latin typeface="Verdana"/>
                <a:ea typeface="Verdana"/>
                <a:cs typeface="Segoe UI Light"/>
              </a:rPr>
              <a:t>Prioritāte ēkām, kurās deklarēta persona ar kustību traucējumiem</a:t>
            </a:r>
          </a:p>
          <a:p>
            <a:pPr marL="324212" indent="-324212"/>
            <a:endParaRPr lang="lv-LV" sz="2404">
              <a:cs typeface="Segoe UI Light"/>
            </a:endParaRPr>
          </a:p>
          <a:p>
            <a:pPr marL="324212" indent="-324212"/>
            <a:endParaRPr lang="lv-LV" sz="2404">
              <a:cs typeface="Segoe UI Light"/>
            </a:endParaRPr>
          </a:p>
          <a:p>
            <a:pPr marL="324212" indent="-324212"/>
            <a:endParaRPr lang="lv-LV" sz="2404">
              <a:cs typeface="Segoe UI Light"/>
            </a:endParaRP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78" y="3083546"/>
            <a:ext cx="1013111" cy="1017070"/>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309569" y="4248254"/>
            <a:ext cx="8580726" cy="155007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174956" y="4295572"/>
            <a:ext cx="9065250" cy="1731693"/>
          </a:xfrm>
          <a:prstGeom prst="rect">
            <a:avLst/>
          </a:prstGeom>
          <a:noFill/>
        </p:spPr>
        <p:txBody>
          <a:bodyPr wrap="square">
            <a:spAutoFit/>
          </a:bodyPr>
          <a:lstStyle/>
          <a:p>
            <a:pPr marL="650197" lvl="1"/>
            <a:r>
              <a:rPr lang="lv-LV" sz="2130" b="0">
                <a:latin typeface="Verdana" panose="020B0604030504040204" pitchFamily="34" charset="0"/>
                <a:ea typeface="Verdana" panose="020B0604030504040204" pitchFamily="34" charset="0"/>
                <a:cs typeface="Segoe UI Light"/>
              </a:rPr>
              <a:t>Grants līdz 85%  no attiecināmajām izmaksām</a:t>
            </a:r>
          </a:p>
          <a:p>
            <a:pPr marL="650197" lvl="1"/>
            <a:r>
              <a:rPr lang="lv-LV" sz="2130" b="0">
                <a:latin typeface="Verdana" panose="020B0604030504040204" pitchFamily="34" charset="0"/>
                <a:ea typeface="Verdana" panose="020B0604030504040204" pitchFamily="34" charset="0"/>
                <a:cs typeface="Segoe UI Light"/>
              </a:rPr>
              <a:t>  </a:t>
            </a:r>
            <a:endParaRPr lang="lv-LV" sz="2130" b="0">
              <a:latin typeface="Verdana" panose="020B0604030504040204" pitchFamily="34" charset="0"/>
              <a:ea typeface="Verdana" panose="020B0604030504040204" pitchFamily="34" charset="0"/>
            </a:endParaRPr>
          </a:p>
          <a:p>
            <a:pPr marL="650197" lvl="1"/>
            <a:r>
              <a:rPr lang="lv-LV" sz="2130">
                <a:solidFill>
                  <a:srgbClr val="01859C"/>
                </a:solidFill>
                <a:latin typeface="Verdana"/>
                <a:ea typeface="Verdana"/>
                <a:cs typeface="+mn-cs"/>
              </a:rPr>
              <a:t>Sasniedzamie rezultāts: </a:t>
            </a:r>
          </a:p>
          <a:p>
            <a:pPr marL="650197" lvl="1"/>
            <a:r>
              <a:rPr lang="lv-LV" sz="2130" b="0">
                <a:latin typeface="Verdana" panose="020B0604030504040204" pitchFamily="34" charset="0"/>
                <a:ea typeface="Verdana" panose="020B0604030504040204" pitchFamily="34" charset="0"/>
                <a:cs typeface="Segoe UI Light"/>
              </a:rPr>
              <a:t>85 ēkās (kāpņutelpās) uzstādīti lifti</a:t>
            </a:r>
          </a:p>
          <a:p>
            <a:pPr marL="65019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670139" y="1703863"/>
            <a:ext cx="6357730" cy="705065"/>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Grants līdz 85% no attiecināmajām izmaksām</a:t>
            </a:r>
            <a:endParaRPr lang="lv-LV" sz="1991">
              <a:latin typeface="Verdana" panose="020B0604030504040204" pitchFamily="34" charset="0"/>
              <a:ea typeface="Verdana" panose="020B0604030504040204" pitchFamily="34" charset="0"/>
            </a:endParaRPr>
          </a:p>
        </p:txBody>
      </p:sp>
      <p:pic>
        <p:nvPicPr>
          <p:cNvPr id="19" name="Picture 18">
            <a:extLst>
              <a:ext uri="{FF2B5EF4-FFF2-40B4-BE49-F238E27FC236}">
                <a16:creationId xmlns:a16="http://schemas.microsoft.com/office/drawing/2014/main" id="{5300BC9A-8C6E-46C7-8B8C-3CE55D58D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310" y="7609556"/>
            <a:ext cx="1601572" cy="1862068"/>
          </a:xfrm>
          <a:prstGeom prst="rect">
            <a:avLst/>
          </a:prstGeom>
        </p:spPr>
      </p:pic>
    </p:spTree>
    <p:extLst>
      <p:ext uri="{BB962C8B-B14F-4D97-AF65-F5344CB8AC3E}">
        <p14:creationId xmlns:p14="http://schemas.microsoft.com/office/powerpoint/2010/main" val="313589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549441" y="402231"/>
            <a:ext cx="6425244" cy="1441446"/>
          </a:xfrm>
        </p:spPr>
        <p:txBody>
          <a:bodyPr>
            <a:noAutofit/>
          </a:bodyPr>
          <a:lstStyle/>
          <a:p>
            <a:r>
              <a:rPr lang="lv-LV" sz="3413" b="1">
                <a:latin typeface="Verdana"/>
                <a:ea typeface="Verdana"/>
              </a:rPr>
              <a:t>Zemas īres maksas mājokļu būvniecība</a:t>
            </a:r>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93055" y="2816014"/>
            <a:ext cx="8580727" cy="1135728"/>
          </a:xfrm>
          <a:prstGeom prst="roundRect">
            <a:avLst/>
          </a:prstGeom>
        </p:spPr>
        <p:style>
          <a:lnRef idx="2">
            <a:schemeClr val="dk1"/>
          </a:lnRef>
          <a:fillRef idx="1">
            <a:schemeClr val="lt1"/>
          </a:fillRef>
          <a:effectRef idx="0">
            <a:schemeClr val="dk1"/>
          </a:effectRef>
          <a:fontRef idx="minor">
            <a:schemeClr val="dk1"/>
          </a:fontRef>
        </p:style>
        <p:txBody>
          <a:bodyPr lIns="130048" tIns="65024" rIns="130048" bIns="65024" rtlCol="0" anchor="ctr"/>
          <a:lstStyle/>
          <a:p>
            <a:pPr algn="ctr"/>
            <a:r>
              <a:rPr lang="lv-LV" sz="2133">
                <a:solidFill>
                  <a:srgbClr val="01859C"/>
                </a:solidFill>
                <a:latin typeface="Verdana"/>
                <a:ea typeface="Verdana"/>
              </a:rPr>
              <a:t>            Kopējais finansējums  </a:t>
            </a:r>
            <a:r>
              <a:rPr lang="lv-LV" sz="2133" b="0">
                <a:solidFill>
                  <a:srgbClr val="000000"/>
                </a:solidFill>
                <a:latin typeface="Verdana"/>
                <a:ea typeface="Verdana"/>
              </a:rPr>
              <a:t>42 900 000 euro </a:t>
            </a:r>
            <a:endParaRPr lang="fr-FR" sz="2133" b="0">
              <a:solidFill>
                <a:srgbClr val="000000"/>
              </a:solidFill>
              <a:latin typeface="Verdana"/>
              <a:ea typeface="Verdana"/>
            </a:endParaRPr>
          </a:p>
          <a:p>
            <a:pPr algn="ctr"/>
            <a:r>
              <a:rPr lang="lv-LV" sz="2133" b="0">
                <a:solidFill>
                  <a:srgbClr val="000000"/>
                </a:solidFill>
                <a:latin typeface="Verdana"/>
                <a:ea typeface="Verdana"/>
              </a:rPr>
              <a:t>(ANM finansējums)</a:t>
            </a:r>
            <a:endParaRPr lang="fr-FR" sz="2133" b="0">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93055" y="5663150"/>
            <a:ext cx="8597239" cy="180437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507341" y="5657855"/>
            <a:ext cx="8722213" cy="1772473"/>
          </a:xfrm>
          <a:prstGeom prst="rect">
            <a:avLst/>
          </a:prstGeom>
          <a:noFill/>
        </p:spPr>
        <p:txBody>
          <a:bodyPr wrap="square" lIns="130048" tIns="65024" rIns="130048" bIns="65024" anchor="t">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p>
          <a:p>
            <a:r>
              <a:rPr lang="lv-LV" sz="2133">
                <a:solidFill>
                  <a:srgbClr val="01859C"/>
                </a:solidFill>
                <a:latin typeface="Verdana"/>
                <a:ea typeface="Verdana"/>
              </a:rPr>
              <a:t>Uzraugošā iestāde: </a:t>
            </a:r>
            <a:r>
              <a:rPr lang="lv-LV" sz="2133" b="0" err="1">
                <a:latin typeface="Verdana"/>
                <a:ea typeface="Verdana"/>
              </a:rPr>
              <a:t>Possessor</a:t>
            </a:r>
            <a:endParaRPr lang="lv-LV" sz="2133" b="0">
              <a:latin typeface="Verdana"/>
              <a:ea typeface="Verdana"/>
            </a:endParaRPr>
          </a:p>
          <a:p>
            <a:pPr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cs typeface="Segoe UI Light"/>
              </a:rPr>
              <a:t>pieejams no 2022. gada II ceturkšņa </a:t>
            </a:r>
            <a:endParaRPr lang="en-US" sz="2133" b="0">
              <a:latin typeface="Verdana"/>
              <a:ea typeface="Verdana"/>
              <a:cs typeface="Segoe UI Light"/>
            </a:endParaRPr>
          </a:p>
          <a:p>
            <a:r>
              <a:rPr lang="lv-LV" sz="2133" b="0">
                <a:latin typeface="Verdana"/>
                <a:ea typeface="Verdana"/>
                <a:cs typeface="Segoe UI Light"/>
              </a:rPr>
              <a:t>(noteikumu projekts saskaņošanā ar ministrijām un sadarbības partneriem kopš 2021.gada oktobra beigām)  </a:t>
            </a:r>
            <a:endParaRPr lang="en-US" sz="2133" b="0">
              <a:latin typeface="Verdana"/>
              <a:ea typeface="Verdana"/>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32168"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215120" y="207631"/>
            <a:ext cx="8041326" cy="9536374"/>
          </a:xfrm>
          <a:solidFill>
            <a:schemeClr val="bg1">
              <a:alpha val="0"/>
            </a:schemeClr>
          </a:solidFill>
        </p:spPr>
        <p:txBody>
          <a:bodyPr vert="horz" lIns="130048" tIns="65024" rIns="130048" bIns="65024" rtlCol="0" anchor="t">
            <a:noAutofit/>
          </a:bodyPr>
          <a:lstStyle/>
          <a:p>
            <a:pPr marL="0" lvl="1" indent="0">
              <a:buNone/>
            </a:pPr>
            <a:r>
              <a:rPr lang="lv-LV" sz="2347" b="1">
                <a:solidFill>
                  <a:srgbClr val="01859C"/>
                </a:solidFill>
                <a:latin typeface="Verdana"/>
                <a:ea typeface="Verdana"/>
              </a:rPr>
              <a:t>Mērķa auditorija: </a:t>
            </a:r>
            <a:endParaRPr lang="en-US"/>
          </a:p>
          <a:p>
            <a:pPr marL="0" lvl="1" indent="0">
              <a:buNone/>
            </a:pPr>
            <a:r>
              <a:rPr lang="lv-LV" sz="2133" u="sng">
                <a:latin typeface="Verdana"/>
                <a:ea typeface="Verdana"/>
                <a:cs typeface="Segoe UI Light"/>
              </a:rPr>
              <a:t>nekustamā īpašuma attīstītāji </a:t>
            </a:r>
            <a:r>
              <a:rPr lang="lv-LV" sz="2133">
                <a:latin typeface="Verdana"/>
                <a:ea typeface="Verdana"/>
                <a:cs typeface="Segoe UI Light"/>
              </a:rPr>
              <a:t>- komercsabiedrības, kooperatīvās sabiedrības, publiskas personas kontrolētas kapitālsabiedrības vai publiski privātā kapitālsabiedrības</a:t>
            </a:r>
            <a:endParaRPr lang="lv-LV" sz="2133"/>
          </a:p>
          <a:p>
            <a:pPr marL="0" lvl="1" indent="0">
              <a:buNone/>
            </a:pPr>
            <a:r>
              <a:rPr lang="lv-LV" sz="2133">
                <a:latin typeface="Verdana"/>
                <a:ea typeface="Verdana"/>
                <a:cs typeface="Segoe UI Light"/>
              </a:rPr>
              <a:t>Atbalsta saņemšanai nepieciešams Pilnvarojuma līgums ar pašvaldību par sabiedriskā pakalpojuma sniegšanu</a:t>
            </a:r>
          </a:p>
          <a:p>
            <a:pPr marL="0" lvl="1" indent="0">
              <a:buNone/>
            </a:pPr>
            <a:r>
              <a:rPr lang="lv-LV" sz="2133" u="sng">
                <a:latin typeface="Verdana"/>
                <a:ea typeface="Verdana"/>
                <a:cs typeface="Segoe UI Light"/>
              </a:rPr>
              <a:t>īrnieki: </a:t>
            </a:r>
            <a:r>
              <a:rPr lang="lv-LV" sz="2133">
                <a:latin typeface="Verdana"/>
                <a:ea typeface="Verdana"/>
                <a:cs typeface="Segoe UI Light"/>
              </a:rPr>
              <a:t>mājsaimniecības ar noteiktiem ienākumu sliekšņiem </a:t>
            </a:r>
          </a:p>
          <a:p>
            <a:pPr marL="0" lvl="1" indent="0">
              <a:buNone/>
            </a:pPr>
            <a:endParaRPr lang="lv-LV" sz="2347">
              <a:latin typeface="Verdana"/>
              <a:ea typeface="Verdana"/>
              <a:cs typeface="Segoe UI Light"/>
            </a:endParaRPr>
          </a:p>
          <a:p>
            <a:pPr marL="0" indent="0" algn="just">
              <a:buNone/>
            </a:pPr>
            <a:r>
              <a:rPr lang="lv-LV" sz="2347" b="1">
                <a:solidFill>
                  <a:srgbClr val="01859C"/>
                </a:solidFill>
                <a:latin typeface="Verdana"/>
                <a:ea typeface="Verdana"/>
              </a:rPr>
              <a:t>Attiecināmās izmaksas:</a:t>
            </a:r>
          </a:p>
          <a:p>
            <a:pPr marL="0" indent="0" algn="just">
              <a:buNone/>
            </a:pPr>
            <a:r>
              <a:rPr lang="lv-LV" sz="2133">
                <a:latin typeface="Verdana"/>
                <a:ea typeface="Verdana"/>
                <a:cs typeface="Segoe UI Light"/>
              </a:rPr>
              <a:t>līdz 1157 bez PVN uz lietderīgo m</a:t>
            </a:r>
            <a:r>
              <a:rPr lang="lv-LV" sz="2133" baseline="30000">
                <a:latin typeface="Verdana"/>
                <a:ea typeface="Verdana"/>
                <a:cs typeface="Segoe UI Light"/>
              </a:rPr>
              <a:t>2</a:t>
            </a:r>
            <a:r>
              <a:rPr lang="lv-LV" sz="2133" b="1">
                <a:latin typeface="Verdana"/>
                <a:ea typeface="Verdana"/>
                <a:cs typeface="Segoe UI Light"/>
              </a:rPr>
              <a:t> </a:t>
            </a:r>
            <a:r>
              <a:rPr lang="lv-LV" sz="2133">
                <a:latin typeface="Verdana"/>
                <a:ea typeface="Verdana"/>
                <a:cs typeface="Segoe UI Light"/>
              </a:rPr>
              <a:t>(ANM finansējums)</a:t>
            </a:r>
          </a:p>
          <a:p>
            <a:pPr marL="0" indent="0" algn="just">
              <a:buNone/>
            </a:pPr>
            <a:r>
              <a:rPr lang="lv-LV" sz="2133">
                <a:latin typeface="Verdana"/>
                <a:ea typeface="Verdana"/>
                <a:cs typeface="Segoe UI Light"/>
              </a:rPr>
              <a:t>PVN finansējams no citiem resursiem, ja nav atgūstams vispārējā kārtībā</a:t>
            </a:r>
            <a:endParaRPr lang="lv-LV" sz="2133"/>
          </a:p>
          <a:p>
            <a:pPr marL="0" indent="0" algn="just">
              <a:buNone/>
            </a:pPr>
            <a:r>
              <a:rPr lang="lv-LV" sz="2347" b="1">
                <a:solidFill>
                  <a:srgbClr val="01859C"/>
                </a:solidFill>
                <a:latin typeface="Verdana"/>
                <a:ea typeface="Verdana"/>
              </a:rPr>
              <a:t>Atbalsta apmērs:</a:t>
            </a:r>
          </a:p>
          <a:p>
            <a:pPr marL="0" indent="0" algn="just">
              <a:buNone/>
            </a:pPr>
            <a:r>
              <a:rPr lang="lv-LV" sz="2133" u="sng">
                <a:latin typeface="Verdana"/>
                <a:ea typeface="Verdana"/>
                <a:cs typeface="Segoe UI Light"/>
              </a:rPr>
              <a:t>Aizdevums</a:t>
            </a:r>
            <a:r>
              <a:rPr lang="lv-LV" sz="2133">
                <a:latin typeface="Verdana"/>
                <a:ea typeface="Verdana"/>
                <a:cs typeface="Segoe UI Light"/>
              </a:rPr>
              <a:t> līdz 95 % no attiecināmajām izmaksām vai mazāk, ja aizdevums strukturēts kopā ar komercbankas aizdevumu</a:t>
            </a:r>
          </a:p>
          <a:p>
            <a:pPr marL="0" indent="0" algn="just">
              <a:buNone/>
            </a:pPr>
            <a:r>
              <a:rPr lang="lv-LV" sz="2133" u="sng">
                <a:latin typeface="Verdana"/>
                <a:ea typeface="Verdana"/>
                <a:cs typeface="Segoe UI Light"/>
              </a:rPr>
              <a:t>Kapitāla atlaide</a:t>
            </a:r>
            <a:r>
              <a:rPr lang="lv-LV" sz="2133">
                <a:latin typeface="Verdana"/>
                <a:ea typeface="Verdana"/>
                <a:cs typeface="Segoe UI Light"/>
              </a:rPr>
              <a:t> līdz 25 % vai 30 % (saņemšanai jāizpilda nosacījumi - ekspluatācijā nodošanas termiņš, izīrēto dzīvokļu % apmērs, mājas kvalitātes prasības u.c.)</a:t>
            </a:r>
          </a:p>
          <a:p>
            <a:pPr marL="0" indent="0" algn="just">
              <a:buNone/>
            </a:pPr>
            <a:r>
              <a:rPr lang="lv-LV" sz="2347" b="1">
                <a:solidFill>
                  <a:srgbClr val="01859C"/>
                </a:solidFill>
                <a:latin typeface="Verdana"/>
                <a:ea typeface="Verdana"/>
              </a:rPr>
              <a:t>Pieejama īres maksa</a:t>
            </a:r>
            <a:r>
              <a:rPr lang="lv-LV" sz="2133">
                <a:latin typeface="Verdana"/>
                <a:ea typeface="Verdana"/>
                <a:cs typeface="Segoe UI Light"/>
              </a:rPr>
              <a:t> -  līdz 5 euro/m2. Var tik palielināta, veicot indeksāciju (nav ietverti komunālie maksājumi, uzkrājumi </a:t>
            </a:r>
          </a:p>
          <a:p>
            <a:pPr marL="324212" indent="-324212"/>
            <a:endParaRPr lang="lv-LV" sz="2404">
              <a:cs typeface="Segoe UI Light"/>
            </a:endParaRPr>
          </a:p>
          <a:p>
            <a:pPr marL="0" indent="0" algn="just">
              <a:buNone/>
            </a:pPr>
            <a:endParaRPr lang="lv-LV" sz="2347" b="1">
              <a:solidFill>
                <a:srgbClr val="01859C"/>
              </a:solidFill>
              <a:latin typeface="Verdana"/>
              <a:ea typeface="Verdana"/>
            </a:endParaRPr>
          </a:p>
          <a:p>
            <a:pPr marL="324212" indent="-324212" algn="just"/>
            <a:endParaRPr lang="lv-LV" sz="2347">
              <a:latin typeface="Verdana"/>
              <a:ea typeface="Verdana"/>
              <a:cs typeface="Segoe UI Light"/>
            </a:endParaRPr>
          </a:p>
          <a:p>
            <a:pPr marL="324212" indent="-324212"/>
            <a:endParaRPr lang="lv-LV" sz="2404">
              <a:cs typeface="Segoe UI Light"/>
            </a:endParaRPr>
          </a:p>
          <a:p>
            <a:pPr marL="324212" indent="-324212"/>
            <a:endParaRPr lang="lv-LV" sz="2404">
              <a:cs typeface="Segoe UI Light"/>
            </a:endParaRPr>
          </a:p>
          <a:p>
            <a:pPr marL="324212" indent="-324212"/>
            <a:endParaRPr lang="lv-LV" sz="2404">
              <a:cs typeface="Segoe UI Light"/>
            </a:endParaRP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78" y="2929672"/>
            <a:ext cx="1013111" cy="1017070"/>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309569" y="4075435"/>
            <a:ext cx="8580726" cy="145238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74765" y="4364748"/>
            <a:ext cx="8952307" cy="787780"/>
          </a:xfrm>
          <a:prstGeom prst="rect">
            <a:avLst/>
          </a:prstGeom>
          <a:noFill/>
        </p:spPr>
        <p:txBody>
          <a:bodyPr wrap="square" lIns="130048" tIns="65024" rIns="130048" bIns="65024" anchor="ctr">
            <a:spAutoFit/>
          </a:bodyPr>
          <a:lstStyle/>
          <a:p>
            <a:pPr marL="649327" lvl="1"/>
            <a:r>
              <a:rPr lang="lv-LV" sz="2133">
                <a:solidFill>
                  <a:srgbClr val="01859C"/>
                </a:solidFill>
                <a:latin typeface="Verdana"/>
                <a:ea typeface="Verdana"/>
                <a:cs typeface="+mn-cs"/>
              </a:rPr>
              <a:t>Sasniedzamie rezultāts:</a:t>
            </a:r>
            <a:endParaRPr lang="en-US" sz="3413">
              <a:cs typeface="+mn-cs"/>
            </a:endParaRPr>
          </a:p>
          <a:p>
            <a:pPr marL="649327" lvl="1"/>
            <a:r>
              <a:rPr lang="lv-LV" sz="2133" b="0">
                <a:latin typeface="Verdana"/>
                <a:ea typeface="Verdana"/>
              </a:rPr>
              <a:t>uzbūvēti vismaz 700 zemas īres maksas dzīvokļi </a:t>
            </a:r>
          </a:p>
        </p:txBody>
      </p:sp>
      <p:sp>
        <p:nvSpPr>
          <p:cNvPr id="16" name="TextBox 15">
            <a:extLst>
              <a:ext uri="{FF2B5EF4-FFF2-40B4-BE49-F238E27FC236}">
                <a16:creationId xmlns:a16="http://schemas.microsoft.com/office/drawing/2014/main" id="{4451B45D-AF96-41B7-B219-19480F1D04FD}"/>
              </a:ext>
            </a:extLst>
          </p:cNvPr>
          <p:cNvSpPr txBox="1"/>
          <p:nvPr/>
        </p:nvSpPr>
        <p:spPr>
          <a:xfrm>
            <a:off x="2616955" y="1686682"/>
            <a:ext cx="6357730" cy="437684"/>
          </a:xfrm>
          <a:prstGeom prst="rect">
            <a:avLst/>
          </a:prstGeom>
          <a:noFill/>
        </p:spPr>
        <p:txBody>
          <a:bodyPr wrap="square" lIns="130048" tIns="65024" rIns="130048" bIns="65024" anchor="t">
            <a:spAutoFit/>
          </a:bodyPr>
          <a:lstStyle/>
          <a:p>
            <a:pPr algn="l"/>
            <a:r>
              <a:rPr lang="lv-LV" sz="1991">
                <a:latin typeface="Verdana"/>
                <a:ea typeface="Verdana"/>
                <a:cs typeface="Segoe UI Light"/>
              </a:rPr>
              <a:t>Aizdevumi un kapitāla atlaide</a:t>
            </a:r>
            <a:endParaRPr lang="lv-LV" sz="1991">
              <a:latin typeface="Verdana" panose="020B0604030504040204" pitchFamily="34" charset="0"/>
              <a:ea typeface="Verdana" panose="020B0604030504040204" pitchFamily="34" charset="0"/>
              <a:cs typeface="Segoe UI Light"/>
            </a:endParaRPr>
          </a:p>
        </p:txBody>
      </p:sp>
      <p:pic>
        <p:nvPicPr>
          <p:cNvPr id="17" name="Picture 16">
            <a:extLst>
              <a:ext uri="{FF2B5EF4-FFF2-40B4-BE49-F238E27FC236}">
                <a16:creationId xmlns:a16="http://schemas.microsoft.com/office/drawing/2014/main" id="{D448BF54-44A6-49B5-85BB-45B9D3F9A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472" y="7726379"/>
            <a:ext cx="1525834" cy="1666374"/>
          </a:xfrm>
          <a:prstGeom prst="rect">
            <a:avLst/>
          </a:prstGeom>
        </p:spPr>
      </p:pic>
    </p:spTree>
    <p:extLst>
      <p:ext uri="{BB962C8B-B14F-4D97-AF65-F5344CB8AC3E}">
        <p14:creationId xmlns:p14="http://schemas.microsoft.com/office/powerpoint/2010/main" val="2432614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841121" y="180455"/>
            <a:ext cx="7175122" cy="1758859"/>
          </a:xfrm>
        </p:spPr>
        <p:txBody>
          <a:bodyPr>
            <a:normAutofit/>
          </a:bodyPr>
          <a:lstStyle/>
          <a:p>
            <a:r>
              <a:rPr lang="lv-LV" sz="3413" b="1"/>
              <a:t>Nacionālās nozīmes industriālo teritoriju un parku attīstība</a:t>
            </a:r>
          </a:p>
        </p:txBody>
      </p:sp>
      <p:sp>
        <p:nvSpPr>
          <p:cNvPr id="5" name="TextBox 4">
            <a:extLst>
              <a:ext uri="{FF2B5EF4-FFF2-40B4-BE49-F238E27FC236}">
                <a16:creationId xmlns:a16="http://schemas.microsoft.com/office/drawing/2014/main" id="{41DDCC62-127F-4AF2-98A5-2FD50B80A632}"/>
              </a:ext>
            </a:extLst>
          </p:cNvPr>
          <p:cNvSpPr txBox="1"/>
          <p:nvPr/>
        </p:nvSpPr>
        <p:spPr>
          <a:xfrm>
            <a:off x="2957022" y="1759571"/>
            <a:ext cx="12407282" cy="398699"/>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rPr>
              <a:t>Granti </a:t>
            </a:r>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301692" y="2707084"/>
            <a:ext cx="8366842" cy="11692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lv-LV" sz="2133">
                <a:solidFill>
                  <a:srgbClr val="01859C"/>
                </a:solidFill>
                <a:latin typeface="Verdana"/>
                <a:ea typeface="Verdana"/>
              </a:rPr>
              <a:t>            Kopējais finansējums </a:t>
            </a:r>
            <a:r>
              <a:rPr lang="lv-LV" sz="2133" b="0">
                <a:solidFill>
                  <a:srgbClr val="000000"/>
                </a:solidFill>
                <a:latin typeface="Verdana" panose="020B0604030504040204" pitchFamily="34" charset="0"/>
                <a:ea typeface="Verdana" panose="020B0604030504040204" pitchFamily="34" charset="0"/>
              </a:rPr>
              <a:t>80 000 000 </a:t>
            </a:r>
            <a:r>
              <a:rPr lang="lv-LV" sz="2133" b="0" err="1">
                <a:solidFill>
                  <a:srgbClr val="000000"/>
                </a:solidFill>
                <a:latin typeface="Verdana" panose="020B0604030504040204" pitchFamily="34" charset="0"/>
                <a:ea typeface="Verdana" panose="020B0604030504040204" pitchFamily="34" charset="0"/>
              </a:rPr>
              <a:t>euro</a:t>
            </a:r>
            <a:endParaRPr lang="lv-LV" sz="2133" b="0">
              <a:solidFill>
                <a:srgbClr val="000000"/>
              </a:solidFill>
              <a:latin typeface="Verdana" panose="020B0604030504040204" pitchFamily="34" charset="0"/>
              <a:ea typeface="Verdana" panose="020B0604030504040204" pitchFamily="34" charset="0"/>
            </a:endParaRPr>
          </a:p>
        </p:txBody>
      </p:sp>
      <p:sp>
        <p:nvSpPr>
          <p:cNvPr id="7" name="Rectangle: Rounded Corners 6">
            <a:extLst>
              <a:ext uri="{FF2B5EF4-FFF2-40B4-BE49-F238E27FC236}">
                <a16:creationId xmlns:a16="http://schemas.microsoft.com/office/drawing/2014/main" id="{7C2063FD-156D-4989-9AD9-88BA42C894E5}"/>
              </a:ext>
            </a:extLst>
          </p:cNvPr>
          <p:cNvSpPr/>
          <p:nvPr/>
        </p:nvSpPr>
        <p:spPr>
          <a:xfrm>
            <a:off x="301692" y="3967975"/>
            <a:ext cx="8366842" cy="228428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r>
              <a:rPr lang="lv-LV" sz="2133">
                <a:solidFill>
                  <a:srgbClr val="01859C"/>
                </a:solidFill>
                <a:latin typeface="Verdana"/>
                <a:ea typeface="Verdana"/>
              </a:rPr>
              <a:t>Sasniedzamie rezultāti uz 2026. gadu:</a:t>
            </a:r>
          </a:p>
          <a:p>
            <a:pPr marL="487672" indent="-487672">
              <a:buFontTx/>
              <a:buChar char="-"/>
            </a:pPr>
            <a:r>
              <a:rPr lang="lv-LV" sz="2133" b="0">
                <a:solidFill>
                  <a:srgbClr val="000000"/>
                </a:solidFill>
                <a:latin typeface="Verdana"/>
                <a:ea typeface="Verdana"/>
                <a:cs typeface="Times New Roman"/>
              </a:rPr>
              <a:t>izbūvēti 8 industriālie parki</a:t>
            </a:r>
          </a:p>
          <a:p>
            <a:pPr marL="487672" indent="-487672">
              <a:buFontTx/>
              <a:buChar char="-"/>
            </a:pPr>
            <a:r>
              <a:rPr lang="lv-LV" sz="2133" b="0">
                <a:solidFill>
                  <a:srgbClr val="000000"/>
                </a:solidFill>
                <a:latin typeface="Verdana"/>
                <a:ea typeface="Verdana"/>
                <a:cs typeface="Times New Roman"/>
              </a:rPr>
              <a:t>328 darba vietas</a:t>
            </a:r>
          </a:p>
          <a:p>
            <a:pPr marL="487672" indent="-487672">
              <a:buFontTx/>
              <a:buChar char="-"/>
            </a:pPr>
            <a:r>
              <a:rPr lang="lv-LV" sz="2133" b="0" err="1">
                <a:solidFill>
                  <a:srgbClr val="000000"/>
                </a:solidFill>
                <a:latin typeface="Verdana"/>
                <a:ea typeface="Verdana"/>
                <a:cs typeface="Times New Roman"/>
              </a:rPr>
              <a:t>nefinanšu</a:t>
            </a:r>
            <a:r>
              <a:rPr lang="lv-LV" sz="2133" b="0">
                <a:solidFill>
                  <a:srgbClr val="000000"/>
                </a:solidFill>
                <a:latin typeface="Verdana"/>
                <a:ea typeface="Verdana"/>
                <a:cs typeface="Times New Roman"/>
              </a:rPr>
              <a:t> investīciju piesaiste 85,7milj. </a:t>
            </a:r>
            <a:r>
              <a:rPr lang="lv-LV" sz="2133" b="0" err="1">
                <a:solidFill>
                  <a:srgbClr val="000000"/>
                </a:solidFill>
                <a:latin typeface="Verdana"/>
                <a:ea typeface="Verdana"/>
                <a:cs typeface="Times New Roman"/>
              </a:rPr>
              <a:t>euro</a:t>
            </a:r>
            <a:endParaRPr lang="lv-LV" sz="2133" b="0">
              <a:solidFill>
                <a:srgbClr val="000000"/>
              </a:solidFill>
              <a:latin typeface="Verdana"/>
              <a:ea typeface="Verdana"/>
              <a:cs typeface="Times New Roman"/>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301692" y="6383746"/>
            <a:ext cx="8366842" cy="292709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565907" y="6903013"/>
            <a:ext cx="8164840" cy="2783904"/>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CFLA</a:t>
            </a:r>
          </a:p>
          <a:p>
            <a:pPr rtl="0" fontAlgn="base"/>
            <a:r>
              <a:rPr lang="lv-LV" sz="2133">
                <a:solidFill>
                  <a:srgbClr val="01859C"/>
                </a:solidFill>
                <a:latin typeface="Verdana"/>
                <a:ea typeface="Verdana"/>
              </a:rPr>
              <a:t>LIAA iesaiste: </a:t>
            </a:r>
            <a:r>
              <a:rPr lang="lv-LV" sz="2133" b="0">
                <a:latin typeface="Verdana"/>
                <a:ea typeface="Verdana"/>
              </a:rPr>
              <a:t>stratēģijas sagatavošana, operatora piesaiste</a:t>
            </a:r>
          </a:p>
          <a:p>
            <a:pPr rtl="0"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rPr>
              <a:t>pieejams ar 2022.gada IV</a:t>
            </a:r>
            <a:r>
              <a:rPr lang="lv-LV" sz="2133">
                <a:latin typeface="Verdana"/>
                <a:ea typeface="Verdana"/>
              </a:rPr>
              <a:t> </a:t>
            </a:r>
            <a:r>
              <a:rPr lang="lv-LV" sz="2133" b="0">
                <a:latin typeface="Verdana"/>
                <a:ea typeface="Verdana"/>
              </a:rPr>
              <a:t>ceturksni (šobrīd notiek MK Noteikumu izstrāde)</a:t>
            </a:r>
            <a:endParaRPr lang="en-AU" sz="2133" b="0">
              <a:latin typeface="Verdana"/>
              <a:ea typeface="Verdana"/>
            </a:endParaRPr>
          </a:p>
          <a:p>
            <a:pPr algn="l" rtl="0" fontAlgn="base"/>
            <a:endParaRPr lang="lv-LV" sz="3413" b="0">
              <a:latin typeface="Verdana" panose="020B0604030504040204" pitchFamily="34" charset="0"/>
            </a:endParaRPr>
          </a:p>
          <a:p>
            <a:pPr algn="l" rtl="0" fontAlgn="base"/>
            <a:endParaRPr lang="en-US" sz="341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8846648" y="-66684"/>
            <a:ext cx="8451015" cy="9820283"/>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8999281" y="1212013"/>
            <a:ext cx="8230418" cy="5465206"/>
          </a:xfrm>
        </p:spPr>
        <p:txBody>
          <a:bodyPr vert="horz" lIns="130048" tIns="65024" rIns="130048" bIns="65024" rtlCol="0" anchor="t">
            <a:noAutofit/>
          </a:bodyPr>
          <a:lstStyle/>
          <a:p>
            <a:pPr marL="0" indent="0" defTabSz="1849514">
              <a:buNone/>
              <a:defRPr/>
            </a:pPr>
            <a:r>
              <a:rPr lang="lv-LV" sz="2400" b="1">
                <a:solidFill>
                  <a:srgbClr val="01859C"/>
                </a:solidFill>
                <a:latin typeface="Verdana"/>
                <a:ea typeface="Verdana"/>
              </a:rPr>
              <a:t>Mērķa auditorija – investīciju modelis</a:t>
            </a:r>
            <a:r>
              <a:rPr lang="lv-LV" sz="2400" b="1">
                <a:solidFill>
                  <a:srgbClr val="06829A"/>
                </a:solidFill>
                <a:latin typeface="Verdana"/>
                <a:ea typeface="Verdana"/>
              </a:rPr>
              <a:t>: </a:t>
            </a:r>
            <a:r>
              <a:rPr lang="lv-LV" sz="2400">
                <a:latin typeface="Verdana"/>
                <a:ea typeface="Verdana"/>
              </a:rPr>
              <a:t>komersantiem, pašvaldībām, pašvaldības dibinātām sabiedrībām, kuras dalībnieki ir pašvaldība vai pašvaldības kapitālsabiedrība un/vai starptautiski atzīts industriālais operators:</a:t>
            </a:r>
            <a:r>
              <a:rPr lang="en-US" sz="2400">
                <a:latin typeface="Verdana"/>
                <a:ea typeface="Verdana"/>
              </a:rPr>
              <a:t> </a:t>
            </a:r>
            <a:endParaRPr lang="lv-LV" sz="2400">
              <a:latin typeface="Verdana"/>
              <a:ea typeface="Verdana"/>
            </a:endParaRPr>
          </a:p>
          <a:p>
            <a:pPr marL="324212" indent="-324212" defTabSz="1849514">
              <a:defRPr/>
            </a:pPr>
            <a:r>
              <a:rPr lang="lv-LV" sz="2400">
                <a:latin typeface="Verdana"/>
                <a:ea typeface="Verdana"/>
                <a:cs typeface="Times New Roman"/>
                <a:sym typeface="Helvetica Neue"/>
              </a:rPr>
              <a:t>industriālo teritoriju attīstība, industriālo </a:t>
            </a:r>
            <a:r>
              <a:rPr lang="lv-LV" sz="2400" err="1">
                <a:latin typeface="Verdana"/>
                <a:ea typeface="Verdana"/>
                <a:cs typeface="Times New Roman"/>
                <a:sym typeface="Helvetica Neue"/>
              </a:rPr>
              <a:t>pieslēgumu</a:t>
            </a:r>
            <a:r>
              <a:rPr lang="lv-LV" sz="2400">
                <a:latin typeface="Verdana"/>
                <a:ea typeface="Verdana"/>
                <a:cs typeface="Times New Roman"/>
                <a:sym typeface="Helvetica Neue"/>
              </a:rPr>
              <a:t> ierīkošana un to saistītās jaudas palielināšana (t.sk. siltumapgāde, ūdens un kanalizācija, elektrība, gāze);</a:t>
            </a:r>
            <a:endParaRPr lang="lv-LV" sz="2400">
              <a:latin typeface="Verdana"/>
              <a:ea typeface="Verdana"/>
              <a:cs typeface="Times New Roman"/>
            </a:endParaRPr>
          </a:p>
          <a:p>
            <a:pPr marL="324212" indent="-324212" defTabSz="1849514">
              <a:defRPr/>
            </a:pPr>
            <a:r>
              <a:rPr lang="lv-LV" sz="2400">
                <a:latin typeface="Verdana"/>
                <a:ea typeface="Verdana"/>
                <a:cs typeface="Times New Roman"/>
                <a:sym typeface="Helvetica Neue"/>
              </a:rPr>
              <a:t>pievedceļu atjaunošana vai ierīkošana pie industriālajām teritorijām, kā arī komercdarbības mērķiem paredzēto ēku un to saistītās infrastruktūras attīstīšana.</a:t>
            </a:r>
            <a:endParaRPr lang="lv-LV" sz="2400">
              <a:latin typeface="Verdana"/>
              <a:ea typeface="Verdana"/>
              <a:cs typeface="Times New Roman"/>
            </a:endParaRPr>
          </a:p>
        </p:txBody>
      </p:sp>
      <p:pic>
        <p:nvPicPr>
          <p:cNvPr id="12" name="Picture 39" descr="A close up of a logo&#10;&#10;Description automatically generated">
            <a:extLst>
              <a:ext uri="{FF2B5EF4-FFF2-40B4-BE49-F238E27FC236}">
                <a16:creationId xmlns:a16="http://schemas.microsoft.com/office/drawing/2014/main" id="{F6765428-3086-4211-BCD0-1C905A2E769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272516" y="6383746"/>
            <a:ext cx="3606289" cy="2927095"/>
          </a:xfrm>
          <a:prstGeom prst="rect">
            <a:avLst/>
          </a:prstGeom>
        </p:spPr>
      </p:pic>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907" y="2798757"/>
            <a:ext cx="1013111" cy="1017070"/>
          </a:xfrm>
          <a:prstGeom prst="rect">
            <a:avLst/>
          </a:prstGeom>
        </p:spPr>
      </p:pic>
    </p:spTree>
    <p:extLst>
      <p:ext uri="{BB962C8B-B14F-4D97-AF65-F5344CB8AC3E}">
        <p14:creationId xmlns:p14="http://schemas.microsoft.com/office/powerpoint/2010/main" val="4186150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7C62C9-4025-439A-9907-CCBA4BABB11F}"/>
              </a:ext>
            </a:extLst>
          </p:cNvPr>
          <p:cNvSpPr/>
          <p:nvPr/>
        </p:nvSpPr>
        <p:spPr>
          <a:xfrm>
            <a:off x="8465170" y="-67235"/>
            <a:ext cx="8920659"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2" name="Title 1">
            <a:extLst>
              <a:ext uri="{FF2B5EF4-FFF2-40B4-BE49-F238E27FC236}">
                <a16:creationId xmlns:a16="http://schemas.microsoft.com/office/drawing/2014/main" id="{D9422E31-B472-4A79-AD98-A51CA6737D0E}"/>
              </a:ext>
            </a:extLst>
          </p:cNvPr>
          <p:cNvSpPr>
            <a:spLocks noGrp="1"/>
          </p:cNvSpPr>
          <p:nvPr>
            <p:ph type="title"/>
          </p:nvPr>
        </p:nvSpPr>
        <p:spPr>
          <a:xfrm>
            <a:off x="2968832" y="509210"/>
            <a:ext cx="13504420" cy="1096928"/>
          </a:xfrm>
        </p:spPr>
        <p:txBody>
          <a:bodyPr>
            <a:normAutofit/>
          </a:bodyPr>
          <a:lstStyle/>
          <a:p>
            <a:r>
              <a:rPr lang="lv-LV" sz="3410"/>
              <a:t>Investīciju fonds</a:t>
            </a:r>
          </a:p>
        </p:txBody>
      </p:sp>
      <p:sp>
        <p:nvSpPr>
          <p:cNvPr id="3" name="Content Placeholder 2">
            <a:extLst>
              <a:ext uri="{FF2B5EF4-FFF2-40B4-BE49-F238E27FC236}">
                <a16:creationId xmlns:a16="http://schemas.microsoft.com/office/drawing/2014/main" id="{A5751849-E002-4D47-92EC-A87A754034BE}"/>
              </a:ext>
            </a:extLst>
          </p:cNvPr>
          <p:cNvSpPr>
            <a:spLocks noGrp="1"/>
          </p:cNvSpPr>
          <p:nvPr>
            <p:ph idx="1"/>
          </p:nvPr>
        </p:nvSpPr>
        <p:spPr>
          <a:xfrm>
            <a:off x="8625990" y="1894341"/>
            <a:ext cx="8633361" cy="6637034"/>
          </a:xfrm>
        </p:spPr>
        <p:txBody>
          <a:bodyPr>
            <a:normAutofit/>
          </a:bodyPr>
          <a:lstStyle/>
          <a:p>
            <a:r>
              <a:rPr lang="lv-LV" sz="2400" b="1">
                <a:solidFill>
                  <a:srgbClr val="01859C"/>
                </a:solidFill>
                <a:latin typeface="Verdana"/>
                <a:ea typeface="Verdana"/>
                <a:cs typeface="+mn-cs"/>
                <a:sym typeface="Helvetica Neue"/>
              </a:rPr>
              <a:t>Mērķa auditorija: </a:t>
            </a:r>
            <a:r>
              <a:rPr lang="lv-LV" sz="2400">
                <a:latin typeface="Verdana"/>
                <a:ea typeface="Verdana"/>
              </a:rPr>
              <a:t>vidējie un lielie komersanti</a:t>
            </a:r>
          </a:p>
          <a:p>
            <a:endParaRPr lang="en-US" sz="2400"/>
          </a:p>
          <a:p>
            <a:r>
              <a:rPr lang="lv-LV" sz="2400" b="1">
                <a:solidFill>
                  <a:srgbClr val="01859C"/>
                </a:solidFill>
                <a:latin typeface="Verdana"/>
                <a:ea typeface="Verdana"/>
                <a:cs typeface="+mn-cs"/>
              </a:rPr>
              <a:t>Atbalstāmā projekta kritēriji:</a:t>
            </a:r>
          </a:p>
          <a:p>
            <a:pPr marL="457200" indent="-457200">
              <a:buFont typeface="Wingdings" panose="05000000000000000000" pitchFamily="2" charset="2"/>
              <a:buChar char="ü"/>
            </a:pPr>
            <a:r>
              <a:rPr lang="lv-LV" sz="2400"/>
              <a:t>Projektā ieguldījumu apjoms vismaz 10 milj. euro</a:t>
            </a:r>
          </a:p>
          <a:p>
            <a:pPr marL="457200" indent="-457200">
              <a:buFont typeface="Wingdings" panose="05000000000000000000" pitchFamily="2" charset="2"/>
              <a:buChar char="ü"/>
            </a:pPr>
            <a:r>
              <a:rPr lang="lv-LV" sz="2400"/>
              <a:t>Atbalstu piešķir eksportspējīgiem uzņēmumiem ar augstu eksporta potenciālu un prioritārajos investīciju sektoros (piemēram, zināšanu ietilpīga </a:t>
            </a:r>
            <a:r>
              <a:rPr lang="lv-LV" sz="2400" err="1"/>
              <a:t>bioekonomika</a:t>
            </a:r>
            <a:r>
              <a:rPr lang="lv-LV" sz="2400"/>
              <a:t>, </a:t>
            </a:r>
            <a:r>
              <a:rPr lang="lv-LV" sz="2400" err="1"/>
              <a:t>biomedicīna</a:t>
            </a:r>
            <a:r>
              <a:rPr lang="lv-LV" sz="2400"/>
              <a:t>, mobilitāte </a:t>
            </a:r>
            <a:r>
              <a:rPr lang="lv-LV" sz="2400" err="1"/>
              <a:t>utml</a:t>
            </a:r>
            <a:r>
              <a:rPr lang="lv-LV" sz="2400"/>
              <a:t>.)</a:t>
            </a:r>
          </a:p>
          <a:p>
            <a:pPr marL="457200" indent="-457200">
              <a:buFont typeface="Wingdings" panose="05000000000000000000" pitchFamily="2" charset="2"/>
              <a:buChar char="ü"/>
            </a:pPr>
            <a:r>
              <a:rPr lang="lv-LV" sz="2400"/>
              <a:t>Ieguldījumi jaunos pamatlīdzekļos (ražošanas un tehnoloģiskajās iekārtās, </a:t>
            </a:r>
            <a:r>
              <a:rPr lang="lv-LV" sz="2400" err="1"/>
              <a:t>datorprogrammēšanas</a:t>
            </a:r>
            <a:r>
              <a:rPr lang="lv-LV" sz="2400"/>
              <a:t> iekārtās un </a:t>
            </a:r>
            <a:r>
              <a:rPr lang="lv-LV" sz="2400" err="1"/>
              <a:t>palīgiekārtās</a:t>
            </a:r>
            <a:r>
              <a:rPr lang="lv-LV" sz="2400"/>
              <a:t>) kā arī ēkās un būvēs</a:t>
            </a:r>
          </a:p>
        </p:txBody>
      </p:sp>
      <p:sp>
        <p:nvSpPr>
          <p:cNvPr id="5" name="Text Placeholder 4">
            <a:extLst>
              <a:ext uri="{FF2B5EF4-FFF2-40B4-BE49-F238E27FC236}">
                <a16:creationId xmlns:a16="http://schemas.microsoft.com/office/drawing/2014/main" id="{BC02B872-5B85-4903-A580-8222080748ED}"/>
              </a:ext>
            </a:extLst>
          </p:cNvPr>
          <p:cNvSpPr>
            <a:spLocks noGrp="1"/>
          </p:cNvSpPr>
          <p:nvPr>
            <p:ph type="body" sz="quarter" idx="12"/>
          </p:nvPr>
        </p:nvSpPr>
        <p:spPr>
          <a:xfrm>
            <a:off x="2968831" y="1122988"/>
            <a:ext cx="4405632" cy="771353"/>
          </a:xfrm>
        </p:spPr>
        <p:txBody>
          <a:bodyPr>
            <a:normAutofit/>
          </a:bodyPr>
          <a:lstStyle/>
          <a:p>
            <a:pPr algn="l"/>
            <a:r>
              <a:rPr lang="lv-LV" sz="1990" b="1"/>
              <a:t>Aizdevums ar kapitāla atlaidi</a:t>
            </a:r>
          </a:p>
        </p:txBody>
      </p:sp>
      <p:sp>
        <p:nvSpPr>
          <p:cNvPr id="12" name="TextBox 11">
            <a:extLst>
              <a:ext uri="{FF2B5EF4-FFF2-40B4-BE49-F238E27FC236}">
                <a16:creationId xmlns:a16="http://schemas.microsoft.com/office/drawing/2014/main" id="{252E5902-2D52-4475-A18F-7602831653CE}"/>
              </a:ext>
            </a:extLst>
          </p:cNvPr>
          <p:cNvSpPr txBox="1"/>
          <p:nvPr/>
        </p:nvSpPr>
        <p:spPr>
          <a:xfrm>
            <a:off x="1950522" y="3788966"/>
            <a:ext cx="8793678" cy="461665"/>
          </a:xfrm>
          <a:prstGeom prst="rect">
            <a:avLst/>
          </a:prstGeom>
          <a:noFill/>
        </p:spPr>
        <p:txBody>
          <a:bodyPr wrap="square">
            <a:spAutoFit/>
          </a:bodyPr>
          <a:lstStyle/>
          <a:p>
            <a:r>
              <a:rPr lang="lv-LV" b="0" i="0">
                <a:solidFill>
                  <a:srgbClr val="000000"/>
                </a:solidFill>
                <a:effectLst/>
                <a:latin typeface="Times New Roman" panose="02020603050405020304" pitchFamily="18" charset="0"/>
              </a:rPr>
              <a:t> </a:t>
            </a:r>
            <a:endParaRPr lang="lv-LV"/>
          </a:p>
        </p:txBody>
      </p:sp>
      <p:sp>
        <p:nvSpPr>
          <p:cNvPr id="15" name="Rectangle: Rounded Corners 14">
            <a:extLst>
              <a:ext uri="{FF2B5EF4-FFF2-40B4-BE49-F238E27FC236}">
                <a16:creationId xmlns:a16="http://schemas.microsoft.com/office/drawing/2014/main" id="{F6B5225C-DDF1-4E95-ADD9-F5CE2DF96A9C}"/>
              </a:ext>
            </a:extLst>
          </p:cNvPr>
          <p:cNvSpPr/>
          <p:nvPr/>
        </p:nvSpPr>
        <p:spPr>
          <a:xfrm>
            <a:off x="259702" y="3444483"/>
            <a:ext cx="7298094" cy="194503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a:p>
        </p:txBody>
      </p:sp>
      <p:sp>
        <p:nvSpPr>
          <p:cNvPr id="17" name="TextBox 16">
            <a:extLst>
              <a:ext uri="{FF2B5EF4-FFF2-40B4-BE49-F238E27FC236}">
                <a16:creationId xmlns:a16="http://schemas.microsoft.com/office/drawing/2014/main" id="{D97AAC20-00A5-4057-90A8-CB5FE835AB54}"/>
              </a:ext>
            </a:extLst>
          </p:cNvPr>
          <p:cNvSpPr txBox="1"/>
          <p:nvPr/>
        </p:nvSpPr>
        <p:spPr>
          <a:xfrm>
            <a:off x="484304" y="3361052"/>
            <a:ext cx="7041078" cy="1772793"/>
          </a:xfrm>
          <a:prstGeom prst="rect">
            <a:avLst/>
          </a:prstGeom>
          <a:noFill/>
        </p:spPr>
        <p:txBody>
          <a:bodyPr wrap="square">
            <a:spAutoFit/>
          </a:bodyPr>
          <a:lstStyle/>
          <a:p>
            <a:pPr algn="l"/>
            <a:endParaRPr lang="lv-LV">
              <a:solidFill>
                <a:schemeClr val="tx1"/>
              </a:solidFill>
              <a:latin typeface="Verdana" panose="020B0604030504040204" pitchFamily="34" charset="0"/>
              <a:ea typeface="Verdana" panose="020B0604030504040204" pitchFamily="34" charset="0"/>
            </a:endParaRPr>
          </a:p>
          <a:p>
            <a:r>
              <a:rPr lang="lv-LV" sz="2130">
                <a:solidFill>
                  <a:srgbClr val="01859C"/>
                </a:solidFill>
                <a:latin typeface="Verdana"/>
                <a:ea typeface="Verdana"/>
                <a:cs typeface="+mn-cs"/>
              </a:rPr>
              <a:t>Kapitāla atlaide </a:t>
            </a:r>
            <a:r>
              <a:rPr lang="lv-LV" sz="2130" b="0">
                <a:latin typeface="Verdana" panose="020B0604030504040204" pitchFamily="34" charset="0"/>
                <a:ea typeface="Verdana" panose="020B0604030504040204" pitchFamily="34" charset="0"/>
              </a:rPr>
              <a:t>- līdz 30 % no projekta attiecināmām izmaksām, bet ne vairāk kā 10 milj. </a:t>
            </a:r>
            <a:r>
              <a:rPr lang="lv-LV" sz="2130" b="0" err="1">
                <a:latin typeface="Verdana" panose="020B0604030504040204" pitchFamily="34" charset="0"/>
                <a:ea typeface="Verdana" panose="020B0604030504040204" pitchFamily="34" charset="0"/>
              </a:rPr>
              <a:t>euro</a:t>
            </a:r>
            <a:r>
              <a:rPr lang="lv-LV" sz="2130" b="0">
                <a:latin typeface="Verdana" panose="020B0604030504040204" pitchFamily="34" charset="0"/>
                <a:ea typeface="Verdana" panose="020B0604030504040204" pitchFamily="34" charset="0"/>
              </a:rPr>
              <a:t>, nepārsniedzot pieļaujamo atbalsta intensitāti</a:t>
            </a:r>
          </a:p>
        </p:txBody>
      </p:sp>
      <p:sp>
        <p:nvSpPr>
          <p:cNvPr id="18" name="Rectangle: Rounded Corners 17">
            <a:extLst>
              <a:ext uri="{FF2B5EF4-FFF2-40B4-BE49-F238E27FC236}">
                <a16:creationId xmlns:a16="http://schemas.microsoft.com/office/drawing/2014/main" id="{28D0D3FC-0846-4FF4-8059-7A87487546B0}"/>
              </a:ext>
            </a:extLst>
          </p:cNvPr>
          <p:cNvSpPr/>
          <p:nvPr/>
        </p:nvSpPr>
        <p:spPr>
          <a:xfrm>
            <a:off x="227288" y="5537884"/>
            <a:ext cx="7298094" cy="1897489"/>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a:p>
        </p:txBody>
      </p:sp>
      <p:sp>
        <p:nvSpPr>
          <p:cNvPr id="22" name="TextBox 21">
            <a:extLst>
              <a:ext uri="{FF2B5EF4-FFF2-40B4-BE49-F238E27FC236}">
                <a16:creationId xmlns:a16="http://schemas.microsoft.com/office/drawing/2014/main" id="{3837A652-2F17-4AD5-B61B-6093340A4649}"/>
              </a:ext>
            </a:extLst>
          </p:cNvPr>
          <p:cNvSpPr txBox="1"/>
          <p:nvPr/>
        </p:nvSpPr>
        <p:spPr>
          <a:xfrm>
            <a:off x="301775" y="5723655"/>
            <a:ext cx="7149119" cy="1445011"/>
          </a:xfrm>
          <a:prstGeom prst="rect">
            <a:avLst/>
          </a:prstGeom>
          <a:noFill/>
        </p:spPr>
        <p:txBody>
          <a:bodyPr wrap="square">
            <a:spAutoFit/>
          </a:bodyPr>
          <a:lstStyle/>
          <a:p>
            <a:pPr rtl="0" fontAlgn="base"/>
            <a:r>
              <a:rPr lang="lv-LV" b="0" i="0">
                <a:solidFill>
                  <a:schemeClr val="tx1"/>
                </a:solidFill>
                <a:effectLst/>
                <a:latin typeface="Verdana" panose="020B0604030504040204" pitchFamily="34" charset="0"/>
              </a:rPr>
              <a:t>​</a:t>
            </a:r>
            <a:r>
              <a:rPr lang="lv-LV">
                <a:solidFill>
                  <a:srgbClr val="01859C"/>
                </a:solidFill>
                <a:latin typeface="Verdana"/>
                <a:ea typeface="Verdana"/>
              </a:rPr>
              <a:t> </a:t>
            </a:r>
            <a:r>
              <a:rPr lang="lv-LV" sz="2130">
                <a:solidFill>
                  <a:srgbClr val="01859C"/>
                </a:solidFill>
                <a:latin typeface="Verdana"/>
                <a:ea typeface="Verdana"/>
              </a:rPr>
              <a:t>Sasniedzamie rezultāti</a:t>
            </a:r>
            <a:r>
              <a:rPr lang="lv-LV" sz="2130" b="1" i="0" u="none" strike="noStrike">
                <a:solidFill>
                  <a:schemeClr val="tx1"/>
                </a:solidFill>
                <a:effectLst/>
                <a:latin typeface="Verdana" panose="020B0604030504040204" pitchFamily="34" charset="0"/>
                <a:ea typeface="Verdana" panose="020B0604030504040204" pitchFamily="34" charset="0"/>
              </a:rPr>
              <a:t> </a:t>
            </a:r>
            <a:r>
              <a:rPr lang="lv-LV" sz="2130" b="0" i="0" u="none" strike="noStrike">
                <a:solidFill>
                  <a:schemeClr val="tx1"/>
                </a:solidFill>
                <a:effectLst/>
                <a:latin typeface="Verdana" panose="020B0604030504040204" pitchFamily="34" charset="0"/>
                <a:ea typeface="Verdana" panose="020B0604030504040204" pitchFamily="34" charset="0"/>
              </a:rPr>
              <a:t>uz 2029.gadu:</a:t>
            </a:r>
            <a:r>
              <a:rPr lang="en-US" sz="2130" b="0" i="0">
                <a:solidFill>
                  <a:schemeClr val="tx1"/>
                </a:solidFill>
                <a:effectLst/>
                <a:latin typeface="Verdana" panose="020B0604030504040204" pitchFamily="34" charset="0"/>
                <a:ea typeface="Verdana" panose="020B0604030504040204" pitchFamily="34" charset="0"/>
              </a:rPr>
              <a:t>​</a:t>
            </a:r>
          </a:p>
          <a:p>
            <a:pPr>
              <a:lnSpc>
                <a:spcPct val="100000"/>
              </a:lnSpc>
              <a:spcBef>
                <a:spcPts val="0"/>
              </a:spcBef>
              <a:defRPr/>
            </a:pPr>
            <a:r>
              <a:rPr lang="lv-LV" altLang="lv-LV" sz="2130" b="0">
                <a:latin typeface="Verdana" panose="020B0604030504040204" pitchFamily="34" charset="0"/>
                <a:ea typeface="Verdana" panose="020B0604030504040204" pitchFamily="34" charset="0"/>
              </a:rPr>
              <a:t>800 jaunradītas darba vietas</a:t>
            </a:r>
          </a:p>
          <a:p>
            <a:pPr>
              <a:lnSpc>
                <a:spcPct val="100000"/>
              </a:lnSpc>
              <a:spcBef>
                <a:spcPts val="0"/>
              </a:spcBef>
              <a:defRPr/>
            </a:pPr>
            <a:r>
              <a:rPr lang="lv-LV" altLang="lv-LV" sz="2130" b="0">
                <a:latin typeface="Verdana" panose="020B0604030504040204" pitchFamily="34" charset="0"/>
                <a:ea typeface="Verdana" panose="020B0604030504040204" pitchFamily="34" charset="0"/>
              </a:rPr>
              <a:t>~ 300 milj. </a:t>
            </a:r>
            <a:r>
              <a:rPr lang="lv-LV" altLang="lv-LV" sz="2130" b="0" err="1">
                <a:latin typeface="Verdana" panose="020B0604030504040204" pitchFamily="34" charset="0"/>
                <a:ea typeface="Verdana" panose="020B0604030504040204" pitchFamily="34" charset="0"/>
              </a:rPr>
              <a:t>euro</a:t>
            </a:r>
            <a:r>
              <a:rPr lang="lv-LV" altLang="lv-LV" sz="2130" b="0">
                <a:latin typeface="Verdana" panose="020B0604030504040204" pitchFamily="34" charset="0"/>
                <a:ea typeface="Verdana" panose="020B0604030504040204" pitchFamily="34" charset="0"/>
              </a:rPr>
              <a:t> eksporta pieaugums</a:t>
            </a:r>
          </a:p>
          <a:p>
            <a:pPr>
              <a:lnSpc>
                <a:spcPct val="100000"/>
              </a:lnSpc>
              <a:spcBef>
                <a:spcPts val="0"/>
              </a:spcBef>
              <a:defRPr/>
            </a:pPr>
            <a:r>
              <a:rPr lang="lv-LV" altLang="lv-LV" sz="2130" b="0">
                <a:latin typeface="Verdana" panose="020B0604030504040204" pitchFamily="34" charset="0"/>
                <a:ea typeface="Verdana" panose="020B0604030504040204" pitchFamily="34" charset="0"/>
              </a:rPr>
              <a:t>~ 25 milj. </a:t>
            </a:r>
            <a:r>
              <a:rPr lang="lv-LV" altLang="lv-LV" sz="2130" b="0" err="1">
                <a:latin typeface="Verdana" panose="020B0604030504040204" pitchFamily="34" charset="0"/>
                <a:ea typeface="Verdana" panose="020B0604030504040204" pitchFamily="34" charset="0"/>
              </a:rPr>
              <a:t>euro</a:t>
            </a:r>
            <a:r>
              <a:rPr lang="lv-LV" altLang="lv-LV" sz="2130" b="0">
                <a:latin typeface="Verdana" panose="020B0604030504040204" pitchFamily="34" charset="0"/>
                <a:ea typeface="Verdana" panose="020B0604030504040204" pitchFamily="34" charset="0"/>
              </a:rPr>
              <a:t> P&amp;A izdevumi</a:t>
            </a:r>
          </a:p>
        </p:txBody>
      </p:sp>
      <p:pic>
        <p:nvPicPr>
          <p:cNvPr id="23" name="Picture 22">
            <a:extLst>
              <a:ext uri="{FF2B5EF4-FFF2-40B4-BE49-F238E27FC236}">
                <a16:creationId xmlns:a16="http://schemas.microsoft.com/office/drawing/2014/main" id="{609D8E74-F472-4EE4-8DFD-056CCBB27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532" y="6783439"/>
            <a:ext cx="2755224" cy="2857268"/>
          </a:xfrm>
          <a:prstGeom prst="rect">
            <a:avLst/>
          </a:prstGeom>
        </p:spPr>
      </p:pic>
      <p:sp>
        <p:nvSpPr>
          <p:cNvPr id="7" name="Rectangle: Rounded Corners 6">
            <a:extLst>
              <a:ext uri="{FF2B5EF4-FFF2-40B4-BE49-F238E27FC236}">
                <a16:creationId xmlns:a16="http://schemas.microsoft.com/office/drawing/2014/main" id="{E5EC34CA-85FA-4B33-A9DF-27E84EC54801}"/>
              </a:ext>
            </a:extLst>
          </p:cNvPr>
          <p:cNvSpPr/>
          <p:nvPr/>
        </p:nvSpPr>
        <p:spPr>
          <a:xfrm>
            <a:off x="259702" y="2235622"/>
            <a:ext cx="7298094" cy="10969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lv-LV" sz="2200" b="0" dirty="0">
                <a:solidFill>
                  <a:srgbClr val="000000"/>
                </a:solidFill>
                <a:latin typeface="Verdana" panose="020B0604030504040204" pitchFamily="34" charset="0"/>
                <a:ea typeface="Verdana" panose="020B0604030504040204" pitchFamily="34" charset="0"/>
              </a:rPr>
              <a:t>          </a:t>
            </a:r>
            <a:r>
              <a:rPr lang="lv-LV" sz="2130" dirty="0">
                <a:solidFill>
                  <a:srgbClr val="01859C"/>
                </a:solidFill>
                <a:latin typeface="Verdana"/>
                <a:ea typeface="Verdana"/>
              </a:rPr>
              <a:t>Kopējais finansējums </a:t>
            </a:r>
            <a:r>
              <a:rPr lang="lv-LV" sz="2130" b="0" dirty="0">
                <a:solidFill>
                  <a:srgbClr val="000000"/>
                </a:solidFill>
                <a:latin typeface="Verdana" panose="020B0604030504040204" pitchFamily="34" charset="0"/>
                <a:ea typeface="Verdana" panose="020B0604030504040204" pitchFamily="34" charset="0"/>
              </a:rPr>
              <a:t>100 000 000 euro </a:t>
            </a:r>
          </a:p>
        </p:txBody>
      </p:sp>
      <p:pic>
        <p:nvPicPr>
          <p:cNvPr id="16" name="Picture 15">
            <a:extLst>
              <a:ext uri="{FF2B5EF4-FFF2-40B4-BE49-F238E27FC236}">
                <a16:creationId xmlns:a16="http://schemas.microsoft.com/office/drawing/2014/main" id="{EE5E2BF0-0506-4E52-8869-5CA6AF522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870" y="2275536"/>
            <a:ext cx="1013143" cy="1017100"/>
          </a:xfrm>
          <a:prstGeom prst="rect">
            <a:avLst/>
          </a:prstGeom>
        </p:spPr>
      </p:pic>
      <p:sp>
        <p:nvSpPr>
          <p:cNvPr id="19" name="TextBox 18">
            <a:extLst>
              <a:ext uri="{FF2B5EF4-FFF2-40B4-BE49-F238E27FC236}">
                <a16:creationId xmlns:a16="http://schemas.microsoft.com/office/drawing/2014/main" id="{AA9045AC-745F-4A5D-90FC-6876E6A24035}"/>
              </a:ext>
            </a:extLst>
          </p:cNvPr>
          <p:cNvSpPr txBox="1"/>
          <p:nvPr/>
        </p:nvSpPr>
        <p:spPr>
          <a:xfrm>
            <a:off x="484304" y="7758152"/>
            <a:ext cx="4479825" cy="1075679"/>
          </a:xfrm>
          <a:prstGeom prst="rect">
            <a:avLst/>
          </a:prstGeom>
          <a:noFill/>
        </p:spPr>
        <p:txBody>
          <a:bodyPr wrap="square">
            <a:spAutoFit/>
          </a:bodyPr>
          <a:lstStyle/>
          <a:p>
            <a:pPr rtl="0" fontAlgn="base"/>
            <a:r>
              <a:rPr lang="lv-LV" sz="2130">
                <a:solidFill>
                  <a:srgbClr val="01859C"/>
                </a:solidFill>
                <a:latin typeface="Verdana"/>
                <a:ea typeface="Verdana"/>
              </a:rPr>
              <a:t>Atbalsta sniedzējs</a:t>
            </a:r>
            <a:r>
              <a:rPr lang="lv-LV" sz="2130" b="0">
                <a:latin typeface="Verdana"/>
                <a:ea typeface="Verdana"/>
              </a:rPr>
              <a:t>: ALTUM</a:t>
            </a:r>
          </a:p>
          <a:p>
            <a:pPr rtl="0" fontAlgn="base"/>
            <a:endParaRPr lang="lv-LV" sz="2130" b="0">
              <a:latin typeface="Verdana"/>
              <a:ea typeface="Verdana"/>
            </a:endParaRPr>
          </a:p>
          <a:p>
            <a:pPr rtl="0" fontAlgn="base"/>
            <a:r>
              <a:rPr lang="lv-LV" sz="2130">
                <a:solidFill>
                  <a:srgbClr val="01859C"/>
                </a:solidFill>
                <a:latin typeface="Verdana"/>
                <a:ea typeface="Verdana"/>
              </a:rPr>
              <a:t>Statuss</a:t>
            </a:r>
            <a:r>
              <a:rPr lang="lv-LV" sz="2130" b="0">
                <a:latin typeface="Verdana"/>
                <a:ea typeface="Verdana"/>
              </a:rPr>
              <a:t>:</a:t>
            </a:r>
            <a:r>
              <a:rPr lang="lv-LV" sz="2130">
                <a:latin typeface="Verdana"/>
                <a:ea typeface="Verdana"/>
              </a:rPr>
              <a:t> </a:t>
            </a:r>
            <a:r>
              <a:rPr lang="lv-LV" sz="2130" b="0">
                <a:latin typeface="Verdana"/>
                <a:ea typeface="Verdana"/>
              </a:rPr>
              <a:t>pieejams šobrīd</a:t>
            </a:r>
            <a:endParaRPr lang="en-AU" sz="2130" b="0">
              <a:latin typeface="Verdana"/>
              <a:ea typeface="Verdana"/>
            </a:endParaRPr>
          </a:p>
        </p:txBody>
      </p:sp>
      <p:sp>
        <p:nvSpPr>
          <p:cNvPr id="20" name="Rectangle: Rounded Corners 19">
            <a:extLst>
              <a:ext uri="{FF2B5EF4-FFF2-40B4-BE49-F238E27FC236}">
                <a16:creationId xmlns:a16="http://schemas.microsoft.com/office/drawing/2014/main" id="{936B71EF-F647-49D5-AB76-806F39E3511A}"/>
              </a:ext>
            </a:extLst>
          </p:cNvPr>
          <p:cNvSpPr/>
          <p:nvPr/>
        </p:nvSpPr>
        <p:spPr>
          <a:xfrm>
            <a:off x="259702" y="7539686"/>
            <a:ext cx="4882768" cy="151261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a:p>
        </p:txBody>
      </p:sp>
      <p:pic>
        <p:nvPicPr>
          <p:cNvPr id="21" name="Picture 20">
            <a:extLst>
              <a:ext uri="{FF2B5EF4-FFF2-40B4-BE49-F238E27FC236}">
                <a16:creationId xmlns:a16="http://schemas.microsoft.com/office/drawing/2014/main" id="{0A46BF11-981D-4AAC-99B5-54B603A04545}"/>
              </a:ext>
            </a:extLst>
          </p:cNvPr>
          <p:cNvPicPr>
            <a:picLocks noChangeAspect="1"/>
          </p:cNvPicPr>
          <p:nvPr/>
        </p:nvPicPr>
        <p:blipFill>
          <a:blip r:embed="rId5"/>
          <a:stretch>
            <a:fillRect/>
          </a:stretch>
        </p:blipFill>
        <p:spPr>
          <a:xfrm>
            <a:off x="1064197" y="-67235"/>
            <a:ext cx="1848334" cy="2209965"/>
          </a:xfrm>
          <a:prstGeom prst="rect">
            <a:avLst/>
          </a:prstGeom>
        </p:spPr>
      </p:pic>
    </p:spTree>
    <p:extLst>
      <p:ext uri="{BB962C8B-B14F-4D97-AF65-F5344CB8AC3E}">
        <p14:creationId xmlns:p14="http://schemas.microsoft.com/office/powerpoint/2010/main" val="286366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82096C-4C72-42FE-96B5-7BAB879D68F6}"/>
              </a:ext>
            </a:extLst>
          </p:cNvPr>
          <p:cNvSpPr>
            <a:spLocks noGrp="1"/>
          </p:cNvSpPr>
          <p:nvPr>
            <p:ph idx="1"/>
          </p:nvPr>
        </p:nvSpPr>
        <p:spPr>
          <a:xfrm>
            <a:off x="1192371" y="4222546"/>
            <a:ext cx="14955520" cy="4562468"/>
          </a:xfrm>
        </p:spPr>
        <p:txBody>
          <a:bodyPr vert="horz" lIns="130048" tIns="65024" rIns="130048" bIns="65024" rtlCol="0" anchor="t">
            <a:normAutofit/>
          </a:bodyPr>
          <a:lstStyle/>
          <a:p>
            <a:pPr marL="0" indent="0" algn="ctr">
              <a:buNone/>
            </a:pPr>
            <a:r>
              <a:rPr lang="lv-LV" sz="6258" b="1">
                <a:solidFill>
                  <a:srgbClr val="01859C"/>
                </a:solidFill>
              </a:rPr>
              <a:t>PRODUKTIVITĀTE</a:t>
            </a:r>
            <a:endParaRPr lang="en-AU" sz="6258" b="1">
              <a:solidFill>
                <a:srgbClr val="01859C"/>
              </a:solidFill>
            </a:endParaRPr>
          </a:p>
        </p:txBody>
      </p:sp>
      <p:sp>
        <p:nvSpPr>
          <p:cNvPr id="2" name="Slide Number Placeholder 1">
            <a:extLst>
              <a:ext uri="{FF2B5EF4-FFF2-40B4-BE49-F238E27FC236}">
                <a16:creationId xmlns:a16="http://schemas.microsoft.com/office/drawing/2014/main" id="{F65935C8-EFEC-484D-B19D-7F2EC2290A7A}"/>
              </a:ext>
            </a:extLst>
          </p:cNvPr>
          <p:cNvSpPr>
            <a:spLocks noGrp="1"/>
          </p:cNvSpPr>
          <p:nvPr>
            <p:ph type="sldNum" sz="quarter" idx="12"/>
          </p:nvPr>
        </p:nvSpPr>
        <p:spPr/>
        <p:txBody>
          <a:bodyPr/>
          <a:lstStyle/>
          <a:p>
            <a:fld id="{5E50E789-633A-46A7-8606-C525B790CAEA}" type="slidenum">
              <a:rPr lang="lv-LV" smtClean="0"/>
              <a:t>16</a:t>
            </a:fld>
            <a:endParaRPr lang="lv-LV"/>
          </a:p>
        </p:txBody>
      </p:sp>
      <p:sp>
        <p:nvSpPr>
          <p:cNvPr id="5" name="Rectangle 4">
            <a:extLst>
              <a:ext uri="{FF2B5EF4-FFF2-40B4-BE49-F238E27FC236}">
                <a16:creationId xmlns:a16="http://schemas.microsoft.com/office/drawing/2014/main" id="{F95D7B94-5913-4B6F-894B-28F2BCA3AD68}"/>
              </a:ext>
            </a:extLst>
          </p:cNvPr>
          <p:cNvSpPr/>
          <p:nvPr/>
        </p:nvSpPr>
        <p:spPr>
          <a:xfrm>
            <a:off x="6715972" y="6652794"/>
            <a:ext cx="3428047" cy="961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000"/>
              <a:t>520,8 MEUR</a:t>
            </a:r>
            <a:endParaRPr lang="en-AU" sz="3000"/>
          </a:p>
        </p:txBody>
      </p:sp>
    </p:spTree>
    <p:extLst>
      <p:ext uri="{BB962C8B-B14F-4D97-AF65-F5344CB8AC3E}">
        <p14:creationId xmlns:p14="http://schemas.microsoft.com/office/powerpoint/2010/main" val="72222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3064838" y="595135"/>
            <a:ext cx="13736822" cy="787781"/>
          </a:xfrm>
        </p:spPr>
        <p:txBody>
          <a:bodyPr>
            <a:noAutofit/>
          </a:bodyPr>
          <a:lstStyle/>
          <a:p>
            <a:br>
              <a:rPr lang="lv-LV" sz="3413" b="1"/>
            </a:br>
            <a:br>
              <a:rPr lang="lv-LV" sz="3413" b="1"/>
            </a:br>
            <a:br>
              <a:rPr lang="lv-LV" sz="3413" b="1"/>
            </a:br>
            <a:r>
              <a:rPr lang="lv-LV" sz="3413" b="1">
                <a:solidFill>
                  <a:srgbClr val="00859B"/>
                </a:solidFill>
              </a:rPr>
              <a:t>Atbalsts inovatīvas </a:t>
            </a:r>
            <a:r>
              <a:rPr lang="lv-LV" sz="3413" b="1">
                <a:solidFill>
                  <a:srgbClr val="228B9D"/>
                </a:solidFill>
              </a:rPr>
              <a:t>uzņēmējdarbības attīstībai</a:t>
            </a:r>
            <a:br>
              <a:rPr lang="lv-LV" sz="3413" b="1"/>
            </a:br>
            <a:br>
              <a:rPr lang="lv-LV" sz="3413" b="1"/>
            </a:br>
            <a:br>
              <a:rPr lang="lv-LV" sz="3413" b="1"/>
            </a:b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3064838" y="1480472"/>
            <a:ext cx="11920404" cy="1945115"/>
          </a:xfrm>
          <a:prstGeom prst="roundRect">
            <a:avLst/>
          </a:prstGeom>
          <a:ln>
            <a:solidFill>
              <a:srgbClr val="00859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13016220" y="3680279"/>
            <a:ext cx="3882146" cy="5707289"/>
          </a:xfrm>
          <a:prstGeom prst="rect">
            <a:avLst/>
          </a:prstGeom>
          <a:solidFill>
            <a:srgbClr val="00859B">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9" name="TextBox 18">
            <a:extLst>
              <a:ext uri="{FF2B5EF4-FFF2-40B4-BE49-F238E27FC236}">
                <a16:creationId xmlns:a16="http://schemas.microsoft.com/office/drawing/2014/main" id="{0EF42420-E05C-48AF-B0EF-8CC8214D3D0B}"/>
              </a:ext>
            </a:extLst>
          </p:cNvPr>
          <p:cNvSpPr txBox="1"/>
          <p:nvPr/>
        </p:nvSpPr>
        <p:spPr>
          <a:xfrm>
            <a:off x="3275464" y="1690913"/>
            <a:ext cx="10645252" cy="1446358"/>
          </a:xfrm>
          <a:prstGeom prst="rect">
            <a:avLst/>
          </a:prstGeom>
          <a:noFill/>
        </p:spPr>
        <p:txBody>
          <a:bodyPr wrap="square">
            <a:spAutoFit/>
          </a:bodyPr>
          <a:lstStyle/>
          <a:p>
            <a:pPr algn="l"/>
            <a:r>
              <a:rPr lang="lv-LV" sz="2133">
                <a:solidFill>
                  <a:srgbClr val="01859C"/>
                </a:solidFill>
                <a:latin typeface="Verdana"/>
                <a:ea typeface="Verdana"/>
              </a:rPr>
              <a:t>Kopējais finansējums </a:t>
            </a:r>
            <a:r>
              <a:rPr lang="lv-LV" sz="2133">
                <a:latin typeface="Verdana" panose="020B0604030504040204" pitchFamily="34" charset="0"/>
                <a:ea typeface="Verdana" panose="020B0604030504040204" pitchFamily="34" charset="0"/>
                <a:cs typeface="Segoe UI Light"/>
              </a:rPr>
              <a:t>101 250 000 </a:t>
            </a:r>
            <a:r>
              <a:rPr lang="lv-LV" err="1">
                <a:latin typeface="+mn-lt"/>
                <a:ea typeface="Verdana" panose="020B0604030504040204" pitchFamily="34" charset="0"/>
                <a:cs typeface="Segoe UI Light"/>
              </a:rPr>
              <a:t>euro</a:t>
            </a:r>
            <a:r>
              <a:rPr lang="lv-LV" sz="2400">
                <a:latin typeface="+mn-lt"/>
              </a:rPr>
              <a:t> (ERAF + v/</a:t>
            </a:r>
            <a:r>
              <a:rPr lang="lv-LV" sz="2400" err="1">
                <a:latin typeface="+mn-lt"/>
              </a:rPr>
              <a:t>budž</a:t>
            </a:r>
            <a:r>
              <a:rPr lang="lv-LV" sz="2400">
                <a:latin typeface="+mn-lt"/>
              </a:rPr>
              <a:t>.)</a:t>
            </a:r>
            <a:endParaRPr lang="lv-LV" sz="2133">
              <a:latin typeface="Verdana" panose="020B0604030504040204" pitchFamily="34" charset="0"/>
              <a:ea typeface="Verdana" panose="020B0604030504040204" pitchFamily="34" charset="0"/>
              <a:cs typeface="Segoe UI Light"/>
            </a:endParaRPr>
          </a:p>
          <a:p>
            <a:pPr algn="l"/>
            <a:r>
              <a:rPr lang="lv-LV" sz="2133">
                <a:solidFill>
                  <a:srgbClr val="01859C"/>
                </a:solidFill>
                <a:latin typeface="Verdana"/>
                <a:ea typeface="Verdana"/>
              </a:rPr>
              <a:t>Grants </a:t>
            </a:r>
            <a:r>
              <a:rPr lang="lv-LV" sz="2133">
                <a:latin typeface="Verdana"/>
                <a:ea typeface="Verdana"/>
              </a:rPr>
              <a:t>no 5 000 līdz 20</a:t>
            </a:r>
            <a:r>
              <a:rPr lang="en-US" sz="2133">
                <a:latin typeface="Verdana"/>
                <a:ea typeface="Verdana"/>
              </a:rPr>
              <a:t>0 000 </a:t>
            </a:r>
            <a:r>
              <a:rPr lang="lv-LV" sz="2133" err="1">
                <a:latin typeface="Verdana"/>
                <a:ea typeface="Verdana"/>
              </a:rPr>
              <a:t>euro</a:t>
            </a:r>
            <a:r>
              <a:rPr lang="lv-LV" sz="2133">
                <a:latin typeface="Verdana"/>
                <a:ea typeface="Verdana"/>
              </a:rPr>
              <a:t> </a:t>
            </a:r>
            <a:r>
              <a:rPr lang="lv-LV" sz="2133">
                <a:solidFill>
                  <a:srgbClr val="00859B"/>
                </a:solidFill>
                <a:latin typeface="Verdana"/>
                <a:ea typeface="Verdana"/>
              </a:rPr>
              <a:t>ar</a:t>
            </a:r>
            <a:r>
              <a:rPr lang="en-US" sz="2133">
                <a:latin typeface="Verdana"/>
                <a:ea typeface="Verdana"/>
              </a:rPr>
              <a:t> </a:t>
            </a:r>
            <a:r>
              <a:rPr lang="lv-LV" sz="2133">
                <a:solidFill>
                  <a:srgbClr val="01859C"/>
                </a:solidFill>
                <a:latin typeface="Verdana"/>
                <a:ea typeface="Verdana"/>
              </a:rPr>
              <a:t>atbalsta intensitāti </a:t>
            </a:r>
            <a:r>
              <a:rPr lang="lv-LV" sz="2133">
                <a:latin typeface="Verdana"/>
                <a:ea typeface="Verdana"/>
              </a:rPr>
              <a:t>līdz 85%</a:t>
            </a:r>
          </a:p>
          <a:p>
            <a:pPr algn="l"/>
            <a:r>
              <a:rPr lang="lv-LV" sz="2133">
                <a:solidFill>
                  <a:srgbClr val="01859C"/>
                </a:solidFill>
                <a:latin typeface="Verdana"/>
                <a:ea typeface="Verdana"/>
              </a:rPr>
              <a:t>Programmas īstenotājs</a:t>
            </a:r>
            <a:r>
              <a:rPr lang="lv-LV" sz="2133" b="0">
                <a:latin typeface="Verdana"/>
                <a:ea typeface="Verdana"/>
              </a:rPr>
              <a:t>: </a:t>
            </a:r>
            <a:r>
              <a:rPr lang="lv-LV" sz="2133">
                <a:latin typeface="Verdana"/>
                <a:ea typeface="Verdana"/>
              </a:rPr>
              <a:t>LIAA</a:t>
            </a:r>
            <a:endParaRPr lang="en-US" sz="2133">
              <a:latin typeface="Verdana"/>
              <a:ea typeface="Verdana"/>
            </a:endParaRPr>
          </a:p>
          <a:p>
            <a:pPr algn="ctr"/>
            <a:endParaRPr lang="lv-LV" sz="2133">
              <a:latin typeface="Verdana" panose="020B0604030504040204" pitchFamily="34" charset="0"/>
              <a:ea typeface="Verdana" panose="020B0604030504040204" pitchFamily="34" charset="0"/>
              <a:cs typeface="Segoe UI Light"/>
            </a:endParaRPr>
          </a:p>
        </p:txBody>
      </p:sp>
      <p:sp>
        <p:nvSpPr>
          <p:cNvPr id="20" name="Rectangle 19">
            <a:extLst>
              <a:ext uri="{FF2B5EF4-FFF2-40B4-BE49-F238E27FC236}">
                <a16:creationId xmlns:a16="http://schemas.microsoft.com/office/drawing/2014/main" id="{D02F102F-1AEE-4F4A-9229-41C12CB0B9D2}"/>
              </a:ext>
            </a:extLst>
          </p:cNvPr>
          <p:cNvSpPr/>
          <p:nvPr/>
        </p:nvSpPr>
        <p:spPr>
          <a:xfrm>
            <a:off x="8834249" y="3680279"/>
            <a:ext cx="3882146" cy="5707289"/>
          </a:xfrm>
          <a:prstGeom prst="rect">
            <a:avLst/>
          </a:prstGeom>
          <a:solidFill>
            <a:srgbClr val="00859B">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21" name="Rectangle 20">
            <a:extLst>
              <a:ext uri="{FF2B5EF4-FFF2-40B4-BE49-F238E27FC236}">
                <a16:creationId xmlns:a16="http://schemas.microsoft.com/office/drawing/2014/main" id="{49820177-7EA9-4B0E-8755-AF18AE71DBB2}"/>
              </a:ext>
            </a:extLst>
          </p:cNvPr>
          <p:cNvSpPr/>
          <p:nvPr/>
        </p:nvSpPr>
        <p:spPr>
          <a:xfrm>
            <a:off x="478582" y="3680281"/>
            <a:ext cx="3882146" cy="5707289"/>
          </a:xfrm>
          <a:prstGeom prst="rect">
            <a:avLst/>
          </a:prstGeom>
          <a:solidFill>
            <a:srgbClr val="00859B">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pic>
        <p:nvPicPr>
          <p:cNvPr id="5" name="Picture 4">
            <a:extLst>
              <a:ext uri="{FF2B5EF4-FFF2-40B4-BE49-F238E27FC236}">
                <a16:creationId xmlns:a16="http://schemas.microsoft.com/office/drawing/2014/main" id="{C6327028-CE7C-4E5F-9D88-2D5ECB5C5527}"/>
              </a:ext>
            </a:extLst>
          </p:cNvPr>
          <p:cNvPicPr>
            <a:picLocks noChangeAspect="1"/>
          </p:cNvPicPr>
          <p:nvPr/>
        </p:nvPicPr>
        <p:blipFill>
          <a:blip r:embed="rId3"/>
          <a:stretch>
            <a:fillRect/>
          </a:stretch>
        </p:blipFill>
        <p:spPr>
          <a:xfrm>
            <a:off x="4652278" y="3680279"/>
            <a:ext cx="3882146" cy="5707289"/>
          </a:xfrm>
          <a:prstGeom prst="rect">
            <a:avLst/>
          </a:prstGeom>
        </p:spPr>
      </p:pic>
      <p:sp>
        <p:nvSpPr>
          <p:cNvPr id="7" name="TextBox 6">
            <a:extLst>
              <a:ext uri="{FF2B5EF4-FFF2-40B4-BE49-F238E27FC236}">
                <a16:creationId xmlns:a16="http://schemas.microsoft.com/office/drawing/2014/main" id="{A3D55FFC-811E-4232-AA45-4C88298D2928}"/>
              </a:ext>
            </a:extLst>
          </p:cNvPr>
          <p:cNvSpPr txBox="1"/>
          <p:nvPr/>
        </p:nvSpPr>
        <p:spPr>
          <a:xfrm>
            <a:off x="543543" y="4574275"/>
            <a:ext cx="3752224" cy="3785652"/>
          </a:xfrm>
          <a:prstGeom prst="rect">
            <a:avLst/>
          </a:prstGeom>
          <a:noFill/>
        </p:spPr>
        <p:txBody>
          <a:bodyPr wrap="square" rtlCol="0">
            <a:spAutoFit/>
          </a:bodyPr>
          <a:lstStyle/>
          <a:p>
            <a:r>
              <a:rPr lang="lv-LV">
                <a:solidFill>
                  <a:srgbClr val="00434E"/>
                </a:solidFill>
                <a:latin typeface="+mj-lt"/>
              </a:rPr>
              <a:t>MOTIVĀCIJA</a:t>
            </a:r>
          </a:p>
          <a:p>
            <a:endParaRPr lang="lv-LV">
              <a:solidFill>
                <a:srgbClr val="00434E"/>
              </a:solidFill>
              <a:latin typeface="+mj-lt"/>
            </a:endParaRPr>
          </a:p>
          <a:p>
            <a:r>
              <a:rPr lang="lv-LV">
                <a:solidFill>
                  <a:srgbClr val="00434E"/>
                </a:solidFill>
                <a:latin typeface="+mj-lt"/>
              </a:rPr>
              <a:t>- izpratnes veicināšana</a:t>
            </a:r>
          </a:p>
          <a:p>
            <a:pPr marL="342900" indent="-342900">
              <a:buFontTx/>
              <a:buChar char="-"/>
            </a:pPr>
            <a:r>
              <a:rPr lang="lv-LV">
                <a:solidFill>
                  <a:srgbClr val="00434E"/>
                </a:solidFill>
                <a:latin typeface="+mj-lt"/>
              </a:rPr>
              <a:t>apmācības (mini-MBA)</a:t>
            </a:r>
          </a:p>
          <a:p>
            <a:pPr marL="342900" indent="-342900">
              <a:buFontTx/>
              <a:buChar char="-"/>
            </a:pPr>
            <a:r>
              <a:rPr lang="lv-LV">
                <a:solidFill>
                  <a:srgbClr val="00434E"/>
                </a:solidFill>
                <a:latin typeface="+mj-lt"/>
              </a:rPr>
              <a:t>inovāciju mārketings, reklāma</a:t>
            </a:r>
          </a:p>
          <a:p>
            <a:pPr marL="342900" indent="-342900">
              <a:buFontTx/>
              <a:buChar char="-"/>
            </a:pPr>
            <a:endParaRPr lang="lv-LV"/>
          </a:p>
        </p:txBody>
      </p:sp>
      <p:sp>
        <p:nvSpPr>
          <p:cNvPr id="26" name="TextBox 25">
            <a:extLst>
              <a:ext uri="{FF2B5EF4-FFF2-40B4-BE49-F238E27FC236}">
                <a16:creationId xmlns:a16="http://schemas.microsoft.com/office/drawing/2014/main" id="{1D79CD46-9C6F-4509-83FE-B95C19F6A651}"/>
              </a:ext>
            </a:extLst>
          </p:cNvPr>
          <p:cNvSpPr txBox="1"/>
          <p:nvPr/>
        </p:nvSpPr>
        <p:spPr>
          <a:xfrm>
            <a:off x="4721376" y="4574275"/>
            <a:ext cx="3752224" cy="4154984"/>
          </a:xfrm>
          <a:prstGeom prst="rect">
            <a:avLst/>
          </a:prstGeom>
          <a:noFill/>
        </p:spPr>
        <p:txBody>
          <a:bodyPr wrap="square" rtlCol="0">
            <a:spAutoFit/>
          </a:bodyPr>
          <a:lstStyle/>
          <a:p>
            <a:r>
              <a:rPr lang="lv-LV">
                <a:solidFill>
                  <a:schemeClr val="bg1"/>
                </a:solidFill>
                <a:latin typeface="+mj-lt"/>
              </a:rPr>
              <a:t>BIZNESA INKUBĀCIJA</a:t>
            </a:r>
          </a:p>
          <a:p>
            <a:endParaRPr lang="lv-LV">
              <a:solidFill>
                <a:schemeClr val="bg1"/>
              </a:solidFill>
              <a:latin typeface="+mj-lt"/>
            </a:endParaRPr>
          </a:p>
          <a:p>
            <a:pPr marL="342900" indent="-342900">
              <a:buFontTx/>
              <a:buChar char="-"/>
            </a:pPr>
            <a:r>
              <a:rPr lang="lv-LV">
                <a:solidFill>
                  <a:schemeClr val="bg1"/>
                </a:solidFill>
                <a:latin typeface="+mj-lt"/>
              </a:rPr>
              <a:t>ekspertu konsultācijas</a:t>
            </a:r>
          </a:p>
          <a:p>
            <a:pPr marL="342900" indent="-342900">
              <a:buFontTx/>
              <a:buChar char="-"/>
            </a:pPr>
            <a:r>
              <a:rPr lang="lv-LV">
                <a:solidFill>
                  <a:schemeClr val="bg1"/>
                </a:solidFill>
                <a:latin typeface="+mj-lt"/>
              </a:rPr>
              <a:t>jaunu produktu / tehnoloģiju izstrāde</a:t>
            </a:r>
          </a:p>
          <a:p>
            <a:pPr marL="342900" indent="-342900">
              <a:buFontTx/>
              <a:buChar char="-"/>
            </a:pPr>
            <a:r>
              <a:rPr lang="lv-LV" err="1">
                <a:solidFill>
                  <a:schemeClr val="bg1"/>
                </a:solidFill>
                <a:latin typeface="+mj-lt"/>
              </a:rPr>
              <a:t>prototipēšana</a:t>
            </a:r>
            <a:endParaRPr lang="lv-LV">
              <a:solidFill>
                <a:schemeClr val="bg1"/>
              </a:solidFill>
              <a:latin typeface="+mj-lt"/>
            </a:endParaRPr>
          </a:p>
          <a:p>
            <a:pPr marL="342900" indent="-342900">
              <a:buFontTx/>
              <a:buChar char="-"/>
            </a:pPr>
            <a:endParaRPr lang="lv-LV"/>
          </a:p>
          <a:p>
            <a:pPr marL="342900" indent="-342900">
              <a:buFontTx/>
              <a:buChar char="-"/>
            </a:pPr>
            <a:endParaRPr lang="lv-LV"/>
          </a:p>
        </p:txBody>
      </p:sp>
      <p:sp>
        <p:nvSpPr>
          <p:cNvPr id="27" name="TextBox 26">
            <a:extLst>
              <a:ext uri="{FF2B5EF4-FFF2-40B4-BE49-F238E27FC236}">
                <a16:creationId xmlns:a16="http://schemas.microsoft.com/office/drawing/2014/main" id="{3F419F8A-C6A8-4E2F-83CF-480C911B7CB8}"/>
              </a:ext>
            </a:extLst>
          </p:cNvPr>
          <p:cNvSpPr txBox="1"/>
          <p:nvPr/>
        </p:nvSpPr>
        <p:spPr>
          <a:xfrm>
            <a:off x="8773425" y="4574275"/>
            <a:ext cx="3752224" cy="2677656"/>
          </a:xfrm>
          <a:prstGeom prst="rect">
            <a:avLst/>
          </a:prstGeom>
          <a:noFill/>
        </p:spPr>
        <p:txBody>
          <a:bodyPr wrap="square" rtlCol="0">
            <a:spAutoFit/>
          </a:bodyPr>
          <a:lstStyle/>
          <a:p>
            <a:r>
              <a:rPr lang="lv-LV">
                <a:solidFill>
                  <a:srgbClr val="00434E"/>
                </a:solidFill>
                <a:latin typeface="+mj-lt"/>
              </a:rPr>
              <a:t>TEHNOLOĢIJU PĀRNESE</a:t>
            </a:r>
          </a:p>
          <a:p>
            <a:endParaRPr lang="lv-LV">
              <a:solidFill>
                <a:srgbClr val="00434E"/>
              </a:solidFill>
              <a:latin typeface="+mj-lt"/>
            </a:endParaRPr>
          </a:p>
          <a:p>
            <a:pPr marL="342900" indent="-342900">
              <a:buFontTx/>
              <a:buChar char="-"/>
            </a:pPr>
            <a:r>
              <a:rPr lang="lv-LV">
                <a:solidFill>
                  <a:srgbClr val="00434E"/>
                </a:solidFill>
                <a:latin typeface="+mj-lt"/>
              </a:rPr>
              <a:t>inovāciju </a:t>
            </a:r>
            <a:r>
              <a:rPr lang="lv-LV" err="1">
                <a:solidFill>
                  <a:srgbClr val="00434E"/>
                </a:solidFill>
                <a:latin typeface="+mj-lt"/>
              </a:rPr>
              <a:t>vaučeri</a:t>
            </a:r>
            <a:endParaRPr lang="lv-LV">
              <a:solidFill>
                <a:srgbClr val="00434E"/>
              </a:solidFill>
              <a:latin typeface="+mj-lt"/>
            </a:endParaRPr>
          </a:p>
          <a:p>
            <a:pPr marL="342900" indent="-342900">
              <a:buFontTx/>
              <a:buChar char="-"/>
            </a:pPr>
            <a:r>
              <a:rPr lang="lv-LV" err="1">
                <a:solidFill>
                  <a:srgbClr val="00434E"/>
                </a:solidFill>
                <a:latin typeface="+mj-lt"/>
              </a:rPr>
              <a:t>komercializācijas</a:t>
            </a:r>
            <a:r>
              <a:rPr lang="lv-LV">
                <a:solidFill>
                  <a:srgbClr val="00434E"/>
                </a:solidFill>
                <a:latin typeface="+mj-lt"/>
              </a:rPr>
              <a:t> projekti</a:t>
            </a:r>
          </a:p>
          <a:p>
            <a:pPr marL="342900" indent="-342900">
              <a:buFontTx/>
              <a:buChar char="-"/>
            </a:pPr>
            <a:endParaRPr lang="lv-LV"/>
          </a:p>
        </p:txBody>
      </p:sp>
      <p:sp>
        <p:nvSpPr>
          <p:cNvPr id="28" name="TextBox 27">
            <a:extLst>
              <a:ext uri="{FF2B5EF4-FFF2-40B4-BE49-F238E27FC236}">
                <a16:creationId xmlns:a16="http://schemas.microsoft.com/office/drawing/2014/main" id="{F57D16FD-7B47-4E38-AA63-D2B795EFD2B2}"/>
              </a:ext>
            </a:extLst>
          </p:cNvPr>
          <p:cNvSpPr txBox="1"/>
          <p:nvPr/>
        </p:nvSpPr>
        <p:spPr>
          <a:xfrm>
            <a:off x="13081181" y="4574275"/>
            <a:ext cx="3752224" cy="3046988"/>
          </a:xfrm>
          <a:prstGeom prst="rect">
            <a:avLst/>
          </a:prstGeom>
          <a:noFill/>
        </p:spPr>
        <p:txBody>
          <a:bodyPr wrap="square" rtlCol="0">
            <a:spAutoFit/>
          </a:bodyPr>
          <a:lstStyle/>
          <a:p>
            <a:r>
              <a:rPr lang="lv-LV">
                <a:solidFill>
                  <a:srgbClr val="00434E"/>
                </a:solidFill>
                <a:latin typeface="+mj-lt"/>
              </a:rPr>
              <a:t>EKSPORTS</a:t>
            </a:r>
          </a:p>
          <a:p>
            <a:endParaRPr lang="lv-LV">
              <a:solidFill>
                <a:srgbClr val="00434E"/>
              </a:solidFill>
              <a:latin typeface="+mj-lt"/>
            </a:endParaRPr>
          </a:p>
          <a:p>
            <a:pPr marL="342900" indent="-342900">
              <a:buFontTx/>
              <a:buChar char="-"/>
            </a:pPr>
            <a:r>
              <a:rPr lang="lv-LV">
                <a:solidFill>
                  <a:srgbClr val="00434E"/>
                </a:solidFill>
                <a:latin typeface="+mj-lt"/>
              </a:rPr>
              <a:t>produkta pielāgošana ārvalstu tirgiem</a:t>
            </a:r>
          </a:p>
          <a:p>
            <a:pPr marL="342900" indent="-342900">
              <a:buFontTx/>
              <a:buChar char="-"/>
            </a:pPr>
            <a:r>
              <a:rPr lang="lv-LV">
                <a:solidFill>
                  <a:srgbClr val="00434E"/>
                </a:solidFill>
                <a:latin typeface="+mj-lt"/>
              </a:rPr>
              <a:t>mārketings</a:t>
            </a:r>
          </a:p>
          <a:p>
            <a:pPr marL="342900" indent="-342900">
              <a:buFontTx/>
              <a:buChar char="-"/>
            </a:pPr>
            <a:r>
              <a:rPr lang="lv-LV">
                <a:solidFill>
                  <a:srgbClr val="00434E"/>
                </a:solidFill>
                <a:latin typeface="+mj-lt"/>
              </a:rPr>
              <a:t>konsultācijas</a:t>
            </a:r>
          </a:p>
          <a:p>
            <a:pPr marL="342900" indent="-342900">
              <a:buFontTx/>
              <a:buChar char="-"/>
            </a:pPr>
            <a:endParaRPr lang="lv-LV">
              <a:solidFill>
                <a:srgbClr val="00434E"/>
              </a:solidFill>
            </a:endParaRPr>
          </a:p>
        </p:txBody>
      </p:sp>
    </p:spTree>
    <p:extLst>
      <p:ext uri="{BB962C8B-B14F-4D97-AF65-F5344CB8AC3E}">
        <p14:creationId xmlns:p14="http://schemas.microsoft.com/office/powerpoint/2010/main" val="2632413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56A5821-077D-994E-B5DC-CD490928251A}"/>
              </a:ext>
            </a:extLst>
          </p:cNvPr>
          <p:cNvSpPr/>
          <p:nvPr/>
        </p:nvSpPr>
        <p:spPr>
          <a:xfrm>
            <a:off x="6357053" y="3390814"/>
            <a:ext cx="4649192" cy="5113362"/>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5" name="Rectangle 14">
            <a:extLst>
              <a:ext uri="{FF2B5EF4-FFF2-40B4-BE49-F238E27FC236}">
                <a16:creationId xmlns:a16="http://schemas.microsoft.com/office/drawing/2014/main" id="{B2C80533-E2BC-6640-8739-85FCD66EC609}"/>
              </a:ext>
            </a:extLst>
          </p:cNvPr>
          <p:cNvSpPr/>
          <p:nvPr/>
        </p:nvSpPr>
        <p:spPr>
          <a:xfrm>
            <a:off x="11360204" y="3363519"/>
            <a:ext cx="4649192" cy="5113362"/>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1" name="TextBox 20">
            <a:extLst>
              <a:ext uri="{FF2B5EF4-FFF2-40B4-BE49-F238E27FC236}">
                <a16:creationId xmlns:a16="http://schemas.microsoft.com/office/drawing/2014/main" id="{E96AF8CF-FFEA-584A-BA1F-87F81BC6B821}"/>
              </a:ext>
            </a:extLst>
          </p:cNvPr>
          <p:cNvSpPr txBox="1"/>
          <p:nvPr/>
        </p:nvSpPr>
        <p:spPr>
          <a:xfrm>
            <a:off x="6334016" y="3746892"/>
            <a:ext cx="4649192" cy="4401205"/>
          </a:xfrm>
          <a:prstGeom prst="rect">
            <a:avLst/>
          </a:prstGeom>
          <a:noFill/>
        </p:spPr>
        <p:txBody>
          <a:bodyPr wrap="square" rtlCol="0">
            <a:spAutoFit/>
          </a:bodyPr>
          <a:lstStyle/>
          <a:p>
            <a:endParaRPr lang="lv-LV" sz="2800" b="0">
              <a:latin typeface="+mn-lt"/>
            </a:endParaRPr>
          </a:p>
          <a:p>
            <a:endParaRPr lang="lv-LV" sz="2800" b="0">
              <a:latin typeface="+mn-lt"/>
            </a:endParaRPr>
          </a:p>
          <a:p>
            <a:r>
              <a:rPr lang="lv-LV" sz="2800" b="0">
                <a:latin typeface="+mn-lt"/>
              </a:rPr>
              <a:t>Tehnoloģisko industriju  inkubatori</a:t>
            </a:r>
          </a:p>
          <a:p>
            <a:r>
              <a:rPr lang="lv-LV" sz="2800">
                <a:latin typeface="+mn-lt"/>
              </a:rPr>
              <a:t>35 000 000 </a:t>
            </a:r>
            <a:r>
              <a:rPr lang="lv-LV" sz="2800" err="1">
                <a:latin typeface="+mn-lt"/>
              </a:rPr>
              <a:t>euro</a:t>
            </a:r>
            <a:endParaRPr lang="lv-LV" sz="2800">
              <a:latin typeface="+mn-lt"/>
            </a:endParaRPr>
          </a:p>
          <a:p>
            <a:endParaRPr lang="lv-LV" sz="2800" b="0">
              <a:latin typeface="+mn-lt"/>
            </a:endParaRPr>
          </a:p>
          <a:p>
            <a:r>
              <a:rPr lang="lv-LV" sz="2800" b="0">
                <a:latin typeface="+mn-lt"/>
              </a:rPr>
              <a:t>Radošo industriju inkubatori</a:t>
            </a:r>
          </a:p>
          <a:p>
            <a:r>
              <a:rPr lang="lv-LV" sz="2800">
                <a:latin typeface="+mn-lt"/>
              </a:rPr>
              <a:t>4 350 00 euro</a:t>
            </a:r>
          </a:p>
          <a:p>
            <a:endParaRPr lang="lv-LV" sz="2800" b="0">
              <a:latin typeface="+mn-lt"/>
            </a:endParaRPr>
          </a:p>
        </p:txBody>
      </p:sp>
      <p:sp>
        <p:nvSpPr>
          <p:cNvPr id="24" name="TextBox 23">
            <a:extLst>
              <a:ext uri="{FF2B5EF4-FFF2-40B4-BE49-F238E27FC236}">
                <a16:creationId xmlns:a16="http://schemas.microsoft.com/office/drawing/2014/main" id="{10AA2E10-99EA-544A-AB06-3C733E582B7E}"/>
              </a:ext>
            </a:extLst>
          </p:cNvPr>
          <p:cNvSpPr txBox="1"/>
          <p:nvPr/>
        </p:nvSpPr>
        <p:spPr>
          <a:xfrm>
            <a:off x="11641666" y="3650516"/>
            <a:ext cx="4086268" cy="4796185"/>
          </a:xfrm>
          <a:prstGeom prst="rect">
            <a:avLst/>
          </a:prstGeom>
          <a:noFill/>
        </p:spPr>
        <p:txBody>
          <a:bodyPr wrap="square">
            <a:spAutoFit/>
          </a:bodyPr>
          <a:lstStyle/>
          <a:p>
            <a:pPr>
              <a:spcBef>
                <a:spcPts val="100"/>
              </a:spcBef>
              <a:spcAft>
                <a:spcPts val="100"/>
              </a:spcAft>
              <a:defRPr/>
            </a:pPr>
            <a:r>
              <a:rPr lang="lv-LV" sz="2800">
                <a:latin typeface="+mn-lt"/>
              </a:rPr>
              <a:t>Inovatīvi komersanti</a:t>
            </a:r>
            <a:r>
              <a:rPr lang="lv-LV" sz="2800" b="0">
                <a:latin typeface="+mn-lt"/>
              </a:rPr>
              <a:t>, kam biznesa modelis balstīts uz produkta ražošanu vai pakalpojuma sniegšanu ar </a:t>
            </a:r>
            <a:r>
              <a:rPr lang="lv-LV" sz="2800">
                <a:latin typeface="+mn-lt"/>
              </a:rPr>
              <a:t>augstu pievienoto vērtību</a:t>
            </a:r>
            <a:r>
              <a:rPr lang="lv-LV" sz="2800" b="0">
                <a:latin typeface="+mn-lt"/>
              </a:rPr>
              <a:t> un </a:t>
            </a:r>
            <a:r>
              <a:rPr lang="lv-LV" sz="2800">
                <a:latin typeface="+mn-lt"/>
              </a:rPr>
              <a:t>eksporta potenciālu</a:t>
            </a:r>
          </a:p>
          <a:p>
            <a:pPr>
              <a:spcBef>
                <a:spcPts val="100"/>
              </a:spcBef>
              <a:spcAft>
                <a:spcPts val="100"/>
              </a:spcAft>
              <a:defRPr/>
            </a:pPr>
            <a:endParaRPr lang="lv-LV">
              <a:latin typeface="+mn-lt"/>
            </a:endParaRPr>
          </a:p>
        </p:txBody>
      </p:sp>
      <p:sp>
        <p:nvSpPr>
          <p:cNvPr id="25" name="Rectangle 24">
            <a:extLst>
              <a:ext uri="{FF2B5EF4-FFF2-40B4-BE49-F238E27FC236}">
                <a16:creationId xmlns:a16="http://schemas.microsoft.com/office/drawing/2014/main" id="{CED001BF-5CBB-44F2-BDBB-B08D48DA12E5}"/>
              </a:ext>
            </a:extLst>
          </p:cNvPr>
          <p:cNvSpPr/>
          <p:nvPr/>
        </p:nvSpPr>
        <p:spPr>
          <a:xfrm>
            <a:off x="1330865" y="3333339"/>
            <a:ext cx="4649192" cy="5113362"/>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6" name="TextBox 25">
            <a:extLst>
              <a:ext uri="{FF2B5EF4-FFF2-40B4-BE49-F238E27FC236}">
                <a16:creationId xmlns:a16="http://schemas.microsoft.com/office/drawing/2014/main" id="{25A1B7DC-0038-49FF-B4BB-6C7D5036E70C}"/>
              </a:ext>
            </a:extLst>
          </p:cNvPr>
          <p:cNvSpPr txBox="1"/>
          <p:nvPr/>
        </p:nvSpPr>
        <p:spPr>
          <a:xfrm>
            <a:off x="1468733" y="5308469"/>
            <a:ext cx="4267672" cy="1815882"/>
          </a:xfrm>
          <a:prstGeom prst="rect">
            <a:avLst/>
          </a:prstGeom>
          <a:noFill/>
        </p:spPr>
        <p:txBody>
          <a:bodyPr wrap="square" rtlCol="0">
            <a:spAutoFit/>
          </a:bodyPr>
          <a:lstStyle/>
          <a:p>
            <a:r>
              <a:rPr lang="lv-LV" sz="2800" b="0">
                <a:latin typeface="+mn-lt"/>
              </a:rPr>
              <a:t>Atbalsta sniedzējs</a:t>
            </a:r>
          </a:p>
          <a:p>
            <a:r>
              <a:rPr lang="lv-LV" sz="2800">
                <a:latin typeface="+mn-lt"/>
              </a:rPr>
              <a:t>LIAA</a:t>
            </a:r>
          </a:p>
          <a:p>
            <a:endParaRPr lang="lv-LV" sz="2800" b="0">
              <a:latin typeface="+mn-lt"/>
            </a:endParaRPr>
          </a:p>
          <a:p>
            <a:endParaRPr lang="lv-LV" sz="2800" b="0">
              <a:latin typeface="+mn-lt"/>
            </a:endParaRPr>
          </a:p>
        </p:txBody>
      </p:sp>
      <p:sp>
        <p:nvSpPr>
          <p:cNvPr id="31" name="Rectangle 30">
            <a:extLst>
              <a:ext uri="{FF2B5EF4-FFF2-40B4-BE49-F238E27FC236}">
                <a16:creationId xmlns:a16="http://schemas.microsoft.com/office/drawing/2014/main" id="{ED94FF18-18F3-4F68-91E8-77B0437E9E5A}"/>
              </a:ext>
            </a:extLst>
          </p:cNvPr>
          <p:cNvSpPr/>
          <p:nvPr/>
        </p:nvSpPr>
        <p:spPr>
          <a:xfrm>
            <a:off x="1330865" y="891138"/>
            <a:ext cx="14678531" cy="18681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2" name="TextBox 31">
            <a:extLst>
              <a:ext uri="{FF2B5EF4-FFF2-40B4-BE49-F238E27FC236}">
                <a16:creationId xmlns:a16="http://schemas.microsoft.com/office/drawing/2014/main" id="{8F1004F6-20FE-405B-9699-A20AA576D59B}"/>
              </a:ext>
            </a:extLst>
          </p:cNvPr>
          <p:cNvSpPr txBox="1"/>
          <p:nvPr/>
        </p:nvSpPr>
        <p:spPr>
          <a:xfrm>
            <a:off x="3045071" y="1356557"/>
            <a:ext cx="11250119" cy="769441"/>
          </a:xfrm>
          <a:prstGeom prst="rect">
            <a:avLst/>
          </a:prstGeom>
          <a:noFill/>
        </p:spPr>
        <p:txBody>
          <a:bodyPr wrap="square">
            <a:spAutoFit/>
          </a:bodyPr>
          <a:lstStyle/>
          <a:p>
            <a:pPr>
              <a:lnSpc>
                <a:spcPct val="100000"/>
              </a:lnSpc>
              <a:spcBef>
                <a:spcPts val="0"/>
              </a:spcBef>
              <a:defRPr/>
            </a:pPr>
            <a:r>
              <a:rPr lang="lv-LV" altLang="lv-LV" sz="4400">
                <a:solidFill>
                  <a:schemeClr val="bg1"/>
                </a:solidFill>
                <a:latin typeface="+mj-lt"/>
              </a:rPr>
              <a:t>BIZNESA INKUBĀCIJA</a:t>
            </a:r>
          </a:p>
        </p:txBody>
      </p:sp>
    </p:spTree>
    <p:extLst>
      <p:ext uri="{BB962C8B-B14F-4D97-AF65-F5344CB8AC3E}">
        <p14:creationId xmlns:p14="http://schemas.microsoft.com/office/powerpoint/2010/main" val="1143170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56A5821-077D-994E-B5DC-CD490928251A}"/>
              </a:ext>
            </a:extLst>
          </p:cNvPr>
          <p:cNvSpPr/>
          <p:nvPr/>
        </p:nvSpPr>
        <p:spPr>
          <a:xfrm>
            <a:off x="6357053" y="3390814"/>
            <a:ext cx="4649192" cy="5113362"/>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5" name="Rectangle 14">
            <a:extLst>
              <a:ext uri="{FF2B5EF4-FFF2-40B4-BE49-F238E27FC236}">
                <a16:creationId xmlns:a16="http://schemas.microsoft.com/office/drawing/2014/main" id="{B2C80533-E2BC-6640-8739-85FCD66EC609}"/>
              </a:ext>
            </a:extLst>
          </p:cNvPr>
          <p:cNvSpPr/>
          <p:nvPr/>
        </p:nvSpPr>
        <p:spPr>
          <a:xfrm>
            <a:off x="11360204" y="3363519"/>
            <a:ext cx="4649192" cy="5113362"/>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1" name="TextBox 20">
            <a:extLst>
              <a:ext uri="{FF2B5EF4-FFF2-40B4-BE49-F238E27FC236}">
                <a16:creationId xmlns:a16="http://schemas.microsoft.com/office/drawing/2014/main" id="{E96AF8CF-FFEA-584A-BA1F-87F81BC6B821}"/>
              </a:ext>
            </a:extLst>
          </p:cNvPr>
          <p:cNvSpPr txBox="1"/>
          <p:nvPr/>
        </p:nvSpPr>
        <p:spPr>
          <a:xfrm>
            <a:off x="6334016" y="3904861"/>
            <a:ext cx="4649192" cy="3970318"/>
          </a:xfrm>
          <a:prstGeom prst="rect">
            <a:avLst/>
          </a:prstGeom>
          <a:noFill/>
        </p:spPr>
        <p:txBody>
          <a:bodyPr wrap="square" rtlCol="0">
            <a:spAutoFit/>
          </a:bodyPr>
          <a:lstStyle/>
          <a:p>
            <a:endParaRPr lang="lv-LV" sz="2800" b="0">
              <a:latin typeface="+mn-lt"/>
            </a:endParaRPr>
          </a:p>
          <a:p>
            <a:r>
              <a:rPr lang="lv-LV" sz="2800">
                <a:solidFill>
                  <a:schemeClr val="tx1"/>
                </a:solidFill>
                <a:latin typeface="+mn-lt"/>
              </a:rPr>
              <a:t>PIRMSINKUBĀCIJA</a:t>
            </a:r>
          </a:p>
          <a:p>
            <a:endParaRPr lang="lv-LV" sz="2800" b="0">
              <a:latin typeface="+mn-lt"/>
            </a:endParaRPr>
          </a:p>
          <a:p>
            <a:endParaRPr lang="lv-LV" sz="2800" b="0">
              <a:latin typeface="+mn-lt"/>
            </a:endParaRPr>
          </a:p>
          <a:p>
            <a:r>
              <a:rPr lang="lv-LV" sz="2800" b="0">
                <a:latin typeface="+mn-lt"/>
              </a:rPr>
              <a:t> komersantiem līdz 1 gadam (ekspertu konsultācijas, mācības,  </a:t>
            </a:r>
            <a:r>
              <a:rPr lang="lv-LV" sz="2800" b="0" err="1">
                <a:latin typeface="+mn-lt"/>
              </a:rPr>
              <a:t>prototipēšana</a:t>
            </a:r>
            <a:r>
              <a:rPr lang="lv-LV" sz="2800" b="0">
                <a:latin typeface="+mn-lt"/>
              </a:rPr>
              <a:t>)</a:t>
            </a:r>
          </a:p>
          <a:p>
            <a:endParaRPr lang="lv-LV" sz="2800" b="0">
              <a:latin typeface="+mn-lt"/>
            </a:endParaRPr>
          </a:p>
        </p:txBody>
      </p:sp>
      <p:sp>
        <p:nvSpPr>
          <p:cNvPr id="24" name="TextBox 23">
            <a:extLst>
              <a:ext uri="{FF2B5EF4-FFF2-40B4-BE49-F238E27FC236}">
                <a16:creationId xmlns:a16="http://schemas.microsoft.com/office/drawing/2014/main" id="{10AA2E10-99EA-544A-AB06-3C733E582B7E}"/>
              </a:ext>
            </a:extLst>
          </p:cNvPr>
          <p:cNvSpPr txBox="1"/>
          <p:nvPr/>
        </p:nvSpPr>
        <p:spPr>
          <a:xfrm>
            <a:off x="11518837" y="3904861"/>
            <a:ext cx="4086268" cy="4072910"/>
          </a:xfrm>
          <a:prstGeom prst="rect">
            <a:avLst/>
          </a:prstGeom>
          <a:noFill/>
        </p:spPr>
        <p:txBody>
          <a:bodyPr wrap="square">
            <a:spAutoFit/>
          </a:bodyPr>
          <a:lstStyle/>
          <a:p>
            <a:pPr>
              <a:spcBef>
                <a:spcPts val="100"/>
              </a:spcBef>
              <a:spcAft>
                <a:spcPts val="100"/>
              </a:spcAft>
              <a:defRPr/>
            </a:pPr>
            <a:endParaRPr lang="lv-LV" sz="2800" b="0">
              <a:latin typeface="+mn-lt"/>
            </a:endParaRPr>
          </a:p>
          <a:p>
            <a:pPr>
              <a:spcBef>
                <a:spcPts val="100"/>
              </a:spcBef>
              <a:spcAft>
                <a:spcPts val="100"/>
              </a:spcAft>
              <a:defRPr/>
            </a:pPr>
            <a:r>
              <a:rPr lang="lv-LV" sz="2800">
                <a:latin typeface="+mn-lt"/>
              </a:rPr>
              <a:t>INKUBĀCIJA</a:t>
            </a:r>
          </a:p>
          <a:p>
            <a:pPr>
              <a:spcBef>
                <a:spcPts val="100"/>
              </a:spcBef>
              <a:spcAft>
                <a:spcPts val="100"/>
              </a:spcAft>
              <a:defRPr/>
            </a:pPr>
            <a:endParaRPr lang="lv-LV" sz="2800" b="0">
              <a:latin typeface="+mn-lt"/>
            </a:endParaRPr>
          </a:p>
          <a:p>
            <a:pPr>
              <a:spcBef>
                <a:spcPts val="100"/>
              </a:spcBef>
              <a:spcAft>
                <a:spcPts val="100"/>
              </a:spcAft>
              <a:defRPr/>
            </a:pPr>
            <a:endParaRPr lang="lv-LV" sz="2800" b="0">
              <a:latin typeface="+mn-lt"/>
            </a:endParaRPr>
          </a:p>
          <a:p>
            <a:pPr>
              <a:spcBef>
                <a:spcPts val="100"/>
              </a:spcBef>
              <a:spcAft>
                <a:spcPts val="100"/>
              </a:spcAft>
              <a:defRPr/>
            </a:pPr>
            <a:r>
              <a:rPr lang="lv-LV" sz="2800" b="0">
                <a:latin typeface="+mn-lt"/>
              </a:rPr>
              <a:t>komersantiem līdz 3 gadiem (ekspertu konsultācijas, specifiskas mācības un finanšu atbalsts)</a:t>
            </a:r>
          </a:p>
        </p:txBody>
      </p:sp>
      <p:sp>
        <p:nvSpPr>
          <p:cNvPr id="25" name="Rectangle 24">
            <a:extLst>
              <a:ext uri="{FF2B5EF4-FFF2-40B4-BE49-F238E27FC236}">
                <a16:creationId xmlns:a16="http://schemas.microsoft.com/office/drawing/2014/main" id="{CED001BF-5CBB-44F2-BDBB-B08D48DA12E5}"/>
              </a:ext>
            </a:extLst>
          </p:cNvPr>
          <p:cNvSpPr/>
          <p:nvPr/>
        </p:nvSpPr>
        <p:spPr>
          <a:xfrm>
            <a:off x="1330865" y="3333339"/>
            <a:ext cx="4649192" cy="5113362"/>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6" name="TextBox 25">
            <a:extLst>
              <a:ext uri="{FF2B5EF4-FFF2-40B4-BE49-F238E27FC236}">
                <a16:creationId xmlns:a16="http://schemas.microsoft.com/office/drawing/2014/main" id="{25A1B7DC-0038-49FF-B4BB-6C7D5036E70C}"/>
              </a:ext>
            </a:extLst>
          </p:cNvPr>
          <p:cNvSpPr txBox="1"/>
          <p:nvPr/>
        </p:nvSpPr>
        <p:spPr>
          <a:xfrm>
            <a:off x="1510107" y="3904861"/>
            <a:ext cx="4267672" cy="3970318"/>
          </a:xfrm>
          <a:prstGeom prst="rect">
            <a:avLst/>
          </a:prstGeom>
          <a:noFill/>
        </p:spPr>
        <p:txBody>
          <a:bodyPr wrap="square" rtlCol="0">
            <a:spAutoFit/>
          </a:bodyPr>
          <a:lstStyle/>
          <a:p>
            <a:endParaRPr lang="lv-LV" sz="2800" b="0">
              <a:latin typeface="+mn-lt"/>
            </a:endParaRPr>
          </a:p>
          <a:p>
            <a:r>
              <a:rPr lang="lv-LV" sz="2800">
                <a:latin typeface="+mn-lt"/>
              </a:rPr>
              <a:t>IDEJAS VALIDĀCIJA</a:t>
            </a:r>
          </a:p>
          <a:p>
            <a:endParaRPr lang="lv-LV" sz="2800" b="0">
              <a:latin typeface="+mn-lt"/>
            </a:endParaRPr>
          </a:p>
          <a:p>
            <a:endParaRPr lang="lv-LV" sz="2800" b="0">
              <a:latin typeface="+mn-lt"/>
            </a:endParaRPr>
          </a:p>
          <a:p>
            <a:r>
              <a:rPr lang="lv-LV" sz="2800" b="0">
                <a:latin typeface="+mn-lt"/>
              </a:rPr>
              <a:t> konsultācijas biznesa ideju autoriem (</a:t>
            </a:r>
            <a:r>
              <a:rPr lang="lv-LV" sz="2800" b="0" err="1">
                <a:latin typeface="+mn-lt"/>
              </a:rPr>
              <a:t>idejošana</a:t>
            </a:r>
            <a:r>
              <a:rPr lang="lv-LV" sz="2800" b="0">
                <a:latin typeface="+mn-lt"/>
              </a:rPr>
              <a:t>) / ar motivācijas programmas iesaisti</a:t>
            </a:r>
          </a:p>
        </p:txBody>
      </p:sp>
      <p:sp>
        <p:nvSpPr>
          <p:cNvPr id="31" name="Rectangle 30">
            <a:extLst>
              <a:ext uri="{FF2B5EF4-FFF2-40B4-BE49-F238E27FC236}">
                <a16:creationId xmlns:a16="http://schemas.microsoft.com/office/drawing/2014/main" id="{ED94FF18-18F3-4F68-91E8-77B0437E9E5A}"/>
              </a:ext>
            </a:extLst>
          </p:cNvPr>
          <p:cNvSpPr/>
          <p:nvPr/>
        </p:nvSpPr>
        <p:spPr>
          <a:xfrm>
            <a:off x="1330865" y="891138"/>
            <a:ext cx="14678531" cy="18681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2" name="TextBox 31">
            <a:extLst>
              <a:ext uri="{FF2B5EF4-FFF2-40B4-BE49-F238E27FC236}">
                <a16:creationId xmlns:a16="http://schemas.microsoft.com/office/drawing/2014/main" id="{8F1004F6-20FE-405B-9699-A20AA576D59B}"/>
              </a:ext>
            </a:extLst>
          </p:cNvPr>
          <p:cNvSpPr txBox="1"/>
          <p:nvPr/>
        </p:nvSpPr>
        <p:spPr>
          <a:xfrm>
            <a:off x="3045071" y="1356557"/>
            <a:ext cx="11250119" cy="769441"/>
          </a:xfrm>
          <a:prstGeom prst="rect">
            <a:avLst/>
          </a:prstGeom>
          <a:noFill/>
        </p:spPr>
        <p:txBody>
          <a:bodyPr wrap="square">
            <a:spAutoFit/>
          </a:bodyPr>
          <a:lstStyle/>
          <a:p>
            <a:pPr>
              <a:lnSpc>
                <a:spcPct val="100000"/>
              </a:lnSpc>
              <a:spcBef>
                <a:spcPts val="0"/>
              </a:spcBef>
              <a:defRPr/>
            </a:pPr>
            <a:r>
              <a:rPr lang="lv-LV" altLang="lv-LV" sz="4400">
                <a:solidFill>
                  <a:schemeClr val="bg1"/>
                </a:solidFill>
                <a:latin typeface="+mj-lt"/>
              </a:rPr>
              <a:t>ATBALSTA VEIDI</a:t>
            </a:r>
          </a:p>
        </p:txBody>
      </p:sp>
    </p:spTree>
    <p:extLst>
      <p:ext uri="{BB962C8B-B14F-4D97-AF65-F5344CB8AC3E}">
        <p14:creationId xmlns:p14="http://schemas.microsoft.com/office/powerpoint/2010/main" val="159019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7FFA94F-674E-4F18-B40D-B2F60794CC16}"/>
              </a:ext>
            </a:extLst>
          </p:cNvPr>
          <p:cNvSpPr/>
          <p:nvPr/>
        </p:nvSpPr>
        <p:spPr>
          <a:xfrm>
            <a:off x="9049300" y="2888125"/>
            <a:ext cx="3945539" cy="6623222"/>
          </a:xfrm>
          <a:prstGeom prst="rect">
            <a:avLst/>
          </a:prstGeom>
          <a:solidFill>
            <a:srgbClr val="C0D7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Verdana" panose="020B0604030504040204" pitchFamily="34" charset="0"/>
              <a:ea typeface="Verdana" panose="020B0604030504040204" pitchFamily="34" charset="0"/>
            </a:endParaRPr>
          </a:p>
        </p:txBody>
      </p:sp>
      <p:sp>
        <p:nvSpPr>
          <p:cNvPr id="20" name="Rectangle 19">
            <a:extLst>
              <a:ext uri="{FF2B5EF4-FFF2-40B4-BE49-F238E27FC236}">
                <a16:creationId xmlns:a16="http://schemas.microsoft.com/office/drawing/2014/main" id="{B46FE602-EE99-417F-B7FA-5CB4F7ACB13C}"/>
              </a:ext>
            </a:extLst>
          </p:cNvPr>
          <p:cNvSpPr/>
          <p:nvPr/>
        </p:nvSpPr>
        <p:spPr>
          <a:xfrm>
            <a:off x="793049" y="2974825"/>
            <a:ext cx="3945539" cy="6623222"/>
          </a:xfrm>
          <a:prstGeom prst="rect">
            <a:avLst/>
          </a:prstGeom>
          <a:solidFill>
            <a:srgbClr val="C0D7E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F65935C8-EFEC-484D-B19D-7F2EC2290A7A}"/>
              </a:ext>
            </a:extLst>
          </p:cNvPr>
          <p:cNvSpPr>
            <a:spLocks noGrp="1"/>
          </p:cNvSpPr>
          <p:nvPr>
            <p:ph type="sldNum" sz="quarter" idx="12"/>
          </p:nvPr>
        </p:nvSpPr>
        <p:spPr/>
        <p:txBody>
          <a:bodyPr/>
          <a:lstStyle/>
          <a:p>
            <a:fld id="{5E50E789-633A-46A7-8606-C525B790CAEA}" type="slidenum">
              <a:rPr lang="lv-LV" smtClean="0"/>
              <a:t>2</a:t>
            </a:fld>
            <a:endParaRPr lang="lv-LV"/>
          </a:p>
        </p:txBody>
      </p:sp>
      <p:sp>
        <p:nvSpPr>
          <p:cNvPr id="7" name="Title 3">
            <a:extLst>
              <a:ext uri="{FF2B5EF4-FFF2-40B4-BE49-F238E27FC236}">
                <a16:creationId xmlns:a16="http://schemas.microsoft.com/office/drawing/2014/main" id="{CA380D74-A8F8-4ABA-98FF-B6D132C7C30F}"/>
              </a:ext>
            </a:extLst>
          </p:cNvPr>
          <p:cNvSpPr txBox="1">
            <a:spLocks noGrp="1"/>
          </p:cNvSpPr>
          <p:nvPr>
            <p:ph type="title"/>
          </p:nvPr>
        </p:nvSpPr>
        <p:spPr>
          <a:xfrm>
            <a:off x="2765819" y="1318564"/>
            <a:ext cx="13335627" cy="1514128"/>
          </a:xfrm>
          <a:prstGeom prst="rect">
            <a:avLst/>
          </a:prstGeom>
        </p:spPr>
        <p:txBody>
          <a:bodyPr vert="horz" lIns="130048" tIns="65024" rIns="130048" bIns="65024" rtlCol="0" anchor="ctr">
            <a:normAutofit/>
          </a:bodyPr>
          <a:lstStyle>
            <a:lvl1pPr algn="l" defTabSz="914353" rtl="0" eaLnBrk="1" latinLnBrk="0" hangingPunct="1">
              <a:lnSpc>
                <a:spcPct val="90000"/>
              </a:lnSpc>
              <a:spcBef>
                <a:spcPct val="0"/>
              </a:spcBef>
              <a:buNone/>
              <a:defRPr sz="22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sz="3413" b="1"/>
              <a:t>1,6 mljrd. € INVESTĪCIJAS TAUTSAIMNIECĪBĀ</a:t>
            </a:r>
            <a:endParaRPr lang="lv-LV" sz="3413" cap="all">
              <a:solidFill>
                <a:srgbClr val="228B9D"/>
              </a:solidFill>
              <a:cs typeface="Segoe UI Light" panose="020B0502040204020203" pitchFamily="34" charset="0"/>
            </a:endParaRPr>
          </a:p>
        </p:txBody>
      </p:sp>
      <p:sp>
        <p:nvSpPr>
          <p:cNvPr id="9" name="TextBox 8">
            <a:extLst>
              <a:ext uri="{FF2B5EF4-FFF2-40B4-BE49-F238E27FC236}">
                <a16:creationId xmlns:a16="http://schemas.microsoft.com/office/drawing/2014/main" id="{8481E7DB-6A61-4B98-814B-C812961E6A36}"/>
              </a:ext>
            </a:extLst>
          </p:cNvPr>
          <p:cNvSpPr txBox="1"/>
          <p:nvPr/>
        </p:nvSpPr>
        <p:spPr>
          <a:xfrm>
            <a:off x="13221188" y="6591357"/>
            <a:ext cx="3594982" cy="1477328"/>
          </a:xfrm>
          <a:prstGeom prst="rect">
            <a:avLst/>
          </a:prstGeom>
          <a:noFill/>
        </p:spPr>
        <p:txBody>
          <a:bodyPr wrap="square" rtlCol="0">
            <a:spAutoFit/>
          </a:bodyPr>
          <a:lstStyle/>
          <a:p>
            <a:pPr algn="ctr"/>
            <a:r>
              <a:rPr lang="lv-LV" sz="3000">
                <a:latin typeface="Verdana" panose="020B0604030504040204" pitchFamily="34" charset="0"/>
                <a:ea typeface="Verdana" panose="020B0604030504040204" pitchFamily="34" charset="0"/>
              </a:rPr>
              <a:t>DIGITĀLĀ </a:t>
            </a:r>
          </a:p>
          <a:p>
            <a:pPr algn="ctr"/>
            <a:r>
              <a:rPr lang="lv-LV" sz="3000">
                <a:latin typeface="Verdana" panose="020B0604030504040204" pitchFamily="34" charset="0"/>
                <a:ea typeface="Verdana" panose="020B0604030504040204" pitchFamily="34" charset="0"/>
              </a:rPr>
              <a:t>TRANSFORMĀCIJA</a:t>
            </a:r>
          </a:p>
        </p:txBody>
      </p:sp>
      <p:sp>
        <p:nvSpPr>
          <p:cNvPr id="11" name="TextBox 10">
            <a:extLst>
              <a:ext uri="{FF2B5EF4-FFF2-40B4-BE49-F238E27FC236}">
                <a16:creationId xmlns:a16="http://schemas.microsoft.com/office/drawing/2014/main" id="{F066999A-3AC6-4612-88FF-C1DEC4704659}"/>
              </a:ext>
            </a:extLst>
          </p:cNvPr>
          <p:cNvSpPr txBox="1"/>
          <p:nvPr/>
        </p:nvSpPr>
        <p:spPr>
          <a:xfrm>
            <a:off x="4202281" y="6455102"/>
            <a:ext cx="4979336" cy="1938992"/>
          </a:xfrm>
          <a:prstGeom prst="rect">
            <a:avLst/>
          </a:prstGeom>
          <a:noFill/>
        </p:spPr>
        <p:txBody>
          <a:bodyPr wrap="square" rtlCol="0">
            <a:spAutoFit/>
          </a:bodyPr>
          <a:lstStyle/>
          <a:p>
            <a:pPr algn="ctr"/>
            <a:r>
              <a:rPr lang="lv-LV" sz="3000">
                <a:latin typeface="Verdana" panose="020B0604030504040204" pitchFamily="34" charset="0"/>
                <a:ea typeface="Verdana" panose="020B0604030504040204" pitchFamily="34" charset="0"/>
              </a:rPr>
              <a:t>EKONOMIKAS TRANSFORMĀCIJA </a:t>
            </a:r>
          </a:p>
          <a:p>
            <a:pPr algn="ctr"/>
            <a:r>
              <a:rPr lang="lv-LV" sz="3000">
                <a:latin typeface="Verdana" panose="020B0604030504040204" pitchFamily="34" charset="0"/>
                <a:ea typeface="Verdana" panose="020B0604030504040204" pitchFamily="34" charset="0"/>
              </a:rPr>
              <a:t>UN </a:t>
            </a:r>
          </a:p>
          <a:p>
            <a:pPr algn="ctr"/>
            <a:r>
              <a:rPr lang="lv-LV" sz="3000">
                <a:latin typeface="Verdana" panose="020B0604030504040204" pitchFamily="34" charset="0"/>
                <a:ea typeface="Verdana" panose="020B0604030504040204" pitchFamily="34" charset="0"/>
              </a:rPr>
              <a:t>PRODUKTIVITĀTE</a:t>
            </a:r>
          </a:p>
        </p:txBody>
      </p:sp>
      <p:sp>
        <p:nvSpPr>
          <p:cNvPr id="13" name="TextBox 12">
            <a:extLst>
              <a:ext uri="{FF2B5EF4-FFF2-40B4-BE49-F238E27FC236}">
                <a16:creationId xmlns:a16="http://schemas.microsoft.com/office/drawing/2014/main" id="{2A6D6D1C-94ED-40DB-A010-45A70A151555}"/>
              </a:ext>
            </a:extLst>
          </p:cNvPr>
          <p:cNvSpPr txBox="1"/>
          <p:nvPr/>
        </p:nvSpPr>
        <p:spPr>
          <a:xfrm>
            <a:off x="1074594" y="6591357"/>
            <a:ext cx="3181460" cy="1477328"/>
          </a:xfrm>
          <a:prstGeom prst="rect">
            <a:avLst/>
          </a:prstGeom>
          <a:noFill/>
        </p:spPr>
        <p:txBody>
          <a:bodyPr wrap="square" lIns="91440" tIns="45720" rIns="91440" bIns="45720" rtlCol="0" anchor="t">
            <a:spAutoFit/>
          </a:bodyPr>
          <a:lstStyle/>
          <a:p>
            <a:pPr algn="ctr"/>
            <a:r>
              <a:rPr lang="lv-LV" sz="3000" dirty="0">
                <a:latin typeface="Verdana"/>
                <a:ea typeface="Verdana"/>
              </a:rPr>
              <a:t>KLIMATS UN ENERGOEFEKTIVITĀTE</a:t>
            </a:r>
            <a:endParaRPr lang="lv-LV" sz="3000" dirty="0">
              <a:latin typeface="Verdana" panose="020B060403050404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0C79924A-3C0E-4F92-B0C2-9BE3C6C41398}"/>
              </a:ext>
            </a:extLst>
          </p:cNvPr>
          <p:cNvSpPr txBox="1"/>
          <p:nvPr/>
        </p:nvSpPr>
        <p:spPr>
          <a:xfrm>
            <a:off x="9004550" y="6739146"/>
            <a:ext cx="4216638" cy="1015663"/>
          </a:xfrm>
          <a:prstGeom prst="rect">
            <a:avLst/>
          </a:prstGeom>
          <a:noFill/>
        </p:spPr>
        <p:txBody>
          <a:bodyPr wrap="square" rtlCol="0">
            <a:spAutoFit/>
          </a:bodyPr>
          <a:lstStyle/>
          <a:p>
            <a:pPr algn="ctr"/>
            <a:r>
              <a:rPr lang="lv-LV" sz="3000">
                <a:latin typeface="Verdana" panose="020B0604030504040204" pitchFamily="34" charset="0"/>
                <a:ea typeface="Verdana" panose="020B0604030504040204" pitchFamily="34" charset="0"/>
              </a:rPr>
              <a:t>NEVIENLĪDZĪBAS MAZINĀŠANA</a:t>
            </a:r>
          </a:p>
        </p:txBody>
      </p:sp>
      <p:pic>
        <p:nvPicPr>
          <p:cNvPr id="17" name="Picture 16" descr="Icon&#10;&#10;Description automatically generated">
            <a:extLst>
              <a:ext uri="{FF2B5EF4-FFF2-40B4-BE49-F238E27FC236}">
                <a16:creationId xmlns:a16="http://schemas.microsoft.com/office/drawing/2014/main" id="{08D27E4C-1B38-4816-95AD-B20187A77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470" y="3697143"/>
            <a:ext cx="2592296" cy="2267174"/>
          </a:xfrm>
          <a:prstGeom prst="rect">
            <a:avLst/>
          </a:prstGeom>
        </p:spPr>
      </p:pic>
      <p:pic>
        <p:nvPicPr>
          <p:cNvPr id="19" name="Picture 18" descr="Icon&#10;&#10;Description automatically generated">
            <a:extLst>
              <a:ext uri="{FF2B5EF4-FFF2-40B4-BE49-F238E27FC236}">
                <a16:creationId xmlns:a16="http://schemas.microsoft.com/office/drawing/2014/main" id="{81EDB79E-A1D6-4DB5-B36D-A15BFB4AD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925" y="3580327"/>
            <a:ext cx="2367795" cy="2455491"/>
          </a:xfrm>
          <a:prstGeom prst="rect">
            <a:avLst/>
          </a:prstGeom>
        </p:spPr>
      </p:pic>
      <p:pic>
        <p:nvPicPr>
          <p:cNvPr id="21" name="Picture 20" descr="Icon&#10;&#10;Description automatically generated">
            <a:extLst>
              <a:ext uri="{FF2B5EF4-FFF2-40B4-BE49-F238E27FC236}">
                <a16:creationId xmlns:a16="http://schemas.microsoft.com/office/drawing/2014/main" id="{D0F616DB-5BE9-45EE-81B9-EC2C191B00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074" y="3697143"/>
            <a:ext cx="2743589" cy="2392407"/>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04DB14BA-2412-4487-B4BE-842AFD27C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76520" y="3697143"/>
            <a:ext cx="2650512" cy="2392407"/>
          </a:xfrm>
          <a:prstGeom prst="rect">
            <a:avLst/>
          </a:prstGeom>
        </p:spPr>
      </p:pic>
      <p:sp>
        <p:nvSpPr>
          <p:cNvPr id="4" name="Rectangle 3">
            <a:extLst>
              <a:ext uri="{FF2B5EF4-FFF2-40B4-BE49-F238E27FC236}">
                <a16:creationId xmlns:a16="http://schemas.microsoft.com/office/drawing/2014/main" id="{A25A8ABD-2BF8-4152-94AE-F6BA9BBCF2DE}"/>
              </a:ext>
            </a:extLst>
          </p:cNvPr>
          <p:cNvSpPr/>
          <p:nvPr/>
        </p:nvSpPr>
        <p:spPr>
          <a:xfrm>
            <a:off x="5039572" y="8606166"/>
            <a:ext cx="3428047" cy="961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000"/>
              <a:t>520,8 MEUR</a:t>
            </a:r>
            <a:endParaRPr lang="en-AU" sz="3000"/>
          </a:p>
        </p:txBody>
      </p:sp>
      <p:sp>
        <p:nvSpPr>
          <p:cNvPr id="14" name="Rectangle 13">
            <a:extLst>
              <a:ext uri="{FF2B5EF4-FFF2-40B4-BE49-F238E27FC236}">
                <a16:creationId xmlns:a16="http://schemas.microsoft.com/office/drawing/2014/main" id="{589F79EA-B417-4AF7-B3A5-F35DD148D5B9}"/>
              </a:ext>
            </a:extLst>
          </p:cNvPr>
          <p:cNvSpPr/>
          <p:nvPr/>
        </p:nvSpPr>
        <p:spPr>
          <a:xfrm>
            <a:off x="1074594" y="8606167"/>
            <a:ext cx="3428047" cy="961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000"/>
              <a:t>698,5 MEUR</a:t>
            </a:r>
            <a:endParaRPr lang="en-AU" sz="3000"/>
          </a:p>
        </p:txBody>
      </p:sp>
      <p:sp>
        <p:nvSpPr>
          <p:cNvPr id="16" name="Rectangle 15">
            <a:extLst>
              <a:ext uri="{FF2B5EF4-FFF2-40B4-BE49-F238E27FC236}">
                <a16:creationId xmlns:a16="http://schemas.microsoft.com/office/drawing/2014/main" id="{BF6625E2-448E-4BE6-8A98-06D1D4C6A0BF}"/>
              </a:ext>
            </a:extLst>
          </p:cNvPr>
          <p:cNvSpPr/>
          <p:nvPr/>
        </p:nvSpPr>
        <p:spPr>
          <a:xfrm>
            <a:off x="9308045" y="8573885"/>
            <a:ext cx="3428047" cy="961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000"/>
              <a:t>205,5 MEUR</a:t>
            </a:r>
            <a:endParaRPr lang="en-AU" sz="3000"/>
          </a:p>
        </p:txBody>
      </p:sp>
      <p:sp>
        <p:nvSpPr>
          <p:cNvPr id="18" name="Rectangle 17">
            <a:extLst>
              <a:ext uri="{FF2B5EF4-FFF2-40B4-BE49-F238E27FC236}">
                <a16:creationId xmlns:a16="http://schemas.microsoft.com/office/drawing/2014/main" id="{A9B29B84-A830-47C5-90C1-E3ECD9C603CC}"/>
              </a:ext>
            </a:extLst>
          </p:cNvPr>
          <p:cNvSpPr/>
          <p:nvPr/>
        </p:nvSpPr>
        <p:spPr>
          <a:xfrm>
            <a:off x="13304655" y="8606166"/>
            <a:ext cx="3428047" cy="961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000"/>
              <a:t>183,5 MEUR</a:t>
            </a:r>
            <a:endParaRPr lang="en-AU" sz="3000"/>
          </a:p>
        </p:txBody>
      </p:sp>
    </p:spTree>
    <p:extLst>
      <p:ext uri="{BB962C8B-B14F-4D97-AF65-F5344CB8AC3E}">
        <p14:creationId xmlns:p14="http://schemas.microsoft.com/office/powerpoint/2010/main" val="274939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ED001BF-5CBB-44F2-BDBB-B08D48DA12E5}"/>
              </a:ext>
            </a:extLst>
          </p:cNvPr>
          <p:cNvSpPr/>
          <p:nvPr/>
        </p:nvSpPr>
        <p:spPr>
          <a:xfrm>
            <a:off x="7053850" y="0"/>
            <a:ext cx="10286413" cy="9753600"/>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6" name="TextBox 25">
            <a:extLst>
              <a:ext uri="{FF2B5EF4-FFF2-40B4-BE49-F238E27FC236}">
                <a16:creationId xmlns:a16="http://schemas.microsoft.com/office/drawing/2014/main" id="{25A1B7DC-0038-49FF-B4BB-6C7D5036E70C}"/>
              </a:ext>
            </a:extLst>
          </p:cNvPr>
          <p:cNvSpPr txBox="1"/>
          <p:nvPr/>
        </p:nvSpPr>
        <p:spPr>
          <a:xfrm>
            <a:off x="7934582" y="627656"/>
            <a:ext cx="8592857" cy="8279190"/>
          </a:xfrm>
          <a:prstGeom prst="rect">
            <a:avLst/>
          </a:prstGeom>
          <a:noFill/>
        </p:spPr>
        <p:txBody>
          <a:bodyPr wrap="square" rtlCol="0">
            <a:spAutoFit/>
          </a:bodyPr>
          <a:lstStyle/>
          <a:p>
            <a:pPr algn="l"/>
            <a:endParaRPr lang="lv-LV" sz="2800" b="0">
              <a:latin typeface="+mn-lt"/>
            </a:endParaRPr>
          </a:p>
          <a:p>
            <a:pPr algn="l"/>
            <a:r>
              <a:rPr lang="lv-LV" sz="2800" b="0">
                <a:latin typeface="+mn-lt"/>
              </a:rPr>
              <a:t>√ Kopiena</a:t>
            </a:r>
          </a:p>
          <a:p>
            <a:pPr algn="l"/>
            <a:endParaRPr lang="lv-LV" sz="2800" b="0">
              <a:latin typeface="+mn-lt"/>
            </a:endParaRPr>
          </a:p>
          <a:p>
            <a:pPr algn="l"/>
            <a:r>
              <a:rPr lang="lv-LV" sz="2800" b="0">
                <a:latin typeface="+mn-lt"/>
              </a:rPr>
              <a:t>√ Atpazīstamību veicinoši pasākumi</a:t>
            </a:r>
          </a:p>
          <a:p>
            <a:pPr algn="l"/>
            <a:endParaRPr lang="lv-LV" sz="2800" b="0">
              <a:latin typeface="+mn-lt"/>
            </a:endParaRPr>
          </a:p>
          <a:p>
            <a:pPr algn="l"/>
            <a:r>
              <a:rPr lang="lv-LV" sz="2800" b="0">
                <a:latin typeface="+mn-lt"/>
              </a:rPr>
              <a:t>√ Ekspertu konsultācijas (biznesa attīstība, intelektuālais īpašums, finansējuma piesaiste)</a:t>
            </a:r>
          </a:p>
          <a:p>
            <a:pPr algn="l"/>
            <a:endParaRPr lang="lv-LV" sz="2800" b="0">
              <a:latin typeface="+mn-lt"/>
            </a:endParaRPr>
          </a:p>
          <a:p>
            <a:pPr algn="l"/>
            <a:r>
              <a:rPr lang="lv-LV" sz="2800" b="0">
                <a:latin typeface="+mn-lt"/>
              </a:rPr>
              <a:t>√ Starptautiski </a:t>
            </a:r>
            <a:r>
              <a:rPr lang="lv-LV" sz="2800" b="0" err="1">
                <a:latin typeface="+mn-lt"/>
              </a:rPr>
              <a:t>bootcamp</a:t>
            </a:r>
            <a:r>
              <a:rPr lang="lv-LV" sz="2800" b="0">
                <a:latin typeface="+mn-lt"/>
              </a:rPr>
              <a:t> Latvijā ar citu pasaules BI uzņēmumiem (kopprojekts)</a:t>
            </a:r>
          </a:p>
          <a:p>
            <a:pPr algn="l"/>
            <a:endParaRPr lang="lv-LV" sz="2800" b="0">
              <a:latin typeface="+mn-lt"/>
            </a:endParaRPr>
          </a:p>
          <a:p>
            <a:pPr algn="l"/>
            <a:r>
              <a:rPr lang="lv-LV" sz="2800" b="0">
                <a:latin typeface="+mn-lt"/>
              </a:rPr>
              <a:t>√ Telpu noma</a:t>
            </a:r>
          </a:p>
          <a:p>
            <a:pPr algn="l"/>
            <a:endParaRPr lang="lv-LV" sz="2800" b="0">
              <a:latin typeface="+mn-lt"/>
            </a:endParaRPr>
          </a:p>
          <a:p>
            <a:pPr algn="l"/>
            <a:r>
              <a:rPr lang="lv-LV" sz="2800" b="0">
                <a:latin typeface="+mn-lt"/>
              </a:rPr>
              <a:t>√ Granti jaunu produktu / tehnoloģiju izstrādei un attīstībai</a:t>
            </a:r>
          </a:p>
          <a:p>
            <a:pPr algn="l"/>
            <a:endParaRPr lang="lv-LV" sz="2800" b="0">
              <a:latin typeface="+mn-lt"/>
            </a:endParaRPr>
          </a:p>
          <a:p>
            <a:pPr algn="l"/>
            <a:r>
              <a:rPr lang="lv-LV" sz="2800" b="0">
                <a:latin typeface="+mn-lt"/>
              </a:rPr>
              <a:t>√ Zaļais koridors eksporta, produktu un </a:t>
            </a:r>
            <a:r>
              <a:rPr lang="lv-LV" sz="2800" b="0" err="1">
                <a:latin typeface="+mn-lt"/>
              </a:rPr>
              <a:t>digitalizācijas</a:t>
            </a:r>
            <a:r>
              <a:rPr lang="lv-LV" sz="2800" b="0">
                <a:latin typeface="+mn-lt"/>
              </a:rPr>
              <a:t> atbalstam </a:t>
            </a:r>
          </a:p>
          <a:p>
            <a:pPr algn="l"/>
            <a:endParaRPr lang="lv-LV" sz="2800" b="0">
              <a:latin typeface="+mn-lt"/>
            </a:endParaRPr>
          </a:p>
        </p:txBody>
      </p:sp>
      <p:sp>
        <p:nvSpPr>
          <p:cNvPr id="31" name="Rectangle 30">
            <a:extLst>
              <a:ext uri="{FF2B5EF4-FFF2-40B4-BE49-F238E27FC236}">
                <a16:creationId xmlns:a16="http://schemas.microsoft.com/office/drawing/2014/main" id="{ED94FF18-18F3-4F68-91E8-77B0437E9E5A}"/>
              </a:ext>
            </a:extLst>
          </p:cNvPr>
          <p:cNvSpPr/>
          <p:nvPr/>
        </p:nvSpPr>
        <p:spPr>
          <a:xfrm>
            <a:off x="0" y="0"/>
            <a:ext cx="7053850" cy="975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2" name="TextBox 31">
            <a:extLst>
              <a:ext uri="{FF2B5EF4-FFF2-40B4-BE49-F238E27FC236}">
                <a16:creationId xmlns:a16="http://schemas.microsoft.com/office/drawing/2014/main" id="{8F1004F6-20FE-405B-9699-A20AA576D59B}"/>
              </a:ext>
            </a:extLst>
          </p:cNvPr>
          <p:cNvSpPr txBox="1"/>
          <p:nvPr/>
        </p:nvSpPr>
        <p:spPr>
          <a:xfrm>
            <a:off x="1563120" y="3654650"/>
            <a:ext cx="3927609" cy="1200329"/>
          </a:xfrm>
          <a:prstGeom prst="rect">
            <a:avLst/>
          </a:prstGeom>
          <a:noFill/>
        </p:spPr>
        <p:txBody>
          <a:bodyPr wrap="square">
            <a:spAutoFit/>
          </a:bodyPr>
          <a:lstStyle/>
          <a:p>
            <a:pPr>
              <a:lnSpc>
                <a:spcPct val="100000"/>
              </a:lnSpc>
              <a:spcBef>
                <a:spcPts val="0"/>
              </a:spcBef>
              <a:defRPr/>
            </a:pPr>
            <a:r>
              <a:rPr lang="lv-LV" altLang="lv-LV" sz="3600">
                <a:solidFill>
                  <a:schemeClr val="bg1"/>
                </a:solidFill>
                <a:latin typeface="+mj-lt"/>
              </a:rPr>
              <a:t>PIEEJAMIE PAKALPOJUMI</a:t>
            </a:r>
          </a:p>
        </p:txBody>
      </p:sp>
    </p:spTree>
    <p:extLst>
      <p:ext uri="{BB962C8B-B14F-4D97-AF65-F5344CB8AC3E}">
        <p14:creationId xmlns:p14="http://schemas.microsoft.com/office/powerpoint/2010/main" val="682435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56A5821-077D-994E-B5DC-CD490928251A}"/>
              </a:ext>
            </a:extLst>
          </p:cNvPr>
          <p:cNvSpPr/>
          <p:nvPr/>
        </p:nvSpPr>
        <p:spPr>
          <a:xfrm>
            <a:off x="7577288" y="1758406"/>
            <a:ext cx="7907550" cy="3126669"/>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1" name="TextBox 20">
            <a:extLst>
              <a:ext uri="{FF2B5EF4-FFF2-40B4-BE49-F238E27FC236}">
                <a16:creationId xmlns:a16="http://schemas.microsoft.com/office/drawing/2014/main" id="{E96AF8CF-FFEA-584A-BA1F-87F81BC6B821}"/>
              </a:ext>
            </a:extLst>
          </p:cNvPr>
          <p:cNvSpPr txBox="1"/>
          <p:nvPr/>
        </p:nvSpPr>
        <p:spPr>
          <a:xfrm>
            <a:off x="9322441" y="2013633"/>
            <a:ext cx="6411475" cy="2677656"/>
          </a:xfrm>
          <a:prstGeom prst="rect">
            <a:avLst/>
          </a:prstGeom>
          <a:noFill/>
        </p:spPr>
        <p:txBody>
          <a:bodyPr wrap="square" rtlCol="0">
            <a:spAutoFit/>
          </a:bodyPr>
          <a:lstStyle/>
          <a:p>
            <a:pPr algn="l"/>
            <a:r>
              <a:rPr lang="lv-LV" sz="2800">
                <a:solidFill>
                  <a:schemeClr val="tx1"/>
                </a:solidFill>
                <a:latin typeface="+mn-lt"/>
              </a:rPr>
              <a:t>Rezultāti</a:t>
            </a:r>
          </a:p>
          <a:p>
            <a:pPr algn="l"/>
            <a:r>
              <a:rPr lang="lv-LV" sz="2800">
                <a:solidFill>
                  <a:schemeClr val="tx1"/>
                </a:solidFill>
                <a:latin typeface="+mn-lt"/>
              </a:rPr>
              <a:t>√ </a:t>
            </a:r>
            <a:r>
              <a:rPr lang="lv-LV" sz="2800" b="0">
                <a:solidFill>
                  <a:schemeClr val="tx1"/>
                </a:solidFill>
                <a:latin typeface="+mn-lt"/>
              </a:rPr>
              <a:t>Izsniegti granti</a:t>
            </a:r>
          </a:p>
          <a:p>
            <a:pPr algn="l"/>
            <a:r>
              <a:rPr lang="lv-LV" sz="2800">
                <a:solidFill>
                  <a:schemeClr val="tx1"/>
                </a:solidFill>
                <a:latin typeface="+mn-lt"/>
              </a:rPr>
              <a:t>√ </a:t>
            </a:r>
            <a:r>
              <a:rPr lang="lv-LV" sz="2800" b="0">
                <a:solidFill>
                  <a:schemeClr val="tx1"/>
                </a:solidFill>
                <a:latin typeface="+mn-lt"/>
              </a:rPr>
              <a:t>Ieguldījums pret nodokļiem</a:t>
            </a:r>
          </a:p>
          <a:p>
            <a:pPr algn="l"/>
            <a:r>
              <a:rPr lang="lv-LV" sz="2800">
                <a:solidFill>
                  <a:schemeClr val="tx1"/>
                </a:solidFill>
                <a:latin typeface="+mn-lt"/>
              </a:rPr>
              <a:t>√ </a:t>
            </a:r>
            <a:r>
              <a:rPr lang="lv-LV" sz="2800" b="0">
                <a:solidFill>
                  <a:schemeClr val="tx1"/>
                </a:solidFill>
                <a:latin typeface="+mn-lt"/>
              </a:rPr>
              <a:t>Radīti inovatīvi produkti</a:t>
            </a:r>
          </a:p>
          <a:p>
            <a:pPr algn="l"/>
            <a:r>
              <a:rPr lang="lv-LV" sz="2800">
                <a:solidFill>
                  <a:schemeClr val="tx1"/>
                </a:solidFill>
                <a:latin typeface="+mn-lt"/>
              </a:rPr>
              <a:t>√ </a:t>
            </a:r>
            <a:r>
              <a:rPr lang="lv-LV" sz="2800" b="0">
                <a:solidFill>
                  <a:schemeClr val="tx1"/>
                </a:solidFill>
                <a:latin typeface="+mn-lt"/>
              </a:rPr>
              <a:t>Veicināts eksporta pieaugums</a:t>
            </a:r>
          </a:p>
          <a:p>
            <a:pPr algn="l"/>
            <a:endParaRPr lang="lv-LV" sz="2800" b="0">
              <a:latin typeface="+mn-lt"/>
            </a:endParaRPr>
          </a:p>
        </p:txBody>
      </p:sp>
      <p:sp>
        <p:nvSpPr>
          <p:cNvPr id="25" name="Rectangle 24">
            <a:extLst>
              <a:ext uri="{FF2B5EF4-FFF2-40B4-BE49-F238E27FC236}">
                <a16:creationId xmlns:a16="http://schemas.microsoft.com/office/drawing/2014/main" id="{CED001BF-5CBB-44F2-BDBB-B08D48DA12E5}"/>
              </a:ext>
            </a:extLst>
          </p:cNvPr>
          <p:cNvSpPr/>
          <p:nvPr/>
        </p:nvSpPr>
        <p:spPr>
          <a:xfrm>
            <a:off x="0" y="1323329"/>
            <a:ext cx="8519270" cy="3561746"/>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6" name="TextBox 25">
            <a:extLst>
              <a:ext uri="{FF2B5EF4-FFF2-40B4-BE49-F238E27FC236}">
                <a16:creationId xmlns:a16="http://schemas.microsoft.com/office/drawing/2014/main" id="{25A1B7DC-0038-49FF-B4BB-6C7D5036E70C}"/>
              </a:ext>
            </a:extLst>
          </p:cNvPr>
          <p:cNvSpPr txBox="1"/>
          <p:nvPr/>
        </p:nvSpPr>
        <p:spPr>
          <a:xfrm>
            <a:off x="150860" y="1575626"/>
            <a:ext cx="8292980" cy="3267107"/>
          </a:xfrm>
          <a:prstGeom prst="rect">
            <a:avLst/>
          </a:prstGeom>
          <a:noFill/>
        </p:spPr>
        <p:txBody>
          <a:bodyPr wrap="square" rtlCol="0">
            <a:spAutoFit/>
          </a:bodyPr>
          <a:lstStyle/>
          <a:p>
            <a:pPr algn="l"/>
            <a:r>
              <a:rPr lang="lv-LV" sz="2800" b="0">
                <a:latin typeface="+mn-lt"/>
              </a:rPr>
              <a:t>Komersants </a:t>
            </a:r>
            <a:r>
              <a:rPr lang="lv-LV" sz="2800">
                <a:latin typeface="+mn-lt"/>
              </a:rPr>
              <a:t>«Klasiskais»</a:t>
            </a:r>
          </a:p>
          <a:p>
            <a:pPr algn="l"/>
            <a:endParaRPr lang="lv-LV" sz="2800">
              <a:latin typeface="+mn-lt"/>
            </a:endParaRPr>
          </a:p>
          <a:p>
            <a:pPr algn="l"/>
            <a:r>
              <a:rPr lang="lv-LV">
                <a:latin typeface="+mn-lt"/>
              </a:rPr>
              <a:t>+ </a:t>
            </a:r>
            <a:r>
              <a:rPr lang="lv-LV" b="0">
                <a:latin typeface="+mn-lt"/>
              </a:rPr>
              <a:t>Eksporta potenciāls</a:t>
            </a:r>
          </a:p>
          <a:p>
            <a:pPr algn="l"/>
            <a:r>
              <a:rPr lang="lv-LV">
                <a:latin typeface="+mn-lt"/>
              </a:rPr>
              <a:t>+</a:t>
            </a:r>
            <a:r>
              <a:rPr lang="lv-LV" b="0">
                <a:latin typeface="+mn-lt"/>
              </a:rPr>
              <a:t> Līdz 5 gadus veci (t.sk. </a:t>
            </a:r>
            <a:r>
              <a:rPr lang="lv-LV" b="0" i="1" err="1">
                <a:latin typeface="+mn-lt"/>
              </a:rPr>
              <a:t>spinoff</a:t>
            </a:r>
            <a:r>
              <a:rPr lang="lv-LV" b="0">
                <a:latin typeface="+mn-lt"/>
              </a:rPr>
              <a:t>)</a:t>
            </a:r>
          </a:p>
          <a:p>
            <a:pPr algn="l"/>
            <a:r>
              <a:rPr lang="lv-LV">
                <a:latin typeface="+mn-lt"/>
              </a:rPr>
              <a:t>+/-</a:t>
            </a:r>
            <a:r>
              <a:rPr lang="lv-LV" b="0">
                <a:latin typeface="+mn-lt"/>
              </a:rPr>
              <a:t> Vidēji augsto un augsto vai vidējo un vidēji zemo (izlase) tehnoloģiju joma</a:t>
            </a:r>
          </a:p>
          <a:p>
            <a:pPr algn="l"/>
            <a:r>
              <a:rPr lang="lv-LV">
                <a:latin typeface="+mn-lt"/>
              </a:rPr>
              <a:t>+/-</a:t>
            </a:r>
            <a:r>
              <a:rPr lang="lv-LV" b="0">
                <a:latin typeface="+mn-lt"/>
              </a:rPr>
              <a:t> Inovāciju komponente</a:t>
            </a:r>
          </a:p>
          <a:p>
            <a:pPr algn="l"/>
            <a:endParaRPr lang="lv-LV" sz="2800" b="0">
              <a:latin typeface="+mn-lt"/>
            </a:endParaRPr>
          </a:p>
        </p:txBody>
      </p:sp>
      <p:sp>
        <p:nvSpPr>
          <p:cNvPr id="31" name="Rectangle 30">
            <a:extLst>
              <a:ext uri="{FF2B5EF4-FFF2-40B4-BE49-F238E27FC236}">
                <a16:creationId xmlns:a16="http://schemas.microsoft.com/office/drawing/2014/main" id="{ED94FF18-18F3-4F68-91E8-77B0437E9E5A}"/>
              </a:ext>
            </a:extLst>
          </p:cNvPr>
          <p:cNvSpPr/>
          <p:nvPr/>
        </p:nvSpPr>
        <p:spPr>
          <a:xfrm>
            <a:off x="0" y="0"/>
            <a:ext cx="17340263" cy="13068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2" name="TextBox 31">
            <a:extLst>
              <a:ext uri="{FF2B5EF4-FFF2-40B4-BE49-F238E27FC236}">
                <a16:creationId xmlns:a16="http://schemas.microsoft.com/office/drawing/2014/main" id="{8F1004F6-20FE-405B-9699-A20AA576D59B}"/>
              </a:ext>
            </a:extLst>
          </p:cNvPr>
          <p:cNvSpPr txBox="1"/>
          <p:nvPr/>
        </p:nvSpPr>
        <p:spPr>
          <a:xfrm>
            <a:off x="1742930" y="268728"/>
            <a:ext cx="13290159" cy="769441"/>
          </a:xfrm>
          <a:prstGeom prst="rect">
            <a:avLst/>
          </a:prstGeom>
          <a:noFill/>
        </p:spPr>
        <p:txBody>
          <a:bodyPr wrap="square">
            <a:spAutoFit/>
          </a:bodyPr>
          <a:lstStyle/>
          <a:p>
            <a:pPr>
              <a:lnSpc>
                <a:spcPct val="100000"/>
              </a:lnSpc>
              <a:spcBef>
                <a:spcPts val="0"/>
              </a:spcBef>
              <a:defRPr/>
            </a:pPr>
            <a:r>
              <a:rPr lang="lv-LV" altLang="lv-LV" sz="4400">
                <a:solidFill>
                  <a:schemeClr val="bg1"/>
                </a:solidFill>
                <a:latin typeface="+mj-lt"/>
              </a:rPr>
              <a:t>KRITĒRIJI &amp; REZULTĀTI</a:t>
            </a:r>
          </a:p>
        </p:txBody>
      </p:sp>
      <p:sp>
        <p:nvSpPr>
          <p:cNvPr id="2" name="Arrow: Right 1">
            <a:extLst>
              <a:ext uri="{FF2B5EF4-FFF2-40B4-BE49-F238E27FC236}">
                <a16:creationId xmlns:a16="http://schemas.microsoft.com/office/drawing/2014/main" id="{A3244610-7E76-4F4A-AD1B-4A3A2DC7BAC4}"/>
              </a:ext>
            </a:extLst>
          </p:cNvPr>
          <p:cNvSpPr/>
          <p:nvPr/>
        </p:nvSpPr>
        <p:spPr>
          <a:xfrm>
            <a:off x="6849064" y="1584644"/>
            <a:ext cx="2473377" cy="731688"/>
          </a:xfrm>
          <a:prstGeom prst="rightArrow">
            <a:avLst/>
          </a:prstGeom>
          <a:solidFill>
            <a:srgbClr val="0043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Rectangle 10">
            <a:extLst>
              <a:ext uri="{FF2B5EF4-FFF2-40B4-BE49-F238E27FC236}">
                <a16:creationId xmlns:a16="http://schemas.microsoft.com/office/drawing/2014/main" id="{6C8BE53A-F46C-4DCC-A395-87980EEF3565}"/>
              </a:ext>
            </a:extLst>
          </p:cNvPr>
          <p:cNvSpPr/>
          <p:nvPr/>
        </p:nvSpPr>
        <p:spPr>
          <a:xfrm>
            <a:off x="7577288" y="6018023"/>
            <a:ext cx="7907551" cy="3131719"/>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2" name="TextBox 11">
            <a:extLst>
              <a:ext uri="{FF2B5EF4-FFF2-40B4-BE49-F238E27FC236}">
                <a16:creationId xmlns:a16="http://schemas.microsoft.com/office/drawing/2014/main" id="{E27069FE-D620-49B8-825C-21FDE6661CD9}"/>
              </a:ext>
            </a:extLst>
          </p:cNvPr>
          <p:cNvSpPr txBox="1"/>
          <p:nvPr/>
        </p:nvSpPr>
        <p:spPr>
          <a:xfrm>
            <a:off x="9247496" y="6217596"/>
            <a:ext cx="6698202" cy="3108543"/>
          </a:xfrm>
          <a:prstGeom prst="rect">
            <a:avLst/>
          </a:prstGeom>
          <a:noFill/>
        </p:spPr>
        <p:txBody>
          <a:bodyPr wrap="square" rtlCol="0">
            <a:spAutoFit/>
          </a:bodyPr>
          <a:lstStyle/>
          <a:p>
            <a:pPr algn="l"/>
            <a:r>
              <a:rPr lang="lv-LV" sz="2800">
                <a:solidFill>
                  <a:schemeClr val="tx1"/>
                </a:solidFill>
                <a:latin typeface="+mn-lt"/>
              </a:rPr>
              <a:t>Rezultāti</a:t>
            </a:r>
          </a:p>
          <a:p>
            <a:pPr algn="l"/>
            <a:r>
              <a:rPr lang="lv-LV" sz="2800">
                <a:solidFill>
                  <a:schemeClr val="tx1"/>
                </a:solidFill>
                <a:latin typeface="+mn-lt"/>
              </a:rPr>
              <a:t>√ </a:t>
            </a:r>
            <a:r>
              <a:rPr lang="lv-LV" sz="2800" b="0">
                <a:solidFill>
                  <a:schemeClr val="tx1"/>
                </a:solidFill>
                <a:latin typeface="+mn-lt"/>
              </a:rPr>
              <a:t>Izsniegti granti</a:t>
            </a:r>
          </a:p>
          <a:p>
            <a:pPr algn="l"/>
            <a:r>
              <a:rPr lang="lv-LV" sz="2800">
                <a:solidFill>
                  <a:schemeClr val="tx1"/>
                </a:solidFill>
                <a:latin typeface="+mn-lt"/>
              </a:rPr>
              <a:t>√</a:t>
            </a:r>
            <a:r>
              <a:rPr lang="lv-LV" sz="2800" b="0">
                <a:solidFill>
                  <a:schemeClr val="tx1"/>
                </a:solidFill>
                <a:latin typeface="+mn-lt"/>
              </a:rPr>
              <a:t> </a:t>
            </a:r>
            <a:r>
              <a:rPr lang="lv-LV" sz="2800" b="0" err="1">
                <a:solidFill>
                  <a:schemeClr val="tx1"/>
                </a:solidFill>
                <a:latin typeface="+mn-lt"/>
              </a:rPr>
              <a:t>Exit</a:t>
            </a:r>
            <a:r>
              <a:rPr lang="lv-LV" sz="2800" b="0">
                <a:solidFill>
                  <a:schemeClr val="tx1"/>
                </a:solidFill>
                <a:latin typeface="+mn-lt"/>
              </a:rPr>
              <a:t> - iekļūšana akseleratorā</a:t>
            </a:r>
          </a:p>
          <a:p>
            <a:pPr algn="l"/>
            <a:r>
              <a:rPr lang="lv-LV" sz="2800">
                <a:solidFill>
                  <a:schemeClr val="tx1"/>
                </a:solidFill>
                <a:latin typeface="+mn-lt"/>
              </a:rPr>
              <a:t>√ </a:t>
            </a:r>
            <a:r>
              <a:rPr lang="lv-LV" sz="2800" b="0">
                <a:solidFill>
                  <a:schemeClr val="tx1"/>
                </a:solidFill>
                <a:latin typeface="+mn-lt"/>
              </a:rPr>
              <a:t>Pieteikti patenti/dizaina paraugi</a:t>
            </a:r>
          </a:p>
          <a:p>
            <a:pPr algn="l"/>
            <a:r>
              <a:rPr lang="lv-LV" sz="2800">
                <a:solidFill>
                  <a:schemeClr val="tx1"/>
                </a:solidFill>
                <a:latin typeface="+mn-lt"/>
              </a:rPr>
              <a:t>√ </a:t>
            </a:r>
            <a:r>
              <a:rPr lang="lv-LV" sz="2800" b="0">
                <a:solidFill>
                  <a:schemeClr val="tx1"/>
                </a:solidFill>
                <a:latin typeface="+mn-lt"/>
              </a:rPr>
              <a:t>Radīti inovatīvi produkti</a:t>
            </a:r>
          </a:p>
          <a:p>
            <a:pPr algn="l"/>
            <a:r>
              <a:rPr lang="lv-LV" sz="2800">
                <a:solidFill>
                  <a:schemeClr val="tx1"/>
                </a:solidFill>
                <a:latin typeface="+mn-lt"/>
              </a:rPr>
              <a:t>√ </a:t>
            </a:r>
            <a:r>
              <a:rPr lang="lv-LV" sz="2800" b="0">
                <a:solidFill>
                  <a:schemeClr val="tx1"/>
                </a:solidFill>
                <a:latin typeface="+mn-lt"/>
              </a:rPr>
              <a:t>Jauni </a:t>
            </a:r>
            <a:r>
              <a:rPr lang="lv-LV" sz="2800" b="0" err="1">
                <a:solidFill>
                  <a:schemeClr val="tx1"/>
                </a:solidFill>
                <a:latin typeface="+mn-lt"/>
              </a:rPr>
              <a:t>zinātņietilpīgi</a:t>
            </a:r>
            <a:r>
              <a:rPr lang="lv-LV" sz="2800" b="0">
                <a:solidFill>
                  <a:schemeClr val="tx1"/>
                </a:solidFill>
                <a:latin typeface="+mn-lt"/>
              </a:rPr>
              <a:t> produkti</a:t>
            </a:r>
          </a:p>
          <a:p>
            <a:pPr algn="l"/>
            <a:endParaRPr lang="lv-LV" sz="2800" b="0">
              <a:latin typeface="+mn-lt"/>
            </a:endParaRPr>
          </a:p>
        </p:txBody>
      </p:sp>
      <p:sp>
        <p:nvSpPr>
          <p:cNvPr id="13" name="Rectangle 12">
            <a:extLst>
              <a:ext uri="{FF2B5EF4-FFF2-40B4-BE49-F238E27FC236}">
                <a16:creationId xmlns:a16="http://schemas.microsoft.com/office/drawing/2014/main" id="{CFFB0E0C-8FA2-4B7B-94A8-08A631D57725}"/>
              </a:ext>
            </a:extLst>
          </p:cNvPr>
          <p:cNvSpPr/>
          <p:nvPr/>
        </p:nvSpPr>
        <p:spPr>
          <a:xfrm>
            <a:off x="1" y="5258788"/>
            <a:ext cx="8519270" cy="4526203"/>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6" name="TextBox 15">
            <a:extLst>
              <a:ext uri="{FF2B5EF4-FFF2-40B4-BE49-F238E27FC236}">
                <a16:creationId xmlns:a16="http://schemas.microsoft.com/office/drawing/2014/main" id="{D9E5C98F-2D50-4CFB-9376-094EB940EA70}"/>
              </a:ext>
            </a:extLst>
          </p:cNvPr>
          <p:cNvSpPr txBox="1"/>
          <p:nvPr/>
        </p:nvSpPr>
        <p:spPr>
          <a:xfrm>
            <a:off x="75430" y="5536730"/>
            <a:ext cx="8368410" cy="3908762"/>
          </a:xfrm>
          <a:prstGeom prst="rect">
            <a:avLst/>
          </a:prstGeom>
          <a:noFill/>
        </p:spPr>
        <p:txBody>
          <a:bodyPr wrap="square" rtlCol="0">
            <a:spAutoFit/>
          </a:bodyPr>
          <a:lstStyle/>
          <a:p>
            <a:pPr algn="l"/>
            <a:r>
              <a:rPr lang="lv-LV" sz="2800" b="0">
                <a:latin typeface="+mn-lt"/>
              </a:rPr>
              <a:t>Komersants </a:t>
            </a:r>
            <a:r>
              <a:rPr lang="lv-LV" sz="2800">
                <a:latin typeface="+mn-lt"/>
              </a:rPr>
              <a:t>«Inovatīvais»</a:t>
            </a:r>
          </a:p>
          <a:p>
            <a:pPr algn="l"/>
            <a:endParaRPr lang="lv-LV" sz="2800">
              <a:latin typeface="+mn-lt"/>
            </a:endParaRPr>
          </a:p>
          <a:p>
            <a:pPr algn="l"/>
            <a:r>
              <a:rPr lang="lv-LV">
                <a:latin typeface="+mn-lt"/>
              </a:rPr>
              <a:t>+</a:t>
            </a:r>
            <a:r>
              <a:rPr lang="lv-LV" b="0">
                <a:latin typeface="+mn-lt"/>
              </a:rPr>
              <a:t> Līdz 5 gadus veci (t.sk. </a:t>
            </a:r>
            <a:r>
              <a:rPr lang="lv-LV" b="0" i="1" err="1">
                <a:latin typeface="+mn-lt"/>
              </a:rPr>
              <a:t>spinoff</a:t>
            </a:r>
            <a:r>
              <a:rPr lang="lv-LV" b="0">
                <a:latin typeface="+mn-lt"/>
              </a:rPr>
              <a:t>)</a:t>
            </a:r>
          </a:p>
          <a:p>
            <a:pPr algn="l"/>
            <a:r>
              <a:rPr lang="lv-LV">
                <a:latin typeface="+mn-lt"/>
              </a:rPr>
              <a:t>+ </a:t>
            </a:r>
            <a:r>
              <a:rPr lang="lv-LV" b="0">
                <a:latin typeface="+mn-lt"/>
              </a:rPr>
              <a:t>Vidēji augsto un augsto vai vidējo un vidēji zemo (izlase) tehnoloģiju joma</a:t>
            </a:r>
          </a:p>
          <a:p>
            <a:pPr algn="l"/>
            <a:r>
              <a:rPr lang="lv-LV">
                <a:latin typeface="+mn-lt"/>
              </a:rPr>
              <a:t>+ </a:t>
            </a:r>
            <a:r>
              <a:rPr lang="lv-LV" b="0">
                <a:latin typeface="+mn-lt"/>
              </a:rPr>
              <a:t>Inovāciju komponente</a:t>
            </a:r>
          </a:p>
          <a:p>
            <a:pPr algn="l"/>
            <a:r>
              <a:rPr lang="lv-LV">
                <a:latin typeface="+mn-lt"/>
              </a:rPr>
              <a:t>+</a:t>
            </a:r>
            <a:r>
              <a:rPr lang="lv-LV" b="0">
                <a:latin typeface="+mn-lt"/>
              </a:rPr>
              <a:t> Ar gatavu MVP (inovatīvs vai ar augstu pievienoto vērtību</a:t>
            </a:r>
          </a:p>
          <a:p>
            <a:pPr algn="l"/>
            <a:r>
              <a:rPr lang="lv-LV">
                <a:latin typeface="+mn-lt"/>
              </a:rPr>
              <a:t>+/- </a:t>
            </a:r>
            <a:r>
              <a:rPr lang="lv-LV" b="0">
                <a:latin typeface="+mn-lt"/>
              </a:rPr>
              <a:t>Eksporta potenciāls</a:t>
            </a:r>
          </a:p>
          <a:p>
            <a:pPr algn="l"/>
            <a:r>
              <a:rPr lang="lv-LV">
                <a:latin typeface="+mn-lt"/>
              </a:rPr>
              <a:t>+/- </a:t>
            </a:r>
            <a:r>
              <a:rPr lang="lv-LV" b="0">
                <a:latin typeface="+mn-lt"/>
              </a:rPr>
              <a:t>Ieguldījumi P&amp;A</a:t>
            </a:r>
          </a:p>
        </p:txBody>
      </p:sp>
      <p:sp>
        <p:nvSpPr>
          <p:cNvPr id="17" name="Arrow: Right 16">
            <a:extLst>
              <a:ext uri="{FF2B5EF4-FFF2-40B4-BE49-F238E27FC236}">
                <a16:creationId xmlns:a16="http://schemas.microsoft.com/office/drawing/2014/main" id="{D67ADAA6-4127-4061-84E5-4F7E863860FA}"/>
              </a:ext>
            </a:extLst>
          </p:cNvPr>
          <p:cNvSpPr/>
          <p:nvPr/>
        </p:nvSpPr>
        <p:spPr>
          <a:xfrm>
            <a:off x="6849063" y="5803623"/>
            <a:ext cx="2473377" cy="731688"/>
          </a:xfrm>
          <a:prstGeom prst="rightArrow">
            <a:avLst/>
          </a:prstGeom>
          <a:solidFill>
            <a:srgbClr val="0043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8168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ED001BF-5CBB-44F2-BDBB-B08D48DA12E5}"/>
              </a:ext>
            </a:extLst>
          </p:cNvPr>
          <p:cNvSpPr/>
          <p:nvPr/>
        </p:nvSpPr>
        <p:spPr>
          <a:xfrm>
            <a:off x="7053850" y="0"/>
            <a:ext cx="10286413" cy="9753600"/>
          </a:xfrm>
          <a:prstGeom prst="rect">
            <a:avLst/>
          </a:prstGeom>
          <a:solidFill>
            <a:schemeClr val="accent1">
              <a:alpha val="2021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6" name="TextBox 25">
            <a:extLst>
              <a:ext uri="{FF2B5EF4-FFF2-40B4-BE49-F238E27FC236}">
                <a16:creationId xmlns:a16="http://schemas.microsoft.com/office/drawing/2014/main" id="{25A1B7DC-0038-49FF-B4BB-6C7D5036E70C}"/>
              </a:ext>
            </a:extLst>
          </p:cNvPr>
          <p:cNvSpPr txBox="1"/>
          <p:nvPr/>
        </p:nvSpPr>
        <p:spPr>
          <a:xfrm>
            <a:off x="7420131" y="614596"/>
            <a:ext cx="9593705" cy="8279190"/>
          </a:xfrm>
          <a:prstGeom prst="rect">
            <a:avLst/>
          </a:prstGeom>
          <a:noFill/>
        </p:spPr>
        <p:txBody>
          <a:bodyPr wrap="square" rtlCol="0">
            <a:spAutoFit/>
          </a:bodyPr>
          <a:lstStyle/>
          <a:p>
            <a:pPr algn="l"/>
            <a:endParaRPr lang="lv-LV" sz="2800" b="0">
              <a:latin typeface="+mn-lt"/>
            </a:endParaRPr>
          </a:p>
          <a:p>
            <a:pPr algn="l"/>
            <a:r>
              <a:rPr lang="lv-LV" sz="2800" b="0">
                <a:latin typeface="+mn-lt"/>
              </a:rPr>
              <a:t>√ Vēsturiskie BI dati un to sniegums</a:t>
            </a:r>
          </a:p>
          <a:p>
            <a:pPr algn="l"/>
            <a:endParaRPr lang="lv-LV" sz="2800" b="0">
              <a:latin typeface="+mn-lt"/>
            </a:endParaRPr>
          </a:p>
          <a:p>
            <a:pPr algn="l"/>
            <a:r>
              <a:rPr lang="lv-LV" sz="2800" b="0">
                <a:latin typeface="+mn-lt"/>
              </a:rPr>
              <a:t>√ Plānošanas reģionu sadalījums</a:t>
            </a:r>
          </a:p>
          <a:p>
            <a:pPr algn="l"/>
            <a:endParaRPr lang="lv-LV" sz="2800" b="0">
              <a:latin typeface="+mn-lt"/>
            </a:endParaRPr>
          </a:p>
          <a:p>
            <a:pPr algn="l"/>
            <a:r>
              <a:rPr lang="lv-LV" sz="2800" b="0">
                <a:latin typeface="+mn-lt"/>
              </a:rPr>
              <a:t>√ Jaundibinātu komersantu tendence</a:t>
            </a:r>
          </a:p>
          <a:p>
            <a:pPr algn="l"/>
            <a:endParaRPr lang="lv-LV" sz="2800" b="0">
              <a:latin typeface="+mn-lt"/>
            </a:endParaRPr>
          </a:p>
          <a:p>
            <a:pPr algn="l"/>
            <a:r>
              <a:rPr lang="lv-LV" sz="2800" b="0">
                <a:latin typeface="+mn-lt"/>
              </a:rPr>
              <a:t>√ Aktīvo iedzīvotāju skaits</a:t>
            </a:r>
          </a:p>
          <a:p>
            <a:pPr algn="l"/>
            <a:endParaRPr lang="lv-LV" sz="2800" b="0">
              <a:latin typeface="+mn-lt"/>
            </a:endParaRPr>
          </a:p>
          <a:p>
            <a:pPr algn="l"/>
            <a:r>
              <a:rPr lang="lv-LV" sz="2800" b="0">
                <a:latin typeface="+mn-lt"/>
              </a:rPr>
              <a:t>√ </a:t>
            </a:r>
            <a:r>
              <a:rPr lang="lv-LV" sz="2800" b="0" u="sng">
                <a:latin typeface="+mn-lt"/>
              </a:rPr>
              <a:t>Infrastruktūra &amp; atbilstoša ekosistēma (inovāciju rašanās)</a:t>
            </a:r>
          </a:p>
          <a:p>
            <a:pPr algn="l"/>
            <a:endParaRPr lang="lv-LV" sz="2800" b="0">
              <a:latin typeface="+mn-lt"/>
            </a:endParaRPr>
          </a:p>
          <a:p>
            <a:pPr algn="l"/>
            <a:r>
              <a:rPr lang="lv-LV" sz="2800" b="0">
                <a:latin typeface="+mn-lt"/>
              </a:rPr>
              <a:t>√ </a:t>
            </a:r>
            <a:r>
              <a:rPr lang="lv-LV" sz="2800" b="0" u="sng">
                <a:latin typeface="+mn-lt"/>
              </a:rPr>
              <a:t>Pašvaldību iniciatīvas (granti, konkursi, </a:t>
            </a:r>
            <a:r>
              <a:rPr lang="lv-LV" sz="2800" b="0" u="sng" err="1">
                <a:latin typeface="+mn-lt"/>
              </a:rPr>
              <a:t>prototipēšanas</a:t>
            </a:r>
            <a:r>
              <a:rPr lang="lv-LV" sz="2800" b="0" u="sng">
                <a:latin typeface="+mn-lt"/>
              </a:rPr>
              <a:t> darbnīcas, līdzfinansētas aktivitātes)</a:t>
            </a:r>
          </a:p>
          <a:p>
            <a:pPr algn="l"/>
            <a:endParaRPr lang="lv-LV" sz="2800" b="0">
              <a:latin typeface="+mn-lt"/>
            </a:endParaRPr>
          </a:p>
          <a:p>
            <a:pPr algn="l"/>
            <a:r>
              <a:rPr lang="lv-LV" sz="2800" b="0">
                <a:latin typeface="+mn-lt"/>
              </a:rPr>
              <a:t>√ Atbalsts jauniešu uzņēmējdarbības veicināšanā</a:t>
            </a:r>
          </a:p>
          <a:p>
            <a:pPr algn="l"/>
            <a:endParaRPr lang="lv-LV" sz="2800" b="0">
              <a:latin typeface="+mn-lt"/>
            </a:endParaRPr>
          </a:p>
          <a:p>
            <a:pPr algn="l"/>
            <a:r>
              <a:rPr lang="lv-LV" sz="2800" b="0">
                <a:latin typeface="+mn-lt"/>
              </a:rPr>
              <a:t>√ LIAA programmu aktivitātes attiecīgajā reģionā</a:t>
            </a:r>
          </a:p>
          <a:p>
            <a:pPr algn="l"/>
            <a:endParaRPr lang="lv-LV" sz="2800" b="0">
              <a:latin typeface="+mn-lt"/>
            </a:endParaRPr>
          </a:p>
        </p:txBody>
      </p:sp>
      <p:sp>
        <p:nvSpPr>
          <p:cNvPr id="31" name="Rectangle 30">
            <a:extLst>
              <a:ext uri="{FF2B5EF4-FFF2-40B4-BE49-F238E27FC236}">
                <a16:creationId xmlns:a16="http://schemas.microsoft.com/office/drawing/2014/main" id="{ED94FF18-18F3-4F68-91E8-77B0437E9E5A}"/>
              </a:ext>
            </a:extLst>
          </p:cNvPr>
          <p:cNvSpPr/>
          <p:nvPr/>
        </p:nvSpPr>
        <p:spPr>
          <a:xfrm>
            <a:off x="0" y="0"/>
            <a:ext cx="7053850" cy="975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2" name="TextBox 31">
            <a:extLst>
              <a:ext uri="{FF2B5EF4-FFF2-40B4-BE49-F238E27FC236}">
                <a16:creationId xmlns:a16="http://schemas.microsoft.com/office/drawing/2014/main" id="{8F1004F6-20FE-405B-9699-A20AA576D59B}"/>
              </a:ext>
            </a:extLst>
          </p:cNvPr>
          <p:cNvSpPr txBox="1"/>
          <p:nvPr/>
        </p:nvSpPr>
        <p:spPr>
          <a:xfrm>
            <a:off x="1563120" y="3654650"/>
            <a:ext cx="3927609" cy="2308324"/>
          </a:xfrm>
          <a:prstGeom prst="rect">
            <a:avLst/>
          </a:prstGeom>
          <a:noFill/>
        </p:spPr>
        <p:txBody>
          <a:bodyPr wrap="square">
            <a:spAutoFit/>
          </a:bodyPr>
          <a:lstStyle/>
          <a:p>
            <a:pPr>
              <a:lnSpc>
                <a:spcPct val="100000"/>
              </a:lnSpc>
              <a:spcBef>
                <a:spcPts val="0"/>
              </a:spcBef>
              <a:defRPr/>
            </a:pPr>
            <a:r>
              <a:rPr lang="lv-LV" altLang="lv-LV" sz="3600">
                <a:solidFill>
                  <a:schemeClr val="bg1"/>
                </a:solidFill>
                <a:latin typeface="+mj-lt"/>
              </a:rPr>
              <a:t>KRITĒRIJI </a:t>
            </a:r>
          </a:p>
          <a:p>
            <a:pPr>
              <a:lnSpc>
                <a:spcPct val="100000"/>
              </a:lnSpc>
              <a:spcBef>
                <a:spcPts val="0"/>
              </a:spcBef>
              <a:defRPr/>
            </a:pPr>
            <a:r>
              <a:rPr lang="lv-LV" altLang="lv-LV" sz="3600">
                <a:solidFill>
                  <a:schemeClr val="bg1"/>
                </a:solidFill>
                <a:latin typeface="+mj-lt"/>
              </a:rPr>
              <a:t>BIZNESA INKUBATORU IZVEIDEI</a:t>
            </a:r>
          </a:p>
        </p:txBody>
      </p:sp>
    </p:spTree>
    <p:extLst>
      <p:ext uri="{BB962C8B-B14F-4D97-AF65-F5344CB8AC3E}">
        <p14:creationId xmlns:p14="http://schemas.microsoft.com/office/powerpoint/2010/main" val="2108561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E5EE31-630A-44D9-A41F-FD9884B2FD54}"/>
              </a:ext>
            </a:extLst>
          </p:cNvPr>
          <p:cNvSpPr/>
          <p:nvPr/>
        </p:nvSpPr>
        <p:spPr>
          <a:xfrm>
            <a:off x="314792" y="4889916"/>
            <a:ext cx="16870531" cy="374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3" name="TextBox 2">
            <a:extLst>
              <a:ext uri="{FF2B5EF4-FFF2-40B4-BE49-F238E27FC236}">
                <a16:creationId xmlns:a16="http://schemas.microsoft.com/office/drawing/2014/main" id="{8EB7C1FD-5759-48A1-A818-D14880564D7A}"/>
              </a:ext>
            </a:extLst>
          </p:cNvPr>
          <p:cNvSpPr txBox="1"/>
          <p:nvPr/>
        </p:nvSpPr>
        <p:spPr>
          <a:xfrm>
            <a:off x="3812835" y="4635328"/>
            <a:ext cx="1777891" cy="615553"/>
          </a:xfrm>
          <a:prstGeom prst="rect">
            <a:avLst/>
          </a:prstGeom>
          <a:noFill/>
        </p:spPr>
        <p:txBody>
          <a:bodyPr wrap="square" rtlCol="0">
            <a:spAutoFit/>
          </a:bodyPr>
          <a:lstStyle/>
          <a:p>
            <a:r>
              <a:rPr lang="en-LV" sz="1700">
                <a:latin typeface="+mj-lt"/>
              </a:rPr>
              <a:t>2022.</a:t>
            </a:r>
            <a:r>
              <a:rPr lang="lv-LV" sz="1700">
                <a:latin typeface="+mj-lt"/>
              </a:rPr>
              <a:t>g</a:t>
            </a:r>
            <a:r>
              <a:rPr lang="en-LV" sz="1700">
                <a:latin typeface="+mj-lt"/>
              </a:rPr>
              <a:t>ada</a:t>
            </a:r>
            <a:r>
              <a:rPr lang="lv-LV" sz="1700">
                <a:latin typeface="+mj-lt"/>
              </a:rPr>
              <a:t> aprīlis-maijs</a:t>
            </a:r>
            <a:r>
              <a:rPr lang="en-LV" sz="1700">
                <a:latin typeface="+mj-lt"/>
              </a:rPr>
              <a:t> </a:t>
            </a:r>
          </a:p>
        </p:txBody>
      </p:sp>
      <p:pic>
        <p:nvPicPr>
          <p:cNvPr id="4" name="Graphic 3" descr="Marker with solid fill">
            <a:extLst>
              <a:ext uri="{FF2B5EF4-FFF2-40B4-BE49-F238E27FC236}">
                <a16:creationId xmlns:a16="http://schemas.microsoft.com/office/drawing/2014/main" id="{45E6F69A-723B-42AF-9DA9-2F7BA7C665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28968" y="3251794"/>
            <a:ext cx="1541380" cy="1504384"/>
          </a:xfrm>
          <a:prstGeom prst="rect">
            <a:avLst/>
          </a:prstGeom>
        </p:spPr>
      </p:pic>
      <p:pic>
        <p:nvPicPr>
          <p:cNvPr id="5" name="Graphic 4" descr="Marker with solid fill">
            <a:extLst>
              <a:ext uri="{FF2B5EF4-FFF2-40B4-BE49-F238E27FC236}">
                <a16:creationId xmlns:a16="http://schemas.microsoft.com/office/drawing/2014/main" id="{0D5185C4-7E80-4FB8-BD5C-CD2A419B77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3823420" y="5250881"/>
            <a:ext cx="1541380" cy="1504384"/>
          </a:xfrm>
          <a:prstGeom prst="rect">
            <a:avLst/>
          </a:prstGeom>
        </p:spPr>
      </p:pic>
      <p:sp>
        <p:nvSpPr>
          <p:cNvPr id="6" name="TextBox 5">
            <a:extLst>
              <a:ext uri="{FF2B5EF4-FFF2-40B4-BE49-F238E27FC236}">
                <a16:creationId xmlns:a16="http://schemas.microsoft.com/office/drawing/2014/main" id="{9488F85A-1E0C-400D-8B77-D5F33935E016}"/>
              </a:ext>
            </a:extLst>
          </p:cNvPr>
          <p:cNvSpPr txBox="1"/>
          <p:nvPr/>
        </p:nvSpPr>
        <p:spPr>
          <a:xfrm>
            <a:off x="15087726" y="2276646"/>
            <a:ext cx="2097597" cy="1154162"/>
          </a:xfrm>
          <a:prstGeom prst="rect">
            <a:avLst/>
          </a:prstGeom>
          <a:noFill/>
        </p:spPr>
        <p:txBody>
          <a:bodyPr wrap="square" rtlCol="0">
            <a:spAutoFit/>
          </a:bodyPr>
          <a:lstStyle/>
          <a:p>
            <a:r>
              <a:rPr lang="lv-LV" sz="2300">
                <a:solidFill>
                  <a:srgbClr val="00859B"/>
                </a:solidFill>
                <a:latin typeface="+mj-lt"/>
              </a:rPr>
              <a:t>Jaunie BI uzsāk darbu</a:t>
            </a:r>
            <a:endParaRPr lang="en-LV" sz="2300">
              <a:solidFill>
                <a:srgbClr val="00859B"/>
              </a:solidFill>
              <a:latin typeface="+mj-lt"/>
            </a:endParaRPr>
          </a:p>
        </p:txBody>
      </p:sp>
      <p:sp>
        <p:nvSpPr>
          <p:cNvPr id="7" name="TextBox 6">
            <a:extLst>
              <a:ext uri="{FF2B5EF4-FFF2-40B4-BE49-F238E27FC236}">
                <a16:creationId xmlns:a16="http://schemas.microsoft.com/office/drawing/2014/main" id="{64FFAD33-5972-4AE5-852F-D7273166B040}"/>
              </a:ext>
            </a:extLst>
          </p:cNvPr>
          <p:cNvSpPr txBox="1"/>
          <p:nvPr/>
        </p:nvSpPr>
        <p:spPr>
          <a:xfrm>
            <a:off x="11328099" y="1568760"/>
            <a:ext cx="3234266" cy="1862048"/>
          </a:xfrm>
          <a:prstGeom prst="rect">
            <a:avLst/>
          </a:prstGeom>
          <a:noFill/>
        </p:spPr>
        <p:txBody>
          <a:bodyPr wrap="square" rtlCol="0">
            <a:spAutoFit/>
          </a:bodyPr>
          <a:lstStyle/>
          <a:p>
            <a:r>
              <a:rPr lang="lv-LV" sz="2300" b="0" dirty="0">
                <a:latin typeface="+mj-lt"/>
              </a:rPr>
              <a:t>LIAA Projekta apstiprināšana</a:t>
            </a:r>
          </a:p>
          <a:p>
            <a:endParaRPr lang="lv-LV" sz="2300" b="0" dirty="0">
              <a:latin typeface="+mj-lt"/>
            </a:endParaRPr>
          </a:p>
          <a:p>
            <a:r>
              <a:rPr lang="lv-LV" sz="2300" b="0" dirty="0">
                <a:latin typeface="+mj-lt"/>
              </a:rPr>
              <a:t>Lēmums par BI atrašanās vietām</a:t>
            </a:r>
            <a:endParaRPr lang="en-LV" sz="2300" b="0" dirty="0">
              <a:latin typeface="+mj-lt"/>
            </a:endParaRPr>
          </a:p>
        </p:txBody>
      </p:sp>
      <p:sp>
        <p:nvSpPr>
          <p:cNvPr id="8" name="TextBox 7">
            <a:extLst>
              <a:ext uri="{FF2B5EF4-FFF2-40B4-BE49-F238E27FC236}">
                <a16:creationId xmlns:a16="http://schemas.microsoft.com/office/drawing/2014/main" id="{7C62F86E-5813-4B20-AAB4-C0AB1CAB174D}"/>
              </a:ext>
            </a:extLst>
          </p:cNvPr>
          <p:cNvSpPr txBox="1"/>
          <p:nvPr/>
        </p:nvSpPr>
        <p:spPr>
          <a:xfrm>
            <a:off x="8458144" y="6888372"/>
            <a:ext cx="3234266" cy="830997"/>
          </a:xfrm>
          <a:prstGeom prst="rect">
            <a:avLst/>
          </a:prstGeom>
          <a:noFill/>
        </p:spPr>
        <p:txBody>
          <a:bodyPr wrap="square" rtlCol="0">
            <a:spAutoFit/>
          </a:bodyPr>
          <a:lstStyle/>
          <a:p>
            <a:r>
              <a:rPr lang="lv-LV" sz="2300" b="0" dirty="0">
                <a:latin typeface="+mj-lt"/>
              </a:rPr>
              <a:t>Projekta sagatavošana</a:t>
            </a:r>
            <a:endParaRPr lang="en-LV" sz="2300" b="0" dirty="0">
              <a:latin typeface="+mj-lt"/>
            </a:endParaRPr>
          </a:p>
        </p:txBody>
      </p:sp>
      <p:sp>
        <p:nvSpPr>
          <p:cNvPr id="9" name="TextBox 8">
            <a:extLst>
              <a:ext uri="{FF2B5EF4-FFF2-40B4-BE49-F238E27FC236}">
                <a16:creationId xmlns:a16="http://schemas.microsoft.com/office/drawing/2014/main" id="{77656D94-9DBA-4D3D-8052-1A1BC9F661F4}"/>
              </a:ext>
            </a:extLst>
          </p:cNvPr>
          <p:cNvSpPr txBox="1"/>
          <p:nvPr/>
        </p:nvSpPr>
        <p:spPr>
          <a:xfrm>
            <a:off x="3144512" y="6733195"/>
            <a:ext cx="3089183" cy="2215991"/>
          </a:xfrm>
          <a:prstGeom prst="rect">
            <a:avLst/>
          </a:prstGeom>
          <a:noFill/>
        </p:spPr>
        <p:txBody>
          <a:bodyPr wrap="square" rtlCol="0">
            <a:spAutoFit/>
          </a:bodyPr>
          <a:lstStyle/>
          <a:p>
            <a:r>
              <a:rPr lang="lv-LV" sz="2300" b="0" dirty="0">
                <a:latin typeface="+mj-lt"/>
              </a:rPr>
              <a:t>Projekta kritēriju un darbības nosacījumu izstrāde un saskaņošana ar partneriem</a:t>
            </a:r>
            <a:endParaRPr lang="en-LV" sz="2300" b="0" dirty="0">
              <a:latin typeface="+mj-lt"/>
            </a:endParaRPr>
          </a:p>
        </p:txBody>
      </p:sp>
      <p:sp>
        <p:nvSpPr>
          <p:cNvPr id="10" name="TextBox 9">
            <a:extLst>
              <a:ext uri="{FF2B5EF4-FFF2-40B4-BE49-F238E27FC236}">
                <a16:creationId xmlns:a16="http://schemas.microsoft.com/office/drawing/2014/main" id="{BA48AE2E-AF8D-4C3E-843C-AD6F27D03B8F}"/>
              </a:ext>
            </a:extLst>
          </p:cNvPr>
          <p:cNvSpPr txBox="1"/>
          <p:nvPr/>
        </p:nvSpPr>
        <p:spPr>
          <a:xfrm>
            <a:off x="6233695" y="2460685"/>
            <a:ext cx="2939460" cy="830997"/>
          </a:xfrm>
          <a:prstGeom prst="rect">
            <a:avLst/>
          </a:prstGeom>
          <a:noFill/>
        </p:spPr>
        <p:txBody>
          <a:bodyPr wrap="square" rtlCol="0">
            <a:spAutoFit/>
          </a:bodyPr>
          <a:lstStyle/>
          <a:p>
            <a:r>
              <a:rPr lang="lv-LV" sz="2300" b="0" dirty="0">
                <a:latin typeface="+mj-lt"/>
              </a:rPr>
              <a:t>MK noteikumu apstiprināšana </a:t>
            </a:r>
            <a:endParaRPr lang="en-LV" sz="2300" b="0" dirty="0">
              <a:latin typeface="+mj-lt"/>
            </a:endParaRPr>
          </a:p>
        </p:txBody>
      </p:sp>
      <p:pic>
        <p:nvPicPr>
          <p:cNvPr id="11" name="Graphic 10" descr="Marker with solid fill">
            <a:extLst>
              <a:ext uri="{FF2B5EF4-FFF2-40B4-BE49-F238E27FC236}">
                <a16:creationId xmlns:a16="http://schemas.microsoft.com/office/drawing/2014/main" id="{BDFCFDCD-2472-4B5B-AE57-E0935F6FF0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08104" y="3284829"/>
            <a:ext cx="1541380" cy="1504384"/>
          </a:xfrm>
          <a:prstGeom prst="rect">
            <a:avLst/>
          </a:prstGeom>
        </p:spPr>
      </p:pic>
      <p:sp>
        <p:nvSpPr>
          <p:cNvPr id="12" name="TextBox 11">
            <a:extLst>
              <a:ext uri="{FF2B5EF4-FFF2-40B4-BE49-F238E27FC236}">
                <a16:creationId xmlns:a16="http://schemas.microsoft.com/office/drawing/2014/main" id="{38C81E7F-0D12-4189-9A99-BE5C2364E8C8}"/>
              </a:ext>
            </a:extLst>
          </p:cNvPr>
          <p:cNvSpPr txBox="1"/>
          <p:nvPr/>
        </p:nvSpPr>
        <p:spPr>
          <a:xfrm>
            <a:off x="6680253" y="4647050"/>
            <a:ext cx="1777891" cy="615553"/>
          </a:xfrm>
          <a:prstGeom prst="rect">
            <a:avLst/>
          </a:prstGeom>
          <a:noFill/>
        </p:spPr>
        <p:txBody>
          <a:bodyPr wrap="square" rtlCol="0">
            <a:spAutoFit/>
          </a:bodyPr>
          <a:lstStyle/>
          <a:p>
            <a:r>
              <a:rPr lang="en-LV" sz="1700" dirty="0">
                <a:latin typeface="+mj-lt"/>
              </a:rPr>
              <a:t>2022.</a:t>
            </a:r>
            <a:r>
              <a:rPr lang="lv-LV" sz="1700" dirty="0">
                <a:latin typeface="+mj-lt"/>
              </a:rPr>
              <a:t>g</a:t>
            </a:r>
            <a:r>
              <a:rPr lang="en-LV" sz="1700" dirty="0">
                <a:latin typeface="+mj-lt"/>
              </a:rPr>
              <a:t>ada</a:t>
            </a:r>
            <a:r>
              <a:rPr lang="lv-LV" sz="1700" dirty="0">
                <a:latin typeface="+mj-lt"/>
              </a:rPr>
              <a:t> jūnijs</a:t>
            </a:r>
            <a:r>
              <a:rPr lang="en-LV" sz="1700" dirty="0">
                <a:latin typeface="+mj-lt"/>
              </a:rPr>
              <a:t> </a:t>
            </a:r>
          </a:p>
        </p:txBody>
      </p:sp>
      <p:sp>
        <p:nvSpPr>
          <p:cNvPr id="13" name="TextBox 12">
            <a:extLst>
              <a:ext uri="{FF2B5EF4-FFF2-40B4-BE49-F238E27FC236}">
                <a16:creationId xmlns:a16="http://schemas.microsoft.com/office/drawing/2014/main" id="{60BBE653-8E06-4138-A1E3-A4E510327359}"/>
              </a:ext>
            </a:extLst>
          </p:cNvPr>
          <p:cNvSpPr txBox="1"/>
          <p:nvPr/>
        </p:nvSpPr>
        <p:spPr>
          <a:xfrm>
            <a:off x="9186332" y="4604783"/>
            <a:ext cx="1777891" cy="877163"/>
          </a:xfrm>
          <a:prstGeom prst="rect">
            <a:avLst/>
          </a:prstGeom>
          <a:noFill/>
        </p:spPr>
        <p:txBody>
          <a:bodyPr wrap="square" rtlCol="0">
            <a:spAutoFit/>
          </a:bodyPr>
          <a:lstStyle/>
          <a:p>
            <a:r>
              <a:rPr lang="en-LV" sz="1700" dirty="0">
                <a:latin typeface="+mj-lt"/>
              </a:rPr>
              <a:t>2022.</a:t>
            </a:r>
            <a:r>
              <a:rPr lang="lv-LV" sz="1700" dirty="0">
                <a:latin typeface="+mj-lt"/>
              </a:rPr>
              <a:t>g</a:t>
            </a:r>
            <a:r>
              <a:rPr lang="en-LV" sz="1700" dirty="0">
                <a:latin typeface="+mj-lt"/>
              </a:rPr>
              <a:t>ada</a:t>
            </a:r>
            <a:r>
              <a:rPr lang="lv-LV" sz="1700" dirty="0">
                <a:latin typeface="+mj-lt"/>
              </a:rPr>
              <a:t> jūnijs-augusts</a:t>
            </a:r>
            <a:r>
              <a:rPr lang="en-LV" sz="1700" dirty="0">
                <a:latin typeface="+mj-lt"/>
              </a:rPr>
              <a:t> </a:t>
            </a:r>
          </a:p>
        </p:txBody>
      </p:sp>
      <p:sp>
        <p:nvSpPr>
          <p:cNvPr id="14" name="TextBox 13">
            <a:extLst>
              <a:ext uri="{FF2B5EF4-FFF2-40B4-BE49-F238E27FC236}">
                <a16:creationId xmlns:a16="http://schemas.microsoft.com/office/drawing/2014/main" id="{F84BF4F8-B552-4985-87B2-CBD451D4E9B8}"/>
              </a:ext>
            </a:extLst>
          </p:cNvPr>
          <p:cNvSpPr txBox="1"/>
          <p:nvPr/>
        </p:nvSpPr>
        <p:spPr>
          <a:xfrm>
            <a:off x="12217515" y="4622439"/>
            <a:ext cx="1777891" cy="877163"/>
          </a:xfrm>
          <a:prstGeom prst="rect">
            <a:avLst/>
          </a:prstGeom>
          <a:noFill/>
        </p:spPr>
        <p:txBody>
          <a:bodyPr wrap="square" rtlCol="0">
            <a:spAutoFit/>
          </a:bodyPr>
          <a:lstStyle/>
          <a:p>
            <a:r>
              <a:rPr lang="en-LV" sz="1700" dirty="0">
                <a:latin typeface="+mj-lt"/>
              </a:rPr>
              <a:t>2022.</a:t>
            </a:r>
            <a:r>
              <a:rPr lang="lv-LV" sz="1700" dirty="0">
                <a:latin typeface="+mj-lt"/>
              </a:rPr>
              <a:t>g</a:t>
            </a:r>
            <a:r>
              <a:rPr lang="en-LV" sz="1700" dirty="0">
                <a:latin typeface="+mj-lt"/>
              </a:rPr>
              <a:t>ada</a:t>
            </a:r>
            <a:r>
              <a:rPr lang="lv-LV" sz="1700" dirty="0">
                <a:latin typeface="+mj-lt"/>
              </a:rPr>
              <a:t> septembris-oktobris</a:t>
            </a:r>
            <a:r>
              <a:rPr lang="en-LV" sz="1700" dirty="0">
                <a:latin typeface="+mj-lt"/>
              </a:rPr>
              <a:t> </a:t>
            </a:r>
          </a:p>
        </p:txBody>
      </p:sp>
      <p:sp>
        <p:nvSpPr>
          <p:cNvPr id="15" name="TextBox 14">
            <a:extLst>
              <a:ext uri="{FF2B5EF4-FFF2-40B4-BE49-F238E27FC236}">
                <a16:creationId xmlns:a16="http://schemas.microsoft.com/office/drawing/2014/main" id="{C032FD58-73E4-464E-B5EA-81F6DC0EAAE4}"/>
              </a:ext>
            </a:extLst>
          </p:cNvPr>
          <p:cNvSpPr txBox="1"/>
          <p:nvPr/>
        </p:nvSpPr>
        <p:spPr>
          <a:xfrm>
            <a:off x="15247580" y="4862493"/>
            <a:ext cx="1777891" cy="400110"/>
          </a:xfrm>
          <a:prstGeom prst="rect">
            <a:avLst/>
          </a:prstGeom>
          <a:noFill/>
        </p:spPr>
        <p:txBody>
          <a:bodyPr wrap="square" rtlCol="0">
            <a:spAutoFit/>
          </a:bodyPr>
          <a:lstStyle/>
          <a:p>
            <a:r>
              <a:rPr lang="en-LV" sz="2000" dirty="0">
                <a:solidFill>
                  <a:schemeClr val="bg1"/>
                </a:solidFill>
                <a:latin typeface="+mj-lt"/>
              </a:rPr>
              <a:t>202</a:t>
            </a:r>
            <a:r>
              <a:rPr lang="lv-LV" sz="2000" dirty="0">
                <a:solidFill>
                  <a:schemeClr val="bg1"/>
                </a:solidFill>
                <a:latin typeface="+mj-lt"/>
              </a:rPr>
              <a:t>3</a:t>
            </a:r>
            <a:r>
              <a:rPr lang="en-LV" sz="2000" dirty="0">
                <a:solidFill>
                  <a:schemeClr val="bg1"/>
                </a:solidFill>
                <a:latin typeface="+mj-lt"/>
              </a:rPr>
              <a:t>.</a:t>
            </a:r>
            <a:r>
              <a:rPr lang="lv-LV" sz="2000" dirty="0">
                <a:solidFill>
                  <a:schemeClr val="bg1"/>
                </a:solidFill>
                <a:latin typeface="+mj-lt"/>
              </a:rPr>
              <a:t>g</a:t>
            </a:r>
            <a:r>
              <a:rPr lang="en-LV" sz="2000" dirty="0">
                <a:solidFill>
                  <a:schemeClr val="bg1"/>
                </a:solidFill>
                <a:latin typeface="+mj-lt"/>
              </a:rPr>
              <a:t>ad</a:t>
            </a:r>
            <a:r>
              <a:rPr lang="lv-LV" sz="2000" dirty="0">
                <a:solidFill>
                  <a:schemeClr val="bg1"/>
                </a:solidFill>
                <a:latin typeface="+mj-lt"/>
              </a:rPr>
              <a:t>s</a:t>
            </a:r>
            <a:r>
              <a:rPr lang="en-LV" sz="2000" dirty="0">
                <a:solidFill>
                  <a:schemeClr val="bg1"/>
                </a:solidFill>
                <a:latin typeface="+mj-lt"/>
              </a:rPr>
              <a:t> </a:t>
            </a:r>
          </a:p>
        </p:txBody>
      </p:sp>
      <p:pic>
        <p:nvPicPr>
          <p:cNvPr id="18" name="Graphic 17" descr="Marker with solid fill">
            <a:extLst>
              <a:ext uri="{FF2B5EF4-FFF2-40B4-BE49-F238E27FC236}">
                <a16:creationId xmlns:a16="http://schemas.microsoft.com/office/drawing/2014/main" id="{1A9FD3D2-459C-420D-AF8F-2E02B2D8A3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9232238" y="5385909"/>
            <a:ext cx="1541380" cy="1504384"/>
          </a:xfrm>
          <a:prstGeom prst="rect">
            <a:avLst/>
          </a:prstGeom>
        </p:spPr>
      </p:pic>
      <p:pic>
        <p:nvPicPr>
          <p:cNvPr id="21" name="Graphic 20" descr="Marker with solid fill">
            <a:extLst>
              <a:ext uri="{FF2B5EF4-FFF2-40B4-BE49-F238E27FC236}">
                <a16:creationId xmlns:a16="http://schemas.microsoft.com/office/drawing/2014/main" id="{245CC963-51D2-4EC0-8915-A62413130A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65834" y="3203787"/>
            <a:ext cx="1541380" cy="1504384"/>
          </a:xfrm>
          <a:prstGeom prst="rect">
            <a:avLst/>
          </a:prstGeom>
        </p:spPr>
      </p:pic>
      <p:sp>
        <p:nvSpPr>
          <p:cNvPr id="22" name="Rectangle 21">
            <a:extLst>
              <a:ext uri="{FF2B5EF4-FFF2-40B4-BE49-F238E27FC236}">
                <a16:creationId xmlns:a16="http://schemas.microsoft.com/office/drawing/2014/main" id="{5719DE2C-F9AB-4263-8CFC-E2B6C9EA43FF}"/>
              </a:ext>
            </a:extLst>
          </p:cNvPr>
          <p:cNvSpPr/>
          <p:nvPr/>
        </p:nvSpPr>
        <p:spPr>
          <a:xfrm>
            <a:off x="0" y="0"/>
            <a:ext cx="17340263" cy="13068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23" name="TextBox 22">
            <a:extLst>
              <a:ext uri="{FF2B5EF4-FFF2-40B4-BE49-F238E27FC236}">
                <a16:creationId xmlns:a16="http://schemas.microsoft.com/office/drawing/2014/main" id="{E7FD0092-8021-46D6-8040-B6FD1092E788}"/>
              </a:ext>
            </a:extLst>
          </p:cNvPr>
          <p:cNvSpPr txBox="1"/>
          <p:nvPr/>
        </p:nvSpPr>
        <p:spPr>
          <a:xfrm>
            <a:off x="1742930" y="268728"/>
            <a:ext cx="13290159" cy="769441"/>
          </a:xfrm>
          <a:prstGeom prst="rect">
            <a:avLst/>
          </a:prstGeom>
          <a:noFill/>
        </p:spPr>
        <p:txBody>
          <a:bodyPr wrap="square">
            <a:spAutoFit/>
          </a:bodyPr>
          <a:lstStyle/>
          <a:p>
            <a:pPr>
              <a:lnSpc>
                <a:spcPct val="100000"/>
              </a:lnSpc>
              <a:spcBef>
                <a:spcPts val="0"/>
              </a:spcBef>
              <a:defRPr/>
            </a:pPr>
            <a:r>
              <a:rPr lang="lv-LV" altLang="lv-LV" sz="4400">
                <a:solidFill>
                  <a:schemeClr val="bg1"/>
                </a:solidFill>
                <a:latin typeface="+mj-lt"/>
              </a:rPr>
              <a:t>PROVIZORISKAIS LAIKA RĀMIS</a:t>
            </a:r>
          </a:p>
        </p:txBody>
      </p:sp>
      <p:sp>
        <p:nvSpPr>
          <p:cNvPr id="24" name="TextBox 23">
            <a:extLst>
              <a:ext uri="{FF2B5EF4-FFF2-40B4-BE49-F238E27FC236}">
                <a16:creationId xmlns:a16="http://schemas.microsoft.com/office/drawing/2014/main" id="{FC734C0F-5AAC-4700-B310-9E2DB8751A51}"/>
              </a:ext>
            </a:extLst>
          </p:cNvPr>
          <p:cNvSpPr txBox="1"/>
          <p:nvPr/>
        </p:nvSpPr>
        <p:spPr>
          <a:xfrm>
            <a:off x="691063" y="4647050"/>
            <a:ext cx="1777891" cy="877163"/>
          </a:xfrm>
          <a:prstGeom prst="rect">
            <a:avLst/>
          </a:prstGeom>
          <a:noFill/>
        </p:spPr>
        <p:txBody>
          <a:bodyPr wrap="square" rtlCol="0">
            <a:spAutoFit/>
          </a:bodyPr>
          <a:lstStyle/>
          <a:p>
            <a:r>
              <a:rPr lang="en-LV" sz="1700" dirty="0">
                <a:latin typeface="+mj-lt"/>
              </a:rPr>
              <a:t>2022.</a:t>
            </a:r>
            <a:r>
              <a:rPr lang="lv-LV" sz="1700" dirty="0">
                <a:latin typeface="+mj-lt"/>
              </a:rPr>
              <a:t>g</a:t>
            </a:r>
            <a:r>
              <a:rPr lang="en-LV" sz="1700" dirty="0">
                <a:latin typeface="+mj-lt"/>
              </a:rPr>
              <a:t>ada</a:t>
            </a:r>
            <a:r>
              <a:rPr lang="lv-LV" sz="1700" dirty="0">
                <a:latin typeface="+mj-lt"/>
              </a:rPr>
              <a:t> februāris-marts</a:t>
            </a:r>
            <a:endParaRPr lang="en-LV" sz="1700" dirty="0">
              <a:latin typeface="+mj-lt"/>
            </a:endParaRPr>
          </a:p>
        </p:txBody>
      </p:sp>
      <p:pic>
        <p:nvPicPr>
          <p:cNvPr id="25" name="Graphic 24" descr="Marker with solid fill">
            <a:extLst>
              <a:ext uri="{FF2B5EF4-FFF2-40B4-BE49-F238E27FC236}">
                <a16:creationId xmlns:a16="http://schemas.microsoft.com/office/drawing/2014/main" id="{54B13223-00E2-4920-991D-56A5074F9A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559" y="3205837"/>
            <a:ext cx="1541380" cy="1504384"/>
          </a:xfrm>
          <a:prstGeom prst="rect">
            <a:avLst/>
          </a:prstGeom>
        </p:spPr>
      </p:pic>
      <p:sp>
        <p:nvSpPr>
          <p:cNvPr id="26" name="TextBox 25">
            <a:extLst>
              <a:ext uri="{FF2B5EF4-FFF2-40B4-BE49-F238E27FC236}">
                <a16:creationId xmlns:a16="http://schemas.microsoft.com/office/drawing/2014/main" id="{CE148BD9-2991-4BB5-AE46-CDC1C981F8A6}"/>
              </a:ext>
            </a:extLst>
          </p:cNvPr>
          <p:cNvSpPr txBox="1"/>
          <p:nvPr/>
        </p:nvSpPr>
        <p:spPr>
          <a:xfrm>
            <a:off x="205052" y="2059322"/>
            <a:ext cx="2939460" cy="1154162"/>
          </a:xfrm>
          <a:prstGeom prst="rect">
            <a:avLst/>
          </a:prstGeom>
          <a:noFill/>
        </p:spPr>
        <p:txBody>
          <a:bodyPr wrap="square" rtlCol="0">
            <a:spAutoFit/>
          </a:bodyPr>
          <a:lstStyle/>
          <a:p>
            <a:r>
              <a:rPr lang="lv-LV" sz="2300" b="0" dirty="0">
                <a:latin typeface="+mj-lt"/>
              </a:rPr>
              <a:t>MK noteikumu izstrāde, skaņošana  </a:t>
            </a:r>
            <a:endParaRPr lang="en-LV" sz="2300" b="0" dirty="0">
              <a:latin typeface="+mj-lt"/>
            </a:endParaRPr>
          </a:p>
        </p:txBody>
      </p:sp>
    </p:spTree>
    <p:extLst>
      <p:ext uri="{BB962C8B-B14F-4D97-AF65-F5344CB8AC3E}">
        <p14:creationId xmlns:p14="http://schemas.microsoft.com/office/powerpoint/2010/main" val="3192212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E418EC-EBDC-4A58-A5CD-5C93E447D2CC}"/>
              </a:ext>
            </a:extLst>
          </p:cNvPr>
          <p:cNvSpPr txBox="1"/>
          <p:nvPr/>
        </p:nvSpPr>
        <p:spPr>
          <a:xfrm>
            <a:off x="831850" y="7327364"/>
            <a:ext cx="15897806" cy="1055674"/>
          </a:xfrm>
          <a:prstGeom prst="rect">
            <a:avLst/>
          </a:prstGeom>
          <a:solidFill>
            <a:schemeClr val="bg1"/>
          </a:solidFill>
        </p:spPr>
        <p:txBody>
          <a:bodyPr wrap="square">
            <a:spAutoFit/>
          </a:bodyPr>
          <a:lstStyle/>
          <a:p>
            <a:pPr marL="0" indent="0" algn="l">
              <a:buNone/>
            </a:pPr>
            <a:r>
              <a:rPr lang="lv-LV" sz="6260">
                <a:solidFill>
                  <a:srgbClr val="01859C"/>
                </a:solidFill>
                <a:latin typeface="+mj-lt"/>
              </a:rPr>
              <a:t>CITI PRODUKTIVITĀTES ATBALSTI</a:t>
            </a:r>
            <a:endParaRPr lang="en-AU" sz="6260">
              <a:solidFill>
                <a:srgbClr val="01859C"/>
              </a:solidFill>
              <a:latin typeface="+mj-lt"/>
            </a:endParaRPr>
          </a:p>
        </p:txBody>
      </p:sp>
    </p:spTree>
    <p:extLst>
      <p:ext uri="{BB962C8B-B14F-4D97-AF65-F5344CB8AC3E}">
        <p14:creationId xmlns:p14="http://schemas.microsoft.com/office/powerpoint/2010/main" val="3983855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541468" y="960110"/>
            <a:ext cx="7039899" cy="1226065"/>
          </a:xfrm>
        </p:spPr>
        <p:txBody>
          <a:bodyPr>
            <a:noAutofit/>
          </a:bodyPr>
          <a:lstStyle/>
          <a:p>
            <a:br>
              <a:rPr lang="lv-LV" sz="3413" b="1"/>
            </a:br>
            <a:br>
              <a:rPr lang="lv-LV" sz="3413" b="1"/>
            </a:br>
            <a:r>
              <a:rPr lang="lv-LV" sz="3413" b="1"/>
              <a:t>Jaunu produktu un tehnoloģiju izstrāde un attīstība RIS3 jomās </a:t>
            </a:r>
            <a:br>
              <a:rPr lang="lv-LV" sz="3413" b="1"/>
            </a:br>
            <a:br>
              <a:rPr lang="lv-LV" sz="3413" b="1"/>
            </a:br>
            <a:br>
              <a:rPr lang="lv-LV" sz="3413" b="1"/>
            </a:br>
            <a:br>
              <a:rPr lang="lv-LV" sz="3413" b="1"/>
            </a:b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177488" y="2858805"/>
            <a:ext cx="8826621" cy="14517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126711" y="5645286"/>
            <a:ext cx="8877397" cy="209157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141183" y="7898908"/>
            <a:ext cx="9056149" cy="1667957"/>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CFLA</a:t>
            </a:r>
          </a:p>
          <a:p>
            <a:pPr rtl="0"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rPr>
              <a:t>pieejami sākot ar 2023. gada I ceturksni (</a:t>
            </a:r>
            <a:r>
              <a:rPr lang="lv-LV" sz="2133" b="0">
                <a:latin typeface="Verdana" panose="020B0604030504040204" pitchFamily="34" charset="0"/>
                <a:ea typeface="Verdana" panose="020B0604030504040204" pitchFamily="34" charset="0"/>
              </a:rPr>
              <a:t>izstrādāts MK Noteikumu projekts, neoficiāli saskaņots ar FM un sadarbības partneriem, pašlaik tiek veikti precizējumi)</a:t>
            </a:r>
          </a:p>
          <a:p>
            <a:pPr rtl="0" fontAlgn="base"/>
            <a:r>
              <a:rPr lang="lv-LV" sz="1707" b="0" i="1">
                <a:latin typeface="Verdana" panose="020B0604030504040204" pitchFamily="34" charset="0"/>
                <a:ea typeface="Verdana" panose="020B0604030504040204" pitchFamily="34" charset="0"/>
              </a:rPr>
              <a:t>Pārejas finansējums 25 milj. euro pieejami no 2022.gada II ceturkšņa</a:t>
            </a:r>
            <a:endParaRPr lang="en-US" sz="1707" b="0" i="1">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32168"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197332" y="207632"/>
            <a:ext cx="8059113" cy="6455654"/>
          </a:xfrm>
        </p:spPr>
        <p:txBody>
          <a:bodyPr>
            <a:noAutofit/>
          </a:bodyPr>
          <a:lstStyle/>
          <a:p>
            <a:pPr marL="65019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komersanti un pētniecības organizācijas (bez reģionālā ierobežojuma) </a:t>
            </a:r>
          </a:p>
          <a:p>
            <a:pPr marL="0" indent="0">
              <a:buNone/>
            </a:pPr>
            <a:endParaRPr lang="lv-LV" sz="2404">
              <a:cs typeface="Segoe UI Light"/>
            </a:endParaRPr>
          </a:p>
          <a:p>
            <a:pPr marL="0" indent="0">
              <a:buNone/>
            </a:pPr>
            <a:r>
              <a:rPr lang="lv-LV" sz="2404" b="1">
                <a:solidFill>
                  <a:srgbClr val="01859C"/>
                </a:solidFill>
                <a:latin typeface="Verdana"/>
                <a:ea typeface="Verdana"/>
              </a:rPr>
              <a:t>Attiecināmās izmaksas</a:t>
            </a:r>
            <a:r>
              <a:rPr lang="lv-LV" sz="2404" b="1">
                <a:solidFill>
                  <a:srgbClr val="01859C"/>
                </a:solidFill>
              </a:rPr>
              <a:t>:</a:t>
            </a:r>
            <a:r>
              <a:rPr lang="lv-LV" sz="2404"/>
              <a:t> </a:t>
            </a:r>
          </a:p>
          <a:p>
            <a:r>
              <a:rPr lang="lv-LV" sz="2404">
                <a:cs typeface="Segoe UI Light"/>
              </a:rPr>
              <a:t>Tehniski ekonomiskā </a:t>
            </a:r>
            <a:r>
              <a:rPr lang="lv-LV" sz="2404" err="1">
                <a:cs typeface="Segoe UI Light"/>
              </a:rPr>
              <a:t>priekšizpēte</a:t>
            </a:r>
            <a:endParaRPr lang="lv-LV" sz="2404">
              <a:cs typeface="Segoe UI Light"/>
            </a:endParaRPr>
          </a:p>
          <a:p>
            <a:r>
              <a:rPr lang="lv-LV" sz="2404"/>
              <a:t>Rūpnieciskie pētījumi</a:t>
            </a:r>
          </a:p>
          <a:p>
            <a:r>
              <a:rPr lang="lv-LV" sz="2404"/>
              <a:t>Eksperimentālā izstrāde</a:t>
            </a:r>
          </a:p>
          <a:p>
            <a:pPr marL="0" indent="0">
              <a:buNone/>
            </a:pPr>
            <a:endParaRPr lang="lv-LV" sz="2404"/>
          </a:p>
          <a:p>
            <a:pPr marL="0" indent="0">
              <a:buNone/>
            </a:pPr>
            <a:r>
              <a:rPr lang="lv-LV" sz="2404" b="1">
                <a:solidFill>
                  <a:srgbClr val="01859C"/>
                </a:solidFill>
                <a:latin typeface="Verdana"/>
                <a:ea typeface="Verdana"/>
              </a:rPr>
              <a:t>Projektu veidi: </a:t>
            </a:r>
            <a:r>
              <a:rPr lang="lv-LV" sz="2404"/>
              <a:t>komersantu individuālie pētījumi;​ sadarbības projektu pētījumi (starp diviem vai vairāk komersantiem vai starp komersantu un zinātnisko institūciju);​ starpnozaru sadarbības pētījumi;​ starptautiski pētījumi.</a:t>
            </a: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85" y="3035376"/>
            <a:ext cx="1093483" cy="1097755"/>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177488" y="4438728"/>
            <a:ext cx="8826621" cy="111620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391270" y="4591528"/>
            <a:ext cx="8952307" cy="1116011"/>
          </a:xfrm>
          <a:prstGeom prst="rect">
            <a:avLst/>
          </a:prstGeom>
          <a:noFill/>
        </p:spPr>
        <p:txBody>
          <a:bodyPr wrap="square" lIns="130048" tIns="65024" rIns="130048" bIns="65024" anchor="t">
            <a:spAutoFit/>
          </a:bodyPr>
          <a:lstStyle/>
          <a:p>
            <a:pPr marL="649327" lvl="1"/>
            <a:r>
              <a:rPr lang="lv-LV" sz="2133">
                <a:solidFill>
                  <a:srgbClr val="01859C"/>
                </a:solidFill>
                <a:latin typeface="Verdana"/>
                <a:ea typeface="Verdana"/>
                <a:cs typeface="+mn-cs"/>
              </a:rPr>
              <a:t>Sasniedzamie rezultāti programmas līmenī: </a:t>
            </a:r>
            <a:endParaRPr lang="en-US" sz="3413">
              <a:cs typeface="+mn-cs"/>
            </a:endParaRPr>
          </a:p>
          <a:p>
            <a:pPr marL="649327" lvl="1"/>
            <a:r>
              <a:rPr lang="lv-LV" sz="2133" b="0">
                <a:latin typeface="Verdana"/>
                <a:ea typeface="Verdana"/>
              </a:rPr>
              <a:t>Sertificēti izdevumi euro</a:t>
            </a:r>
          </a:p>
          <a:p>
            <a:pPr marL="64932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678356" y="1871062"/>
            <a:ext cx="6265279" cy="398699"/>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Grants</a:t>
            </a:r>
          </a:p>
        </p:txBody>
      </p:sp>
      <p:sp>
        <p:nvSpPr>
          <p:cNvPr id="19" name="TextBox 18">
            <a:extLst>
              <a:ext uri="{FF2B5EF4-FFF2-40B4-BE49-F238E27FC236}">
                <a16:creationId xmlns:a16="http://schemas.microsoft.com/office/drawing/2014/main" id="{0EF42420-E05C-48AF-B0EF-8CC8214D3D0B}"/>
              </a:ext>
            </a:extLst>
          </p:cNvPr>
          <p:cNvSpPr txBox="1"/>
          <p:nvPr/>
        </p:nvSpPr>
        <p:spPr>
          <a:xfrm>
            <a:off x="1288436" y="3017469"/>
            <a:ext cx="7272600" cy="1405256"/>
          </a:xfrm>
          <a:prstGeom prst="rect">
            <a:avLst/>
          </a:prstGeom>
          <a:noFill/>
        </p:spPr>
        <p:txBody>
          <a:bodyPr wrap="square">
            <a:spAutoFit/>
          </a:bodyPr>
          <a:lstStyle/>
          <a:p>
            <a:pPr algn="ctr"/>
            <a:r>
              <a:rPr lang="lv-LV" sz="2133">
                <a:solidFill>
                  <a:srgbClr val="01859C"/>
                </a:solidFill>
                <a:latin typeface="Verdana"/>
                <a:ea typeface="Verdana"/>
              </a:rPr>
              <a:t>Kopējais finansējums </a:t>
            </a:r>
            <a:r>
              <a:rPr lang="lv-LV" sz="2133" b="0">
                <a:latin typeface="Verdana" panose="020B0604030504040204" pitchFamily="34" charset="0"/>
                <a:ea typeface="Verdana" panose="020B0604030504040204" pitchFamily="34" charset="0"/>
                <a:cs typeface="Segoe UI Light"/>
              </a:rPr>
              <a:t>113 000 000 euro RRF + 52 200 000 euro ERAF +</a:t>
            </a:r>
          </a:p>
          <a:p>
            <a:pPr algn="ctr"/>
            <a:r>
              <a:rPr lang="lv-LV" sz="2133" b="0">
                <a:latin typeface="Verdana" panose="020B0604030504040204" pitchFamily="34" charset="0"/>
                <a:ea typeface="Verdana" panose="020B0604030504040204" pitchFamily="34" charset="0"/>
                <a:cs typeface="Segoe UI Light"/>
              </a:rPr>
              <a:t>40 000 000 euro (RRF zaļajām inovācijām)</a:t>
            </a:r>
          </a:p>
          <a:p>
            <a:pPr algn="ctr"/>
            <a:endParaRPr lang="lv-LV" sz="2133">
              <a:latin typeface="Verdana" panose="020B0604030504040204" pitchFamily="34" charset="0"/>
              <a:ea typeface="Verdana" panose="020B0604030504040204" pitchFamily="34" charset="0"/>
              <a:cs typeface="Segoe UI Light"/>
            </a:endParaRPr>
          </a:p>
        </p:txBody>
      </p:sp>
      <p:sp>
        <p:nvSpPr>
          <p:cNvPr id="17" name="Rectangle: Rounded Corners 16">
            <a:extLst>
              <a:ext uri="{FF2B5EF4-FFF2-40B4-BE49-F238E27FC236}">
                <a16:creationId xmlns:a16="http://schemas.microsoft.com/office/drawing/2014/main" id="{EAA0B98B-FBB3-44FC-A894-46F7D6D2BE8B}"/>
              </a:ext>
            </a:extLst>
          </p:cNvPr>
          <p:cNvSpPr/>
          <p:nvPr/>
        </p:nvSpPr>
        <p:spPr>
          <a:xfrm>
            <a:off x="105133" y="7866091"/>
            <a:ext cx="8898975" cy="1764070"/>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20" name="TextBox 19">
            <a:extLst>
              <a:ext uri="{FF2B5EF4-FFF2-40B4-BE49-F238E27FC236}">
                <a16:creationId xmlns:a16="http://schemas.microsoft.com/office/drawing/2014/main" id="{8721B75F-CFB3-4627-98B1-80CD581CFE6A}"/>
              </a:ext>
            </a:extLst>
          </p:cNvPr>
          <p:cNvSpPr txBox="1"/>
          <p:nvPr/>
        </p:nvSpPr>
        <p:spPr>
          <a:xfrm>
            <a:off x="-539298" y="5775209"/>
            <a:ext cx="9411288" cy="1733488"/>
          </a:xfrm>
          <a:prstGeom prst="rect">
            <a:avLst/>
          </a:prstGeom>
          <a:noFill/>
        </p:spPr>
        <p:txBody>
          <a:bodyPr wrap="square">
            <a:spAutoFit/>
          </a:bodyPr>
          <a:lstStyle/>
          <a:p>
            <a:pPr marL="1022306" lvl="3" indent="-324212"/>
            <a:r>
              <a:rPr lang="lv-LV" sz="2133">
                <a:solidFill>
                  <a:srgbClr val="01859C"/>
                </a:solidFill>
                <a:latin typeface="Verdana"/>
                <a:ea typeface="Verdana"/>
              </a:rPr>
              <a:t>Maksimālais atbalsta apmērs vienam gala labuma guvējam: </a:t>
            </a:r>
            <a:r>
              <a:rPr lang="lv-LV" sz="2133" b="0">
                <a:latin typeface="Verdana" panose="020B0604030504040204" pitchFamily="34" charset="0"/>
                <a:ea typeface="Verdana" panose="020B0604030504040204" pitchFamily="34" charset="0"/>
              </a:rPr>
              <a:t>25% no viena Inovācijas klastera finansējuma</a:t>
            </a:r>
          </a:p>
          <a:p>
            <a:pPr marL="1022306" lvl="3" indent="-324212"/>
            <a:endParaRPr lang="lv-LV" sz="2133">
              <a:latin typeface="Verdana" panose="020B0604030504040204" pitchFamily="34" charset="0"/>
              <a:ea typeface="Verdana" panose="020B0604030504040204" pitchFamily="34" charset="0"/>
            </a:endParaRPr>
          </a:p>
          <a:p>
            <a:pPr marL="1022306" lvl="3" indent="-324212"/>
            <a:r>
              <a:rPr lang="lv-LV" sz="2133">
                <a:solidFill>
                  <a:srgbClr val="01859C"/>
                </a:solidFill>
                <a:latin typeface="Verdana"/>
                <a:ea typeface="Verdana"/>
              </a:rPr>
              <a:t>Atbalsta intensitāte </a:t>
            </a:r>
            <a:r>
              <a:rPr lang="lv-LV" sz="2133" b="0">
                <a:latin typeface="Verdana" panose="020B0604030504040204" pitchFamily="34" charset="0"/>
                <a:ea typeface="Verdana" panose="020B0604030504040204" pitchFamily="34" charset="0"/>
              </a:rPr>
              <a:t>komersantam: 25 – 80% (ņemot vērā P&amp;A projekta veidu un komersanta statusu)</a:t>
            </a:r>
          </a:p>
        </p:txBody>
      </p:sp>
      <p:pic>
        <p:nvPicPr>
          <p:cNvPr id="18" name="Picture 17">
            <a:extLst>
              <a:ext uri="{FF2B5EF4-FFF2-40B4-BE49-F238E27FC236}">
                <a16:creationId xmlns:a16="http://schemas.microsoft.com/office/drawing/2014/main" id="{A1BA30A2-4C67-4FA4-863B-8558C9BBA7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8935" y="6870918"/>
            <a:ext cx="2205786" cy="2205786"/>
          </a:xfrm>
          <a:prstGeom prst="rect">
            <a:avLst/>
          </a:prstGeom>
        </p:spPr>
      </p:pic>
    </p:spTree>
    <p:extLst>
      <p:ext uri="{BB962C8B-B14F-4D97-AF65-F5344CB8AC3E}">
        <p14:creationId xmlns:p14="http://schemas.microsoft.com/office/powerpoint/2010/main" val="1584335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541468" y="960110"/>
            <a:ext cx="6265279" cy="1226065"/>
          </a:xfrm>
        </p:spPr>
        <p:txBody>
          <a:bodyPr>
            <a:noAutofit/>
          </a:bodyPr>
          <a:lstStyle/>
          <a:p>
            <a:br>
              <a:rPr lang="lv-LV" sz="3413" b="1"/>
            </a:br>
            <a:br>
              <a:rPr lang="lv-LV" sz="3413" b="1"/>
            </a:br>
            <a:r>
              <a:rPr lang="lv-LV" sz="3413" b="1"/>
              <a:t>Atbalsts pētniecībai un inovācijām: </a:t>
            </a:r>
            <a:r>
              <a:rPr lang="lv-LV" sz="3413">
                <a:solidFill>
                  <a:srgbClr val="000000"/>
                </a:solidFill>
                <a:cs typeface="Segoe UI Light"/>
              </a:rPr>
              <a:t>inovatīvu iekārtu iegādei</a:t>
            </a:r>
            <a:br>
              <a:rPr lang="lv-LV" sz="3413" b="1"/>
            </a:br>
            <a:br>
              <a:rPr lang="lv-LV" sz="3413" b="1"/>
            </a:br>
            <a:br>
              <a:rPr lang="lv-LV" sz="3413" b="1"/>
            </a:br>
            <a:br>
              <a:rPr lang="lv-LV" sz="3413" b="1"/>
            </a:b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307577" y="2477513"/>
            <a:ext cx="8694502" cy="1615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74956" y="5645286"/>
            <a:ext cx="8727122" cy="247208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226217" y="8328868"/>
            <a:ext cx="8098341" cy="1077026"/>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p>
          <a:p>
            <a:pPr rtl="0"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rPr>
              <a:t>pieejami sākot ar 2023. gada I ceturksni (tiek </a:t>
            </a:r>
            <a:r>
              <a:rPr lang="lv-LV" sz="2133" b="0">
                <a:latin typeface="Verdana" panose="020B0604030504040204" pitchFamily="34" charset="0"/>
                <a:ea typeface="Verdana" panose="020B0604030504040204" pitchFamily="34" charset="0"/>
                <a:cs typeface="Segoe UI Light"/>
              </a:rPr>
              <a:t>izstrādāts MK Noteikumu projekts)</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32168"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197332" y="207632"/>
            <a:ext cx="8059113" cy="6455654"/>
          </a:xfrm>
        </p:spPr>
        <p:txBody>
          <a:bodyPr vert="horz" lIns="130048" tIns="65024" rIns="130048" bIns="65024" rtlCol="0" anchor="t">
            <a:noAutofit/>
          </a:bodyPr>
          <a:lstStyle/>
          <a:p>
            <a:pPr marL="649327" lvl="1" indent="0">
              <a:buNone/>
            </a:pPr>
            <a:endParaRPr lang="lv-LV" sz="2404" b="1">
              <a:solidFill>
                <a:srgbClr val="01859C"/>
              </a:solidFill>
              <a:latin typeface="Verdana"/>
              <a:ea typeface="Verdana"/>
            </a:endParaRPr>
          </a:p>
          <a:p>
            <a:pPr marL="0" indent="0">
              <a:buNone/>
            </a:pPr>
            <a:r>
              <a:rPr lang="lv-LV" sz="2347" b="1">
                <a:solidFill>
                  <a:srgbClr val="01859C"/>
                </a:solidFill>
                <a:latin typeface="Verdana"/>
                <a:ea typeface="Verdana"/>
              </a:rPr>
              <a:t>Mērķa auditorija: </a:t>
            </a:r>
            <a:r>
              <a:rPr lang="lv-LV" sz="2347">
                <a:latin typeface="Verdana"/>
                <a:ea typeface="Verdana"/>
                <a:cs typeface="Segoe UI Light"/>
              </a:rPr>
              <a:t>komersanti (mikro, mazie, vidējie, lielie, vidējas kapitalizācijas sabiedrības)</a:t>
            </a:r>
          </a:p>
          <a:p>
            <a:pPr marL="0" indent="0">
              <a:buNone/>
            </a:pPr>
            <a:r>
              <a:rPr lang="lv-LV" sz="2404" b="1">
                <a:solidFill>
                  <a:srgbClr val="01859C"/>
                </a:solidFill>
                <a:latin typeface="Verdana"/>
                <a:ea typeface="Verdana"/>
              </a:rPr>
              <a:t>Attiecināmās izmaksas</a:t>
            </a:r>
            <a:r>
              <a:rPr lang="lv-LV" sz="2404" b="1">
                <a:solidFill>
                  <a:srgbClr val="01859C"/>
                </a:solidFill>
              </a:rPr>
              <a:t>:</a:t>
            </a:r>
            <a:r>
              <a:rPr lang="lv-LV" sz="2404"/>
              <a:t> iekārtu iegāde no ražotājiem, vismaz 20% inovatīvas, </a:t>
            </a:r>
            <a:r>
              <a:rPr lang="lv-LV" sz="2404" err="1"/>
              <a:t>max</a:t>
            </a:r>
            <a:r>
              <a:rPr lang="lv-LV" sz="2404"/>
              <a:t> 80% standarta komponentes iekārtā/ražošanas līnijā + darbinieku algas 1 gada periodā, apmācības darbam ar jauno iekārtu/ražošanas līniju </a:t>
            </a:r>
          </a:p>
          <a:p>
            <a:pPr marL="0" indent="0">
              <a:buNone/>
            </a:pPr>
            <a:r>
              <a:rPr lang="lv-LV" sz="2404" b="1">
                <a:solidFill>
                  <a:srgbClr val="01859C"/>
                </a:solidFill>
                <a:latin typeface="Verdana"/>
                <a:ea typeface="Verdana"/>
              </a:rPr>
              <a:t>Atbalsta nosacījumi:</a:t>
            </a:r>
          </a:p>
          <a:p>
            <a:pPr marL="324212" indent="-324212"/>
            <a:r>
              <a:rPr lang="lv-LV" sz="2404">
                <a:cs typeface="Segoe UI Light"/>
              </a:rPr>
              <a:t>Aizdevums pieejams līdz 75% no projekta izmaksām</a:t>
            </a:r>
          </a:p>
          <a:p>
            <a:pPr marL="324212" indent="-324212"/>
            <a:r>
              <a:rPr lang="lv-LV" sz="2404">
                <a:cs typeface="Segoe UI Light"/>
              </a:rPr>
              <a:t>Komersanta līdzdalība 25% no projekta izmaksām (brīvs no valsts atbalsta)</a:t>
            </a:r>
          </a:p>
          <a:p>
            <a:pPr marL="324212" indent="-324212"/>
            <a:r>
              <a:rPr lang="lv-LV" sz="2404">
                <a:cs typeface="Segoe UI Light"/>
              </a:rPr>
              <a:t>Aizdevuma summa vienam uzņēmumam: no 100 000 </a:t>
            </a:r>
            <a:r>
              <a:rPr lang="lv-LV" sz="2404" err="1">
                <a:cs typeface="Segoe UI Light"/>
              </a:rPr>
              <a:t>euro</a:t>
            </a:r>
            <a:r>
              <a:rPr lang="lv-LV" sz="2404">
                <a:cs typeface="Segoe UI Light"/>
              </a:rPr>
              <a:t> līdz 7 000 000 </a:t>
            </a:r>
            <a:r>
              <a:rPr lang="lv-LV" sz="2404" err="1">
                <a:cs typeface="Segoe UI Light"/>
              </a:rPr>
              <a:t>euro</a:t>
            </a:r>
            <a:endParaRPr lang="lv-LV" sz="2404">
              <a:cs typeface="Segoe UI Light"/>
            </a:endParaRP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51" y="2739947"/>
            <a:ext cx="1093483" cy="1097755"/>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274956" y="4273618"/>
            <a:ext cx="8727122" cy="111620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294426" y="4629217"/>
            <a:ext cx="8952307" cy="1077026"/>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 </a:t>
            </a:r>
          </a:p>
          <a:p>
            <a:pPr marL="650197" lvl="1"/>
            <a:r>
              <a:rPr lang="lv-LV" sz="2133" b="0">
                <a:latin typeface="Verdana" panose="020B0604030504040204" pitchFamily="34" charset="0"/>
                <a:ea typeface="Verdana" panose="020B0604030504040204" pitchFamily="34" charset="0"/>
              </a:rPr>
              <a:t>Atbalstīti 20 komersanti</a:t>
            </a:r>
          </a:p>
          <a:p>
            <a:pPr marL="65019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678356" y="1871062"/>
            <a:ext cx="6265279" cy="398699"/>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Aizdevumi ar kapitāla atlaidi</a:t>
            </a:r>
          </a:p>
        </p:txBody>
      </p:sp>
      <p:sp>
        <p:nvSpPr>
          <p:cNvPr id="19" name="TextBox 18">
            <a:extLst>
              <a:ext uri="{FF2B5EF4-FFF2-40B4-BE49-F238E27FC236}">
                <a16:creationId xmlns:a16="http://schemas.microsoft.com/office/drawing/2014/main" id="{0EF42420-E05C-48AF-B0EF-8CC8214D3D0B}"/>
              </a:ext>
            </a:extLst>
          </p:cNvPr>
          <p:cNvSpPr txBox="1"/>
          <p:nvPr/>
        </p:nvSpPr>
        <p:spPr>
          <a:xfrm>
            <a:off x="1650234" y="2958693"/>
            <a:ext cx="6674324" cy="748795"/>
          </a:xfrm>
          <a:prstGeom prst="rect">
            <a:avLst/>
          </a:prstGeom>
          <a:noFill/>
        </p:spPr>
        <p:txBody>
          <a:bodyPr wrap="square">
            <a:spAutoFit/>
          </a:bodyPr>
          <a:lstStyle/>
          <a:p>
            <a:pPr algn="ctr"/>
            <a:r>
              <a:rPr lang="lv-LV" sz="2133">
                <a:solidFill>
                  <a:srgbClr val="01859C"/>
                </a:solidFill>
                <a:latin typeface="Verdana"/>
                <a:ea typeface="Verdana"/>
              </a:rPr>
              <a:t>Kopējais finansējums </a:t>
            </a:r>
            <a:r>
              <a:rPr lang="lv-LV" sz="2133" b="0">
                <a:latin typeface="Verdana" panose="020B0604030504040204" pitchFamily="34" charset="0"/>
                <a:ea typeface="Verdana" panose="020B0604030504040204" pitchFamily="34" charset="0"/>
                <a:cs typeface="Segoe UI Light"/>
              </a:rPr>
              <a:t>25 000 000 euro</a:t>
            </a:r>
          </a:p>
          <a:p>
            <a:pPr algn="ctr"/>
            <a:endParaRPr lang="lv-LV" sz="2133" b="0">
              <a:latin typeface="Verdana" panose="020B0604030504040204" pitchFamily="34" charset="0"/>
              <a:ea typeface="Verdana" panose="020B0604030504040204" pitchFamily="34" charset="0"/>
              <a:cs typeface="Segoe UI Light"/>
            </a:endParaRPr>
          </a:p>
        </p:txBody>
      </p:sp>
      <p:sp>
        <p:nvSpPr>
          <p:cNvPr id="17" name="Rectangle: Rounded Corners 16">
            <a:extLst>
              <a:ext uri="{FF2B5EF4-FFF2-40B4-BE49-F238E27FC236}">
                <a16:creationId xmlns:a16="http://schemas.microsoft.com/office/drawing/2014/main" id="{EAA0B98B-FBB3-44FC-A894-46F7D6D2BE8B}"/>
              </a:ext>
            </a:extLst>
          </p:cNvPr>
          <p:cNvSpPr/>
          <p:nvPr/>
        </p:nvSpPr>
        <p:spPr>
          <a:xfrm>
            <a:off x="269190" y="8255911"/>
            <a:ext cx="8727122" cy="1411341"/>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20" name="TextBox 19">
            <a:extLst>
              <a:ext uri="{FF2B5EF4-FFF2-40B4-BE49-F238E27FC236}">
                <a16:creationId xmlns:a16="http://schemas.microsoft.com/office/drawing/2014/main" id="{8721B75F-CFB3-4627-98B1-80CD581CFE6A}"/>
              </a:ext>
            </a:extLst>
          </p:cNvPr>
          <p:cNvSpPr txBox="1"/>
          <p:nvPr/>
        </p:nvSpPr>
        <p:spPr>
          <a:xfrm>
            <a:off x="-453335" y="5936624"/>
            <a:ext cx="9457446" cy="1969257"/>
          </a:xfrm>
          <a:prstGeom prst="rect">
            <a:avLst/>
          </a:prstGeom>
          <a:noFill/>
        </p:spPr>
        <p:txBody>
          <a:bodyPr wrap="square" lIns="130048" tIns="65024" rIns="130048" bIns="65024" anchor="t">
            <a:spAutoFit/>
          </a:bodyPr>
          <a:lstStyle/>
          <a:p>
            <a:pPr marL="974442" lvl="1" indent="-324212">
              <a:lnSpc>
                <a:spcPct val="70000"/>
              </a:lnSpc>
            </a:pPr>
            <a:r>
              <a:rPr lang="lv-LV" sz="2133">
                <a:solidFill>
                  <a:srgbClr val="01859C"/>
                </a:solidFill>
                <a:latin typeface="Verdana"/>
                <a:ea typeface="Verdana"/>
              </a:rPr>
              <a:t>Vidējais aizdevuma apmērs </a:t>
            </a:r>
            <a:r>
              <a:rPr lang="lv-LV" sz="2133" b="0">
                <a:latin typeface="Verdana"/>
                <a:ea typeface="Verdana"/>
              </a:rPr>
              <a:t>~ </a:t>
            </a:r>
            <a:r>
              <a:rPr lang="en-US" sz="2133" b="0">
                <a:latin typeface="Verdana"/>
                <a:ea typeface="Verdana"/>
              </a:rPr>
              <a:t>1 500 000 </a:t>
            </a:r>
            <a:r>
              <a:rPr lang="lv-LV" sz="2133" b="0">
                <a:latin typeface="Verdana"/>
                <a:ea typeface="Verdana"/>
              </a:rPr>
              <a:t>euro</a:t>
            </a:r>
          </a:p>
          <a:p>
            <a:pPr marL="974442" lvl="1" indent="-324212">
              <a:lnSpc>
                <a:spcPct val="70000"/>
              </a:lnSpc>
            </a:pPr>
            <a:endParaRPr lang="lv-LV" sz="2133">
              <a:latin typeface="Verdana" panose="020B0604030504040204" pitchFamily="34" charset="0"/>
              <a:ea typeface="Verdana" panose="020B0604030504040204" pitchFamily="34" charset="0"/>
            </a:endParaRPr>
          </a:p>
          <a:p>
            <a:pPr marL="974442" lvl="1" indent="-324212">
              <a:lnSpc>
                <a:spcPct val="70000"/>
              </a:lnSpc>
            </a:pPr>
            <a:r>
              <a:rPr lang="lv-LV" sz="2133">
                <a:solidFill>
                  <a:srgbClr val="01859C"/>
                </a:solidFill>
                <a:latin typeface="Verdana"/>
                <a:ea typeface="Verdana"/>
              </a:rPr>
              <a:t>Kapitāla atlaide </a:t>
            </a:r>
            <a:r>
              <a:rPr lang="lv-LV" sz="2133" b="0">
                <a:latin typeface="Verdana" panose="020B0604030504040204" pitchFamily="34" charset="0"/>
                <a:ea typeface="Verdana" panose="020B0604030504040204" pitchFamily="34" charset="0"/>
              </a:rPr>
              <a:t>l</a:t>
            </a:r>
            <a:r>
              <a:rPr lang="en-US" sz="2133" b="0" err="1">
                <a:latin typeface="Verdana" panose="020B0604030504040204" pitchFamily="34" charset="0"/>
                <a:ea typeface="Verdana" panose="020B0604030504040204" pitchFamily="34" charset="0"/>
              </a:rPr>
              <a:t>īdz</a:t>
            </a:r>
            <a:r>
              <a:rPr lang="en-US" sz="2133" b="0">
                <a:latin typeface="Verdana" panose="020B0604030504040204" pitchFamily="34" charset="0"/>
                <a:ea typeface="Verdana" panose="020B0604030504040204" pitchFamily="34" charset="0"/>
              </a:rPr>
              <a:t> 35%</a:t>
            </a:r>
            <a:r>
              <a:rPr lang="lv-LV" sz="2133" b="0">
                <a:latin typeface="Verdana" panose="020B0604030504040204" pitchFamily="34" charset="0"/>
                <a:ea typeface="Verdana" panose="020B0604030504040204" pitchFamily="34" charset="0"/>
              </a:rPr>
              <a:t>, bet</a:t>
            </a:r>
            <a:r>
              <a:rPr lang="en-US" sz="2133" b="0">
                <a:latin typeface="Verdana" panose="020B0604030504040204" pitchFamily="34" charset="0"/>
                <a:ea typeface="Verdana" panose="020B0604030504040204" pitchFamily="34" charset="0"/>
              </a:rPr>
              <a:t> </a:t>
            </a:r>
            <a:r>
              <a:rPr lang="lv-LV" sz="2133" b="0">
                <a:latin typeface="Verdana" panose="020B0604030504040204" pitchFamily="34" charset="0"/>
                <a:ea typeface="Verdana" panose="020B0604030504040204" pitchFamily="34" charset="0"/>
              </a:rPr>
              <a:t>ne lielāka par 1 000 000 euro</a:t>
            </a:r>
          </a:p>
          <a:p>
            <a:pPr marL="974442" lvl="1" indent="-324212">
              <a:lnSpc>
                <a:spcPct val="70000"/>
              </a:lnSpc>
            </a:pPr>
            <a:endParaRPr lang="lv-LV" sz="2133">
              <a:latin typeface="Verdana" panose="020B0604030504040204" pitchFamily="34" charset="0"/>
              <a:ea typeface="Verdana" panose="020B0604030504040204" pitchFamily="34" charset="0"/>
            </a:endParaRPr>
          </a:p>
          <a:p>
            <a:pPr marL="974442" lvl="1" indent="-324212">
              <a:lnSpc>
                <a:spcPct val="70000"/>
              </a:lnSpc>
            </a:pPr>
            <a:r>
              <a:rPr lang="lv-LV" sz="2133">
                <a:solidFill>
                  <a:srgbClr val="01859C"/>
                </a:solidFill>
                <a:latin typeface="Verdana"/>
                <a:ea typeface="Verdana"/>
              </a:rPr>
              <a:t>Aizdevumu termiņš: </a:t>
            </a:r>
            <a:r>
              <a:rPr lang="lv-LV" sz="2133" b="0">
                <a:latin typeface="Verdana" panose="020B0604030504040204" pitchFamily="34" charset="0"/>
                <a:ea typeface="Verdana" panose="020B0604030504040204" pitchFamily="34" charset="0"/>
              </a:rPr>
              <a:t>līdz 10 gadiem </a:t>
            </a:r>
          </a:p>
          <a:p>
            <a:pPr marL="974442" lvl="1" indent="-324212">
              <a:lnSpc>
                <a:spcPct val="70000"/>
              </a:lnSpc>
            </a:pPr>
            <a:endParaRPr lang="lv-LV" sz="2133">
              <a:latin typeface="Verdana" panose="020B0604030504040204" pitchFamily="34" charset="0"/>
              <a:ea typeface="Verdana" panose="020B0604030504040204" pitchFamily="34" charset="0"/>
            </a:endParaRPr>
          </a:p>
          <a:p>
            <a:pPr marL="974442" lvl="1" indent="-324212">
              <a:lnSpc>
                <a:spcPct val="70000"/>
              </a:lnSpc>
            </a:pPr>
            <a:r>
              <a:rPr lang="lv-LV" sz="2133">
                <a:solidFill>
                  <a:srgbClr val="01859C"/>
                </a:solidFill>
                <a:latin typeface="Verdana"/>
                <a:ea typeface="Verdana"/>
              </a:rPr>
              <a:t>Labvēlības periods</a:t>
            </a:r>
            <a:r>
              <a:rPr lang="lv-LV" sz="2133" b="0">
                <a:latin typeface="Verdana" panose="020B0604030504040204" pitchFamily="34" charset="0"/>
                <a:ea typeface="Verdana" panose="020B0604030504040204" pitchFamily="34" charset="0"/>
              </a:rPr>
              <a:t> līdz 1 gadam, kura laikā maksā tikai procentu maksājumus</a:t>
            </a:r>
          </a:p>
        </p:txBody>
      </p:sp>
      <p:pic>
        <p:nvPicPr>
          <p:cNvPr id="21" name="Picture 20">
            <a:extLst>
              <a:ext uri="{FF2B5EF4-FFF2-40B4-BE49-F238E27FC236}">
                <a16:creationId xmlns:a16="http://schemas.microsoft.com/office/drawing/2014/main" id="{5E11BD50-864B-4B71-B451-1683D2102C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6192" y="6656428"/>
            <a:ext cx="2101393" cy="2499934"/>
          </a:xfrm>
          <a:prstGeom prst="rect">
            <a:avLst/>
          </a:prstGeom>
        </p:spPr>
      </p:pic>
    </p:spTree>
    <p:extLst>
      <p:ext uri="{BB962C8B-B14F-4D97-AF65-F5344CB8AC3E}">
        <p14:creationId xmlns:p14="http://schemas.microsoft.com/office/powerpoint/2010/main" val="2595749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673667" y="1059535"/>
            <a:ext cx="7039899" cy="1226065"/>
          </a:xfrm>
        </p:spPr>
        <p:txBody>
          <a:bodyPr>
            <a:noAutofit/>
          </a:bodyPr>
          <a:lstStyle/>
          <a:p>
            <a:br>
              <a:rPr lang="lv-LV" sz="3413" b="1"/>
            </a:br>
            <a:br>
              <a:rPr lang="lv-LV" sz="3413" b="1"/>
            </a:br>
            <a:r>
              <a:rPr lang="lv-LV" sz="3413" b="1"/>
              <a:t>Atbalsts pētniecībai un inovācijām: </a:t>
            </a:r>
            <a:r>
              <a:rPr lang="lv-LV" sz="3413">
                <a:solidFill>
                  <a:srgbClr val="000000"/>
                </a:solidFill>
                <a:cs typeface="Segoe UI Light"/>
              </a:rPr>
              <a:t>tehnoloģiju attīstībai, </a:t>
            </a:r>
            <a:r>
              <a:rPr lang="lv-LV" sz="3413" err="1">
                <a:solidFill>
                  <a:srgbClr val="000000"/>
                </a:solidFill>
                <a:cs typeface="Segoe UI Light"/>
              </a:rPr>
              <a:t>prototipēšanai</a:t>
            </a:r>
            <a:r>
              <a:rPr lang="lv-LV" sz="3413">
                <a:solidFill>
                  <a:srgbClr val="000000"/>
                </a:solidFill>
                <a:cs typeface="Segoe UI Light"/>
              </a:rPr>
              <a:t> u.c.</a:t>
            </a:r>
            <a:br>
              <a:rPr lang="lv-LV" sz="3413">
                <a:solidFill>
                  <a:srgbClr val="000000"/>
                </a:solidFill>
              </a:rPr>
            </a:br>
            <a:br>
              <a:rPr lang="lv-LV" sz="3413" b="1"/>
            </a:br>
            <a:br>
              <a:rPr lang="lv-LV" sz="3413" b="1"/>
            </a:br>
            <a:br>
              <a:rPr lang="lv-LV" sz="3413" b="1"/>
            </a:b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177488" y="2858804"/>
            <a:ext cx="8694502" cy="1615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177488" y="5853256"/>
            <a:ext cx="8694502" cy="159155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419985" y="6106628"/>
            <a:ext cx="8098341" cy="1077026"/>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p>
          <a:p>
            <a:pPr rtl="0"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rPr>
              <a:t>pieejami sākot ar 2023. gada I ceturksni (tiek </a:t>
            </a:r>
            <a:r>
              <a:rPr lang="lv-LV" sz="2133" b="0">
                <a:latin typeface="Verdana" panose="020B0604030504040204" pitchFamily="34" charset="0"/>
                <a:ea typeface="Verdana" panose="020B0604030504040204" pitchFamily="34" charset="0"/>
                <a:cs typeface="Segoe UI Light"/>
              </a:rPr>
              <a:t>izstrādāts MK Noteikumu projekts)</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32168"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197332" y="207631"/>
            <a:ext cx="8059113" cy="8617957"/>
          </a:xfrm>
        </p:spPr>
        <p:txBody>
          <a:bodyPr>
            <a:noAutofit/>
          </a:bodyPr>
          <a:lstStyle/>
          <a:p>
            <a:pPr marL="65019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komersanti (mikro, mazie, vidējie, lielie,  vidējas kapitalizācijas sabiedrības)</a:t>
            </a:r>
          </a:p>
          <a:p>
            <a:pPr marL="0" indent="0">
              <a:buNone/>
            </a:pPr>
            <a:endParaRPr lang="lv-LV" sz="2404">
              <a:latin typeface="Segoe UI Light"/>
              <a:ea typeface="Verdana"/>
              <a:cs typeface="Segoe UI Light"/>
            </a:endParaRPr>
          </a:p>
          <a:p>
            <a:pPr marL="0" indent="0">
              <a:buNone/>
            </a:pPr>
            <a:r>
              <a:rPr lang="lv-LV" sz="2404" b="1">
                <a:solidFill>
                  <a:srgbClr val="01859C"/>
                </a:solidFill>
                <a:latin typeface="Verdana"/>
                <a:ea typeface="Verdana"/>
              </a:rPr>
              <a:t>Attiecināmās izmaksas: </a:t>
            </a:r>
            <a:r>
              <a:rPr lang="lv-LV" sz="2404">
                <a:cs typeface="Segoe UI Light"/>
              </a:rPr>
              <a:t>investīcijām un apgrozāmajiem līdzekļiem</a:t>
            </a:r>
          </a:p>
          <a:p>
            <a:pPr marL="0" indent="0">
              <a:buNone/>
            </a:pPr>
            <a:endParaRPr lang="lv-LV" sz="2276" u="sng">
              <a:latin typeface="Segoe UI Light"/>
              <a:ea typeface="Verdana"/>
            </a:endParaRPr>
          </a:p>
          <a:p>
            <a:pPr marL="0" indent="0">
              <a:buNone/>
            </a:pPr>
            <a:r>
              <a:rPr lang="lv-LV" sz="2404" u="sng">
                <a:cs typeface="Segoe UI Light"/>
              </a:rPr>
              <a:t>Augstāka riska darījumi (50-60% neizdošanās)</a:t>
            </a:r>
          </a:p>
          <a:p>
            <a:pPr marL="0" indent="0">
              <a:buNone/>
            </a:pPr>
            <a:endParaRPr lang="lv-LV" sz="2404">
              <a:cs typeface="Segoe UI Light"/>
            </a:endParaRPr>
          </a:p>
          <a:p>
            <a:pPr marL="0" indent="0">
              <a:buNone/>
            </a:pPr>
            <a:r>
              <a:rPr lang="lv-LV" sz="2404" b="1">
                <a:solidFill>
                  <a:srgbClr val="01859C"/>
                </a:solidFill>
                <a:latin typeface="Verdana"/>
                <a:ea typeface="Verdana"/>
              </a:rPr>
              <a:t>Atbalsta nosacījumi:</a:t>
            </a:r>
          </a:p>
          <a:p>
            <a:pPr>
              <a:buFont typeface="Wingdings" panose="05000000000000000000" pitchFamily="2" charset="2"/>
              <a:buChar char="§"/>
            </a:pPr>
            <a:r>
              <a:rPr lang="lv-LV" sz="2404"/>
              <a:t>Aizdevums pieejams līdz 75% no projekta izmaksām</a:t>
            </a:r>
          </a:p>
          <a:p>
            <a:pPr>
              <a:buFont typeface="Wingdings" panose="05000000000000000000" pitchFamily="2" charset="2"/>
              <a:buChar char="§"/>
            </a:pPr>
            <a:r>
              <a:rPr lang="lv-LV" sz="2404"/>
              <a:t>Komersanta līdzdalība: pašu finansējums vai galvojums vismaz 25% (brīvs no valsts atbalsta)</a:t>
            </a:r>
          </a:p>
          <a:p>
            <a:pPr>
              <a:buFont typeface="Wingdings" panose="05000000000000000000" pitchFamily="2" charset="2"/>
              <a:buChar char="§"/>
            </a:pPr>
            <a:r>
              <a:rPr lang="lv-LV" sz="2404"/>
              <a:t>Aizdevuma summa vienam uzņēmumam: no 100 000 </a:t>
            </a:r>
            <a:r>
              <a:rPr lang="lv-LV" sz="2404" err="1"/>
              <a:t>euro</a:t>
            </a:r>
            <a:r>
              <a:rPr lang="lv-LV" sz="2404"/>
              <a:t> līdz 500 000 </a:t>
            </a:r>
            <a:r>
              <a:rPr lang="lv-LV" sz="2404" err="1"/>
              <a:t>euro</a:t>
            </a:r>
            <a:endParaRPr lang="lv-LV" sz="2404"/>
          </a:p>
          <a:p>
            <a:pPr>
              <a:buFont typeface="Wingdings" panose="05000000000000000000" pitchFamily="2" charset="2"/>
              <a:buChar char="§"/>
            </a:pPr>
            <a:r>
              <a:rPr lang="lv-LV" sz="2404"/>
              <a:t>Vidējais aizdevuma apmērs ~150 000 euro</a:t>
            </a: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85" y="3035376"/>
            <a:ext cx="1093483" cy="1097755"/>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177488" y="4605756"/>
            <a:ext cx="8694502" cy="111620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273538" y="4843432"/>
            <a:ext cx="8952307" cy="1077026"/>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 </a:t>
            </a:r>
          </a:p>
          <a:p>
            <a:pPr marL="650197" lvl="1"/>
            <a:r>
              <a:rPr lang="lv-LV" sz="2133" b="0">
                <a:latin typeface="Verdana" panose="020B0604030504040204" pitchFamily="34" charset="0"/>
                <a:ea typeface="Verdana" panose="020B0604030504040204" pitchFamily="34" charset="0"/>
              </a:rPr>
              <a:t>Atbalstīti 30 komersanti</a:t>
            </a:r>
          </a:p>
          <a:p>
            <a:pPr marL="65019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606711" y="2199096"/>
            <a:ext cx="6265279" cy="398699"/>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Aizdevumi</a:t>
            </a:r>
          </a:p>
        </p:txBody>
      </p:sp>
      <p:sp>
        <p:nvSpPr>
          <p:cNvPr id="19" name="TextBox 18">
            <a:extLst>
              <a:ext uri="{FF2B5EF4-FFF2-40B4-BE49-F238E27FC236}">
                <a16:creationId xmlns:a16="http://schemas.microsoft.com/office/drawing/2014/main" id="{0EF42420-E05C-48AF-B0EF-8CC8214D3D0B}"/>
              </a:ext>
            </a:extLst>
          </p:cNvPr>
          <p:cNvSpPr txBox="1"/>
          <p:nvPr/>
        </p:nvSpPr>
        <p:spPr>
          <a:xfrm>
            <a:off x="1578632" y="3320632"/>
            <a:ext cx="6674324" cy="748795"/>
          </a:xfrm>
          <a:prstGeom prst="rect">
            <a:avLst/>
          </a:prstGeom>
          <a:noFill/>
        </p:spPr>
        <p:txBody>
          <a:bodyPr wrap="square">
            <a:spAutoFit/>
          </a:bodyPr>
          <a:lstStyle/>
          <a:p>
            <a:pPr algn="ctr"/>
            <a:r>
              <a:rPr lang="lv-LV" sz="2133">
                <a:solidFill>
                  <a:srgbClr val="01859C"/>
                </a:solidFill>
                <a:latin typeface="Verdana"/>
                <a:ea typeface="Verdana"/>
              </a:rPr>
              <a:t>Kopējais finansējums </a:t>
            </a:r>
            <a:r>
              <a:rPr lang="lv-LV" sz="2133" b="0">
                <a:latin typeface="Verdana" panose="020B0604030504040204" pitchFamily="34" charset="0"/>
                <a:ea typeface="Verdana" panose="020B0604030504040204" pitchFamily="34" charset="0"/>
                <a:cs typeface="Segoe UI Light"/>
              </a:rPr>
              <a:t>10 000 000 euro</a:t>
            </a:r>
          </a:p>
          <a:p>
            <a:pPr algn="ctr"/>
            <a:endParaRPr lang="lv-LV" sz="2133">
              <a:latin typeface="Verdana" panose="020B0604030504040204" pitchFamily="34" charset="0"/>
              <a:ea typeface="Verdana" panose="020B0604030504040204" pitchFamily="34" charset="0"/>
              <a:cs typeface="Segoe UI Light"/>
            </a:endParaRPr>
          </a:p>
        </p:txBody>
      </p:sp>
      <p:pic>
        <p:nvPicPr>
          <p:cNvPr id="17" name="Picture 16">
            <a:extLst>
              <a:ext uri="{FF2B5EF4-FFF2-40B4-BE49-F238E27FC236}">
                <a16:creationId xmlns:a16="http://schemas.microsoft.com/office/drawing/2014/main" id="{623A2652-9333-41D1-B697-D4E25A9B6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012" y="7521712"/>
            <a:ext cx="2243203" cy="2344705"/>
          </a:xfrm>
          <a:prstGeom prst="rect">
            <a:avLst/>
          </a:prstGeom>
        </p:spPr>
      </p:pic>
    </p:spTree>
    <p:extLst>
      <p:ext uri="{BB962C8B-B14F-4D97-AF65-F5344CB8AC3E}">
        <p14:creationId xmlns:p14="http://schemas.microsoft.com/office/powerpoint/2010/main" val="1489043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608503" y="1216836"/>
            <a:ext cx="7039899" cy="1226065"/>
          </a:xfrm>
        </p:spPr>
        <p:txBody>
          <a:bodyPr>
            <a:noAutofit/>
          </a:bodyPr>
          <a:lstStyle/>
          <a:p>
            <a:br>
              <a:rPr lang="lv-LV" sz="3413" b="1"/>
            </a:br>
            <a:r>
              <a:rPr lang="lv-LV" sz="3413" b="1"/>
              <a:t>Atbalsts pētniecībai un inovācijām: </a:t>
            </a:r>
            <a:r>
              <a:rPr lang="lv-LV" sz="3413">
                <a:solidFill>
                  <a:srgbClr val="000000"/>
                </a:solidFill>
                <a:cs typeface="Segoe UI Light"/>
              </a:rPr>
              <a:t>modernu tehnoloģiju pārnešanai</a:t>
            </a:r>
            <a:br>
              <a:rPr lang="lv-LV" sz="3413" b="1"/>
            </a:br>
            <a:br>
              <a:rPr lang="lv-LV" sz="3413" b="1"/>
            </a:br>
            <a:br>
              <a:rPr lang="lv-LV" sz="3413" b="1"/>
            </a:br>
            <a:br>
              <a:rPr lang="lv-LV" sz="3413" b="1"/>
            </a:b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10967" y="2806982"/>
            <a:ext cx="8694502" cy="161565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177488" y="5853256"/>
            <a:ext cx="8694502" cy="159155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419985" y="6106628"/>
            <a:ext cx="8098341" cy="1077026"/>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p>
          <a:p>
            <a:pPr rtl="0" fontAlgn="base"/>
            <a:r>
              <a:rPr lang="lv-LV" sz="2133">
                <a:solidFill>
                  <a:srgbClr val="01859C"/>
                </a:solidFill>
                <a:latin typeface="Verdana"/>
                <a:ea typeface="Verdana"/>
              </a:rPr>
              <a:t>Statuss</a:t>
            </a:r>
            <a:r>
              <a:rPr lang="lv-LV" sz="2133" b="0">
                <a:latin typeface="Verdana"/>
                <a:ea typeface="Verdana"/>
              </a:rPr>
              <a:t>: pieejami sākot ar 2023. gada I ceturksni (tiek </a:t>
            </a:r>
            <a:r>
              <a:rPr lang="lv-LV" sz="2133" b="0">
                <a:latin typeface="Verdana" panose="020B0604030504040204" pitchFamily="34" charset="0"/>
                <a:ea typeface="Verdana" panose="020B0604030504040204" pitchFamily="34" charset="0"/>
                <a:cs typeface="Segoe UI Light"/>
              </a:rPr>
              <a:t>izstrādāts MK Noteikumu projekts)</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32168"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197332" y="207631"/>
            <a:ext cx="8059113" cy="8617957"/>
          </a:xfrm>
        </p:spPr>
        <p:txBody>
          <a:bodyPr>
            <a:noAutofit/>
          </a:bodyPr>
          <a:lstStyle/>
          <a:p>
            <a:pPr marL="65019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start-</a:t>
            </a:r>
            <a:r>
              <a:rPr lang="lv-LV" sz="2404" err="1">
                <a:cs typeface="Segoe UI Light"/>
              </a:rPr>
              <a:t>up</a:t>
            </a:r>
            <a:r>
              <a:rPr lang="lv-LV" sz="2404">
                <a:cs typeface="Segoe UI Light"/>
              </a:rPr>
              <a:t>/ inovatīvie komersanti (mikro, mazie, vidējie, lielie, vidējas kapitalizācijas sabiedrības)</a:t>
            </a:r>
          </a:p>
          <a:p>
            <a:pPr marL="0" indent="0">
              <a:buNone/>
            </a:pPr>
            <a:endParaRPr lang="lv-LV" sz="2404">
              <a:cs typeface="Segoe UI Light"/>
            </a:endParaRPr>
          </a:p>
          <a:p>
            <a:pPr marL="0" indent="0">
              <a:buNone/>
            </a:pPr>
            <a:r>
              <a:rPr lang="lv-LV" sz="2404" b="1">
                <a:solidFill>
                  <a:srgbClr val="01859C"/>
                </a:solidFill>
                <a:latin typeface="Verdana"/>
                <a:ea typeface="Verdana"/>
              </a:rPr>
              <a:t>Attiecināmās izmaksas</a:t>
            </a:r>
            <a:r>
              <a:rPr lang="lv-LV" sz="2404" b="1">
                <a:solidFill>
                  <a:srgbClr val="01859C"/>
                </a:solidFill>
              </a:rPr>
              <a:t>:</a:t>
            </a:r>
            <a:r>
              <a:rPr lang="lv-LV" sz="2404"/>
              <a:t> </a:t>
            </a:r>
            <a:r>
              <a:rPr lang="lv-LV" sz="2404">
                <a:cs typeface="Segoe UI Light"/>
              </a:rPr>
              <a:t>investīcijām modernu tehnoloģiju iegādei RIS 3 jomās</a:t>
            </a:r>
          </a:p>
          <a:p>
            <a:pPr marL="0" indent="0">
              <a:buNone/>
            </a:pPr>
            <a:endParaRPr lang="lv-LV" sz="2404">
              <a:cs typeface="Segoe UI Light"/>
            </a:endParaRPr>
          </a:p>
          <a:p>
            <a:pPr marL="0" indent="0">
              <a:buNone/>
            </a:pPr>
            <a:r>
              <a:rPr lang="lv-LV" sz="2404" b="1">
                <a:solidFill>
                  <a:srgbClr val="01859C"/>
                </a:solidFill>
                <a:latin typeface="Verdana"/>
                <a:ea typeface="Verdana"/>
              </a:rPr>
              <a:t>Atbalsta nosacījumi:</a:t>
            </a:r>
          </a:p>
          <a:p>
            <a:pPr>
              <a:buFont typeface="Wingdings" panose="05000000000000000000" pitchFamily="2" charset="2"/>
              <a:buChar char="Ø"/>
            </a:pPr>
            <a:r>
              <a:rPr lang="lv-LV" sz="2404">
                <a:cs typeface="Segoe UI Light"/>
              </a:rPr>
              <a:t>Aizdevums pieejams līdz 75% no projekta izmaksām, komersanta līdzdalība 25% no projekta izmaksām (brīvs no valsts atbalsta)</a:t>
            </a:r>
          </a:p>
          <a:p>
            <a:pPr>
              <a:buFont typeface="Wingdings" panose="05000000000000000000" pitchFamily="2" charset="2"/>
              <a:buChar char="Ø"/>
            </a:pPr>
            <a:r>
              <a:rPr lang="lv-LV" sz="2404">
                <a:cs typeface="Segoe UI Light"/>
              </a:rPr>
              <a:t>Aizdevuma summa vienam uzņēmumam: no 250 000 </a:t>
            </a:r>
            <a:r>
              <a:rPr lang="lv-LV" sz="2404" err="1">
                <a:cs typeface="Segoe UI Light"/>
              </a:rPr>
              <a:t>euro</a:t>
            </a:r>
            <a:r>
              <a:rPr lang="lv-LV" sz="2404">
                <a:cs typeface="Segoe UI Light"/>
              </a:rPr>
              <a:t> līdz 3 000 000 </a:t>
            </a:r>
            <a:r>
              <a:rPr lang="lv-LV" sz="2404" err="1">
                <a:cs typeface="Segoe UI Light"/>
              </a:rPr>
              <a:t>euro</a:t>
            </a:r>
            <a:endParaRPr lang="lv-LV" sz="2404">
              <a:cs typeface="Segoe UI Light"/>
            </a:endParaRPr>
          </a:p>
          <a:p>
            <a:pPr>
              <a:buFont typeface="Wingdings" panose="05000000000000000000" pitchFamily="2" charset="2"/>
              <a:buChar char="Ø"/>
            </a:pPr>
            <a:r>
              <a:rPr lang="en-US" sz="2404" err="1">
                <a:cs typeface="Segoe UI Light"/>
              </a:rPr>
              <a:t>Vidējais</a:t>
            </a:r>
            <a:r>
              <a:rPr lang="en-US" sz="2404">
                <a:cs typeface="Segoe UI Light"/>
              </a:rPr>
              <a:t> </a:t>
            </a:r>
            <a:r>
              <a:rPr lang="en-US" sz="2404" err="1">
                <a:cs typeface="Segoe UI Light"/>
              </a:rPr>
              <a:t>aizdevuma</a:t>
            </a:r>
            <a:r>
              <a:rPr lang="en-US" sz="2404">
                <a:cs typeface="Segoe UI Light"/>
              </a:rPr>
              <a:t> </a:t>
            </a:r>
            <a:r>
              <a:rPr lang="en-US" sz="2404" err="1">
                <a:cs typeface="Segoe UI Light"/>
              </a:rPr>
              <a:t>apmērs</a:t>
            </a:r>
            <a:r>
              <a:rPr lang="en-US" sz="2404">
                <a:cs typeface="Segoe UI Light"/>
              </a:rPr>
              <a:t> </a:t>
            </a:r>
            <a:r>
              <a:rPr lang="lv-LV" sz="2404">
                <a:cs typeface="Segoe UI Light"/>
              </a:rPr>
              <a:t>~ 2 0</a:t>
            </a:r>
            <a:r>
              <a:rPr lang="en-US" sz="2404">
                <a:cs typeface="Segoe UI Light"/>
              </a:rPr>
              <a:t>00 000 </a:t>
            </a:r>
            <a:r>
              <a:rPr lang="lv-LV" sz="2404">
                <a:cs typeface="Segoe UI Light"/>
              </a:rPr>
              <a:t>euro</a:t>
            </a:r>
          </a:p>
          <a:p>
            <a:pPr>
              <a:buFont typeface="Wingdings" panose="05000000000000000000" pitchFamily="2" charset="2"/>
              <a:buChar char="Ø"/>
            </a:pPr>
            <a:r>
              <a:rPr lang="lv-LV" sz="2404">
                <a:cs typeface="Segoe UI Light"/>
              </a:rPr>
              <a:t>Labvēlības periods </a:t>
            </a:r>
            <a:r>
              <a:rPr lang="lv-LV" sz="2404" err="1">
                <a:cs typeface="Segoe UI Light"/>
              </a:rPr>
              <a:t>periods</a:t>
            </a:r>
            <a:r>
              <a:rPr lang="lv-LV" sz="2404">
                <a:cs typeface="Segoe UI Light"/>
              </a:rPr>
              <a:t> līdz 1 gadam, kura laikā maksā tikai procentu maksājumus</a:t>
            </a: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85" y="3035376"/>
            <a:ext cx="1093483" cy="1097755"/>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177488" y="4605756"/>
            <a:ext cx="8694502" cy="111620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273538" y="4843432"/>
            <a:ext cx="8952307" cy="1077026"/>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 </a:t>
            </a:r>
          </a:p>
          <a:p>
            <a:pPr marL="650197" lvl="1"/>
            <a:r>
              <a:rPr lang="lv-LV" sz="2133" b="0">
                <a:latin typeface="Verdana" panose="020B0604030504040204" pitchFamily="34" charset="0"/>
                <a:ea typeface="Verdana" panose="020B0604030504040204" pitchFamily="34" charset="0"/>
              </a:rPr>
              <a:t>Atbalstīti 10 komersanti</a:t>
            </a:r>
          </a:p>
          <a:p>
            <a:pPr marL="65019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673666" y="1888123"/>
            <a:ext cx="6265279" cy="398699"/>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Aizdevumi</a:t>
            </a:r>
          </a:p>
        </p:txBody>
      </p:sp>
      <p:sp>
        <p:nvSpPr>
          <p:cNvPr id="19" name="TextBox 18">
            <a:extLst>
              <a:ext uri="{FF2B5EF4-FFF2-40B4-BE49-F238E27FC236}">
                <a16:creationId xmlns:a16="http://schemas.microsoft.com/office/drawing/2014/main" id="{0EF42420-E05C-48AF-B0EF-8CC8214D3D0B}"/>
              </a:ext>
            </a:extLst>
          </p:cNvPr>
          <p:cNvSpPr txBox="1"/>
          <p:nvPr/>
        </p:nvSpPr>
        <p:spPr>
          <a:xfrm>
            <a:off x="1693998" y="3366404"/>
            <a:ext cx="6674324" cy="814518"/>
          </a:xfrm>
          <a:prstGeom prst="rect">
            <a:avLst/>
          </a:prstGeom>
          <a:noFill/>
        </p:spPr>
        <p:txBody>
          <a:bodyPr wrap="square">
            <a:spAutoFit/>
          </a:bodyPr>
          <a:lstStyle/>
          <a:p>
            <a:pPr algn="ctr"/>
            <a:r>
              <a:rPr lang="lv-LV" sz="2133">
                <a:solidFill>
                  <a:srgbClr val="01859C"/>
                </a:solidFill>
                <a:latin typeface="Verdana"/>
                <a:ea typeface="Verdana"/>
              </a:rPr>
              <a:t>Kopējais finansējums </a:t>
            </a:r>
            <a:r>
              <a:rPr lang="lv-LV" sz="2133" b="0">
                <a:latin typeface="Verdana"/>
                <a:ea typeface="Verdana"/>
              </a:rPr>
              <a:t>15 000 000 euro </a:t>
            </a:r>
          </a:p>
          <a:p>
            <a:pPr algn="ctr"/>
            <a:endParaRPr lang="fr-FR" sz="2560">
              <a:latin typeface="Verdana"/>
              <a:ea typeface="Verdana"/>
            </a:endParaRPr>
          </a:p>
        </p:txBody>
      </p:sp>
      <p:pic>
        <p:nvPicPr>
          <p:cNvPr id="18" name="Picture 17">
            <a:extLst>
              <a:ext uri="{FF2B5EF4-FFF2-40B4-BE49-F238E27FC236}">
                <a16:creationId xmlns:a16="http://schemas.microsoft.com/office/drawing/2014/main" id="{52723226-CDD2-4276-8E25-3FDBD293B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9099" y="7576110"/>
            <a:ext cx="1927030" cy="2012676"/>
          </a:xfrm>
          <a:prstGeom prst="rect">
            <a:avLst/>
          </a:prstGeom>
        </p:spPr>
      </p:pic>
    </p:spTree>
    <p:extLst>
      <p:ext uri="{BB962C8B-B14F-4D97-AF65-F5344CB8AC3E}">
        <p14:creationId xmlns:p14="http://schemas.microsoft.com/office/powerpoint/2010/main" val="124692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608503" y="711510"/>
            <a:ext cx="7039899" cy="1226065"/>
          </a:xfrm>
        </p:spPr>
        <p:txBody>
          <a:bodyPr>
            <a:noAutofit/>
          </a:bodyPr>
          <a:lstStyle/>
          <a:p>
            <a:br>
              <a:rPr lang="lv-LV" sz="3413" b="1"/>
            </a:br>
            <a:r>
              <a:rPr lang="lv-LV" sz="3413" b="1"/>
              <a:t>Atbalsts MVU: </a:t>
            </a:r>
            <a:r>
              <a:rPr lang="lv-LV" sz="3413">
                <a:solidFill>
                  <a:srgbClr val="000000"/>
                </a:solidFill>
                <a:latin typeface="Verdana" panose="020B0604030504040204" pitchFamily="34" charset="0"/>
                <a:ea typeface="Verdana" panose="020B0604030504040204" pitchFamily="34" charset="0"/>
                <a:cs typeface="Segoe UI Light"/>
              </a:rPr>
              <a:t>pilna cikla uzņēmējdarbībai </a:t>
            </a:r>
            <a:br>
              <a:rPr lang="lv-LV" sz="3413" b="1"/>
            </a:br>
            <a:br>
              <a:rPr lang="lv-LV" sz="3413" b="1"/>
            </a:b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177488" y="2858805"/>
            <a:ext cx="8639694" cy="10505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00008" y="7450535"/>
            <a:ext cx="8639694" cy="159155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391638" y="7718312"/>
            <a:ext cx="8098341" cy="1077026"/>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p>
          <a:p>
            <a:pPr rtl="0"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rPr>
              <a:t>pieejami sākot ar 2023. gada I ceturksni (tiek </a:t>
            </a:r>
            <a:r>
              <a:rPr lang="lv-LV" sz="2133" b="0">
                <a:latin typeface="Verdana" panose="020B0604030504040204" pitchFamily="34" charset="0"/>
                <a:ea typeface="Verdana" panose="020B0604030504040204" pitchFamily="34" charset="0"/>
                <a:cs typeface="Segoe UI Light"/>
              </a:rPr>
              <a:t>izstrādāts MK Noteikumu projekts)</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087663"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197332" y="207631"/>
            <a:ext cx="8059113" cy="8617957"/>
          </a:xfrm>
        </p:spPr>
        <p:txBody>
          <a:bodyPr>
            <a:noAutofit/>
          </a:bodyPr>
          <a:lstStyle/>
          <a:p>
            <a:pPr marL="65019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komersanti</a:t>
            </a:r>
          </a:p>
          <a:p>
            <a:pPr marL="0" indent="0">
              <a:buNone/>
            </a:pPr>
            <a:endParaRPr lang="lv-LV" sz="2404">
              <a:cs typeface="Segoe UI Light"/>
            </a:endParaRPr>
          </a:p>
          <a:p>
            <a:pPr marL="0" indent="0">
              <a:buNone/>
            </a:pPr>
            <a:r>
              <a:rPr lang="lv-LV" sz="2404" b="1">
                <a:solidFill>
                  <a:srgbClr val="01859C"/>
                </a:solidFill>
                <a:latin typeface="Verdana"/>
                <a:ea typeface="Verdana"/>
              </a:rPr>
              <a:t>Atbalsta nosacījumi:</a:t>
            </a:r>
          </a:p>
          <a:p>
            <a:pPr lvl="1">
              <a:buFont typeface="Courier New" panose="02070309020205020404" pitchFamily="49" charset="0"/>
              <a:buChar char="o"/>
            </a:pPr>
            <a:r>
              <a:rPr lang="lv-LV" sz="2404"/>
              <a:t>Vidējā garantija - 175 000 euro, līdz 80%;</a:t>
            </a:r>
          </a:p>
          <a:p>
            <a:pPr lvl="1">
              <a:buFont typeface="Courier New" panose="02070309020205020404" pitchFamily="49" charset="0"/>
              <a:buChar char="o"/>
            </a:pPr>
            <a:r>
              <a:rPr lang="lv-LV" sz="2404"/>
              <a:t>ALTUM sadarbība ar jebkuru banku, kas vēlas noslēgt sadarbības līgumu</a:t>
            </a:r>
          </a:p>
          <a:p>
            <a:pPr lvl="1">
              <a:buFont typeface="Courier New" panose="02070309020205020404" pitchFamily="49" charset="0"/>
              <a:buChar char="o"/>
            </a:pPr>
            <a:r>
              <a:rPr lang="lv-LV" sz="2404"/>
              <a:t>Apgrozāmiem līdzekļiem, investīciju aizdevumiem, finanšu līzingam</a:t>
            </a:r>
          </a:p>
          <a:p>
            <a:pPr>
              <a:buFont typeface="Wingdings" panose="05000000000000000000" pitchFamily="2" charset="2"/>
              <a:buChar char="ü"/>
            </a:pPr>
            <a:r>
              <a:rPr lang="lv-LV" sz="2404"/>
              <a:t>Individuālā garantija: darījumiem no 500 000 euro līdz 7 000 000 euro</a:t>
            </a:r>
          </a:p>
          <a:p>
            <a:pPr>
              <a:buFont typeface="Wingdings" panose="05000000000000000000" pitchFamily="2" charset="2"/>
              <a:buChar char="ü"/>
            </a:pPr>
            <a:r>
              <a:rPr lang="lv-LV" sz="2404" err="1"/>
              <a:t>Porfeļgarantijas</a:t>
            </a:r>
            <a:r>
              <a:rPr lang="lv-LV" sz="2404"/>
              <a:t> darījumiem līdz 500 000 euro</a:t>
            </a:r>
          </a:p>
          <a:p>
            <a:pPr>
              <a:buFont typeface="Wingdings" panose="05000000000000000000" pitchFamily="2" charset="2"/>
              <a:buChar char="ü"/>
            </a:pPr>
            <a:r>
              <a:rPr lang="lv-LV" sz="2404"/>
              <a:t>Eksporta kredīta garantija: Īstermiņa, vidēja un ilgtermiņa eksporta kredīta apdrošināšana un finansēšana uz visām valstīm darījumiem ar atlikto atmaksas periodu līdz 10 gadiem</a:t>
            </a: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90" y="2942695"/>
            <a:ext cx="884150" cy="887605"/>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277267" y="6141832"/>
            <a:ext cx="8639696" cy="111620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35344" y="6413553"/>
            <a:ext cx="8952307" cy="1077026"/>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 </a:t>
            </a:r>
          </a:p>
          <a:p>
            <a:pPr marL="650197" lvl="1"/>
            <a:r>
              <a:rPr lang="lv-LV" sz="2133" b="0">
                <a:latin typeface="Verdana" panose="020B0604030504040204" pitchFamily="34" charset="0"/>
                <a:ea typeface="Verdana" panose="020B0604030504040204" pitchFamily="34" charset="0"/>
              </a:rPr>
              <a:t>Atbalstīti 250 komersanti</a:t>
            </a:r>
          </a:p>
          <a:p>
            <a:pPr marL="65019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608502" y="1773156"/>
            <a:ext cx="6265279" cy="705065"/>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Garantijas, portfeļgarantijas, eksporta kredītu garantijas</a:t>
            </a:r>
          </a:p>
        </p:txBody>
      </p:sp>
      <p:sp>
        <p:nvSpPr>
          <p:cNvPr id="19" name="TextBox 18">
            <a:extLst>
              <a:ext uri="{FF2B5EF4-FFF2-40B4-BE49-F238E27FC236}">
                <a16:creationId xmlns:a16="http://schemas.microsoft.com/office/drawing/2014/main" id="{0EF42420-E05C-48AF-B0EF-8CC8214D3D0B}"/>
              </a:ext>
            </a:extLst>
          </p:cNvPr>
          <p:cNvSpPr txBox="1"/>
          <p:nvPr/>
        </p:nvSpPr>
        <p:spPr>
          <a:xfrm>
            <a:off x="1455940" y="3108509"/>
            <a:ext cx="6674324" cy="1208472"/>
          </a:xfrm>
          <a:prstGeom prst="rect">
            <a:avLst/>
          </a:prstGeom>
          <a:noFill/>
        </p:spPr>
        <p:txBody>
          <a:bodyPr wrap="square">
            <a:spAutoFit/>
          </a:bodyPr>
          <a:lstStyle/>
          <a:p>
            <a:pPr algn="ctr"/>
            <a:r>
              <a:rPr lang="lv-LV" sz="2133">
                <a:solidFill>
                  <a:srgbClr val="01859C"/>
                </a:solidFill>
                <a:latin typeface="Verdana"/>
                <a:ea typeface="Verdana"/>
              </a:rPr>
              <a:t>Kopējais finansējums  </a:t>
            </a:r>
            <a:r>
              <a:rPr lang="lv-LV" sz="2133" b="0">
                <a:latin typeface="Verdana"/>
                <a:ea typeface="Verdana"/>
              </a:rPr>
              <a:t>35 000 000 euro</a:t>
            </a:r>
          </a:p>
          <a:p>
            <a:pPr algn="ctr"/>
            <a:endParaRPr lang="lv-LV" sz="2560">
              <a:latin typeface="Verdana"/>
              <a:ea typeface="Verdana"/>
            </a:endParaRPr>
          </a:p>
          <a:p>
            <a:pPr algn="ctr"/>
            <a:endParaRPr lang="fr-FR" sz="2560">
              <a:latin typeface="Verdana"/>
              <a:ea typeface="Verdana"/>
            </a:endParaRPr>
          </a:p>
        </p:txBody>
      </p:sp>
      <p:sp>
        <p:nvSpPr>
          <p:cNvPr id="17" name="Rectangle: Rounded Corners 16">
            <a:extLst>
              <a:ext uri="{FF2B5EF4-FFF2-40B4-BE49-F238E27FC236}">
                <a16:creationId xmlns:a16="http://schemas.microsoft.com/office/drawing/2014/main" id="{FB5C8102-869D-4CAB-8EB5-E2100159C3BA}"/>
              </a:ext>
            </a:extLst>
          </p:cNvPr>
          <p:cNvSpPr/>
          <p:nvPr/>
        </p:nvSpPr>
        <p:spPr>
          <a:xfrm>
            <a:off x="179860" y="4034455"/>
            <a:ext cx="8693921" cy="1809797"/>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20" name="TextBox 19">
            <a:extLst>
              <a:ext uri="{FF2B5EF4-FFF2-40B4-BE49-F238E27FC236}">
                <a16:creationId xmlns:a16="http://schemas.microsoft.com/office/drawing/2014/main" id="{E4CC770C-E6DD-4848-86D4-BBC9B220B1EA}"/>
              </a:ext>
            </a:extLst>
          </p:cNvPr>
          <p:cNvSpPr txBox="1"/>
          <p:nvPr/>
        </p:nvSpPr>
        <p:spPr>
          <a:xfrm>
            <a:off x="272963" y="4350148"/>
            <a:ext cx="8665983" cy="1116011"/>
          </a:xfrm>
          <a:prstGeom prst="rect">
            <a:avLst/>
          </a:prstGeom>
          <a:noFill/>
        </p:spPr>
        <p:txBody>
          <a:bodyPr wrap="square" lIns="130048" tIns="65024" rIns="130048" bIns="65024" anchor="t">
            <a:spAutoFit/>
          </a:bodyPr>
          <a:lstStyle/>
          <a:p>
            <a:r>
              <a:rPr lang="lv-LV" sz="2133">
                <a:solidFill>
                  <a:srgbClr val="01859C"/>
                </a:solidFill>
                <a:latin typeface="Verdana"/>
                <a:ea typeface="Verdana"/>
                <a:cs typeface="Segoe UI Light"/>
              </a:rPr>
              <a:t>Individuālās garantijas: </a:t>
            </a:r>
            <a:r>
              <a:rPr lang="lv-LV" sz="2133" b="0">
                <a:latin typeface="Verdana"/>
                <a:ea typeface="Verdana"/>
                <a:cs typeface="Segoe UI Light"/>
              </a:rPr>
              <a:t>25 000 000 euro </a:t>
            </a:r>
            <a:r>
              <a:rPr lang="lv-LV" sz="2133" err="1">
                <a:solidFill>
                  <a:srgbClr val="01859C"/>
                </a:solidFill>
                <a:latin typeface="Verdana"/>
                <a:ea typeface="Verdana"/>
                <a:cs typeface="Segoe UI Light"/>
              </a:rPr>
              <a:t>Porfeļgarantijas</a:t>
            </a:r>
            <a:r>
              <a:rPr lang="lv-LV" sz="2133">
                <a:solidFill>
                  <a:srgbClr val="01859C"/>
                </a:solidFill>
                <a:latin typeface="Verdana"/>
                <a:ea typeface="Verdana"/>
                <a:cs typeface="Segoe UI Light"/>
              </a:rPr>
              <a:t>:</a:t>
            </a:r>
            <a:r>
              <a:rPr lang="lv-LV" sz="2133">
                <a:latin typeface="Verdana"/>
                <a:ea typeface="Verdana"/>
                <a:cs typeface="Segoe UI Light"/>
              </a:rPr>
              <a:t> </a:t>
            </a:r>
            <a:r>
              <a:rPr lang="lv-LV" sz="2133" b="0">
                <a:latin typeface="Verdana"/>
                <a:ea typeface="Verdana"/>
                <a:cs typeface="Segoe UI Light"/>
              </a:rPr>
              <a:t>10 000 000 euro </a:t>
            </a:r>
          </a:p>
          <a:p>
            <a:r>
              <a:rPr lang="lv-LV" sz="2133">
                <a:solidFill>
                  <a:srgbClr val="01859C"/>
                </a:solidFill>
                <a:latin typeface="Verdana"/>
                <a:ea typeface="Verdana"/>
                <a:cs typeface="Segoe UI Light"/>
              </a:rPr>
              <a:t>Eksporta kredītu garantijas</a:t>
            </a:r>
            <a:r>
              <a:rPr lang="lv-LV" sz="2133" b="0">
                <a:solidFill>
                  <a:srgbClr val="01859C"/>
                </a:solidFill>
                <a:latin typeface="Verdana"/>
                <a:ea typeface="Verdana"/>
                <a:cs typeface="Segoe UI Light"/>
              </a:rPr>
              <a:t>: </a:t>
            </a:r>
            <a:r>
              <a:rPr lang="lv-LV" sz="2133" b="0">
                <a:latin typeface="Verdana"/>
                <a:ea typeface="Verdana"/>
                <a:cs typeface="Segoe UI Light"/>
              </a:rPr>
              <a:t>19 140 000 euro</a:t>
            </a:r>
          </a:p>
        </p:txBody>
      </p:sp>
      <p:pic>
        <p:nvPicPr>
          <p:cNvPr id="21" name="Picture 20">
            <a:extLst>
              <a:ext uri="{FF2B5EF4-FFF2-40B4-BE49-F238E27FC236}">
                <a16:creationId xmlns:a16="http://schemas.microsoft.com/office/drawing/2014/main" id="{F62CC8C5-AA19-43B6-AB72-35745C07B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8401" y="7048473"/>
            <a:ext cx="2563051" cy="2241121"/>
          </a:xfrm>
          <a:prstGeom prst="rect">
            <a:avLst/>
          </a:prstGeom>
        </p:spPr>
      </p:pic>
    </p:spTree>
    <p:extLst>
      <p:ext uri="{BB962C8B-B14F-4D97-AF65-F5344CB8AC3E}">
        <p14:creationId xmlns:p14="http://schemas.microsoft.com/office/powerpoint/2010/main" val="3389493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82096C-4C72-42FE-96B5-7BAB879D68F6}"/>
              </a:ext>
            </a:extLst>
          </p:cNvPr>
          <p:cNvSpPr>
            <a:spLocks noGrp="1"/>
          </p:cNvSpPr>
          <p:nvPr>
            <p:ph idx="1"/>
          </p:nvPr>
        </p:nvSpPr>
        <p:spPr>
          <a:xfrm>
            <a:off x="1192371" y="3578619"/>
            <a:ext cx="14955520" cy="4562468"/>
          </a:xfrm>
        </p:spPr>
        <p:txBody>
          <a:bodyPr vert="horz" lIns="130048" tIns="65024" rIns="130048" bIns="65024" rtlCol="0" anchor="t">
            <a:normAutofit/>
          </a:bodyPr>
          <a:lstStyle/>
          <a:p>
            <a:pPr marL="0" indent="0" algn="ctr">
              <a:buNone/>
            </a:pPr>
            <a:r>
              <a:rPr lang="lv-LV" sz="6250" b="1" dirty="0">
                <a:solidFill>
                  <a:srgbClr val="01859C"/>
                </a:solidFill>
              </a:rPr>
              <a:t>KLIMATS UN ENERGOEFEKTIVITĀTE</a:t>
            </a:r>
            <a:endParaRPr lang="en-AU" sz="6258" b="1" dirty="0">
              <a:solidFill>
                <a:srgbClr val="01859C"/>
              </a:solidFill>
            </a:endParaRPr>
          </a:p>
        </p:txBody>
      </p:sp>
      <p:sp>
        <p:nvSpPr>
          <p:cNvPr id="2" name="Slide Number Placeholder 1">
            <a:extLst>
              <a:ext uri="{FF2B5EF4-FFF2-40B4-BE49-F238E27FC236}">
                <a16:creationId xmlns:a16="http://schemas.microsoft.com/office/drawing/2014/main" id="{F65935C8-EFEC-484D-B19D-7F2EC2290A7A}"/>
              </a:ext>
            </a:extLst>
          </p:cNvPr>
          <p:cNvSpPr>
            <a:spLocks noGrp="1"/>
          </p:cNvSpPr>
          <p:nvPr>
            <p:ph type="sldNum" sz="quarter" idx="12"/>
          </p:nvPr>
        </p:nvSpPr>
        <p:spPr/>
        <p:txBody>
          <a:bodyPr/>
          <a:lstStyle/>
          <a:p>
            <a:fld id="{5E50E789-633A-46A7-8606-C525B790CAEA}" type="slidenum">
              <a:rPr lang="lv-LV" smtClean="0"/>
              <a:t>3</a:t>
            </a:fld>
            <a:endParaRPr lang="lv-LV"/>
          </a:p>
        </p:txBody>
      </p:sp>
      <p:sp>
        <p:nvSpPr>
          <p:cNvPr id="5" name="Rectangle 4">
            <a:extLst>
              <a:ext uri="{FF2B5EF4-FFF2-40B4-BE49-F238E27FC236}">
                <a16:creationId xmlns:a16="http://schemas.microsoft.com/office/drawing/2014/main" id="{A7C3D5E1-124D-49B2-96BF-E6F380C66F8A}"/>
              </a:ext>
            </a:extLst>
          </p:cNvPr>
          <p:cNvSpPr/>
          <p:nvPr/>
        </p:nvSpPr>
        <p:spPr>
          <a:xfrm>
            <a:off x="6956107" y="6599567"/>
            <a:ext cx="3428047" cy="961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000"/>
              <a:t>698,5 MEUR</a:t>
            </a:r>
            <a:endParaRPr lang="en-AU" sz="3000"/>
          </a:p>
        </p:txBody>
      </p:sp>
    </p:spTree>
    <p:extLst>
      <p:ext uri="{BB962C8B-B14F-4D97-AF65-F5344CB8AC3E}">
        <p14:creationId xmlns:p14="http://schemas.microsoft.com/office/powerpoint/2010/main" val="2046362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708259" y="475711"/>
            <a:ext cx="7039899" cy="1226065"/>
          </a:xfrm>
        </p:spPr>
        <p:txBody>
          <a:bodyPr>
            <a:noAutofit/>
          </a:bodyPr>
          <a:lstStyle/>
          <a:p>
            <a:r>
              <a:rPr lang="lv-LV" sz="3413" b="1"/>
              <a:t>Atbalsts MVU: </a:t>
            </a:r>
            <a:r>
              <a:rPr lang="lv-LV" sz="3413">
                <a:solidFill>
                  <a:srgbClr val="000000"/>
                </a:solidFill>
                <a:cs typeface="Segoe UI Light"/>
              </a:rPr>
              <a:t>startam un  produktivitātes kāpināšanai</a:t>
            </a:r>
            <a:endParaRPr lang="lv-LV" sz="3413">
              <a:solidFill>
                <a:srgbClr val="000000"/>
              </a:solidFill>
            </a:endParaRPr>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93055" y="2858803"/>
            <a:ext cx="8580727" cy="13362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90683" y="5580350"/>
            <a:ext cx="8583097" cy="180714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571790" y="5761671"/>
            <a:ext cx="8098341" cy="1077026"/>
          </a:xfrm>
          <a:prstGeom prst="rect">
            <a:avLst/>
          </a:prstGeom>
          <a:noFill/>
        </p:spPr>
        <p:txBody>
          <a:bodyPr wrap="square">
            <a:spAutoFit/>
          </a:bodyPr>
          <a:lstStyle/>
          <a:p>
            <a:pPr algn="l" fontAlgn="base"/>
            <a:r>
              <a:rPr lang="lv-LV" sz="2133">
                <a:solidFill>
                  <a:srgbClr val="01859C"/>
                </a:solidFill>
                <a:latin typeface="Verdana"/>
                <a:ea typeface="Verdana"/>
              </a:rPr>
              <a:t>Atbalsta sniedzējs</a:t>
            </a:r>
            <a:r>
              <a:rPr lang="lv-LV" sz="2133" b="0">
                <a:latin typeface="Verdana"/>
                <a:ea typeface="Verdana"/>
              </a:rPr>
              <a:t>: ALTUM</a:t>
            </a:r>
          </a:p>
          <a:p>
            <a:pPr algn="l" rtl="0"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rPr>
              <a:t>pieejami sākot ar 2023. gada I ceturksni (tiek </a:t>
            </a:r>
            <a:r>
              <a:rPr lang="lv-LV" sz="2133" b="0">
                <a:latin typeface="Verdana" panose="020B0604030504040204" pitchFamily="34" charset="0"/>
                <a:ea typeface="Verdana" panose="020B0604030504040204" pitchFamily="34" charset="0"/>
                <a:cs typeface="Segoe UI Light"/>
              </a:rPr>
              <a:t>izstrādāti MK Noteikumu projekti)</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32168"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197332" y="207631"/>
            <a:ext cx="8059113" cy="8617957"/>
          </a:xfrm>
        </p:spPr>
        <p:txBody>
          <a:bodyPr vert="horz" lIns="130048" tIns="65024" rIns="130048" bIns="65024" rtlCol="0" anchor="t">
            <a:noAutofit/>
          </a:bodyPr>
          <a:lstStyle/>
          <a:p>
            <a:pPr marL="64932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komersanti (mikro, mazie, vidējie, lauksaimniecības pakalpojumu kooperatīvās sabiedrības, mazās vidējās kapitalizācijas sabiedrības un vidējās kapitalizācijas sabiedrības)</a:t>
            </a:r>
          </a:p>
          <a:p>
            <a:pPr marL="0" indent="0">
              <a:buNone/>
            </a:pPr>
            <a:endParaRPr lang="lv-LV" sz="2404">
              <a:cs typeface="Segoe UI Light"/>
            </a:endParaRPr>
          </a:p>
          <a:p>
            <a:pPr marL="0" indent="0">
              <a:buNone/>
            </a:pPr>
            <a:r>
              <a:rPr lang="lv-LV" sz="2404" b="1">
                <a:solidFill>
                  <a:srgbClr val="01859C"/>
                </a:solidFill>
                <a:latin typeface="Verdana"/>
                <a:ea typeface="Verdana"/>
              </a:rPr>
              <a:t>Atbalsta nosacījumi:</a:t>
            </a:r>
          </a:p>
          <a:p>
            <a:pPr marL="324212" indent="-324212"/>
            <a:r>
              <a:rPr lang="lv-LV" sz="2404"/>
              <a:t>Investīcijām un apgrozāmajiem līdzekļiem </a:t>
            </a:r>
          </a:p>
          <a:p>
            <a:pPr marL="324212" indent="-324212"/>
            <a:r>
              <a:rPr lang="lv-LV" sz="2404" err="1"/>
              <a:t>Grace</a:t>
            </a:r>
            <a:r>
              <a:rPr lang="lv-LV" sz="2404"/>
              <a:t> periods 1 gads, kura laikā maksā tikai % maksājumu</a:t>
            </a:r>
          </a:p>
          <a:p>
            <a:pPr marL="324212" indent="-324212"/>
            <a:r>
              <a:rPr lang="lv-LV" sz="2347" u="sng">
                <a:latin typeface="Verdana"/>
                <a:ea typeface="Verdana"/>
              </a:rPr>
              <a:t>Starta, izaugsmes aizdevumi</a:t>
            </a:r>
            <a:r>
              <a:rPr lang="lv-LV" sz="2347" b="1">
                <a:latin typeface="Verdana"/>
                <a:ea typeface="Verdana"/>
              </a:rPr>
              <a:t> </a:t>
            </a:r>
            <a:r>
              <a:rPr lang="lv-LV" sz="2347">
                <a:latin typeface="Verdana"/>
                <a:ea typeface="Verdana"/>
              </a:rPr>
              <a:t>– līdz 250 000 </a:t>
            </a:r>
            <a:r>
              <a:rPr lang="lv-LV" sz="2347" err="1">
                <a:latin typeface="Verdana"/>
                <a:ea typeface="Verdana"/>
              </a:rPr>
              <a:t>euro</a:t>
            </a:r>
            <a:r>
              <a:rPr lang="lv-LV" sz="2347">
                <a:latin typeface="Verdana"/>
                <a:ea typeface="Verdana"/>
              </a:rPr>
              <a:t>, līdz 15 gadiem, pašu līdzdalība no 10%</a:t>
            </a:r>
          </a:p>
          <a:p>
            <a:pPr marL="974442" lvl="1" indent="-324212"/>
            <a:r>
              <a:rPr lang="lv-LV" sz="2404" err="1"/>
              <a:t>Apakšprodukts</a:t>
            </a:r>
            <a:r>
              <a:rPr lang="lv-LV" sz="2404"/>
              <a:t> biznesa eņģeļiem</a:t>
            </a:r>
          </a:p>
          <a:p>
            <a:pPr marL="974442" lvl="1" indent="-324212"/>
            <a:r>
              <a:rPr lang="lv-LV" sz="2404"/>
              <a:t>Komersantiem no 0 līdz 7 gadiem</a:t>
            </a:r>
          </a:p>
          <a:p>
            <a:pPr marL="324212" indent="-324212"/>
            <a:r>
              <a:rPr lang="lv-LV" sz="2347" u="sng">
                <a:latin typeface="Verdana"/>
                <a:ea typeface="Verdana"/>
              </a:rPr>
              <a:t>Aizdevumi produktivitātes kāpināšanai</a:t>
            </a:r>
            <a:r>
              <a:rPr lang="lv-LV" sz="2347" b="1">
                <a:latin typeface="Verdana"/>
                <a:ea typeface="Verdana"/>
              </a:rPr>
              <a:t> </a:t>
            </a:r>
            <a:r>
              <a:rPr lang="lv-LV" sz="2347">
                <a:latin typeface="Verdana"/>
                <a:ea typeface="Verdana"/>
              </a:rPr>
              <a:t>– no 100 000 līdz 5 000 000 euro, līdz 15 gadiem</a:t>
            </a:r>
          </a:p>
          <a:p>
            <a:pPr marL="974442" lvl="1" indent="-324212"/>
            <a:r>
              <a:rPr lang="lv-LV" sz="2404"/>
              <a:t>Apmācības par efektivitātes palielināšanu</a:t>
            </a:r>
          </a:p>
          <a:p>
            <a:pPr marL="974442" lvl="1" indent="-324212"/>
            <a:r>
              <a:rPr lang="lv-LV" sz="2404"/>
              <a:t>Komersantiem ar vismaz 12 mēnešu pieredzi un mazāk kā 5 darbiniekiem štatā</a:t>
            </a: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90" y="2942695"/>
            <a:ext cx="1013111" cy="1017070"/>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293055" y="4309754"/>
            <a:ext cx="8580726" cy="111620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50667" y="4463812"/>
            <a:ext cx="8952307" cy="1077026"/>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 </a:t>
            </a:r>
          </a:p>
          <a:p>
            <a:pPr marL="650197" lvl="1"/>
            <a:r>
              <a:rPr lang="lv-LV" sz="2133" b="0">
                <a:latin typeface="Verdana" panose="020B0604030504040204" pitchFamily="34" charset="0"/>
                <a:ea typeface="Verdana" panose="020B0604030504040204" pitchFamily="34" charset="0"/>
              </a:rPr>
              <a:t>Atbalstīti 285 komersanti</a:t>
            </a:r>
          </a:p>
          <a:p>
            <a:pPr marL="65019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708259" y="1985982"/>
            <a:ext cx="6670989" cy="398699"/>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Aizdevumi</a:t>
            </a:r>
          </a:p>
        </p:txBody>
      </p:sp>
      <p:sp>
        <p:nvSpPr>
          <p:cNvPr id="19" name="TextBox 18">
            <a:extLst>
              <a:ext uri="{FF2B5EF4-FFF2-40B4-BE49-F238E27FC236}">
                <a16:creationId xmlns:a16="http://schemas.microsoft.com/office/drawing/2014/main" id="{0EF42420-E05C-48AF-B0EF-8CC8214D3D0B}"/>
              </a:ext>
            </a:extLst>
          </p:cNvPr>
          <p:cNvSpPr txBox="1"/>
          <p:nvPr/>
        </p:nvSpPr>
        <p:spPr>
          <a:xfrm>
            <a:off x="1245069" y="3107679"/>
            <a:ext cx="6674324" cy="814518"/>
          </a:xfrm>
          <a:prstGeom prst="rect">
            <a:avLst/>
          </a:prstGeom>
          <a:noFill/>
        </p:spPr>
        <p:txBody>
          <a:bodyPr wrap="square">
            <a:spAutoFit/>
          </a:bodyPr>
          <a:lstStyle/>
          <a:p>
            <a:pPr algn="ctr"/>
            <a:r>
              <a:rPr lang="lv-LV" sz="2133">
                <a:solidFill>
                  <a:srgbClr val="01859C"/>
                </a:solidFill>
                <a:latin typeface="Verdana"/>
                <a:ea typeface="Verdana"/>
              </a:rPr>
              <a:t>Kopējais finansējums  </a:t>
            </a:r>
            <a:r>
              <a:rPr lang="lv-LV" sz="2133" b="0">
                <a:latin typeface="Verdana"/>
                <a:ea typeface="Verdana"/>
              </a:rPr>
              <a:t>31 740 000 euro</a:t>
            </a:r>
            <a:endParaRPr lang="lv-LV" sz="2560" b="0">
              <a:latin typeface="Verdana"/>
              <a:ea typeface="Verdana"/>
            </a:endParaRPr>
          </a:p>
          <a:p>
            <a:pPr algn="ctr"/>
            <a:endParaRPr lang="fr-FR" sz="2560">
              <a:latin typeface="Verdana"/>
              <a:ea typeface="Verdana"/>
            </a:endParaRPr>
          </a:p>
        </p:txBody>
      </p:sp>
      <p:pic>
        <p:nvPicPr>
          <p:cNvPr id="18" name="Picture 17">
            <a:extLst>
              <a:ext uri="{FF2B5EF4-FFF2-40B4-BE49-F238E27FC236}">
                <a16:creationId xmlns:a16="http://schemas.microsoft.com/office/drawing/2014/main" id="{5C9B81BE-7F9C-494A-8D5B-AFFE9C664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493" y="7497601"/>
            <a:ext cx="2436821" cy="2124907"/>
          </a:xfrm>
          <a:prstGeom prst="rect">
            <a:avLst/>
          </a:prstGeom>
        </p:spPr>
      </p:pic>
    </p:spTree>
    <p:extLst>
      <p:ext uri="{BB962C8B-B14F-4D97-AF65-F5344CB8AC3E}">
        <p14:creationId xmlns:p14="http://schemas.microsoft.com/office/powerpoint/2010/main" val="140248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646381" y="1038808"/>
            <a:ext cx="6356594" cy="1226065"/>
          </a:xfrm>
        </p:spPr>
        <p:txBody>
          <a:bodyPr>
            <a:noAutofit/>
          </a:bodyPr>
          <a:lstStyle/>
          <a:p>
            <a:r>
              <a:rPr lang="lv-LV" sz="3413" b="1"/>
              <a:t>Atbalsts MVU: </a:t>
            </a:r>
            <a:r>
              <a:rPr lang="lv-LV" sz="3413">
                <a:solidFill>
                  <a:srgbClr val="000000"/>
                </a:solidFill>
                <a:latin typeface="Verdana" panose="020B0604030504040204" pitchFamily="34" charset="0"/>
                <a:ea typeface="Verdana" panose="020B0604030504040204" pitchFamily="34" charset="0"/>
                <a:cs typeface="Segoe UI Light"/>
              </a:rPr>
              <a:t>r</a:t>
            </a:r>
            <a:r>
              <a:rPr lang="lv-LV" sz="3413">
                <a:solidFill>
                  <a:srgbClr val="000000"/>
                </a:solidFill>
                <a:latin typeface="Verdana" panose="020B0604030504040204" pitchFamily="34" charset="0"/>
                <a:ea typeface="Verdana" panose="020B0604030504040204" pitchFamily="34" charset="0"/>
              </a:rPr>
              <a:t>iska kapitāla instrumenti </a:t>
            </a:r>
            <a:br>
              <a:rPr lang="lv-LV" sz="3413" b="1"/>
            </a:br>
            <a:br>
              <a:rPr lang="lv-LV" sz="3413" b="1"/>
            </a:br>
            <a:br>
              <a:rPr lang="lv-LV" sz="3413" b="1"/>
            </a:b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93055" y="2858803"/>
            <a:ext cx="8580727" cy="13362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90683" y="5580350"/>
            <a:ext cx="8583097" cy="180714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571790" y="5761671"/>
            <a:ext cx="8098341" cy="1405256"/>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p>
          <a:p>
            <a:pPr rtl="0"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rPr>
              <a:t>pieejami sākot ar 2022. gada IV ceturksni/2023. gada I ceturksni (</a:t>
            </a:r>
            <a:r>
              <a:rPr lang="lv-LV" sz="2133" b="0">
                <a:latin typeface="Verdana" panose="020B0604030504040204" pitchFamily="34" charset="0"/>
                <a:ea typeface="Verdana" panose="020B0604030504040204" pitchFamily="34" charset="0"/>
                <a:cs typeface="Segoe UI Light"/>
              </a:rPr>
              <a:t>izstrādāts MK Noteikumu projekts, notiek iekšēja saskaņošana</a:t>
            </a:r>
            <a:r>
              <a:rPr lang="lv-LV" sz="2133" b="0">
                <a:latin typeface="Verdana"/>
                <a:ea typeface="Verdana"/>
              </a:rPr>
              <a:t>)</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32168"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197332" y="207631"/>
            <a:ext cx="8059113" cy="8617957"/>
          </a:xfrm>
        </p:spPr>
        <p:txBody>
          <a:bodyPr vert="horz" lIns="130048" tIns="65024" rIns="130048" bIns="65024" rtlCol="0" anchor="t">
            <a:noAutofit/>
          </a:bodyPr>
          <a:lstStyle/>
          <a:p>
            <a:pPr marL="649327" lvl="1" indent="0">
              <a:buNone/>
            </a:pPr>
            <a:endParaRPr lang="lv-LV" sz="2404" b="1">
              <a:solidFill>
                <a:srgbClr val="01859C"/>
              </a:solidFill>
              <a:latin typeface="Verdana"/>
              <a:ea typeface="Verdana"/>
            </a:endParaRPr>
          </a:p>
          <a:p>
            <a:pPr marL="0" indent="0">
              <a:buNone/>
            </a:pPr>
            <a:r>
              <a:rPr lang="lv-LV" sz="2133" b="1">
                <a:solidFill>
                  <a:srgbClr val="01859C"/>
                </a:solidFill>
                <a:latin typeface="Verdana"/>
                <a:ea typeface="Verdana"/>
              </a:rPr>
              <a:t>Mērķa auditorija: </a:t>
            </a:r>
            <a:r>
              <a:rPr lang="lv-LV" sz="1790">
                <a:cs typeface="Segoe UI Light"/>
              </a:rPr>
              <a:t>komersanti</a:t>
            </a:r>
            <a:endParaRPr lang="lv-LV" sz="1790">
              <a:latin typeface="Segoe UI Light"/>
              <a:ea typeface="Verdana"/>
            </a:endParaRPr>
          </a:p>
          <a:p>
            <a:pPr marL="0" indent="0">
              <a:buNone/>
            </a:pPr>
            <a:r>
              <a:rPr lang="lv-LV" sz="2133" b="1">
                <a:solidFill>
                  <a:srgbClr val="01859C"/>
                </a:solidFill>
                <a:latin typeface="Verdana"/>
                <a:ea typeface="Verdana"/>
              </a:rPr>
              <a:t>Atbalsta nosacījumi:</a:t>
            </a:r>
          </a:p>
          <a:p>
            <a:pPr marL="324212" indent="-324212"/>
            <a:r>
              <a:rPr lang="lv-LV" sz="1790">
                <a:latin typeface="+mj-lt"/>
              </a:rPr>
              <a:t>Atbalsts 250 000 </a:t>
            </a:r>
            <a:r>
              <a:rPr lang="lv-LV" sz="1790" err="1">
                <a:latin typeface="+mj-lt"/>
              </a:rPr>
              <a:t>euro</a:t>
            </a:r>
            <a:r>
              <a:rPr lang="lv-LV" sz="1790">
                <a:latin typeface="+mj-lt"/>
              </a:rPr>
              <a:t> līdz 1 500 000 euro</a:t>
            </a:r>
          </a:p>
          <a:p>
            <a:pPr marL="324212" indent="-324212"/>
            <a:r>
              <a:rPr lang="lv-LV" sz="1790">
                <a:latin typeface="+mj-lt"/>
              </a:rPr>
              <a:t>1 fonda pārvaldnieks ar darbības periodu 10 gadi, ar iespēju to pagarināt 2 reizes pa 1 gadam</a:t>
            </a:r>
          </a:p>
          <a:p>
            <a:pPr marL="324212" indent="-324212"/>
            <a:r>
              <a:rPr lang="lv-LV" sz="1790" u="sng" err="1">
                <a:latin typeface="+mj-lt"/>
                <a:ea typeface="Verdana"/>
              </a:rPr>
              <a:t>Pirmssēklas</a:t>
            </a:r>
            <a:r>
              <a:rPr lang="lv-LV" sz="1790" u="sng">
                <a:latin typeface="+mj-lt"/>
                <a:ea typeface="Verdana"/>
              </a:rPr>
              <a:t> ieguldījumi</a:t>
            </a:r>
            <a:r>
              <a:rPr lang="lv-LV" sz="1790" b="1">
                <a:latin typeface="+mj-lt"/>
                <a:ea typeface="Verdana"/>
              </a:rPr>
              <a:t> </a:t>
            </a:r>
            <a:r>
              <a:rPr lang="lv-LV" sz="1790">
                <a:latin typeface="+mj-lt"/>
                <a:ea typeface="Verdana"/>
              </a:rPr>
              <a:t>pašu kapitāla vai </a:t>
            </a:r>
            <a:r>
              <a:rPr lang="lv-LV" sz="1790" err="1">
                <a:latin typeface="+mj-lt"/>
                <a:ea typeface="Verdana"/>
              </a:rPr>
              <a:t>kvazikapitāla</a:t>
            </a:r>
            <a:r>
              <a:rPr lang="lv-LV" sz="1790">
                <a:latin typeface="+mj-lt"/>
                <a:ea typeface="Verdana"/>
              </a:rPr>
              <a:t> veidā līdz 250 000 EUR prototipa/MVP izstrādei un testēšanai, intelektuālo tiesību nostiprināšanai, tirgus izpētei (</a:t>
            </a:r>
            <a:r>
              <a:rPr lang="en-GB" sz="1790" i="1">
                <a:latin typeface="+mj-lt"/>
                <a:ea typeface="Verdana"/>
              </a:rPr>
              <a:t>product-market fit</a:t>
            </a:r>
            <a:r>
              <a:rPr lang="lv-LV" sz="1790">
                <a:latin typeface="+mj-lt"/>
                <a:ea typeface="Verdana"/>
              </a:rPr>
              <a:t>), biznesa modeļa izveidei, pirmo klientu iegūšanai, investoru piesaistei u.tml.</a:t>
            </a:r>
          </a:p>
          <a:p>
            <a:pPr marL="324212" indent="-324212"/>
            <a:r>
              <a:rPr lang="lv-LV" sz="1790">
                <a:latin typeface="+mj-lt"/>
              </a:rPr>
              <a:t>Akcelerācijas pakalpojumi, lai sasniegtu attīstības stadijai atbilstošos biznesa mērķus un ieguldītu fonda vadības komandas kompetenci </a:t>
            </a:r>
            <a:r>
              <a:rPr lang="lv-LV" sz="1790" err="1">
                <a:latin typeface="+mj-lt"/>
              </a:rPr>
              <a:t>jaunuzņēmuma</a:t>
            </a:r>
            <a:r>
              <a:rPr lang="lv-LV" sz="1790">
                <a:latin typeface="+mj-lt"/>
              </a:rPr>
              <a:t> dibinātāju izaugsmē</a:t>
            </a:r>
          </a:p>
          <a:p>
            <a:pPr marL="974442" lvl="1" indent="-324212"/>
            <a:r>
              <a:rPr lang="lv-LV" sz="1790">
                <a:latin typeface="+mj-lt"/>
              </a:rPr>
              <a:t>uzņēmumiem vecumā līdz 5 gadiem kopš to reģistrācijas, pamatā atbalstot </a:t>
            </a:r>
            <a:r>
              <a:rPr lang="lv-LV" sz="1790" err="1">
                <a:latin typeface="+mj-lt"/>
              </a:rPr>
              <a:t>jaunuzņēmumus</a:t>
            </a:r>
            <a:r>
              <a:rPr lang="lv-LV" sz="1790">
                <a:latin typeface="+mj-lt"/>
              </a:rPr>
              <a:t>, lai attīstītu tos no pirmsākumiem līdz sēklas stadijai</a:t>
            </a:r>
          </a:p>
          <a:p>
            <a:pPr marL="324212" indent="-324212"/>
            <a:r>
              <a:rPr lang="lv-LV" sz="1790" u="sng">
                <a:latin typeface="+mj-lt"/>
                <a:ea typeface="Verdana"/>
              </a:rPr>
              <a:t>Sēklas ieguldījumi</a:t>
            </a:r>
            <a:r>
              <a:rPr lang="lv-LV" sz="1790" b="1">
                <a:latin typeface="+mj-lt"/>
                <a:ea typeface="Verdana"/>
              </a:rPr>
              <a:t> </a:t>
            </a:r>
            <a:r>
              <a:rPr lang="lv-LV" sz="1790">
                <a:latin typeface="+mj-lt"/>
                <a:ea typeface="Verdana"/>
              </a:rPr>
              <a:t>pašu kapitāla vai </a:t>
            </a:r>
            <a:r>
              <a:rPr lang="lv-LV" sz="1790" err="1">
                <a:latin typeface="+mj-lt"/>
                <a:ea typeface="Verdana"/>
              </a:rPr>
              <a:t>kvazi</a:t>
            </a:r>
            <a:r>
              <a:rPr lang="lv-LV" sz="1790">
                <a:latin typeface="+mj-lt"/>
                <a:ea typeface="Verdana"/>
              </a:rPr>
              <a:t>-kapitāla veidā līdz 1 500 000 EUR vienā </a:t>
            </a:r>
            <a:r>
              <a:rPr lang="lv-LV" sz="1790" err="1">
                <a:latin typeface="+mj-lt"/>
                <a:ea typeface="Verdana"/>
              </a:rPr>
              <a:t>jaunuzņēmumā</a:t>
            </a:r>
            <a:r>
              <a:rPr lang="lv-LV" sz="1790">
                <a:latin typeface="+mj-lt"/>
                <a:ea typeface="Verdana"/>
              </a:rPr>
              <a:t> produkta pielāgošanai tirgum un testēšanai (ja nepieciešams), klientu bāzes izveidei/paplašināšanai, biznesa modeļa pielāgošanai, apgrozījuma kāpināšanai, tirgus apgūšanai, eksportam, uzņēmuma sagatavošanai izejai (</a:t>
            </a:r>
            <a:r>
              <a:rPr lang="lv-LV" sz="1790" i="1" err="1">
                <a:latin typeface="+mj-lt"/>
                <a:ea typeface="Verdana"/>
              </a:rPr>
              <a:t>exit</a:t>
            </a:r>
            <a:r>
              <a:rPr lang="lv-LV" sz="1790">
                <a:latin typeface="+mj-lt"/>
                <a:ea typeface="Verdana"/>
              </a:rPr>
              <a:t>) u.tml., tajā skaitā </a:t>
            </a:r>
            <a:r>
              <a:rPr lang="lv-LV" sz="1790" i="1" err="1">
                <a:latin typeface="+mj-lt"/>
                <a:ea typeface="Verdana"/>
              </a:rPr>
              <a:t>follow-on</a:t>
            </a:r>
            <a:r>
              <a:rPr lang="lv-LV" sz="1790">
                <a:latin typeface="+mj-lt"/>
                <a:ea typeface="Verdana"/>
              </a:rPr>
              <a:t> iespēja, lai nodrošinātu fonda investīciju </a:t>
            </a:r>
            <a:r>
              <a:rPr lang="lv-LV" sz="1790" i="1">
                <a:latin typeface="+mj-lt"/>
                <a:ea typeface="Verdana"/>
              </a:rPr>
              <a:t>anti-</a:t>
            </a:r>
            <a:r>
              <a:rPr lang="lv-LV" sz="1790" i="1" err="1">
                <a:latin typeface="+mj-lt"/>
                <a:ea typeface="Verdana"/>
              </a:rPr>
              <a:t>dillution</a:t>
            </a:r>
            <a:r>
              <a:rPr lang="lv-LV" sz="1790">
                <a:latin typeface="+mj-lt"/>
                <a:ea typeface="Verdana"/>
              </a:rPr>
              <a:t> vēlākos investīciju raundos</a:t>
            </a:r>
          </a:p>
          <a:p>
            <a:pPr marL="1624672" lvl="2" indent="-324212">
              <a:lnSpc>
                <a:spcPct val="100000"/>
              </a:lnSpc>
              <a:spcBef>
                <a:spcPts val="427"/>
              </a:spcBef>
            </a:pPr>
            <a:r>
              <a:rPr lang="lv-LV" sz="1790">
                <a:latin typeface="+mj-lt"/>
              </a:rPr>
              <a:t>uzņēmumi vecumā līdz 7 gadiem kopš to pirmās komerciālās pārdošanas</a:t>
            </a:r>
          </a:p>
          <a:p>
            <a:pPr marL="324212" indent="-324212"/>
            <a:r>
              <a:rPr lang="lv-LV" sz="1790" u="sng">
                <a:latin typeface="+mj-lt"/>
                <a:ea typeface="Verdana"/>
              </a:rPr>
              <a:t>Definētas nozares un uzņēmējdarbības veidi ar augstu pievienoto vērtību</a:t>
            </a:r>
            <a:r>
              <a:rPr lang="lv-LV" sz="1790">
                <a:latin typeface="+mj-lt"/>
                <a:ea typeface="Verdana"/>
              </a:rPr>
              <a:t>, piemēram, farmācija, medicīna, elektrisko un optisko iekārtu ražošana, ķīmiskā un pārtikas rūpniecība, IKT, transports un loģistika, mašīnbūve u.tml. (atbilstoši ierobežojumi attiecībā uz fondu piedāvātajām ieguldījumu stratēģijām)</a:t>
            </a:r>
          </a:p>
          <a:p>
            <a:pPr marL="324212" indent="-324212"/>
            <a:endParaRPr lang="lv-LV" sz="1564">
              <a:cs typeface="Segoe UI Light"/>
            </a:endParaRP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90" y="2942695"/>
            <a:ext cx="1013111" cy="1017070"/>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293055" y="4309754"/>
            <a:ext cx="8580726" cy="111620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50667" y="4463812"/>
            <a:ext cx="8952307" cy="1077026"/>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 </a:t>
            </a:r>
          </a:p>
          <a:p>
            <a:pPr marL="650197" lvl="1"/>
            <a:r>
              <a:rPr lang="lv-LV" sz="2133" b="0">
                <a:latin typeface="Verdana" panose="020B0604030504040204" pitchFamily="34" charset="0"/>
                <a:ea typeface="Verdana" panose="020B0604030504040204" pitchFamily="34" charset="0"/>
              </a:rPr>
              <a:t>Atbalstīti 45 komersanti</a:t>
            </a:r>
          </a:p>
          <a:p>
            <a:pPr marL="65019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710409" y="1598803"/>
            <a:ext cx="6357730" cy="705065"/>
          </a:xfrm>
          <a:prstGeom prst="rect">
            <a:avLst/>
          </a:prstGeom>
          <a:noFill/>
        </p:spPr>
        <p:txBody>
          <a:bodyPr wrap="square">
            <a:spAutoFit/>
          </a:bodyPr>
          <a:lstStyle/>
          <a:p>
            <a:pPr algn="l">
              <a:spcBef>
                <a:spcPts val="427"/>
              </a:spcBef>
            </a:pPr>
            <a:r>
              <a:rPr lang="lv-LV" sz="1991">
                <a:latin typeface="Verdana" panose="020B0604030504040204" pitchFamily="34" charset="0"/>
                <a:ea typeface="Verdana" panose="020B0604030504040204" pitchFamily="34" charset="0"/>
                <a:cs typeface="Segoe UI Light"/>
              </a:rPr>
              <a:t>Aizdevumi (</a:t>
            </a:r>
            <a:r>
              <a:rPr lang="lv-LV" sz="1991" err="1">
                <a:latin typeface="Verdana" panose="020B0604030504040204" pitchFamily="34" charset="0"/>
                <a:ea typeface="Verdana" panose="020B0604030504040204" pitchFamily="34" charset="0"/>
              </a:rPr>
              <a:t>pirmssēklas</a:t>
            </a:r>
            <a:r>
              <a:rPr lang="lv-LV" sz="1991">
                <a:latin typeface="Verdana" panose="020B0604030504040204" pitchFamily="34" charset="0"/>
                <a:ea typeface="Verdana" panose="020B0604030504040204" pitchFamily="34" charset="0"/>
              </a:rPr>
              <a:t> un sēklas ieguldījumi, </a:t>
            </a:r>
            <a:r>
              <a:rPr lang="lv-LV" sz="1991" err="1">
                <a:latin typeface="Verdana" panose="020B0604030504040204" pitchFamily="34" charset="0"/>
                <a:ea typeface="Verdana" panose="020B0604030504040204" pitchFamily="34" charset="0"/>
              </a:rPr>
              <a:t>akselerācijas</a:t>
            </a:r>
            <a:r>
              <a:rPr lang="lv-LV" sz="1991">
                <a:latin typeface="Verdana" panose="020B0604030504040204" pitchFamily="34" charset="0"/>
                <a:ea typeface="Verdana" panose="020B0604030504040204" pitchFamily="34" charset="0"/>
              </a:rPr>
              <a:t> pakalpojumi) </a:t>
            </a:r>
          </a:p>
        </p:txBody>
      </p:sp>
      <p:sp>
        <p:nvSpPr>
          <p:cNvPr id="19" name="TextBox 18">
            <a:extLst>
              <a:ext uri="{FF2B5EF4-FFF2-40B4-BE49-F238E27FC236}">
                <a16:creationId xmlns:a16="http://schemas.microsoft.com/office/drawing/2014/main" id="{0EF42420-E05C-48AF-B0EF-8CC8214D3D0B}"/>
              </a:ext>
            </a:extLst>
          </p:cNvPr>
          <p:cNvSpPr txBox="1"/>
          <p:nvPr/>
        </p:nvSpPr>
        <p:spPr>
          <a:xfrm>
            <a:off x="1455940" y="3108508"/>
            <a:ext cx="6674324" cy="814518"/>
          </a:xfrm>
          <a:prstGeom prst="rect">
            <a:avLst/>
          </a:prstGeom>
          <a:noFill/>
        </p:spPr>
        <p:txBody>
          <a:bodyPr wrap="square">
            <a:spAutoFit/>
          </a:bodyPr>
          <a:lstStyle/>
          <a:p>
            <a:pPr algn="ctr"/>
            <a:r>
              <a:rPr lang="lv-LV" sz="2133">
                <a:solidFill>
                  <a:srgbClr val="01859C"/>
                </a:solidFill>
                <a:latin typeface="Verdana"/>
                <a:ea typeface="Verdana"/>
              </a:rPr>
              <a:t>Kopējais finansējums  </a:t>
            </a:r>
            <a:r>
              <a:rPr lang="lv-LV" sz="2133" b="0">
                <a:latin typeface="Verdana"/>
                <a:ea typeface="Verdana"/>
              </a:rPr>
              <a:t>45 000 000 euro</a:t>
            </a:r>
            <a:endParaRPr lang="lv-LV" sz="2560" b="0">
              <a:latin typeface="Verdana"/>
              <a:ea typeface="Verdana"/>
            </a:endParaRPr>
          </a:p>
          <a:p>
            <a:pPr algn="ctr"/>
            <a:endParaRPr lang="fr-FR" sz="2560">
              <a:latin typeface="Verdana"/>
              <a:ea typeface="Verdana"/>
            </a:endParaRPr>
          </a:p>
        </p:txBody>
      </p:sp>
      <p:pic>
        <p:nvPicPr>
          <p:cNvPr id="17" name="Picture 16">
            <a:extLst>
              <a:ext uri="{FF2B5EF4-FFF2-40B4-BE49-F238E27FC236}">
                <a16:creationId xmlns:a16="http://schemas.microsoft.com/office/drawing/2014/main" id="{98F48DEE-0525-4023-B9A4-7F7C43DD7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908" y="7568816"/>
            <a:ext cx="1878953" cy="1948544"/>
          </a:xfrm>
          <a:prstGeom prst="rect">
            <a:avLst/>
          </a:prstGeom>
        </p:spPr>
      </p:pic>
    </p:spTree>
    <p:extLst>
      <p:ext uri="{BB962C8B-B14F-4D97-AF65-F5344CB8AC3E}">
        <p14:creationId xmlns:p14="http://schemas.microsoft.com/office/powerpoint/2010/main" val="2527565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646381" y="951403"/>
            <a:ext cx="6373107" cy="1313469"/>
          </a:xfrm>
        </p:spPr>
        <p:txBody>
          <a:bodyPr>
            <a:noAutofit/>
          </a:bodyPr>
          <a:lstStyle/>
          <a:p>
            <a:r>
              <a:rPr lang="lv-LV" sz="3413" b="1"/>
              <a:t>Atbalsts MVU</a:t>
            </a:r>
            <a:r>
              <a:rPr lang="lv-LV" sz="3413"/>
              <a:t>: </a:t>
            </a:r>
            <a:r>
              <a:rPr lang="lv-LV" sz="3413">
                <a:solidFill>
                  <a:srgbClr val="000000"/>
                </a:solidFill>
                <a:latin typeface="Verdana" panose="020B0604030504040204" pitchFamily="34" charset="0"/>
                <a:ea typeface="Verdana" panose="020B0604030504040204" pitchFamily="34" charset="0"/>
                <a:cs typeface="Segoe UI Light"/>
              </a:rPr>
              <a:t>r</a:t>
            </a:r>
            <a:r>
              <a:rPr lang="lv-LV" sz="3413">
                <a:solidFill>
                  <a:srgbClr val="000000"/>
                </a:solidFill>
                <a:latin typeface="Verdana" panose="020B0604030504040204" pitchFamily="34" charset="0"/>
                <a:ea typeface="Verdana" panose="020B0604030504040204" pitchFamily="34" charset="0"/>
              </a:rPr>
              <a:t>iska kapitāla instrumenti </a:t>
            </a:r>
            <a:br>
              <a:rPr lang="lv-LV" sz="3413" b="1"/>
            </a:br>
            <a:br>
              <a:rPr lang="lv-LV" sz="3413" b="1"/>
            </a:b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93055" y="2858803"/>
            <a:ext cx="8580727" cy="20179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93055" y="6221305"/>
            <a:ext cx="6835307" cy="326083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571791" y="6738435"/>
            <a:ext cx="6273097" cy="2061718"/>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p>
          <a:p>
            <a:pPr fontAlgn="base"/>
            <a:endParaRPr lang="lv-LV" sz="2133" b="0">
              <a:latin typeface="Verdana"/>
              <a:ea typeface="Verdana"/>
            </a:endParaRPr>
          </a:p>
          <a:p>
            <a:pPr rtl="0"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rPr>
              <a:t>pieejami sākot ar 2022. gada IV ceturksni/2023. gada I ceturksni (</a:t>
            </a:r>
            <a:r>
              <a:rPr lang="lv-LV" sz="2133" b="0">
                <a:latin typeface="Verdana" panose="020B0604030504040204" pitchFamily="34" charset="0"/>
                <a:ea typeface="Verdana" panose="020B0604030504040204" pitchFamily="34" charset="0"/>
                <a:cs typeface="Segoe UI Light"/>
              </a:rPr>
              <a:t>izstrādāts MK Noteikumu projekts, notiek iekšēja saskaņošana</a:t>
            </a:r>
            <a:r>
              <a:rPr lang="lv-LV" sz="2133" b="0">
                <a:latin typeface="Verdana"/>
                <a:ea typeface="Verdana"/>
              </a:rPr>
              <a:t>)</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32168"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492289" y="207631"/>
            <a:ext cx="7764156" cy="8617957"/>
          </a:xfrm>
        </p:spPr>
        <p:txBody>
          <a:bodyPr>
            <a:noAutofit/>
          </a:bodyPr>
          <a:lstStyle/>
          <a:p>
            <a:pPr marL="65019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komersanti </a:t>
            </a:r>
            <a:r>
              <a:rPr lang="lv-LV" sz="2404"/>
              <a:t>agrīnās izaugsmes / stabilās izaugsmes stadijā</a:t>
            </a:r>
          </a:p>
          <a:p>
            <a:pPr marL="0" indent="0">
              <a:buNone/>
            </a:pPr>
            <a:endParaRPr lang="lv-LV" sz="2404">
              <a:latin typeface="Segoe UI Light"/>
              <a:ea typeface="Verdana"/>
            </a:endParaRPr>
          </a:p>
          <a:p>
            <a:pPr marL="0" indent="0">
              <a:buNone/>
            </a:pPr>
            <a:r>
              <a:rPr lang="lv-LV" sz="2404" b="1">
                <a:solidFill>
                  <a:srgbClr val="01859C"/>
                </a:solidFill>
                <a:latin typeface="Verdana"/>
                <a:ea typeface="Verdana"/>
              </a:rPr>
              <a:t>Atbalsta nosacījumi:</a:t>
            </a:r>
          </a:p>
          <a:p>
            <a:pPr marL="324212" indent="-324212"/>
            <a:r>
              <a:rPr lang="lv-LV" sz="2276">
                <a:cs typeface="Segoe UI Light"/>
              </a:rPr>
              <a:t>Ieguldījumi pašu kapitāla vai </a:t>
            </a:r>
            <a:r>
              <a:rPr lang="lv-LV" sz="2276" err="1">
                <a:cs typeface="Segoe UI Light"/>
              </a:rPr>
              <a:t>kvazikapitāla</a:t>
            </a:r>
            <a:r>
              <a:rPr lang="lv-LV" sz="2276">
                <a:cs typeface="Segoe UI Light"/>
              </a:rPr>
              <a:t> veidā; </a:t>
            </a:r>
          </a:p>
          <a:p>
            <a:pPr marL="324212" indent="-324212"/>
            <a:r>
              <a:rPr lang="lv-LV" sz="2276">
                <a:cs typeface="Segoe UI Light"/>
              </a:rPr>
              <a:t>līdz 2 000 000 </a:t>
            </a:r>
            <a:r>
              <a:rPr lang="lv-LV" sz="2276" err="1">
                <a:cs typeface="Segoe UI Light"/>
              </a:rPr>
              <a:t>euro</a:t>
            </a:r>
            <a:r>
              <a:rPr lang="lv-LV" sz="2276">
                <a:cs typeface="Segoe UI Light"/>
              </a:rPr>
              <a:t> sākuma riska kapitāla fondā </a:t>
            </a:r>
          </a:p>
          <a:p>
            <a:pPr marL="974442" lvl="1" indent="-324212"/>
            <a:r>
              <a:rPr lang="lv-LV" sz="2276">
                <a:cs typeface="Segoe UI Light"/>
              </a:rPr>
              <a:t>līdz 4 000 000 euro Izaugsmes riska kapitāla fondā uzņēmuma produktu attīstībai, t.sk. jaunu produktu ieviešanai, jaunu tirgu apgūšanai, izaugsmes finansēšanai u.tml.;</a:t>
            </a:r>
          </a:p>
          <a:p>
            <a:pPr marL="324212" indent="-324212"/>
            <a:r>
              <a:rPr lang="lv-LV" sz="2276">
                <a:cs typeface="Segoe UI Light"/>
              </a:rPr>
              <a:t>Fonds varēs kļūt par investīciju objekta saistīto personu (iegūt izšķirošos ietekmi), kā arī finansēt aizstāšanas kapitālu (</a:t>
            </a:r>
            <a:r>
              <a:rPr lang="en-GB" sz="2276">
                <a:cs typeface="Segoe UI Light"/>
              </a:rPr>
              <a:t>acquisition/ buyout</a:t>
            </a:r>
            <a:r>
              <a:rPr lang="lv-LV" sz="2276">
                <a:cs typeface="Segoe UI Light"/>
              </a:rPr>
              <a:t>) u.tml.</a:t>
            </a:r>
          </a:p>
          <a:p>
            <a:pPr marL="324212" indent="-324212"/>
            <a:r>
              <a:rPr lang="lv-LV" sz="2276">
                <a:cs typeface="Segoe UI Light"/>
              </a:rPr>
              <a:t>Neattiecas tādas Regulas 651/2014 prasības kā:</a:t>
            </a:r>
          </a:p>
          <a:p>
            <a:pPr marL="974442" lvl="1" indent="-324212"/>
            <a:r>
              <a:rPr lang="lv-LV" sz="2276">
                <a:cs typeface="Segoe UI Light"/>
              </a:rPr>
              <a:t>60% privātais līdzfinansējums veicot ieguldījumus saimnieciskās darbības veicējos, kuri vecāki par 7 gadiem;</a:t>
            </a:r>
          </a:p>
          <a:p>
            <a:pPr marL="974442" lvl="1" indent="-324212"/>
            <a:r>
              <a:rPr lang="lv-LV" sz="2276" err="1">
                <a:cs typeface="Segoe UI Light"/>
              </a:rPr>
              <a:t>Mezanīna</a:t>
            </a:r>
            <a:r>
              <a:rPr lang="lv-LV" sz="2276">
                <a:cs typeface="Segoe UI Light"/>
              </a:rPr>
              <a:t> ieguldījumi nevar tikt veikti ar mērķi “aizstāšanas kapitāls”;</a:t>
            </a:r>
          </a:p>
          <a:p>
            <a:pPr marL="324212" indent="-324212"/>
            <a:r>
              <a:rPr lang="lv-LV" sz="2276">
                <a:cs typeface="Segoe UI Light"/>
              </a:rPr>
              <a:t>Atbalstu aizstāšanas kapitālam var sniegt tikai tad, ja to kombinē ar 50% jauna kapitāla</a:t>
            </a:r>
          </a:p>
          <a:p>
            <a:pPr marL="0" indent="0">
              <a:buNone/>
            </a:pPr>
            <a:endParaRPr lang="lv-LV" sz="2404">
              <a:cs typeface="Segoe UI Light"/>
            </a:endParaRPr>
          </a:p>
          <a:p>
            <a:endParaRPr lang="lv-LV" sz="2404">
              <a:cs typeface="Segoe UI Light"/>
            </a:endParaRP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01" y="3337871"/>
            <a:ext cx="1013111" cy="1017070"/>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293055" y="4978268"/>
            <a:ext cx="8580726" cy="111620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78526" y="5217282"/>
            <a:ext cx="8952307" cy="1077026"/>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 </a:t>
            </a:r>
          </a:p>
          <a:p>
            <a:pPr marL="650197" lvl="1"/>
            <a:r>
              <a:rPr lang="lv-LV" sz="2133" b="0">
                <a:latin typeface="Verdana" panose="020B0604030504040204" pitchFamily="34" charset="0"/>
                <a:ea typeface="Verdana" panose="020B0604030504040204" pitchFamily="34" charset="0"/>
              </a:rPr>
              <a:t>Atbalstīti 40 komersanti</a:t>
            </a:r>
          </a:p>
          <a:p>
            <a:pPr marL="65019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661758" y="1681424"/>
            <a:ext cx="6357730" cy="705065"/>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Aizdevumi (</a:t>
            </a:r>
            <a:r>
              <a:rPr lang="lv-LV" sz="1991">
                <a:latin typeface="Verdana" panose="020B0604030504040204" pitchFamily="34" charset="0"/>
                <a:ea typeface="Verdana" panose="020B0604030504040204" pitchFamily="34" charset="0"/>
              </a:rPr>
              <a:t>sākuma un izaugsmes iespēju kapitāla ieguldījumi)</a:t>
            </a:r>
          </a:p>
        </p:txBody>
      </p:sp>
      <p:sp>
        <p:nvSpPr>
          <p:cNvPr id="19" name="TextBox 18">
            <a:extLst>
              <a:ext uri="{FF2B5EF4-FFF2-40B4-BE49-F238E27FC236}">
                <a16:creationId xmlns:a16="http://schemas.microsoft.com/office/drawing/2014/main" id="{0EF42420-E05C-48AF-B0EF-8CC8214D3D0B}"/>
              </a:ext>
            </a:extLst>
          </p:cNvPr>
          <p:cNvSpPr txBox="1"/>
          <p:nvPr/>
        </p:nvSpPr>
        <p:spPr>
          <a:xfrm>
            <a:off x="1734869" y="2917480"/>
            <a:ext cx="6674324" cy="2585772"/>
          </a:xfrm>
          <a:prstGeom prst="rect">
            <a:avLst/>
          </a:prstGeom>
          <a:noFill/>
        </p:spPr>
        <p:txBody>
          <a:bodyPr wrap="square">
            <a:spAutoFit/>
          </a:bodyPr>
          <a:lstStyle/>
          <a:p>
            <a:pPr algn="ctr"/>
            <a:r>
              <a:rPr lang="lv-LV" sz="2133">
                <a:solidFill>
                  <a:srgbClr val="01859C"/>
                </a:solidFill>
                <a:latin typeface="Verdana"/>
                <a:ea typeface="Verdana"/>
              </a:rPr>
              <a:t>Kopējais finansējums  </a:t>
            </a:r>
            <a:r>
              <a:rPr lang="lv-LV" sz="2133" b="0">
                <a:latin typeface="Verdana"/>
                <a:ea typeface="Verdana"/>
              </a:rPr>
              <a:t>30 000 000 euro</a:t>
            </a:r>
          </a:p>
          <a:p>
            <a:pPr algn="ctr"/>
            <a:endParaRPr lang="lv-LV" sz="2560">
              <a:latin typeface="Verdana"/>
              <a:ea typeface="Verdana"/>
            </a:endParaRPr>
          </a:p>
          <a:p>
            <a:r>
              <a:rPr lang="en-US" sz="2130" b="0">
                <a:latin typeface="Verdana" panose="020B0604030504040204" pitchFamily="34" charset="0"/>
                <a:ea typeface="Verdana" panose="020B0604030504040204" pitchFamily="34" charset="0"/>
              </a:rPr>
              <a:t>10 </a:t>
            </a:r>
            <a:r>
              <a:rPr lang="lv-LV" sz="2130" b="0">
                <a:latin typeface="Verdana" panose="020B0604030504040204" pitchFamily="34" charset="0"/>
                <a:ea typeface="Verdana" panose="020B0604030504040204" pitchFamily="34" charset="0"/>
              </a:rPr>
              <a:t>000 000 euro</a:t>
            </a:r>
            <a:r>
              <a:rPr lang="en-US" sz="2130" b="0">
                <a:latin typeface="Verdana" panose="020B0604030504040204" pitchFamily="34" charset="0"/>
                <a:ea typeface="Verdana" panose="020B0604030504040204" pitchFamily="34" charset="0"/>
              </a:rPr>
              <a:t> - </a:t>
            </a:r>
            <a:r>
              <a:rPr lang="en-US" sz="2130" b="0" err="1">
                <a:latin typeface="Verdana" panose="020B0604030504040204" pitchFamily="34" charset="0"/>
                <a:ea typeface="Verdana" panose="020B0604030504040204" pitchFamily="34" charset="0"/>
              </a:rPr>
              <a:t>Sākuma</a:t>
            </a:r>
            <a:r>
              <a:rPr lang="en-US" sz="2130" b="0">
                <a:latin typeface="Verdana" panose="020B0604030504040204" pitchFamily="34" charset="0"/>
                <a:ea typeface="Verdana" panose="020B0604030504040204" pitchFamily="34" charset="0"/>
              </a:rPr>
              <a:t> </a:t>
            </a:r>
            <a:r>
              <a:rPr lang="en-US" sz="2130" b="0" err="1">
                <a:latin typeface="Verdana" panose="020B0604030504040204" pitchFamily="34" charset="0"/>
                <a:ea typeface="Verdana" panose="020B0604030504040204" pitchFamily="34" charset="0"/>
              </a:rPr>
              <a:t>riska</a:t>
            </a:r>
            <a:r>
              <a:rPr lang="en-US" sz="2130" b="0">
                <a:latin typeface="Verdana" panose="020B0604030504040204" pitchFamily="34" charset="0"/>
                <a:ea typeface="Verdana" panose="020B0604030504040204" pitchFamily="34" charset="0"/>
              </a:rPr>
              <a:t> </a:t>
            </a:r>
            <a:r>
              <a:rPr lang="en-US" sz="2130" b="0" err="1">
                <a:latin typeface="Verdana" panose="020B0604030504040204" pitchFamily="34" charset="0"/>
                <a:ea typeface="Verdana" panose="020B0604030504040204" pitchFamily="34" charset="0"/>
              </a:rPr>
              <a:t>kapitāla</a:t>
            </a:r>
            <a:r>
              <a:rPr lang="en-US" sz="2130" b="0">
                <a:latin typeface="Verdana" panose="020B0604030504040204" pitchFamily="34" charset="0"/>
                <a:ea typeface="Verdana" panose="020B0604030504040204" pitchFamily="34" charset="0"/>
              </a:rPr>
              <a:t> fonds</a:t>
            </a:r>
            <a:endParaRPr lang="lv-LV" sz="2130" b="0">
              <a:latin typeface="Verdana" panose="020B0604030504040204" pitchFamily="34" charset="0"/>
              <a:ea typeface="Verdana" panose="020B0604030504040204" pitchFamily="34" charset="0"/>
            </a:endParaRPr>
          </a:p>
          <a:p>
            <a:r>
              <a:rPr lang="en-US" sz="2130" b="0">
                <a:latin typeface="Verdana" panose="020B0604030504040204" pitchFamily="34" charset="0"/>
                <a:ea typeface="Verdana" panose="020B0604030504040204" pitchFamily="34" charset="0"/>
              </a:rPr>
              <a:t>20 </a:t>
            </a:r>
            <a:r>
              <a:rPr lang="lv-LV" sz="2130" b="0">
                <a:latin typeface="Verdana" panose="020B0604030504040204" pitchFamily="34" charset="0"/>
                <a:ea typeface="Verdana" panose="020B0604030504040204" pitchFamily="34" charset="0"/>
              </a:rPr>
              <a:t>000 000 euro</a:t>
            </a:r>
            <a:r>
              <a:rPr lang="en-US" sz="2130" b="0">
                <a:latin typeface="Verdana" panose="020B0604030504040204" pitchFamily="34" charset="0"/>
                <a:ea typeface="Verdana" panose="020B0604030504040204" pitchFamily="34" charset="0"/>
              </a:rPr>
              <a:t> - </a:t>
            </a:r>
            <a:r>
              <a:rPr lang="en-US" sz="2130" b="0" err="1">
                <a:latin typeface="Verdana" panose="020B0604030504040204" pitchFamily="34" charset="0"/>
                <a:ea typeface="Verdana" panose="020B0604030504040204" pitchFamily="34" charset="0"/>
              </a:rPr>
              <a:t>Izaugsmes</a:t>
            </a:r>
            <a:r>
              <a:rPr lang="en-US" sz="2130" b="0">
                <a:latin typeface="Verdana" panose="020B0604030504040204" pitchFamily="34" charset="0"/>
                <a:ea typeface="Verdana" panose="020B0604030504040204" pitchFamily="34" charset="0"/>
              </a:rPr>
              <a:t> </a:t>
            </a:r>
            <a:r>
              <a:rPr lang="en-US" sz="2130" b="0" err="1">
                <a:latin typeface="Verdana" panose="020B0604030504040204" pitchFamily="34" charset="0"/>
                <a:ea typeface="Verdana" panose="020B0604030504040204" pitchFamily="34" charset="0"/>
              </a:rPr>
              <a:t>riska</a:t>
            </a:r>
            <a:r>
              <a:rPr lang="en-US" sz="2130" b="0">
                <a:latin typeface="Verdana" panose="020B0604030504040204" pitchFamily="34" charset="0"/>
                <a:ea typeface="Verdana" panose="020B0604030504040204" pitchFamily="34" charset="0"/>
              </a:rPr>
              <a:t> </a:t>
            </a:r>
            <a:r>
              <a:rPr lang="en-US" sz="2130" b="0" err="1">
                <a:latin typeface="Verdana" panose="020B0604030504040204" pitchFamily="34" charset="0"/>
                <a:ea typeface="Verdana" panose="020B0604030504040204" pitchFamily="34" charset="0"/>
              </a:rPr>
              <a:t>kapitāla</a:t>
            </a:r>
            <a:r>
              <a:rPr lang="en-US" sz="2130" b="0">
                <a:latin typeface="Verdana" panose="020B0604030504040204" pitchFamily="34" charset="0"/>
                <a:ea typeface="Verdana" panose="020B0604030504040204" pitchFamily="34" charset="0"/>
              </a:rPr>
              <a:t> fonds </a:t>
            </a:r>
            <a:endParaRPr lang="lv-LV" sz="2130" b="0">
              <a:latin typeface="Verdana" panose="020B0604030504040204" pitchFamily="34" charset="0"/>
              <a:ea typeface="Verdana" panose="020B0604030504040204" pitchFamily="34" charset="0"/>
            </a:endParaRPr>
          </a:p>
          <a:p>
            <a:pPr algn="ctr"/>
            <a:endParaRPr lang="lv-LV" sz="2560">
              <a:latin typeface="Verdana"/>
              <a:ea typeface="Verdana"/>
            </a:endParaRPr>
          </a:p>
          <a:p>
            <a:pPr algn="ctr"/>
            <a:endParaRPr lang="fr-FR" sz="2560">
              <a:latin typeface="Verdana"/>
              <a:ea typeface="Verdana"/>
            </a:endParaRPr>
          </a:p>
        </p:txBody>
      </p:sp>
      <p:pic>
        <p:nvPicPr>
          <p:cNvPr id="20" name="Picture 19">
            <a:extLst>
              <a:ext uri="{FF2B5EF4-FFF2-40B4-BE49-F238E27FC236}">
                <a16:creationId xmlns:a16="http://schemas.microsoft.com/office/drawing/2014/main" id="{814F8BCB-7A23-4BC8-A81A-9486684327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9859" y="7340642"/>
            <a:ext cx="1554253" cy="1629788"/>
          </a:xfrm>
          <a:prstGeom prst="rect">
            <a:avLst/>
          </a:prstGeom>
        </p:spPr>
      </p:pic>
    </p:spTree>
    <p:extLst>
      <p:ext uri="{BB962C8B-B14F-4D97-AF65-F5344CB8AC3E}">
        <p14:creationId xmlns:p14="http://schemas.microsoft.com/office/powerpoint/2010/main" val="1564723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646381" y="473261"/>
            <a:ext cx="7039899" cy="1313469"/>
          </a:xfrm>
        </p:spPr>
        <p:txBody>
          <a:bodyPr>
            <a:noAutofit/>
          </a:bodyPr>
          <a:lstStyle/>
          <a:p>
            <a:r>
              <a:rPr lang="lv-LV" sz="3413" b="1">
                <a:latin typeface="Verdana" panose="020B0604030504040204" pitchFamily="34" charset="0"/>
                <a:ea typeface="Verdana" panose="020B0604030504040204" pitchFamily="34" charset="0"/>
              </a:rPr>
              <a:t>Investīcijas MVU dalībai Baltijas kapitāla tirgū</a:t>
            </a: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93055" y="2816014"/>
            <a:ext cx="8580727" cy="11357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lv-LV" sz="2133">
                <a:solidFill>
                  <a:srgbClr val="01859C"/>
                </a:solidFill>
                <a:latin typeface="Verdana"/>
                <a:ea typeface="Verdana"/>
              </a:rPr>
              <a:t>            Kopējais finansējums  </a:t>
            </a:r>
            <a:r>
              <a:rPr lang="lv-LV" sz="2133" b="0">
                <a:solidFill>
                  <a:srgbClr val="000000"/>
                </a:solidFill>
                <a:latin typeface="Verdana"/>
                <a:ea typeface="Verdana"/>
              </a:rPr>
              <a:t>20 000 000 euro</a:t>
            </a:r>
            <a:endParaRPr lang="fr-FR" sz="2133" b="0">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309568" y="5483423"/>
            <a:ext cx="8597239" cy="180437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523855" y="5524011"/>
            <a:ext cx="8641338" cy="1733488"/>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p>
          <a:p>
            <a:pPr rtl="0"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rPr>
              <a:t>pieejami sākot ar 2022. gada IV ceturksni/2023. gada I ceturksni (MK apstiprināts informatīvais ziņojums, notiek sarunas par fonda specifiku ar LT, tiek izstrādāts MK Noteikumu projekts)</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32168"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492289" y="207631"/>
            <a:ext cx="7764156" cy="8617957"/>
          </a:xfrm>
        </p:spPr>
        <p:txBody>
          <a:bodyPr>
            <a:noAutofit/>
          </a:bodyPr>
          <a:lstStyle/>
          <a:p>
            <a:pPr marL="65019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komersanti - pelnoši uzņēmumi ar uzņēmuma vērtību no 5 000 000 euro līdz 100 000 000 euro </a:t>
            </a:r>
          </a:p>
          <a:p>
            <a:pPr marL="0" indent="0">
              <a:buNone/>
            </a:pPr>
            <a:endParaRPr lang="lv-LV" sz="2404">
              <a:cs typeface="Segoe UI Light"/>
            </a:endParaRPr>
          </a:p>
          <a:p>
            <a:pPr>
              <a:buFont typeface="Wingdings" panose="05000000000000000000" pitchFamily="2" charset="2"/>
              <a:buChar char="ü"/>
            </a:pPr>
            <a:r>
              <a:rPr lang="lv-LV" sz="2404"/>
              <a:t>Baltijas fondu veido vismaz divas Baltijas valstis (Latvija, Lietuva), Igaunija var pievienoties vēlāk</a:t>
            </a:r>
          </a:p>
          <a:p>
            <a:pPr marL="0" indent="0">
              <a:buNone/>
            </a:pPr>
            <a:endParaRPr lang="lv-LV" sz="2404">
              <a:latin typeface="Segoe UI Light"/>
              <a:ea typeface="Verdana"/>
            </a:endParaRPr>
          </a:p>
          <a:p>
            <a:pPr marL="0" indent="0">
              <a:buNone/>
            </a:pPr>
            <a:r>
              <a:rPr lang="lv-LV" sz="2404" b="1">
                <a:solidFill>
                  <a:srgbClr val="01859C"/>
                </a:solidFill>
                <a:latin typeface="Verdana"/>
                <a:ea typeface="Verdana"/>
              </a:rPr>
              <a:t>Atbalsta nosacījumi:</a:t>
            </a:r>
          </a:p>
          <a:p>
            <a:r>
              <a:rPr lang="lv-LV" sz="2404"/>
              <a:t>Altum tiek veidots fonds turpmākai dalībai Baltijas fonda dalībā;</a:t>
            </a:r>
          </a:p>
          <a:p>
            <a:r>
              <a:rPr lang="lv-LV" sz="2404"/>
              <a:t>sākotnējai kotēšanai un iekļaušanai Baltijas valstu akciju tirgū;</a:t>
            </a:r>
          </a:p>
          <a:p>
            <a:r>
              <a:rPr lang="lv-LV" sz="2404"/>
              <a:t>Fonds katrā darījumā ieguldītu līdz 50% no kopējā emisijas apjoma, bet pārējai ieguldījuma daļai ir jānāk no citiem ieguldītājiem;</a:t>
            </a:r>
          </a:p>
          <a:p>
            <a:r>
              <a:rPr lang="lv-LV" sz="2404"/>
              <a:t>Ieguldījuma apmērs vienā uzņēmumā ir robežās no 500 000 līdz 5 000 000 euro, vidēji no 2 000 000 euro līdz 3 000 000 euro</a:t>
            </a:r>
          </a:p>
          <a:p>
            <a:pPr marL="0" indent="0">
              <a:buNone/>
            </a:pPr>
            <a:endParaRPr lang="lv-LV" sz="2404">
              <a:cs typeface="Segoe UI Light"/>
            </a:endParaRPr>
          </a:p>
          <a:p>
            <a:endParaRPr lang="lv-LV" sz="2404">
              <a:cs typeface="Segoe UI Light"/>
            </a:endParaRP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78" y="2929672"/>
            <a:ext cx="1013111" cy="1017070"/>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309569" y="4075435"/>
            <a:ext cx="8580726" cy="128429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78525" y="4243526"/>
            <a:ext cx="8952307" cy="1077026"/>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 </a:t>
            </a:r>
          </a:p>
          <a:p>
            <a:pPr marL="650197" lvl="1"/>
            <a:r>
              <a:rPr lang="lv-LV" sz="2133" b="0">
                <a:latin typeface="Verdana" panose="020B0604030504040204" pitchFamily="34" charset="0"/>
                <a:ea typeface="Verdana" panose="020B0604030504040204" pitchFamily="34" charset="0"/>
              </a:rPr>
              <a:t>Atbalstīti līdz 15 komersanti</a:t>
            </a:r>
          </a:p>
          <a:p>
            <a:pPr marL="65019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646381" y="1754030"/>
            <a:ext cx="6357730" cy="398699"/>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rPr>
              <a:t>Aizdevumi - Investīcijas</a:t>
            </a:r>
          </a:p>
        </p:txBody>
      </p:sp>
      <p:pic>
        <p:nvPicPr>
          <p:cNvPr id="18" name="Picture 17">
            <a:extLst>
              <a:ext uri="{FF2B5EF4-FFF2-40B4-BE49-F238E27FC236}">
                <a16:creationId xmlns:a16="http://schemas.microsoft.com/office/drawing/2014/main" id="{DC0274F5-D07C-4F70-B3D1-7BA527A12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543" y="7610801"/>
            <a:ext cx="2212406" cy="1811608"/>
          </a:xfrm>
          <a:prstGeom prst="rect">
            <a:avLst/>
          </a:prstGeom>
        </p:spPr>
      </p:pic>
    </p:spTree>
    <p:extLst>
      <p:ext uri="{BB962C8B-B14F-4D97-AF65-F5344CB8AC3E}">
        <p14:creationId xmlns:p14="http://schemas.microsoft.com/office/powerpoint/2010/main" val="750087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382096C-4C72-42FE-96B5-7BAB879D68F6}"/>
              </a:ext>
            </a:extLst>
          </p:cNvPr>
          <p:cNvSpPr>
            <a:spLocks noGrp="1"/>
          </p:cNvSpPr>
          <p:nvPr>
            <p:ph idx="1"/>
          </p:nvPr>
        </p:nvSpPr>
        <p:spPr>
          <a:xfrm>
            <a:off x="1192371" y="4222546"/>
            <a:ext cx="14955520" cy="4562468"/>
          </a:xfrm>
        </p:spPr>
        <p:txBody>
          <a:bodyPr vert="horz" lIns="130048" tIns="65024" rIns="130048" bIns="65024" rtlCol="0" anchor="t">
            <a:normAutofit/>
          </a:bodyPr>
          <a:lstStyle/>
          <a:p>
            <a:pPr marL="0" indent="0" algn="ctr">
              <a:buNone/>
            </a:pPr>
            <a:r>
              <a:rPr lang="lv-LV" sz="6258" b="1">
                <a:solidFill>
                  <a:srgbClr val="01859C"/>
                </a:solidFill>
              </a:rPr>
              <a:t>DIGITĀLĀ TRANSFORMĀCIJA</a:t>
            </a:r>
            <a:endParaRPr lang="en-AU" sz="6258" b="1">
              <a:solidFill>
                <a:srgbClr val="01859C"/>
              </a:solidFill>
            </a:endParaRPr>
          </a:p>
        </p:txBody>
      </p:sp>
      <p:sp>
        <p:nvSpPr>
          <p:cNvPr id="2" name="Slide Number Placeholder 1">
            <a:extLst>
              <a:ext uri="{FF2B5EF4-FFF2-40B4-BE49-F238E27FC236}">
                <a16:creationId xmlns:a16="http://schemas.microsoft.com/office/drawing/2014/main" id="{F65935C8-EFEC-484D-B19D-7F2EC2290A7A}"/>
              </a:ext>
            </a:extLst>
          </p:cNvPr>
          <p:cNvSpPr>
            <a:spLocks noGrp="1"/>
          </p:cNvSpPr>
          <p:nvPr>
            <p:ph type="sldNum" sz="quarter" idx="12"/>
          </p:nvPr>
        </p:nvSpPr>
        <p:spPr/>
        <p:txBody>
          <a:bodyPr/>
          <a:lstStyle/>
          <a:p>
            <a:fld id="{5E50E789-633A-46A7-8606-C525B790CAEA}" type="slidenum">
              <a:rPr lang="lv-LV" smtClean="0"/>
              <a:t>34</a:t>
            </a:fld>
            <a:endParaRPr lang="lv-LV"/>
          </a:p>
        </p:txBody>
      </p:sp>
      <p:sp>
        <p:nvSpPr>
          <p:cNvPr id="5" name="Rectangle 4">
            <a:extLst>
              <a:ext uri="{FF2B5EF4-FFF2-40B4-BE49-F238E27FC236}">
                <a16:creationId xmlns:a16="http://schemas.microsoft.com/office/drawing/2014/main" id="{5AE7195A-C489-4A41-A053-4F1056CD3095}"/>
              </a:ext>
            </a:extLst>
          </p:cNvPr>
          <p:cNvSpPr/>
          <p:nvPr/>
        </p:nvSpPr>
        <p:spPr>
          <a:xfrm>
            <a:off x="6956107" y="6701166"/>
            <a:ext cx="3428047" cy="961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3000"/>
              <a:t>183,5 MEUR</a:t>
            </a:r>
            <a:endParaRPr lang="en-AU" sz="3000"/>
          </a:p>
        </p:txBody>
      </p:sp>
    </p:spTree>
    <p:extLst>
      <p:ext uri="{BB962C8B-B14F-4D97-AF65-F5344CB8AC3E}">
        <p14:creationId xmlns:p14="http://schemas.microsoft.com/office/powerpoint/2010/main" val="703300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27C62C9-4025-439A-9907-CCBA4BABB11F}"/>
              </a:ext>
            </a:extLst>
          </p:cNvPr>
          <p:cNvSpPr/>
          <p:nvPr/>
        </p:nvSpPr>
        <p:spPr>
          <a:xfrm>
            <a:off x="9383308" y="13947"/>
            <a:ext cx="7972767"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pic>
        <p:nvPicPr>
          <p:cNvPr id="11" name="Picture 10">
            <a:extLst>
              <a:ext uri="{FF2B5EF4-FFF2-40B4-BE49-F238E27FC236}">
                <a16:creationId xmlns:a16="http://schemas.microsoft.com/office/drawing/2014/main" id="{ACE7C3F3-8F23-4D80-BB65-8A6DC720E5C1}"/>
              </a:ext>
            </a:extLst>
          </p:cNvPr>
          <p:cNvPicPr>
            <a:picLocks noChangeAspect="1"/>
          </p:cNvPicPr>
          <p:nvPr/>
        </p:nvPicPr>
        <p:blipFill>
          <a:blip r:embed="rId3"/>
          <a:stretch>
            <a:fillRect/>
          </a:stretch>
        </p:blipFill>
        <p:spPr>
          <a:xfrm>
            <a:off x="9356714" y="7522380"/>
            <a:ext cx="1976809" cy="2308324"/>
          </a:xfrm>
          <a:prstGeom prst="rect">
            <a:avLst/>
          </a:prstGeom>
        </p:spPr>
      </p:pic>
      <p:sp>
        <p:nvSpPr>
          <p:cNvPr id="2" name="Title 1">
            <a:extLst>
              <a:ext uri="{FF2B5EF4-FFF2-40B4-BE49-F238E27FC236}">
                <a16:creationId xmlns:a16="http://schemas.microsoft.com/office/drawing/2014/main" id="{D9422E31-B472-4A79-AD98-A51CA6737D0E}"/>
              </a:ext>
            </a:extLst>
          </p:cNvPr>
          <p:cNvSpPr>
            <a:spLocks noGrp="1"/>
          </p:cNvSpPr>
          <p:nvPr>
            <p:ph type="title"/>
          </p:nvPr>
        </p:nvSpPr>
        <p:spPr>
          <a:xfrm>
            <a:off x="2942952" y="543975"/>
            <a:ext cx="6292488" cy="2104643"/>
          </a:xfrm>
        </p:spPr>
        <p:txBody>
          <a:bodyPr>
            <a:normAutofit/>
          </a:bodyPr>
          <a:lstStyle/>
          <a:p>
            <a:r>
              <a:rPr lang="lv-LV" sz="3200"/>
              <a:t>DIGITĀLĀ TRANSFORMĀCIJA</a:t>
            </a:r>
          </a:p>
        </p:txBody>
      </p:sp>
      <p:sp>
        <p:nvSpPr>
          <p:cNvPr id="12" name="TextBox 11">
            <a:extLst>
              <a:ext uri="{FF2B5EF4-FFF2-40B4-BE49-F238E27FC236}">
                <a16:creationId xmlns:a16="http://schemas.microsoft.com/office/drawing/2014/main" id="{252E5902-2D52-4475-A18F-7602831653CE}"/>
              </a:ext>
            </a:extLst>
          </p:cNvPr>
          <p:cNvSpPr txBox="1"/>
          <p:nvPr/>
        </p:nvSpPr>
        <p:spPr>
          <a:xfrm>
            <a:off x="1950522" y="3788966"/>
            <a:ext cx="8793678" cy="461665"/>
          </a:xfrm>
          <a:prstGeom prst="rect">
            <a:avLst/>
          </a:prstGeom>
          <a:noFill/>
        </p:spPr>
        <p:txBody>
          <a:bodyPr wrap="square">
            <a:spAutoFit/>
          </a:bodyPr>
          <a:lstStyle/>
          <a:p>
            <a:r>
              <a:rPr lang="lv-LV" b="0" i="0">
                <a:solidFill>
                  <a:srgbClr val="000000"/>
                </a:solidFill>
                <a:effectLst/>
                <a:latin typeface="Times New Roman" panose="02020603050405020304" pitchFamily="18" charset="0"/>
              </a:rPr>
              <a:t> </a:t>
            </a:r>
            <a:endParaRPr lang="lv-LV"/>
          </a:p>
        </p:txBody>
      </p:sp>
      <p:sp>
        <p:nvSpPr>
          <p:cNvPr id="15" name="Rectangle: Rounded Corners 14">
            <a:extLst>
              <a:ext uri="{FF2B5EF4-FFF2-40B4-BE49-F238E27FC236}">
                <a16:creationId xmlns:a16="http://schemas.microsoft.com/office/drawing/2014/main" id="{F6B5225C-DDF1-4E95-ADD9-F5CE2DF96A9C}"/>
              </a:ext>
            </a:extLst>
          </p:cNvPr>
          <p:cNvSpPr/>
          <p:nvPr/>
        </p:nvSpPr>
        <p:spPr>
          <a:xfrm>
            <a:off x="317420" y="4033555"/>
            <a:ext cx="8444454" cy="1885859"/>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a:p>
        </p:txBody>
      </p:sp>
      <p:sp>
        <p:nvSpPr>
          <p:cNvPr id="17" name="TextBox 16">
            <a:extLst>
              <a:ext uri="{FF2B5EF4-FFF2-40B4-BE49-F238E27FC236}">
                <a16:creationId xmlns:a16="http://schemas.microsoft.com/office/drawing/2014/main" id="{D97AAC20-00A5-4057-90A8-CB5FE835AB54}"/>
              </a:ext>
            </a:extLst>
          </p:cNvPr>
          <p:cNvSpPr txBox="1"/>
          <p:nvPr/>
        </p:nvSpPr>
        <p:spPr>
          <a:xfrm>
            <a:off x="363035" y="4010758"/>
            <a:ext cx="8307096" cy="2183675"/>
          </a:xfrm>
          <a:prstGeom prst="rect">
            <a:avLst/>
          </a:prstGeom>
          <a:noFill/>
        </p:spPr>
        <p:txBody>
          <a:bodyPr wrap="square">
            <a:spAutoFit/>
          </a:bodyPr>
          <a:lstStyle/>
          <a:p>
            <a:r>
              <a:rPr lang="lv-LV" sz="2130">
                <a:solidFill>
                  <a:srgbClr val="01859C"/>
                </a:solidFill>
                <a:latin typeface="Verdana"/>
                <a:ea typeface="Verdana"/>
              </a:rPr>
              <a:t>Atbalsta veidi:</a:t>
            </a:r>
          </a:p>
          <a:p>
            <a:r>
              <a:rPr lang="lv-LV" sz="2130" b="0" err="1">
                <a:latin typeface="Verdana"/>
                <a:ea typeface="Verdana"/>
                <a:cs typeface="Times New Roman"/>
              </a:rPr>
              <a:t>Vaučeri</a:t>
            </a:r>
            <a:r>
              <a:rPr lang="lv-LV" sz="2130" b="0">
                <a:latin typeface="Verdana"/>
                <a:ea typeface="Verdana"/>
                <a:cs typeface="Times New Roman"/>
              </a:rPr>
              <a:t> līdz 5000 </a:t>
            </a:r>
            <a:r>
              <a:rPr lang="lv-LV" sz="2130" b="0" err="1">
                <a:latin typeface="Verdana"/>
                <a:ea typeface="Verdana"/>
                <a:cs typeface="Times New Roman"/>
              </a:rPr>
              <a:t>euro</a:t>
            </a:r>
            <a:r>
              <a:rPr lang="lv-LV" sz="2130" b="0">
                <a:latin typeface="Verdana"/>
                <a:ea typeface="Verdana"/>
                <a:cs typeface="Times New Roman"/>
              </a:rPr>
              <a:t> </a:t>
            </a:r>
            <a:r>
              <a:rPr lang="lv-LV" sz="1200" b="0">
                <a:latin typeface="Verdana"/>
                <a:ea typeface="Verdana"/>
                <a:cs typeface="Times New Roman"/>
              </a:rPr>
              <a:t>(EDIC tests)</a:t>
            </a:r>
          </a:p>
          <a:p>
            <a:r>
              <a:rPr lang="lv-LV" sz="2130" b="0">
                <a:latin typeface="Verdana"/>
                <a:ea typeface="Verdana"/>
                <a:cs typeface="Times New Roman"/>
              </a:rPr>
              <a:t>Granti līdz 100 000 </a:t>
            </a:r>
            <a:r>
              <a:rPr lang="lv-LV" sz="2130" b="0" err="1">
                <a:latin typeface="Verdana"/>
                <a:ea typeface="Verdana"/>
                <a:cs typeface="Times New Roman"/>
              </a:rPr>
              <a:t>euro</a:t>
            </a:r>
            <a:r>
              <a:rPr lang="lv-LV" sz="2130" b="0">
                <a:latin typeface="Verdana"/>
                <a:ea typeface="Verdana"/>
                <a:cs typeface="Times New Roman"/>
              </a:rPr>
              <a:t> </a:t>
            </a:r>
            <a:r>
              <a:rPr lang="lv-LV" sz="1200" b="0">
                <a:latin typeface="Verdana"/>
                <a:ea typeface="Verdana"/>
                <a:cs typeface="Times New Roman"/>
              </a:rPr>
              <a:t>(EDIC tests + atzinums)</a:t>
            </a:r>
          </a:p>
          <a:p>
            <a:r>
              <a:rPr lang="lv-LV" sz="2130" b="0">
                <a:latin typeface="Verdana" panose="020B0604030504040204" pitchFamily="34" charset="0"/>
                <a:ea typeface="Verdana" panose="020B0604030504040204" pitchFamily="34" charset="0"/>
              </a:rPr>
              <a:t>Aizdevumi ar kapitāla atlaidi līdz 30% </a:t>
            </a:r>
            <a:r>
              <a:rPr lang="lv-LV" sz="1200" b="0">
                <a:latin typeface="Verdana"/>
                <a:ea typeface="Verdana"/>
                <a:cs typeface="Times New Roman"/>
              </a:rPr>
              <a:t>(EDIC tests + atzinums)</a:t>
            </a:r>
          </a:p>
          <a:p>
            <a:r>
              <a:rPr lang="lv-LV" sz="2130" b="0">
                <a:latin typeface="Verdana" panose="020B0604030504040204" pitchFamily="34" charset="0"/>
                <a:ea typeface="Verdana" panose="020B0604030504040204" pitchFamily="34" charset="0"/>
              </a:rPr>
              <a:t>Apmācības</a:t>
            </a:r>
            <a:r>
              <a:rPr lang="lv-LV" b="0">
                <a:latin typeface="Verdana" panose="020B0604030504040204" pitchFamily="34" charset="0"/>
                <a:ea typeface="Verdana" panose="020B0604030504040204" pitchFamily="34" charset="0"/>
              </a:rPr>
              <a:t> </a:t>
            </a:r>
            <a:r>
              <a:rPr lang="lv-LV" sz="1200" b="0">
                <a:latin typeface="Verdana"/>
                <a:ea typeface="Verdana"/>
                <a:cs typeface="Times New Roman"/>
              </a:rPr>
              <a:t>(EDIC tests + atzinums)</a:t>
            </a:r>
          </a:p>
          <a:p>
            <a:pPr algn="l"/>
            <a:endParaRPr lang="lv-LV" b="0">
              <a:latin typeface="Verdana" panose="020B0604030504040204" pitchFamily="34" charset="0"/>
              <a:ea typeface="Verdana" panose="020B0604030504040204" pitchFamily="34" charset="0"/>
            </a:endParaRPr>
          </a:p>
        </p:txBody>
      </p:sp>
      <p:sp>
        <p:nvSpPr>
          <p:cNvPr id="18" name="Rectangle: Rounded Corners 17">
            <a:extLst>
              <a:ext uri="{FF2B5EF4-FFF2-40B4-BE49-F238E27FC236}">
                <a16:creationId xmlns:a16="http://schemas.microsoft.com/office/drawing/2014/main" id="{28D0D3FC-0846-4FF4-8059-7A87487546B0}"/>
              </a:ext>
            </a:extLst>
          </p:cNvPr>
          <p:cNvSpPr/>
          <p:nvPr/>
        </p:nvSpPr>
        <p:spPr>
          <a:xfrm>
            <a:off x="317419" y="6091789"/>
            <a:ext cx="8444453" cy="186328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a:p>
        </p:txBody>
      </p:sp>
      <p:sp>
        <p:nvSpPr>
          <p:cNvPr id="22" name="TextBox 21">
            <a:extLst>
              <a:ext uri="{FF2B5EF4-FFF2-40B4-BE49-F238E27FC236}">
                <a16:creationId xmlns:a16="http://schemas.microsoft.com/office/drawing/2014/main" id="{3837A652-2F17-4AD5-B61B-6093340A4649}"/>
              </a:ext>
            </a:extLst>
          </p:cNvPr>
          <p:cNvSpPr txBox="1"/>
          <p:nvPr/>
        </p:nvSpPr>
        <p:spPr>
          <a:xfrm>
            <a:off x="435927" y="6193028"/>
            <a:ext cx="7885381" cy="2100575"/>
          </a:xfrm>
          <a:prstGeom prst="rect">
            <a:avLst/>
          </a:prstGeom>
          <a:noFill/>
        </p:spPr>
        <p:txBody>
          <a:bodyPr wrap="square">
            <a:spAutoFit/>
          </a:bodyPr>
          <a:lstStyle/>
          <a:p>
            <a:r>
              <a:rPr lang="lv-LV" sz="2130">
                <a:solidFill>
                  <a:srgbClr val="01859C"/>
                </a:solidFill>
                <a:latin typeface="Verdana"/>
                <a:ea typeface="Verdana"/>
              </a:rPr>
              <a:t>Sasniedzamie rezultāti uz 2026. gadu:</a:t>
            </a:r>
          </a:p>
          <a:p>
            <a:pPr rtl="0" fontAlgn="base"/>
            <a:r>
              <a:rPr lang="lv-LV" sz="2130" b="0" i="0" u="none" strike="noStrike">
                <a:effectLst/>
                <a:latin typeface="Verdana" panose="020B0604030504040204" pitchFamily="34" charset="0"/>
                <a:ea typeface="Verdana" panose="020B0604030504040204" pitchFamily="34" charset="0"/>
              </a:rPr>
              <a:t>Novērtēti vismaz 7000 uzņēmumi</a:t>
            </a:r>
          </a:p>
          <a:p>
            <a:pPr rtl="0" fontAlgn="base"/>
            <a:r>
              <a:rPr lang="lv-LV" sz="2130" b="0" err="1">
                <a:latin typeface="Verdana" panose="020B0604030504040204" pitchFamily="34" charset="0"/>
                <a:ea typeface="Verdana" panose="020B0604030504040204" pitchFamily="34" charset="0"/>
              </a:rPr>
              <a:t>Vaučeri</a:t>
            </a:r>
            <a:r>
              <a:rPr lang="lv-LV" sz="2130" b="0">
                <a:latin typeface="Verdana" panose="020B0604030504040204" pitchFamily="34" charset="0"/>
                <a:ea typeface="Verdana" panose="020B0604030504040204" pitchFamily="34" charset="0"/>
              </a:rPr>
              <a:t> &gt; 200 uzņēmumiem</a:t>
            </a:r>
            <a:endParaRPr lang="lv-LV" sz="2130" b="0" i="0" u="none" strike="noStrike">
              <a:effectLst/>
              <a:latin typeface="Verdana" panose="020B0604030504040204" pitchFamily="34" charset="0"/>
              <a:ea typeface="Verdana" panose="020B0604030504040204" pitchFamily="34" charset="0"/>
            </a:endParaRPr>
          </a:p>
          <a:p>
            <a:pPr rtl="0" fontAlgn="base"/>
            <a:r>
              <a:rPr lang="lv-LV" sz="2130" b="0">
                <a:latin typeface="Verdana" panose="020B0604030504040204" pitchFamily="34" charset="0"/>
                <a:ea typeface="Verdana" panose="020B0604030504040204" pitchFamily="34" charset="0"/>
              </a:rPr>
              <a:t>Apmācīti &gt; 4200 uzņēmumu darbinieku </a:t>
            </a:r>
          </a:p>
          <a:p>
            <a:pPr rtl="0" fontAlgn="base"/>
            <a:r>
              <a:rPr lang="lv-LV" sz="2130" b="0">
                <a:latin typeface="Verdana" panose="020B0604030504040204" pitchFamily="34" charset="0"/>
                <a:ea typeface="Verdana" panose="020B0604030504040204" pitchFamily="34" charset="0"/>
              </a:rPr>
              <a:t>Aizdevumi &gt;130 uzņēmumiem</a:t>
            </a:r>
            <a:endParaRPr lang="lv-LV" sz="2130" b="0" i="0">
              <a:effectLst/>
              <a:latin typeface="Verdana" panose="020B0604030504040204" pitchFamily="34" charset="0"/>
            </a:endParaRPr>
          </a:p>
          <a:p>
            <a:pPr algn="l" rtl="0" fontAlgn="base"/>
            <a:endParaRPr lang="en-US" b="0" i="0">
              <a:effectLst/>
              <a:latin typeface="Verdana" panose="020B0604030504040204" pitchFamily="34" charset="0"/>
              <a:ea typeface="Verdana" panose="020B0604030504040204" pitchFamily="34" charset="0"/>
            </a:endParaRPr>
          </a:p>
        </p:txBody>
      </p:sp>
      <p:sp>
        <p:nvSpPr>
          <p:cNvPr id="7" name="Rectangle: Rounded Corners 6">
            <a:extLst>
              <a:ext uri="{FF2B5EF4-FFF2-40B4-BE49-F238E27FC236}">
                <a16:creationId xmlns:a16="http://schemas.microsoft.com/office/drawing/2014/main" id="{E5EC34CA-85FA-4B33-A9DF-27E84EC54801}"/>
              </a:ext>
            </a:extLst>
          </p:cNvPr>
          <p:cNvSpPr/>
          <p:nvPr/>
        </p:nvSpPr>
        <p:spPr>
          <a:xfrm>
            <a:off x="298866" y="2585688"/>
            <a:ext cx="8444454" cy="1322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l"/>
            <a:r>
              <a:rPr lang="lv-LV">
                <a:solidFill>
                  <a:srgbClr val="01859C"/>
                </a:solidFill>
                <a:latin typeface="Verdana"/>
                <a:ea typeface="Verdana"/>
              </a:rPr>
              <a:t>  		</a:t>
            </a:r>
            <a:r>
              <a:rPr lang="lv-LV" sz="2130">
                <a:solidFill>
                  <a:srgbClr val="01859C"/>
                </a:solidFill>
                <a:latin typeface="Verdana"/>
                <a:ea typeface="Verdana"/>
              </a:rPr>
              <a:t>Kopējais finansējums </a:t>
            </a:r>
            <a:r>
              <a:rPr lang="lv-LV" sz="2130" b="0">
                <a:solidFill>
                  <a:srgbClr val="000000"/>
                </a:solidFill>
                <a:latin typeface="Verdana" panose="020B0604030504040204" pitchFamily="34" charset="0"/>
                <a:ea typeface="Verdana" panose="020B0604030504040204" pitchFamily="34" charset="0"/>
              </a:rPr>
              <a:t>183 500 000 </a:t>
            </a:r>
            <a:r>
              <a:rPr lang="lv-LV" sz="2130" b="0" err="1">
                <a:solidFill>
                  <a:srgbClr val="000000"/>
                </a:solidFill>
                <a:latin typeface="Verdana" panose="020B0604030504040204" pitchFamily="34" charset="0"/>
                <a:ea typeface="Verdana" panose="020B0604030504040204" pitchFamily="34" charset="0"/>
              </a:rPr>
              <a:t>euro</a:t>
            </a:r>
            <a:endParaRPr lang="lv-LV" sz="2130" b="0">
              <a:solidFill>
                <a:srgbClr val="000000"/>
              </a:solidFill>
              <a:latin typeface="Verdana" panose="020B0604030504040204" pitchFamily="34" charset="0"/>
              <a:ea typeface="Verdana" panose="020B0604030504040204" pitchFamily="34" charset="0"/>
            </a:endParaRPr>
          </a:p>
        </p:txBody>
      </p:sp>
      <p:pic>
        <p:nvPicPr>
          <p:cNvPr id="16" name="Picture 15">
            <a:extLst>
              <a:ext uri="{FF2B5EF4-FFF2-40B4-BE49-F238E27FC236}">
                <a16:creationId xmlns:a16="http://schemas.microsoft.com/office/drawing/2014/main" id="{EE5E2BF0-0506-4E52-8869-5CA6AF522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27" y="2773626"/>
            <a:ext cx="1013143" cy="1017100"/>
          </a:xfrm>
          <a:prstGeom prst="rect">
            <a:avLst/>
          </a:prstGeom>
        </p:spPr>
      </p:pic>
      <p:sp>
        <p:nvSpPr>
          <p:cNvPr id="21" name="TextBox 20">
            <a:extLst>
              <a:ext uri="{FF2B5EF4-FFF2-40B4-BE49-F238E27FC236}">
                <a16:creationId xmlns:a16="http://schemas.microsoft.com/office/drawing/2014/main" id="{E586F62A-8D21-4C65-A266-1718F9176936}"/>
              </a:ext>
            </a:extLst>
          </p:cNvPr>
          <p:cNvSpPr txBox="1"/>
          <p:nvPr/>
        </p:nvSpPr>
        <p:spPr>
          <a:xfrm>
            <a:off x="2942952" y="1596296"/>
            <a:ext cx="8723870" cy="430887"/>
          </a:xfrm>
          <a:prstGeom prst="rect">
            <a:avLst/>
          </a:prstGeom>
          <a:noFill/>
        </p:spPr>
        <p:txBody>
          <a:bodyPr wrap="square">
            <a:spAutoFit/>
          </a:bodyPr>
          <a:lstStyle/>
          <a:p>
            <a:pPr algn="l"/>
            <a:r>
              <a:rPr lang="lv-LV" sz="2200">
                <a:latin typeface="Verdana" panose="020B0604030504040204" pitchFamily="34" charset="0"/>
                <a:ea typeface="Verdana" panose="020B0604030504040204" pitchFamily="34" charset="0"/>
              </a:rPr>
              <a:t>Granti, aizdevumi, apmācības </a:t>
            </a:r>
          </a:p>
        </p:txBody>
      </p:sp>
      <p:sp>
        <p:nvSpPr>
          <p:cNvPr id="14" name="Rectangle: Rounded Corners 13">
            <a:extLst>
              <a:ext uri="{FF2B5EF4-FFF2-40B4-BE49-F238E27FC236}">
                <a16:creationId xmlns:a16="http://schemas.microsoft.com/office/drawing/2014/main" id="{36A63DB7-2A88-4CB8-958C-EA5A9190805B}"/>
              </a:ext>
            </a:extLst>
          </p:cNvPr>
          <p:cNvSpPr/>
          <p:nvPr/>
        </p:nvSpPr>
        <p:spPr>
          <a:xfrm>
            <a:off x="317420" y="8080886"/>
            <a:ext cx="8444452" cy="1512612"/>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a:p>
        </p:txBody>
      </p:sp>
      <p:sp>
        <p:nvSpPr>
          <p:cNvPr id="20" name="TextBox 19">
            <a:extLst>
              <a:ext uri="{FF2B5EF4-FFF2-40B4-BE49-F238E27FC236}">
                <a16:creationId xmlns:a16="http://schemas.microsoft.com/office/drawing/2014/main" id="{14F1C708-08F2-4FDC-8CB3-CE388AB99BA8}"/>
              </a:ext>
            </a:extLst>
          </p:cNvPr>
          <p:cNvSpPr txBox="1"/>
          <p:nvPr/>
        </p:nvSpPr>
        <p:spPr>
          <a:xfrm>
            <a:off x="437430" y="8208044"/>
            <a:ext cx="7708339" cy="1075679"/>
          </a:xfrm>
          <a:prstGeom prst="rect">
            <a:avLst/>
          </a:prstGeom>
          <a:noFill/>
        </p:spPr>
        <p:txBody>
          <a:bodyPr wrap="square">
            <a:spAutoFit/>
          </a:bodyPr>
          <a:lstStyle/>
          <a:p>
            <a:pPr rtl="0" fontAlgn="base"/>
            <a:r>
              <a:rPr lang="lv-LV" sz="2130" b="1">
                <a:solidFill>
                  <a:srgbClr val="01859C"/>
                </a:solidFill>
                <a:latin typeface="Verdana"/>
                <a:ea typeface="Verdana"/>
              </a:rPr>
              <a:t>Atbalsta sniedzējs</a:t>
            </a:r>
            <a:r>
              <a:rPr lang="lv-LV" sz="2130" b="0">
                <a:latin typeface="Verdana"/>
                <a:ea typeface="Verdana"/>
              </a:rPr>
              <a:t>: LIAA, ALTUM</a:t>
            </a:r>
          </a:p>
          <a:p>
            <a:pPr rtl="0" fontAlgn="base"/>
            <a:endParaRPr lang="lv-LV" sz="2130" b="0">
              <a:latin typeface="Verdana"/>
              <a:ea typeface="Verdana"/>
            </a:endParaRPr>
          </a:p>
          <a:p>
            <a:pPr rtl="0" fontAlgn="base"/>
            <a:r>
              <a:rPr lang="lv-LV" sz="2130" b="1">
                <a:solidFill>
                  <a:srgbClr val="01859C"/>
                </a:solidFill>
                <a:latin typeface="Verdana"/>
                <a:ea typeface="Verdana"/>
              </a:rPr>
              <a:t>Statuss</a:t>
            </a:r>
            <a:r>
              <a:rPr lang="lv-LV" sz="2130" b="0">
                <a:latin typeface="Verdana"/>
                <a:ea typeface="Verdana"/>
              </a:rPr>
              <a:t>: ar 2022.g. II ceturksnis</a:t>
            </a:r>
            <a:endParaRPr lang="en-AU" sz="2130" b="0">
              <a:latin typeface="Verdana"/>
              <a:ea typeface="Verdana"/>
            </a:endParaRPr>
          </a:p>
        </p:txBody>
      </p:sp>
      <p:pic>
        <p:nvPicPr>
          <p:cNvPr id="19" name="Picture 18">
            <a:extLst>
              <a:ext uri="{FF2B5EF4-FFF2-40B4-BE49-F238E27FC236}">
                <a16:creationId xmlns:a16="http://schemas.microsoft.com/office/drawing/2014/main" id="{21FCEE4B-9EFE-4310-AE35-22A1888B5C2A}"/>
              </a:ext>
            </a:extLst>
          </p:cNvPr>
          <p:cNvPicPr>
            <a:picLocks noChangeAspect="1"/>
          </p:cNvPicPr>
          <p:nvPr/>
        </p:nvPicPr>
        <p:blipFill>
          <a:blip r:embed="rId5"/>
          <a:stretch>
            <a:fillRect/>
          </a:stretch>
        </p:blipFill>
        <p:spPr>
          <a:xfrm>
            <a:off x="1006894" y="0"/>
            <a:ext cx="1848334" cy="2209965"/>
          </a:xfrm>
          <a:prstGeom prst="rect">
            <a:avLst/>
          </a:prstGeom>
        </p:spPr>
      </p:pic>
      <p:sp>
        <p:nvSpPr>
          <p:cNvPr id="23" name="TextBox 22">
            <a:extLst>
              <a:ext uri="{FF2B5EF4-FFF2-40B4-BE49-F238E27FC236}">
                <a16:creationId xmlns:a16="http://schemas.microsoft.com/office/drawing/2014/main" id="{D169B9C0-FB8C-48F9-B161-24A1F76B0E57}"/>
              </a:ext>
            </a:extLst>
          </p:cNvPr>
          <p:cNvSpPr txBox="1"/>
          <p:nvPr/>
        </p:nvSpPr>
        <p:spPr>
          <a:xfrm>
            <a:off x="8953698" y="1285317"/>
            <a:ext cx="8668138" cy="584775"/>
          </a:xfrm>
          <a:prstGeom prst="rect">
            <a:avLst/>
          </a:prstGeom>
          <a:noFill/>
        </p:spPr>
        <p:txBody>
          <a:bodyPr wrap="squar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lv-LV" sz="32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sym typeface="Helvetica Neue"/>
              </a:rPr>
              <a:t>DIGITĀLĀ BRIEDUMA TESTS</a:t>
            </a:r>
          </a:p>
        </p:txBody>
      </p:sp>
      <p:sp>
        <p:nvSpPr>
          <p:cNvPr id="24" name="TextBox 23">
            <a:extLst>
              <a:ext uri="{FF2B5EF4-FFF2-40B4-BE49-F238E27FC236}">
                <a16:creationId xmlns:a16="http://schemas.microsoft.com/office/drawing/2014/main" id="{8ACA6A79-EEE2-4018-BA33-240F018184E1}"/>
              </a:ext>
            </a:extLst>
          </p:cNvPr>
          <p:cNvSpPr txBox="1"/>
          <p:nvPr/>
        </p:nvSpPr>
        <p:spPr>
          <a:xfrm>
            <a:off x="8970027" y="2647590"/>
            <a:ext cx="8668138" cy="892552"/>
          </a:xfrm>
          <a:prstGeom prst="rect">
            <a:avLst/>
          </a:prstGeom>
          <a:noFill/>
        </p:spPr>
        <p:txBody>
          <a:bodyPr wrap="square">
            <a:spAutoFit/>
          </a:bodyPr>
          <a:lstStyle/>
          <a:p>
            <a:pPr>
              <a:defRPr/>
            </a:pPr>
            <a:r>
              <a:rPr lang="lv-LV" sz="3200" b="0">
                <a:solidFill>
                  <a:prstClr val="white"/>
                </a:solidFill>
                <a:latin typeface="Verdana" panose="020B0604030504040204" pitchFamily="34" charset="0"/>
                <a:ea typeface="Verdana" panose="020B0604030504040204" pitchFamily="34" charset="0"/>
              </a:rPr>
              <a:t>DIGITĀLĀS ATTĪSTĪBAS CEĻA KARTE </a:t>
            </a:r>
          </a:p>
          <a:p>
            <a:pPr lvl="0"/>
            <a:r>
              <a:rPr lang="lv-LV" sz="2000">
                <a:solidFill>
                  <a:srgbClr val="00434E"/>
                </a:solidFill>
                <a:latin typeface="Verdana" panose="020B0604030504040204" pitchFamily="34" charset="0"/>
                <a:ea typeface="Verdana" panose="020B0604030504040204" pitchFamily="34" charset="0"/>
              </a:rPr>
              <a:t>Ar priekšnosacījumiem atbalsta saņemšanai</a:t>
            </a:r>
          </a:p>
        </p:txBody>
      </p:sp>
      <p:sp>
        <p:nvSpPr>
          <p:cNvPr id="25" name="TextBox 24">
            <a:extLst>
              <a:ext uri="{FF2B5EF4-FFF2-40B4-BE49-F238E27FC236}">
                <a16:creationId xmlns:a16="http://schemas.microsoft.com/office/drawing/2014/main" id="{ED389908-E50C-4B77-A661-5E640E6F75ED}"/>
              </a:ext>
            </a:extLst>
          </p:cNvPr>
          <p:cNvSpPr txBox="1"/>
          <p:nvPr/>
        </p:nvSpPr>
        <p:spPr>
          <a:xfrm>
            <a:off x="8854702" y="6412089"/>
            <a:ext cx="8938726" cy="1200329"/>
          </a:xfrm>
          <a:prstGeom prst="rect">
            <a:avLst/>
          </a:prstGeom>
          <a:noFill/>
        </p:spPr>
        <p:txBody>
          <a:bodyPr wrap="square">
            <a:spAutoFit/>
          </a:bodyPr>
          <a:lstStyle/>
          <a:p>
            <a:pPr>
              <a:defRPr/>
            </a:pPr>
            <a:r>
              <a:rPr lang="lv-LV" sz="3200" b="0">
                <a:solidFill>
                  <a:prstClr val="white"/>
                </a:solidFill>
                <a:latin typeface="Verdana" panose="020B0604030504040204" pitchFamily="34" charset="0"/>
                <a:ea typeface="Verdana" panose="020B0604030504040204" pitchFamily="34" charset="0"/>
              </a:rPr>
              <a:t>ATZINUMS</a:t>
            </a:r>
          </a:p>
          <a:p>
            <a:pPr lvl="0"/>
            <a:r>
              <a:rPr lang="lv-LV" sz="2000">
                <a:solidFill>
                  <a:srgbClr val="00434E"/>
                </a:solidFill>
                <a:latin typeface="Verdana" panose="020B0604030504040204" pitchFamily="34" charset="0"/>
                <a:ea typeface="Verdana" panose="020B0604030504040204" pitchFamily="34" charset="0"/>
              </a:rPr>
              <a:t>Par digitālās attīstības ceļa kartes</a:t>
            </a:r>
          </a:p>
          <a:p>
            <a:pPr lvl="0"/>
            <a:r>
              <a:rPr lang="lv-LV" sz="2000">
                <a:solidFill>
                  <a:srgbClr val="00434E"/>
                </a:solidFill>
                <a:latin typeface="Verdana" panose="020B0604030504040204" pitchFamily="34" charset="0"/>
                <a:ea typeface="Verdana" panose="020B0604030504040204" pitchFamily="34" charset="0"/>
              </a:rPr>
              <a:t>priekšnosacījumu izpildi</a:t>
            </a:r>
            <a:endParaRPr lang="en-AU" sz="2000">
              <a:solidFill>
                <a:srgbClr val="00434E"/>
              </a:solidFill>
              <a:latin typeface="Verdana" panose="020B0604030504040204" pitchFamily="34" charset="0"/>
              <a:ea typeface="Verdana" panose="020B0604030504040204" pitchFamily="34" charset="0"/>
            </a:endParaRPr>
          </a:p>
        </p:txBody>
      </p:sp>
      <p:sp>
        <p:nvSpPr>
          <p:cNvPr id="26" name="Rectangle: Rounded Corners 25">
            <a:extLst>
              <a:ext uri="{FF2B5EF4-FFF2-40B4-BE49-F238E27FC236}">
                <a16:creationId xmlns:a16="http://schemas.microsoft.com/office/drawing/2014/main" id="{B10C7241-6AA2-429D-AE2F-FA74BE7A2CF7}"/>
              </a:ext>
            </a:extLst>
          </p:cNvPr>
          <p:cNvSpPr/>
          <p:nvPr/>
        </p:nvSpPr>
        <p:spPr>
          <a:xfrm>
            <a:off x="10749015" y="4212358"/>
            <a:ext cx="5046167" cy="1484613"/>
          </a:xfrm>
          <a:prstGeom prst="roundRect">
            <a:avLst/>
          </a:prstGeom>
          <a:solidFill>
            <a:schemeClr val="accent1">
              <a:lumMod val="20000"/>
              <a:lumOff val="80000"/>
              <a:alpha val="49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lv-LV">
                <a:latin typeface="Verdana" panose="020B0604030504040204" pitchFamily="34" charset="0"/>
                <a:ea typeface="Verdana" panose="020B0604030504040204" pitchFamily="34" charset="0"/>
              </a:rPr>
              <a:t>Komersanta īstenotais</a:t>
            </a:r>
          </a:p>
          <a:p>
            <a:pPr algn="ctr"/>
            <a:r>
              <a:rPr lang="lv-LV">
                <a:latin typeface="Verdana" panose="020B0604030504040204" pitchFamily="34" charset="0"/>
                <a:ea typeface="Verdana" panose="020B0604030504040204" pitchFamily="34" charset="0"/>
              </a:rPr>
              <a:t>digitālās transformācijas projekts</a:t>
            </a:r>
          </a:p>
        </p:txBody>
      </p:sp>
      <p:sp>
        <p:nvSpPr>
          <p:cNvPr id="27" name="TextBox 26">
            <a:extLst>
              <a:ext uri="{FF2B5EF4-FFF2-40B4-BE49-F238E27FC236}">
                <a16:creationId xmlns:a16="http://schemas.microsoft.com/office/drawing/2014/main" id="{1DBEEC82-C3F8-4766-91FD-7F7AF40C1906}"/>
              </a:ext>
            </a:extLst>
          </p:cNvPr>
          <p:cNvSpPr txBox="1"/>
          <p:nvPr/>
        </p:nvSpPr>
        <p:spPr>
          <a:xfrm>
            <a:off x="8740611" y="8567218"/>
            <a:ext cx="8938726" cy="1138773"/>
          </a:xfrm>
          <a:prstGeom prst="rect">
            <a:avLst/>
          </a:prstGeom>
          <a:noFill/>
        </p:spPr>
        <p:txBody>
          <a:bodyPr wrap="square">
            <a:spAutoFit/>
          </a:bodyPr>
          <a:lstStyle/>
          <a:p>
            <a:pPr lvl="0">
              <a:defRPr/>
            </a:pPr>
            <a:r>
              <a:rPr lang="lv-LV" sz="3200" b="0">
                <a:solidFill>
                  <a:prstClr val="white"/>
                </a:solidFill>
                <a:latin typeface="Verdana" panose="020B0604030504040204" pitchFamily="34" charset="0"/>
                <a:ea typeface="Verdana" panose="020B0604030504040204" pitchFamily="34" charset="0"/>
              </a:rPr>
              <a:t>ATBALSTS</a:t>
            </a:r>
          </a:p>
          <a:p>
            <a:pPr lvl="0"/>
            <a:endParaRPr lang="en-AU" sz="3600"/>
          </a:p>
        </p:txBody>
      </p:sp>
      <p:sp>
        <p:nvSpPr>
          <p:cNvPr id="9" name="Arrow: Down 8">
            <a:extLst>
              <a:ext uri="{FF2B5EF4-FFF2-40B4-BE49-F238E27FC236}">
                <a16:creationId xmlns:a16="http://schemas.microsoft.com/office/drawing/2014/main" id="{13C2B0DF-9C55-45EE-BC20-5416A628615D}"/>
              </a:ext>
            </a:extLst>
          </p:cNvPr>
          <p:cNvSpPr/>
          <p:nvPr/>
        </p:nvSpPr>
        <p:spPr>
          <a:xfrm>
            <a:off x="12809309" y="1860611"/>
            <a:ext cx="1093303" cy="754337"/>
          </a:xfrm>
          <a:prstGeom prst="downArrow">
            <a:avLst>
              <a:gd name="adj1" fmla="val 29669"/>
              <a:gd name="adj2" fmla="val 34208"/>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Arrow: Down 27">
            <a:extLst>
              <a:ext uri="{FF2B5EF4-FFF2-40B4-BE49-F238E27FC236}">
                <a16:creationId xmlns:a16="http://schemas.microsoft.com/office/drawing/2014/main" id="{EA90ABD2-CB21-47FC-B002-D84FE04E8AAD}"/>
              </a:ext>
            </a:extLst>
          </p:cNvPr>
          <p:cNvSpPr/>
          <p:nvPr/>
        </p:nvSpPr>
        <p:spPr>
          <a:xfrm>
            <a:off x="12741115" y="3552805"/>
            <a:ext cx="1093303" cy="754337"/>
          </a:xfrm>
          <a:prstGeom prst="downArrow">
            <a:avLst>
              <a:gd name="adj1" fmla="val 29669"/>
              <a:gd name="adj2" fmla="val 34208"/>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Arrow: Down 28">
            <a:extLst>
              <a:ext uri="{FF2B5EF4-FFF2-40B4-BE49-F238E27FC236}">
                <a16:creationId xmlns:a16="http://schemas.microsoft.com/office/drawing/2014/main" id="{073BD0B4-87EE-46C6-89AE-ECD353BAD959}"/>
              </a:ext>
            </a:extLst>
          </p:cNvPr>
          <p:cNvSpPr/>
          <p:nvPr/>
        </p:nvSpPr>
        <p:spPr>
          <a:xfrm>
            <a:off x="12777415" y="5631044"/>
            <a:ext cx="1093303" cy="754337"/>
          </a:xfrm>
          <a:prstGeom prst="downArrow">
            <a:avLst>
              <a:gd name="adj1" fmla="val 29669"/>
              <a:gd name="adj2" fmla="val 34208"/>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Arrow: Down 29">
            <a:extLst>
              <a:ext uri="{FF2B5EF4-FFF2-40B4-BE49-F238E27FC236}">
                <a16:creationId xmlns:a16="http://schemas.microsoft.com/office/drawing/2014/main" id="{3A2CB436-7A3A-4CFC-B71F-383E64D7F348}"/>
              </a:ext>
            </a:extLst>
          </p:cNvPr>
          <p:cNvSpPr/>
          <p:nvPr/>
        </p:nvSpPr>
        <p:spPr>
          <a:xfrm>
            <a:off x="12777414" y="7703718"/>
            <a:ext cx="1093303" cy="754337"/>
          </a:xfrm>
          <a:prstGeom prst="downArrow">
            <a:avLst>
              <a:gd name="adj1" fmla="val 29669"/>
              <a:gd name="adj2" fmla="val 34208"/>
            </a:avLst>
          </a:prstGeom>
          <a:solidFill>
            <a:schemeClr val="bg2">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02093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446921" y="735611"/>
            <a:ext cx="7039899" cy="1772793"/>
          </a:xfrm>
        </p:spPr>
        <p:txBody>
          <a:bodyPr>
            <a:noAutofit/>
          </a:bodyPr>
          <a:lstStyle/>
          <a:p>
            <a:br>
              <a:rPr lang="lv-LV" sz="3413" b="1"/>
            </a:br>
            <a:br>
              <a:rPr lang="lv-LV" sz="3413" b="1"/>
            </a:br>
            <a:r>
              <a:rPr lang="lv-LV" sz="3413" b="1"/>
              <a:t>Atbalsts jauniem digitālajiem produktiem un pakalpojumiem </a:t>
            </a:r>
            <a:br>
              <a:rPr lang="en-AU" sz="3413" b="1"/>
            </a:br>
            <a:br>
              <a:rPr lang="lv-LV" sz="3413" b="1"/>
            </a:br>
            <a:br>
              <a:rPr lang="lv-LV" sz="3413" b="1"/>
            </a:br>
            <a:br>
              <a:rPr lang="lv-LV" sz="3413" b="1"/>
            </a:br>
            <a:br>
              <a:rPr lang="lv-LV" sz="3413" b="1"/>
            </a:b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193069" y="2555861"/>
            <a:ext cx="8721301" cy="12375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9" name="TextBox 8">
            <a:extLst>
              <a:ext uri="{FF2B5EF4-FFF2-40B4-BE49-F238E27FC236}">
                <a16:creationId xmlns:a16="http://schemas.microsoft.com/office/drawing/2014/main" id="{D6D0CFB8-6CB4-4481-B46C-F3A6ED26DF06}"/>
              </a:ext>
            </a:extLst>
          </p:cNvPr>
          <p:cNvSpPr txBox="1"/>
          <p:nvPr/>
        </p:nvSpPr>
        <p:spPr>
          <a:xfrm>
            <a:off x="372633" y="7376715"/>
            <a:ext cx="8098341" cy="1733488"/>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CFLA sadarbībā ar Inovāciju klasteriem. </a:t>
            </a:r>
          </a:p>
          <a:p>
            <a:pPr fontAlgn="base"/>
            <a:r>
              <a:rPr lang="lv-LV" sz="2133">
                <a:solidFill>
                  <a:srgbClr val="01859C"/>
                </a:solidFill>
                <a:latin typeface="Verdana"/>
                <a:ea typeface="Verdana"/>
              </a:rPr>
              <a:t>Statuss</a:t>
            </a:r>
            <a:r>
              <a:rPr lang="lv-LV" sz="2133" b="0">
                <a:latin typeface="Verdana"/>
                <a:ea typeface="Verdana"/>
              </a:rPr>
              <a:t>: pieejams ar 2023. gada I ceturksni (izstrādāts MK Noteikumu projekts, saņemti komentāri, norit darbs pie MK Noteikumu precizēšanas)</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098562"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898909" y="721124"/>
            <a:ext cx="7039899" cy="6334229"/>
          </a:xfrm>
        </p:spPr>
        <p:txBody>
          <a:bodyPr>
            <a:noAutofit/>
          </a:bodyPr>
          <a:lstStyle/>
          <a:p>
            <a:pPr marL="0" indent="0" algn="just">
              <a:buNone/>
            </a:pPr>
            <a:r>
              <a:rPr lang="lv-LV" sz="2400" b="1">
                <a:solidFill>
                  <a:srgbClr val="01859C"/>
                </a:solidFill>
                <a:latin typeface="+mj-lt"/>
                <a:ea typeface="Verdana"/>
              </a:rPr>
              <a:t>Mērķa auditorija: </a:t>
            </a:r>
            <a:r>
              <a:rPr lang="lv-LV" sz="2400">
                <a:latin typeface="+mj-lt"/>
                <a:cs typeface="Segoe UI Light"/>
              </a:rPr>
              <a:t>komersanti un pētniecības organizācijas (bez reģionālā ierobežojuma)</a:t>
            </a:r>
          </a:p>
          <a:p>
            <a:pPr marL="0" indent="0" algn="just">
              <a:buNone/>
            </a:pPr>
            <a:r>
              <a:rPr lang="lv-LV" sz="2400" b="1">
                <a:solidFill>
                  <a:srgbClr val="01859C"/>
                </a:solidFill>
                <a:latin typeface="+mj-lt"/>
                <a:ea typeface="Verdana"/>
              </a:rPr>
              <a:t>Attiecināmās izmaksas:</a:t>
            </a:r>
          </a:p>
          <a:p>
            <a:pPr algn="just"/>
            <a:r>
              <a:rPr lang="lv-LV" sz="2400">
                <a:latin typeface="+mj-lt"/>
              </a:rPr>
              <a:t>Pilnīgi jaunu un tirgū neesošu digitālo produktu vai pakalpojumu izstrādei:</a:t>
            </a:r>
          </a:p>
          <a:p>
            <a:pPr lvl="1" algn="just"/>
            <a:r>
              <a:rPr lang="lv-LV">
                <a:latin typeface="+mj-lt"/>
              </a:rPr>
              <a:t>Tehniski ekonomiskā </a:t>
            </a:r>
            <a:r>
              <a:rPr lang="lv-LV" err="1">
                <a:latin typeface="+mj-lt"/>
              </a:rPr>
              <a:t>priekšizpēte</a:t>
            </a:r>
            <a:endParaRPr lang="lv-LV">
              <a:latin typeface="+mj-lt"/>
            </a:endParaRPr>
          </a:p>
          <a:p>
            <a:pPr lvl="1" algn="just"/>
            <a:r>
              <a:rPr lang="lv-LV">
                <a:latin typeface="+mj-lt"/>
              </a:rPr>
              <a:t>Rūpnieciskie pētījumi </a:t>
            </a:r>
          </a:p>
          <a:p>
            <a:pPr lvl="1" algn="just"/>
            <a:r>
              <a:rPr lang="lv-LV">
                <a:latin typeface="+mj-lt"/>
              </a:rPr>
              <a:t>Eksperimentā izstrāde</a:t>
            </a:r>
          </a:p>
          <a:p>
            <a:pPr marL="0" indent="0" algn="just">
              <a:buNone/>
            </a:pPr>
            <a:r>
              <a:rPr lang="lv-LV" sz="2400" b="1">
                <a:solidFill>
                  <a:schemeClr val="bg1"/>
                </a:solidFill>
                <a:latin typeface="+mj-lt"/>
              </a:rPr>
              <a:t>Rezultāts</a:t>
            </a:r>
            <a:r>
              <a:rPr lang="lv-LV" sz="2400">
                <a:solidFill>
                  <a:schemeClr val="bg1"/>
                </a:solidFill>
                <a:latin typeface="+mj-lt"/>
              </a:rPr>
              <a:t>:  </a:t>
            </a:r>
          </a:p>
          <a:p>
            <a:pPr marL="0" indent="0" algn="just">
              <a:buNone/>
            </a:pPr>
            <a:r>
              <a:rPr lang="lv-LV" sz="2400">
                <a:solidFill>
                  <a:schemeClr val="bg1"/>
                </a:solidFill>
                <a:latin typeface="+mj-lt"/>
              </a:rPr>
              <a:t>izstrādāti augsta tehnoloģiju līmeņa digitālie produkti un pakalpojumi, tādās jomā kā progresīvās tehnoloģijas, augstas veiktspējas </a:t>
            </a:r>
            <a:r>
              <a:rPr lang="lv-LV" sz="2400" err="1">
                <a:solidFill>
                  <a:schemeClr val="bg1"/>
                </a:solidFill>
                <a:latin typeface="+mj-lt"/>
              </a:rPr>
              <a:t>datošana</a:t>
            </a:r>
            <a:r>
              <a:rPr lang="lv-LV" sz="2400">
                <a:solidFill>
                  <a:schemeClr val="bg1"/>
                </a:solidFill>
                <a:latin typeface="+mj-lt"/>
              </a:rPr>
              <a:t>, kvantu </a:t>
            </a:r>
            <a:r>
              <a:rPr lang="lv-LV" sz="2400" err="1">
                <a:solidFill>
                  <a:schemeClr val="bg1"/>
                </a:solidFill>
                <a:latin typeface="+mj-lt"/>
              </a:rPr>
              <a:t>datošana</a:t>
            </a:r>
            <a:r>
              <a:rPr lang="lv-LV" sz="2400">
                <a:solidFill>
                  <a:schemeClr val="bg1"/>
                </a:solidFill>
                <a:latin typeface="+mj-lt"/>
              </a:rPr>
              <a:t>,  kvantu šifrēšana, nākamās paaudzes Eiropas dati, </a:t>
            </a:r>
            <a:r>
              <a:rPr lang="lv-LV" sz="2400" err="1">
                <a:solidFill>
                  <a:schemeClr val="bg1"/>
                </a:solidFill>
                <a:latin typeface="+mj-lt"/>
              </a:rPr>
              <a:t>mākoņdati</a:t>
            </a:r>
            <a:r>
              <a:rPr lang="lv-LV" sz="2400">
                <a:solidFill>
                  <a:schemeClr val="bg1"/>
                </a:solidFill>
                <a:latin typeface="+mj-lt"/>
              </a:rPr>
              <a:t>, virtuālā un paplašinātā realitāte, </a:t>
            </a:r>
            <a:r>
              <a:rPr lang="lv-LV" sz="2400" err="1">
                <a:solidFill>
                  <a:schemeClr val="bg1"/>
                </a:solidFill>
                <a:latin typeface="+mj-lt"/>
              </a:rPr>
              <a:t>deepTech</a:t>
            </a:r>
            <a:r>
              <a:rPr lang="lv-LV" sz="2400">
                <a:solidFill>
                  <a:schemeClr val="bg1"/>
                </a:solidFill>
                <a:latin typeface="+mj-lt"/>
              </a:rPr>
              <a:t>, 5G tehnoloģijas</a:t>
            </a:r>
          </a:p>
          <a:p>
            <a:pPr marL="0" indent="0" algn="just">
              <a:buNone/>
            </a:pPr>
            <a:endParaRPr lang="lv-LV" sz="2404"/>
          </a:p>
          <a:p>
            <a:pPr marL="0" indent="0" algn="just">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29" y="2789510"/>
            <a:ext cx="868452" cy="871845"/>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171595" y="5129919"/>
            <a:ext cx="8724248" cy="1914780"/>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204869" y="5303184"/>
            <a:ext cx="9102180" cy="1733488"/>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 </a:t>
            </a:r>
          </a:p>
          <a:p>
            <a:pPr marL="1056591" lvl="1" indent="-406394">
              <a:buFont typeface="Arial" panose="020B0604020202020204" pitchFamily="34" charset="0"/>
              <a:buChar char="•"/>
            </a:pPr>
            <a:r>
              <a:rPr lang="lv-LV" sz="2133" b="0">
                <a:latin typeface="Verdana" panose="020B0604030504040204" pitchFamily="34" charset="0"/>
                <a:ea typeface="Verdana" panose="020B0604030504040204" pitchFamily="34" charset="0"/>
              </a:rPr>
              <a:t>Komersantu skaits, kas saņēmuši atbalstu – 80 (43 RRF un 37 ERAF)</a:t>
            </a:r>
          </a:p>
          <a:p>
            <a:pPr marL="1056591" lvl="1" indent="-406394">
              <a:buFont typeface="Arial" panose="020B0604020202020204" pitchFamily="34" charset="0"/>
              <a:buChar char="•"/>
            </a:pPr>
            <a:r>
              <a:rPr lang="lv-LV" sz="2133" b="0">
                <a:latin typeface="Verdana" panose="020B0604030504040204" pitchFamily="34" charset="0"/>
                <a:ea typeface="Verdana" panose="020B0604030504040204" pitchFamily="34" charset="0"/>
              </a:rPr>
              <a:t>Privātās investīcijas 9 090 000 euro</a:t>
            </a:r>
          </a:p>
          <a:p>
            <a:pPr marL="1056591" lvl="1" indent="-406394">
              <a:buFont typeface="Arial" panose="020B0604020202020204" pitchFamily="34" charset="0"/>
              <a:buChar char="•"/>
            </a:pPr>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640102" y="1742971"/>
            <a:ext cx="6265279" cy="398699"/>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Grants</a:t>
            </a:r>
          </a:p>
        </p:txBody>
      </p:sp>
      <p:sp>
        <p:nvSpPr>
          <p:cNvPr id="19" name="TextBox 18">
            <a:extLst>
              <a:ext uri="{FF2B5EF4-FFF2-40B4-BE49-F238E27FC236}">
                <a16:creationId xmlns:a16="http://schemas.microsoft.com/office/drawing/2014/main" id="{0EF42420-E05C-48AF-B0EF-8CC8214D3D0B}"/>
              </a:ext>
            </a:extLst>
          </p:cNvPr>
          <p:cNvSpPr txBox="1"/>
          <p:nvPr/>
        </p:nvSpPr>
        <p:spPr>
          <a:xfrm>
            <a:off x="898817" y="2638302"/>
            <a:ext cx="7587738" cy="748795"/>
          </a:xfrm>
          <a:prstGeom prst="rect">
            <a:avLst/>
          </a:prstGeom>
          <a:noFill/>
        </p:spPr>
        <p:txBody>
          <a:bodyPr wrap="square">
            <a:spAutoFit/>
          </a:bodyPr>
          <a:lstStyle/>
          <a:p>
            <a:pPr algn="ctr"/>
            <a:r>
              <a:rPr lang="lv-LV" sz="2133">
                <a:solidFill>
                  <a:srgbClr val="01859C"/>
                </a:solidFill>
                <a:latin typeface="Verdana"/>
                <a:ea typeface="Verdana"/>
              </a:rPr>
              <a:t>Kopējais finansējums </a:t>
            </a:r>
          </a:p>
          <a:p>
            <a:pPr algn="ctr"/>
            <a:r>
              <a:rPr lang="lv-LV" sz="2133" b="0">
                <a:latin typeface="Verdana" panose="020B0604030504040204" pitchFamily="34" charset="0"/>
                <a:ea typeface="Verdana" panose="020B0604030504040204" pitchFamily="34" charset="0"/>
                <a:cs typeface="Segoe UI Light"/>
              </a:rPr>
              <a:t>24 300 000 euro (RRF) + 21 150 000 euro (ERAF)</a:t>
            </a:r>
          </a:p>
        </p:txBody>
      </p:sp>
      <p:sp>
        <p:nvSpPr>
          <p:cNvPr id="17" name="Rectangle: Rounded Corners 16">
            <a:extLst>
              <a:ext uri="{FF2B5EF4-FFF2-40B4-BE49-F238E27FC236}">
                <a16:creationId xmlns:a16="http://schemas.microsoft.com/office/drawing/2014/main" id="{EAA0B98B-FBB3-44FC-A894-46F7D6D2BE8B}"/>
              </a:ext>
            </a:extLst>
          </p:cNvPr>
          <p:cNvSpPr/>
          <p:nvPr/>
        </p:nvSpPr>
        <p:spPr>
          <a:xfrm>
            <a:off x="202809" y="7187010"/>
            <a:ext cx="8694502" cy="221130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18" name="Rectangle: Rounded Corners 17">
            <a:extLst>
              <a:ext uri="{FF2B5EF4-FFF2-40B4-BE49-F238E27FC236}">
                <a16:creationId xmlns:a16="http://schemas.microsoft.com/office/drawing/2014/main" id="{9D63815E-DE3B-4430-BE2F-6DB560A9AF81}"/>
              </a:ext>
            </a:extLst>
          </p:cNvPr>
          <p:cNvSpPr/>
          <p:nvPr/>
        </p:nvSpPr>
        <p:spPr>
          <a:xfrm>
            <a:off x="174541" y="3888239"/>
            <a:ext cx="8721301" cy="110960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lv-LV" sz="2133">
                <a:solidFill>
                  <a:srgbClr val="01859C"/>
                </a:solidFill>
                <a:latin typeface="Verdana"/>
                <a:ea typeface="Verdana"/>
              </a:rPr>
              <a:t>   Grants</a:t>
            </a:r>
            <a:r>
              <a:rPr lang="lv-LV" sz="2133">
                <a:solidFill>
                  <a:srgbClr val="000000"/>
                </a:solidFill>
                <a:latin typeface="Verdana" panose="020B0604030504040204" pitchFamily="34" charset="0"/>
                <a:ea typeface="Verdana" panose="020B0604030504040204" pitchFamily="34" charset="0"/>
                <a:cs typeface="Segoe UI Light"/>
              </a:rPr>
              <a:t> </a:t>
            </a:r>
            <a:r>
              <a:rPr lang="lv-LV" sz="2133" b="0">
                <a:solidFill>
                  <a:srgbClr val="000000"/>
                </a:solidFill>
                <a:latin typeface="Verdana" panose="020B0604030504040204" pitchFamily="34" charset="0"/>
                <a:ea typeface="Verdana" panose="020B0604030504040204" pitchFamily="34" charset="0"/>
                <a:cs typeface="Segoe UI Light"/>
              </a:rPr>
              <a:t>ar intensitāti no 25% līdz 80% (atkarībā no uzņēmuma lieluma)</a:t>
            </a:r>
          </a:p>
        </p:txBody>
      </p:sp>
      <p:pic>
        <p:nvPicPr>
          <p:cNvPr id="20" name="Picture 19">
            <a:extLst>
              <a:ext uri="{FF2B5EF4-FFF2-40B4-BE49-F238E27FC236}">
                <a16:creationId xmlns:a16="http://schemas.microsoft.com/office/drawing/2014/main" id="{D4D64AF2-C6FD-4921-B91E-2032331EC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25081" y="7464063"/>
            <a:ext cx="2421597" cy="2289537"/>
          </a:xfrm>
          <a:prstGeom prst="rect">
            <a:avLst/>
          </a:prstGeom>
        </p:spPr>
      </p:pic>
    </p:spTree>
    <p:extLst>
      <p:ext uri="{BB962C8B-B14F-4D97-AF65-F5344CB8AC3E}">
        <p14:creationId xmlns:p14="http://schemas.microsoft.com/office/powerpoint/2010/main" val="423613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567585" y="563107"/>
            <a:ext cx="6629748" cy="1421791"/>
          </a:xfrm>
        </p:spPr>
        <p:txBody>
          <a:bodyPr>
            <a:noAutofit/>
          </a:bodyPr>
          <a:lstStyle/>
          <a:p>
            <a:br>
              <a:rPr lang="lv-LV" sz="3413" b="1"/>
            </a:br>
            <a:br>
              <a:rPr lang="lv-LV" sz="3413" b="1"/>
            </a:br>
            <a:br>
              <a:rPr lang="en-AU" sz="3413" b="1"/>
            </a:br>
            <a:r>
              <a:rPr lang="lv-LV" sz="3413" b="1"/>
              <a:t>K</a:t>
            </a:r>
            <a:r>
              <a:rPr lang="lv-LV" sz="3413" b="1">
                <a:latin typeface="Verdana"/>
                <a:ea typeface="Verdana"/>
              </a:rPr>
              <a:t>omersantu digitālās transformācijas veicināšana</a:t>
            </a:r>
            <a:br>
              <a:rPr lang="lv-LV" sz="3413" b="1"/>
            </a:br>
            <a:br>
              <a:rPr lang="lv-LV" sz="3413" b="1"/>
            </a:br>
            <a:br>
              <a:rPr lang="lv-LV" sz="3413" b="1"/>
            </a:br>
            <a:br>
              <a:rPr lang="lv-LV" sz="3413" b="1"/>
            </a:b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177488" y="2687462"/>
            <a:ext cx="8936515" cy="9125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9" name="TextBox 8">
            <a:extLst>
              <a:ext uri="{FF2B5EF4-FFF2-40B4-BE49-F238E27FC236}">
                <a16:creationId xmlns:a16="http://schemas.microsoft.com/office/drawing/2014/main" id="{D6D0CFB8-6CB4-4481-B46C-F3A6ED26DF06}"/>
              </a:ext>
            </a:extLst>
          </p:cNvPr>
          <p:cNvSpPr txBox="1"/>
          <p:nvPr/>
        </p:nvSpPr>
        <p:spPr>
          <a:xfrm>
            <a:off x="174538" y="8339398"/>
            <a:ext cx="8952905" cy="1116011"/>
          </a:xfrm>
          <a:prstGeom prst="rect">
            <a:avLst/>
          </a:prstGeom>
          <a:noFill/>
        </p:spPr>
        <p:txBody>
          <a:bodyPr wrap="square" lIns="130048" tIns="65024" rIns="130048" bIns="65024" anchor="t">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endParaRPr lang="lv-LV" sz="2133">
              <a:latin typeface="Verdana"/>
              <a:ea typeface="Verdana"/>
            </a:endParaRPr>
          </a:p>
          <a:p>
            <a:pPr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rPr>
              <a:t>pieejami sākot ar 2022. gada III ceturksni (šobrīd</a:t>
            </a:r>
            <a:r>
              <a:rPr lang="lv-LV" sz="2133" b="0">
                <a:latin typeface="Verdana"/>
                <a:ea typeface="Verdana"/>
                <a:cs typeface="Segoe UI Light"/>
              </a:rPr>
              <a:t> MK Noteikumu projekts ir saskaņošanas procesā</a:t>
            </a:r>
            <a:r>
              <a:rPr lang="lv-LV" sz="1991" b="0">
                <a:latin typeface="Verdana"/>
                <a:ea typeface="Verdana"/>
                <a:cs typeface="Segoe UI Light"/>
              </a:rPr>
              <a:t>)</a:t>
            </a:r>
            <a:endParaRPr lang="en-US" sz="1991" b="0">
              <a:latin typeface="Verdana"/>
              <a:ea typeface="Verdana"/>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27447"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197332" y="207632"/>
            <a:ext cx="8059113" cy="6455654"/>
          </a:xfrm>
        </p:spPr>
        <p:txBody>
          <a:bodyPr>
            <a:noAutofit/>
          </a:bodyPr>
          <a:lstStyle/>
          <a:p>
            <a:pPr marL="65019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komersanti (bez reģionālā ierobežojuma)</a:t>
            </a:r>
            <a:endParaRPr lang="lv-LV" sz="2404">
              <a:latin typeface="Segoe UI Light"/>
              <a:ea typeface="Verdana"/>
              <a:cs typeface="Segoe UI Light"/>
            </a:endParaRPr>
          </a:p>
          <a:p>
            <a:pPr marL="0" indent="0">
              <a:buNone/>
            </a:pPr>
            <a:r>
              <a:rPr lang="lv-LV" sz="2404" b="1">
                <a:solidFill>
                  <a:srgbClr val="01859C"/>
                </a:solidFill>
                <a:latin typeface="Verdana"/>
                <a:ea typeface="Verdana"/>
              </a:rPr>
              <a:t>Attiecināmās izmaksas - sākotnējie ieguldījumi:</a:t>
            </a:r>
          </a:p>
          <a:p>
            <a:r>
              <a:rPr lang="lv-LV" sz="2404"/>
              <a:t>industrijas 4.0 risinājumu iegāde un ieviešana (paredzot gan nepieciešamo iekārtas, gan programmatūras komponenti) atbilstoši uzņēmuma pamatdarbības specifikai;</a:t>
            </a:r>
          </a:p>
          <a:p>
            <a:r>
              <a:rPr lang="lv-LV" sz="2404"/>
              <a:t>5G tīklā funkcionējošu sistēmu un iekārtu iegāde</a:t>
            </a:r>
          </a:p>
          <a:p>
            <a:r>
              <a:rPr lang="lv-LV" sz="2404"/>
              <a:t>datu uzglabāšanas risinājumi</a:t>
            </a:r>
          </a:p>
          <a:p>
            <a:r>
              <a:rPr lang="lv-LV" sz="2404"/>
              <a:t>procesu </a:t>
            </a:r>
            <a:r>
              <a:rPr lang="lv-LV" sz="2404" err="1"/>
              <a:t>digitalizācijai</a:t>
            </a:r>
            <a:r>
              <a:rPr lang="lv-LV" sz="2404"/>
              <a:t> nepieciešamo esošo ražošanas un citu iekārtu atjaunošana un </a:t>
            </a:r>
            <a:r>
              <a:rPr lang="lv-LV" sz="2404" err="1"/>
              <a:t>efektivizēšana</a:t>
            </a:r>
            <a:r>
              <a:rPr lang="lv-LV" sz="2404"/>
              <a:t> un jaunu iekārtu iegāde</a:t>
            </a:r>
          </a:p>
          <a:p>
            <a:r>
              <a:rPr lang="lv-LV" sz="2404"/>
              <a:t>jaunu iekārtu iegāde IKT jomā, kas saistīts ar IKT produktu lietošanu ražošanas procesā</a:t>
            </a:r>
          </a:p>
          <a:p>
            <a:r>
              <a:rPr lang="lv-LV" sz="2404"/>
              <a:t>vienā platformā darbojošos risinājumu vai sistēmu darbību izveide un nodrošināšana (platformu ekonomika)</a:t>
            </a: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63" y="2707826"/>
            <a:ext cx="868452" cy="871845"/>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147639" y="5812722"/>
            <a:ext cx="8966364" cy="2444311"/>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763670" y="5913502"/>
            <a:ext cx="9749387" cy="3085396"/>
          </a:xfrm>
          <a:prstGeom prst="rect">
            <a:avLst/>
          </a:prstGeom>
          <a:noFill/>
        </p:spPr>
        <p:txBody>
          <a:bodyPr wrap="square" lIns="130048" tIns="65024" rIns="130048" bIns="65024" anchor="t">
            <a:spAutoFit/>
          </a:bodyPr>
          <a:lstStyle/>
          <a:p>
            <a:pPr marL="649327" lvl="1"/>
            <a:r>
              <a:rPr lang="lv-LV" sz="2133">
                <a:solidFill>
                  <a:srgbClr val="01859C"/>
                </a:solidFill>
                <a:latin typeface="Verdana"/>
                <a:ea typeface="Verdana"/>
                <a:cs typeface="+mn-cs"/>
              </a:rPr>
              <a:t>Sasniedzamie rezultāti programmas līmenī:</a:t>
            </a:r>
            <a:r>
              <a:rPr lang="lv-LV" sz="2133">
                <a:solidFill>
                  <a:srgbClr val="01859C"/>
                </a:solidFill>
                <a:latin typeface="Verdana"/>
                <a:ea typeface="Verdana"/>
              </a:rPr>
              <a:t> </a:t>
            </a:r>
            <a:endParaRPr lang="en-US" sz="3413">
              <a:cs typeface="+mn-cs"/>
            </a:endParaRPr>
          </a:p>
          <a:p>
            <a:pPr marL="1056623" lvl="1" indent="-406394">
              <a:buFont typeface="Arial" panose="020B0604020202020204" pitchFamily="34" charset="0"/>
              <a:buChar char="•"/>
            </a:pPr>
            <a:r>
              <a:rPr lang="lv-LV" sz="2133" b="0">
                <a:latin typeface="Verdana"/>
                <a:ea typeface="Verdana"/>
              </a:rPr>
              <a:t>Plānots atbalstīt - 133 komersantus</a:t>
            </a:r>
          </a:p>
          <a:p>
            <a:pPr marL="1056623" lvl="1" indent="-406394">
              <a:buFont typeface="Arial" panose="020B0604020202020204" pitchFamily="34" charset="0"/>
              <a:buChar char="•"/>
            </a:pPr>
            <a:r>
              <a:rPr lang="lv-LV" sz="2133" b="0">
                <a:latin typeface="Verdana"/>
                <a:ea typeface="Verdana"/>
              </a:rPr>
              <a:t>Piesaistītais privātais finansējums – 37 000 000 euro</a:t>
            </a:r>
          </a:p>
          <a:p>
            <a:pPr lvl="2"/>
            <a:endParaRPr lang="lv-LV" sz="2133" b="0">
              <a:latin typeface="Verdana" panose="020B0604030504040204" pitchFamily="34" charset="0"/>
              <a:ea typeface="Verdana" panose="020B0604030504040204" pitchFamily="34" charset="0"/>
            </a:endParaRPr>
          </a:p>
          <a:p>
            <a:pPr marL="1056623" lvl="1" indent="-406394">
              <a:buFont typeface="Arial" panose="020B0604020202020204" pitchFamily="34" charset="0"/>
              <a:buChar char="•"/>
            </a:pPr>
            <a:r>
              <a:rPr lang="lv-LV" sz="2133" b="0">
                <a:latin typeface="Verdana"/>
                <a:ea typeface="Verdana"/>
              </a:rPr>
              <a:t>Veikts digitālā brieduma tests un pēc investīciju veikšanas atkārtota novērtējuma rezultātā sasniegta augstāka digitalizācijas pakāpe</a:t>
            </a:r>
          </a:p>
          <a:p>
            <a:pPr marL="1055720" lvl="1" indent="-406394">
              <a:buFont typeface="Arial" panose="020B0604020202020204" pitchFamily="34" charset="0"/>
              <a:buChar char="•"/>
            </a:pPr>
            <a:endParaRPr lang="lv-LV" sz="2133">
              <a:latin typeface="Verdana" panose="020B0604030504040204" pitchFamily="34" charset="0"/>
              <a:ea typeface="Verdana" panose="020B0604030504040204" pitchFamily="34" charset="0"/>
            </a:endParaRPr>
          </a:p>
          <a:p>
            <a:pPr marL="64932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633507" y="1937480"/>
            <a:ext cx="6265279" cy="398699"/>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Aizdevums ar kapitāla atlaidi</a:t>
            </a:r>
          </a:p>
        </p:txBody>
      </p:sp>
      <p:sp>
        <p:nvSpPr>
          <p:cNvPr id="19" name="TextBox 18">
            <a:extLst>
              <a:ext uri="{FF2B5EF4-FFF2-40B4-BE49-F238E27FC236}">
                <a16:creationId xmlns:a16="http://schemas.microsoft.com/office/drawing/2014/main" id="{0EF42420-E05C-48AF-B0EF-8CC8214D3D0B}"/>
              </a:ext>
            </a:extLst>
          </p:cNvPr>
          <p:cNvSpPr txBox="1"/>
          <p:nvPr/>
        </p:nvSpPr>
        <p:spPr>
          <a:xfrm>
            <a:off x="1082393" y="2786137"/>
            <a:ext cx="7587738" cy="459549"/>
          </a:xfrm>
          <a:prstGeom prst="rect">
            <a:avLst/>
          </a:prstGeom>
          <a:noFill/>
        </p:spPr>
        <p:txBody>
          <a:bodyPr wrap="square" lIns="130048" tIns="65024" rIns="130048" bIns="65024" anchor="t">
            <a:spAutoFit/>
          </a:bodyPr>
          <a:lstStyle/>
          <a:p>
            <a:pPr algn="ctr"/>
            <a:r>
              <a:rPr lang="lv-LV" sz="2133">
                <a:solidFill>
                  <a:srgbClr val="01859C"/>
                </a:solidFill>
                <a:latin typeface="Verdana"/>
                <a:ea typeface="Verdana"/>
              </a:rPr>
              <a:t>Kopējais finansējums </a:t>
            </a:r>
            <a:r>
              <a:rPr lang="lv-LV" sz="2133" b="0">
                <a:latin typeface="Verdana"/>
                <a:ea typeface="Verdana"/>
                <a:cs typeface="Segoe UI Light"/>
              </a:rPr>
              <a:t>45 143 000 euro (RRF)</a:t>
            </a:r>
            <a:endParaRPr lang="lv-LV" sz="2133" b="0">
              <a:latin typeface="Verdana" panose="020B0604030504040204" pitchFamily="34" charset="0"/>
              <a:ea typeface="Verdana" panose="020B0604030504040204" pitchFamily="34" charset="0"/>
              <a:cs typeface="Segoe UI Light"/>
            </a:endParaRPr>
          </a:p>
        </p:txBody>
      </p:sp>
      <p:sp>
        <p:nvSpPr>
          <p:cNvPr id="17" name="Rectangle: Rounded Corners 16">
            <a:extLst>
              <a:ext uri="{FF2B5EF4-FFF2-40B4-BE49-F238E27FC236}">
                <a16:creationId xmlns:a16="http://schemas.microsoft.com/office/drawing/2014/main" id="{EAA0B98B-FBB3-44FC-A894-46F7D6D2BE8B}"/>
              </a:ext>
            </a:extLst>
          </p:cNvPr>
          <p:cNvSpPr/>
          <p:nvPr/>
        </p:nvSpPr>
        <p:spPr>
          <a:xfrm>
            <a:off x="174539" y="8322758"/>
            <a:ext cx="8952904" cy="1352280"/>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18" name="Rectangle: Rounded Corners 17">
            <a:extLst>
              <a:ext uri="{FF2B5EF4-FFF2-40B4-BE49-F238E27FC236}">
                <a16:creationId xmlns:a16="http://schemas.microsoft.com/office/drawing/2014/main" id="{099DF08C-29FB-4F48-812D-7F5C0C05F10C}"/>
              </a:ext>
            </a:extLst>
          </p:cNvPr>
          <p:cNvSpPr/>
          <p:nvPr/>
        </p:nvSpPr>
        <p:spPr>
          <a:xfrm>
            <a:off x="160909" y="3653421"/>
            <a:ext cx="8953094" cy="210591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21" name="TextBox 20">
            <a:extLst>
              <a:ext uri="{FF2B5EF4-FFF2-40B4-BE49-F238E27FC236}">
                <a16:creationId xmlns:a16="http://schemas.microsoft.com/office/drawing/2014/main" id="{BB106892-402F-44AA-8345-349FC4E22F73}"/>
              </a:ext>
            </a:extLst>
          </p:cNvPr>
          <p:cNvSpPr txBox="1"/>
          <p:nvPr/>
        </p:nvSpPr>
        <p:spPr>
          <a:xfrm>
            <a:off x="-278281" y="3840098"/>
            <a:ext cx="9177067" cy="1772473"/>
          </a:xfrm>
          <a:prstGeom prst="rect">
            <a:avLst/>
          </a:prstGeom>
          <a:noFill/>
        </p:spPr>
        <p:txBody>
          <a:bodyPr wrap="square" lIns="130048" tIns="65024" rIns="130048" bIns="65024" anchor="t">
            <a:spAutoFit/>
          </a:bodyPr>
          <a:lstStyle/>
          <a:p>
            <a:pPr marL="974442" lvl="1" indent="-324212"/>
            <a:r>
              <a:rPr lang="lv-LV" sz="2133" b="0">
                <a:latin typeface="Verdana"/>
                <a:ea typeface="Verdana"/>
              </a:rPr>
              <a:t>Aizdevuma summa: 100 000 euro – 7 000 000 euro (termiņš līdz 10 gadiem)</a:t>
            </a:r>
          </a:p>
          <a:p>
            <a:pPr marL="974442" lvl="1" indent="-324212"/>
            <a:r>
              <a:rPr lang="lv-LV" sz="2133" b="0">
                <a:latin typeface="Verdana"/>
                <a:ea typeface="Verdana"/>
              </a:rPr>
              <a:t>Kapitāla atlaide aizdevuma pamatsummas dzēšanai ir līdz 35%, bet ne vairāk kā 1 000 000 euro, izpildot digitālās attīstības ceļa kartes nosacījumus</a:t>
            </a:r>
            <a:endParaRPr lang="lv-LV" sz="2133" b="0">
              <a:latin typeface="Verdana" panose="020B0604030504040204" pitchFamily="34" charset="0"/>
              <a:ea typeface="Verdana" panose="020B0604030504040204" pitchFamily="34" charset="0"/>
            </a:endParaRPr>
          </a:p>
        </p:txBody>
      </p:sp>
      <p:pic>
        <p:nvPicPr>
          <p:cNvPr id="22" name="Picture 21">
            <a:extLst>
              <a:ext uri="{FF2B5EF4-FFF2-40B4-BE49-F238E27FC236}">
                <a16:creationId xmlns:a16="http://schemas.microsoft.com/office/drawing/2014/main" id="{344FE0F1-5D82-4F33-881A-51BEA1EFB0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332" y="8432223"/>
            <a:ext cx="1038770" cy="1327461"/>
          </a:xfrm>
          <a:prstGeom prst="rect">
            <a:avLst/>
          </a:prstGeom>
        </p:spPr>
      </p:pic>
    </p:spTree>
    <p:extLst>
      <p:ext uri="{BB962C8B-B14F-4D97-AF65-F5344CB8AC3E}">
        <p14:creationId xmlns:p14="http://schemas.microsoft.com/office/powerpoint/2010/main" val="1710513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567584" y="1169406"/>
            <a:ext cx="7039899" cy="1226065"/>
          </a:xfrm>
        </p:spPr>
        <p:txBody>
          <a:bodyPr>
            <a:noAutofit/>
          </a:bodyPr>
          <a:lstStyle/>
          <a:p>
            <a:br>
              <a:rPr lang="lv-LV" sz="3413" b="1"/>
            </a:br>
            <a:br>
              <a:rPr lang="lv-LV" sz="3413" b="1"/>
            </a:br>
            <a:r>
              <a:rPr lang="lv-LV" sz="3413" b="1"/>
              <a:t>K</a:t>
            </a:r>
            <a:r>
              <a:rPr lang="lv-LV" sz="3413" b="1">
                <a:latin typeface="Verdana"/>
                <a:ea typeface="Verdana"/>
              </a:rPr>
              <a:t>omersantu </a:t>
            </a:r>
            <a:r>
              <a:rPr lang="lv-LV" sz="3413" b="1" err="1">
                <a:latin typeface="Verdana"/>
                <a:ea typeface="Verdana"/>
              </a:rPr>
              <a:t>digitalizācijas</a:t>
            </a:r>
            <a:r>
              <a:rPr lang="lv-LV" sz="3413" b="1">
                <a:latin typeface="Verdana"/>
                <a:ea typeface="Verdana"/>
              </a:rPr>
              <a:t> veicināšanai</a:t>
            </a:r>
            <a:br>
              <a:rPr lang="en-AU" sz="3413" b="1"/>
            </a:br>
            <a:br>
              <a:rPr lang="lv-LV" sz="3413" b="1"/>
            </a:br>
            <a:br>
              <a:rPr lang="lv-LV" sz="3413" b="1"/>
            </a:br>
            <a:br>
              <a:rPr lang="lv-LV" sz="3413" b="1"/>
            </a:br>
            <a:br>
              <a:rPr lang="lv-LV" sz="3413" b="1"/>
            </a:br>
            <a:endParaRPr lang="lv-LV" sz="3413" b="1"/>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177488" y="2687462"/>
            <a:ext cx="8721301" cy="14844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sz="2133">
              <a:solidFill>
                <a:srgbClr val="000000"/>
              </a:solidFill>
              <a:latin typeface="Verdana"/>
              <a:ea typeface="Verdana"/>
            </a:endParaRPr>
          </a:p>
        </p:txBody>
      </p:sp>
      <p:sp>
        <p:nvSpPr>
          <p:cNvPr id="9" name="TextBox 8">
            <a:extLst>
              <a:ext uri="{FF2B5EF4-FFF2-40B4-BE49-F238E27FC236}">
                <a16:creationId xmlns:a16="http://schemas.microsoft.com/office/drawing/2014/main" id="{D6D0CFB8-6CB4-4481-B46C-F3A6ED26DF06}"/>
              </a:ext>
            </a:extLst>
          </p:cNvPr>
          <p:cNvSpPr txBox="1"/>
          <p:nvPr/>
        </p:nvSpPr>
        <p:spPr>
          <a:xfrm>
            <a:off x="571790" y="6178283"/>
            <a:ext cx="8098341" cy="1077026"/>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p>
          <a:p>
            <a:pPr fontAlgn="base"/>
            <a:endParaRPr lang="lv-LV" sz="2133">
              <a:latin typeface="Verdana"/>
              <a:ea typeface="Verdana"/>
            </a:endParaRPr>
          </a:p>
          <a:p>
            <a:pPr fontAlgn="base"/>
            <a:r>
              <a:rPr lang="lv-LV" sz="2133">
                <a:solidFill>
                  <a:srgbClr val="01859C"/>
                </a:solidFill>
                <a:latin typeface="Verdana"/>
                <a:ea typeface="Verdana"/>
              </a:rPr>
              <a:t>Statuss</a:t>
            </a:r>
            <a:r>
              <a:rPr lang="lv-LV" sz="2133">
                <a:latin typeface="Verdana"/>
                <a:ea typeface="Verdana"/>
              </a:rPr>
              <a:t>: </a:t>
            </a:r>
            <a:r>
              <a:rPr lang="lv-LV" sz="2133" b="0">
                <a:latin typeface="Verdana"/>
                <a:ea typeface="Verdana"/>
              </a:rPr>
              <a:t>pieejami sākot ar 2023. gada I ceturksni</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27447"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804637" y="1628341"/>
            <a:ext cx="7276598" cy="6502603"/>
          </a:xfrm>
        </p:spPr>
        <p:txBody>
          <a:bodyPr>
            <a:noAutofit/>
          </a:bodyPr>
          <a:lstStyle/>
          <a:p>
            <a:pPr marL="65019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komersanti</a:t>
            </a:r>
          </a:p>
          <a:p>
            <a:pPr marL="0" indent="0">
              <a:buNone/>
            </a:pPr>
            <a:endParaRPr lang="lv-LV" sz="2404">
              <a:cs typeface="Segoe UI Light"/>
            </a:endParaRPr>
          </a:p>
          <a:p>
            <a:pPr marL="0" indent="0">
              <a:buNone/>
            </a:pPr>
            <a:r>
              <a:rPr lang="lv-LV" sz="2404" b="1">
                <a:solidFill>
                  <a:srgbClr val="01859C"/>
                </a:solidFill>
                <a:latin typeface="Verdana"/>
                <a:ea typeface="Verdana"/>
              </a:rPr>
              <a:t>Atbalsta nosacījumi:</a:t>
            </a:r>
          </a:p>
          <a:p>
            <a:pPr>
              <a:buFont typeface="Wingdings" panose="05000000000000000000" pitchFamily="2" charset="2"/>
              <a:buChar char="Ø"/>
            </a:pPr>
            <a:r>
              <a:rPr lang="lv-LV" sz="2404"/>
              <a:t>Darījumiem no 200 000 </a:t>
            </a:r>
            <a:r>
              <a:rPr lang="lv-LV" sz="2404" err="1"/>
              <a:t>euro</a:t>
            </a:r>
            <a:r>
              <a:rPr lang="lv-LV" sz="2404"/>
              <a:t> līdz 7 000 000 </a:t>
            </a:r>
            <a:r>
              <a:rPr lang="lv-LV" sz="2404" err="1"/>
              <a:t>euro</a:t>
            </a:r>
            <a:r>
              <a:rPr lang="lv-LV" sz="2404"/>
              <a:t> </a:t>
            </a:r>
          </a:p>
          <a:p>
            <a:pPr>
              <a:buFont typeface="Wingdings" panose="05000000000000000000" pitchFamily="2" charset="2"/>
              <a:buChar char="Ø"/>
            </a:pPr>
            <a:r>
              <a:rPr lang="lv-LV" sz="2404"/>
              <a:t>Vidējā garantija – 175 000  euro</a:t>
            </a:r>
          </a:p>
          <a:p>
            <a:pPr>
              <a:buFont typeface="Wingdings" panose="05000000000000000000" pitchFamily="2" charset="2"/>
              <a:buChar char="Ø"/>
            </a:pPr>
            <a:r>
              <a:rPr lang="lv-LV" sz="2404"/>
              <a:t>Līdz 80%</a:t>
            </a:r>
          </a:p>
          <a:p>
            <a:pPr>
              <a:buFont typeface="Wingdings" panose="05000000000000000000" pitchFamily="2" charset="2"/>
              <a:buChar char="Ø"/>
            </a:pPr>
            <a:r>
              <a:rPr lang="lv-LV" sz="2404"/>
              <a:t>Apgrozāmiem līdzekļiem, investīciju aizdevumiem, līzingam un faktoringam </a:t>
            </a:r>
          </a:p>
          <a:p>
            <a:pPr>
              <a:buFont typeface="Wingdings" panose="05000000000000000000" pitchFamily="2" charset="2"/>
              <a:buChar char="Ø"/>
            </a:pPr>
            <a:r>
              <a:rPr lang="lv-LV" sz="2404">
                <a:cs typeface="Segoe UI Light"/>
              </a:rPr>
              <a:t>Altum</a:t>
            </a:r>
            <a:r>
              <a:rPr lang="lv-LV" sz="2404"/>
              <a:t> sadarbība ar jebkuru banku, kas vēlas noslēgt sadarbības līgumu</a:t>
            </a: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29" y="2904620"/>
            <a:ext cx="868452" cy="871845"/>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174541" y="4287624"/>
            <a:ext cx="8724248" cy="158464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167954" y="4465518"/>
            <a:ext cx="8952307" cy="1733488"/>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 </a:t>
            </a:r>
          </a:p>
          <a:p>
            <a:pPr marL="1056591" lvl="1" indent="-406394">
              <a:buFont typeface="Arial" panose="020B0604020202020204" pitchFamily="34" charset="0"/>
              <a:buChar char="•"/>
            </a:pPr>
            <a:r>
              <a:rPr lang="lv-LV" sz="2133" b="0">
                <a:latin typeface="Verdana" panose="020B0604030504040204" pitchFamily="34" charset="0"/>
                <a:ea typeface="Verdana" panose="020B0604030504040204" pitchFamily="34" charset="0"/>
              </a:rPr>
              <a:t>Atbalstīti 60 komersanti;</a:t>
            </a:r>
          </a:p>
          <a:p>
            <a:pPr marL="1056591" lvl="1" indent="-406394">
              <a:buFont typeface="Arial" panose="020B0604020202020204" pitchFamily="34" charset="0"/>
              <a:buChar char="•"/>
            </a:pPr>
            <a:r>
              <a:rPr lang="lv-LV" sz="2133" b="0">
                <a:latin typeface="Verdana" panose="020B0604030504040204" pitchFamily="34" charset="0"/>
                <a:ea typeface="Verdana" panose="020B0604030504040204" pitchFamily="34" charset="0"/>
              </a:rPr>
              <a:t>sekmēta procesu digitalizācijas attīstība</a:t>
            </a:r>
          </a:p>
          <a:p>
            <a:pPr marL="1056591" lvl="1" indent="-406394">
              <a:buFont typeface="Arial" panose="020B0604020202020204" pitchFamily="34" charset="0"/>
              <a:buChar char="•"/>
            </a:pPr>
            <a:endParaRPr lang="lv-LV" sz="2133">
              <a:latin typeface="Verdana" panose="020B0604030504040204" pitchFamily="34" charset="0"/>
              <a:ea typeface="Verdana" panose="020B0604030504040204" pitchFamily="34" charset="0"/>
            </a:endParaRPr>
          </a:p>
          <a:p>
            <a:pPr marL="65019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738831" y="1628341"/>
            <a:ext cx="6265279" cy="398699"/>
          </a:xfrm>
          <a:prstGeom prst="rect">
            <a:avLst/>
          </a:prstGeom>
          <a:noFill/>
        </p:spPr>
        <p:txBody>
          <a:bodyPr wrap="square">
            <a:spAutoFit/>
          </a:bodyPr>
          <a:lstStyle/>
          <a:p>
            <a:pPr algn="l"/>
            <a:r>
              <a:rPr lang="lv-LV" sz="1991">
                <a:latin typeface="Verdana" panose="020B0604030504040204" pitchFamily="34" charset="0"/>
                <a:ea typeface="Verdana" panose="020B0604030504040204" pitchFamily="34" charset="0"/>
                <a:cs typeface="Segoe UI Light"/>
              </a:rPr>
              <a:t>Garantija</a:t>
            </a:r>
          </a:p>
        </p:txBody>
      </p:sp>
      <p:sp>
        <p:nvSpPr>
          <p:cNvPr id="19" name="TextBox 18">
            <a:extLst>
              <a:ext uri="{FF2B5EF4-FFF2-40B4-BE49-F238E27FC236}">
                <a16:creationId xmlns:a16="http://schemas.microsoft.com/office/drawing/2014/main" id="{0EF42420-E05C-48AF-B0EF-8CC8214D3D0B}"/>
              </a:ext>
            </a:extLst>
          </p:cNvPr>
          <p:cNvSpPr txBox="1"/>
          <p:nvPr/>
        </p:nvSpPr>
        <p:spPr>
          <a:xfrm>
            <a:off x="1082393" y="3105255"/>
            <a:ext cx="7587738" cy="748795"/>
          </a:xfrm>
          <a:prstGeom prst="rect">
            <a:avLst/>
          </a:prstGeom>
          <a:noFill/>
        </p:spPr>
        <p:txBody>
          <a:bodyPr wrap="square">
            <a:spAutoFit/>
          </a:bodyPr>
          <a:lstStyle/>
          <a:p>
            <a:pPr algn="ctr"/>
            <a:r>
              <a:rPr lang="lv-LV" sz="2133">
                <a:solidFill>
                  <a:srgbClr val="01859C"/>
                </a:solidFill>
                <a:latin typeface="Verdana"/>
                <a:ea typeface="Verdana"/>
              </a:rPr>
              <a:t>Kopējais finansējums </a:t>
            </a:r>
            <a:r>
              <a:rPr lang="lv-LV" sz="2133" b="0">
                <a:latin typeface="Verdana" panose="020B0604030504040204" pitchFamily="34" charset="0"/>
                <a:ea typeface="Verdana" panose="020B0604030504040204" pitchFamily="34" charset="0"/>
                <a:cs typeface="Segoe UI Light"/>
              </a:rPr>
              <a:t>5 000 000 euro</a:t>
            </a:r>
          </a:p>
          <a:p>
            <a:pPr algn="ctr"/>
            <a:endParaRPr lang="lv-LV" sz="2133">
              <a:latin typeface="Verdana" panose="020B0604030504040204" pitchFamily="34" charset="0"/>
              <a:ea typeface="Verdana" panose="020B0604030504040204" pitchFamily="34" charset="0"/>
              <a:cs typeface="Segoe UI Light"/>
            </a:endParaRPr>
          </a:p>
        </p:txBody>
      </p:sp>
      <p:sp>
        <p:nvSpPr>
          <p:cNvPr id="17" name="Rectangle: Rounded Corners 16">
            <a:extLst>
              <a:ext uri="{FF2B5EF4-FFF2-40B4-BE49-F238E27FC236}">
                <a16:creationId xmlns:a16="http://schemas.microsoft.com/office/drawing/2014/main" id="{EAA0B98B-FBB3-44FC-A894-46F7D6D2BE8B}"/>
              </a:ext>
            </a:extLst>
          </p:cNvPr>
          <p:cNvSpPr/>
          <p:nvPr/>
        </p:nvSpPr>
        <p:spPr>
          <a:xfrm>
            <a:off x="189413" y="5990624"/>
            <a:ext cx="8694502" cy="145336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pic>
        <p:nvPicPr>
          <p:cNvPr id="20" name="Picture 19">
            <a:extLst>
              <a:ext uri="{FF2B5EF4-FFF2-40B4-BE49-F238E27FC236}">
                <a16:creationId xmlns:a16="http://schemas.microsoft.com/office/drawing/2014/main" id="{D771A982-69C1-4300-8BE5-DEC34CFBA7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589" y="7623740"/>
            <a:ext cx="1852305" cy="1920909"/>
          </a:xfrm>
          <a:prstGeom prst="rect">
            <a:avLst/>
          </a:prstGeom>
        </p:spPr>
      </p:pic>
    </p:spTree>
    <p:extLst>
      <p:ext uri="{BB962C8B-B14F-4D97-AF65-F5344CB8AC3E}">
        <p14:creationId xmlns:p14="http://schemas.microsoft.com/office/powerpoint/2010/main" val="3718649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DF45353B-C7FB-479F-95AA-CA7E07A9522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9"/>
          <a:stretch/>
        </p:blipFill>
        <p:spPr>
          <a:xfrm>
            <a:off x="293" y="1823"/>
            <a:ext cx="17339705" cy="9751777"/>
          </a:xfrm>
          <a:prstGeom prst="rect">
            <a:avLst/>
          </a:prstGeom>
        </p:spPr>
      </p:pic>
    </p:spTree>
    <p:extLst>
      <p:ext uri="{BB962C8B-B14F-4D97-AF65-F5344CB8AC3E}">
        <p14:creationId xmlns:p14="http://schemas.microsoft.com/office/powerpoint/2010/main" val="121610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617480" y="478188"/>
            <a:ext cx="7039899" cy="1781123"/>
          </a:xfrm>
        </p:spPr>
        <p:txBody>
          <a:bodyPr>
            <a:noAutofit/>
          </a:bodyPr>
          <a:lstStyle/>
          <a:p>
            <a:r>
              <a:rPr lang="lv-LV" sz="3413" b="1"/>
              <a:t>Komersantu energoefektivitātes paaugstināšana (</a:t>
            </a:r>
            <a:r>
              <a:rPr lang="lv-LV" sz="3413" b="1" err="1"/>
              <a:t>zaļināšana</a:t>
            </a:r>
            <a:r>
              <a:rPr lang="lv-LV" sz="3413" b="1"/>
              <a:t>)</a:t>
            </a:r>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309567" y="3007222"/>
            <a:ext cx="8580727" cy="1135728"/>
          </a:xfrm>
          <a:prstGeom prst="roundRect">
            <a:avLst/>
          </a:prstGeom>
        </p:spPr>
        <p:style>
          <a:lnRef idx="2">
            <a:schemeClr val="dk1"/>
          </a:lnRef>
          <a:fillRef idx="1">
            <a:schemeClr val="lt1"/>
          </a:fillRef>
          <a:effectRef idx="0">
            <a:schemeClr val="dk1"/>
          </a:effectRef>
          <a:fontRef idx="minor">
            <a:schemeClr val="dk1"/>
          </a:fontRef>
        </p:style>
        <p:txBody>
          <a:bodyPr lIns="130048" tIns="65024" rIns="130048" bIns="65024" rtlCol="0" anchor="ctr"/>
          <a:lstStyle/>
          <a:p>
            <a:r>
              <a:rPr lang="lv-LV" sz="2100" dirty="0">
                <a:solidFill>
                  <a:srgbClr val="01859C"/>
                </a:solidFill>
                <a:latin typeface="Verdana"/>
                <a:ea typeface="Verdana"/>
              </a:rPr>
              <a:t>            Kopējais finansējums </a:t>
            </a:r>
            <a:r>
              <a:rPr lang="lv-LV" sz="2100" dirty="0">
                <a:solidFill>
                  <a:srgbClr val="000000"/>
                </a:solidFill>
                <a:latin typeface="Verdana"/>
                <a:ea typeface="Verdana"/>
              </a:rPr>
              <a:t> </a:t>
            </a:r>
            <a:r>
              <a:rPr lang="lv-LV" sz="2100" b="0" dirty="0">
                <a:solidFill>
                  <a:srgbClr val="000000"/>
                </a:solidFill>
                <a:latin typeface="Verdana"/>
                <a:ea typeface="Verdana"/>
              </a:rPr>
              <a:t>80 586 000 </a:t>
            </a:r>
            <a:r>
              <a:rPr lang="lv-LV" sz="2100" b="0" dirty="0" err="1">
                <a:solidFill>
                  <a:srgbClr val="000000"/>
                </a:solidFill>
                <a:latin typeface="Verdana"/>
                <a:ea typeface="Verdana"/>
              </a:rPr>
              <a:t>euro</a:t>
            </a:r>
            <a:r>
              <a:rPr lang="lv-LV" sz="2100" b="0" dirty="0">
                <a:solidFill>
                  <a:srgbClr val="000000"/>
                </a:solidFill>
                <a:latin typeface="Verdana"/>
                <a:ea typeface="Verdana"/>
              </a:rPr>
              <a:t> RRF + </a:t>
            </a:r>
            <a:br>
              <a:rPr lang="en-US" dirty="0"/>
            </a:br>
            <a:r>
              <a:rPr lang="lv-LV" sz="2100" b="0" dirty="0">
                <a:solidFill>
                  <a:srgbClr val="000000"/>
                </a:solidFill>
                <a:latin typeface="Verdana"/>
                <a:ea typeface="Verdana"/>
              </a:rPr>
              <a:t>43 500 000 </a:t>
            </a:r>
            <a:r>
              <a:rPr lang="lv-LV" sz="2100" b="0" dirty="0" err="1">
                <a:solidFill>
                  <a:srgbClr val="000000"/>
                </a:solidFill>
                <a:latin typeface="Verdana"/>
                <a:ea typeface="Verdana"/>
              </a:rPr>
              <a:t>euro</a:t>
            </a:r>
            <a:r>
              <a:rPr lang="lv-LV" sz="2100" b="0" dirty="0">
                <a:solidFill>
                  <a:srgbClr val="000000"/>
                </a:solidFill>
                <a:latin typeface="Verdana"/>
                <a:ea typeface="Verdana"/>
              </a:rPr>
              <a:t> + 42 298 352 </a:t>
            </a:r>
            <a:r>
              <a:rPr lang="lv-LV" sz="2100" b="0" dirty="0" err="1">
                <a:solidFill>
                  <a:srgbClr val="000000"/>
                </a:solidFill>
                <a:latin typeface="Verdana"/>
                <a:ea typeface="Verdana"/>
              </a:rPr>
              <a:t>euro</a:t>
            </a:r>
            <a:r>
              <a:rPr lang="lv-LV" sz="2100" b="0" dirty="0">
                <a:solidFill>
                  <a:srgbClr val="000000"/>
                </a:solidFill>
                <a:latin typeface="Verdana"/>
                <a:ea typeface="Verdana"/>
              </a:rPr>
              <a:t> JTF</a:t>
            </a:r>
            <a:endParaRPr lang="fr-FR" sz="2100" b="0" dirty="0">
              <a:solidFill>
                <a:srgbClr val="000000"/>
              </a:solidFill>
              <a:latin typeface="Verdana"/>
              <a:ea typeface="Verdana"/>
              <a:cs typeface="+mn-lt"/>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76540" y="8547816"/>
            <a:ext cx="8597239" cy="111423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490828" y="8548809"/>
            <a:ext cx="8641338" cy="1116011"/>
          </a:xfrm>
          <a:prstGeom prst="rect">
            <a:avLst/>
          </a:prstGeom>
          <a:noFill/>
        </p:spPr>
        <p:txBody>
          <a:bodyPr wrap="square" lIns="130048" tIns="65024" rIns="130048" bIns="65024" anchor="t">
            <a:spAutoFit/>
          </a:bodyPr>
          <a:lstStyle/>
          <a:p>
            <a:pPr fontAlgn="base"/>
            <a:r>
              <a:rPr lang="lv-LV" sz="2100" dirty="0">
                <a:solidFill>
                  <a:srgbClr val="01859C"/>
                </a:solidFill>
                <a:latin typeface="Verdana"/>
                <a:ea typeface="Verdana"/>
              </a:rPr>
              <a:t>Atbalsta sniedzējs</a:t>
            </a:r>
            <a:r>
              <a:rPr lang="lv-LV" sz="2100" b="0" dirty="0">
                <a:latin typeface="Verdana"/>
                <a:ea typeface="Verdana"/>
              </a:rPr>
              <a:t>: ALTUM</a:t>
            </a:r>
          </a:p>
          <a:p>
            <a:pPr fontAlgn="base"/>
            <a:r>
              <a:rPr lang="lv-LV" sz="2100" dirty="0">
                <a:solidFill>
                  <a:srgbClr val="01859C"/>
                </a:solidFill>
                <a:latin typeface="Verdana"/>
                <a:ea typeface="Verdana"/>
              </a:rPr>
              <a:t>Statuss</a:t>
            </a:r>
            <a:r>
              <a:rPr lang="lv-LV" sz="2100" dirty="0">
                <a:latin typeface="Verdana"/>
                <a:ea typeface="Verdana"/>
              </a:rPr>
              <a:t>: </a:t>
            </a:r>
            <a:r>
              <a:rPr lang="pt-BR" sz="2100" b="0" dirty="0" err="1">
                <a:latin typeface="Verdana"/>
                <a:ea typeface="Verdana"/>
                <a:cs typeface="Segoe UI Light"/>
              </a:rPr>
              <a:t>pieejams</a:t>
            </a:r>
            <a:r>
              <a:rPr lang="pt-BR" sz="2100" b="0" dirty="0">
                <a:latin typeface="Verdana"/>
                <a:ea typeface="Verdana"/>
                <a:cs typeface="Segoe UI Light"/>
              </a:rPr>
              <a:t> ar 2022.gada</a:t>
            </a:r>
            <a:r>
              <a:rPr lang="lv-LV" sz="2100" b="0" dirty="0">
                <a:latin typeface="Verdana"/>
                <a:ea typeface="Verdana"/>
                <a:cs typeface="Segoe UI Light"/>
              </a:rPr>
              <a:t> vidu (notiek darbs pie </a:t>
            </a:r>
            <a:br>
              <a:rPr lang="lv-LV" sz="2100" b="0" dirty="0">
                <a:latin typeface="Verdana"/>
                <a:ea typeface="Verdana"/>
                <a:cs typeface="Segoe UI Light"/>
              </a:rPr>
            </a:br>
            <a:r>
              <a:rPr lang="lv-LV" sz="2100" b="0" dirty="0">
                <a:latin typeface="Verdana"/>
                <a:ea typeface="Verdana"/>
                <a:cs typeface="Segoe UI Light"/>
              </a:rPr>
              <a:t>RRF programmas – projekts publicēts TAP)</a:t>
            </a:r>
            <a:endParaRPr lang="en-US" sz="2100" b="0" dirty="0">
              <a:latin typeface="Verdana"/>
              <a:ea typeface="Verdana"/>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132168" y="12879"/>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10076017" y="329743"/>
            <a:ext cx="7110231" cy="5465206"/>
          </a:xfrm>
        </p:spPr>
        <p:txBody>
          <a:bodyPr vert="horz" lIns="130048" tIns="65024" rIns="130048" bIns="65024" rtlCol="0" anchor="t">
            <a:noAutofit/>
          </a:bodyPr>
          <a:lstStyle/>
          <a:p>
            <a:pPr marL="649327" lvl="1" indent="0">
              <a:buNone/>
            </a:pPr>
            <a:endParaRPr lang="lv-LV" sz="2404" b="1">
              <a:solidFill>
                <a:srgbClr val="01859C"/>
              </a:solidFill>
              <a:latin typeface="Verdana"/>
              <a:ea typeface="Verdana"/>
            </a:endParaRPr>
          </a:p>
          <a:p>
            <a:pPr marL="0" indent="0">
              <a:buNone/>
            </a:pPr>
            <a:r>
              <a:rPr lang="lv-LV" sz="2400" b="1">
                <a:solidFill>
                  <a:srgbClr val="01859C"/>
                </a:solidFill>
                <a:latin typeface="Verdana"/>
                <a:ea typeface="Verdana"/>
              </a:rPr>
              <a:t>Mērķa auditorija: </a:t>
            </a:r>
            <a:r>
              <a:rPr lang="lv-LV" sz="2400">
                <a:latin typeface="Verdana"/>
                <a:ea typeface="Verdana"/>
                <a:cs typeface="Segoe UI Light"/>
              </a:rPr>
              <a:t>komersanti, rūpniecības uzņēmumi </a:t>
            </a:r>
            <a:br>
              <a:rPr lang="lv-LV" sz="2400">
                <a:latin typeface="Verdana"/>
                <a:ea typeface="Verdana"/>
                <a:cs typeface="Segoe UI Light"/>
              </a:rPr>
            </a:br>
            <a:r>
              <a:rPr lang="lv-LV" sz="2400">
                <a:latin typeface="Verdana"/>
                <a:ea typeface="Verdana"/>
                <a:cs typeface="Segoe UI Light"/>
              </a:rPr>
              <a:t>(plānots atbalstīt ~790 komersantus)</a:t>
            </a:r>
          </a:p>
          <a:p>
            <a:pPr marL="0" indent="0">
              <a:buNone/>
            </a:pPr>
            <a:endParaRPr lang="lv-LV" sz="2400">
              <a:cs typeface="Segoe UI Light"/>
            </a:endParaRPr>
          </a:p>
          <a:p>
            <a:pPr marL="0" indent="0">
              <a:buNone/>
            </a:pPr>
            <a:r>
              <a:rPr lang="lv-LV" sz="2400" b="1">
                <a:solidFill>
                  <a:srgbClr val="01859C"/>
                </a:solidFill>
                <a:latin typeface="Verdana"/>
                <a:ea typeface="Verdana"/>
              </a:rPr>
              <a:t>Attiecināmās izmaksas – sākotnējie ieguldījumi:</a:t>
            </a:r>
          </a:p>
          <a:p>
            <a:pPr marL="324212" indent="-324212"/>
            <a:r>
              <a:rPr lang="lv-LV" sz="2400">
                <a:latin typeface="Verdana"/>
                <a:ea typeface="Verdana"/>
              </a:rPr>
              <a:t>Iekārtu iegāde energoefektivitātes paaugstināšanai;</a:t>
            </a:r>
          </a:p>
          <a:p>
            <a:pPr marL="324212" indent="-324212"/>
            <a:r>
              <a:rPr lang="lv-LV" sz="2400">
                <a:latin typeface="Verdana"/>
                <a:ea typeface="Verdana"/>
              </a:rPr>
              <a:t>Esošo rūpnieciskās ražošanas jaudu modernizēšana, uzstādot energoefektīvākas un AER tehnoloģijas izmantojošas ražošanas un ražošanu nodrošinošas </a:t>
            </a:r>
            <a:r>
              <a:rPr lang="lv-LV" sz="2400" err="1">
                <a:latin typeface="Verdana"/>
                <a:ea typeface="Verdana"/>
              </a:rPr>
              <a:t>blakusprocesu</a:t>
            </a:r>
            <a:r>
              <a:rPr lang="lv-LV" sz="2400">
                <a:latin typeface="Verdana"/>
                <a:ea typeface="Verdana"/>
              </a:rPr>
              <a:t> iekārtas; </a:t>
            </a:r>
            <a:endParaRPr lang="lv-LV" sz="2400"/>
          </a:p>
          <a:p>
            <a:pPr marL="324212" indent="-324212"/>
            <a:r>
              <a:rPr lang="lv-LV" sz="2400">
                <a:latin typeface="Verdana"/>
                <a:ea typeface="Verdana"/>
              </a:rPr>
              <a:t>Ražošanas ēku un teritoriju sakārtošana, t.sk., ražošanas teritorijā esošo iekšējo un ārējo inženiertīklu un </a:t>
            </a:r>
            <a:r>
              <a:rPr lang="lv-LV" sz="2400" err="1">
                <a:latin typeface="Verdana"/>
                <a:ea typeface="Verdana"/>
              </a:rPr>
              <a:t>inženiersistēmu</a:t>
            </a:r>
            <a:r>
              <a:rPr lang="lv-LV" sz="2400">
                <a:latin typeface="Verdana"/>
                <a:ea typeface="Verdana"/>
              </a:rPr>
              <a:t> nomaiņa pret energoefektīvākām. </a:t>
            </a:r>
            <a:endParaRPr lang="lv-LV" sz="2400"/>
          </a:p>
          <a:p>
            <a:pPr marL="324212" indent="-324212"/>
            <a:r>
              <a:rPr lang="lv-LV" sz="2400">
                <a:latin typeface="Verdana"/>
                <a:ea typeface="Verdana"/>
              </a:rPr>
              <a:t>Atjaunojamo energoresursu tehnoloģiju ieviešanai.</a:t>
            </a:r>
          </a:p>
          <a:p>
            <a:pPr marL="324212" indent="-324212"/>
            <a:endParaRPr lang="lv-LV" sz="2404"/>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78" y="3083546"/>
            <a:ext cx="1013111" cy="1017070"/>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293054" y="6027190"/>
            <a:ext cx="8580726" cy="2381739"/>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174958" y="6038930"/>
            <a:ext cx="9065250" cy="2754472"/>
          </a:xfrm>
          <a:prstGeom prst="rect">
            <a:avLst/>
          </a:prstGeom>
          <a:noFill/>
        </p:spPr>
        <p:txBody>
          <a:bodyPr wrap="square" lIns="130048" tIns="65024" rIns="130048" bIns="65024" anchor="t">
            <a:spAutoFit/>
          </a:bodyPr>
          <a:lstStyle/>
          <a:p>
            <a:pPr marL="649327" lvl="1"/>
            <a:r>
              <a:rPr lang="lv-LV" sz="2133">
                <a:solidFill>
                  <a:srgbClr val="01859C"/>
                </a:solidFill>
                <a:latin typeface="Verdana"/>
                <a:ea typeface="Verdana"/>
                <a:cs typeface="+mn-cs"/>
              </a:rPr>
              <a:t>Sasniedzamie rezultāti programmas līmenī:</a:t>
            </a:r>
            <a:endParaRPr lang="en-US" sz="3413">
              <a:cs typeface="+mn-cs"/>
            </a:endParaRPr>
          </a:p>
          <a:p>
            <a:pPr marL="1055720" lvl="1" indent="-406394">
              <a:buFont typeface="Arial" panose="020B0604020202020204" pitchFamily="34" charset="0"/>
              <a:buChar char="•"/>
            </a:pPr>
            <a:r>
              <a:rPr lang="lv-LV" sz="2130" b="0">
                <a:latin typeface="Verdana"/>
                <a:ea typeface="Verdana"/>
              </a:rPr>
              <a:t>Aprēķinātais siltumnīcefekta gāzu samazinājums gadā   – 13 115 CO2 ekvivalenta tonnas;</a:t>
            </a:r>
          </a:p>
          <a:p>
            <a:pPr marL="1055720" lvl="1" indent="-406394">
              <a:buFont typeface="Arial" panose="020B0604020202020204" pitchFamily="34" charset="0"/>
              <a:buChar char="•"/>
            </a:pPr>
            <a:r>
              <a:rPr lang="lv-LV" sz="2130" b="0">
                <a:latin typeface="Verdana"/>
                <a:ea typeface="Verdana"/>
              </a:rPr>
              <a:t>Primārās enerģijas ietaupījums - 19 973 </a:t>
            </a:r>
            <a:r>
              <a:rPr lang="lv-LV" sz="2130" b="0" err="1">
                <a:latin typeface="Verdana"/>
                <a:ea typeface="Verdana"/>
              </a:rPr>
              <a:t>MWh</a:t>
            </a:r>
            <a:r>
              <a:rPr lang="lv-LV" sz="2130" b="0">
                <a:latin typeface="Verdana"/>
                <a:ea typeface="Verdana"/>
              </a:rPr>
              <a:t>/gadā;</a:t>
            </a:r>
          </a:p>
          <a:p>
            <a:pPr marL="1055720" lvl="1" indent="-406394">
              <a:buFont typeface="Arial" panose="020B0604020202020204" pitchFamily="34" charset="0"/>
              <a:buChar char="•"/>
            </a:pPr>
            <a:r>
              <a:rPr lang="lv-LV" sz="2130" b="0">
                <a:latin typeface="Verdana"/>
                <a:ea typeface="Verdana"/>
              </a:rPr>
              <a:t>Uzstādītā atjaunojamo energoresursu tehnoloģiju jauda  – 90 MW;</a:t>
            </a:r>
          </a:p>
          <a:p>
            <a:pPr marL="1055720" lvl="1" indent="-406394">
              <a:buFont typeface="Arial" panose="020B0604020202020204" pitchFamily="34" charset="0"/>
              <a:buChar char="•"/>
            </a:pPr>
            <a:r>
              <a:rPr lang="lv-LV" sz="2130" b="0">
                <a:latin typeface="Verdana"/>
                <a:ea typeface="Verdana"/>
              </a:rPr>
              <a:t>Jaunradīto darba vietu skaits</a:t>
            </a:r>
          </a:p>
          <a:p>
            <a:pPr marL="649327" lvl="1"/>
            <a:endParaRPr lang="lv-LV" sz="2133">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421022" y="2361719"/>
            <a:ext cx="4780949" cy="413399"/>
          </a:xfrm>
          <a:prstGeom prst="rect">
            <a:avLst/>
          </a:prstGeom>
          <a:noFill/>
        </p:spPr>
        <p:txBody>
          <a:bodyPr wrap="square">
            <a:spAutoFit/>
          </a:bodyPr>
          <a:lstStyle/>
          <a:p>
            <a:r>
              <a:rPr lang="lv-LV" sz="1991">
                <a:latin typeface="Verdana" panose="020B0604030504040204" pitchFamily="34" charset="0"/>
                <a:ea typeface="Verdana" panose="020B0604030504040204" pitchFamily="34" charset="0"/>
              </a:rPr>
              <a:t>Aizdevumi ar kapitāla atlaidi</a:t>
            </a:r>
          </a:p>
        </p:txBody>
      </p:sp>
      <p:sp>
        <p:nvSpPr>
          <p:cNvPr id="17" name="Rectangle: Rounded Corners 16">
            <a:extLst>
              <a:ext uri="{FF2B5EF4-FFF2-40B4-BE49-F238E27FC236}">
                <a16:creationId xmlns:a16="http://schemas.microsoft.com/office/drawing/2014/main" id="{939D0782-5EC4-4E61-83FA-CED736C34624}"/>
              </a:ext>
            </a:extLst>
          </p:cNvPr>
          <p:cNvSpPr/>
          <p:nvPr/>
        </p:nvSpPr>
        <p:spPr>
          <a:xfrm>
            <a:off x="309567" y="4245358"/>
            <a:ext cx="8580726" cy="165468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8" name="TextBox 17">
            <a:extLst>
              <a:ext uri="{FF2B5EF4-FFF2-40B4-BE49-F238E27FC236}">
                <a16:creationId xmlns:a16="http://schemas.microsoft.com/office/drawing/2014/main" id="{CF08AA3C-9AD0-4C57-9041-25F3243EA0FA}"/>
              </a:ext>
            </a:extLst>
          </p:cNvPr>
          <p:cNvSpPr txBox="1"/>
          <p:nvPr/>
        </p:nvSpPr>
        <p:spPr>
          <a:xfrm>
            <a:off x="327344" y="4219274"/>
            <a:ext cx="8512145" cy="1439177"/>
          </a:xfrm>
          <a:prstGeom prst="rect">
            <a:avLst/>
          </a:prstGeom>
          <a:noFill/>
        </p:spPr>
        <p:txBody>
          <a:bodyPr wrap="square" lIns="130048" tIns="65024" rIns="130048" bIns="65024" anchor="t">
            <a:spAutoFit/>
          </a:bodyPr>
          <a:lstStyle/>
          <a:p>
            <a:pPr lvl="1"/>
            <a:r>
              <a:rPr lang="lv-LV" sz="2100" dirty="0">
                <a:solidFill>
                  <a:srgbClr val="01859C"/>
                </a:solidFill>
                <a:latin typeface="Verdana"/>
                <a:ea typeface="Verdana"/>
              </a:rPr>
              <a:t>Aizdevuma summa</a:t>
            </a:r>
            <a:r>
              <a:rPr lang="lv-LV" sz="2100" dirty="0">
                <a:latin typeface="Verdana"/>
                <a:ea typeface="Verdana"/>
                <a:cs typeface="Times New Roman"/>
              </a:rPr>
              <a:t>: </a:t>
            </a:r>
            <a:r>
              <a:rPr lang="lv-LV" sz="2100" b="0" dirty="0">
                <a:latin typeface="Verdana"/>
                <a:ea typeface="Verdana"/>
                <a:cs typeface="Times New Roman"/>
              </a:rPr>
              <a:t>līdz 5 000 000 </a:t>
            </a:r>
            <a:r>
              <a:rPr lang="lv-LV" sz="2100" b="0" dirty="0" err="1">
                <a:latin typeface="Verdana"/>
                <a:ea typeface="Verdana"/>
                <a:cs typeface="Times New Roman"/>
              </a:rPr>
              <a:t>euro</a:t>
            </a:r>
            <a:r>
              <a:rPr lang="lv-LV" sz="2100" b="0" dirty="0">
                <a:latin typeface="Verdana"/>
                <a:ea typeface="Verdana"/>
                <a:cs typeface="Times New Roman"/>
              </a:rPr>
              <a:t> (līdz 20 gadiem)</a:t>
            </a:r>
          </a:p>
          <a:p>
            <a:pPr lvl="1"/>
            <a:r>
              <a:rPr lang="lv-LV" sz="2100" dirty="0">
                <a:solidFill>
                  <a:srgbClr val="01859C"/>
                </a:solidFill>
                <a:latin typeface="Verdana"/>
                <a:ea typeface="Verdana"/>
              </a:rPr>
              <a:t>Kapitāla atlaide </a:t>
            </a:r>
            <a:r>
              <a:rPr lang="lv-LV" sz="2100" b="0" dirty="0">
                <a:latin typeface="Verdana"/>
                <a:ea typeface="Verdana"/>
                <a:cs typeface="Times New Roman"/>
              </a:rPr>
              <a:t>aizdevuma pamatsummas dzēšanai līdz 30%, bet ne vairāk kā 1 500 000 </a:t>
            </a:r>
            <a:r>
              <a:rPr lang="lv-LV" sz="2100" b="0" dirty="0" err="1">
                <a:latin typeface="Verdana"/>
                <a:ea typeface="Verdana"/>
                <a:cs typeface="Times New Roman"/>
              </a:rPr>
              <a:t>euro</a:t>
            </a:r>
            <a:r>
              <a:rPr lang="lv-LV" sz="2100" b="0" dirty="0">
                <a:latin typeface="Verdana"/>
                <a:ea typeface="Verdana"/>
                <a:cs typeface="Times New Roman"/>
              </a:rPr>
              <a:t>, ja tiek sasniegts mērķa rādītājs</a:t>
            </a:r>
          </a:p>
        </p:txBody>
      </p:sp>
    </p:spTree>
    <p:extLst>
      <p:ext uri="{BB962C8B-B14F-4D97-AF65-F5344CB8AC3E}">
        <p14:creationId xmlns:p14="http://schemas.microsoft.com/office/powerpoint/2010/main" val="160135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702232" y="373322"/>
            <a:ext cx="6275132" cy="1781123"/>
          </a:xfrm>
        </p:spPr>
        <p:txBody>
          <a:bodyPr>
            <a:noAutofit/>
          </a:bodyPr>
          <a:lstStyle/>
          <a:p>
            <a:r>
              <a:rPr lang="lv-LV" sz="3413" b="1"/>
              <a:t>Energoefektivitāte dzīvojamās ēkās </a:t>
            </a:r>
            <a:br>
              <a:rPr lang="lv-LV" sz="3413" b="1"/>
            </a:br>
            <a:r>
              <a:rPr lang="lv-LV" sz="3413" b="1"/>
              <a:t>- daudzdzīvokļu ēkās un privātmājās</a:t>
            </a:r>
          </a:p>
        </p:txBody>
      </p:sp>
      <p:sp>
        <p:nvSpPr>
          <p:cNvPr id="5" name="TextBox 4">
            <a:extLst>
              <a:ext uri="{FF2B5EF4-FFF2-40B4-BE49-F238E27FC236}">
                <a16:creationId xmlns:a16="http://schemas.microsoft.com/office/drawing/2014/main" id="{41DDCC62-127F-4AF2-98A5-2FD50B80A632}"/>
              </a:ext>
            </a:extLst>
          </p:cNvPr>
          <p:cNvSpPr txBox="1"/>
          <p:nvPr/>
        </p:nvSpPr>
        <p:spPr>
          <a:xfrm>
            <a:off x="204828" y="2164477"/>
            <a:ext cx="8534885" cy="705065"/>
          </a:xfrm>
          <a:prstGeom prst="rect">
            <a:avLst/>
          </a:prstGeom>
          <a:noFill/>
        </p:spPr>
        <p:txBody>
          <a:bodyPr wrap="square">
            <a:spAutoFit/>
          </a:bodyPr>
          <a:lstStyle/>
          <a:p>
            <a:r>
              <a:rPr lang="lv-LV" sz="1991">
                <a:latin typeface="Verdana" panose="020B0604030504040204" pitchFamily="34" charset="0"/>
                <a:ea typeface="Verdana" panose="020B0604030504040204" pitchFamily="34" charset="0"/>
              </a:rPr>
              <a:t>Aizdevumi (vai garantija) ar kapitāla atlaidi aizdevuma</a:t>
            </a:r>
          </a:p>
          <a:p>
            <a:r>
              <a:rPr lang="lv-LV" sz="1991">
                <a:latin typeface="Verdana" panose="020B0604030504040204" pitchFamily="34" charset="0"/>
                <a:ea typeface="Verdana" panose="020B0604030504040204" pitchFamily="34" charset="0"/>
              </a:rPr>
              <a:t>pamatsummas dzēšanai</a:t>
            </a:r>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56287" y="3409484"/>
            <a:ext cx="8629138" cy="1333286"/>
          </a:xfrm>
          <a:prstGeom prst="roundRect">
            <a:avLst/>
          </a:prstGeom>
        </p:spPr>
        <p:style>
          <a:lnRef idx="2">
            <a:schemeClr val="dk1"/>
          </a:lnRef>
          <a:fillRef idx="1">
            <a:schemeClr val="lt1"/>
          </a:fillRef>
          <a:effectRef idx="0">
            <a:schemeClr val="dk1"/>
          </a:effectRef>
          <a:fontRef idx="minor">
            <a:schemeClr val="dk1"/>
          </a:fontRef>
        </p:style>
        <p:txBody>
          <a:bodyPr lIns="130048" tIns="65024" rIns="130048" bIns="65024" rtlCol="0" anchor="ctr"/>
          <a:lstStyle/>
          <a:p>
            <a:pPr algn="ctr"/>
            <a:r>
              <a:rPr lang="lv-LV" sz="2133">
                <a:solidFill>
                  <a:srgbClr val="01859C"/>
                </a:solidFill>
                <a:latin typeface="Verdana"/>
                <a:ea typeface="Verdana"/>
              </a:rPr>
              <a:t>            Kopējais finansējums </a:t>
            </a:r>
            <a:r>
              <a:rPr lang="fr-FR" sz="2133" b="0">
                <a:solidFill>
                  <a:srgbClr val="000000"/>
                </a:solidFill>
                <a:latin typeface="Verdana"/>
                <a:ea typeface="Verdana"/>
              </a:rPr>
              <a:t>163 125 000 </a:t>
            </a:r>
            <a:r>
              <a:rPr lang="lv-LV" sz="2133" b="0">
                <a:solidFill>
                  <a:srgbClr val="000000"/>
                </a:solidFill>
                <a:latin typeface="Verdana"/>
                <a:ea typeface="Verdana"/>
              </a:rPr>
              <a:t>euro</a:t>
            </a:r>
            <a:r>
              <a:rPr lang="fr-FR" sz="2133" b="0">
                <a:solidFill>
                  <a:srgbClr val="000000"/>
                </a:solidFill>
                <a:latin typeface="Verdana"/>
                <a:ea typeface="Verdana"/>
              </a:rPr>
              <a:t> + </a:t>
            </a:r>
            <a:br>
              <a:rPr lang="fr-FR" sz="2133" b="0">
                <a:solidFill>
                  <a:srgbClr val="000000"/>
                </a:solidFill>
                <a:latin typeface="Verdana"/>
                <a:ea typeface="Verdana"/>
              </a:rPr>
            </a:br>
            <a:r>
              <a:rPr lang="fr-FR" sz="2133" b="0">
                <a:solidFill>
                  <a:srgbClr val="000000"/>
                </a:solidFill>
                <a:latin typeface="Verdana"/>
                <a:ea typeface="Verdana"/>
              </a:rPr>
              <a:t>9 227 403 </a:t>
            </a:r>
            <a:r>
              <a:rPr lang="lv-LV" sz="2133" b="0">
                <a:solidFill>
                  <a:srgbClr val="000000"/>
                </a:solidFill>
                <a:latin typeface="Verdana"/>
                <a:ea typeface="Verdana"/>
              </a:rPr>
              <a:t>euro</a:t>
            </a:r>
            <a:r>
              <a:rPr lang="fr-FR" sz="2133" b="0">
                <a:solidFill>
                  <a:srgbClr val="000000"/>
                </a:solidFill>
                <a:latin typeface="Verdana"/>
                <a:ea typeface="Verdana"/>
              </a:rPr>
              <a:t> + 57 282 000 </a:t>
            </a:r>
            <a:r>
              <a:rPr lang="lv-LV" sz="2133" b="0">
                <a:solidFill>
                  <a:srgbClr val="000000"/>
                </a:solidFill>
                <a:latin typeface="Verdana"/>
                <a:ea typeface="Verdana"/>
              </a:rPr>
              <a:t>euro</a:t>
            </a:r>
            <a:r>
              <a:rPr lang="fr-FR" sz="2133" b="0">
                <a:solidFill>
                  <a:srgbClr val="000000"/>
                </a:solidFill>
                <a:latin typeface="Verdana"/>
                <a:ea typeface="Verdana"/>
              </a:rPr>
              <a:t> RRF</a:t>
            </a: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04829" y="6930830"/>
            <a:ext cx="8658900" cy="244944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554541" y="7277058"/>
            <a:ext cx="8185172" cy="1969450"/>
          </a:xfrm>
          <a:prstGeom prst="rect">
            <a:avLst/>
          </a:prstGeom>
          <a:noFill/>
        </p:spPr>
        <p:txBody>
          <a:bodyPr wrap="square" lIns="130048" tIns="65024" rIns="130048" bIns="65024" anchor="t">
            <a:spAutoFit/>
          </a:bodyPr>
          <a:lstStyle/>
          <a:p>
            <a:pPr fontAlgn="base"/>
            <a:r>
              <a:rPr lang="lv-LV" sz="2100" dirty="0">
                <a:solidFill>
                  <a:srgbClr val="01859C"/>
                </a:solidFill>
                <a:latin typeface="Verdana"/>
                <a:ea typeface="Verdana"/>
              </a:rPr>
              <a:t>Atbalsta sniedzējs</a:t>
            </a:r>
            <a:r>
              <a:rPr lang="lv-LV" sz="2100" b="0" dirty="0">
                <a:latin typeface="Verdana"/>
                <a:ea typeface="Verdana"/>
              </a:rPr>
              <a:t>: ALTUM</a:t>
            </a:r>
          </a:p>
          <a:p>
            <a:pPr fontAlgn="base"/>
            <a:endParaRPr lang="lv-LV" sz="2133" b="0">
              <a:solidFill>
                <a:srgbClr val="01859C"/>
              </a:solidFill>
              <a:latin typeface="Verdana"/>
              <a:ea typeface="Verdana"/>
            </a:endParaRPr>
          </a:p>
          <a:p>
            <a:pPr fontAlgn="base"/>
            <a:r>
              <a:rPr lang="lv-LV" sz="2100" dirty="0">
                <a:solidFill>
                  <a:srgbClr val="01859C"/>
                </a:solidFill>
                <a:latin typeface="Verdana"/>
                <a:ea typeface="Verdana"/>
              </a:rPr>
              <a:t>Statuss</a:t>
            </a:r>
            <a:r>
              <a:rPr lang="lv-LV" sz="2100" dirty="0">
                <a:latin typeface="Verdana"/>
                <a:ea typeface="Verdana"/>
              </a:rPr>
              <a:t>: </a:t>
            </a:r>
            <a:r>
              <a:rPr lang="pt-BR" sz="2100" b="0" dirty="0" err="1">
                <a:latin typeface="Verdana"/>
                <a:ea typeface="Verdana"/>
                <a:cs typeface="Segoe UI Light"/>
              </a:rPr>
              <a:t>pieejams</a:t>
            </a:r>
            <a:r>
              <a:rPr lang="pt-BR" sz="2100" b="0" dirty="0">
                <a:latin typeface="Verdana"/>
                <a:ea typeface="Verdana"/>
                <a:cs typeface="Segoe UI Light"/>
              </a:rPr>
              <a:t> ar 2022.gada</a:t>
            </a:r>
            <a:r>
              <a:rPr lang="lv-LV" sz="2100" b="0" dirty="0">
                <a:latin typeface="Verdana"/>
                <a:ea typeface="Verdana"/>
                <a:cs typeface="Segoe UI Light"/>
              </a:rPr>
              <a:t> vidu (notiek darbs pie RRF programmas – projekts publicēts TAP)</a:t>
            </a:r>
            <a:endParaRPr lang="lv-LV" sz="2100" b="0" dirty="0">
              <a:latin typeface="Verdana"/>
              <a:ea typeface="Verdana"/>
            </a:endParaRPr>
          </a:p>
          <a:p>
            <a:pPr algn="l" rtl="0" fontAlgn="base"/>
            <a:endParaRPr lang="en-US" sz="341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087663"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502575" y="1212013"/>
            <a:ext cx="7727124" cy="5465206"/>
          </a:xfrm>
        </p:spPr>
        <p:txBody>
          <a:bodyPr>
            <a:noAutofit/>
          </a:bodyPr>
          <a:lstStyle/>
          <a:p>
            <a:pPr marL="65019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latin typeface="Verdana"/>
                <a:ea typeface="Verdana"/>
              </a:rPr>
              <a:t>dzīvokļu, privātmāju īpašnieki</a:t>
            </a:r>
            <a:endParaRPr lang="lv-LV" sz="2404">
              <a:cs typeface="Segoe UI Light"/>
            </a:endParaRPr>
          </a:p>
          <a:p>
            <a:pPr marL="0" indent="0">
              <a:buNone/>
            </a:pPr>
            <a:endParaRPr lang="lv-LV" sz="2404">
              <a:cs typeface="Segoe UI Light"/>
            </a:endParaRPr>
          </a:p>
          <a:p>
            <a:pPr marL="0" indent="0">
              <a:buNone/>
            </a:pPr>
            <a:r>
              <a:rPr lang="lv-LV" sz="2404" b="1">
                <a:solidFill>
                  <a:srgbClr val="01859C"/>
                </a:solidFill>
                <a:latin typeface="Verdana"/>
                <a:ea typeface="Verdana"/>
              </a:rPr>
              <a:t>Attiecināmās izmaksas:</a:t>
            </a:r>
          </a:p>
          <a:p>
            <a:r>
              <a:rPr lang="lv-LV" sz="2404">
                <a:latin typeface="Verdana"/>
                <a:ea typeface="Verdana"/>
              </a:rPr>
              <a:t>Siltummezgla, radiatoru nomaiņa</a:t>
            </a:r>
          </a:p>
          <a:p>
            <a:r>
              <a:rPr lang="lv-LV" sz="2404">
                <a:latin typeface="Verdana"/>
                <a:ea typeface="Verdana"/>
              </a:rPr>
              <a:t>Logu nomaiņa </a:t>
            </a:r>
          </a:p>
          <a:p>
            <a:r>
              <a:rPr lang="lv-LV" sz="2404">
                <a:latin typeface="Verdana"/>
                <a:ea typeface="Verdana"/>
              </a:rPr>
              <a:t>Bēniņu, pagraba pārsegumu siltināšana</a:t>
            </a:r>
          </a:p>
          <a:p>
            <a:r>
              <a:rPr lang="lv-LV" sz="2404">
                <a:latin typeface="Verdana"/>
                <a:ea typeface="Verdana"/>
              </a:rPr>
              <a:t>Fasādes renovācija un siltināšana, u.c.</a:t>
            </a: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55" y="3508736"/>
            <a:ext cx="1013111" cy="1017070"/>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234591" y="4936591"/>
            <a:ext cx="8629137" cy="180041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88737" y="5313755"/>
            <a:ext cx="8667762" cy="1077026"/>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a:t>
            </a:r>
            <a:r>
              <a:rPr lang="lv-LV" sz="2133">
                <a:latin typeface="Verdana" panose="020B0604030504040204" pitchFamily="34" charset="0"/>
                <a:ea typeface="Verdana" panose="020B0604030504040204" pitchFamily="34" charset="0"/>
              </a:rPr>
              <a:t> </a:t>
            </a:r>
          </a:p>
          <a:p>
            <a:pPr marL="650197" lvl="1"/>
            <a:r>
              <a:rPr lang="lv-LV" sz="2133" b="0">
                <a:highlight>
                  <a:srgbClr val="FFFFFF"/>
                </a:highlight>
                <a:latin typeface="Verdana" panose="020B0604030504040204" pitchFamily="34" charset="0"/>
                <a:ea typeface="Verdana" panose="020B0604030504040204" pitchFamily="34" charset="0"/>
                <a:cs typeface="Segoe UI Light"/>
              </a:rPr>
              <a:t>13 450 mājokļi ar uzlabotu energoefektivitāti</a:t>
            </a:r>
          </a:p>
          <a:p>
            <a:pPr marL="650197" lvl="1" indent="0"/>
            <a:endParaRPr lang="lv-LV" sz="2133">
              <a:solidFill>
                <a:srgbClr val="01859C"/>
              </a:solidFill>
              <a:latin typeface="Verdana"/>
              <a:ea typeface="Verdana"/>
              <a:cs typeface="+mn-cs"/>
            </a:endParaRPr>
          </a:p>
        </p:txBody>
      </p:sp>
      <p:pic>
        <p:nvPicPr>
          <p:cNvPr id="12" name="Picture 11" descr="Icon&#10;&#10;Description automatically generated">
            <a:extLst>
              <a:ext uri="{FF2B5EF4-FFF2-40B4-BE49-F238E27FC236}">
                <a16:creationId xmlns:a16="http://schemas.microsoft.com/office/drawing/2014/main" id="{5B35CF62-C16C-4B19-9CED-D9725CFD8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2699" y="6003993"/>
            <a:ext cx="3426876" cy="3021729"/>
          </a:xfrm>
          <a:prstGeom prst="rect">
            <a:avLst/>
          </a:prstGeom>
        </p:spPr>
      </p:pic>
    </p:spTree>
    <p:extLst>
      <p:ext uri="{BB962C8B-B14F-4D97-AF65-F5344CB8AC3E}">
        <p14:creationId xmlns:p14="http://schemas.microsoft.com/office/powerpoint/2010/main" val="292245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626478" y="189669"/>
            <a:ext cx="7175122" cy="1758859"/>
          </a:xfrm>
        </p:spPr>
        <p:txBody>
          <a:bodyPr>
            <a:normAutofit/>
          </a:bodyPr>
          <a:lstStyle/>
          <a:p>
            <a:r>
              <a:rPr lang="lv-LV" sz="3413" b="1"/>
              <a:t>Energoefektivitāte valsts ēkās</a:t>
            </a:r>
          </a:p>
        </p:txBody>
      </p:sp>
      <p:sp>
        <p:nvSpPr>
          <p:cNvPr id="5" name="TextBox 4">
            <a:extLst>
              <a:ext uri="{FF2B5EF4-FFF2-40B4-BE49-F238E27FC236}">
                <a16:creationId xmlns:a16="http://schemas.microsoft.com/office/drawing/2014/main" id="{41DDCC62-127F-4AF2-98A5-2FD50B80A632}"/>
              </a:ext>
            </a:extLst>
          </p:cNvPr>
          <p:cNvSpPr txBox="1"/>
          <p:nvPr/>
        </p:nvSpPr>
        <p:spPr>
          <a:xfrm>
            <a:off x="1925726" y="1631215"/>
            <a:ext cx="2594037" cy="398699"/>
          </a:xfrm>
          <a:prstGeom prst="rect">
            <a:avLst/>
          </a:prstGeom>
          <a:noFill/>
        </p:spPr>
        <p:txBody>
          <a:bodyPr wrap="square">
            <a:spAutoFit/>
          </a:bodyPr>
          <a:lstStyle/>
          <a:p>
            <a:r>
              <a:rPr lang="lv-LV" sz="1991">
                <a:latin typeface="Verdana" panose="020B0604030504040204" pitchFamily="34" charset="0"/>
                <a:ea typeface="Verdana" panose="020B0604030504040204" pitchFamily="34" charset="0"/>
                <a:cs typeface="Segoe UI Light"/>
              </a:rPr>
              <a:t>Granti</a:t>
            </a:r>
            <a:endParaRPr lang="lv-LV" sz="1991">
              <a:latin typeface="Verdana" panose="020B0604030504040204" pitchFamily="34" charset="0"/>
              <a:ea typeface="Verdana" panose="020B0604030504040204" pitchFamily="34" charset="0"/>
            </a:endParaRPr>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61022" y="2319275"/>
            <a:ext cx="8517484" cy="2019854"/>
          </a:xfrm>
          <a:prstGeom prst="roundRect">
            <a:avLst/>
          </a:prstGeom>
        </p:spPr>
        <p:style>
          <a:lnRef idx="2">
            <a:schemeClr val="dk1"/>
          </a:lnRef>
          <a:fillRef idx="1">
            <a:schemeClr val="lt1"/>
          </a:fillRef>
          <a:effectRef idx="0">
            <a:schemeClr val="dk1"/>
          </a:effectRef>
          <a:fontRef idx="minor">
            <a:schemeClr val="dk1"/>
          </a:fontRef>
        </p:style>
        <p:txBody>
          <a:bodyPr lIns="130048" tIns="65024" rIns="130048" bIns="65024" rtlCol="0" anchor="ctr"/>
          <a:lstStyle/>
          <a:p>
            <a:pPr algn="ctr"/>
            <a:endParaRPr lang="lv-LV" sz="2133">
              <a:solidFill>
                <a:srgbClr val="01859C"/>
              </a:solidFill>
              <a:latin typeface="Verdana"/>
              <a:ea typeface="Verdana"/>
            </a:endParaRPr>
          </a:p>
          <a:p>
            <a:pPr algn="ctr"/>
            <a:r>
              <a:rPr lang="lv-LV" sz="2133">
                <a:solidFill>
                  <a:srgbClr val="01859C"/>
                </a:solidFill>
                <a:latin typeface="Verdana"/>
                <a:ea typeface="Verdana"/>
              </a:rPr>
              <a:t>Kopējais finansējums</a:t>
            </a:r>
          </a:p>
          <a:p>
            <a:pPr algn="ctr"/>
            <a:endParaRPr lang="lv-LV" sz="2133">
              <a:solidFill>
                <a:srgbClr val="01859C"/>
              </a:solidFill>
              <a:latin typeface="Verdana"/>
              <a:ea typeface="Verdana"/>
            </a:endParaRPr>
          </a:p>
          <a:p>
            <a:pPr algn="ctr"/>
            <a:r>
              <a:rPr lang="lv-LV" sz="2133">
                <a:solidFill>
                  <a:srgbClr val="01859C"/>
                </a:solidFill>
                <a:latin typeface="Verdana"/>
                <a:ea typeface="Verdana"/>
              </a:rPr>
              <a:t> </a:t>
            </a:r>
            <a:r>
              <a:rPr lang="lv-LV" sz="2133" b="0">
                <a:solidFill>
                  <a:srgbClr val="000000"/>
                </a:solidFill>
                <a:latin typeface="Verdana"/>
                <a:ea typeface="Verdana"/>
              </a:rPr>
              <a:t>104 400 000 euro + 13 050 000 euro + 34 800 000 +</a:t>
            </a:r>
            <a:r>
              <a:rPr lang="lv-LV" sz="2133">
                <a:solidFill>
                  <a:srgbClr val="000000"/>
                </a:solidFill>
                <a:latin typeface="Verdana"/>
                <a:ea typeface="Verdana"/>
              </a:rPr>
              <a:t> </a:t>
            </a:r>
            <a:endParaRPr lang="lv-LV" sz="2133" b="0">
              <a:solidFill>
                <a:srgbClr val="000000"/>
              </a:solidFill>
              <a:latin typeface="Verdana" panose="020B0604030504040204" pitchFamily="34" charset="0"/>
              <a:ea typeface="Verdana" panose="020B0604030504040204" pitchFamily="34" charset="0"/>
            </a:endParaRPr>
          </a:p>
          <a:p>
            <a:pPr algn="ctr"/>
            <a:r>
              <a:rPr lang="lv-LV" sz="2133" b="0">
                <a:solidFill>
                  <a:srgbClr val="000000"/>
                </a:solidFill>
                <a:latin typeface="Verdana"/>
                <a:ea typeface="Verdana"/>
              </a:rPr>
              <a:t>23 956 000 euro RRF</a:t>
            </a:r>
            <a:r>
              <a:rPr lang="lv-LV" sz="2133">
                <a:solidFill>
                  <a:srgbClr val="000000"/>
                </a:solidFill>
                <a:latin typeface="Verdana"/>
                <a:ea typeface="Verdana"/>
              </a:rPr>
              <a:t> </a:t>
            </a:r>
            <a:endParaRPr lang="lv-LV" sz="2133" b="0">
              <a:solidFill>
                <a:srgbClr val="000000"/>
              </a:solidFill>
              <a:latin typeface="Verdana" panose="020B0604030504040204" pitchFamily="34" charset="0"/>
              <a:ea typeface="Verdana" panose="020B0604030504040204" pitchFamily="34" charset="0"/>
            </a:endParaRPr>
          </a:p>
        </p:txBody>
      </p:sp>
      <p:sp>
        <p:nvSpPr>
          <p:cNvPr id="7" name="Rectangle: Rounded Corners 6">
            <a:extLst>
              <a:ext uri="{FF2B5EF4-FFF2-40B4-BE49-F238E27FC236}">
                <a16:creationId xmlns:a16="http://schemas.microsoft.com/office/drawing/2014/main" id="{7C2063FD-156D-4989-9AD9-88BA42C894E5}"/>
              </a:ext>
            </a:extLst>
          </p:cNvPr>
          <p:cNvSpPr/>
          <p:nvPr/>
        </p:nvSpPr>
        <p:spPr>
          <a:xfrm>
            <a:off x="261022" y="4540510"/>
            <a:ext cx="8517483" cy="201985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61022" y="6785383"/>
            <a:ext cx="8527470" cy="2624543"/>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740799" y="7340460"/>
            <a:ext cx="8185172" cy="1488228"/>
          </a:xfrm>
          <a:prstGeom prst="rect">
            <a:avLst/>
          </a:prstGeom>
          <a:noFill/>
        </p:spPr>
        <p:txBody>
          <a:bodyPr wrap="square" lIns="130048" tIns="65024" rIns="130048" bIns="65024" anchor="t">
            <a:spAutoFit/>
          </a:bodyPr>
          <a:lstStyle/>
          <a:p>
            <a:pPr fontAlgn="base"/>
            <a:r>
              <a:rPr lang="lv-LV" sz="2276">
                <a:solidFill>
                  <a:srgbClr val="01859C"/>
                </a:solidFill>
                <a:latin typeface="Verdana"/>
                <a:ea typeface="Verdana"/>
              </a:rPr>
              <a:t>Atbalsta sniedzējs</a:t>
            </a:r>
            <a:r>
              <a:rPr lang="lv-LV" sz="2276" b="0">
                <a:latin typeface="Verdana"/>
                <a:ea typeface="Verdana"/>
              </a:rPr>
              <a:t>: </a:t>
            </a:r>
            <a:r>
              <a:rPr lang="lv-LV" sz="2133" b="0">
                <a:latin typeface="Verdana"/>
                <a:ea typeface="Verdana"/>
              </a:rPr>
              <a:t>CFLA</a:t>
            </a:r>
          </a:p>
          <a:p>
            <a:pPr fontAlgn="base"/>
            <a:endParaRPr lang="lv-LV" sz="2133" b="0">
              <a:solidFill>
                <a:srgbClr val="01859C"/>
              </a:solidFill>
              <a:latin typeface="Verdana"/>
              <a:ea typeface="Verdana"/>
            </a:endParaRPr>
          </a:p>
          <a:p>
            <a:pPr fontAlgn="base"/>
            <a:r>
              <a:rPr lang="lv-LV" sz="2276">
                <a:solidFill>
                  <a:srgbClr val="01859C"/>
                </a:solidFill>
                <a:latin typeface="Verdana"/>
                <a:ea typeface="Verdana"/>
              </a:rPr>
              <a:t>Statuss</a:t>
            </a:r>
            <a:r>
              <a:rPr lang="lv-LV" sz="2276">
                <a:latin typeface="Verdana"/>
                <a:ea typeface="Verdana"/>
              </a:rPr>
              <a:t>:</a:t>
            </a:r>
            <a:r>
              <a:rPr lang="lv-LV" sz="2276">
                <a:solidFill>
                  <a:srgbClr val="00859B"/>
                </a:solidFill>
                <a:latin typeface="Verdana"/>
                <a:ea typeface="Verdana"/>
              </a:rPr>
              <a:t> </a:t>
            </a:r>
            <a:r>
              <a:rPr lang="lv-LV" sz="2133" b="0">
                <a:latin typeface="Verdana"/>
                <a:ea typeface="Verdana"/>
              </a:rPr>
              <a:t>pieejams ar 2022.gada vidu (notiek darbs pie RRF programmas)</a:t>
            </a:r>
            <a:endParaRPr lang="en-US" sz="213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8928785" y="0"/>
            <a:ext cx="845101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8999281" y="1212013"/>
            <a:ext cx="8230418" cy="5465206"/>
          </a:xfrm>
        </p:spPr>
        <p:txBody>
          <a:bodyPr>
            <a:noAutofit/>
          </a:bodyPr>
          <a:lstStyle/>
          <a:p>
            <a:pPr marL="650197" lvl="1" indent="0">
              <a:buNone/>
            </a:pPr>
            <a:endParaRPr lang="lv-LV" sz="2404" b="1">
              <a:solidFill>
                <a:srgbClr val="01859C"/>
              </a:solidFill>
              <a:latin typeface="+mj-lt"/>
              <a:ea typeface="Verdana"/>
            </a:endParaRPr>
          </a:p>
          <a:p>
            <a:pPr marL="650230" lvl="1" indent="0">
              <a:buNone/>
            </a:pPr>
            <a:r>
              <a:rPr lang="lv-LV" sz="2404" b="1">
                <a:solidFill>
                  <a:srgbClr val="01859C"/>
                </a:solidFill>
                <a:latin typeface="+mj-lt"/>
                <a:ea typeface="Verdana"/>
              </a:rPr>
              <a:t>Mērķa auditorija: </a:t>
            </a:r>
            <a:r>
              <a:rPr lang="lv-LV" sz="2404">
                <a:latin typeface="+mj-lt"/>
                <a:cs typeface="Segoe UI Light"/>
              </a:rPr>
              <a:t>valsts ēku pārvaldītāji un lietotāji</a:t>
            </a:r>
          </a:p>
          <a:p>
            <a:pPr marL="650230" lvl="1" indent="0">
              <a:buNone/>
            </a:pPr>
            <a:endParaRPr lang="lv-LV" sz="2404" b="1">
              <a:solidFill>
                <a:srgbClr val="01859C"/>
              </a:solidFill>
              <a:latin typeface="+mj-lt"/>
              <a:ea typeface="Verdana"/>
            </a:endParaRPr>
          </a:p>
          <a:p>
            <a:pPr marL="650197" lvl="1" indent="0">
              <a:buNone/>
            </a:pPr>
            <a:r>
              <a:rPr lang="lv-LV" sz="2404" b="1">
                <a:solidFill>
                  <a:srgbClr val="01859C"/>
                </a:solidFill>
                <a:latin typeface="+mj-lt"/>
                <a:ea typeface="Verdana"/>
              </a:rPr>
              <a:t>Attiecināmās izmaksas: </a:t>
            </a:r>
            <a:r>
              <a:rPr lang="lv-LV" sz="2404">
                <a:latin typeface="+mj-lt"/>
                <a:cs typeface="Segoe UI Light"/>
              </a:rPr>
              <a:t>Energoefektivitātes uzlabošanas, viedas </a:t>
            </a:r>
            <a:r>
              <a:rPr lang="lv-LV" sz="2404" err="1">
                <a:latin typeface="+mj-lt"/>
                <a:cs typeface="Segoe UI Light"/>
              </a:rPr>
              <a:t>energovadības</a:t>
            </a:r>
            <a:r>
              <a:rPr lang="lv-LV" sz="2404">
                <a:latin typeface="+mj-lt"/>
                <a:cs typeface="Segoe UI Light"/>
              </a:rPr>
              <a:t> un atjaunojamo energoresursu izmantošanas pasākumi valsts īpašumā esošajās ēkās</a:t>
            </a:r>
          </a:p>
          <a:p>
            <a:pPr marL="650197" lvl="1"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799" y="2413140"/>
            <a:ext cx="1013111" cy="1017070"/>
          </a:xfrm>
          <a:prstGeom prst="rect">
            <a:avLst/>
          </a:prstGeom>
        </p:spPr>
      </p:pic>
      <p:sp>
        <p:nvSpPr>
          <p:cNvPr id="15" name="TextBox 14">
            <a:extLst>
              <a:ext uri="{FF2B5EF4-FFF2-40B4-BE49-F238E27FC236}">
                <a16:creationId xmlns:a16="http://schemas.microsoft.com/office/drawing/2014/main" id="{23EC9EA8-E61E-47CB-9CB8-CFB52130879E}"/>
              </a:ext>
            </a:extLst>
          </p:cNvPr>
          <p:cNvSpPr txBox="1"/>
          <p:nvPr/>
        </p:nvSpPr>
        <p:spPr>
          <a:xfrm>
            <a:off x="-319603" y="5102589"/>
            <a:ext cx="8667762" cy="1405256"/>
          </a:xfrm>
          <a:prstGeom prst="rect">
            <a:avLst/>
          </a:prstGeom>
          <a:noFill/>
        </p:spPr>
        <p:txBody>
          <a:bodyPr wrap="square">
            <a:spAutoFit/>
          </a:bodyPr>
          <a:lstStyle/>
          <a:p>
            <a:pPr marL="650197" lvl="1" indent="0"/>
            <a:r>
              <a:rPr lang="lv-LV" sz="2133">
                <a:solidFill>
                  <a:srgbClr val="01859C"/>
                </a:solidFill>
                <a:latin typeface="Verdana"/>
                <a:ea typeface="Verdana"/>
                <a:cs typeface="+mn-cs"/>
              </a:rPr>
              <a:t>Sasniedzamie rezultāti programmas līmenī:</a:t>
            </a:r>
          </a:p>
          <a:p>
            <a:pPr marL="650197" lvl="1"/>
            <a:r>
              <a:rPr lang="lv-LV" sz="2133" b="0">
                <a:highlight>
                  <a:srgbClr val="FFFFFF"/>
                </a:highlight>
                <a:latin typeface="Verdana" panose="020B0604030504040204" pitchFamily="34" charset="0"/>
                <a:ea typeface="Verdana" panose="020B0604030504040204" pitchFamily="34" charset="0"/>
                <a:cs typeface="Segoe UI Light"/>
              </a:rPr>
              <a:t>Publiskās ēkas ar uzlabotu energoefektivitāti - 522 313 m2 </a:t>
            </a:r>
          </a:p>
          <a:p>
            <a:pPr marL="650197" lvl="1" indent="0"/>
            <a:endParaRPr lang="lv-LV" sz="2133">
              <a:solidFill>
                <a:srgbClr val="01859C"/>
              </a:solidFill>
              <a:latin typeface="Verdana"/>
              <a:ea typeface="Verdana"/>
              <a:cs typeface="+mn-cs"/>
            </a:endParaRPr>
          </a:p>
        </p:txBody>
      </p:sp>
      <p:pic>
        <p:nvPicPr>
          <p:cNvPr id="3" name="Picture 2" descr="Icon&#10;&#10;Description automatically generated">
            <a:extLst>
              <a:ext uri="{FF2B5EF4-FFF2-40B4-BE49-F238E27FC236}">
                <a16:creationId xmlns:a16="http://schemas.microsoft.com/office/drawing/2014/main" id="{AE900F5B-DF9B-4AD6-837F-8F9B87CF1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4601" y="4992336"/>
            <a:ext cx="4599303" cy="4391191"/>
          </a:xfrm>
          <a:prstGeom prst="rect">
            <a:avLst/>
          </a:prstGeom>
        </p:spPr>
      </p:pic>
    </p:spTree>
    <p:extLst>
      <p:ext uri="{BB962C8B-B14F-4D97-AF65-F5344CB8AC3E}">
        <p14:creationId xmlns:p14="http://schemas.microsoft.com/office/powerpoint/2010/main" val="321232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702232" y="373322"/>
            <a:ext cx="6275132" cy="1781123"/>
          </a:xfrm>
        </p:spPr>
        <p:txBody>
          <a:bodyPr>
            <a:noAutofit/>
          </a:bodyPr>
          <a:lstStyle/>
          <a:p>
            <a:r>
              <a:rPr lang="lv-LV" sz="3413" b="1"/>
              <a:t>Siltumapgāde un</a:t>
            </a:r>
            <a:br>
              <a:rPr lang="lv-LV" sz="3413" b="1"/>
            </a:br>
            <a:r>
              <a:rPr lang="lv-LV" sz="3413" b="1" err="1"/>
              <a:t>aukstumapgāde</a:t>
            </a:r>
            <a:br>
              <a:rPr lang="lv-LV" sz="3413" b="1"/>
            </a:br>
            <a:r>
              <a:rPr lang="lv-LV" sz="3413" b="1"/>
              <a:t>(centralizētā, lokālā</a:t>
            </a:r>
            <a:br>
              <a:rPr lang="lv-LV" sz="3413" b="1"/>
            </a:br>
            <a:r>
              <a:rPr lang="lv-LV" sz="3413" b="1"/>
              <a:t>un individuālā)</a:t>
            </a:r>
          </a:p>
        </p:txBody>
      </p:sp>
      <p:sp>
        <p:nvSpPr>
          <p:cNvPr id="5" name="TextBox 4">
            <a:extLst>
              <a:ext uri="{FF2B5EF4-FFF2-40B4-BE49-F238E27FC236}">
                <a16:creationId xmlns:a16="http://schemas.microsoft.com/office/drawing/2014/main" id="{41DDCC62-127F-4AF2-98A5-2FD50B80A632}"/>
              </a:ext>
            </a:extLst>
          </p:cNvPr>
          <p:cNvSpPr txBox="1"/>
          <p:nvPr/>
        </p:nvSpPr>
        <p:spPr>
          <a:xfrm>
            <a:off x="2571430" y="2247993"/>
            <a:ext cx="5288976" cy="398699"/>
          </a:xfrm>
          <a:prstGeom prst="rect">
            <a:avLst/>
          </a:prstGeom>
          <a:noFill/>
        </p:spPr>
        <p:txBody>
          <a:bodyPr wrap="square">
            <a:spAutoFit/>
          </a:bodyPr>
          <a:lstStyle/>
          <a:p>
            <a:r>
              <a:rPr lang="lv-LV" sz="1991">
                <a:latin typeface="Verdana" panose="020B0604030504040204" pitchFamily="34" charset="0"/>
                <a:ea typeface="Verdana" panose="020B0604030504040204" pitchFamily="34" charset="0"/>
                <a:cs typeface="Segoe UI Light"/>
              </a:rPr>
              <a:t>Kombinētais finanšu instruments</a:t>
            </a:r>
            <a:r>
              <a:rPr lang="lv-LV" sz="1991">
                <a:latin typeface="Verdana" panose="020B0604030504040204" pitchFamily="34" charset="0"/>
                <a:ea typeface="Verdana" panose="020B0604030504040204" pitchFamily="34" charset="0"/>
              </a:rPr>
              <a:t> </a:t>
            </a:r>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34591" y="2910265"/>
            <a:ext cx="8629138" cy="145715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lv-LV" sz="2133">
                <a:solidFill>
                  <a:srgbClr val="01859C"/>
                </a:solidFill>
                <a:latin typeface="Verdana"/>
                <a:ea typeface="Verdana"/>
              </a:rPr>
              <a:t>            Kopējais finansējums </a:t>
            </a:r>
            <a:r>
              <a:rPr lang="lv-LV" sz="2133" b="0">
                <a:solidFill>
                  <a:srgbClr val="000000"/>
                </a:solidFill>
                <a:latin typeface="Verdana" panose="020B0604030504040204" pitchFamily="34" charset="0"/>
                <a:ea typeface="Verdana" panose="020B0604030504040204" pitchFamily="34" charset="0"/>
              </a:rPr>
              <a:t>56 550 000 </a:t>
            </a:r>
            <a:r>
              <a:rPr lang="lv-LV" sz="2133" b="0" err="1">
                <a:solidFill>
                  <a:srgbClr val="000000"/>
                </a:solidFill>
                <a:latin typeface="Verdana" panose="020B0604030504040204" pitchFamily="34" charset="0"/>
                <a:ea typeface="Verdana" panose="020B0604030504040204" pitchFamily="34" charset="0"/>
              </a:rPr>
              <a:t>euro</a:t>
            </a:r>
            <a:endParaRPr lang="lv-LV" sz="2133" b="0">
              <a:solidFill>
                <a:srgbClr val="000000"/>
              </a:solidFill>
              <a:latin typeface="Verdana" panose="020B0604030504040204" pitchFamily="34" charset="0"/>
              <a:ea typeface="Verdana" panose="020B0604030504040204" pitchFamily="34" charset="0"/>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04829" y="7083197"/>
            <a:ext cx="8658900" cy="244944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627838" y="7621107"/>
            <a:ext cx="8185172" cy="1114664"/>
          </a:xfrm>
          <a:prstGeom prst="rect">
            <a:avLst/>
          </a:prstGeom>
          <a:noFill/>
        </p:spPr>
        <p:txBody>
          <a:bodyPr wrap="square" lIns="130048" tIns="65024" rIns="130048" bIns="65024" anchor="t">
            <a:spAutoFit/>
          </a:bodyPr>
          <a:lstStyle/>
          <a:p>
            <a:pPr fontAlgn="base"/>
            <a:r>
              <a:rPr lang="lv-LV" sz="2130">
                <a:solidFill>
                  <a:srgbClr val="01859C"/>
                </a:solidFill>
                <a:latin typeface="Verdana"/>
                <a:ea typeface="Verdana"/>
              </a:rPr>
              <a:t>Atbalsta sniedzējs</a:t>
            </a:r>
            <a:r>
              <a:rPr lang="lv-LV" sz="2130" b="0">
                <a:latin typeface="Verdana"/>
                <a:ea typeface="Verdana"/>
              </a:rPr>
              <a:t>: ALTUM</a:t>
            </a:r>
          </a:p>
          <a:p>
            <a:pPr fontAlgn="base"/>
            <a:endParaRPr lang="lv-LV" sz="2130" b="0">
              <a:latin typeface="Verdana"/>
              <a:ea typeface="Verdana"/>
            </a:endParaRPr>
          </a:p>
          <a:p>
            <a:pPr rtl="0" fontAlgn="base"/>
            <a:r>
              <a:rPr lang="lv-LV" sz="2130">
                <a:solidFill>
                  <a:srgbClr val="01859C"/>
                </a:solidFill>
                <a:latin typeface="Verdana"/>
                <a:ea typeface="Verdana"/>
              </a:rPr>
              <a:t>Statuss</a:t>
            </a:r>
            <a:r>
              <a:rPr lang="lv-LV" sz="2130">
                <a:latin typeface="Verdana"/>
                <a:ea typeface="Verdana"/>
              </a:rPr>
              <a:t>: </a:t>
            </a:r>
            <a:r>
              <a:rPr lang="pt-BR" sz="2130" b="0">
                <a:latin typeface="Verdana"/>
                <a:ea typeface="Verdana"/>
                <a:cs typeface="Segoe UI Light"/>
              </a:rPr>
              <a:t>pieejams 2022.gada </a:t>
            </a:r>
            <a:r>
              <a:rPr lang="lv-LV" sz="2130" b="0">
                <a:latin typeface="Verdana"/>
                <a:ea typeface="Verdana"/>
                <a:cs typeface="Segoe UI Light"/>
              </a:rPr>
              <a:t>otrajā pusē</a:t>
            </a:r>
          </a:p>
        </p:txBody>
      </p:sp>
      <p:sp>
        <p:nvSpPr>
          <p:cNvPr id="10" name="Rectangle 9">
            <a:extLst>
              <a:ext uri="{FF2B5EF4-FFF2-40B4-BE49-F238E27FC236}">
                <a16:creationId xmlns:a16="http://schemas.microsoft.com/office/drawing/2014/main" id="{7A42226E-BDD1-4CE1-9EBE-81016EF324F1}"/>
              </a:ext>
            </a:extLst>
          </p:cNvPr>
          <p:cNvSpPr/>
          <p:nvPr/>
        </p:nvSpPr>
        <p:spPr>
          <a:xfrm>
            <a:off x="9087887"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502575" y="1212013"/>
            <a:ext cx="7727124" cy="5465206"/>
          </a:xfrm>
        </p:spPr>
        <p:txBody>
          <a:bodyPr>
            <a:noAutofit/>
          </a:bodyPr>
          <a:lstStyle/>
          <a:p>
            <a:pPr marL="65019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centralizētās siltumapgādes uzņēmumi, pašvaldības, mājsaimniecības.</a:t>
            </a:r>
          </a:p>
          <a:p>
            <a:pPr marL="0" indent="0">
              <a:buNone/>
            </a:pPr>
            <a:endParaRPr lang="lv-LV" sz="2404">
              <a:cs typeface="Segoe UI Light"/>
            </a:endParaRPr>
          </a:p>
          <a:p>
            <a:pPr marL="0" indent="0">
              <a:buNone/>
            </a:pPr>
            <a:r>
              <a:rPr lang="lv-LV" sz="2404" b="1">
                <a:solidFill>
                  <a:srgbClr val="01859C"/>
                </a:solidFill>
                <a:latin typeface="Verdana"/>
                <a:ea typeface="Verdana"/>
              </a:rPr>
              <a:t>Attiecināmās izmaksas:</a:t>
            </a:r>
          </a:p>
          <a:p>
            <a:r>
              <a:rPr lang="lv-LV" sz="2404">
                <a:cs typeface="Segoe UI Light"/>
              </a:rPr>
              <a:t>Energoefektivitātes paaugstināšanu centralizētajā un individuālajā siltumapgādē un </a:t>
            </a:r>
            <a:r>
              <a:rPr lang="lv-LV" sz="2404" err="1">
                <a:cs typeface="Segoe UI Light"/>
              </a:rPr>
              <a:t>aukstumapgādē</a:t>
            </a:r>
            <a:r>
              <a:rPr lang="lv-LV" sz="2404">
                <a:cs typeface="Segoe UI Light"/>
              </a:rPr>
              <a:t>, iespēju robežās ievērojot aprites ekonomikas principus; </a:t>
            </a:r>
          </a:p>
          <a:p>
            <a:r>
              <a:rPr lang="lv-LV" sz="2404">
                <a:cs typeface="Segoe UI Light"/>
              </a:rPr>
              <a:t>AER un ne-emisiju tehnoloģijas izmantojošu iekārtu ieviešana centralizētajā un individuālajā siltumapgādē.</a:t>
            </a: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60" y="3119059"/>
            <a:ext cx="1013111" cy="1017070"/>
          </a:xfrm>
          <a:prstGeom prst="rect">
            <a:avLst/>
          </a:prstGeom>
        </p:spPr>
      </p:pic>
      <p:sp>
        <p:nvSpPr>
          <p:cNvPr id="19" name="Rectangle: Rounded Corners 18">
            <a:extLst>
              <a:ext uri="{FF2B5EF4-FFF2-40B4-BE49-F238E27FC236}">
                <a16:creationId xmlns:a16="http://schemas.microsoft.com/office/drawing/2014/main" id="{95368FCB-80B8-432D-A375-0ACFA0708A60}"/>
              </a:ext>
            </a:extLst>
          </p:cNvPr>
          <p:cNvSpPr/>
          <p:nvPr/>
        </p:nvSpPr>
        <p:spPr>
          <a:xfrm>
            <a:off x="224422" y="4576216"/>
            <a:ext cx="8639306" cy="224861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21" name="TextBox 20">
            <a:extLst>
              <a:ext uri="{FF2B5EF4-FFF2-40B4-BE49-F238E27FC236}">
                <a16:creationId xmlns:a16="http://schemas.microsoft.com/office/drawing/2014/main" id="{C5B92820-AA3B-480A-855B-1E0D6491EB53}"/>
              </a:ext>
            </a:extLst>
          </p:cNvPr>
          <p:cNvSpPr txBox="1"/>
          <p:nvPr/>
        </p:nvSpPr>
        <p:spPr>
          <a:xfrm>
            <a:off x="553660" y="5162011"/>
            <a:ext cx="8232165" cy="1077026"/>
          </a:xfrm>
          <a:prstGeom prst="rect">
            <a:avLst/>
          </a:prstGeom>
          <a:noFill/>
        </p:spPr>
        <p:txBody>
          <a:bodyPr wrap="square">
            <a:spAutoFit/>
          </a:bodyPr>
          <a:lstStyle/>
          <a:p>
            <a:pPr lvl="1"/>
            <a:r>
              <a:rPr lang="lv-LV" sz="2133" b="0">
                <a:latin typeface="Verdana" panose="020B0604030504040204" pitchFamily="34" charset="0"/>
                <a:ea typeface="Verdana" panose="020B0604030504040204" pitchFamily="34" charset="0"/>
                <a:cs typeface="Times New Roman" panose="02020603050405020304" pitchFamily="18" charset="0"/>
              </a:rPr>
              <a:t>Indikatīvi pasākuma ietvaros </a:t>
            </a:r>
            <a:r>
              <a:rPr lang="lv-LV" sz="2133">
                <a:solidFill>
                  <a:srgbClr val="01859C"/>
                </a:solidFill>
                <a:latin typeface="Verdana"/>
                <a:ea typeface="Verdana"/>
              </a:rPr>
              <a:t>atbalsta subsīdijas ekvivalents</a:t>
            </a:r>
            <a:r>
              <a:rPr lang="lv-LV" sz="2133">
                <a:latin typeface="Verdana" panose="020B0604030504040204" pitchFamily="34" charset="0"/>
                <a:ea typeface="Verdana" panose="020B0604030504040204" pitchFamily="34" charset="0"/>
                <a:cs typeface="Times New Roman" panose="02020603050405020304" pitchFamily="18" charset="0"/>
              </a:rPr>
              <a:t> </a:t>
            </a:r>
            <a:r>
              <a:rPr lang="lv-LV" sz="2133" b="0">
                <a:latin typeface="Verdana" panose="020B0604030504040204" pitchFamily="34" charset="0"/>
                <a:ea typeface="Verdana" panose="020B0604030504040204" pitchFamily="34" charset="0"/>
                <a:cs typeface="Times New Roman" panose="02020603050405020304" pitchFamily="18" charset="0"/>
              </a:rPr>
              <a:t>sastādīs 30% no projekta kopējā attiecināmā finansējuma</a:t>
            </a:r>
          </a:p>
        </p:txBody>
      </p:sp>
      <p:pic>
        <p:nvPicPr>
          <p:cNvPr id="3" name="Picture 2" descr="Icon&#10;&#10;Description automatically generated">
            <a:extLst>
              <a:ext uri="{FF2B5EF4-FFF2-40B4-BE49-F238E27FC236}">
                <a16:creationId xmlns:a16="http://schemas.microsoft.com/office/drawing/2014/main" id="{2EC33784-9BD5-4700-8D00-8F2A0D4AE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7641" y="6947793"/>
            <a:ext cx="2470976" cy="2186345"/>
          </a:xfrm>
          <a:prstGeom prst="rect">
            <a:avLst/>
          </a:prstGeom>
        </p:spPr>
      </p:pic>
    </p:spTree>
    <p:extLst>
      <p:ext uri="{BB962C8B-B14F-4D97-AF65-F5344CB8AC3E}">
        <p14:creationId xmlns:p14="http://schemas.microsoft.com/office/powerpoint/2010/main" val="64890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700564" y="480152"/>
            <a:ext cx="6275132" cy="1781123"/>
          </a:xfrm>
        </p:spPr>
        <p:txBody>
          <a:bodyPr>
            <a:noAutofit/>
          </a:bodyPr>
          <a:lstStyle/>
          <a:p>
            <a:r>
              <a:rPr lang="lv-LV" sz="3413" b="1"/>
              <a:t>Atjaunojamo energoresursu enerģijas veicināšana – saules enerģija u.c. AER elektroenerģija</a:t>
            </a:r>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93052" y="3209646"/>
            <a:ext cx="8580727" cy="12819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lv-LV" sz="2133">
                <a:solidFill>
                  <a:srgbClr val="01859C"/>
                </a:solidFill>
                <a:latin typeface="Verdana"/>
                <a:ea typeface="Verdana"/>
              </a:rPr>
              <a:t>            Kopējais finansējums </a:t>
            </a:r>
            <a:r>
              <a:rPr lang="lv-LV" sz="2133" b="0">
                <a:solidFill>
                  <a:srgbClr val="000000"/>
                </a:solidFill>
                <a:latin typeface="Verdana"/>
                <a:ea typeface="Verdana"/>
              </a:rPr>
              <a:t>23 490 000 euro</a:t>
            </a:r>
            <a:endParaRPr lang="fr-FR" sz="2133" b="0">
              <a:solidFill>
                <a:srgbClr val="000000"/>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93053" y="8098229"/>
            <a:ext cx="8597239" cy="1500651"/>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755785" y="8380951"/>
            <a:ext cx="8185172" cy="748795"/>
          </a:xfrm>
          <a:prstGeom prst="rect">
            <a:avLst/>
          </a:prstGeom>
          <a:noFill/>
        </p:spPr>
        <p:txBody>
          <a:bodyPr wrap="square">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p>
          <a:p>
            <a:pPr rtl="0" fontAlgn="base"/>
            <a:r>
              <a:rPr lang="lv-LV" sz="2133">
                <a:solidFill>
                  <a:srgbClr val="01859C"/>
                </a:solidFill>
                <a:latin typeface="Verdana"/>
                <a:ea typeface="Verdana"/>
              </a:rPr>
              <a:t>Statuss</a:t>
            </a:r>
            <a:r>
              <a:rPr lang="lv-LV" sz="2133" b="0">
                <a:latin typeface="Verdana"/>
                <a:ea typeface="Verdana"/>
              </a:rPr>
              <a:t>: </a:t>
            </a:r>
            <a:r>
              <a:rPr lang="pt-BR" sz="2133" b="0">
                <a:latin typeface="Verdana" panose="020B0604030504040204" pitchFamily="34" charset="0"/>
                <a:ea typeface="Verdana" panose="020B0604030504040204" pitchFamily="34" charset="0"/>
                <a:cs typeface="Segoe UI Light"/>
              </a:rPr>
              <a:t>pieejams 2022.gada </a:t>
            </a:r>
            <a:r>
              <a:rPr lang="lv-LV" sz="2133" b="0">
                <a:latin typeface="Verdana" panose="020B0604030504040204" pitchFamily="34" charset="0"/>
                <a:ea typeface="Verdana" panose="020B0604030504040204" pitchFamily="34" charset="0"/>
                <a:cs typeface="Segoe UI Light"/>
              </a:rPr>
              <a:t>otrajā pusē</a:t>
            </a:r>
            <a:endParaRPr lang="en-US" sz="341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9087663" y="0"/>
            <a:ext cx="825233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9502575" y="1212013"/>
            <a:ext cx="7727124" cy="5465206"/>
          </a:xfrm>
        </p:spPr>
        <p:txBody>
          <a:bodyPr>
            <a:noAutofit/>
          </a:bodyPr>
          <a:lstStyle/>
          <a:p>
            <a:pPr marL="650197" lvl="1" indent="0">
              <a:buNone/>
            </a:pPr>
            <a:endParaRPr lang="lv-LV" sz="2404" b="1">
              <a:solidFill>
                <a:srgbClr val="01859C"/>
              </a:solidFill>
              <a:latin typeface="Verdana"/>
              <a:ea typeface="Verdana"/>
            </a:endParaRPr>
          </a:p>
          <a:p>
            <a:pPr marL="0" indent="0">
              <a:buNone/>
            </a:pPr>
            <a:r>
              <a:rPr lang="lv-LV" sz="2404" b="1">
                <a:solidFill>
                  <a:srgbClr val="01859C"/>
                </a:solidFill>
                <a:latin typeface="Verdana"/>
                <a:ea typeface="Verdana"/>
              </a:rPr>
              <a:t>Mērķa auditorija: </a:t>
            </a:r>
            <a:r>
              <a:rPr lang="lv-LV" sz="2404">
                <a:cs typeface="Segoe UI Light"/>
              </a:rPr>
              <a:t>elektroenerģijas ražošanas komersanti, pašvaldības, elektroenerģijas </a:t>
            </a:r>
            <a:r>
              <a:rPr lang="lv-LV" sz="2404" err="1">
                <a:cs typeface="Segoe UI Light"/>
              </a:rPr>
              <a:t>energokopienas</a:t>
            </a:r>
            <a:r>
              <a:rPr lang="lv-LV" sz="2404">
                <a:cs typeface="Segoe UI Light"/>
              </a:rPr>
              <a:t> un mājsaimniecības</a:t>
            </a:r>
          </a:p>
          <a:p>
            <a:pPr marL="0" indent="0">
              <a:buNone/>
            </a:pPr>
            <a:endParaRPr lang="lv-LV" sz="2404">
              <a:cs typeface="Segoe UI Light"/>
            </a:endParaRPr>
          </a:p>
          <a:p>
            <a:pPr marL="0" indent="0">
              <a:buNone/>
            </a:pPr>
            <a:r>
              <a:rPr lang="lv-LV" sz="2404" b="1">
                <a:solidFill>
                  <a:srgbClr val="01859C"/>
                </a:solidFill>
                <a:latin typeface="Verdana"/>
                <a:ea typeface="Verdana"/>
              </a:rPr>
              <a:t>Attiecināmās izmaksas:</a:t>
            </a:r>
          </a:p>
          <a:p>
            <a:r>
              <a:rPr lang="lv-LV" sz="2404">
                <a:cs typeface="Segoe UI Light"/>
              </a:rPr>
              <a:t>Saules elektroenerģijas ražošanas iekārtu,  akumulācijas iekārtu un ar to darbību saistīto viedo risinājumu uzstādīšana;</a:t>
            </a:r>
          </a:p>
          <a:p>
            <a:r>
              <a:rPr lang="lv-LV" sz="2404">
                <a:cs typeface="Segoe UI Light"/>
              </a:rPr>
              <a:t>Kompetences un kapacitātes celšana atjaunojamo energoresursu un gaisa piesārņojuma jautājumos (izglītoti/sagatavoti projekta rakstītāji, ekspertu pieejamība, projektu vadītāji).</a:t>
            </a:r>
          </a:p>
          <a:p>
            <a:pPr marL="0" indent="0">
              <a:buNone/>
            </a:pPr>
            <a:endParaRPr lang="lv-LV" sz="2404" b="1">
              <a:solidFill>
                <a:srgbClr val="01859C"/>
              </a:solidFill>
              <a:latin typeface="Verdana"/>
              <a:ea typeface="Verdana"/>
            </a:endParaRP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55" y="3378225"/>
            <a:ext cx="1013111" cy="1017070"/>
          </a:xfrm>
          <a:prstGeom prst="rect">
            <a:avLst/>
          </a:prstGeom>
        </p:spPr>
      </p:pic>
      <p:sp>
        <p:nvSpPr>
          <p:cNvPr id="14" name="Rectangle: Rounded Corners 13">
            <a:extLst>
              <a:ext uri="{FF2B5EF4-FFF2-40B4-BE49-F238E27FC236}">
                <a16:creationId xmlns:a16="http://schemas.microsoft.com/office/drawing/2014/main" id="{55F048D8-8199-4D0A-A4CF-28CA32205C0B}"/>
              </a:ext>
            </a:extLst>
          </p:cNvPr>
          <p:cNvSpPr/>
          <p:nvPr/>
        </p:nvSpPr>
        <p:spPr>
          <a:xfrm>
            <a:off x="283003" y="6269797"/>
            <a:ext cx="8580726" cy="165468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5" name="TextBox 14">
            <a:extLst>
              <a:ext uri="{FF2B5EF4-FFF2-40B4-BE49-F238E27FC236}">
                <a16:creationId xmlns:a16="http://schemas.microsoft.com/office/drawing/2014/main" id="{B796C6E1-D390-409A-8606-8EF1BE4B1C50}"/>
              </a:ext>
            </a:extLst>
          </p:cNvPr>
          <p:cNvSpPr txBox="1"/>
          <p:nvPr/>
        </p:nvSpPr>
        <p:spPr>
          <a:xfrm>
            <a:off x="126488" y="6389343"/>
            <a:ext cx="8667762" cy="1733488"/>
          </a:xfrm>
          <a:prstGeom prst="rect">
            <a:avLst/>
          </a:prstGeom>
          <a:noFill/>
        </p:spPr>
        <p:txBody>
          <a:bodyPr wrap="square">
            <a:spAutoFit/>
          </a:bodyPr>
          <a:lstStyle/>
          <a:p>
            <a:pPr marL="650197" lvl="1"/>
            <a:r>
              <a:rPr lang="lv-LV" sz="2133">
                <a:solidFill>
                  <a:srgbClr val="01859C"/>
                </a:solidFill>
                <a:latin typeface="Verdana"/>
                <a:ea typeface="Verdana"/>
                <a:cs typeface="+mn-cs"/>
              </a:rPr>
              <a:t>Sasniedzamie rezultāti programmas līmenī:</a:t>
            </a:r>
            <a:r>
              <a:rPr lang="lv-LV" sz="2133">
                <a:latin typeface="Verdana" panose="020B0604030504040204" pitchFamily="34" charset="0"/>
                <a:ea typeface="Verdana" panose="020B0604030504040204" pitchFamily="34" charset="0"/>
              </a:rPr>
              <a:t> </a:t>
            </a:r>
          </a:p>
          <a:p>
            <a:pPr marL="650197" lvl="1"/>
            <a:r>
              <a:rPr lang="lv-LV" sz="2133" b="0">
                <a:latin typeface="Verdana" panose="020B0604030504040204" pitchFamily="34" charset="0"/>
                <a:ea typeface="Verdana" panose="020B0604030504040204" pitchFamily="34" charset="0"/>
                <a:cs typeface="Segoe UI Light"/>
              </a:rPr>
              <a:t>Atjaunojamo energoresursu enerģijas papildu ražošanas jauda (saules enerģija u.c. AER elektroenerģija) 13 megavati</a:t>
            </a:r>
          </a:p>
          <a:p>
            <a:pPr marL="650197" lvl="1" indent="0"/>
            <a:endParaRPr lang="lv-LV" sz="2133">
              <a:solidFill>
                <a:srgbClr val="01859C"/>
              </a:solidFill>
              <a:latin typeface="Verdana"/>
              <a:ea typeface="Verdana"/>
              <a:cs typeface="+mn-cs"/>
            </a:endParaRPr>
          </a:p>
        </p:txBody>
      </p:sp>
      <p:sp>
        <p:nvSpPr>
          <p:cNvPr id="16" name="TextBox 15">
            <a:extLst>
              <a:ext uri="{FF2B5EF4-FFF2-40B4-BE49-F238E27FC236}">
                <a16:creationId xmlns:a16="http://schemas.microsoft.com/office/drawing/2014/main" id="{4451B45D-AF96-41B7-B219-19480F1D04FD}"/>
              </a:ext>
            </a:extLst>
          </p:cNvPr>
          <p:cNvSpPr txBox="1"/>
          <p:nvPr/>
        </p:nvSpPr>
        <p:spPr>
          <a:xfrm>
            <a:off x="2660087" y="2637375"/>
            <a:ext cx="5290113" cy="398699"/>
          </a:xfrm>
          <a:prstGeom prst="rect">
            <a:avLst/>
          </a:prstGeom>
          <a:noFill/>
        </p:spPr>
        <p:txBody>
          <a:bodyPr wrap="square">
            <a:spAutoFit/>
          </a:bodyPr>
          <a:lstStyle/>
          <a:p>
            <a:r>
              <a:rPr lang="lv-LV" sz="1991">
                <a:latin typeface="Verdana" panose="020B0604030504040204" pitchFamily="34" charset="0"/>
                <a:ea typeface="Verdana" panose="020B0604030504040204" pitchFamily="34" charset="0"/>
                <a:cs typeface="Segoe UI Light"/>
              </a:rPr>
              <a:t>Kombinētais finanšu instruments</a:t>
            </a:r>
            <a:r>
              <a:rPr lang="lv-LV" sz="1991">
                <a:latin typeface="Verdana" panose="020B0604030504040204" pitchFamily="34" charset="0"/>
                <a:ea typeface="Verdana" panose="020B0604030504040204" pitchFamily="34" charset="0"/>
              </a:rPr>
              <a:t> </a:t>
            </a:r>
          </a:p>
        </p:txBody>
      </p:sp>
      <p:sp>
        <p:nvSpPr>
          <p:cNvPr id="17" name="Rectangle: Rounded Corners 16">
            <a:extLst>
              <a:ext uri="{FF2B5EF4-FFF2-40B4-BE49-F238E27FC236}">
                <a16:creationId xmlns:a16="http://schemas.microsoft.com/office/drawing/2014/main" id="{939D0782-5EC4-4E61-83FA-CED736C34624}"/>
              </a:ext>
            </a:extLst>
          </p:cNvPr>
          <p:cNvSpPr/>
          <p:nvPr/>
        </p:nvSpPr>
        <p:spPr>
          <a:xfrm>
            <a:off x="309567" y="4628476"/>
            <a:ext cx="8580726" cy="1500649"/>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18" name="TextBox 17">
            <a:extLst>
              <a:ext uri="{FF2B5EF4-FFF2-40B4-BE49-F238E27FC236}">
                <a16:creationId xmlns:a16="http://schemas.microsoft.com/office/drawing/2014/main" id="{CF08AA3C-9AD0-4C57-9041-25F3243EA0FA}"/>
              </a:ext>
            </a:extLst>
          </p:cNvPr>
          <p:cNvSpPr txBox="1"/>
          <p:nvPr/>
        </p:nvSpPr>
        <p:spPr>
          <a:xfrm>
            <a:off x="322815" y="4864762"/>
            <a:ext cx="8540914" cy="1077026"/>
          </a:xfrm>
          <a:prstGeom prst="rect">
            <a:avLst/>
          </a:prstGeom>
          <a:noFill/>
        </p:spPr>
        <p:txBody>
          <a:bodyPr wrap="square">
            <a:spAutoFit/>
          </a:bodyPr>
          <a:lstStyle/>
          <a:p>
            <a:pPr lvl="1"/>
            <a:r>
              <a:rPr lang="lv-LV" sz="2133" b="0">
                <a:latin typeface="Verdana" panose="020B0604030504040204" pitchFamily="34" charset="0"/>
                <a:ea typeface="Verdana" panose="020B0604030504040204" pitchFamily="34" charset="0"/>
                <a:cs typeface="Times New Roman" panose="02020603050405020304" pitchFamily="18" charset="0"/>
              </a:rPr>
              <a:t>Indikatīvi pasākuma ietvaros </a:t>
            </a:r>
            <a:r>
              <a:rPr lang="lv-LV" sz="2133">
                <a:solidFill>
                  <a:srgbClr val="01859C"/>
                </a:solidFill>
                <a:latin typeface="Verdana"/>
                <a:ea typeface="Verdana"/>
              </a:rPr>
              <a:t>atbalsta subsīdijas ekvivalents</a:t>
            </a:r>
            <a:r>
              <a:rPr lang="lv-LV" sz="2133" b="0">
                <a:latin typeface="Verdana" panose="020B0604030504040204" pitchFamily="34" charset="0"/>
                <a:ea typeface="Verdana" panose="020B0604030504040204" pitchFamily="34" charset="0"/>
                <a:cs typeface="Times New Roman" panose="02020603050405020304" pitchFamily="18" charset="0"/>
              </a:rPr>
              <a:t> sastādīs 30% no projekta kopējā attiecināmā finansējuma</a:t>
            </a:r>
          </a:p>
        </p:txBody>
      </p:sp>
      <p:pic>
        <p:nvPicPr>
          <p:cNvPr id="7" name="Picture 6" descr="Icon&#10;&#10;Description automatically generated">
            <a:extLst>
              <a:ext uri="{FF2B5EF4-FFF2-40B4-BE49-F238E27FC236}">
                <a16:creationId xmlns:a16="http://schemas.microsoft.com/office/drawing/2014/main" id="{76623FED-C380-4BF1-AFAD-57E803181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9987" y="7256433"/>
            <a:ext cx="1751599" cy="2083797"/>
          </a:xfrm>
          <a:prstGeom prst="rect">
            <a:avLst/>
          </a:prstGeom>
        </p:spPr>
      </p:pic>
    </p:spTree>
    <p:extLst>
      <p:ext uri="{BB962C8B-B14F-4D97-AF65-F5344CB8AC3E}">
        <p14:creationId xmlns:p14="http://schemas.microsoft.com/office/powerpoint/2010/main" val="158146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2905FF-6DF9-4759-80E2-8082948A40D8}"/>
              </a:ext>
            </a:extLst>
          </p:cNvPr>
          <p:cNvSpPr>
            <a:spLocks noGrp="1"/>
          </p:cNvSpPr>
          <p:nvPr>
            <p:ph type="title"/>
          </p:nvPr>
        </p:nvSpPr>
        <p:spPr>
          <a:xfrm>
            <a:off x="2841121" y="180455"/>
            <a:ext cx="7175122" cy="1758859"/>
          </a:xfrm>
        </p:spPr>
        <p:txBody>
          <a:bodyPr>
            <a:normAutofit/>
          </a:bodyPr>
          <a:lstStyle/>
          <a:p>
            <a:r>
              <a:rPr lang="lv-LV" sz="3413" b="1" err="1">
                <a:cs typeface="Segoe UI Light"/>
              </a:rPr>
              <a:t>Biometāna</a:t>
            </a:r>
            <a:r>
              <a:rPr lang="lv-LV" sz="3413" b="1">
                <a:cs typeface="Segoe UI Light"/>
              </a:rPr>
              <a:t> ražošanas veicināšana</a:t>
            </a:r>
            <a:endParaRPr lang="lv-LV" sz="3413" b="1"/>
          </a:p>
        </p:txBody>
      </p:sp>
      <p:sp>
        <p:nvSpPr>
          <p:cNvPr id="5" name="TextBox 4">
            <a:extLst>
              <a:ext uri="{FF2B5EF4-FFF2-40B4-BE49-F238E27FC236}">
                <a16:creationId xmlns:a16="http://schemas.microsoft.com/office/drawing/2014/main" id="{41DDCC62-127F-4AF2-98A5-2FD50B80A632}"/>
              </a:ext>
            </a:extLst>
          </p:cNvPr>
          <p:cNvSpPr txBox="1"/>
          <p:nvPr/>
        </p:nvSpPr>
        <p:spPr>
          <a:xfrm>
            <a:off x="2544906" y="1611427"/>
            <a:ext cx="5391310" cy="398699"/>
          </a:xfrm>
          <a:prstGeom prst="rect">
            <a:avLst/>
          </a:prstGeom>
          <a:noFill/>
        </p:spPr>
        <p:txBody>
          <a:bodyPr wrap="square">
            <a:spAutoFit/>
          </a:bodyPr>
          <a:lstStyle/>
          <a:p>
            <a:r>
              <a:rPr lang="lv-LV" sz="1991">
                <a:latin typeface="Verdana" panose="020B0604030504040204" pitchFamily="34" charset="0"/>
                <a:ea typeface="Verdana" panose="020B0604030504040204" pitchFamily="34" charset="0"/>
                <a:cs typeface="Segoe UI Light"/>
              </a:rPr>
              <a:t>Kombinētais finanšu instruments</a:t>
            </a:r>
            <a:r>
              <a:rPr lang="lv-LV" sz="1991">
                <a:latin typeface="Verdana" panose="020B0604030504040204" pitchFamily="34" charset="0"/>
                <a:ea typeface="Verdana" panose="020B0604030504040204" pitchFamily="34" charset="0"/>
              </a:rPr>
              <a:t> </a:t>
            </a:r>
          </a:p>
        </p:txBody>
      </p:sp>
      <p:sp>
        <p:nvSpPr>
          <p:cNvPr id="6" name="Rectangle: Rounded Corners 5">
            <a:extLst>
              <a:ext uri="{FF2B5EF4-FFF2-40B4-BE49-F238E27FC236}">
                <a16:creationId xmlns:a16="http://schemas.microsoft.com/office/drawing/2014/main" id="{E3A8111F-2344-476A-8ABA-BC4BA61272F1}"/>
              </a:ext>
            </a:extLst>
          </p:cNvPr>
          <p:cNvSpPr/>
          <p:nvPr/>
        </p:nvSpPr>
        <p:spPr>
          <a:xfrm>
            <a:off x="281355" y="2272993"/>
            <a:ext cx="8366842" cy="11692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lv-LV" sz="2133">
                <a:solidFill>
                  <a:srgbClr val="01859C"/>
                </a:solidFill>
                <a:latin typeface="Verdana"/>
                <a:ea typeface="Verdana"/>
              </a:rPr>
              <a:t>            Kopējais finansējums </a:t>
            </a:r>
            <a:r>
              <a:rPr lang="lv-LV" sz="2133" b="0">
                <a:solidFill>
                  <a:srgbClr val="000000"/>
                </a:solidFill>
                <a:latin typeface="Verdana" panose="020B0604030504040204" pitchFamily="34" charset="0"/>
                <a:ea typeface="Verdana" panose="020B0604030504040204" pitchFamily="34" charset="0"/>
              </a:rPr>
              <a:t>21 750 000 </a:t>
            </a:r>
            <a:r>
              <a:rPr lang="lv-LV" sz="2133" b="0" err="1">
                <a:solidFill>
                  <a:srgbClr val="000000"/>
                </a:solidFill>
                <a:latin typeface="Verdana" panose="020B0604030504040204" pitchFamily="34" charset="0"/>
                <a:ea typeface="Verdana" panose="020B0604030504040204" pitchFamily="34" charset="0"/>
              </a:rPr>
              <a:t>euro</a:t>
            </a:r>
            <a:endParaRPr lang="lv-LV" sz="2133" b="0">
              <a:solidFill>
                <a:srgbClr val="000000"/>
              </a:solidFill>
              <a:latin typeface="Verdana" panose="020B0604030504040204" pitchFamily="34" charset="0"/>
              <a:ea typeface="Verdana" panose="020B0604030504040204" pitchFamily="34" charset="0"/>
            </a:endParaRPr>
          </a:p>
        </p:txBody>
      </p:sp>
      <p:sp>
        <p:nvSpPr>
          <p:cNvPr id="7" name="Rectangle: Rounded Corners 6">
            <a:extLst>
              <a:ext uri="{FF2B5EF4-FFF2-40B4-BE49-F238E27FC236}">
                <a16:creationId xmlns:a16="http://schemas.microsoft.com/office/drawing/2014/main" id="{7C2063FD-156D-4989-9AD9-88BA42C894E5}"/>
              </a:ext>
            </a:extLst>
          </p:cNvPr>
          <p:cNvSpPr/>
          <p:nvPr/>
        </p:nvSpPr>
        <p:spPr>
          <a:xfrm>
            <a:off x="261023" y="5264111"/>
            <a:ext cx="8387174" cy="1767406"/>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8" name="Rectangle: Rounded Corners 7">
            <a:extLst>
              <a:ext uri="{FF2B5EF4-FFF2-40B4-BE49-F238E27FC236}">
                <a16:creationId xmlns:a16="http://schemas.microsoft.com/office/drawing/2014/main" id="{316D2AE8-0A0D-4E65-A9C6-3273D12117DB}"/>
              </a:ext>
            </a:extLst>
          </p:cNvPr>
          <p:cNvSpPr/>
          <p:nvPr/>
        </p:nvSpPr>
        <p:spPr>
          <a:xfrm>
            <a:off x="261022" y="7223581"/>
            <a:ext cx="8387176" cy="2186345"/>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lv-LV" sz="3413"/>
          </a:p>
        </p:txBody>
      </p:sp>
      <p:sp>
        <p:nvSpPr>
          <p:cNvPr id="9" name="TextBox 8">
            <a:extLst>
              <a:ext uri="{FF2B5EF4-FFF2-40B4-BE49-F238E27FC236}">
                <a16:creationId xmlns:a16="http://schemas.microsoft.com/office/drawing/2014/main" id="{D6D0CFB8-6CB4-4481-B46C-F3A6ED26DF06}"/>
              </a:ext>
            </a:extLst>
          </p:cNvPr>
          <p:cNvSpPr txBox="1"/>
          <p:nvPr/>
        </p:nvSpPr>
        <p:spPr>
          <a:xfrm>
            <a:off x="442694" y="7587924"/>
            <a:ext cx="8185172" cy="1641219"/>
          </a:xfrm>
          <a:prstGeom prst="rect">
            <a:avLst/>
          </a:prstGeom>
          <a:noFill/>
        </p:spPr>
        <p:txBody>
          <a:bodyPr wrap="square" lIns="130048" tIns="65024" rIns="130048" bIns="65024" anchor="t">
            <a:spAutoFit/>
          </a:bodyPr>
          <a:lstStyle/>
          <a:p>
            <a:pPr fontAlgn="base"/>
            <a:r>
              <a:rPr lang="lv-LV" sz="2133">
                <a:solidFill>
                  <a:srgbClr val="01859C"/>
                </a:solidFill>
                <a:latin typeface="Verdana"/>
                <a:ea typeface="Verdana"/>
              </a:rPr>
              <a:t>Atbalsta sniedzējs</a:t>
            </a:r>
            <a:r>
              <a:rPr lang="lv-LV" sz="2133" b="0">
                <a:latin typeface="Verdana"/>
                <a:ea typeface="Verdana"/>
              </a:rPr>
              <a:t>: ALTUM</a:t>
            </a:r>
          </a:p>
          <a:p>
            <a:pPr fontAlgn="base"/>
            <a:endParaRPr lang="lv-LV" sz="2133" b="0">
              <a:latin typeface="Verdana"/>
              <a:ea typeface="Verdana"/>
            </a:endParaRPr>
          </a:p>
          <a:p>
            <a:pPr rtl="0" fontAlgn="base"/>
            <a:r>
              <a:rPr lang="lv-LV" sz="2133">
                <a:solidFill>
                  <a:srgbClr val="01859C"/>
                </a:solidFill>
                <a:latin typeface="Verdana"/>
                <a:ea typeface="Verdana"/>
              </a:rPr>
              <a:t>Statuss</a:t>
            </a:r>
            <a:r>
              <a:rPr lang="lv-LV" sz="2133">
                <a:latin typeface="Verdana"/>
                <a:ea typeface="Verdana"/>
              </a:rPr>
              <a:t>: </a:t>
            </a:r>
            <a:r>
              <a:rPr lang="pt-BR" sz="2133" b="0">
                <a:latin typeface="Verdana"/>
                <a:ea typeface="Verdana"/>
                <a:cs typeface="Segoe UI Light"/>
              </a:rPr>
              <a:t>pieejams 2022.gada </a:t>
            </a:r>
            <a:r>
              <a:rPr lang="lv-LV" sz="2133" b="0">
                <a:latin typeface="Verdana"/>
                <a:ea typeface="Verdana"/>
                <a:cs typeface="Segoe UI Light"/>
              </a:rPr>
              <a:t>otrajā pusē</a:t>
            </a:r>
          </a:p>
          <a:p>
            <a:pPr algn="l" rtl="0" fontAlgn="base"/>
            <a:endParaRPr lang="en-US" sz="3413" b="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7A42226E-BDD1-4CE1-9EBE-81016EF324F1}"/>
              </a:ext>
            </a:extLst>
          </p:cNvPr>
          <p:cNvSpPr/>
          <p:nvPr/>
        </p:nvSpPr>
        <p:spPr>
          <a:xfrm>
            <a:off x="8888984" y="0"/>
            <a:ext cx="8451015" cy="9753600"/>
          </a:xfrm>
          <a:prstGeom prst="rect">
            <a:avLst/>
          </a:prstGeom>
          <a:solidFill>
            <a:srgbClr val="7EC2CD">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sz="3413"/>
          </a:p>
        </p:txBody>
      </p:sp>
      <p:sp>
        <p:nvSpPr>
          <p:cNvPr id="11" name="Content Placeholder 2">
            <a:extLst>
              <a:ext uri="{FF2B5EF4-FFF2-40B4-BE49-F238E27FC236}">
                <a16:creationId xmlns:a16="http://schemas.microsoft.com/office/drawing/2014/main" id="{4011C87C-DE12-4BBE-A0B4-4D148C35DB44}"/>
              </a:ext>
            </a:extLst>
          </p:cNvPr>
          <p:cNvSpPr>
            <a:spLocks noGrp="1"/>
          </p:cNvSpPr>
          <p:nvPr>
            <p:ph idx="1"/>
          </p:nvPr>
        </p:nvSpPr>
        <p:spPr>
          <a:xfrm>
            <a:off x="8999281" y="1212013"/>
            <a:ext cx="8230418" cy="5465206"/>
          </a:xfrm>
        </p:spPr>
        <p:txBody>
          <a:bodyPr>
            <a:noAutofit/>
          </a:bodyPr>
          <a:lstStyle/>
          <a:p>
            <a:pPr marL="650197" lvl="1" indent="0">
              <a:buNone/>
            </a:pPr>
            <a:endParaRPr lang="lv-LV" sz="2404" b="1">
              <a:solidFill>
                <a:srgbClr val="01859C"/>
              </a:solidFill>
              <a:latin typeface="Verdana"/>
              <a:ea typeface="Verdana"/>
            </a:endParaRPr>
          </a:p>
          <a:p>
            <a:pPr marL="650230" lvl="1" indent="0">
              <a:buNone/>
            </a:pPr>
            <a:r>
              <a:rPr lang="lv-LV" sz="2404" b="1">
                <a:solidFill>
                  <a:srgbClr val="01859C"/>
                </a:solidFill>
                <a:latin typeface="Verdana"/>
                <a:ea typeface="Verdana"/>
              </a:rPr>
              <a:t>Mērķa auditorija: </a:t>
            </a:r>
            <a:r>
              <a:rPr lang="lv-LV" sz="2404">
                <a:cs typeface="Segoe UI Light"/>
              </a:rPr>
              <a:t>komersanti, t.sk. sadzīves atkritumu poligoni, kooperatīvi, </a:t>
            </a:r>
            <a:r>
              <a:rPr lang="lv-LV" sz="2404" err="1">
                <a:cs typeface="Segoe UI Light"/>
              </a:rPr>
              <a:t>energokopienas</a:t>
            </a:r>
            <a:r>
              <a:rPr lang="lv-LV" sz="2404">
                <a:cs typeface="Segoe UI Light"/>
              </a:rPr>
              <a:t>, biogāzes ražotāji.</a:t>
            </a:r>
          </a:p>
          <a:p>
            <a:pPr marL="650197" lvl="1" indent="0">
              <a:buNone/>
            </a:pPr>
            <a:endParaRPr lang="lv-LV" sz="2404" b="1">
              <a:solidFill>
                <a:srgbClr val="01859C"/>
              </a:solidFill>
              <a:latin typeface="Verdana"/>
              <a:ea typeface="Verdana"/>
            </a:endParaRPr>
          </a:p>
          <a:p>
            <a:pPr marL="650197" lvl="1" indent="0">
              <a:buNone/>
            </a:pPr>
            <a:r>
              <a:rPr lang="lv-LV" sz="2404" b="1">
                <a:solidFill>
                  <a:srgbClr val="01859C"/>
                </a:solidFill>
                <a:latin typeface="Verdana"/>
                <a:ea typeface="Verdana"/>
              </a:rPr>
              <a:t>Attiecināmās izmaksas:</a:t>
            </a:r>
          </a:p>
          <a:p>
            <a:pPr marL="1056623" lvl="1" indent="-406394"/>
            <a:r>
              <a:rPr lang="lv-LV" sz="2404">
                <a:solidFill>
                  <a:srgbClr val="000000"/>
                </a:solidFill>
                <a:latin typeface="Verdana" panose="020B0604030504040204" pitchFamily="34" charset="0"/>
                <a:ea typeface="Verdana" panose="020B0604030504040204" pitchFamily="34" charset="0"/>
                <a:cs typeface="Segoe UI Light"/>
              </a:rPr>
              <a:t>Biogāzes attīrīšanas (</a:t>
            </a:r>
            <a:r>
              <a:rPr lang="lv-LV" sz="2404" err="1">
                <a:solidFill>
                  <a:srgbClr val="000000"/>
                </a:solidFill>
                <a:latin typeface="Verdana" panose="020B0604030504040204" pitchFamily="34" charset="0"/>
                <a:ea typeface="Verdana" panose="020B0604030504040204" pitchFamily="34" charset="0"/>
                <a:cs typeface="Segoe UI Light"/>
              </a:rPr>
              <a:t>biometāna</a:t>
            </a:r>
            <a:r>
              <a:rPr lang="lv-LV" sz="2404">
                <a:solidFill>
                  <a:srgbClr val="000000"/>
                </a:solidFill>
                <a:latin typeface="Verdana" panose="020B0604030504040204" pitchFamily="34" charset="0"/>
                <a:ea typeface="Verdana" panose="020B0604030504040204" pitchFamily="34" charset="0"/>
                <a:cs typeface="Segoe UI Light"/>
              </a:rPr>
              <a:t> ražošanas) iekārtu uzstādīšana;</a:t>
            </a:r>
          </a:p>
          <a:p>
            <a:pPr marL="1056623" lvl="1" indent="-406394"/>
            <a:r>
              <a:rPr lang="lv-LV" sz="2404" err="1">
                <a:solidFill>
                  <a:srgbClr val="000000"/>
                </a:solidFill>
                <a:latin typeface="Verdana" panose="020B0604030504040204" pitchFamily="34" charset="0"/>
                <a:ea typeface="Verdana" panose="020B0604030504040204" pitchFamily="34" charset="0"/>
                <a:cs typeface="Segoe UI Light"/>
              </a:rPr>
              <a:t>Biometāna</a:t>
            </a:r>
            <a:r>
              <a:rPr lang="lv-LV" sz="2404">
                <a:solidFill>
                  <a:srgbClr val="000000"/>
                </a:solidFill>
                <a:latin typeface="Verdana" panose="020B0604030504040204" pitchFamily="34" charset="0"/>
                <a:ea typeface="Verdana" panose="020B0604030504040204" pitchFamily="34" charset="0"/>
                <a:cs typeface="Segoe UI Light"/>
              </a:rPr>
              <a:t> izmantošanai transportā vai stacionārās sadedzināšanas iekārtās nepieciešamās infrastruktūras izveide, tai skaitā, izveidojot </a:t>
            </a:r>
            <a:r>
              <a:rPr lang="lv-LV" sz="2404" err="1">
                <a:solidFill>
                  <a:srgbClr val="000000"/>
                </a:solidFill>
                <a:latin typeface="Verdana" panose="020B0604030504040204" pitchFamily="34" charset="0"/>
                <a:ea typeface="Verdana" panose="020B0604030504040204" pitchFamily="34" charset="0"/>
                <a:cs typeface="Segoe UI Light"/>
              </a:rPr>
              <a:t>pieslēgumus</a:t>
            </a:r>
            <a:r>
              <a:rPr lang="lv-LV" sz="2404">
                <a:solidFill>
                  <a:srgbClr val="000000"/>
                </a:solidFill>
                <a:latin typeface="Verdana" panose="020B0604030504040204" pitchFamily="34" charset="0"/>
                <a:ea typeface="Verdana" panose="020B0604030504040204" pitchFamily="34" charset="0"/>
                <a:cs typeface="Segoe UI Light"/>
              </a:rPr>
              <a:t> pie maģistrālajiem gāzes pārvades tīkliem.</a:t>
            </a:r>
          </a:p>
        </p:txBody>
      </p:sp>
      <p:pic>
        <p:nvPicPr>
          <p:cNvPr id="13" name="Picture 12">
            <a:extLst>
              <a:ext uri="{FF2B5EF4-FFF2-40B4-BE49-F238E27FC236}">
                <a16:creationId xmlns:a16="http://schemas.microsoft.com/office/drawing/2014/main" id="{AE7E6C81-6231-47EE-872A-CE45E731F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907" y="2404182"/>
            <a:ext cx="1013111" cy="1017070"/>
          </a:xfrm>
          <a:prstGeom prst="rect">
            <a:avLst/>
          </a:prstGeom>
        </p:spPr>
      </p:pic>
      <p:sp>
        <p:nvSpPr>
          <p:cNvPr id="15" name="TextBox 14">
            <a:extLst>
              <a:ext uri="{FF2B5EF4-FFF2-40B4-BE49-F238E27FC236}">
                <a16:creationId xmlns:a16="http://schemas.microsoft.com/office/drawing/2014/main" id="{23EC9EA8-E61E-47CB-9CB8-CFB52130879E}"/>
              </a:ext>
            </a:extLst>
          </p:cNvPr>
          <p:cNvSpPr txBox="1"/>
          <p:nvPr/>
        </p:nvSpPr>
        <p:spPr>
          <a:xfrm>
            <a:off x="0" y="5530869"/>
            <a:ext cx="8667762" cy="1077026"/>
          </a:xfrm>
          <a:prstGeom prst="rect">
            <a:avLst/>
          </a:prstGeom>
          <a:noFill/>
        </p:spPr>
        <p:txBody>
          <a:bodyPr wrap="square">
            <a:spAutoFit/>
          </a:bodyPr>
          <a:lstStyle/>
          <a:p>
            <a:pPr marL="650197" lvl="1" indent="0"/>
            <a:r>
              <a:rPr lang="lv-LV" sz="2133">
                <a:solidFill>
                  <a:srgbClr val="01859C"/>
                </a:solidFill>
                <a:latin typeface="Verdana"/>
                <a:ea typeface="Verdana"/>
                <a:cs typeface="+mn-cs"/>
              </a:rPr>
              <a:t>Sasniedzamie rezultāti programmas līmenī:</a:t>
            </a:r>
          </a:p>
          <a:p>
            <a:pPr marL="650197" lvl="1" indent="0"/>
            <a:r>
              <a:rPr lang="lv-LV" sz="2133" b="0">
                <a:latin typeface="Verdana" panose="020B0604030504040204" pitchFamily="34" charset="0"/>
                <a:ea typeface="Verdana" panose="020B0604030504040204" pitchFamily="34" charset="0"/>
                <a:cs typeface="Segoe UI Light"/>
              </a:rPr>
              <a:t>Atjaunojamo energoresursu enerģijas papildu ražošanas jauda (</a:t>
            </a:r>
            <a:r>
              <a:rPr lang="lv-LV" sz="2133" b="0" err="1">
                <a:latin typeface="Verdana" panose="020B0604030504040204" pitchFamily="34" charset="0"/>
                <a:ea typeface="Verdana" panose="020B0604030504040204" pitchFamily="34" charset="0"/>
                <a:cs typeface="Segoe UI Light"/>
              </a:rPr>
              <a:t>biometāns</a:t>
            </a:r>
            <a:r>
              <a:rPr lang="lv-LV" sz="2133" b="0">
                <a:latin typeface="Verdana" panose="020B0604030504040204" pitchFamily="34" charset="0"/>
                <a:ea typeface="Verdana" panose="020B0604030504040204" pitchFamily="34" charset="0"/>
                <a:cs typeface="Segoe UI Light"/>
              </a:rPr>
              <a:t>) 16 megavati</a:t>
            </a:r>
          </a:p>
        </p:txBody>
      </p:sp>
      <p:pic>
        <p:nvPicPr>
          <p:cNvPr id="18" name="Picture 17" descr="Icon&#10;&#10;Description automatically generated">
            <a:extLst>
              <a:ext uri="{FF2B5EF4-FFF2-40B4-BE49-F238E27FC236}">
                <a16:creationId xmlns:a16="http://schemas.microsoft.com/office/drawing/2014/main" id="{DFF2AAE3-FC13-4DD2-B92A-6127F567E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791" y="6677218"/>
            <a:ext cx="3085453" cy="2207696"/>
          </a:xfrm>
          <a:prstGeom prst="rect">
            <a:avLst/>
          </a:prstGeom>
        </p:spPr>
      </p:pic>
      <p:sp>
        <p:nvSpPr>
          <p:cNvPr id="19" name="Rectangle: Rounded Corners 18">
            <a:extLst>
              <a:ext uri="{FF2B5EF4-FFF2-40B4-BE49-F238E27FC236}">
                <a16:creationId xmlns:a16="http://schemas.microsoft.com/office/drawing/2014/main" id="{95368FCB-80B8-432D-A375-0ACFA0708A60}"/>
              </a:ext>
            </a:extLst>
          </p:cNvPr>
          <p:cNvSpPr/>
          <p:nvPr/>
        </p:nvSpPr>
        <p:spPr>
          <a:xfrm>
            <a:off x="261022" y="3613315"/>
            <a:ext cx="8366844" cy="1500649"/>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l"/>
            <a:endParaRPr lang="lv-LV" sz="2133">
              <a:solidFill>
                <a:srgbClr val="01859C"/>
              </a:solidFill>
              <a:latin typeface="Verdana"/>
              <a:ea typeface="Verdana"/>
            </a:endParaRPr>
          </a:p>
        </p:txBody>
      </p:sp>
      <p:sp>
        <p:nvSpPr>
          <p:cNvPr id="21" name="TextBox 20">
            <a:extLst>
              <a:ext uri="{FF2B5EF4-FFF2-40B4-BE49-F238E27FC236}">
                <a16:creationId xmlns:a16="http://schemas.microsoft.com/office/drawing/2014/main" id="{C5B92820-AA3B-480A-855B-1E0D6491EB53}"/>
              </a:ext>
            </a:extLst>
          </p:cNvPr>
          <p:cNvSpPr txBox="1"/>
          <p:nvPr/>
        </p:nvSpPr>
        <p:spPr>
          <a:xfrm>
            <a:off x="328361" y="3814647"/>
            <a:ext cx="8232165" cy="1077026"/>
          </a:xfrm>
          <a:prstGeom prst="rect">
            <a:avLst/>
          </a:prstGeom>
          <a:noFill/>
        </p:spPr>
        <p:txBody>
          <a:bodyPr wrap="square">
            <a:spAutoFit/>
          </a:bodyPr>
          <a:lstStyle/>
          <a:p>
            <a:pPr lvl="1"/>
            <a:r>
              <a:rPr lang="lv-LV" sz="2133" b="0">
                <a:latin typeface="Verdana" panose="020B0604030504040204" pitchFamily="34" charset="0"/>
                <a:ea typeface="Verdana" panose="020B0604030504040204" pitchFamily="34" charset="0"/>
                <a:cs typeface="Times New Roman" panose="02020603050405020304" pitchFamily="18" charset="0"/>
              </a:rPr>
              <a:t>Indikatīvi pasākuma ietvaros </a:t>
            </a:r>
            <a:r>
              <a:rPr lang="lv-LV" sz="2133">
                <a:solidFill>
                  <a:srgbClr val="01859C"/>
                </a:solidFill>
                <a:latin typeface="Verdana"/>
                <a:ea typeface="Verdana"/>
              </a:rPr>
              <a:t>atbalsta subsīdijas ekvivalents</a:t>
            </a:r>
            <a:r>
              <a:rPr lang="lv-LV" sz="2133" b="0">
                <a:latin typeface="Verdana" panose="020B0604030504040204" pitchFamily="34" charset="0"/>
                <a:ea typeface="Verdana" panose="020B0604030504040204" pitchFamily="34" charset="0"/>
                <a:cs typeface="Times New Roman" panose="02020603050405020304" pitchFamily="18" charset="0"/>
              </a:rPr>
              <a:t> sastādīs 30% no projekta kopējā attiecināmā finansējuma</a:t>
            </a:r>
          </a:p>
        </p:txBody>
      </p:sp>
    </p:spTree>
    <p:extLst>
      <p:ext uri="{BB962C8B-B14F-4D97-AF65-F5344CB8AC3E}">
        <p14:creationId xmlns:p14="http://schemas.microsoft.com/office/powerpoint/2010/main" val="1255181391"/>
      </p:ext>
    </p:extLst>
  </p:cSld>
  <p:clrMapOvr>
    <a:masterClrMapping/>
  </p:clrMapOvr>
</p:sld>
</file>

<file path=ppt/theme/theme1.xml><?xml version="1.0" encoding="utf-8"?>
<a:theme xmlns:a="http://schemas.openxmlformats.org/drawingml/2006/main" name="2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516E902B-0D2F-7748-9EB3-51E065A2A7F4}"/>
    </a:ext>
  </a:extLst>
</a:theme>
</file>

<file path=ppt/theme/theme2.xml><?xml version="1.0" encoding="utf-8"?>
<a:theme xmlns:a="http://schemas.openxmlformats.org/drawingml/2006/main" name="3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BB4C6D5B-C8C5-0D42-BF58-A4ED1821BA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5856F525BC6B4AAC9326C419DA09EB" ma:contentTypeVersion="12" ma:contentTypeDescription="Create a new document." ma:contentTypeScope="" ma:versionID="bcf1a48a89e02a97a6c4739a2f953d27">
  <xsd:schema xmlns:xsd="http://www.w3.org/2001/XMLSchema" xmlns:xs="http://www.w3.org/2001/XMLSchema" xmlns:p="http://schemas.microsoft.com/office/2006/metadata/properties" xmlns:ns2="e793aee2-0702-45ff-9c51-b29030239f5c" xmlns:ns3="98d6c3d8-aeaf-4e5b-adb6-e1ad8a72b2c7" targetNamespace="http://schemas.microsoft.com/office/2006/metadata/properties" ma:root="true" ma:fieldsID="d22eb6b0f542f571ecdefc6a3192053d" ns2:_="" ns3:_="">
    <xsd:import namespace="e793aee2-0702-45ff-9c51-b29030239f5c"/>
    <xsd:import namespace="98d6c3d8-aeaf-4e5b-adb6-e1ad8a72b2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3aee2-0702-45ff-9c51-b29030239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d6c3d8-aeaf-4e5b-adb6-e1ad8a72b2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BB182-11C0-4D21-9AF7-0C601EB6B9A8}">
  <ds:schemaRefs>
    <ds:schemaRef ds:uri="98d6c3d8-aeaf-4e5b-adb6-e1ad8a72b2c7"/>
    <ds:schemaRef ds:uri="http://purl.org/dc/elements/1.1/"/>
    <ds:schemaRef ds:uri="http://purl.org/dc/terms/"/>
    <ds:schemaRef ds:uri="e793aee2-0702-45ff-9c51-b29030239f5c"/>
    <ds:schemaRef ds:uri="http://schemas.microsoft.com/office/infopath/2007/PartnerControls"/>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DD8EDC88-4E3A-40B9-9023-D9AB9BE9B559}">
  <ds:schemaRefs>
    <ds:schemaRef ds:uri="http://schemas.microsoft.com/sharepoint/v3/contenttype/forms"/>
  </ds:schemaRefs>
</ds:datastoreItem>
</file>

<file path=customXml/itemProps3.xml><?xml version="1.0" encoding="utf-8"?>
<ds:datastoreItem xmlns:ds="http://schemas.openxmlformats.org/officeDocument/2006/customXml" ds:itemID="{84D4FE8A-2B37-411C-866F-A617EAB7B1E0}">
  <ds:schemaRefs>
    <ds:schemaRef ds:uri="98d6c3d8-aeaf-4e5b-adb6-e1ad8a72b2c7"/>
    <ds:schemaRef ds:uri="e793aee2-0702-45ff-9c51-b29030239f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EM_template2022</Template>
  <TotalTime>81</TotalTime>
  <Words>5471</Words>
  <Application>Microsoft Office PowerPoint</Application>
  <PresentationFormat>Custom</PresentationFormat>
  <Paragraphs>710</Paragraphs>
  <Slides>39</Slides>
  <Notes>23</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Aileron Regular</vt:lpstr>
      <vt:lpstr>Aileron Regular Bold</vt:lpstr>
      <vt:lpstr>Arial</vt:lpstr>
      <vt:lpstr>Calibri</vt:lpstr>
      <vt:lpstr>Courier New</vt:lpstr>
      <vt:lpstr>Helvetica Neue</vt:lpstr>
      <vt:lpstr>Segoe UI Light</vt:lpstr>
      <vt:lpstr>Times New Roman</vt:lpstr>
      <vt:lpstr>Verdana</vt:lpstr>
      <vt:lpstr>Wingdings</vt:lpstr>
      <vt:lpstr>2_Custom Design</vt:lpstr>
      <vt:lpstr>3_Custom Design</vt:lpstr>
      <vt:lpstr>PowerPoint Presentation</vt:lpstr>
      <vt:lpstr>1,6 mljrd. € INVESTĪCIJAS TAUTSAIMNIECĪBĀ</vt:lpstr>
      <vt:lpstr>PowerPoint Presentation</vt:lpstr>
      <vt:lpstr>Komersantu energoefektivitātes paaugstināšana (zaļināšana)</vt:lpstr>
      <vt:lpstr>Energoefektivitāte dzīvojamās ēkās  - daudzdzīvokļu ēkās un privātmājās</vt:lpstr>
      <vt:lpstr>Energoefektivitāte valsts ēkās</vt:lpstr>
      <vt:lpstr>Siltumapgāde un aukstumapgāde (centralizētā, lokālā un individuālā)</vt:lpstr>
      <vt:lpstr>Atjaunojamo energoresursu enerģijas veicināšana – saules enerģija u.c. AER elektroenerģija</vt:lpstr>
      <vt:lpstr>Biometāna ražošanas veicināšana</vt:lpstr>
      <vt:lpstr>PowerPoint Presentation</vt:lpstr>
      <vt:lpstr>Sociālo un pašvaldības īres mājokļu būvniecība un atjaunošana</vt:lpstr>
      <vt:lpstr>Vides pieejamības uzlabošana (lifti)</vt:lpstr>
      <vt:lpstr>Zemas īres maksas mājokļu būvniecība</vt:lpstr>
      <vt:lpstr>Nacionālās nozīmes industriālo teritoriju un parku attīstība</vt:lpstr>
      <vt:lpstr>Investīciju fonds</vt:lpstr>
      <vt:lpstr>PowerPoint Presentation</vt:lpstr>
      <vt:lpstr>   Atbalsts inovatīvas uzņēmējdarbības attīstībai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Jaunu produktu un tehnoloģiju izstrāde un attīstība RIS3 jomās     </vt:lpstr>
      <vt:lpstr>  Atbalsts pētniecībai un inovācijām: inovatīvu iekārtu iegādei    </vt:lpstr>
      <vt:lpstr>  Atbalsts pētniecībai un inovācijām: tehnoloģiju attīstībai, prototipēšanai u.c.    </vt:lpstr>
      <vt:lpstr> Atbalsts pētniecībai un inovācijām: modernu tehnoloģiju pārnešanai    </vt:lpstr>
      <vt:lpstr> Atbalsts MVU: pilna cikla uzņēmējdarbībai   </vt:lpstr>
      <vt:lpstr>Atbalsts MVU: startam un  produktivitātes kāpināšanai</vt:lpstr>
      <vt:lpstr>Atbalsts MVU: riska kapitāla instrumenti    </vt:lpstr>
      <vt:lpstr>Atbalsts MVU: riska kapitāla instrumenti   </vt:lpstr>
      <vt:lpstr>Investīcijas MVU dalībai Baltijas kapitāla tirgū</vt:lpstr>
      <vt:lpstr>PowerPoint Presentation</vt:lpstr>
      <vt:lpstr>DIGITĀLĀ TRANSFORMĀCIJA</vt:lpstr>
      <vt:lpstr>  Atbalsts jauniem digitālajiem produktiem un pakalpojumiem      </vt:lpstr>
      <vt:lpstr>   Komersantu digitālās transformācijas veicināšana    </vt:lpstr>
      <vt:lpstr>  Komersantu digitalizācijas veicināšanai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Iveta Rubika</dc:creator>
  <cp:lastModifiedBy>Ilze Indriksone</cp:lastModifiedBy>
  <cp:revision>16</cp:revision>
  <dcterms:created xsi:type="dcterms:W3CDTF">2022-02-21T15:07:04Z</dcterms:created>
  <dcterms:modified xsi:type="dcterms:W3CDTF">2022-02-23T08:02:31Z</dcterms:modified>
</cp:coreProperties>
</file>