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72" r:id="rId12"/>
    <p:sldId id="267" r:id="rId13"/>
    <p:sldId id="268" r:id="rId14"/>
    <p:sldId id="269" r:id="rId15"/>
    <p:sldId id="270" r:id="rId16"/>
    <p:sldId id="271" r:id="rId17"/>
    <p:sldId id="273" r:id="rId18"/>
    <p:sldId id="274" r:id="rId19"/>
    <p:sldId id="310" r:id="rId20"/>
    <p:sldId id="402" r:id="rId21"/>
    <p:sldId id="275" r:id="rId22"/>
    <p:sldId id="276" r:id="rId23"/>
    <p:sldId id="313" r:id="rId24"/>
    <p:sldId id="311" r:id="rId25"/>
    <p:sldId id="399" r:id="rId26"/>
    <p:sldId id="400" r:id="rId27"/>
    <p:sldId id="394" r:id="rId28"/>
    <p:sldId id="356" r:id="rId29"/>
    <p:sldId id="401" r:id="rId30"/>
    <p:sldId id="317" r:id="rId31"/>
    <p:sldId id="318" r:id="rId32"/>
    <p:sldId id="355" r:id="rId33"/>
    <p:sldId id="320" r:id="rId34"/>
    <p:sldId id="321" r:id="rId35"/>
    <p:sldId id="322" r:id="rId36"/>
    <p:sldId id="403" r:id="rId37"/>
    <p:sldId id="326" r:id="rId38"/>
    <p:sldId id="331" r:id="rId39"/>
    <p:sldId id="404" r:id="rId40"/>
    <p:sldId id="284" r:id="rId41"/>
    <p:sldId id="285" r:id="rId42"/>
    <p:sldId id="286" r:id="rId43"/>
    <p:sldId id="405" r:id="rId44"/>
    <p:sldId id="329" r:id="rId45"/>
    <p:sldId id="330" r:id="rId46"/>
    <p:sldId id="297" r:id="rId47"/>
    <p:sldId id="298" r:id="rId48"/>
    <p:sldId id="332" r:id="rId49"/>
    <p:sldId id="333" r:id="rId50"/>
    <p:sldId id="409" r:id="rId51"/>
    <p:sldId id="334" r:id="rId52"/>
    <p:sldId id="335" r:id="rId53"/>
    <p:sldId id="299" r:id="rId54"/>
    <p:sldId id="300" r:id="rId55"/>
    <p:sldId id="301" r:id="rId56"/>
    <p:sldId id="338" r:id="rId57"/>
    <p:sldId id="336" r:id="rId58"/>
    <p:sldId id="337" r:id="rId59"/>
    <p:sldId id="339" r:id="rId60"/>
    <p:sldId id="340" r:id="rId61"/>
    <p:sldId id="341" r:id="rId62"/>
    <p:sldId id="342" r:id="rId63"/>
    <p:sldId id="343" r:id="rId64"/>
    <p:sldId id="309" r:id="rId65"/>
    <p:sldId id="323" r:id="rId66"/>
    <p:sldId id="324" r:id="rId67"/>
    <p:sldId id="407" r:id="rId68"/>
    <p:sldId id="408" r:id="rId69"/>
    <p:sldId id="410" r:id="rId70"/>
    <p:sldId id="412" r:id="rId71"/>
    <p:sldId id="411" r:id="rId72"/>
    <p:sldId id="358" r:id="rId73"/>
    <p:sldId id="359" r:id="rId74"/>
    <p:sldId id="360" r:id="rId75"/>
    <p:sldId id="345" r:id="rId76"/>
    <p:sldId id="346" r:id="rId77"/>
    <p:sldId id="413" r:id="rId78"/>
    <p:sldId id="347" r:id="rId79"/>
    <p:sldId id="348" r:id="rId80"/>
    <p:sldId id="349" r:id="rId81"/>
    <p:sldId id="406" r:id="rId82"/>
    <p:sldId id="361" r:id="rId83"/>
    <p:sldId id="363" r:id="rId84"/>
    <p:sldId id="364" r:id="rId85"/>
    <p:sldId id="362" r:id="rId86"/>
    <p:sldId id="366" r:id="rId87"/>
    <p:sldId id="350" r:id="rId88"/>
    <p:sldId id="351" r:id="rId89"/>
    <p:sldId id="352" r:id="rId90"/>
    <p:sldId id="353" r:id="rId91"/>
    <p:sldId id="367" r:id="rId92"/>
    <p:sldId id="368" r:id="rId93"/>
    <p:sldId id="370" r:id="rId94"/>
    <p:sldId id="371" r:id="rId95"/>
    <p:sldId id="395" r:id="rId96"/>
    <p:sldId id="396" r:id="rId97"/>
    <p:sldId id="397" r:id="rId98"/>
    <p:sldId id="398" r:id="rId99"/>
    <p:sldId id="375" r:id="rId100"/>
    <p:sldId id="414" r:id="rId101"/>
    <p:sldId id="389" r:id="rId102"/>
    <p:sldId id="392" r:id="rId103"/>
    <p:sldId id="386" r:id="rId104"/>
    <p:sldId id="390" r:id="rId105"/>
    <p:sldId id="391" r:id="rId106"/>
    <p:sldId id="418" r:id="rId107"/>
    <p:sldId id="415" r:id="rId108"/>
    <p:sldId id="416" r:id="rId109"/>
    <p:sldId id="417" r:id="rId110"/>
    <p:sldId id="382" r:id="rId111"/>
    <p:sldId id="393" r:id="rId112"/>
    <p:sldId id="384" r:id="rId113"/>
    <p:sldId id="288" r:id="rId114"/>
    <p:sldId id="289"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69" d="100"/>
          <a:sy n="69" d="100"/>
        </p:scale>
        <p:origin x="756" y="66"/>
      </p:cViewPr>
      <p:guideLst>
        <p:guide pos="3840"/>
        <p:guide pos="39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46535990026936E-2"/>
          <c:y val="2.7629274254166409E-2"/>
          <c:w val="0.90292220387318478"/>
          <c:h val="0.81731904889191054"/>
        </c:manualLayout>
      </c:layout>
      <c:barChart>
        <c:barDir val="col"/>
        <c:grouping val="clustered"/>
        <c:varyColors val="0"/>
        <c:ser>
          <c:idx val="0"/>
          <c:order val="0"/>
          <c:tx>
            <c:strRef>
              <c:f>Lapa1!$B$1</c:f>
              <c:strCache>
                <c:ptCount val="1"/>
                <c:pt idx="0">
                  <c:v>Sievietes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Lapa1!$B$2:$B$5</c:f>
              <c:numCache>
                <c:formatCode>General</c:formatCode>
                <c:ptCount val="4"/>
                <c:pt idx="0">
                  <c:v>52297</c:v>
                </c:pt>
                <c:pt idx="1">
                  <c:v>51863</c:v>
                </c:pt>
                <c:pt idx="2">
                  <c:v>51805</c:v>
                </c:pt>
              </c:numCache>
            </c:numRef>
          </c:val>
          <c:extLst>
            <c:ext xmlns:c16="http://schemas.microsoft.com/office/drawing/2014/chart" uri="{C3380CC4-5D6E-409C-BE32-E72D297353CC}">
              <c16:uniqueId val="{00000000-F05B-47E1-A7FC-1C547323269D}"/>
            </c:ext>
          </c:extLst>
        </c:ser>
        <c:ser>
          <c:idx val="1"/>
          <c:order val="1"/>
          <c:tx>
            <c:strRef>
              <c:f>Lapa1!$C$1</c:f>
              <c:strCache>
                <c:ptCount val="1"/>
                <c:pt idx="0">
                  <c:v>Vīrieši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Lapa1!$C$2:$C$5</c:f>
              <c:numCache>
                <c:formatCode>General</c:formatCode>
                <c:ptCount val="4"/>
                <c:pt idx="0">
                  <c:v>55375</c:v>
                </c:pt>
                <c:pt idx="1">
                  <c:v>54894</c:v>
                </c:pt>
                <c:pt idx="2">
                  <c:v>55072</c:v>
                </c:pt>
              </c:numCache>
            </c:numRef>
          </c:val>
          <c:extLst>
            <c:ext xmlns:c16="http://schemas.microsoft.com/office/drawing/2014/chart" uri="{C3380CC4-5D6E-409C-BE32-E72D297353CC}">
              <c16:uniqueId val="{00000001-F05B-47E1-A7FC-1C547323269D}"/>
            </c:ext>
          </c:extLst>
        </c:ser>
        <c:ser>
          <c:idx val="2"/>
          <c:order val="2"/>
          <c:tx>
            <c:strRef>
              <c:f>Lapa1!$D$1</c:f>
              <c:strCache>
                <c:ptCount val="1"/>
                <c:pt idx="0">
                  <c:v>Kopējais skaits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Lapa1!$D$2:$D$5</c:f>
              <c:numCache>
                <c:formatCode>General</c:formatCode>
                <c:ptCount val="4"/>
                <c:pt idx="0">
                  <c:v>107673</c:v>
                </c:pt>
                <c:pt idx="1">
                  <c:v>106757</c:v>
                </c:pt>
                <c:pt idx="2">
                  <c:v>106877</c:v>
                </c:pt>
              </c:numCache>
            </c:numRef>
          </c:val>
          <c:extLst>
            <c:ext xmlns:c16="http://schemas.microsoft.com/office/drawing/2014/chart" uri="{C3380CC4-5D6E-409C-BE32-E72D297353CC}">
              <c16:uniqueId val="{00000002-F05B-47E1-A7FC-1C547323269D}"/>
            </c:ext>
          </c:extLst>
        </c:ser>
        <c:dLbls>
          <c:showLegendKey val="0"/>
          <c:showVal val="0"/>
          <c:showCatName val="0"/>
          <c:showSerName val="0"/>
          <c:showPercent val="0"/>
          <c:showBubbleSize val="0"/>
        </c:dLbls>
        <c:gapWidth val="219"/>
        <c:overlap val="-27"/>
        <c:axId val="347015536"/>
        <c:axId val="347011616"/>
      </c:barChart>
      <c:catAx>
        <c:axId val="34701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crossAx val="347011616"/>
        <c:crosses val="autoZero"/>
        <c:auto val="1"/>
        <c:lblAlgn val="ctr"/>
        <c:lblOffset val="100"/>
        <c:noMultiLvlLbl val="0"/>
      </c:catAx>
      <c:valAx>
        <c:axId val="34701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crossAx val="347015536"/>
        <c:crosses val="autoZero"/>
        <c:crossBetween val="between"/>
      </c:valAx>
      <c:spPr>
        <a:noFill/>
        <a:ln w="25400">
          <a:noFill/>
        </a:ln>
        <a:effectLst/>
      </c:spPr>
    </c:plotArea>
    <c:legend>
      <c:legendPos val="b"/>
      <c:layout>
        <c:manualLayout>
          <c:xMode val="edge"/>
          <c:yMode val="edge"/>
          <c:x val="0.23771887658021784"/>
          <c:y val="0.93068237700011924"/>
          <c:w val="0.51487581826963391"/>
          <c:h val="5.31728061111310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legend>
    <c:plotVisOnly val="1"/>
    <c:dispBlanksAs val="gap"/>
    <c:showDLblsOverMax val="0"/>
  </c:chart>
  <c:spPr>
    <a:noFill/>
    <a:ln>
      <a:noFill/>
    </a:ln>
    <a:effectLst/>
  </c:spPr>
  <c:txPr>
    <a:bodyPr/>
    <a:lstStyle/>
    <a:p>
      <a:pPr>
        <a:defRPr>
          <a:latin typeface="Arial Black" panose="020B0A04020102020204" pitchFamily="34" charset="0"/>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8457216994563"/>
          <c:y val="0"/>
          <c:w val="0.84578273274514892"/>
          <c:h val="0.86923738641548254"/>
        </c:manualLayout>
      </c:layout>
      <c:barChart>
        <c:barDir val="bar"/>
        <c:grouping val="clustered"/>
        <c:varyColors val="0"/>
        <c:ser>
          <c:idx val="0"/>
          <c:order val="0"/>
          <c:tx>
            <c:strRef>
              <c:f>Lapa1!$B$1</c:f>
              <c:strCache>
                <c:ptCount val="1"/>
                <c:pt idx="0">
                  <c:v>I INVAL.GR.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Lapa1!$B$2:$B$5</c:f>
              <c:numCache>
                <c:formatCode>General</c:formatCode>
                <c:ptCount val="4"/>
                <c:pt idx="0">
                  <c:v>895</c:v>
                </c:pt>
                <c:pt idx="1">
                  <c:v>902</c:v>
                </c:pt>
                <c:pt idx="2">
                  <c:v>1019</c:v>
                </c:pt>
              </c:numCache>
            </c:numRef>
          </c:val>
          <c:extLst>
            <c:ext xmlns:c16="http://schemas.microsoft.com/office/drawing/2014/chart" uri="{C3380CC4-5D6E-409C-BE32-E72D297353CC}">
              <c16:uniqueId val="{00000000-FEEA-4D2F-8B14-D6E40B06564D}"/>
            </c:ext>
          </c:extLst>
        </c:ser>
        <c:ser>
          <c:idx val="1"/>
          <c:order val="1"/>
          <c:tx>
            <c:strRef>
              <c:f>Lapa1!$C$1</c:f>
              <c:strCache>
                <c:ptCount val="1"/>
                <c:pt idx="0">
                  <c:v>II INVAL.GR.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Lapa1!$C$2:$C$5</c:f>
              <c:numCache>
                <c:formatCode>General</c:formatCode>
                <c:ptCount val="4"/>
                <c:pt idx="0">
                  <c:v>13792</c:v>
                </c:pt>
                <c:pt idx="1">
                  <c:v>14067</c:v>
                </c:pt>
                <c:pt idx="2">
                  <c:v>13631</c:v>
                </c:pt>
              </c:numCache>
            </c:numRef>
          </c:val>
          <c:extLst>
            <c:ext xmlns:c16="http://schemas.microsoft.com/office/drawing/2014/chart" uri="{C3380CC4-5D6E-409C-BE32-E72D297353CC}">
              <c16:uniqueId val="{00000001-FEEA-4D2F-8B14-D6E40B06564D}"/>
            </c:ext>
          </c:extLst>
        </c:ser>
        <c:ser>
          <c:idx val="2"/>
          <c:order val="2"/>
          <c:tx>
            <c:strRef>
              <c:f>Lapa1!$D$1</c:f>
              <c:strCache>
                <c:ptCount val="1"/>
                <c:pt idx="0">
                  <c:v>III INVAL.GR.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Black" panose="020B0A040201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Lapa1!$A$2:$A$5</c:f>
              <c:strCache>
                <c:ptCount val="3"/>
                <c:pt idx="0">
                  <c:v>2018. gads</c:v>
                </c:pt>
                <c:pt idx="1">
                  <c:v>2019. gads</c:v>
                </c:pt>
                <c:pt idx="2">
                  <c:v>2020. gads</c:v>
                </c:pt>
              </c:strCache>
            </c:strRef>
          </c:cat>
          <c:val>
            <c:numRef>
              <c:f>Lapa1!$D$2:$D$5</c:f>
              <c:numCache>
                <c:formatCode>General</c:formatCode>
                <c:ptCount val="4"/>
                <c:pt idx="0">
                  <c:v>27273</c:v>
                </c:pt>
                <c:pt idx="1">
                  <c:v>28591</c:v>
                </c:pt>
                <c:pt idx="2">
                  <c:v>28323</c:v>
                </c:pt>
              </c:numCache>
            </c:numRef>
          </c:val>
          <c:extLst>
            <c:ext xmlns:c16="http://schemas.microsoft.com/office/drawing/2014/chart" uri="{C3380CC4-5D6E-409C-BE32-E72D297353CC}">
              <c16:uniqueId val="{00000002-FEEA-4D2F-8B14-D6E40B06564D}"/>
            </c:ext>
          </c:extLst>
        </c:ser>
        <c:dLbls>
          <c:showLegendKey val="0"/>
          <c:showVal val="0"/>
          <c:showCatName val="0"/>
          <c:showSerName val="0"/>
          <c:showPercent val="0"/>
          <c:showBubbleSize val="0"/>
        </c:dLbls>
        <c:gapWidth val="182"/>
        <c:axId val="347012008"/>
        <c:axId val="347012400"/>
      </c:barChart>
      <c:catAx>
        <c:axId val="347012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crossAx val="347012400"/>
        <c:crosses val="autoZero"/>
        <c:auto val="1"/>
        <c:lblAlgn val="ctr"/>
        <c:lblOffset val="100"/>
        <c:noMultiLvlLbl val="0"/>
      </c:catAx>
      <c:valAx>
        <c:axId val="347012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crossAx val="347012008"/>
        <c:crosses val="autoZero"/>
        <c:crossBetween val="between"/>
      </c:valAx>
      <c:spPr>
        <a:noFill/>
        <a:ln>
          <a:noFill/>
        </a:ln>
        <a:effectLst/>
      </c:spPr>
    </c:plotArea>
    <c:legend>
      <c:legendPos val="b"/>
      <c:layout>
        <c:manualLayout>
          <c:xMode val="edge"/>
          <c:yMode val="edge"/>
          <c:x val="0.27858984679659915"/>
          <c:y val="0.92421006888321833"/>
          <c:w val="0.44989953181562731"/>
          <c:h val="6.856620863968583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Black" panose="020B0A04020102020204" pitchFamily="34" charset="0"/>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lv-LV" smtClean="0"/>
              <a:t>Rediģēt šablona virsraksta stilu</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lv-LV" smtClean="0"/>
              <a:t>Rediģēt šablona virsraksta stilu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smtClean="0"/>
              <a:t>Rediģēt šablona virsraksta stilu</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smtClean="0"/>
              <a:t>Rediģēt šablona teksta stilus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lv-LV" smtClean="0"/>
              <a:t>Rediģēt šablona virsraksta stilu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smtClean="0"/>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smtClean="0"/>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smtClean="0"/>
              <a:t>Rediģēt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smtClean="0"/>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lv-LV" smtClean="0"/>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smtClean="0"/>
              <a:t>Rediģēt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smtClean="0"/>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lv-LV" smtClean="0"/>
              <a:t>Rediģēt šablona virsraksta stilu</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lv-LV" smtClean="0"/>
              <a:t>Rediģēt šablona virsraksta stilu</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lv-LV" smtClean="0"/>
              <a:t>Rediģēt šablona virsraksta stilu</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Rediģēt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smtClean="0"/>
              <a:t>Rediģēt šablona virsraksta stilu</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smtClean="0"/>
              <a:t>Rediģēt šablona virsraksta stilu</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lv-LV" smtClean="0"/>
              <a:t>Rediģēt šablona virsraksta stilu</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lv-LV" smtClean="0"/>
              <a:t>Rediģēt šablona virsraksta stilu</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smtClean="0"/>
              <a:t>Noklikšķiniet uz ikonas, lai pievienotu attēlu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lv-LV" smtClean="0"/>
              <a:t>Rediģēt šablona virsraksta stilu</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4/21/2022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2.bp.blogspot.com/-HVZ1S3W0pGM/WcH0vApzDoI/AAAAAAAACkA/q6HQnT7Is-kgGqQbR6WaUcFbMQusbiXWgCLcBGAs/s1600/EI.png"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poki.tvnet.lv/aktuali/Maslova-Piramida/10445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va.gov.lv/lv/bezdarbnieki-ar-invaliditati" TargetMode="External"/><Relationship Id="rId2" Type="http://schemas.openxmlformats.org/officeDocument/2006/relationships/hyperlink" Target="https://www.nva.gov.lv/sites/nva/files/gallery_images/grafiks-2.jpg"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kurzemesregions.lv/izdales" TargetMode="External"/><Relationship Id="rId2" Type="http://schemas.openxmlformats.org/officeDocument/2006/relationships/hyperlink" Target="http://www.apeirons.lv/" TargetMode="Externa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http://www.nenoversies.lv/"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dzentlmenis.lv/wp-content/uploads/2016/03/6a00d8341bfb1653ef01bb08531013970d.jpg"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nva.gov.lv/node/345"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nva.gov.lv/bezdarbnieku-ar-invaliditati-nodarbinatiba-uz-nenoteiktu-laiku" TargetMode="External"/><Relationship Id="rId2" Type="http://schemas.openxmlformats.org/officeDocument/2006/relationships/hyperlink" Target="https://www.nva.gov.lv/node/345"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97.xml.rels><?xml version="1.0" encoding="UTF-8" standalone="yes"?>
<Relationships xmlns="http://schemas.openxmlformats.org/package/2006/relationships"><Relationship Id="rId3" Type="http://schemas.openxmlformats.org/officeDocument/2006/relationships/hyperlink" Target="https://www.nva.gov.lv/bezdarbnieku-ar-invaliditati-nodarbinatiba-uz-nenoteiktu-laiku" TargetMode="External"/><Relationship Id="rId2" Type="http://schemas.openxmlformats.org/officeDocument/2006/relationships/hyperlink" Target="https://www.nva.gov.lv/node/345" TargetMode="External"/><Relationship Id="rId1" Type="http://schemas.openxmlformats.org/officeDocument/2006/relationships/slideLayout" Target="../slideLayouts/slideLayout2.xml"/><Relationship Id="rId4" Type="http://schemas.openxmlformats.org/officeDocument/2006/relationships/hyperlink" Target="https://www.nva.gov.lv/node/421"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nva.gov.lv/bezdarbnieku-ar-invaliditati-nodarbinatiba-uz-nenoteiktu-laiku" TargetMode="External"/><Relationship Id="rId2" Type="http://schemas.openxmlformats.org/officeDocument/2006/relationships/hyperlink" Target="https://www.nva.gov.lv/node/345"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nva.gov.lv/node/421"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9237133" y="0"/>
            <a:ext cx="2310432" cy="3558401"/>
          </a:xfrm>
          <a:prstGeom prst="rect">
            <a:avLst/>
          </a:prstGeom>
        </p:spPr>
      </p:pic>
      <p:sp>
        <p:nvSpPr>
          <p:cNvPr id="3" name="Apakšvirsraksts 2"/>
          <p:cNvSpPr>
            <a:spLocks noGrp="1"/>
          </p:cNvSpPr>
          <p:nvPr>
            <p:ph type="subTitle" idx="1"/>
          </p:nvPr>
        </p:nvSpPr>
        <p:spPr>
          <a:xfrm>
            <a:off x="1479061" y="2157335"/>
            <a:ext cx="10068505" cy="2026738"/>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Autofit/>
          </a:bodyPr>
          <a:lstStyle/>
          <a:p>
            <a:pPr lvl="1"/>
            <a:r>
              <a:rPr lang="lv-LV" sz="1800" b="1" dirty="0" smtClean="0">
                <a:solidFill>
                  <a:schemeClr val="accent2">
                    <a:lumMod val="75000"/>
                  </a:schemeClr>
                </a:solidFill>
                <a:latin typeface="Arial Black" panose="020B0A04020102020204" pitchFamily="34" charset="0"/>
                <a:cs typeface="Arial" panose="020B0604020202020204" pitchFamily="34" charset="0"/>
              </a:rPr>
              <a:t>Projekts LLI-468 «Solis uz priekšu attīstot personīgos resursus un nodarbinātībai nepieciešamās prasmes»</a:t>
            </a:r>
          </a:p>
          <a:p>
            <a:pPr lvl="1"/>
            <a:r>
              <a:rPr lang="lv-LV" sz="1800" b="1" dirty="0" smtClean="0">
                <a:solidFill>
                  <a:schemeClr val="accent2">
                    <a:lumMod val="75000"/>
                  </a:schemeClr>
                </a:solidFill>
                <a:latin typeface="Arial Black" panose="020B0A04020102020204" pitchFamily="34" charset="0"/>
                <a:cs typeface="Arial" panose="020B0604020202020204" pitchFamily="34" charset="0"/>
              </a:rPr>
              <a:t>Akronīms «I </a:t>
            </a:r>
            <a:r>
              <a:rPr lang="lv-LV" sz="1800" b="1" dirty="0" err="1" smtClean="0">
                <a:solidFill>
                  <a:schemeClr val="accent2">
                    <a:lumMod val="75000"/>
                  </a:schemeClr>
                </a:solidFill>
                <a:latin typeface="Arial Black" panose="020B0A04020102020204" pitchFamily="34" charset="0"/>
                <a:cs typeface="Arial" panose="020B0604020202020204" pitchFamily="34" charset="0"/>
              </a:rPr>
              <a:t>can</a:t>
            </a:r>
            <a:r>
              <a:rPr lang="lv-LV" sz="1800" b="1" dirty="0" smtClean="0">
                <a:solidFill>
                  <a:schemeClr val="accent2">
                    <a:lumMod val="75000"/>
                  </a:schemeClr>
                </a:solidFill>
                <a:latin typeface="Arial Black" panose="020B0A04020102020204" pitchFamily="34" charset="0"/>
                <a:cs typeface="Arial" panose="020B0604020202020204" pitchFamily="34" charset="0"/>
              </a:rPr>
              <a:t> </a:t>
            </a:r>
            <a:r>
              <a:rPr lang="lv-LV" sz="1800" b="1" dirty="0" err="1" smtClean="0">
                <a:solidFill>
                  <a:schemeClr val="accent2">
                    <a:lumMod val="75000"/>
                  </a:schemeClr>
                </a:solidFill>
                <a:latin typeface="Arial Black" panose="020B0A04020102020204" pitchFamily="34" charset="0"/>
                <a:cs typeface="Arial" panose="020B0604020202020204" pitchFamily="34" charset="0"/>
              </a:rPr>
              <a:t>work</a:t>
            </a:r>
            <a:r>
              <a:rPr lang="lv-LV" sz="1800" b="1" dirty="0" smtClean="0">
                <a:solidFill>
                  <a:schemeClr val="accent2">
                    <a:lumMod val="75000"/>
                  </a:schemeClr>
                </a:solidFill>
                <a:latin typeface="Arial Black" panose="020B0A04020102020204" pitchFamily="34" charset="0"/>
                <a:cs typeface="Arial" panose="020B0604020202020204" pitchFamily="34" charset="0"/>
              </a:rPr>
              <a:t>»</a:t>
            </a:r>
            <a:endParaRPr lang="lv-LV" sz="1800" b="1" dirty="0">
              <a:solidFill>
                <a:schemeClr val="accent2">
                  <a:lumMod val="75000"/>
                </a:schemeClr>
              </a:solidFill>
              <a:latin typeface="Arial Black" panose="020B0A04020102020204" pitchFamily="34" charset="0"/>
              <a:cs typeface="Arial" panose="020B0604020202020204" pitchFamily="34" charset="0"/>
            </a:endParaRPr>
          </a:p>
          <a:p>
            <a:pPr algn="ctr"/>
            <a:r>
              <a:rPr lang="lv-LV" b="1" dirty="0">
                <a:solidFill>
                  <a:schemeClr val="accent5">
                    <a:lumMod val="75000"/>
                  </a:schemeClr>
                </a:solidFill>
                <a:latin typeface="Arial Black" panose="020B0A04020102020204" pitchFamily="34" charset="0"/>
              </a:rPr>
              <a:t>Apmācības </a:t>
            </a:r>
            <a:r>
              <a:rPr lang="lv-LV" dirty="0">
                <a:solidFill>
                  <a:schemeClr val="accent5">
                    <a:lumMod val="75000"/>
                  </a:schemeClr>
                </a:solidFill>
                <a:latin typeface="Arial Black" panose="020B0A04020102020204" pitchFamily="34" charset="0"/>
              </a:rPr>
              <a:t/>
            </a:r>
            <a:br>
              <a:rPr lang="lv-LV" dirty="0">
                <a:solidFill>
                  <a:schemeClr val="accent5">
                    <a:lumMod val="75000"/>
                  </a:schemeClr>
                </a:solidFill>
                <a:latin typeface="Arial Black" panose="020B0A04020102020204" pitchFamily="34" charset="0"/>
              </a:rPr>
            </a:br>
            <a:r>
              <a:rPr lang="lv-LV" b="1" dirty="0">
                <a:solidFill>
                  <a:schemeClr val="accent5">
                    <a:lumMod val="75000"/>
                  </a:schemeClr>
                </a:solidFill>
                <a:latin typeface="Arial Black" panose="020B0A04020102020204" pitchFamily="34" charset="0"/>
              </a:rPr>
              <a:t>sociālās jomas speciālistiem un speciālistiem, kas strādā ar cilvēkiem ar invaliditāti, kā arī </a:t>
            </a:r>
            <a:r>
              <a:rPr lang="lv-LV" b="1" dirty="0" err="1">
                <a:solidFill>
                  <a:schemeClr val="accent5">
                    <a:lumMod val="75000"/>
                  </a:schemeClr>
                </a:solidFill>
                <a:latin typeface="Arial Black" panose="020B0A04020102020204" pitchFamily="34" charset="0"/>
              </a:rPr>
              <a:t>mērķgrupas</a:t>
            </a:r>
            <a:r>
              <a:rPr lang="lv-LV" b="1" dirty="0">
                <a:solidFill>
                  <a:schemeClr val="accent5">
                    <a:lumMod val="75000"/>
                  </a:schemeClr>
                </a:solidFill>
                <a:latin typeface="Arial Black" panose="020B0A04020102020204" pitchFamily="34" charset="0"/>
              </a:rPr>
              <a:t> personām</a:t>
            </a:r>
            <a:endParaRPr lang="lv-LV" dirty="0">
              <a:solidFill>
                <a:schemeClr val="accent5">
                  <a:lumMod val="75000"/>
                </a:schemeClr>
              </a:solidFill>
              <a:latin typeface="Arial Black" panose="020B0A04020102020204" pitchFamily="34" charset="0"/>
            </a:endParaRPr>
          </a:p>
          <a:p>
            <a:pPr algn="ctr"/>
            <a:r>
              <a:rPr lang="lv-LV" b="1" dirty="0">
                <a:latin typeface="Arial Black" panose="020B0A04020102020204" pitchFamily="34" charset="0"/>
              </a:rPr>
              <a:t> </a:t>
            </a:r>
            <a:endParaRPr lang="lv-LV" dirty="0">
              <a:latin typeface="Arial Black" panose="020B0A04020102020204" pitchFamily="34" charset="0"/>
            </a:endParaRPr>
          </a:p>
          <a:p>
            <a:r>
              <a:rPr lang="lv-LV" sz="2800" b="1" dirty="0" smtClean="0">
                <a:solidFill>
                  <a:srgbClr val="C00000"/>
                </a:solidFill>
                <a:latin typeface="Arial Black" panose="020B0A04020102020204" pitchFamily="34" charset="0"/>
              </a:rPr>
              <a:t>   Tēma</a:t>
            </a:r>
            <a:r>
              <a:rPr lang="lv-LV" sz="2800" b="1" dirty="0">
                <a:solidFill>
                  <a:srgbClr val="C00000"/>
                </a:solidFill>
                <a:latin typeface="Arial Black" panose="020B0A04020102020204" pitchFamily="34" charset="0"/>
              </a:rPr>
              <a:t>: </a:t>
            </a:r>
            <a:r>
              <a:rPr lang="lv-LV" sz="2800" b="1" dirty="0" smtClean="0">
                <a:solidFill>
                  <a:srgbClr val="C00000"/>
                </a:solidFill>
                <a:latin typeface="Arial Black" panose="020B0A04020102020204" pitchFamily="34" charset="0"/>
              </a:rPr>
              <a:t>«Cilvēks </a:t>
            </a:r>
            <a:r>
              <a:rPr lang="lv-LV" sz="2800" b="1" dirty="0">
                <a:solidFill>
                  <a:srgbClr val="C00000"/>
                </a:solidFill>
                <a:latin typeface="Arial Black" panose="020B0A04020102020204" pitchFamily="34" charset="0"/>
              </a:rPr>
              <a:t>ar invaliditāti un darba </a:t>
            </a:r>
            <a:r>
              <a:rPr lang="lv-LV" sz="2800" b="1" dirty="0" smtClean="0">
                <a:solidFill>
                  <a:srgbClr val="C00000"/>
                </a:solidFill>
                <a:latin typeface="Arial Black" panose="020B0A04020102020204" pitchFamily="34" charset="0"/>
              </a:rPr>
              <a:t>tirgus»</a:t>
            </a:r>
            <a:endParaRPr lang="lv-LV" sz="2800" dirty="0">
              <a:solidFill>
                <a:srgbClr val="C00000"/>
              </a:solidFill>
              <a:latin typeface="Arial Black" panose="020B0A04020102020204" pitchFamily="34" charset="0"/>
            </a:endParaRPr>
          </a:p>
          <a:p>
            <a:pPr algn="ctr"/>
            <a:r>
              <a:rPr lang="lv-LV" sz="1600" b="1" dirty="0" smtClean="0">
                <a:solidFill>
                  <a:schemeClr val="accent2">
                    <a:lumMod val="75000"/>
                  </a:schemeClr>
                </a:solidFill>
                <a:latin typeface="Arial Black" panose="020B0A04020102020204" pitchFamily="34" charset="0"/>
                <a:cs typeface="Arial" panose="020B0604020202020204" pitchFamily="34" charset="0"/>
              </a:rPr>
              <a:t>Lektors Māris </a:t>
            </a:r>
            <a:r>
              <a:rPr lang="lv-LV" sz="1600" b="1" dirty="0" err="1" smtClean="0">
                <a:solidFill>
                  <a:schemeClr val="accent2">
                    <a:lumMod val="75000"/>
                  </a:schemeClr>
                </a:solidFill>
                <a:latin typeface="Arial Black" panose="020B0A04020102020204" pitchFamily="34" charset="0"/>
                <a:cs typeface="Arial" panose="020B0604020202020204" pitchFamily="34" charset="0"/>
              </a:rPr>
              <a:t>Ceirulis</a:t>
            </a:r>
            <a:endParaRPr lang="lv-LV" sz="1600" b="1" dirty="0" smtClean="0">
              <a:solidFill>
                <a:schemeClr val="accent2">
                  <a:lumMod val="75000"/>
                </a:schemeClr>
              </a:solidFill>
              <a:latin typeface="Arial Black" panose="020B0A04020102020204" pitchFamily="34" charset="0"/>
              <a:cs typeface="Arial" panose="020B0604020202020204" pitchFamily="34" charset="0"/>
            </a:endParaRPr>
          </a:p>
          <a:p>
            <a:pPr algn="ctr"/>
            <a:r>
              <a:rPr lang="lv-LV" sz="1600" b="1" smtClean="0">
                <a:solidFill>
                  <a:schemeClr val="accent2">
                    <a:lumMod val="75000"/>
                  </a:schemeClr>
                </a:solidFill>
                <a:latin typeface="Arial Black" panose="020B0A04020102020204" pitchFamily="34" charset="0"/>
                <a:cs typeface="Arial" panose="020B0604020202020204" pitchFamily="34" charset="0"/>
              </a:rPr>
              <a:t>Liepāja</a:t>
            </a:r>
            <a:endParaRPr lang="lv-LV" sz="1600" b="1" dirty="0" smtClean="0">
              <a:solidFill>
                <a:schemeClr val="accent2">
                  <a:lumMod val="75000"/>
                </a:schemeClr>
              </a:solidFill>
              <a:latin typeface="Arial Black" panose="020B0A04020102020204" pitchFamily="34" charset="0"/>
              <a:cs typeface="Arial" panose="020B0604020202020204" pitchFamily="34" charset="0"/>
            </a:endParaRPr>
          </a:p>
        </p:txBody>
      </p:sp>
      <p:pic>
        <p:nvPicPr>
          <p:cNvPr id="5" name="Picture 3"/>
          <p:cNvPicPr/>
          <p:nvPr/>
        </p:nvPicPr>
        <p:blipFill>
          <a:blip r:embed="rId3" cstate="print">
            <a:extLst>
              <a:ext uri="{28A0092B-C50C-407E-A947-70E740481C1C}">
                <a14:useLocalDpi xmlns:a14="http://schemas.microsoft.com/office/drawing/2010/main" val="0"/>
              </a:ext>
            </a:extLst>
          </a:blip>
          <a:stretch>
            <a:fillRect/>
          </a:stretch>
        </p:blipFill>
        <p:spPr>
          <a:xfrm>
            <a:off x="1479061" y="363895"/>
            <a:ext cx="4391214" cy="1317478"/>
          </a:xfrm>
          <a:prstGeom prst="rect">
            <a:avLst/>
          </a:prstGeom>
        </p:spPr>
      </p:pic>
      <p:pic>
        <p:nvPicPr>
          <p:cNvPr id="6" name="Picture 2"/>
          <p:cNvPicPr/>
          <p:nvPr/>
        </p:nvPicPr>
        <p:blipFill>
          <a:blip r:embed="rId4" cstate="print">
            <a:extLst>
              <a:ext uri="{28A0092B-C50C-407E-A947-70E740481C1C}">
                <a14:useLocalDpi xmlns:a14="http://schemas.microsoft.com/office/drawing/2010/main" val="0"/>
              </a:ext>
            </a:extLst>
          </a:blip>
          <a:stretch>
            <a:fillRect/>
          </a:stretch>
        </p:blipFill>
        <p:spPr>
          <a:xfrm>
            <a:off x="7962308" y="827571"/>
            <a:ext cx="1274824" cy="50219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275" y="357653"/>
            <a:ext cx="1802199" cy="1411820"/>
          </a:xfrm>
          <a:prstGeom prst="rect">
            <a:avLst/>
          </a:prstGeom>
        </p:spPr>
      </p:pic>
    </p:spTree>
    <p:extLst>
      <p:ext uri="{BB962C8B-B14F-4D97-AF65-F5344CB8AC3E}">
        <p14:creationId xmlns:p14="http://schemas.microsoft.com/office/powerpoint/2010/main" val="2997151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0743" y="368846"/>
            <a:ext cx="8911687" cy="1280890"/>
          </a:xfrm>
        </p:spPr>
        <p:txBody>
          <a:bodyPr>
            <a:normAutofit/>
          </a:bodyPr>
          <a:lstStyle/>
          <a:p>
            <a:r>
              <a:rPr lang="lv-LV" sz="4000" b="1" dirty="0">
                <a:solidFill>
                  <a:schemeClr val="accent2">
                    <a:lumMod val="75000"/>
                  </a:schemeClr>
                </a:solidFill>
                <a:latin typeface="Arial Black" panose="020B0A04020102020204" pitchFamily="34" charset="0"/>
              </a:rPr>
              <a:t>Emocionālā inteliģence</a:t>
            </a:r>
            <a:endParaRPr lang="lv-LV" sz="4000" dirty="0">
              <a:solidFill>
                <a:schemeClr val="accent2">
                  <a:lumMod val="75000"/>
                </a:schemeClr>
              </a:solidFill>
            </a:endParaRPr>
          </a:p>
        </p:txBody>
      </p:sp>
      <p:sp>
        <p:nvSpPr>
          <p:cNvPr id="3" name="Satura vietturis 2"/>
          <p:cNvSpPr>
            <a:spLocks noGrp="1"/>
          </p:cNvSpPr>
          <p:nvPr>
            <p:ph idx="1"/>
          </p:nvPr>
        </p:nvSpPr>
        <p:spPr>
          <a:xfrm>
            <a:off x="1378250" y="2121387"/>
            <a:ext cx="8915400" cy="3777622"/>
          </a:xfrm>
        </p:spPr>
        <p:txBody>
          <a:bodyPr>
            <a:normAutofit/>
          </a:bodyPr>
          <a:lstStyle/>
          <a:p>
            <a:pPr>
              <a:buFont typeface="Arial" panose="020B0604020202020204" pitchFamily="34" charset="0"/>
              <a:buChar char="•"/>
            </a:pPr>
            <a:r>
              <a:rPr lang="lv-LV" sz="3600" b="1" dirty="0" smtClean="0">
                <a:latin typeface="Arial Black" panose="020B0A04020102020204" pitchFamily="34" charset="0"/>
              </a:rPr>
              <a:t>Personīgā atbildība</a:t>
            </a:r>
          </a:p>
          <a:p>
            <a:pPr marL="0" indent="0">
              <a:buNone/>
            </a:pPr>
            <a:endParaRPr lang="lv-LV" sz="3600" b="1" dirty="0" smtClean="0">
              <a:latin typeface="Arial Black" panose="020B0A04020102020204" pitchFamily="34" charset="0"/>
            </a:endParaRPr>
          </a:p>
          <a:p>
            <a:pPr>
              <a:buFont typeface="Arial" panose="020B0604020202020204" pitchFamily="34" charset="0"/>
              <a:buChar char="•"/>
            </a:pPr>
            <a:r>
              <a:rPr lang="lv-LV" sz="3600" b="1" dirty="0" smtClean="0">
                <a:latin typeface="Arial Black" panose="020B0A04020102020204" pitchFamily="34" charset="0"/>
              </a:rPr>
              <a:t>Sociālā atbildība </a:t>
            </a:r>
            <a:endParaRPr lang="lv-LV" sz="3600" b="1" dirty="0">
              <a:latin typeface="Arial Black" panose="020B0A04020102020204" pitchFamily="34" charset="0"/>
            </a:endParaRPr>
          </a:p>
          <a:p>
            <a:pPr marL="0" indent="0">
              <a:buNone/>
            </a:pPr>
            <a:endParaRPr lang="lv-LV" sz="2800" dirty="0"/>
          </a:p>
        </p:txBody>
      </p:sp>
      <p:pic>
        <p:nvPicPr>
          <p:cNvPr id="4" name="Attēls 3"/>
          <p:cNvPicPr>
            <a:picLocks noChangeAspect="1"/>
          </p:cNvPicPr>
          <p:nvPr/>
        </p:nvPicPr>
        <p:blipFill>
          <a:blip r:embed="rId2"/>
          <a:stretch>
            <a:fillRect/>
          </a:stretch>
        </p:blipFill>
        <p:spPr>
          <a:xfrm>
            <a:off x="6895069" y="1561407"/>
            <a:ext cx="4809253" cy="4809253"/>
          </a:xfrm>
          <a:prstGeom prst="rect">
            <a:avLst/>
          </a:prstGeom>
        </p:spPr>
      </p:pic>
    </p:spTree>
    <p:extLst>
      <p:ext uri="{BB962C8B-B14F-4D97-AF65-F5344CB8AC3E}">
        <p14:creationId xmlns:p14="http://schemas.microsoft.com/office/powerpoint/2010/main" val="18803580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08196" y="202769"/>
            <a:ext cx="10110063" cy="1280890"/>
          </a:xfrm>
        </p:spPr>
        <p:txBody>
          <a:bodyPr/>
          <a:lstStyle/>
          <a:p>
            <a:r>
              <a:rPr lang="lv-LV" dirty="0" smtClean="0">
                <a:solidFill>
                  <a:schemeClr val="accent2">
                    <a:lumMod val="75000"/>
                  </a:schemeClr>
                </a:solidFill>
                <a:latin typeface="Arial Black" panose="020B0A04020102020204" pitchFamily="34" charset="0"/>
              </a:rPr>
              <a:t>Darba iespējas cilvēkiem ar invaliditāti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163823" y="1483659"/>
            <a:ext cx="8915400" cy="3777622"/>
          </a:xfrm>
        </p:spPr>
        <p:txBody>
          <a:bodyPr>
            <a:normAutofit/>
          </a:bodyPr>
          <a:lstStyle/>
          <a:p>
            <a:r>
              <a:rPr lang="lv-LV" sz="3200" dirty="0" smtClean="0">
                <a:latin typeface="Arial Black" panose="020B0A04020102020204" pitchFamily="34" charset="0"/>
              </a:rPr>
              <a:t>Subsidētās darba vietas</a:t>
            </a:r>
          </a:p>
          <a:p>
            <a:r>
              <a:rPr lang="lv-LV" sz="3200" dirty="0" smtClean="0">
                <a:latin typeface="Arial Black" panose="020B0A04020102020204" pitchFamily="34" charset="0"/>
              </a:rPr>
              <a:t>Stipendiātu programma</a:t>
            </a:r>
          </a:p>
          <a:p>
            <a:r>
              <a:rPr lang="lv-LV" sz="3200" dirty="0" smtClean="0">
                <a:latin typeface="Arial Black" panose="020B0A04020102020204" pitchFamily="34" charset="0"/>
              </a:rPr>
              <a:t>Sabiedriski algotie darbi</a:t>
            </a:r>
          </a:p>
          <a:p>
            <a:r>
              <a:rPr lang="lv-LV" sz="3200" dirty="0" smtClean="0">
                <a:latin typeface="Arial Black" panose="020B0A04020102020204" pitchFamily="34" charset="0"/>
              </a:rPr>
              <a:t>Projekti</a:t>
            </a:r>
          </a:p>
          <a:p>
            <a:r>
              <a:rPr lang="lv-LV" sz="3200" dirty="0" smtClean="0">
                <a:latin typeface="Arial Black" panose="020B0A04020102020204" pitchFamily="34" charset="0"/>
              </a:rPr>
              <a:t>Sociālie pakalpojumi</a:t>
            </a:r>
            <a:endParaRPr lang="lv-LV" sz="3200"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7885798" y="1742234"/>
            <a:ext cx="4030258" cy="2614612"/>
          </a:xfrm>
          <a:prstGeom prst="rect">
            <a:avLst/>
          </a:prstGeom>
        </p:spPr>
      </p:pic>
    </p:spTree>
    <p:extLst>
      <p:ext uri="{BB962C8B-B14F-4D97-AF65-F5344CB8AC3E}">
        <p14:creationId xmlns:p14="http://schemas.microsoft.com/office/powerpoint/2010/main" val="3263127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smtClean="0">
                <a:solidFill>
                  <a:schemeClr val="accent2">
                    <a:lumMod val="75000"/>
                  </a:schemeClr>
                </a:solidFill>
                <a:latin typeface="Arial Black" panose="020B0A04020102020204" pitchFamily="34" charset="0"/>
              </a:rPr>
              <a:t>           Iepazīsti </a:t>
            </a:r>
            <a:r>
              <a:rPr lang="lv-LV" dirty="0">
                <a:solidFill>
                  <a:schemeClr val="accent2">
                    <a:lumMod val="75000"/>
                  </a:schemeClr>
                </a:solidFill>
                <a:latin typeface="Arial Black" panose="020B0A04020102020204" pitchFamily="34" charset="0"/>
              </a:rPr>
              <a:t>sevi!</a:t>
            </a:r>
            <a:endParaRPr lang="lv-LV" dirty="0"/>
          </a:p>
        </p:txBody>
      </p:sp>
      <p:sp>
        <p:nvSpPr>
          <p:cNvPr id="3" name="Satura vietturis 2"/>
          <p:cNvSpPr>
            <a:spLocks noGrp="1"/>
          </p:cNvSpPr>
          <p:nvPr>
            <p:ph idx="1"/>
          </p:nvPr>
        </p:nvSpPr>
        <p:spPr>
          <a:xfrm>
            <a:off x="1708728" y="2657469"/>
            <a:ext cx="2382982" cy="464392"/>
          </a:xfrm>
        </p:spPr>
        <p:txBody>
          <a:bodyPr>
            <a:noAutofit/>
          </a:bodyPr>
          <a:lstStyle/>
          <a:p>
            <a:pPr marL="0" indent="0">
              <a:buNone/>
            </a:pPr>
            <a:r>
              <a:rPr lang="lv-LV" sz="2400" dirty="0" smtClean="0">
                <a:latin typeface="Arial Black" panose="020B0A04020102020204" pitchFamily="34" charset="0"/>
              </a:rPr>
              <a:t>Uzzīmē sevi</a:t>
            </a:r>
            <a:endParaRPr lang="lv-LV" sz="2400"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4027020" y="1777769"/>
            <a:ext cx="4193377" cy="4944429"/>
          </a:xfrm>
          <a:prstGeom prst="rect">
            <a:avLst/>
          </a:prstGeom>
        </p:spPr>
      </p:pic>
      <p:sp>
        <p:nvSpPr>
          <p:cNvPr id="6" name="Taisnstūris 5"/>
          <p:cNvSpPr/>
          <p:nvPr/>
        </p:nvSpPr>
        <p:spPr>
          <a:xfrm>
            <a:off x="8295569" y="2660196"/>
            <a:ext cx="3183949" cy="461665"/>
          </a:xfrm>
          <a:prstGeom prst="rect">
            <a:avLst/>
          </a:prstGeom>
        </p:spPr>
        <p:txBody>
          <a:bodyPr wrap="none">
            <a:spAutoFit/>
          </a:bodyPr>
          <a:lstStyle/>
          <a:p>
            <a:r>
              <a:rPr lang="lv-LV" sz="2400" b="1" dirty="0" smtClean="0">
                <a:latin typeface="Arial Black" panose="020B0A04020102020204" pitchFamily="34" charset="0"/>
              </a:rPr>
              <a:t>Mans dzīves moto</a:t>
            </a:r>
            <a:endParaRPr lang="lv-LV" sz="2400" b="1" dirty="0">
              <a:latin typeface="Arial Black" panose="020B0A04020102020204" pitchFamily="34" charset="0"/>
            </a:endParaRPr>
          </a:p>
        </p:txBody>
      </p:sp>
      <p:sp>
        <p:nvSpPr>
          <p:cNvPr id="7" name="Taisnstūris 6"/>
          <p:cNvSpPr/>
          <p:nvPr/>
        </p:nvSpPr>
        <p:spPr>
          <a:xfrm>
            <a:off x="1820126" y="4816731"/>
            <a:ext cx="2271584" cy="461665"/>
          </a:xfrm>
          <a:prstGeom prst="rect">
            <a:avLst/>
          </a:prstGeom>
        </p:spPr>
        <p:txBody>
          <a:bodyPr wrap="none">
            <a:spAutoFit/>
          </a:bodyPr>
          <a:lstStyle/>
          <a:p>
            <a:r>
              <a:rPr lang="lv-LV" sz="2400" dirty="0" smtClean="0">
                <a:latin typeface="Arial Black" panose="020B0A04020102020204" pitchFamily="34" charset="0"/>
              </a:rPr>
              <a:t>Mans sapnis</a:t>
            </a:r>
            <a:endParaRPr lang="lv-LV" sz="2400" dirty="0">
              <a:latin typeface="Arial Black" panose="020B0A04020102020204" pitchFamily="34" charset="0"/>
            </a:endParaRPr>
          </a:p>
        </p:txBody>
      </p:sp>
      <p:sp>
        <p:nvSpPr>
          <p:cNvPr id="8" name="Taisnstūris 7"/>
          <p:cNvSpPr/>
          <p:nvPr/>
        </p:nvSpPr>
        <p:spPr>
          <a:xfrm>
            <a:off x="8155707" y="4816732"/>
            <a:ext cx="2183611" cy="461665"/>
          </a:xfrm>
          <a:prstGeom prst="rect">
            <a:avLst/>
          </a:prstGeom>
        </p:spPr>
        <p:txBody>
          <a:bodyPr wrap="none">
            <a:spAutoFit/>
          </a:bodyPr>
          <a:lstStyle/>
          <a:p>
            <a:r>
              <a:rPr lang="lv-LV" sz="2400" dirty="0" smtClean="0">
                <a:latin typeface="Arial Black" panose="020B0A04020102020204" pitchFamily="34" charset="0"/>
              </a:rPr>
              <a:t>Mans hobijs</a:t>
            </a:r>
            <a:endParaRPr lang="lv-LV" sz="2400" dirty="0">
              <a:latin typeface="Arial Black" panose="020B0A04020102020204" pitchFamily="34" charset="0"/>
            </a:endParaRPr>
          </a:p>
        </p:txBody>
      </p:sp>
      <p:pic>
        <p:nvPicPr>
          <p:cNvPr id="2050" name="Picture 2" descr="Smile – Fatma Blog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604" y="4852307"/>
            <a:ext cx="1219796" cy="975838"/>
          </a:xfrm>
          <a:prstGeom prst="rect">
            <a:avLst/>
          </a:prstGeom>
          <a:noFill/>
          <a:extLst>
            <a:ext uri="{909E8E84-426E-40DD-AFC4-6F175D3DCCD1}">
              <a14:hiddenFill xmlns:a14="http://schemas.microsoft.com/office/drawing/2010/main">
                <a:solidFill>
                  <a:srgbClr val="FFFFFF"/>
                </a:solidFill>
              </a14:hiddenFill>
            </a:ext>
          </a:extLst>
        </p:spPr>
      </p:pic>
      <p:pic>
        <p:nvPicPr>
          <p:cNvPr id="9" name="Attēls 8"/>
          <p:cNvPicPr>
            <a:picLocks noChangeAspect="1"/>
          </p:cNvPicPr>
          <p:nvPr/>
        </p:nvPicPr>
        <p:blipFill>
          <a:blip r:embed="rId4"/>
          <a:stretch>
            <a:fillRect/>
          </a:stretch>
        </p:blipFill>
        <p:spPr>
          <a:xfrm>
            <a:off x="6298604" y="3049393"/>
            <a:ext cx="1644669" cy="1094453"/>
          </a:xfrm>
          <a:prstGeom prst="rect">
            <a:avLst/>
          </a:prstGeom>
        </p:spPr>
      </p:pic>
      <p:pic>
        <p:nvPicPr>
          <p:cNvPr id="10" name="Attēls 9"/>
          <p:cNvPicPr>
            <a:picLocks noChangeAspect="1"/>
          </p:cNvPicPr>
          <p:nvPr/>
        </p:nvPicPr>
        <p:blipFill>
          <a:blip r:embed="rId5"/>
          <a:stretch>
            <a:fillRect/>
          </a:stretch>
        </p:blipFill>
        <p:spPr>
          <a:xfrm>
            <a:off x="4709196" y="4866404"/>
            <a:ext cx="1283974" cy="961741"/>
          </a:xfrm>
          <a:prstGeom prst="rect">
            <a:avLst/>
          </a:prstGeom>
        </p:spPr>
      </p:pic>
      <p:pic>
        <p:nvPicPr>
          <p:cNvPr id="11" name="Attēls 10"/>
          <p:cNvPicPr>
            <a:picLocks noChangeAspect="1"/>
          </p:cNvPicPr>
          <p:nvPr/>
        </p:nvPicPr>
        <p:blipFill>
          <a:blip r:embed="rId6"/>
          <a:stretch>
            <a:fillRect/>
          </a:stretch>
        </p:blipFill>
        <p:spPr>
          <a:xfrm>
            <a:off x="4438733" y="2869299"/>
            <a:ext cx="1554437" cy="1289374"/>
          </a:xfrm>
          <a:prstGeom prst="rect">
            <a:avLst/>
          </a:prstGeom>
        </p:spPr>
      </p:pic>
    </p:spTree>
    <p:extLst>
      <p:ext uri="{BB962C8B-B14F-4D97-AF65-F5344CB8AC3E}">
        <p14:creationId xmlns:p14="http://schemas.microsoft.com/office/powerpoint/2010/main" val="21640013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irsraksts 1"/>
          <p:cNvSpPr>
            <a:spLocks noGrp="1"/>
          </p:cNvSpPr>
          <p:nvPr>
            <p:ph type="title"/>
          </p:nvPr>
        </p:nvSpPr>
        <p:spPr>
          <a:xfrm>
            <a:off x="1515373" y="357546"/>
            <a:ext cx="9487706" cy="1280890"/>
          </a:xfrm>
        </p:spPr>
        <p:txBody>
          <a:bodyPr/>
          <a:lstStyle/>
          <a:p>
            <a:r>
              <a:rPr lang="fi-FI" dirty="0">
                <a:solidFill>
                  <a:schemeClr val="accent2">
                    <a:lumMod val="75000"/>
                  </a:schemeClr>
                </a:solidFill>
                <a:latin typeface="Arial Black" panose="020B0A04020102020204" pitchFamily="34" charset="0"/>
              </a:rPr>
              <a:t>Vai Tu esi kādreiz aizdomājies:</a:t>
            </a:r>
            <a:br>
              <a:rPr lang="fi-FI" dirty="0">
                <a:solidFill>
                  <a:schemeClr val="accent2">
                    <a:lumMod val="75000"/>
                  </a:schemeClr>
                </a:solidFill>
                <a:latin typeface="Arial Black" panose="020B0A04020102020204" pitchFamily="34" charset="0"/>
              </a:rPr>
            </a:br>
            <a:endParaRPr lang="lv-LV" dirty="0">
              <a:solidFill>
                <a:schemeClr val="accent2">
                  <a:lumMod val="75000"/>
                </a:schemeClr>
              </a:solidFill>
              <a:latin typeface="Arial Black" panose="020B0A04020102020204" pitchFamily="34" charset="0"/>
            </a:endParaRPr>
          </a:p>
        </p:txBody>
      </p:sp>
      <p:sp>
        <p:nvSpPr>
          <p:cNvPr id="7" name="Satura vietturis 2"/>
          <p:cNvSpPr>
            <a:spLocks noGrp="1"/>
          </p:cNvSpPr>
          <p:nvPr>
            <p:ph idx="1"/>
          </p:nvPr>
        </p:nvSpPr>
        <p:spPr>
          <a:xfrm>
            <a:off x="1265721" y="1824877"/>
            <a:ext cx="9737358" cy="4478076"/>
          </a:xfrm>
        </p:spPr>
        <p:txBody>
          <a:bodyPr/>
          <a:lstStyle/>
          <a:p>
            <a:pPr marL="0" indent="0">
              <a:buNone/>
            </a:pPr>
            <a:r>
              <a:rPr lang="lv-LV" sz="2400" dirty="0" smtClean="0">
                <a:latin typeface="Arial Black" panose="020B0A04020102020204" pitchFamily="34" charset="0"/>
              </a:rPr>
              <a:t>• </a:t>
            </a:r>
            <a:r>
              <a:rPr lang="lv-LV" sz="2400" dirty="0">
                <a:latin typeface="Arial Black" panose="020B0A04020102020204" pitchFamily="34" charset="0"/>
              </a:rPr>
              <a:t>Kādēļ ir vērts dzīvot?</a:t>
            </a:r>
          </a:p>
          <a:p>
            <a:pPr marL="0" indent="0">
              <a:buNone/>
            </a:pPr>
            <a:r>
              <a:rPr lang="lv-LV" sz="2400" dirty="0">
                <a:latin typeface="Arial Black" panose="020B0A04020102020204" pitchFamily="34" charset="0"/>
              </a:rPr>
              <a:t>• Ko es vēlos darīt?</a:t>
            </a:r>
          </a:p>
          <a:p>
            <a:pPr marL="0" indent="0">
              <a:buNone/>
            </a:pPr>
            <a:r>
              <a:rPr lang="lv-LV" sz="2400" dirty="0">
                <a:latin typeface="Arial Black" panose="020B0A04020102020204" pitchFamily="34" charset="0"/>
              </a:rPr>
              <a:t>• Ko es vēlos savas dzīves laikā izdarīt?</a:t>
            </a:r>
          </a:p>
          <a:p>
            <a:pPr marL="0" indent="0">
              <a:buNone/>
            </a:pPr>
            <a:r>
              <a:rPr lang="lv-LV" sz="2400" dirty="0">
                <a:latin typeface="Arial Black" panose="020B0A04020102020204" pitchFamily="34" charset="0"/>
              </a:rPr>
              <a:t>• Ko es vēlos sasniegt?</a:t>
            </a:r>
          </a:p>
          <a:p>
            <a:pPr marL="0" indent="0">
              <a:buNone/>
            </a:pPr>
            <a:r>
              <a:rPr lang="lv-LV" sz="2400" dirty="0">
                <a:latin typeface="Arial Black" panose="020B0A04020102020204" pitchFamily="34" charset="0"/>
              </a:rPr>
              <a:t>• Kas es esmu? </a:t>
            </a:r>
          </a:p>
        </p:txBody>
      </p:sp>
      <p:pic>
        <p:nvPicPr>
          <p:cNvPr id="2" name="Attēls 1"/>
          <p:cNvPicPr>
            <a:picLocks noChangeAspect="1"/>
          </p:cNvPicPr>
          <p:nvPr/>
        </p:nvPicPr>
        <p:blipFill>
          <a:blip r:embed="rId2"/>
          <a:stretch>
            <a:fillRect/>
          </a:stretch>
        </p:blipFill>
        <p:spPr>
          <a:xfrm>
            <a:off x="8724618" y="1326233"/>
            <a:ext cx="2911569" cy="3621355"/>
          </a:xfrm>
          <a:prstGeom prst="rect">
            <a:avLst/>
          </a:prstGeom>
        </p:spPr>
      </p:pic>
    </p:spTree>
    <p:extLst>
      <p:ext uri="{BB962C8B-B14F-4D97-AF65-F5344CB8AC3E}">
        <p14:creationId xmlns:p14="http://schemas.microsoft.com/office/powerpoint/2010/main" val="12123611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162959" y="332280"/>
            <a:ext cx="8911687" cy="1280890"/>
          </a:xfrm>
        </p:spPr>
        <p:txBody>
          <a:bodyPr/>
          <a:lstStyle/>
          <a:p>
            <a:pPr algn="ctr"/>
            <a:r>
              <a:rPr lang="lv-LV" sz="3200" dirty="0">
                <a:solidFill>
                  <a:srgbClr val="DE7E18">
                    <a:lumMod val="75000"/>
                  </a:srgbClr>
                </a:solidFill>
                <a:latin typeface="Arial Black" panose="020B0A04020102020204" pitchFamily="34" charset="0"/>
              </a:rPr>
              <a:t>Personības iekšējie un ārējie resursi</a:t>
            </a:r>
            <a:br>
              <a:rPr lang="lv-LV" sz="3200" dirty="0">
                <a:solidFill>
                  <a:srgbClr val="DE7E18">
                    <a:lumMod val="75000"/>
                  </a:srgbClr>
                </a:solidFill>
                <a:latin typeface="Arial Black" panose="020B0A04020102020204" pitchFamily="34" charset="0"/>
              </a:rPr>
            </a:br>
            <a:r>
              <a:rPr lang="lv-LV" sz="2400" dirty="0">
                <a:solidFill>
                  <a:srgbClr val="DE7E18">
                    <a:lumMod val="75000"/>
                  </a:srgbClr>
                </a:solidFill>
                <a:latin typeface="Arial Black" panose="020B0A04020102020204" pitchFamily="34" charset="0"/>
              </a:rPr>
              <a:t>Mani resursi</a:t>
            </a:r>
            <a:endParaRPr lang="lv-LV" dirty="0"/>
          </a:p>
        </p:txBody>
      </p:sp>
      <p:sp>
        <p:nvSpPr>
          <p:cNvPr id="3" name="Satura vietturis 2"/>
          <p:cNvSpPr>
            <a:spLocks noGrp="1"/>
          </p:cNvSpPr>
          <p:nvPr>
            <p:ph idx="1"/>
          </p:nvPr>
        </p:nvSpPr>
        <p:spPr>
          <a:xfrm>
            <a:off x="1029821" y="1428343"/>
            <a:ext cx="10098621" cy="5176737"/>
          </a:xfrm>
        </p:spPr>
        <p:txBody>
          <a:bodyPr/>
          <a:lstStyle/>
          <a:p>
            <a:r>
              <a:rPr lang="lv-LV" sz="2400" dirty="0" smtClean="0">
                <a:latin typeface="Arial Black" panose="020B0A04020102020204" pitchFamily="34" charset="0"/>
              </a:rPr>
              <a:t>Resursi </a:t>
            </a:r>
            <a:r>
              <a:rPr lang="lv-LV" sz="2400" dirty="0">
                <a:latin typeface="Arial Black" panose="020B0A04020102020204" pitchFamily="34" charset="0"/>
              </a:rPr>
              <a:t>ir sadalīti </a:t>
            </a:r>
            <a:r>
              <a:rPr lang="lv-LV" sz="3200" u="sng" dirty="0">
                <a:latin typeface="Arial Black" panose="020B0A04020102020204" pitchFamily="34" charset="0"/>
              </a:rPr>
              <a:t>personīgos</a:t>
            </a:r>
            <a:r>
              <a:rPr lang="lv-LV" sz="2400" dirty="0">
                <a:latin typeface="Arial Black" panose="020B0A04020102020204" pitchFamily="34" charset="0"/>
              </a:rPr>
              <a:t> (iekšējos) un </a:t>
            </a:r>
            <a:r>
              <a:rPr lang="lv-LV" sz="3200" u="sng" dirty="0">
                <a:latin typeface="Arial Black" panose="020B0A04020102020204" pitchFamily="34" charset="0"/>
              </a:rPr>
              <a:t>sociālos</a:t>
            </a:r>
            <a:r>
              <a:rPr lang="lv-LV" sz="2400" dirty="0">
                <a:latin typeface="Arial Black" panose="020B0A04020102020204" pitchFamily="34" charset="0"/>
              </a:rPr>
              <a:t> (ārējos).</a:t>
            </a:r>
          </a:p>
          <a:p>
            <a:r>
              <a:rPr lang="lv-LV" sz="3200" u="sng" dirty="0">
                <a:latin typeface="Arial Black" panose="020B0A04020102020204" pitchFamily="34" charset="0"/>
              </a:rPr>
              <a:t>Iekšējie resursi</a:t>
            </a:r>
            <a:r>
              <a:rPr lang="lv-LV" sz="2400" dirty="0">
                <a:latin typeface="Arial Black" panose="020B0A04020102020204" pitchFamily="34" charset="0"/>
              </a:rPr>
              <a:t> ir personas garīgais un personīgais potenciāls, kā arī prasmes un raksturs, kas atbalsta </a:t>
            </a:r>
            <a:r>
              <a:rPr lang="lv-LV" sz="2400" dirty="0" smtClean="0">
                <a:latin typeface="Arial Black" panose="020B0A04020102020204" pitchFamily="34" charset="0"/>
              </a:rPr>
              <a:t>cilvēku </a:t>
            </a:r>
            <a:r>
              <a:rPr lang="lv-LV" sz="2400" dirty="0">
                <a:latin typeface="Arial Black" panose="020B0A04020102020204" pitchFamily="34" charset="0"/>
              </a:rPr>
              <a:t>no iekšienes.</a:t>
            </a:r>
          </a:p>
          <a:p>
            <a:r>
              <a:rPr lang="lv-LV" sz="3200" u="sng" dirty="0">
                <a:latin typeface="Arial Black" panose="020B0A04020102020204" pitchFamily="34" charset="0"/>
              </a:rPr>
              <a:t>Ārējie resursi </a:t>
            </a:r>
            <a:r>
              <a:rPr lang="lv-LV" sz="2400" dirty="0">
                <a:latin typeface="Arial Black" panose="020B0A04020102020204" pitchFamily="34" charset="0"/>
              </a:rPr>
              <a:t>ir tās vērtības, kas izpaužas sociālajā statusā, attiecībās, materiālajā atbalstā un viss pārējais, kas palīdz cilvēkam ārpasaulē un sabiedrībā.</a:t>
            </a:r>
          </a:p>
          <a:p>
            <a:endParaRPr lang="lv-LV" dirty="0"/>
          </a:p>
        </p:txBody>
      </p:sp>
    </p:spTree>
    <p:extLst>
      <p:ext uri="{BB962C8B-B14F-4D97-AF65-F5344CB8AC3E}">
        <p14:creationId xmlns:p14="http://schemas.microsoft.com/office/powerpoint/2010/main" val="6053076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ttēls 14"/>
          <p:cNvPicPr>
            <a:picLocks noChangeAspect="1"/>
          </p:cNvPicPr>
          <p:nvPr/>
        </p:nvPicPr>
        <p:blipFill>
          <a:blip r:embed="rId2"/>
          <a:stretch>
            <a:fillRect/>
          </a:stretch>
        </p:blipFill>
        <p:spPr>
          <a:xfrm>
            <a:off x="6603999" y="3158835"/>
            <a:ext cx="1632684" cy="1306147"/>
          </a:xfrm>
          <a:prstGeom prst="rect">
            <a:avLst/>
          </a:prstGeom>
        </p:spPr>
      </p:pic>
      <p:sp>
        <p:nvSpPr>
          <p:cNvPr id="2" name="Virsraksts 1"/>
          <p:cNvSpPr>
            <a:spLocks noGrp="1"/>
          </p:cNvSpPr>
          <p:nvPr>
            <p:ph type="title"/>
          </p:nvPr>
        </p:nvSpPr>
        <p:spPr>
          <a:xfrm>
            <a:off x="1369934" y="211935"/>
            <a:ext cx="8733703" cy="632035"/>
          </a:xfrm>
        </p:spPr>
        <p:txBody>
          <a:bodyPr>
            <a:normAutofit fontScale="90000"/>
          </a:bodyPr>
          <a:lstStyle/>
          <a:p>
            <a:r>
              <a:rPr lang="lv-LV" dirty="0" smtClean="0">
                <a:solidFill>
                  <a:schemeClr val="accent2">
                    <a:lumMod val="75000"/>
                  </a:schemeClr>
                </a:solidFill>
                <a:latin typeface="Arial Black" panose="020B0A04020102020204" pitchFamily="34" charset="0"/>
              </a:rPr>
              <a:t>Personības iekšējie resursi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868515" y="1008845"/>
            <a:ext cx="10418884" cy="5073161"/>
          </a:xfrm>
        </p:spPr>
        <p:txBody>
          <a:bodyPr>
            <a:normAutofit/>
          </a:bodyPr>
          <a:lstStyle/>
          <a:p>
            <a:pPr marL="0" indent="0">
              <a:buNone/>
            </a:pPr>
            <a:endParaRPr lang="lv-LV" dirty="0" smtClean="0">
              <a:latin typeface="Arial Black" panose="020B0A04020102020204" pitchFamily="34" charset="0"/>
            </a:endParaRPr>
          </a:p>
          <a:p>
            <a:pPr marL="0" indent="0">
              <a:buNone/>
            </a:pPr>
            <a:endParaRPr lang="lv-LV" dirty="0" smtClean="0">
              <a:latin typeface="Arial Black" panose="020B0A04020102020204" pitchFamily="34" charset="0"/>
            </a:endParaRPr>
          </a:p>
          <a:p>
            <a:pPr marL="0" indent="0">
              <a:buNone/>
            </a:pPr>
            <a:endParaRPr lang="lv-LV" dirty="0">
              <a:latin typeface="Arial Black" panose="020B0A04020102020204" pitchFamily="34" charset="0"/>
            </a:endParaRPr>
          </a:p>
          <a:p>
            <a:pPr marL="0" indent="0">
              <a:buNone/>
            </a:pPr>
            <a:endParaRPr lang="lv-LV" dirty="0">
              <a:latin typeface="Arial Black" panose="020B0A04020102020204" pitchFamily="34" charset="0"/>
            </a:endParaRPr>
          </a:p>
          <a:p>
            <a:pPr marL="0" indent="0">
              <a:buNone/>
            </a:pPr>
            <a:endParaRPr lang="lv-LV" dirty="0" smtClean="0">
              <a:latin typeface="Arial Black" panose="020B0A04020102020204" pitchFamily="34" charset="0"/>
            </a:endParaRPr>
          </a:p>
          <a:p>
            <a:pPr marL="0" indent="0">
              <a:buNone/>
            </a:pPr>
            <a:endParaRPr lang="lv-LV" dirty="0">
              <a:latin typeface="Arial Black" panose="020B0A04020102020204" pitchFamily="34" charset="0"/>
            </a:endParaRPr>
          </a:p>
          <a:p>
            <a:pPr marL="0" indent="0">
              <a:buNone/>
            </a:pPr>
            <a:endParaRPr lang="lv-LV" dirty="0" smtClean="0">
              <a:latin typeface="Arial Black" panose="020B0A04020102020204" pitchFamily="34" charset="0"/>
            </a:endParaRPr>
          </a:p>
          <a:p>
            <a:pPr marL="0" indent="0">
              <a:buNone/>
            </a:pPr>
            <a:endParaRPr lang="lv-LV" dirty="0" smtClean="0">
              <a:latin typeface="Arial Black" panose="020B0A04020102020204" pitchFamily="34" charset="0"/>
            </a:endParaRPr>
          </a:p>
          <a:p>
            <a:pPr marL="0" indent="0">
              <a:buNone/>
            </a:pPr>
            <a:endParaRPr lang="lv-LV" dirty="0" smtClean="0">
              <a:latin typeface="Arial Black" panose="020B0A04020102020204" pitchFamily="34" charset="0"/>
            </a:endParaRPr>
          </a:p>
          <a:p>
            <a:pPr marL="0" indent="0">
              <a:buNone/>
            </a:pPr>
            <a:endParaRPr lang="lv-LV" dirty="0" smtClean="0">
              <a:latin typeface="Arial Black" panose="020B0A04020102020204" pitchFamily="34" charset="0"/>
            </a:endParaRPr>
          </a:p>
          <a:p>
            <a:endParaRPr lang="lv-LV" dirty="0" smtClean="0">
              <a:latin typeface="Arial Black" panose="020B0A04020102020204" pitchFamily="34" charset="0"/>
            </a:endParaRPr>
          </a:p>
          <a:p>
            <a:pPr marL="0" indent="0">
              <a:buNone/>
            </a:pPr>
            <a:endParaRPr lang="lv-LV" dirty="0" smtClean="0">
              <a:latin typeface="Arial Black" panose="020B0A04020102020204" pitchFamily="34" charset="0"/>
            </a:endParaRPr>
          </a:p>
          <a:p>
            <a:endParaRPr lang="lv-LV" dirty="0"/>
          </a:p>
        </p:txBody>
      </p:sp>
      <p:sp>
        <p:nvSpPr>
          <p:cNvPr id="12" name="Taisnstūris 11"/>
          <p:cNvSpPr/>
          <p:nvPr/>
        </p:nvSpPr>
        <p:spPr>
          <a:xfrm>
            <a:off x="6766124" y="3617988"/>
            <a:ext cx="1308434" cy="338554"/>
          </a:xfrm>
          <a:prstGeom prst="rect">
            <a:avLst/>
          </a:prstGeom>
        </p:spPr>
        <p:txBody>
          <a:bodyPr wrap="square">
            <a:spAutoFit/>
          </a:bodyPr>
          <a:lstStyle/>
          <a:p>
            <a:pPr algn="ctr"/>
            <a:r>
              <a:rPr lang="lv-LV" sz="1600" dirty="0" smtClean="0">
                <a:solidFill>
                  <a:schemeClr val="accent2">
                    <a:lumMod val="75000"/>
                  </a:schemeClr>
                </a:solidFill>
                <a:latin typeface="Arial Black" panose="020B0A04020102020204" pitchFamily="34" charset="0"/>
              </a:rPr>
              <a:t>veselība</a:t>
            </a:r>
            <a:endParaRPr lang="lv-LV" sz="1600" dirty="0">
              <a:solidFill>
                <a:schemeClr val="accent2">
                  <a:lumMod val="75000"/>
                </a:schemeClr>
              </a:solidFill>
              <a:latin typeface="Arial Black" panose="020B0A04020102020204" pitchFamily="34" charset="0"/>
            </a:endParaRPr>
          </a:p>
        </p:txBody>
      </p:sp>
      <p:pic>
        <p:nvPicPr>
          <p:cNvPr id="14" name="Attēls 13"/>
          <p:cNvPicPr>
            <a:picLocks noChangeAspect="1"/>
          </p:cNvPicPr>
          <p:nvPr/>
        </p:nvPicPr>
        <p:blipFill>
          <a:blip r:embed="rId3"/>
          <a:stretch>
            <a:fillRect/>
          </a:stretch>
        </p:blipFill>
        <p:spPr>
          <a:xfrm>
            <a:off x="9880738" y="0"/>
            <a:ext cx="2297546" cy="2297546"/>
          </a:xfrm>
          <a:prstGeom prst="rect">
            <a:avLst/>
          </a:prstGeom>
        </p:spPr>
      </p:pic>
      <p:pic>
        <p:nvPicPr>
          <p:cNvPr id="16" name="Attēls 15"/>
          <p:cNvPicPr>
            <a:picLocks noChangeAspect="1"/>
          </p:cNvPicPr>
          <p:nvPr/>
        </p:nvPicPr>
        <p:blipFill>
          <a:blip r:embed="rId4"/>
          <a:stretch>
            <a:fillRect/>
          </a:stretch>
        </p:blipFill>
        <p:spPr>
          <a:xfrm>
            <a:off x="4808004" y="3598728"/>
            <a:ext cx="1770596" cy="1413834"/>
          </a:xfrm>
          <a:prstGeom prst="rect">
            <a:avLst/>
          </a:prstGeom>
        </p:spPr>
      </p:pic>
      <p:pic>
        <p:nvPicPr>
          <p:cNvPr id="17" name="Attēls 16"/>
          <p:cNvPicPr>
            <a:picLocks noChangeAspect="1"/>
          </p:cNvPicPr>
          <p:nvPr/>
        </p:nvPicPr>
        <p:blipFill>
          <a:blip r:embed="rId4"/>
          <a:stretch>
            <a:fillRect/>
          </a:stretch>
        </p:blipFill>
        <p:spPr>
          <a:xfrm>
            <a:off x="8074558" y="4159006"/>
            <a:ext cx="1633870" cy="1304657"/>
          </a:xfrm>
          <a:prstGeom prst="rect">
            <a:avLst/>
          </a:prstGeom>
        </p:spPr>
      </p:pic>
      <p:pic>
        <p:nvPicPr>
          <p:cNvPr id="18" name="Attēls 17"/>
          <p:cNvPicPr>
            <a:picLocks noChangeAspect="1"/>
          </p:cNvPicPr>
          <p:nvPr/>
        </p:nvPicPr>
        <p:blipFill>
          <a:blip r:embed="rId4"/>
          <a:stretch>
            <a:fillRect/>
          </a:stretch>
        </p:blipFill>
        <p:spPr>
          <a:xfrm>
            <a:off x="10094401" y="5157690"/>
            <a:ext cx="1772450" cy="1415314"/>
          </a:xfrm>
          <a:prstGeom prst="rect">
            <a:avLst/>
          </a:prstGeom>
        </p:spPr>
      </p:pic>
      <p:pic>
        <p:nvPicPr>
          <p:cNvPr id="19" name="Attēls 18"/>
          <p:cNvPicPr>
            <a:picLocks noChangeAspect="1"/>
          </p:cNvPicPr>
          <p:nvPr/>
        </p:nvPicPr>
        <p:blipFill>
          <a:blip r:embed="rId4"/>
          <a:stretch>
            <a:fillRect/>
          </a:stretch>
        </p:blipFill>
        <p:spPr>
          <a:xfrm>
            <a:off x="4757210" y="5052875"/>
            <a:ext cx="1765134" cy="1409472"/>
          </a:xfrm>
          <a:prstGeom prst="rect">
            <a:avLst/>
          </a:prstGeom>
        </p:spPr>
      </p:pic>
      <p:pic>
        <p:nvPicPr>
          <p:cNvPr id="20" name="Attēls 19"/>
          <p:cNvPicPr>
            <a:picLocks noChangeAspect="1"/>
          </p:cNvPicPr>
          <p:nvPr/>
        </p:nvPicPr>
        <p:blipFill>
          <a:blip r:embed="rId4"/>
          <a:stretch>
            <a:fillRect/>
          </a:stretch>
        </p:blipFill>
        <p:spPr>
          <a:xfrm>
            <a:off x="8235165" y="2541982"/>
            <a:ext cx="1633870" cy="1304657"/>
          </a:xfrm>
          <a:prstGeom prst="rect">
            <a:avLst/>
          </a:prstGeom>
        </p:spPr>
      </p:pic>
      <p:pic>
        <p:nvPicPr>
          <p:cNvPr id="21" name="Attēls 20"/>
          <p:cNvPicPr>
            <a:picLocks noChangeAspect="1"/>
          </p:cNvPicPr>
          <p:nvPr/>
        </p:nvPicPr>
        <p:blipFill>
          <a:blip r:embed="rId4"/>
          <a:stretch>
            <a:fillRect/>
          </a:stretch>
        </p:blipFill>
        <p:spPr>
          <a:xfrm>
            <a:off x="9943445" y="3313743"/>
            <a:ext cx="1981762" cy="1582452"/>
          </a:xfrm>
          <a:prstGeom prst="rect">
            <a:avLst/>
          </a:prstGeom>
        </p:spPr>
      </p:pic>
      <p:pic>
        <p:nvPicPr>
          <p:cNvPr id="22" name="Attēls 21"/>
          <p:cNvPicPr>
            <a:picLocks noChangeAspect="1"/>
          </p:cNvPicPr>
          <p:nvPr/>
        </p:nvPicPr>
        <p:blipFill>
          <a:blip r:embed="rId4"/>
          <a:stretch>
            <a:fillRect/>
          </a:stretch>
        </p:blipFill>
        <p:spPr>
          <a:xfrm>
            <a:off x="6403388" y="4520406"/>
            <a:ext cx="1633870" cy="1304657"/>
          </a:xfrm>
          <a:prstGeom prst="rect">
            <a:avLst/>
          </a:prstGeom>
        </p:spPr>
      </p:pic>
      <p:pic>
        <p:nvPicPr>
          <p:cNvPr id="23" name="Attēls 22"/>
          <p:cNvPicPr>
            <a:picLocks noChangeAspect="1"/>
          </p:cNvPicPr>
          <p:nvPr/>
        </p:nvPicPr>
        <p:blipFill>
          <a:blip r:embed="rId4"/>
          <a:stretch>
            <a:fillRect/>
          </a:stretch>
        </p:blipFill>
        <p:spPr>
          <a:xfrm>
            <a:off x="5177517" y="2238084"/>
            <a:ext cx="1633870" cy="1304657"/>
          </a:xfrm>
          <a:prstGeom prst="rect">
            <a:avLst/>
          </a:prstGeom>
        </p:spPr>
      </p:pic>
      <p:pic>
        <p:nvPicPr>
          <p:cNvPr id="24" name="Attēls 23"/>
          <p:cNvPicPr>
            <a:picLocks noChangeAspect="1"/>
          </p:cNvPicPr>
          <p:nvPr/>
        </p:nvPicPr>
        <p:blipFill>
          <a:blip r:embed="rId4"/>
          <a:stretch>
            <a:fillRect/>
          </a:stretch>
        </p:blipFill>
        <p:spPr>
          <a:xfrm>
            <a:off x="7775518" y="317661"/>
            <a:ext cx="1633870" cy="1304657"/>
          </a:xfrm>
          <a:prstGeom prst="rect">
            <a:avLst/>
          </a:prstGeom>
        </p:spPr>
      </p:pic>
      <p:pic>
        <p:nvPicPr>
          <p:cNvPr id="25" name="Attēls 24"/>
          <p:cNvPicPr>
            <a:picLocks noChangeAspect="1"/>
          </p:cNvPicPr>
          <p:nvPr/>
        </p:nvPicPr>
        <p:blipFill>
          <a:blip r:embed="rId4"/>
          <a:stretch>
            <a:fillRect/>
          </a:stretch>
        </p:blipFill>
        <p:spPr>
          <a:xfrm>
            <a:off x="3229800" y="4432797"/>
            <a:ext cx="1633870" cy="1304657"/>
          </a:xfrm>
          <a:prstGeom prst="rect">
            <a:avLst/>
          </a:prstGeom>
        </p:spPr>
      </p:pic>
      <p:sp>
        <p:nvSpPr>
          <p:cNvPr id="26" name="Taisnstūris 25"/>
          <p:cNvSpPr/>
          <p:nvPr/>
        </p:nvSpPr>
        <p:spPr>
          <a:xfrm>
            <a:off x="10287962" y="5680681"/>
            <a:ext cx="1483098"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mentalitāte</a:t>
            </a:r>
            <a:endParaRPr lang="lv-LV" sz="1600" dirty="0">
              <a:solidFill>
                <a:schemeClr val="accent2">
                  <a:lumMod val="75000"/>
                </a:schemeClr>
              </a:solidFill>
              <a:latin typeface="Arial Black" panose="020B0A04020102020204" pitchFamily="34" charset="0"/>
            </a:endParaRPr>
          </a:p>
        </p:txBody>
      </p:sp>
      <p:sp>
        <p:nvSpPr>
          <p:cNvPr id="27" name="Taisnstūris 26"/>
          <p:cNvSpPr/>
          <p:nvPr/>
        </p:nvSpPr>
        <p:spPr>
          <a:xfrm>
            <a:off x="10287962" y="3754103"/>
            <a:ext cx="1425390" cy="584775"/>
          </a:xfrm>
          <a:prstGeom prst="rect">
            <a:avLst/>
          </a:prstGeom>
        </p:spPr>
        <p:txBody>
          <a:bodyPr wrap="none">
            <a:spAutoFit/>
          </a:bodyPr>
          <a:lstStyle/>
          <a:p>
            <a:r>
              <a:rPr lang="lv-LV" sz="1600" dirty="0">
                <a:solidFill>
                  <a:schemeClr val="accent2">
                    <a:lumMod val="75000"/>
                  </a:schemeClr>
                </a:solidFill>
                <a:latin typeface="Arial Black" panose="020B0A04020102020204" pitchFamily="34" charset="0"/>
              </a:rPr>
              <a:t>t</a:t>
            </a:r>
            <a:r>
              <a:rPr lang="lv-LV" sz="1600" dirty="0" smtClean="0">
                <a:solidFill>
                  <a:schemeClr val="accent2">
                    <a:lumMod val="75000"/>
                  </a:schemeClr>
                </a:solidFill>
                <a:latin typeface="Arial Black" panose="020B0A04020102020204" pitchFamily="34" charset="0"/>
              </a:rPr>
              <a:t>radīcijas</a:t>
            </a:r>
          </a:p>
          <a:p>
            <a:r>
              <a:rPr lang="lv-LV" sz="1600" dirty="0" smtClean="0">
                <a:solidFill>
                  <a:schemeClr val="accent2">
                    <a:lumMod val="75000"/>
                  </a:schemeClr>
                </a:solidFill>
                <a:latin typeface="Arial Black" panose="020B0A04020102020204" pitchFamily="34" charset="0"/>
              </a:rPr>
              <a:t>mantojums</a:t>
            </a:r>
            <a:endParaRPr lang="lv-LV" sz="1600" dirty="0">
              <a:solidFill>
                <a:schemeClr val="accent2">
                  <a:lumMod val="75000"/>
                </a:schemeClr>
              </a:solidFill>
              <a:latin typeface="Arial Black" panose="020B0A04020102020204" pitchFamily="34" charset="0"/>
            </a:endParaRPr>
          </a:p>
        </p:txBody>
      </p:sp>
      <p:sp>
        <p:nvSpPr>
          <p:cNvPr id="28" name="Taisnstūris 27"/>
          <p:cNvSpPr/>
          <p:nvPr/>
        </p:nvSpPr>
        <p:spPr>
          <a:xfrm>
            <a:off x="8529365" y="3009644"/>
            <a:ext cx="1121397" cy="369332"/>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vērtība</a:t>
            </a:r>
            <a:r>
              <a:rPr lang="lv-LV" dirty="0" smtClean="0">
                <a:solidFill>
                  <a:schemeClr val="accent2">
                    <a:lumMod val="75000"/>
                  </a:schemeClr>
                </a:solidFill>
                <a:latin typeface="Arial Black" panose="020B0A04020102020204" pitchFamily="34" charset="0"/>
              </a:rPr>
              <a:t>s</a:t>
            </a:r>
            <a:endParaRPr lang="lv-LV" dirty="0">
              <a:solidFill>
                <a:schemeClr val="accent2">
                  <a:lumMod val="75000"/>
                </a:schemeClr>
              </a:solidFill>
              <a:latin typeface="Arial Black" panose="020B0A04020102020204" pitchFamily="34" charset="0"/>
            </a:endParaRPr>
          </a:p>
        </p:txBody>
      </p:sp>
      <p:sp>
        <p:nvSpPr>
          <p:cNvPr id="29" name="Taisnstūris 28"/>
          <p:cNvSpPr/>
          <p:nvPr/>
        </p:nvSpPr>
        <p:spPr>
          <a:xfrm>
            <a:off x="8330172" y="4642057"/>
            <a:ext cx="1220206"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garīgums</a:t>
            </a:r>
            <a:endParaRPr lang="lv-LV" sz="1600" dirty="0">
              <a:solidFill>
                <a:schemeClr val="accent2">
                  <a:lumMod val="75000"/>
                </a:schemeClr>
              </a:solidFill>
              <a:latin typeface="Arial Black" panose="020B0A04020102020204" pitchFamily="34" charset="0"/>
            </a:endParaRPr>
          </a:p>
        </p:txBody>
      </p:sp>
      <p:sp>
        <p:nvSpPr>
          <p:cNvPr id="30" name="Taisnstūris 29"/>
          <p:cNvSpPr/>
          <p:nvPr/>
        </p:nvSpPr>
        <p:spPr>
          <a:xfrm>
            <a:off x="8196289" y="810914"/>
            <a:ext cx="822661"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ticība</a:t>
            </a:r>
            <a:endParaRPr lang="lv-LV" sz="1600" dirty="0">
              <a:solidFill>
                <a:schemeClr val="accent2">
                  <a:lumMod val="75000"/>
                </a:schemeClr>
              </a:solidFill>
              <a:latin typeface="Arial Black" panose="020B0A04020102020204" pitchFamily="34" charset="0"/>
            </a:endParaRPr>
          </a:p>
        </p:txBody>
      </p:sp>
      <p:sp>
        <p:nvSpPr>
          <p:cNvPr id="31" name="Taisnstūris 30"/>
          <p:cNvSpPr/>
          <p:nvPr/>
        </p:nvSpPr>
        <p:spPr>
          <a:xfrm>
            <a:off x="5369793" y="2668596"/>
            <a:ext cx="1279838"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radošums</a:t>
            </a:r>
            <a:endParaRPr lang="lv-LV" sz="1600" dirty="0">
              <a:solidFill>
                <a:schemeClr val="accent2">
                  <a:lumMod val="75000"/>
                </a:schemeClr>
              </a:solidFill>
              <a:latin typeface="Arial Black" panose="020B0A04020102020204" pitchFamily="34" charset="0"/>
            </a:endParaRPr>
          </a:p>
        </p:txBody>
      </p:sp>
      <p:sp>
        <p:nvSpPr>
          <p:cNvPr id="32" name="Taisnstūris 31"/>
          <p:cNvSpPr/>
          <p:nvPr/>
        </p:nvSpPr>
        <p:spPr>
          <a:xfrm>
            <a:off x="4939978" y="4112939"/>
            <a:ext cx="1459053"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entuziasms</a:t>
            </a:r>
            <a:endParaRPr lang="lv-LV" sz="1600" dirty="0">
              <a:solidFill>
                <a:schemeClr val="accent2">
                  <a:lumMod val="75000"/>
                </a:schemeClr>
              </a:solidFill>
              <a:latin typeface="Arial Black" panose="020B0A04020102020204" pitchFamily="34" charset="0"/>
            </a:endParaRPr>
          </a:p>
        </p:txBody>
      </p:sp>
      <p:sp>
        <p:nvSpPr>
          <p:cNvPr id="33" name="Taisnstūris 32"/>
          <p:cNvSpPr/>
          <p:nvPr/>
        </p:nvSpPr>
        <p:spPr>
          <a:xfrm>
            <a:off x="6726180" y="4988413"/>
            <a:ext cx="1018356"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drosme</a:t>
            </a:r>
            <a:endParaRPr lang="lv-LV" sz="1600" dirty="0">
              <a:solidFill>
                <a:schemeClr val="accent2">
                  <a:lumMod val="75000"/>
                </a:schemeClr>
              </a:solidFill>
              <a:latin typeface="Arial Black" panose="020B0A04020102020204" pitchFamily="34" charset="0"/>
            </a:endParaRPr>
          </a:p>
        </p:txBody>
      </p:sp>
      <p:sp>
        <p:nvSpPr>
          <p:cNvPr id="34" name="Taisnstūris 33"/>
          <p:cNvSpPr/>
          <p:nvPr/>
        </p:nvSpPr>
        <p:spPr>
          <a:xfrm>
            <a:off x="4945907" y="5568177"/>
            <a:ext cx="1358064" cy="338554"/>
          </a:xfrm>
          <a:prstGeom prst="rect">
            <a:avLst/>
          </a:prstGeom>
        </p:spPr>
        <p:txBody>
          <a:bodyPr wrap="none">
            <a:spAutoFit/>
          </a:bodyPr>
          <a:lstStyle/>
          <a:p>
            <a:pPr algn="ctr"/>
            <a:r>
              <a:rPr lang="lv-LV" sz="1600" dirty="0" smtClean="0">
                <a:solidFill>
                  <a:schemeClr val="accent2">
                    <a:lumMod val="75000"/>
                  </a:schemeClr>
                </a:solidFill>
                <a:latin typeface="Arial Black" panose="020B0A04020102020204" pitchFamily="34" charset="0"/>
              </a:rPr>
              <a:t>motivācija</a:t>
            </a:r>
            <a:endParaRPr lang="lv-LV" sz="1600" dirty="0">
              <a:solidFill>
                <a:schemeClr val="accent2">
                  <a:lumMod val="75000"/>
                </a:schemeClr>
              </a:solidFill>
              <a:latin typeface="Arial Black" panose="020B0A04020102020204" pitchFamily="34" charset="0"/>
            </a:endParaRPr>
          </a:p>
        </p:txBody>
      </p:sp>
      <p:sp>
        <p:nvSpPr>
          <p:cNvPr id="35" name="Taisnstūris 34"/>
          <p:cNvSpPr/>
          <p:nvPr/>
        </p:nvSpPr>
        <p:spPr>
          <a:xfrm>
            <a:off x="3579958" y="4915848"/>
            <a:ext cx="1027845"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izturība</a:t>
            </a:r>
            <a:endParaRPr lang="lv-LV" dirty="0">
              <a:solidFill>
                <a:srgbClr val="DE7E18">
                  <a:lumMod val="75000"/>
                </a:srgbClr>
              </a:solidFill>
              <a:latin typeface="Arial Black" panose="020B0A04020102020204" pitchFamily="34" charset="0"/>
            </a:endParaRPr>
          </a:p>
        </p:txBody>
      </p:sp>
      <p:pic>
        <p:nvPicPr>
          <p:cNvPr id="36" name="Attēls 35"/>
          <p:cNvPicPr>
            <a:picLocks noChangeAspect="1"/>
          </p:cNvPicPr>
          <p:nvPr/>
        </p:nvPicPr>
        <p:blipFill>
          <a:blip r:embed="rId4"/>
          <a:stretch>
            <a:fillRect/>
          </a:stretch>
        </p:blipFill>
        <p:spPr>
          <a:xfrm>
            <a:off x="885454" y="5066264"/>
            <a:ext cx="1869483" cy="1492796"/>
          </a:xfrm>
          <a:prstGeom prst="rect">
            <a:avLst/>
          </a:prstGeom>
        </p:spPr>
      </p:pic>
      <p:pic>
        <p:nvPicPr>
          <p:cNvPr id="37" name="Attēls 36"/>
          <p:cNvPicPr>
            <a:picLocks noChangeAspect="1"/>
          </p:cNvPicPr>
          <p:nvPr/>
        </p:nvPicPr>
        <p:blipFill>
          <a:blip r:embed="rId4"/>
          <a:stretch>
            <a:fillRect/>
          </a:stretch>
        </p:blipFill>
        <p:spPr>
          <a:xfrm>
            <a:off x="1630434" y="3645729"/>
            <a:ext cx="1722758" cy="1375635"/>
          </a:xfrm>
          <a:prstGeom prst="rect">
            <a:avLst/>
          </a:prstGeom>
        </p:spPr>
      </p:pic>
      <p:pic>
        <p:nvPicPr>
          <p:cNvPr id="38" name="Attēls 37"/>
          <p:cNvPicPr>
            <a:picLocks noChangeAspect="1"/>
          </p:cNvPicPr>
          <p:nvPr/>
        </p:nvPicPr>
        <p:blipFill>
          <a:blip r:embed="rId4"/>
          <a:stretch>
            <a:fillRect/>
          </a:stretch>
        </p:blipFill>
        <p:spPr>
          <a:xfrm>
            <a:off x="4915920" y="681348"/>
            <a:ext cx="1727093" cy="1379096"/>
          </a:xfrm>
          <a:prstGeom prst="rect">
            <a:avLst/>
          </a:prstGeom>
        </p:spPr>
      </p:pic>
      <p:pic>
        <p:nvPicPr>
          <p:cNvPr id="39" name="Attēls 38"/>
          <p:cNvPicPr>
            <a:picLocks noChangeAspect="1"/>
          </p:cNvPicPr>
          <p:nvPr/>
        </p:nvPicPr>
        <p:blipFill>
          <a:blip r:embed="rId4"/>
          <a:stretch>
            <a:fillRect/>
          </a:stretch>
        </p:blipFill>
        <p:spPr>
          <a:xfrm>
            <a:off x="3314605" y="1360562"/>
            <a:ext cx="1633870" cy="1304657"/>
          </a:xfrm>
          <a:prstGeom prst="rect">
            <a:avLst/>
          </a:prstGeom>
        </p:spPr>
      </p:pic>
      <p:pic>
        <p:nvPicPr>
          <p:cNvPr id="40" name="Attēls 39"/>
          <p:cNvPicPr>
            <a:picLocks noChangeAspect="1"/>
          </p:cNvPicPr>
          <p:nvPr/>
        </p:nvPicPr>
        <p:blipFill>
          <a:blip r:embed="rId4"/>
          <a:stretch>
            <a:fillRect/>
          </a:stretch>
        </p:blipFill>
        <p:spPr>
          <a:xfrm>
            <a:off x="3392516" y="2846009"/>
            <a:ext cx="1633870" cy="1304657"/>
          </a:xfrm>
          <a:prstGeom prst="rect">
            <a:avLst/>
          </a:prstGeom>
        </p:spPr>
      </p:pic>
      <p:sp>
        <p:nvSpPr>
          <p:cNvPr id="41" name="Taisnstūris 40"/>
          <p:cNvSpPr/>
          <p:nvPr/>
        </p:nvSpPr>
        <p:spPr>
          <a:xfrm>
            <a:off x="942615" y="5646725"/>
            <a:ext cx="1755159" cy="307777"/>
          </a:xfrm>
          <a:prstGeom prst="rect">
            <a:avLst/>
          </a:prstGeom>
        </p:spPr>
        <p:txBody>
          <a:bodyPr wrap="none">
            <a:spAutoFit/>
          </a:bodyPr>
          <a:lstStyle/>
          <a:p>
            <a:pPr lvl="0" algn="ctr"/>
            <a:r>
              <a:rPr lang="lv-LV" sz="1400" dirty="0" smtClean="0">
                <a:solidFill>
                  <a:srgbClr val="DE7E18">
                    <a:lumMod val="75000"/>
                  </a:srgbClr>
                </a:solidFill>
                <a:latin typeface="Arial Black" panose="020B0A04020102020204" pitchFamily="34" charset="0"/>
              </a:rPr>
              <a:t>pašnovērtējums</a:t>
            </a:r>
            <a:endParaRPr lang="lv-LV" sz="1400" dirty="0">
              <a:solidFill>
                <a:srgbClr val="DE7E18">
                  <a:lumMod val="75000"/>
                </a:srgbClr>
              </a:solidFill>
              <a:latin typeface="Arial Black" panose="020B0A04020102020204" pitchFamily="34" charset="0"/>
            </a:endParaRPr>
          </a:p>
        </p:txBody>
      </p:sp>
      <p:sp>
        <p:nvSpPr>
          <p:cNvPr id="44" name="Taisnstūris 43"/>
          <p:cNvSpPr/>
          <p:nvPr/>
        </p:nvSpPr>
        <p:spPr>
          <a:xfrm flipH="1">
            <a:off x="1650828" y="3887051"/>
            <a:ext cx="1609773" cy="595825"/>
          </a:xfrm>
          <a:prstGeom prst="rect">
            <a:avLst/>
          </a:prstGeom>
        </p:spPr>
        <p:txBody>
          <a:bodyPr wrap="square">
            <a:spAutoFit/>
          </a:bodyPr>
          <a:lstStyle/>
          <a:p>
            <a:pPr lvl="0" algn="ctr"/>
            <a:endParaRPr lang="lv-LV" sz="1600" dirty="0" smtClean="0">
              <a:solidFill>
                <a:srgbClr val="DE7E18">
                  <a:lumMod val="75000"/>
                </a:srgbClr>
              </a:solidFill>
              <a:latin typeface="Arial Black" panose="020B0A04020102020204" pitchFamily="34" charset="0"/>
            </a:endParaRPr>
          </a:p>
          <a:p>
            <a:pPr lvl="0" algn="ctr"/>
            <a:r>
              <a:rPr lang="lv-LV" sz="1600" dirty="0" smtClean="0">
                <a:solidFill>
                  <a:srgbClr val="DE7E18">
                    <a:lumMod val="75000"/>
                  </a:srgbClr>
                </a:solidFill>
                <a:latin typeface="Arial Black" panose="020B0A04020102020204" pitchFamily="34" charset="0"/>
              </a:rPr>
              <a:t>domāšana</a:t>
            </a:r>
            <a:endParaRPr lang="lv-LV" sz="1600" dirty="0">
              <a:solidFill>
                <a:srgbClr val="DE7E18">
                  <a:lumMod val="75000"/>
                </a:srgbClr>
              </a:solidFill>
              <a:latin typeface="Arial Black" panose="020B0A04020102020204" pitchFamily="34" charset="0"/>
            </a:endParaRPr>
          </a:p>
        </p:txBody>
      </p:sp>
      <p:sp>
        <p:nvSpPr>
          <p:cNvPr id="45" name="Taisnstūris 44"/>
          <p:cNvSpPr/>
          <p:nvPr/>
        </p:nvSpPr>
        <p:spPr>
          <a:xfrm>
            <a:off x="5257021" y="1206424"/>
            <a:ext cx="1197764"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emocijas</a:t>
            </a:r>
            <a:endParaRPr lang="lv-LV" sz="1600" dirty="0">
              <a:solidFill>
                <a:srgbClr val="DE7E18">
                  <a:lumMod val="75000"/>
                </a:srgbClr>
              </a:solidFill>
              <a:latin typeface="Arial Black" panose="020B0A04020102020204" pitchFamily="34" charset="0"/>
            </a:endParaRPr>
          </a:p>
        </p:txBody>
      </p:sp>
      <p:sp>
        <p:nvSpPr>
          <p:cNvPr id="46" name="Taisnstūris 45"/>
          <p:cNvSpPr/>
          <p:nvPr/>
        </p:nvSpPr>
        <p:spPr>
          <a:xfrm>
            <a:off x="3598560" y="1814837"/>
            <a:ext cx="1143583"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prasmes</a:t>
            </a:r>
            <a:endParaRPr lang="lv-LV" sz="1600" dirty="0">
              <a:solidFill>
                <a:srgbClr val="DE7E18">
                  <a:lumMod val="75000"/>
                </a:srgbClr>
              </a:solidFill>
              <a:latin typeface="Arial Black" panose="020B0A04020102020204" pitchFamily="34" charset="0"/>
            </a:endParaRPr>
          </a:p>
        </p:txBody>
      </p:sp>
      <p:sp>
        <p:nvSpPr>
          <p:cNvPr id="47" name="Taisnstūris 46"/>
          <p:cNvSpPr/>
          <p:nvPr/>
        </p:nvSpPr>
        <p:spPr>
          <a:xfrm>
            <a:off x="3753236" y="3326023"/>
            <a:ext cx="912430"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spējas</a:t>
            </a:r>
            <a:endParaRPr lang="lv-LV" sz="1600" dirty="0">
              <a:solidFill>
                <a:srgbClr val="DE7E18">
                  <a:lumMod val="75000"/>
                </a:srgbClr>
              </a:solidFill>
              <a:latin typeface="Arial Black" panose="020B0A04020102020204" pitchFamily="34" charset="0"/>
            </a:endParaRPr>
          </a:p>
        </p:txBody>
      </p:sp>
      <p:pic>
        <p:nvPicPr>
          <p:cNvPr id="48" name="Attēls 47"/>
          <p:cNvPicPr>
            <a:picLocks noChangeAspect="1"/>
          </p:cNvPicPr>
          <p:nvPr/>
        </p:nvPicPr>
        <p:blipFill>
          <a:blip r:embed="rId4"/>
          <a:stretch>
            <a:fillRect/>
          </a:stretch>
        </p:blipFill>
        <p:spPr>
          <a:xfrm>
            <a:off x="947675" y="2226060"/>
            <a:ext cx="1633870" cy="1304657"/>
          </a:xfrm>
          <a:prstGeom prst="rect">
            <a:avLst/>
          </a:prstGeom>
        </p:spPr>
      </p:pic>
      <p:sp>
        <p:nvSpPr>
          <p:cNvPr id="49" name="Taisnstūris 48"/>
          <p:cNvSpPr/>
          <p:nvPr/>
        </p:nvSpPr>
        <p:spPr>
          <a:xfrm>
            <a:off x="1209072" y="2702826"/>
            <a:ext cx="1141402"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pieredze</a:t>
            </a:r>
            <a:endParaRPr lang="lv-LV" sz="1600" dirty="0">
              <a:solidFill>
                <a:srgbClr val="DE7E18">
                  <a:lumMod val="75000"/>
                </a:srgbClr>
              </a:solidFill>
              <a:latin typeface="Arial Black" panose="020B0A04020102020204" pitchFamily="34" charset="0"/>
            </a:endParaRPr>
          </a:p>
        </p:txBody>
      </p:sp>
      <p:pic>
        <p:nvPicPr>
          <p:cNvPr id="50" name="Attēls 49"/>
          <p:cNvPicPr>
            <a:picLocks noChangeAspect="1"/>
          </p:cNvPicPr>
          <p:nvPr/>
        </p:nvPicPr>
        <p:blipFill>
          <a:blip r:embed="rId4"/>
          <a:stretch>
            <a:fillRect/>
          </a:stretch>
        </p:blipFill>
        <p:spPr>
          <a:xfrm>
            <a:off x="1583190" y="814816"/>
            <a:ext cx="1633870" cy="1304657"/>
          </a:xfrm>
          <a:prstGeom prst="rect">
            <a:avLst/>
          </a:prstGeom>
        </p:spPr>
      </p:pic>
      <p:sp>
        <p:nvSpPr>
          <p:cNvPr id="51" name="Taisnstūris 50"/>
          <p:cNvSpPr/>
          <p:nvPr/>
        </p:nvSpPr>
        <p:spPr>
          <a:xfrm>
            <a:off x="1847715" y="1274056"/>
            <a:ext cx="1126270"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raksturs</a:t>
            </a:r>
            <a:endParaRPr lang="lv-LV" sz="1600" dirty="0">
              <a:solidFill>
                <a:srgbClr val="DE7E18">
                  <a:lumMod val="75000"/>
                </a:srgbClr>
              </a:solidFill>
              <a:latin typeface="Arial Black" panose="020B0A04020102020204" pitchFamily="34" charset="0"/>
            </a:endParaRPr>
          </a:p>
        </p:txBody>
      </p:sp>
      <p:pic>
        <p:nvPicPr>
          <p:cNvPr id="4" name="Attēls 3"/>
          <p:cNvPicPr>
            <a:picLocks noChangeAspect="1"/>
          </p:cNvPicPr>
          <p:nvPr/>
        </p:nvPicPr>
        <p:blipFill>
          <a:blip r:embed="rId4"/>
          <a:stretch>
            <a:fillRect/>
          </a:stretch>
        </p:blipFill>
        <p:spPr>
          <a:xfrm>
            <a:off x="8049754" y="5470455"/>
            <a:ext cx="1633870" cy="1304657"/>
          </a:xfrm>
          <a:prstGeom prst="rect">
            <a:avLst/>
          </a:prstGeom>
        </p:spPr>
      </p:pic>
      <p:sp>
        <p:nvSpPr>
          <p:cNvPr id="5" name="Taisnstūris 4"/>
          <p:cNvSpPr/>
          <p:nvPr/>
        </p:nvSpPr>
        <p:spPr>
          <a:xfrm>
            <a:off x="8241567" y="5919521"/>
            <a:ext cx="1346844"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iedzimtība</a:t>
            </a:r>
            <a:endParaRPr lang="lv-LV" sz="1600" dirty="0">
              <a:solidFill>
                <a:srgbClr val="DE7E18">
                  <a:lumMod val="75000"/>
                </a:srgbClr>
              </a:solidFill>
              <a:latin typeface="Arial Black" panose="020B0A04020102020204" pitchFamily="34" charset="0"/>
            </a:endParaRPr>
          </a:p>
        </p:txBody>
      </p:sp>
      <p:pic>
        <p:nvPicPr>
          <p:cNvPr id="6" name="Attēls 5"/>
          <p:cNvPicPr>
            <a:picLocks noChangeAspect="1"/>
          </p:cNvPicPr>
          <p:nvPr/>
        </p:nvPicPr>
        <p:blipFill>
          <a:blip r:embed="rId4"/>
          <a:stretch>
            <a:fillRect/>
          </a:stretch>
        </p:blipFill>
        <p:spPr>
          <a:xfrm>
            <a:off x="6736000" y="1450954"/>
            <a:ext cx="1836371" cy="1466356"/>
          </a:xfrm>
          <a:prstGeom prst="rect">
            <a:avLst/>
          </a:prstGeom>
        </p:spPr>
      </p:pic>
      <p:sp>
        <p:nvSpPr>
          <p:cNvPr id="7" name="Taisnstūris 6"/>
          <p:cNvSpPr/>
          <p:nvPr/>
        </p:nvSpPr>
        <p:spPr>
          <a:xfrm>
            <a:off x="6758717" y="1978024"/>
            <a:ext cx="1815242"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temperaments</a:t>
            </a:r>
            <a:endParaRPr lang="lv-LV" sz="1600" dirty="0">
              <a:solidFill>
                <a:srgbClr val="DE7E18">
                  <a:lumMod val="75000"/>
                </a:srgbClr>
              </a:solidFill>
              <a:latin typeface="Arial Black" panose="020B0A04020102020204" pitchFamily="34" charset="0"/>
            </a:endParaRPr>
          </a:p>
        </p:txBody>
      </p:sp>
    </p:spTree>
    <p:extLst>
      <p:ext uri="{BB962C8B-B14F-4D97-AF65-F5344CB8AC3E}">
        <p14:creationId xmlns:p14="http://schemas.microsoft.com/office/powerpoint/2010/main" val="5195931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solidFill>
                  <a:schemeClr val="accent2">
                    <a:lumMod val="75000"/>
                  </a:schemeClr>
                </a:solidFill>
                <a:latin typeface="Arial Black" panose="020B0A04020102020204" pitchFamily="34" charset="0"/>
              </a:rPr>
              <a:t>Personības </a:t>
            </a:r>
            <a:r>
              <a:rPr lang="lv-LV" dirty="0" smtClean="0">
                <a:solidFill>
                  <a:schemeClr val="accent2">
                    <a:lumMod val="75000"/>
                  </a:schemeClr>
                </a:solidFill>
                <a:latin typeface="Arial Black" panose="020B0A04020102020204" pitchFamily="34" charset="0"/>
              </a:rPr>
              <a:t>ārējie </a:t>
            </a:r>
            <a:r>
              <a:rPr lang="lv-LV" dirty="0">
                <a:solidFill>
                  <a:schemeClr val="accent2">
                    <a:lumMod val="75000"/>
                  </a:schemeClr>
                </a:solidFill>
                <a:latin typeface="Arial Black" panose="020B0A04020102020204" pitchFamily="34" charset="0"/>
              </a:rPr>
              <a:t>resursi</a:t>
            </a:r>
            <a:endParaRPr lang="lv-LV" dirty="0"/>
          </a:p>
        </p:txBody>
      </p:sp>
      <p:pic>
        <p:nvPicPr>
          <p:cNvPr id="4" name="Attēls 3"/>
          <p:cNvPicPr>
            <a:picLocks noChangeAspect="1"/>
          </p:cNvPicPr>
          <p:nvPr/>
        </p:nvPicPr>
        <p:blipFill>
          <a:blip r:embed="rId2"/>
          <a:stretch>
            <a:fillRect/>
          </a:stretch>
        </p:blipFill>
        <p:spPr>
          <a:xfrm>
            <a:off x="8193645" y="2602218"/>
            <a:ext cx="1807471" cy="1443279"/>
          </a:xfrm>
          <a:prstGeom prst="rect">
            <a:avLst/>
          </a:prstGeom>
        </p:spPr>
      </p:pic>
      <p:pic>
        <p:nvPicPr>
          <p:cNvPr id="5" name="Attēls 4"/>
          <p:cNvPicPr>
            <a:picLocks noChangeAspect="1"/>
          </p:cNvPicPr>
          <p:nvPr/>
        </p:nvPicPr>
        <p:blipFill>
          <a:blip r:embed="rId2"/>
          <a:stretch>
            <a:fillRect/>
          </a:stretch>
        </p:blipFill>
        <p:spPr>
          <a:xfrm>
            <a:off x="8065075" y="4541927"/>
            <a:ext cx="1728901" cy="1380540"/>
          </a:xfrm>
          <a:prstGeom prst="rect">
            <a:avLst/>
          </a:prstGeom>
        </p:spPr>
      </p:pic>
      <p:pic>
        <p:nvPicPr>
          <p:cNvPr id="6" name="Attēls 5"/>
          <p:cNvPicPr>
            <a:picLocks noChangeAspect="1"/>
          </p:cNvPicPr>
          <p:nvPr/>
        </p:nvPicPr>
        <p:blipFill>
          <a:blip r:embed="rId2"/>
          <a:stretch>
            <a:fillRect/>
          </a:stretch>
        </p:blipFill>
        <p:spPr>
          <a:xfrm>
            <a:off x="734774" y="1585180"/>
            <a:ext cx="1633870" cy="1304657"/>
          </a:xfrm>
          <a:prstGeom prst="rect">
            <a:avLst/>
          </a:prstGeom>
        </p:spPr>
      </p:pic>
      <p:pic>
        <p:nvPicPr>
          <p:cNvPr id="7" name="Attēls 6"/>
          <p:cNvPicPr>
            <a:picLocks noChangeAspect="1"/>
          </p:cNvPicPr>
          <p:nvPr/>
        </p:nvPicPr>
        <p:blipFill>
          <a:blip r:embed="rId2"/>
          <a:stretch>
            <a:fillRect/>
          </a:stretch>
        </p:blipFill>
        <p:spPr>
          <a:xfrm>
            <a:off x="1030338" y="4328380"/>
            <a:ext cx="1633870" cy="1304657"/>
          </a:xfrm>
          <a:prstGeom prst="rect">
            <a:avLst/>
          </a:prstGeom>
        </p:spPr>
      </p:pic>
      <p:pic>
        <p:nvPicPr>
          <p:cNvPr id="8" name="Attēls 7"/>
          <p:cNvPicPr>
            <a:picLocks noChangeAspect="1"/>
          </p:cNvPicPr>
          <p:nvPr/>
        </p:nvPicPr>
        <p:blipFill>
          <a:blip r:embed="rId2"/>
          <a:stretch>
            <a:fillRect/>
          </a:stretch>
        </p:blipFill>
        <p:spPr>
          <a:xfrm>
            <a:off x="5810009" y="4728593"/>
            <a:ext cx="1674762" cy="1337309"/>
          </a:xfrm>
          <a:prstGeom prst="rect">
            <a:avLst/>
          </a:prstGeom>
        </p:spPr>
      </p:pic>
      <p:pic>
        <p:nvPicPr>
          <p:cNvPr id="9" name="Attēls 8"/>
          <p:cNvPicPr>
            <a:picLocks noChangeAspect="1"/>
          </p:cNvPicPr>
          <p:nvPr/>
        </p:nvPicPr>
        <p:blipFill>
          <a:blip r:embed="rId2"/>
          <a:stretch>
            <a:fillRect/>
          </a:stretch>
        </p:blipFill>
        <p:spPr>
          <a:xfrm>
            <a:off x="10174337" y="3360430"/>
            <a:ext cx="1694389" cy="1352982"/>
          </a:xfrm>
          <a:prstGeom prst="rect">
            <a:avLst/>
          </a:prstGeom>
        </p:spPr>
      </p:pic>
      <p:pic>
        <p:nvPicPr>
          <p:cNvPr id="10" name="Attēls 9"/>
          <p:cNvPicPr>
            <a:picLocks noChangeAspect="1"/>
          </p:cNvPicPr>
          <p:nvPr/>
        </p:nvPicPr>
        <p:blipFill>
          <a:blip r:embed="rId2"/>
          <a:stretch>
            <a:fillRect/>
          </a:stretch>
        </p:blipFill>
        <p:spPr>
          <a:xfrm>
            <a:off x="6685808" y="1345276"/>
            <a:ext cx="1633870" cy="1304657"/>
          </a:xfrm>
          <a:prstGeom prst="rect">
            <a:avLst/>
          </a:prstGeom>
        </p:spPr>
      </p:pic>
      <p:pic>
        <p:nvPicPr>
          <p:cNvPr id="11" name="Attēls 10"/>
          <p:cNvPicPr>
            <a:picLocks noChangeAspect="1"/>
          </p:cNvPicPr>
          <p:nvPr/>
        </p:nvPicPr>
        <p:blipFill>
          <a:blip r:embed="rId2"/>
          <a:stretch>
            <a:fillRect/>
          </a:stretch>
        </p:blipFill>
        <p:spPr>
          <a:xfrm>
            <a:off x="3830267" y="1364611"/>
            <a:ext cx="1633870" cy="1304657"/>
          </a:xfrm>
          <a:prstGeom prst="rect">
            <a:avLst/>
          </a:prstGeom>
        </p:spPr>
      </p:pic>
      <p:pic>
        <p:nvPicPr>
          <p:cNvPr id="12" name="Attēls 11"/>
          <p:cNvPicPr>
            <a:picLocks noChangeAspect="1"/>
          </p:cNvPicPr>
          <p:nvPr/>
        </p:nvPicPr>
        <p:blipFill>
          <a:blip r:embed="rId2"/>
          <a:stretch>
            <a:fillRect/>
          </a:stretch>
        </p:blipFill>
        <p:spPr>
          <a:xfrm>
            <a:off x="4338516" y="2972272"/>
            <a:ext cx="1633870" cy="1304657"/>
          </a:xfrm>
          <a:prstGeom prst="rect">
            <a:avLst/>
          </a:prstGeom>
        </p:spPr>
      </p:pic>
      <p:pic>
        <p:nvPicPr>
          <p:cNvPr id="13" name="Attēls 12"/>
          <p:cNvPicPr>
            <a:picLocks noChangeAspect="1"/>
          </p:cNvPicPr>
          <p:nvPr/>
        </p:nvPicPr>
        <p:blipFill>
          <a:blip r:embed="rId2"/>
          <a:stretch>
            <a:fillRect/>
          </a:stretch>
        </p:blipFill>
        <p:spPr>
          <a:xfrm>
            <a:off x="2635781" y="2636016"/>
            <a:ext cx="1633870" cy="1304657"/>
          </a:xfrm>
          <a:prstGeom prst="rect">
            <a:avLst/>
          </a:prstGeom>
        </p:spPr>
      </p:pic>
      <p:sp>
        <p:nvSpPr>
          <p:cNvPr id="14" name="Taisnstūris 13"/>
          <p:cNvSpPr/>
          <p:nvPr/>
        </p:nvSpPr>
        <p:spPr>
          <a:xfrm>
            <a:off x="1088906" y="2068231"/>
            <a:ext cx="893514"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draugi</a:t>
            </a:r>
            <a:endParaRPr lang="lv-LV" sz="1600" dirty="0">
              <a:solidFill>
                <a:srgbClr val="DE7E18">
                  <a:lumMod val="75000"/>
                </a:srgbClr>
              </a:solidFill>
              <a:latin typeface="Arial Black" panose="020B0A04020102020204" pitchFamily="34" charset="0"/>
            </a:endParaRPr>
          </a:p>
        </p:txBody>
      </p:sp>
      <p:sp>
        <p:nvSpPr>
          <p:cNvPr id="17" name="Taisnstūris 16"/>
          <p:cNvSpPr/>
          <p:nvPr/>
        </p:nvSpPr>
        <p:spPr>
          <a:xfrm>
            <a:off x="4151650" y="1828328"/>
            <a:ext cx="1003801"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ģimene</a:t>
            </a:r>
            <a:endParaRPr lang="lv-LV" sz="1600" dirty="0">
              <a:solidFill>
                <a:srgbClr val="DE7E18">
                  <a:lumMod val="75000"/>
                </a:srgbClr>
              </a:solidFill>
              <a:latin typeface="Arial Black" panose="020B0A04020102020204" pitchFamily="34" charset="0"/>
            </a:endParaRPr>
          </a:p>
        </p:txBody>
      </p:sp>
      <p:sp>
        <p:nvSpPr>
          <p:cNvPr id="18" name="Taisnstūris 17"/>
          <p:cNvSpPr/>
          <p:nvPr/>
        </p:nvSpPr>
        <p:spPr>
          <a:xfrm>
            <a:off x="7109178" y="1828327"/>
            <a:ext cx="860557"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kolēģi</a:t>
            </a:r>
            <a:endParaRPr lang="lv-LV" sz="1600" dirty="0">
              <a:solidFill>
                <a:srgbClr val="DE7E18">
                  <a:lumMod val="75000"/>
                </a:srgbClr>
              </a:solidFill>
              <a:latin typeface="Arial Black" panose="020B0A04020102020204" pitchFamily="34" charset="0"/>
            </a:endParaRPr>
          </a:p>
        </p:txBody>
      </p:sp>
      <p:sp>
        <p:nvSpPr>
          <p:cNvPr id="19" name="Taisnstūris 18"/>
          <p:cNvSpPr/>
          <p:nvPr/>
        </p:nvSpPr>
        <p:spPr>
          <a:xfrm>
            <a:off x="1358076" y="4746063"/>
            <a:ext cx="1037463"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paziņas</a:t>
            </a:r>
            <a:endParaRPr lang="lv-LV" sz="1600" dirty="0">
              <a:solidFill>
                <a:srgbClr val="DE7E18">
                  <a:lumMod val="75000"/>
                </a:srgbClr>
              </a:solidFill>
              <a:latin typeface="Arial Black" panose="020B0A04020102020204" pitchFamily="34" charset="0"/>
            </a:endParaRPr>
          </a:p>
        </p:txBody>
      </p:sp>
      <p:sp>
        <p:nvSpPr>
          <p:cNvPr id="20" name="Taisnstūris 19"/>
          <p:cNvSpPr/>
          <p:nvPr/>
        </p:nvSpPr>
        <p:spPr>
          <a:xfrm>
            <a:off x="8657996" y="3011155"/>
            <a:ext cx="878767" cy="584775"/>
          </a:xfrm>
          <a:prstGeom prst="rect">
            <a:avLst/>
          </a:prstGeom>
        </p:spPr>
        <p:txBody>
          <a:bodyPr wrap="none">
            <a:spAutoFit/>
          </a:bodyPr>
          <a:lstStyle/>
          <a:p>
            <a:pPr lvl="0" algn="ctr"/>
            <a:r>
              <a:rPr lang="lv-LV" sz="1600" dirty="0">
                <a:solidFill>
                  <a:srgbClr val="DE7E18">
                    <a:lumMod val="75000"/>
                  </a:srgbClr>
                </a:solidFill>
                <a:latin typeface="Arial Black" panose="020B0A04020102020204" pitchFamily="34" charset="0"/>
              </a:rPr>
              <a:t>v</a:t>
            </a:r>
            <a:r>
              <a:rPr lang="lv-LV" sz="1600" dirty="0" smtClean="0">
                <a:solidFill>
                  <a:srgbClr val="DE7E18">
                    <a:lumMod val="75000"/>
                  </a:srgbClr>
                </a:solidFill>
                <a:latin typeface="Arial Black" panose="020B0A04020102020204" pitchFamily="34" charset="0"/>
              </a:rPr>
              <a:t>ide</a:t>
            </a:r>
          </a:p>
          <a:p>
            <a:pPr lvl="0" algn="ctr"/>
            <a:r>
              <a:rPr lang="lv-LV" sz="1600" dirty="0" smtClean="0">
                <a:solidFill>
                  <a:srgbClr val="DE7E18">
                    <a:lumMod val="75000"/>
                  </a:srgbClr>
                </a:solidFill>
                <a:latin typeface="Arial Black" panose="020B0A04020102020204" pitchFamily="34" charset="0"/>
              </a:rPr>
              <a:t>telpas</a:t>
            </a:r>
            <a:endParaRPr lang="lv-LV" sz="1600" dirty="0">
              <a:solidFill>
                <a:srgbClr val="DE7E18">
                  <a:lumMod val="75000"/>
                </a:srgbClr>
              </a:solidFill>
              <a:latin typeface="Arial Black" panose="020B0A04020102020204" pitchFamily="34" charset="0"/>
            </a:endParaRPr>
          </a:p>
        </p:txBody>
      </p:sp>
      <p:sp>
        <p:nvSpPr>
          <p:cNvPr id="21" name="Taisnstūris 20"/>
          <p:cNvSpPr/>
          <p:nvPr/>
        </p:nvSpPr>
        <p:spPr>
          <a:xfrm>
            <a:off x="8352824" y="4885224"/>
            <a:ext cx="1189878" cy="584775"/>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Interešu </a:t>
            </a:r>
          </a:p>
          <a:p>
            <a:pPr lvl="0" algn="ctr"/>
            <a:r>
              <a:rPr lang="lv-LV" sz="1600" dirty="0" smtClean="0">
                <a:solidFill>
                  <a:srgbClr val="DE7E18">
                    <a:lumMod val="75000"/>
                  </a:srgbClr>
                </a:solidFill>
                <a:latin typeface="Arial Black" panose="020B0A04020102020204" pitchFamily="34" charset="0"/>
              </a:rPr>
              <a:t>kopienas</a:t>
            </a:r>
            <a:endParaRPr lang="lv-LV" sz="1600" dirty="0">
              <a:solidFill>
                <a:srgbClr val="DE7E18">
                  <a:lumMod val="75000"/>
                </a:srgbClr>
              </a:solidFill>
              <a:latin typeface="Arial Black" panose="020B0A04020102020204" pitchFamily="34" charset="0"/>
            </a:endParaRPr>
          </a:p>
        </p:txBody>
      </p:sp>
      <p:sp>
        <p:nvSpPr>
          <p:cNvPr id="23" name="Taisnstūris 22"/>
          <p:cNvSpPr/>
          <p:nvPr/>
        </p:nvSpPr>
        <p:spPr>
          <a:xfrm>
            <a:off x="3087071" y="3117724"/>
            <a:ext cx="731290"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klubi</a:t>
            </a:r>
            <a:endParaRPr lang="lv-LV" sz="1600" dirty="0">
              <a:solidFill>
                <a:srgbClr val="DE7E18">
                  <a:lumMod val="75000"/>
                </a:srgbClr>
              </a:solidFill>
              <a:latin typeface="Arial Black" panose="020B0A04020102020204" pitchFamily="34" charset="0"/>
            </a:endParaRPr>
          </a:p>
        </p:txBody>
      </p:sp>
      <p:sp>
        <p:nvSpPr>
          <p:cNvPr id="24" name="Taisnstūris 23"/>
          <p:cNvSpPr/>
          <p:nvPr/>
        </p:nvSpPr>
        <p:spPr>
          <a:xfrm>
            <a:off x="4603824" y="3433536"/>
            <a:ext cx="1220206"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biedrības</a:t>
            </a:r>
            <a:endParaRPr lang="lv-LV" sz="1600" dirty="0">
              <a:solidFill>
                <a:srgbClr val="DE7E18">
                  <a:lumMod val="75000"/>
                </a:srgbClr>
              </a:solidFill>
              <a:latin typeface="Arial Black" panose="020B0A04020102020204" pitchFamily="34" charset="0"/>
            </a:endParaRPr>
          </a:p>
        </p:txBody>
      </p:sp>
      <p:sp>
        <p:nvSpPr>
          <p:cNvPr id="25" name="Taisnstūris 24"/>
          <p:cNvSpPr/>
          <p:nvPr/>
        </p:nvSpPr>
        <p:spPr>
          <a:xfrm>
            <a:off x="10392423" y="3853134"/>
            <a:ext cx="1197700"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draudzes</a:t>
            </a:r>
            <a:endParaRPr lang="lv-LV" sz="1600" dirty="0">
              <a:solidFill>
                <a:srgbClr val="DE7E18">
                  <a:lumMod val="75000"/>
                </a:srgbClr>
              </a:solidFill>
              <a:latin typeface="Arial Black" panose="020B0A04020102020204" pitchFamily="34" charset="0"/>
            </a:endParaRPr>
          </a:p>
        </p:txBody>
      </p:sp>
      <p:sp>
        <p:nvSpPr>
          <p:cNvPr id="26" name="Taisnstūris 25"/>
          <p:cNvSpPr/>
          <p:nvPr/>
        </p:nvSpPr>
        <p:spPr>
          <a:xfrm>
            <a:off x="6019654" y="5227971"/>
            <a:ext cx="1255473" cy="338554"/>
          </a:xfrm>
          <a:prstGeom prst="rect">
            <a:avLst/>
          </a:prstGeom>
        </p:spPr>
        <p:txBody>
          <a:bodyPr wrap="none">
            <a:spAutoFit/>
          </a:bodyPr>
          <a:lstStyle/>
          <a:p>
            <a:pPr lvl="0" algn="ctr"/>
            <a:r>
              <a:rPr lang="lv-LV" sz="1600" dirty="0">
                <a:solidFill>
                  <a:srgbClr val="DE7E18">
                    <a:lumMod val="75000"/>
                  </a:srgbClr>
                </a:solidFill>
                <a:latin typeface="Arial Black" panose="020B0A04020102020204" pitchFamily="34" charset="0"/>
              </a:rPr>
              <a:t>d</a:t>
            </a:r>
            <a:r>
              <a:rPr lang="lv-LV" sz="1600" dirty="0" smtClean="0">
                <a:solidFill>
                  <a:srgbClr val="DE7E18">
                    <a:lumMod val="75000"/>
                  </a:srgbClr>
                </a:solidFill>
                <a:latin typeface="Arial Black" panose="020B0A04020102020204" pitchFamily="34" charset="0"/>
              </a:rPr>
              <a:t>arba rīki</a:t>
            </a:r>
            <a:endParaRPr lang="lv-LV" sz="1600" dirty="0">
              <a:solidFill>
                <a:srgbClr val="DE7E18">
                  <a:lumMod val="75000"/>
                </a:srgbClr>
              </a:solidFill>
              <a:latin typeface="Arial Black" panose="020B0A04020102020204" pitchFamily="34" charset="0"/>
            </a:endParaRPr>
          </a:p>
        </p:txBody>
      </p:sp>
      <p:pic>
        <p:nvPicPr>
          <p:cNvPr id="28" name="Attēls 27"/>
          <p:cNvPicPr>
            <a:picLocks noChangeAspect="1"/>
          </p:cNvPicPr>
          <p:nvPr/>
        </p:nvPicPr>
        <p:blipFill>
          <a:blip r:embed="rId2"/>
          <a:stretch>
            <a:fillRect/>
          </a:stretch>
        </p:blipFill>
        <p:spPr>
          <a:xfrm>
            <a:off x="6386555" y="2687173"/>
            <a:ext cx="1633870" cy="1304657"/>
          </a:xfrm>
          <a:prstGeom prst="rect">
            <a:avLst/>
          </a:prstGeom>
        </p:spPr>
      </p:pic>
      <p:pic>
        <p:nvPicPr>
          <p:cNvPr id="29" name="Attēls 28"/>
          <p:cNvPicPr>
            <a:picLocks noChangeAspect="1"/>
          </p:cNvPicPr>
          <p:nvPr/>
        </p:nvPicPr>
        <p:blipFill>
          <a:blip r:embed="rId2"/>
          <a:stretch>
            <a:fillRect/>
          </a:stretch>
        </p:blipFill>
        <p:spPr>
          <a:xfrm>
            <a:off x="3113776" y="4738193"/>
            <a:ext cx="1633870" cy="1304657"/>
          </a:xfrm>
          <a:prstGeom prst="rect">
            <a:avLst/>
          </a:prstGeom>
        </p:spPr>
      </p:pic>
      <p:sp>
        <p:nvSpPr>
          <p:cNvPr id="30" name="Taisnstūris 29"/>
          <p:cNvSpPr/>
          <p:nvPr/>
        </p:nvSpPr>
        <p:spPr>
          <a:xfrm>
            <a:off x="6749089" y="3170224"/>
            <a:ext cx="992579" cy="338554"/>
          </a:xfrm>
          <a:prstGeom prst="rect">
            <a:avLst/>
          </a:prstGeom>
        </p:spPr>
        <p:txBody>
          <a:bodyPr wrap="none">
            <a:spAutoFit/>
          </a:bodyPr>
          <a:lstStyle/>
          <a:p>
            <a:pPr lvl="0" algn="ctr"/>
            <a:r>
              <a:rPr lang="lv-LV" sz="1600" dirty="0" err="1" smtClean="0">
                <a:solidFill>
                  <a:srgbClr val="DE7E18">
                    <a:lumMod val="75000"/>
                  </a:srgbClr>
                </a:solidFill>
                <a:latin typeface="Arial Black" panose="020B0A04020102020204" pitchFamily="34" charset="0"/>
              </a:rPr>
              <a:t>finases</a:t>
            </a:r>
            <a:endParaRPr lang="lv-LV" sz="1600" dirty="0">
              <a:solidFill>
                <a:srgbClr val="DE7E18">
                  <a:lumMod val="75000"/>
                </a:srgbClr>
              </a:solidFill>
              <a:latin typeface="Arial Black" panose="020B0A04020102020204" pitchFamily="34" charset="0"/>
            </a:endParaRPr>
          </a:p>
        </p:txBody>
      </p:sp>
      <p:sp>
        <p:nvSpPr>
          <p:cNvPr id="31" name="Taisnstūris 30"/>
          <p:cNvSpPr/>
          <p:nvPr/>
        </p:nvSpPr>
        <p:spPr>
          <a:xfrm>
            <a:off x="3356791" y="5198641"/>
            <a:ext cx="1207959" cy="338554"/>
          </a:xfrm>
          <a:prstGeom prst="rect">
            <a:avLst/>
          </a:prstGeom>
        </p:spPr>
        <p:txBody>
          <a:bodyPr wrap="none">
            <a:spAutoFit/>
          </a:bodyPr>
          <a:lstStyle/>
          <a:p>
            <a:pPr lvl="0" algn="ctr"/>
            <a:r>
              <a:rPr lang="lv-LV" sz="1600" dirty="0" smtClean="0">
                <a:solidFill>
                  <a:srgbClr val="DE7E18">
                    <a:lumMod val="75000"/>
                  </a:srgbClr>
                </a:solidFill>
                <a:latin typeface="Arial Black" panose="020B0A04020102020204" pitchFamily="34" charset="0"/>
              </a:rPr>
              <a:t>internets</a:t>
            </a:r>
            <a:endParaRPr lang="lv-LV" sz="1600" dirty="0">
              <a:solidFill>
                <a:srgbClr val="DE7E18">
                  <a:lumMod val="75000"/>
                </a:srgbClr>
              </a:solidFill>
              <a:latin typeface="Arial Black" panose="020B0A04020102020204" pitchFamily="34" charset="0"/>
            </a:endParaRPr>
          </a:p>
        </p:txBody>
      </p:sp>
      <p:pic>
        <p:nvPicPr>
          <p:cNvPr id="3" name="Attēls 2"/>
          <p:cNvPicPr>
            <a:picLocks noChangeAspect="1"/>
          </p:cNvPicPr>
          <p:nvPr/>
        </p:nvPicPr>
        <p:blipFill>
          <a:blip r:embed="rId3"/>
          <a:stretch>
            <a:fillRect/>
          </a:stretch>
        </p:blipFill>
        <p:spPr>
          <a:xfrm>
            <a:off x="9793976" y="108394"/>
            <a:ext cx="2298391" cy="2298391"/>
          </a:xfrm>
          <a:prstGeom prst="rect">
            <a:avLst/>
          </a:prstGeom>
        </p:spPr>
      </p:pic>
    </p:spTree>
    <p:extLst>
      <p:ext uri="{BB962C8B-B14F-4D97-AF65-F5344CB8AC3E}">
        <p14:creationId xmlns:p14="http://schemas.microsoft.com/office/powerpoint/2010/main" val="5577980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irsraksts 1"/>
          <p:cNvSpPr>
            <a:spLocks noGrp="1"/>
          </p:cNvSpPr>
          <p:nvPr>
            <p:ph type="title"/>
          </p:nvPr>
        </p:nvSpPr>
        <p:spPr>
          <a:xfrm>
            <a:off x="1532034" y="114809"/>
            <a:ext cx="10413532" cy="1169242"/>
          </a:xfrm>
        </p:spPr>
        <p:txBody>
          <a:bodyPr>
            <a:noAutofit/>
          </a:bodyPr>
          <a:lstStyle/>
          <a:p>
            <a:pPr algn="ctr"/>
            <a:r>
              <a:rPr lang="lv-LV" dirty="0" smtClean="0">
                <a:solidFill>
                  <a:schemeClr val="accent2">
                    <a:lumMod val="75000"/>
                  </a:schemeClr>
                </a:solidFill>
                <a:latin typeface="Arial Black" panose="020B0A04020102020204" pitchFamily="34" charset="0"/>
              </a:rPr>
              <a:t>Personības attīstība</a:t>
            </a:r>
            <a:endParaRPr lang="lv-LV" dirty="0">
              <a:solidFill>
                <a:schemeClr val="accent2">
                  <a:lumMod val="75000"/>
                </a:schemeClr>
              </a:solidFill>
              <a:latin typeface="Arial Black" panose="020B0A04020102020204" pitchFamily="34" charset="0"/>
            </a:endParaRPr>
          </a:p>
        </p:txBody>
      </p:sp>
      <p:sp>
        <p:nvSpPr>
          <p:cNvPr id="10" name="Taisnstūris 9"/>
          <p:cNvSpPr/>
          <p:nvPr/>
        </p:nvSpPr>
        <p:spPr>
          <a:xfrm>
            <a:off x="2756241" y="1520957"/>
            <a:ext cx="6096000" cy="584775"/>
          </a:xfrm>
          <a:prstGeom prst="rect">
            <a:avLst/>
          </a:prstGeom>
        </p:spPr>
        <p:txBody>
          <a:bodyPr>
            <a:spAutoFit/>
          </a:bodyPr>
          <a:lstStyle/>
          <a:p>
            <a:r>
              <a:rPr lang="lv-LV" sz="3200" dirty="0" smtClean="0">
                <a:solidFill>
                  <a:schemeClr val="accent2">
                    <a:lumMod val="75000"/>
                  </a:schemeClr>
                </a:solidFill>
                <a:latin typeface="Arial Black" panose="020B0A04020102020204" pitchFamily="34" charset="0"/>
              </a:rPr>
              <a:t>Vide</a:t>
            </a:r>
            <a:endParaRPr lang="lv-LV" sz="3200" dirty="0">
              <a:solidFill>
                <a:schemeClr val="accent2">
                  <a:lumMod val="75000"/>
                </a:schemeClr>
              </a:solidFill>
              <a:latin typeface="Arial Black" panose="020B0A04020102020204" pitchFamily="34" charset="0"/>
            </a:endParaRPr>
          </a:p>
        </p:txBody>
      </p:sp>
      <p:pic>
        <p:nvPicPr>
          <p:cNvPr id="11" name="Attēls 10"/>
          <p:cNvPicPr>
            <a:picLocks noChangeAspect="1"/>
          </p:cNvPicPr>
          <p:nvPr/>
        </p:nvPicPr>
        <p:blipFill>
          <a:blip r:embed="rId2"/>
          <a:stretch>
            <a:fillRect/>
          </a:stretch>
        </p:blipFill>
        <p:spPr>
          <a:xfrm>
            <a:off x="3659753" y="2304737"/>
            <a:ext cx="4288976" cy="3290129"/>
          </a:xfrm>
          <a:prstGeom prst="rect">
            <a:avLst/>
          </a:prstGeom>
        </p:spPr>
      </p:pic>
      <p:sp>
        <p:nvSpPr>
          <p:cNvPr id="12" name="Taisnstūris 11"/>
          <p:cNvSpPr/>
          <p:nvPr/>
        </p:nvSpPr>
        <p:spPr>
          <a:xfrm>
            <a:off x="1852729" y="5625271"/>
            <a:ext cx="6096000" cy="584775"/>
          </a:xfrm>
          <a:prstGeom prst="rect">
            <a:avLst/>
          </a:prstGeom>
        </p:spPr>
        <p:txBody>
          <a:bodyPr>
            <a:spAutoFit/>
          </a:bodyPr>
          <a:lstStyle/>
          <a:p>
            <a:r>
              <a:rPr lang="lv-LV" sz="3200" dirty="0" smtClean="0">
                <a:solidFill>
                  <a:schemeClr val="accent2">
                    <a:lumMod val="75000"/>
                  </a:schemeClr>
                </a:solidFill>
                <a:latin typeface="Arial Black" panose="020B0A04020102020204" pitchFamily="34" charset="0"/>
              </a:rPr>
              <a:t>Iedzimtība</a:t>
            </a:r>
            <a:endParaRPr lang="lv-LV" sz="3200" dirty="0">
              <a:solidFill>
                <a:schemeClr val="accent2">
                  <a:lumMod val="75000"/>
                </a:schemeClr>
              </a:solidFill>
              <a:latin typeface="Arial Black" panose="020B0A04020102020204" pitchFamily="34" charset="0"/>
            </a:endParaRPr>
          </a:p>
        </p:txBody>
      </p:sp>
      <p:sp>
        <p:nvSpPr>
          <p:cNvPr id="13" name="Taisnstūris 12"/>
          <p:cNvSpPr/>
          <p:nvPr/>
        </p:nvSpPr>
        <p:spPr>
          <a:xfrm>
            <a:off x="8131781" y="3765135"/>
            <a:ext cx="3249581" cy="584775"/>
          </a:xfrm>
          <a:prstGeom prst="rect">
            <a:avLst/>
          </a:prstGeom>
        </p:spPr>
        <p:txBody>
          <a:bodyPr wrap="square">
            <a:spAutoFit/>
          </a:bodyPr>
          <a:lstStyle/>
          <a:p>
            <a:r>
              <a:rPr lang="lv-LV" sz="3200" dirty="0" smtClean="0">
                <a:solidFill>
                  <a:schemeClr val="accent2">
                    <a:lumMod val="75000"/>
                  </a:schemeClr>
                </a:solidFill>
                <a:latin typeface="Arial Black" panose="020B0A04020102020204" pitchFamily="34" charset="0"/>
              </a:rPr>
              <a:t>Audzināšana</a:t>
            </a:r>
            <a:endParaRPr lang="lv-LV" sz="32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13416663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41579" y="180764"/>
            <a:ext cx="8911687" cy="1280890"/>
          </a:xfrm>
        </p:spPr>
        <p:txBody>
          <a:bodyPr>
            <a:normAutofit fontScale="90000"/>
          </a:bodyPr>
          <a:lstStyle/>
          <a:p>
            <a:r>
              <a:rPr lang="lv-LV" dirty="0">
                <a:solidFill>
                  <a:schemeClr val="accent2">
                    <a:lumMod val="75000"/>
                  </a:schemeClr>
                </a:solidFill>
                <a:latin typeface="Arial Black" panose="020B0A04020102020204" pitchFamily="34" charset="0"/>
              </a:rPr>
              <a:t>Vērtību stāsts</a:t>
            </a:r>
            <a:br>
              <a:rPr lang="lv-LV" dirty="0">
                <a:solidFill>
                  <a:schemeClr val="accent2">
                    <a:lumMod val="75000"/>
                  </a:schemeClr>
                </a:solidFill>
                <a:latin typeface="Arial Black" panose="020B0A04020102020204" pitchFamily="34" charset="0"/>
              </a:rPr>
            </a:br>
            <a:r>
              <a:rPr lang="lv-LV" dirty="0">
                <a:solidFill>
                  <a:schemeClr val="accent2">
                    <a:lumMod val="75000"/>
                  </a:schemeClr>
                </a:solidFill>
                <a:latin typeface="Arial Black" panose="020B0A04020102020204" pitchFamily="34" charset="0"/>
              </a:rPr>
              <a:t>Praktiskais uzdevums</a:t>
            </a:r>
            <a:br>
              <a:rPr lang="lv-LV" dirty="0">
                <a:solidFill>
                  <a:schemeClr val="accent2">
                    <a:lumMod val="75000"/>
                  </a:schemeClr>
                </a:solidFill>
                <a:latin typeface="Arial Black" panose="020B0A04020102020204" pitchFamily="34" charset="0"/>
              </a:rPr>
            </a:br>
            <a:endParaRPr lang="lv-LV" dirty="0"/>
          </a:p>
        </p:txBody>
      </p:sp>
      <p:sp>
        <p:nvSpPr>
          <p:cNvPr id="3" name="Satura vietturis 2"/>
          <p:cNvSpPr>
            <a:spLocks noGrp="1"/>
          </p:cNvSpPr>
          <p:nvPr>
            <p:ph idx="1"/>
          </p:nvPr>
        </p:nvSpPr>
        <p:spPr>
          <a:xfrm>
            <a:off x="862012" y="2003626"/>
            <a:ext cx="8915400" cy="3777622"/>
          </a:xfrm>
        </p:spPr>
        <p:txBody>
          <a:bodyPr/>
          <a:lstStyle/>
          <a:p>
            <a:r>
              <a:rPr lang="lv-LV" sz="2400" dirty="0" smtClean="0">
                <a:latin typeface="Arial Black" panose="020B0A04020102020204" pitchFamily="34" charset="0"/>
              </a:rPr>
              <a:t>Pastāsti </a:t>
            </a:r>
            <a:r>
              <a:rPr lang="lv-LV" sz="2400" dirty="0">
                <a:latin typeface="Arial Black" panose="020B0A04020102020204" pitchFamily="34" charset="0"/>
              </a:rPr>
              <a:t>par kādu jomu, kurā uzskati sevi par meistaru (darbā vai ārpus darba), par to, kādēļ tā rosina Tevī pozitīvas </a:t>
            </a:r>
            <a:r>
              <a:rPr lang="lv-LV" sz="2400" dirty="0" smtClean="0">
                <a:latin typeface="Arial Black" panose="020B0A04020102020204" pitchFamily="34" charset="0"/>
              </a:rPr>
              <a:t>emocijas. Kāpēc </a:t>
            </a:r>
            <a:r>
              <a:rPr lang="lv-LV" sz="2400" dirty="0">
                <a:latin typeface="Arial Black" panose="020B0A04020102020204" pitchFamily="34" charset="0"/>
              </a:rPr>
              <a:t>Tev tik labi izdodas un kas palīdz gūt sekmes</a:t>
            </a:r>
            <a:r>
              <a:rPr lang="lv-LV" sz="2400" dirty="0" smtClean="0">
                <a:latin typeface="Arial Black" panose="020B0A04020102020204" pitchFamily="34" charset="0"/>
              </a:rPr>
              <a:t>?</a:t>
            </a:r>
          </a:p>
          <a:p>
            <a:r>
              <a:rPr lang="lv-LV" sz="2400" dirty="0">
                <a:latin typeface="Arial Black" panose="020B0A04020102020204" pitchFamily="34" charset="0"/>
              </a:rPr>
              <a:t>Apraksti kādu sasniegumu (jebkurā dzīves posmā), kas Tev sagādājis milzīgu gandarījumu un prieku? Kāpēc?</a:t>
            </a:r>
          </a:p>
          <a:p>
            <a:endParaRPr lang="lv-LV" dirty="0"/>
          </a:p>
        </p:txBody>
      </p:sp>
      <p:pic>
        <p:nvPicPr>
          <p:cNvPr id="4" name="Attēls 3"/>
          <p:cNvPicPr>
            <a:picLocks noChangeAspect="1"/>
          </p:cNvPicPr>
          <p:nvPr/>
        </p:nvPicPr>
        <p:blipFill>
          <a:blip r:embed="rId2"/>
          <a:stretch>
            <a:fillRect/>
          </a:stretch>
        </p:blipFill>
        <p:spPr>
          <a:xfrm>
            <a:off x="8510614" y="180764"/>
            <a:ext cx="3243353" cy="1822862"/>
          </a:xfrm>
          <a:prstGeom prst="rect">
            <a:avLst/>
          </a:prstGeom>
        </p:spPr>
      </p:pic>
    </p:spTree>
    <p:extLst>
      <p:ext uri="{BB962C8B-B14F-4D97-AF65-F5344CB8AC3E}">
        <p14:creationId xmlns:p14="http://schemas.microsoft.com/office/powerpoint/2010/main" val="29802921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66088" y="254656"/>
            <a:ext cx="8911687" cy="1280890"/>
          </a:xfrm>
        </p:spPr>
        <p:txBody>
          <a:bodyPr/>
          <a:lstStyle/>
          <a:p>
            <a:r>
              <a:rPr lang="lv-LV" sz="3200" dirty="0">
                <a:solidFill>
                  <a:srgbClr val="DE7E18">
                    <a:lumMod val="75000"/>
                  </a:srgbClr>
                </a:solidFill>
                <a:latin typeface="Arial Black" panose="020B0A04020102020204" pitchFamily="34" charset="0"/>
              </a:rPr>
              <a:t>Radi savu vīziju (misiju, dzīves mērķi)</a:t>
            </a:r>
            <a:br>
              <a:rPr lang="lv-LV" sz="3200" dirty="0">
                <a:solidFill>
                  <a:srgbClr val="DE7E18">
                    <a:lumMod val="75000"/>
                  </a:srgbClr>
                </a:solidFill>
                <a:latin typeface="Arial Black" panose="020B0A04020102020204" pitchFamily="34" charset="0"/>
              </a:rPr>
            </a:br>
            <a:endParaRPr lang="lv-LV" dirty="0"/>
          </a:p>
        </p:txBody>
      </p:sp>
      <p:sp>
        <p:nvSpPr>
          <p:cNvPr id="3" name="Satura vietturis 2"/>
          <p:cNvSpPr>
            <a:spLocks noGrp="1"/>
          </p:cNvSpPr>
          <p:nvPr>
            <p:ph idx="1"/>
          </p:nvPr>
        </p:nvSpPr>
        <p:spPr>
          <a:xfrm>
            <a:off x="1336779" y="1184564"/>
            <a:ext cx="10038524" cy="4375676"/>
          </a:xfrm>
        </p:spPr>
        <p:txBody>
          <a:bodyPr>
            <a:normAutofit fontScale="92500" lnSpcReduction="10000"/>
          </a:bodyPr>
          <a:lstStyle/>
          <a:p>
            <a:r>
              <a:rPr lang="lv-LV" sz="2800" dirty="0">
                <a:latin typeface="Arial Black" panose="020B0A04020102020204" pitchFamily="34" charset="0"/>
              </a:rPr>
              <a:t>Tā parāda, kā Tu vēlies tērēt savu laiku un enerģiju.</a:t>
            </a:r>
          </a:p>
          <a:p>
            <a:r>
              <a:rPr lang="lv-LV" sz="2800" dirty="0">
                <a:latin typeface="Arial Black" panose="020B0A04020102020204" pitchFamily="34" charset="0"/>
              </a:rPr>
              <a:t>Atspoguļo lietas par kurām Tu </a:t>
            </a:r>
            <a:r>
              <a:rPr lang="lv-LV" sz="2800" dirty="0" smtClean="0">
                <a:latin typeface="Arial Black" panose="020B0A04020102020204" pitchFamily="34" charset="0"/>
              </a:rPr>
              <a:t>«dedz», </a:t>
            </a:r>
            <a:r>
              <a:rPr lang="lv-LV" sz="2800" dirty="0">
                <a:latin typeface="Arial Black" panose="020B0A04020102020204" pitchFamily="34" charset="0"/>
              </a:rPr>
              <a:t>kas Tev ir tuvas.</a:t>
            </a:r>
          </a:p>
          <a:p>
            <a:r>
              <a:rPr lang="lv-LV" sz="2800" dirty="0" smtClean="0">
                <a:latin typeface="Arial Black" panose="020B0A04020102020204" pitchFamily="34" charset="0"/>
              </a:rPr>
              <a:t>Rosina </a:t>
            </a:r>
            <a:r>
              <a:rPr lang="lv-LV" sz="2800" dirty="0">
                <a:latin typeface="Arial Black" panose="020B0A04020102020204" pitchFamily="34" charset="0"/>
              </a:rPr>
              <a:t>Tevi pacelties pāri jau sasniegtajam, izvirzīt lielākus, augstākus mērķus.</a:t>
            </a:r>
          </a:p>
          <a:p>
            <a:r>
              <a:rPr lang="lv-LV" sz="2800" dirty="0" smtClean="0">
                <a:latin typeface="Arial Black" panose="020B0A04020102020204" pitchFamily="34" charset="0"/>
              </a:rPr>
              <a:t>Darbojas </a:t>
            </a:r>
            <a:r>
              <a:rPr lang="lv-LV" sz="2800" dirty="0">
                <a:latin typeface="Arial Black" panose="020B0A04020102020204" pitchFamily="34" charset="0"/>
              </a:rPr>
              <a:t>kā kompass, norādot pareizo virzienu.</a:t>
            </a:r>
          </a:p>
          <a:p>
            <a:r>
              <a:rPr lang="lv-LV" sz="2800" dirty="0" smtClean="0">
                <a:latin typeface="Arial Black" panose="020B0A04020102020204" pitchFamily="34" charset="0"/>
              </a:rPr>
              <a:t>Pastāvīgi </a:t>
            </a:r>
            <a:r>
              <a:rPr lang="lv-LV" sz="2800" dirty="0">
                <a:latin typeface="Arial Black" panose="020B0A04020102020204" pitchFamily="34" charset="0"/>
              </a:rPr>
              <a:t>iedvesmo sevi un citus</a:t>
            </a:r>
            <a:r>
              <a:rPr lang="lv-LV" sz="2800" dirty="0" smtClean="0">
                <a:latin typeface="Arial Black" panose="020B0A04020102020204" pitchFamily="34" charset="0"/>
              </a:rPr>
              <a:t>.</a:t>
            </a:r>
          </a:p>
          <a:p>
            <a:r>
              <a:rPr lang="lv-LV" sz="2800" dirty="0" smtClean="0">
                <a:latin typeface="Arial Black" panose="020B0A04020102020204" pitchFamily="34" charset="0"/>
              </a:rPr>
              <a:t>Palikt </a:t>
            </a:r>
            <a:r>
              <a:rPr lang="lv-LV" sz="2800" dirty="0">
                <a:latin typeface="Arial Black" panose="020B0A04020102020204" pitchFamily="34" charset="0"/>
              </a:rPr>
              <a:t>bez mērķiem un vīzijām ir bīstami, jo mērķis vienlaikus dod gan dzīves virzienu, gan enerģiju, un ļauj apzināties sava darba jēgu.</a:t>
            </a:r>
          </a:p>
          <a:p>
            <a:endParaRPr lang="lv-LV" dirty="0"/>
          </a:p>
        </p:txBody>
      </p:sp>
    </p:spTree>
    <p:extLst>
      <p:ext uri="{BB962C8B-B14F-4D97-AF65-F5344CB8AC3E}">
        <p14:creationId xmlns:p14="http://schemas.microsoft.com/office/powerpoint/2010/main" val="34308183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13871" y="263892"/>
            <a:ext cx="8911687" cy="1280890"/>
          </a:xfrm>
        </p:spPr>
        <p:txBody>
          <a:bodyPr/>
          <a:lstStyle/>
          <a:p>
            <a:r>
              <a:rPr lang="lv-LV" dirty="0">
                <a:solidFill>
                  <a:srgbClr val="DE7E18">
                    <a:lumMod val="75000"/>
                  </a:srgbClr>
                </a:solidFill>
                <a:latin typeface="Arial Black" panose="020B0A04020102020204" pitchFamily="34" charset="0"/>
              </a:rPr>
              <a:t>Mērķu veidi (ikdienā)</a:t>
            </a:r>
            <a:endParaRPr lang="lv-LV" dirty="0"/>
          </a:p>
        </p:txBody>
      </p:sp>
      <p:sp>
        <p:nvSpPr>
          <p:cNvPr id="3" name="Satura vietturis 2"/>
          <p:cNvSpPr>
            <a:spLocks noGrp="1"/>
          </p:cNvSpPr>
          <p:nvPr>
            <p:ph idx="1"/>
          </p:nvPr>
        </p:nvSpPr>
        <p:spPr>
          <a:xfrm>
            <a:off x="1480849" y="1544782"/>
            <a:ext cx="8915400" cy="3777622"/>
          </a:xfrm>
        </p:spPr>
        <p:txBody>
          <a:bodyPr/>
          <a:lstStyle/>
          <a:p>
            <a:r>
              <a:rPr lang="lv-LV" sz="2800" dirty="0">
                <a:latin typeface="Arial Black" panose="020B0A04020102020204" pitchFamily="34" charset="0"/>
              </a:rPr>
              <a:t>Ilgtermiņa mērķi (dzīves vīzija)</a:t>
            </a:r>
          </a:p>
          <a:p>
            <a:r>
              <a:rPr lang="lv-LV" sz="2800" dirty="0" smtClean="0">
                <a:latin typeface="Arial Black" panose="020B0A04020102020204" pitchFamily="34" charset="0"/>
              </a:rPr>
              <a:t>Vidēja </a:t>
            </a:r>
            <a:r>
              <a:rPr lang="lv-LV" sz="2800" dirty="0">
                <a:latin typeface="Arial Black" panose="020B0A04020102020204" pitchFamily="34" charset="0"/>
              </a:rPr>
              <a:t>termiņa mērķi (izglītība, darbs, ģimene ~ 5 gadi)</a:t>
            </a:r>
          </a:p>
          <a:p>
            <a:r>
              <a:rPr lang="lv-LV" sz="2800" dirty="0" smtClean="0">
                <a:latin typeface="Arial Black" panose="020B0A04020102020204" pitchFamily="34" charset="0"/>
              </a:rPr>
              <a:t>Īstermiņa </a:t>
            </a:r>
            <a:r>
              <a:rPr lang="lv-LV" sz="2800" dirty="0">
                <a:latin typeface="Arial Black" panose="020B0A04020102020204" pitchFamily="34" charset="0"/>
              </a:rPr>
              <a:t>mērķi (no mēneša līdz 1 gadam)</a:t>
            </a:r>
          </a:p>
          <a:p>
            <a:r>
              <a:rPr lang="lv-LV" sz="2800" dirty="0" err="1" smtClean="0">
                <a:latin typeface="Arial Black" panose="020B0A04020102020204" pitchFamily="34" charset="0"/>
              </a:rPr>
              <a:t>Minimērķi</a:t>
            </a:r>
            <a:r>
              <a:rPr lang="lv-LV" sz="2800" dirty="0" smtClean="0">
                <a:latin typeface="Arial Black" panose="020B0A04020102020204" pitchFamily="34" charset="0"/>
              </a:rPr>
              <a:t> </a:t>
            </a:r>
            <a:r>
              <a:rPr lang="lv-LV" sz="2800" dirty="0">
                <a:latin typeface="Arial Black" panose="020B0A04020102020204" pitchFamily="34" charset="0"/>
              </a:rPr>
              <a:t>(1 diena - mēnesis)</a:t>
            </a:r>
          </a:p>
          <a:p>
            <a:r>
              <a:rPr lang="lv-LV" sz="2800" dirty="0" err="1" smtClean="0">
                <a:latin typeface="Arial Black" panose="020B0A04020102020204" pitchFamily="34" charset="0"/>
              </a:rPr>
              <a:t>Mikromērķi</a:t>
            </a:r>
            <a:r>
              <a:rPr lang="lv-LV" sz="2800" dirty="0" smtClean="0">
                <a:latin typeface="Arial Black" panose="020B0A04020102020204" pitchFamily="34" charset="0"/>
              </a:rPr>
              <a:t> </a:t>
            </a:r>
            <a:r>
              <a:rPr lang="lv-LV" sz="2800" dirty="0">
                <a:latin typeface="Arial Black" panose="020B0A04020102020204" pitchFamily="34" charset="0"/>
              </a:rPr>
              <a:t>(</a:t>
            </a:r>
            <a:r>
              <a:rPr lang="lv-LV" sz="2800" dirty="0" smtClean="0">
                <a:latin typeface="Arial Black" panose="020B0A04020102020204" pitchFamily="34" charset="0"/>
              </a:rPr>
              <a:t>15 min. </a:t>
            </a:r>
            <a:r>
              <a:rPr lang="lv-LV" sz="2800" dirty="0">
                <a:latin typeface="Arial Black" panose="020B0A04020102020204" pitchFamily="34" charset="0"/>
              </a:rPr>
              <a:t>– 3 stundas) </a:t>
            </a:r>
          </a:p>
          <a:p>
            <a:endParaRPr lang="lv-LV" dirty="0"/>
          </a:p>
        </p:txBody>
      </p:sp>
      <p:pic>
        <p:nvPicPr>
          <p:cNvPr id="4" name="Attēls 3"/>
          <p:cNvPicPr>
            <a:picLocks noChangeAspect="1"/>
          </p:cNvPicPr>
          <p:nvPr/>
        </p:nvPicPr>
        <p:blipFill>
          <a:blip r:embed="rId2"/>
          <a:stretch>
            <a:fillRect/>
          </a:stretch>
        </p:blipFill>
        <p:spPr>
          <a:xfrm>
            <a:off x="10089205" y="87548"/>
            <a:ext cx="1926077" cy="1926077"/>
          </a:xfrm>
          <a:prstGeom prst="rect">
            <a:avLst/>
          </a:prstGeom>
        </p:spPr>
      </p:pic>
    </p:spTree>
    <p:extLst>
      <p:ext uri="{BB962C8B-B14F-4D97-AF65-F5344CB8AC3E}">
        <p14:creationId xmlns:p14="http://schemas.microsoft.com/office/powerpoint/2010/main" val="988292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93798" y="236182"/>
            <a:ext cx="8911687" cy="1280890"/>
          </a:xfrm>
        </p:spPr>
        <p:txBody>
          <a:bodyPr/>
          <a:lstStyle/>
          <a:p>
            <a:r>
              <a:rPr lang="lv-LV" b="1" dirty="0">
                <a:solidFill>
                  <a:schemeClr val="accent2">
                    <a:lumMod val="75000"/>
                  </a:schemeClr>
                </a:solidFill>
                <a:latin typeface="Arial Black" panose="020B0A04020102020204" pitchFamily="34" charset="0"/>
              </a:rPr>
              <a:t>Emocionālā inteliģence</a:t>
            </a:r>
            <a:endParaRPr lang="lv-LV" dirty="0"/>
          </a:p>
        </p:txBody>
      </p:sp>
      <p:sp>
        <p:nvSpPr>
          <p:cNvPr id="3" name="Satura vietturis 2"/>
          <p:cNvSpPr>
            <a:spLocks noGrp="1"/>
          </p:cNvSpPr>
          <p:nvPr>
            <p:ph idx="1"/>
          </p:nvPr>
        </p:nvSpPr>
        <p:spPr/>
        <p:txBody>
          <a:bodyPr/>
          <a:lstStyle/>
          <a:p>
            <a:pPr marL="0" indent="0">
              <a:buNone/>
            </a:pPr>
            <a:endParaRPr lang="lv-LV" dirty="0"/>
          </a:p>
        </p:txBody>
      </p:sp>
      <p:pic>
        <p:nvPicPr>
          <p:cNvPr id="4" name="Satura vietturis 3" descr="https://2.bp.blogspot.com/-HVZ1S3W0pGM/WcH0vApzDoI/AAAAAAAACkA/q6HQnT7Is-kgGqQbR6WaUcFbMQusbiXWgCLcBGAs/s400/EI.png">
            <a:hlinkClick r:id="rId2"/>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365484" y="1184442"/>
            <a:ext cx="9987855" cy="5182533"/>
          </a:xfrm>
          <a:prstGeom prst="rect">
            <a:avLst/>
          </a:prstGeom>
          <a:noFill/>
          <a:ln>
            <a:noFill/>
          </a:ln>
        </p:spPr>
      </p:pic>
    </p:spTree>
    <p:extLst>
      <p:ext uri="{BB962C8B-B14F-4D97-AF65-F5344CB8AC3E}">
        <p14:creationId xmlns:p14="http://schemas.microsoft.com/office/powerpoint/2010/main" val="39028866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7847" y="290002"/>
            <a:ext cx="10349353" cy="1280890"/>
          </a:xfrm>
        </p:spPr>
        <p:txBody>
          <a:bodyPr>
            <a:normAutofit fontScale="90000"/>
          </a:bodyPr>
          <a:lstStyle/>
          <a:p>
            <a:r>
              <a:rPr lang="lv-LV" sz="4000" b="1" dirty="0">
                <a:solidFill>
                  <a:schemeClr val="accent2">
                    <a:lumMod val="75000"/>
                  </a:schemeClr>
                </a:solidFill>
                <a:latin typeface="Arial Black" panose="020B0A04020102020204" pitchFamily="34" charset="0"/>
                <a:cs typeface="Arial" panose="020B0604020202020204" pitchFamily="34" charset="0"/>
              </a:rPr>
              <a:t>Personīgais ieguldījums kopīgajā </a:t>
            </a:r>
            <a:r>
              <a:rPr lang="lv-LV" sz="4000" b="1" dirty="0" smtClean="0">
                <a:solidFill>
                  <a:schemeClr val="accent2">
                    <a:lumMod val="75000"/>
                  </a:schemeClr>
                </a:solidFill>
                <a:latin typeface="Arial Black" panose="020B0A04020102020204" pitchFamily="34" charset="0"/>
                <a:cs typeface="Arial" panose="020B0604020202020204" pitchFamily="34" charset="0"/>
              </a:rPr>
              <a:t>darbā</a:t>
            </a:r>
            <a:br>
              <a:rPr lang="lv-LV" sz="4000" b="1" dirty="0" smtClean="0">
                <a:solidFill>
                  <a:schemeClr val="accent2">
                    <a:lumMod val="75000"/>
                  </a:schemeClr>
                </a:solidFill>
                <a:latin typeface="Arial Black" panose="020B0A04020102020204" pitchFamily="34" charset="0"/>
                <a:cs typeface="Arial" panose="020B0604020202020204" pitchFamily="34" charset="0"/>
              </a:rPr>
            </a:br>
            <a:r>
              <a:rPr lang="lv-LV" sz="4000" b="1" dirty="0" smtClean="0">
                <a:solidFill>
                  <a:schemeClr val="accent2">
                    <a:lumMod val="75000"/>
                  </a:schemeClr>
                </a:solidFill>
                <a:latin typeface="Arial Black" panose="020B0A04020102020204" pitchFamily="34" charset="0"/>
                <a:cs typeface="Arial" panose="020B0604020202020204" pitchFamily="34" charset="0"/>
              </a:rPr>
              <a:t>      </a:t>
            </a:r>
            <a:r>
              <a:rPr lang="lv-LV" dirty="0" smtClean="0">
                <a:solidFill>
                  <a:schemeClr val="accent2">
                    <a:lumMod val="75000"/>
                  </a:schemeClr>
                </a:solidFill>
                <a:latin typeface="Arial Black" panose="020B0A04020102020204" pitchFamily="34" charset="0"/>
              </a:rPr>
              <a:t>Praktiskais </a:t>
            </a:r>
            <a:r>
              <a:rPr lang="lv-LV" dirty="0">
                <a:solidFill>
                  <a:schemeClr val="accent2">
                    <a:lumMod val="75000"/>
                  </a:schemeClr>
                </a:solidFill>
                <a:latin typeface="Arial Black" panose="020B0A04020102020204" pitchFamily="34" charset="0"/>
              </a:rPr>
              <a:t>uzdevums</a:t>
            </a:r>
            <a:br>
              <a:rPr lang="lv-LV" dirty="0">
                <a:solidFill>
                  <a:schemeClr val="accent2">
                    <a:lumMod val="75000"/>
                  </a:schemeClr>
                </a:solidFill>
                <a:latin typeface="Arial Black" panose="020B0A04020102020204" pitchFamily="34" charset="0"/>
              </a:rPr>
            </a:br>
            <a:r>
              <a:rPr lang="lv-LV" b="1" dirty="0">
                <a:latin typeface="Arial Black" panose="020B0A04020102020204" pitchFamily="34" charset="0"/>
                <a:cs typeface="Arial" panose="020B0604020202020204" pitchFamily="34" charset="0"/>
              </a:rPr>
              <a:t/>
            </a:r>
            <a:br>
              <a:rPr lang="lv-LV" b="1" dirty="0">
                <a:latin typeface="Arial Black" panose="020B0A04020102020204" pitchFamily="34" charset="0"/>
                <a:cs typeface="Arial" panose="020B0604020202020204" pitchFamily="34" charset="0"/>
              </a:rPr>
            </a:br>
            <a:endParaRPr lang="lv-LV" dirty="0"/>
          </a:p>
        </p:txBody>
      </p:sp>
      <p:sp>
        <p:nvSpPr>
          <p:cNvPr id="3" name="Satura vietturis 2"/>
          <p:cNvSpPr>
            <a:spLocks noGrp="1"/>
          </p:cNvSpPr>
          <p:nvPr>
            <p:ph idx="1"/>
          </p:nvPr>
        </p:nvSpPr>
        <p:spPr>
          <a:xfrm>
            <a:off x="1130578" y="2211337"/>
            <a:ext cx="8915400" cy="3777622"/>
          </a:xfrm>
        </p:spPr>
        <p:txBody>
          <a:bodyPr>
            <a:normAutofit/>
          </a:bodyPr>
          <a:lstStyle/>
          <a:p>
            <a:r>
              <a:rPr lang="lv-LV" sz="3600" dirty="0" smtClean="0">
                <a:latin typeface="Arial Black" panose="020B0A04020102020204" pitchFamily="34" charset="0"/>
              </a:rPr>
              <a:t> </a:t>
            </a:r>
            <a:r>
              <a:rPr lang="lv-LV" sz="3200" dirty="0" smtClean="0">
                <a:latin typeface="Arial Black" panose="020B0A04020102020204" pitchFamily="34" charset="0"/>
              </a:rPr>
              <a:t>Ko Tu darītu, kā pavadītu </a:t>
            </a:r>
          </a:p>
          <a:p>
            <a:pPr marL="0" indent="0">
              <a:buNone/>
            </a:pPr>
            <a:r>
              <a:rPr lang="lv-LV" sz="3200" dirty="0" smtClean="0">
                <a:latin typeface="Arial Black" panose="020B0A04020102020204" pitchFamily="34" charset="0"/>
              </a:rPr>
              <a:t>dzīvi, ja Tavā rīcībā būtu </a:t>
            </a:r>
          </a:p>
          <a:p>
            <a:pPr marL="0" indent="0">
              <a:buNone/>
            </a:pPr>
            <a:r>
              <a:rPr lang="lv-LV" sz="3200" dirty="0" smtClean="0">
                <a:latin typeface="Arial Black" panose="020B0A04020102020204" pitchFamily="34" charset="0"/>
              </a:rPr>
              <a:t>neierobežoti daudz laika un naudas?</a:t>
            </a:r>
            <a:endParaRPr lang="lv-LV" sz="3200"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8642352" y="1133647"/>
            <a:ext cx="3244848" cy="1817115"/>
          </a:xfrm>
          <a:prstGeom prst="rect">
            <a:avLst/>
          </a:prstGeom>
        </p:spPr>
      </p:pic>
    </p:spTree>
    <p:extLst>
      <p:ext uri="{BB962C8B-B14F-4D97-AF65-F5344CB8AC3E}">
        <p14:creationId xmlns:p14="http://schemas.microsoft.com/office/powerpoint/2010/main" val="7344644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66088" y="388413"/>
            <a:ext cx="8911687" cy="1280890"/>
          </a:xfrm>
        </p:spPr>
        <p:txBody>
          <a:bodyPr>
            <a:normAutofit fontScale="90000"/>
          </a:bodyPr>
          <a:lstStyle/>
          <a:p>
            <a:r>
              <a:rPr lang="lv-LV" sz="4000" b="1" dirty="0">
                <a:solidFill>
                  <a:schemeClr val="accent2">
                    <a:lumMod val="75000"/>
                  </a:schemeClr>
                </a:solidFill>
                <a:latin typeface="Arial Black" panose="020B0A04020102020204" pitchFamily="34" charset="0"/>
                <a:cs typeface="Arial" panose="020B0604020202020204" pitchFamily="34" charset="0"/>
              </a:rPr>
              <a:t>Kā bagātināt savu darba laiku</a:t>
            </a:r>
            <a:br>
              <a:rPr lang="lv-LV" sz="4000" b="1" dirty="0">
                <a:solidFill>
                  <a:schemeClr val="accent2">
                    <a:lumMod val="75000"/>
                  </a:schemeClr>
                </a:solidFill>
                <a:latin typeface="Arial Black" panose="020B0A04020102020204" pitchFamily="34" charset="0"/>
                <a:cs typeface="Arial" panose="020B0604020202020204" pitchFamily="34" charset="0"/>
              </a:rPr>
            </a:br>
            <a:r>
              <a:rPr lang="lv-LV" b="1" dirty="0">
                <a:solidFill>
                  <a:schemeClr val="accent2">
                    <a:lumMod val="75000"/>
                  </a:schemeClr>
                </a:solidFill>
                <a:latin typeface="Arial Black" panose="020B0A04020102020204" pitchFamily="34" charset="0"/>
                <a:cs typeface="Arial" panose="020B0604020202020204" pitchFamily="34" charset="0"/>
              </a:rPr>
              <a:t>          Praktiskais uzdevums</a:t>
            </a:r>
            <a:r>
              <a:rPr lang="lv-LV" b="1" dirty="0">
                <a:latin typeface="Arial Black" panose="020B0A04020102020204" pitchFamily="34" charset="0"/>
                <a:cs typeface="Arial" panose="020B0604020202020204" pitchFamily="34" charset="0"/>
              </a:rPr>
              <a:t/>
            </a:r>
            <a:br>
              <a:rPr lang="lv-LV" b="1" dirty="0">
                <a:latin typeface="Arial Black" panose="020B0A04020102020204" pitchFamily="34" charset="0"/>
                <a:cs typeface="Arial" panose="020B0604020202020204" pitchFamily="34" charset="0"/>
              </a:rPr>
            </a:br>
            <a:endParaRPr lang="lv-LV" dirty="0"/>
          </a:p>
        </p:txBody>
      </p:sp>
      <p:sp>
        <p:nvSpPr>
          <p:cNvPr id="3" name="Satura vietturis 2"/>
          <p:cNvSpPr>
            <a:spLocks noGrp="1"/>
          </p:cNvSpPr>
          <p:nvPr>
            <p:ph idx="1"/>
          </p:nvPr>
        </p:nvSpPr>
        <p:spPr>
          <a:xfrm>
            <a:off x="1006597" y="2200563"/>
            <a:ext cx="8915400" cy="3777622"/>
          </a:xfrm>
        </p:spPr>
        <p:txBody>
          <a:bodyPr>
            <a:normAutofit/>
          </a:bodyPr>
          <a:lstStyle/>
          <a:p>
            <a:r>
              <a:rPr lang="lv-LV" sz="2800" dirty="0">
                <a:latin typeface="Arial Black" panose="020B0A04020102020204" pitchFamily="34" charset="0"/>
              </a:rPr>
              <a:t>Īstermiņa mērķi (no mēneša līdz 1 gadam)</a:t>
            </a:r>
          </a:p>
          <a:p>
            <a:r>
              <a:rPr lang="lv-LV" sz="2800" dirty="0" err="1" smtClean="0">
                <a:latin typeface="Arial Black" panose="020B0A04020102020204" pitchFamily="34" charset="0"/>
              </a:rPr>
              <a:t>Minimērķi</a:t>
            </a:r>
            <a:r>
              <a:rPr lang="lv-LV" sz="2800" dirty="0" smtClean="0">
                <a:latin typeface="Arial Black" panose="020B0A04020102020204" pitchFamily="34" charset="0"/>
              </a:rPr>
              <a:t> </a:t>
            </a:r>
            <a:r>
              <a:rPr lang="lv-LV" sz="2800" dirty="0">
                <a:latin typeface="Arial Black" panose="020B0A04020102020204" pitchFamily="34" charset="0"/>
              </a:rPr>
              <a:t>(1 diena - mēnesis</a:t>
            </a:r>
            <a:r>
              <a:rPr lang="lv-LV" sz="2800" dirty="0" smtClean="0">
                <a:latin typeface="Arial Black" panose="020B0A04020102020204" pitchFamily="34" charset="0"/>
              </a:rPr>
              <a:t>)</a:t>
            </a:r>
          </a:p>
          <a:p>
            <a:pPr marL="0" indent="0">
              <a:buNone/>
            </a:pPr>
            <a:endParaRPr lang="lv-LV" sz="2800" dirty="0">
              <a:latin typeface="Arial Black" panose="020B0A04020102020204" pitchFamily="34" charset="0"/>
            </a:endParaRPr>
          </a:p>
          <a:p>
            <a:pPr marL="0" indent="0">
              <a:buNone/>
            </a:pPr>
            <a:r>
              <a:rPr lang="lv-LV" sz="2800" dirty="0" smtClean="0">
                <a:latin typeface="Arial Black" panose="020B0A04020102020204" pitchFamily="34" charset="0"/>
              </a:rPr>
              <a:t>   Ko gribētu mainīt savā darba vietā </a:t>
            </a:r>
          </a:p>
          <a:p>
            <a:pPr marL="0" indent="0">
              <a:buNone/>
            </a:pPr>
            <a:r>
              <a:rPr lang="lv-LV" sz="2800" dirty="0" smtClean="0">
                <a:latin typeface="Arial Black" panose="020B0A04020102020204" pitchFamily="34" charset="0"/>
              </a:rPr>
              <a:t>(2 lietas)– atļaujies pasapņot?!</a:t>
            </a:r>
            <a:endParaRPr lang="lv-LV" sz="2800" dirty="0">
              <a:latin typeface="Arial Black" panose="020B0A04020102020204" pitchFamily="34" charset="0"/>
            </a:endParaRPr>
          </a:p>
        </p:txBody>
      </p:sp>
      <p:pic>
        <p:nvPicPr>
          <p:cNvPr id="4" name="Satura vietturis 3"/>
          <p:cNvPicPr>
            <a:picLocks noChangeAspect="1"/>
          </p:cNvPicPr>
          <p:nvPr/>
        </p:nvPicPr>
        <p:blipFill>
          <a:blip r:embed="rId2"/>
          <a:stretch>
            <a:fillRect/>
          </a:stretch>
        </p:blipFill>
        <p:spPr>
          <a:xfrm>
            <a:off x="9635981" y="328547"/>
            <a:ext cx="2394207" cy="1340756"/>
          </a:xfrm>
          <a:prstGeom prst="rect">
            <a:avLst/>
          </a:prstGeom>
        </p:spPr>
      </p:pic>
    </p:spTree>
    <p:extLst>
      <p:ext uri="{BB962C8B-B14F-4D97-AF65-F5344CB8AC3E}">
        <p14:creationId xmlns:p14="http://schemas.microsoft.com/office/powerpoint/2010/main" val="23435771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78525" y="263626"/>
            <a:ext cx="8911687" cy="1280890"/>
          </a:xfrm>
        </p:spPr>
        <p:txBody>
          <a:bodyPr/>
          <a:lstStyle/>
          <a:p>
            <a:r>
              <a:rPr lang="lv-LV" dirty="0" smtClean="0">
                <a:solidFill>
                  <a:schemeClr val="accent2">
                    <a:lumMod val="75000"/>
                  </a:schemeClr>
                </a:solidFill>
                <a:latin typeface="Arial Black" panose="020B0A04020102020204" pitchFamily="34" charset="0"/>
              </a:rPr>
              <a:t>Iniciatīva darba vidē</a:t>
            </a:r>
            <a:r>
              <a:rPr lang="lv-LV" dirty="0">
                <a:solidFill>
                  <a:schemeClr val="accent2">
                    <a:lumMod val="75000"/>
                  </a:schemeClr>
                </a:solidFill>
                <a:latin typeface="Arial Black" panose="020B0A04020102020204" pitchFamily="34" charset="0"/>
              </a:rPr>
              <a:t> </a:t>
            </a:r>
            <a:r>
              <a:rPr lang="lv-LV" dirty="0" smtClean="0">
                <a:solidFill>
                  <a:schemeClr val="accent2">
                    <a:lumMod val="75000"/>
                  </a:schemeClr>
                </a:solidFill>
                <a:latin typeface="Arial Black" panose="020B0A04020102020204" pitchFamily="34" charset="0"/>
              </a:rPr>
              <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           </a:t>
            </a:r>
            <a:r>
              <a:rPr lang="lv-LV" sz="3200" dirty="0" smtClean="0">
                <a:solidFill>
                  <a:schemeClr val="accent2">
                    <a:lumMod val="75000"/>
                  </a:schemeClr>
                </a:solidFill>
                <a:latin typeface="Arial Black" panose="020B0A04020102020204" pitchFamily="34" charset="0"/>
              </a:rPr>
              <a:t>Praktiskais </a:t>
            </a:r>
            <a:r>
              <a:rPr lang="lv-LV" sz="3200" dirty="0">
                <a:solidFill>
                  <a:schemeClr val="accent2">
                    <a:lumMod val="75000"/>
                  </a:schemeClr>
                </a:solidFill>
                <a:latin typeface="Arial Black" panose="020B0A04020102020204" pitchFamily="34" charset="0"/>
              </a:rPr>
              <a:t>uzdevums</a:t>
            </a:r>
          </a:p>
        </p:txBody>
      </p:sp>
      <p:sp>
        <p:nvSpPr>
          <p:cNvPr id="3" name="Satura vietturis 2"/>
          <p:cNvSpPr>
            <a:spLocks noGrp="1"/>
          </p:cNvSpPr>
          <p:nvPr>
            <p:ph idx="1"/>
          </p:nvPr>
        </p:nvSpPr>
        <p:spPr>
          <a:xfrm>
            <a:off x="1208820" y="1992923"/>
            <a:ext cx="8915400" cy="3777622"/>
          </a:xfrm>
        </p:spPr>
        <p:txBody>
          <a:bodyPr>
            <a:normAutofit/>
          </a:bodyPr>
          <a:lstStyle/>
          <a:p>
            <a:r>
              <a:rPr lang="lv-LV" sz="3200" dirty="0" smtClean="0">
                <a:latin typeface="Arial Black" panose="020B0A04020102020204" pitchFamily="34" charset="0"/>
              </a:rPr>
              <a:t> Kā virzīt ideju un novest līdz rezultātam?</a:t>
            </a:r>
          </a:p>
          <a:p>
            <a:pPr marL="0" indent="0">
              <a:buNone/>
            </a:pPr>
            <a:endParaRPr lang="lv-LV" sz="3200" dirty="0" smtClean="0">
              <a:latin typeface="Arial Black" panose="020B0A04020102020204" pitchFamily="34" charset="0"/>
            </a:endParaRPr>
          </a:p>
          <a:p>
            <a:r>
              <a:rPr lang="lv-LV" sz="3200" dirty="0" smtClean="0">
                <a:latin typeface="Arial Black" panose="020B0A04020102020204" pitchFamily="34" charset="0"/>
              </a:rPr>
              <a:t> Izvēlieties vienu īstermiņa mērķi grupā un aprakstiet soli pa solim, kā to piepildīt!</a:t>
            </a:r>
            <a:endParaRPr lang="lv-LV" sz="3200" dirty="0">
              <a:latin typeface="Arial Black" panose="020B0A04020102020204" pitchFamily="34" charset="0"/>
            </a:endParaRPr>
          </a:p>
        </p:txBody>
      </p:sp>
      <p:pic>
        <p:nvPicPr>
          <p:cNvPr id="4" name="Satura vietturis 3"/>
          <p:cNvPicPr>
            <a:picLocks noChangeAspect="1"/>
          </p:cNvPicPr>
          <p:nvPr/>
        </p:nvPicPr>
        <p:blipFill>
          <a:blip r:embed="rId2"/>
          <a:stretch>
            <a:fillRect/>
          </a:stretch>
        </p:blipFill>
        <p:spPr>
          <a:xfrm>
            <a:off x="9635981" y="328547"/>
            <a:ext cx="2394207" cy="1340756"/>
          </a:xfrm>
          <a:prstGeom prst="rect">
            <a:avLst/>
          </a:prstGeom>
        </p:spPr>
      </p:pic>
    </p:spTree>
    <p:extLst>
      <p:ext uri="{BB962C8B-B14F-4D97-AF65-F5344CB8AC3E}">
        <p14:creationId xmlns:p14="http://schemas.microsoft.com/office/powerpoint/2010/main" val="8239051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0743" y="300837"/>
            <a:ext cx="8911687" cy="1280890"/>
          </a:xfrm>
        </p:spPr>
        <p:txBody>
          <a:bodyPr/>
          <a:lstStyle/>
          <a:p>
            <a:r>
              <a:rPr lang="lv-LV" b="1" dirty="0">
                <a:solidFill>
                  <a:schemeClr val="accent2">
                    <a:lumMod val="75000"/>
                  </a:schemeClr>
                </a:solidFill>
                <a:latin typeface="Arial Black" panose="020B0A04020102020204" pitchFamily="34" charset="0"/>
              </a:rPr>
              <a:t>Atziņas no Svētiem rakstiem</a:t>
            </a:r>
            <a:endParaRPr lang="lv-LV" dirty="0">
              <a:latin typeface="Arial Black" panose="020B0A04020102020204" pitchFamily="34" charset="0"/>
            </a:endParaRPr>
          </a:p>
        </p:txBody>
      </p:sp>
      <p:sp>
        <p:nvSpPr>
          <p:cNvPr id="3" name="Satura vietturis 2"/>
          <p:cNvSpPr>
            <a:spLocks noGrp="1"/>
          </p:cNvSpPr>
          <p:nvPr>
            <p:ph idx="1"/>
          </p:nvPr>
        </p:nvSpPr>
        <p:spPr>
          <a:xfrm>
            <a:off x="1083365" y="1581727"/>
            <a:ext cx="9806441" cy="4615543"/>
          </a:xfrm>
        </p:spPr>
        <p:txBody>
          <a:bodyPr>
            <a:normAutofit/>
          </a:bodyPr>
          <a:lstStyle/>
          <a:p>
            <a:pPr marL="457200" lvl="1" indent="0">
              <a:buNone/>
            </a:pPr>
            <a:r>
              <a:rPr lang="lv-LV" sz="2000" b="1" dirty="0">
                <a:solidFill>
                  <a:schemeClr val="tx1"/>
                </a:solidFill>
                <a:latin typeface="Arial Black" panose="020B0A04020102020204" pitchFamily="34" charset="0"/>
              </a:rPr>
              <a:t>1. Ja es runātu ar cilvēku un eņģeļu mēlēm un man nebūtu mīlestības, tad es būtu skanošs varš vai šķindošs zvārgulis.</a:t>
            </a:r>
          </a:p>
          <a:p>
            <a:pPr marL="457200" lvl="1" indent="0">
              <a:buNone/>
            </a:pPr>
            <a:r>
              <a:rPr lang="lv-LV" sz="2000" b="1" dirty="0">
                <a:solidFill>
                  <a:schemeClr val="tx1"/>
                </a:solidFill>
                <a:latin typeface="Arial Black" panose="020B0A04020102020204" pitchFamily="34" charset="0"/>
              </a:rPr>
              <a:t>3. Un, ja es visu savu mantu izdalītu nabagiem un nodotu savu miesu, lai mani sadedzina, bet man nebūtu mīlestības, tad tas man nelīdz nenieka. </a:t>
            </a:r>
          </a:p>
          <a:p>
            <a:pPr marL="457200" lvl="1" indent="0" algn="ctr">
              <a:buNone/>
            </a:pPr>
            <a:r>
              <a:rPr lang="lv-LV" sz="2000" b="1" dirty="0">
                <a:solidFill>
                  <a:schemeClr val="tx1"/>
                </a:solidFill>
                <a:latin typeface="Arial Black" panose="020B0A04020102020204" pitchFamily="34" charset="0"/>
              </a:rPr>
              <a:t>                        (Pāvila 1. Vēstule korintiešiem 13. nodaļa)</a:t>
            </a:r>
          </a:p>
          <a:p>
            <a:pPr marL="457200" lvl="1" indent="0">
              <a:buNone/>
            </a:pPr>
            <a:endParaRPr lang="lv-LV" sz="2000" b="1" dirty="0">
              <a:solidFill>
                <a:schemeClr val="tx1"/>
              </a:solidFill>
              <a:latin typeface="Arial Black" panose="020B0A04020102020204" pitchFamily="34" charset="0"/>
            </a:endParaRPr>
          </a:p>
          <a:p>
            <a:pPr marL="457200" lvl="1" indent="0">
              <a:buNone/>
            </a:pPr>
            <a:r>
              <a:rPr lang="lv-LV" sz="2000" dirty="0">
                <a:solidFill>
                  <a:schemeClr val="tx1"/>
                </a:solidFill>
                <a:latin typeface="Arial Black" panose="020B0A04020102020204" pitchFamily="34" charset="0"/>
              </a:rPr>
              <a:t> </a:t>
            </a:r>
          </a:p>
          <a:p>
            <a:pPr marL="457200" lvl="1" indent="0">
              <a:buNone/>
            </a:pPr>
            <a:r>
              <a:rPr lang="lv-LV" sz="2000" b="1" dirty="0">
                <a:solidFill>
                  <a:schemeClr val="tx1"/>
                </a:solidFill>
                <a:latin typeface="Arial Black" panose="020B0A04020102020204" pitchFamily="34" charset="0"/>
              </a:rPr>
              <a:t>Svētīgs, kas rūpējas par grūtdieni! Tas </a:t>
            </a:r>
            <a:r>
              <a:rPr lang="lv-LV" sz="2000" b="1" dirty="0" smtClean="0">
                <a:solidFill>
                  <a:schemeClr val="tx1"/>
                </a:solidFill>
                <a:latin typeface="Arial Black" panose="020B0A04020102020204" pitchFamily="34" charset="0"/>
              </a:rPr>
              <a:t>Kungs </a:t>
            </a:r>
            <a:r>
              <a:rPr lang="lv-LV" sz="2000" b="1" dirty="0">
                <a:solidFill>
                  <a:schemeClr val="tx1"/>
                </a:solidFill>
                <a:latin typeface="Arial Black" panose="020B0A04020102020204" pitchFamily="34" charset="0"/>
              </a:rPr>
              <a:t>viņu izglābs ļaunā dienā.</a:t>
            </a:r>
          </a:p>
          <a:p>
            <a:pPr marL="0" indent="0" algn="r">
              <a:buNone/>
            </a:pPr>
            <a:r>
              <a:rPr lang="lv-LV" sz="2000" dirty="0">
                <a:solidFill>
                  <a:schemeClr val="tx1"/>
                </a:solidFill>
                <a:latin typeface="Arial Black" panose="020B0A04020102020204" pitchFamily="34" charset="0"/>
              </a:rPr>
              <a:t>(41.psalms 2.)</a:t>
            </a:r>
          </a:p>
          <a:p>
            <a:endParaRPr lang="lv-LV" sz="2000" dirty="0"/>
          </a:p>
        </p:txBody>
      </p:sp>
    </p:spTree>
    <p:extLst>
      <p:ext uri="{BB962C8B-B14F-4D97-AF65-F5344CB8AC3E}">
        <p14:creationId xmlns:p14="http://schemas.microsoft.com/office/powerpoint/2010/main" val="17807538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a:bodyPr>
          <a:lstStyle/>
          <a:p>
            <a:r>
              <a:rPr lang="lv-LV" sz="5400" dirty="0" smtClean="0">
                <a:solidFill>
                  <a:schemeClr val="accent2">
                    <a:lumMod val="75000"/>
                  </a:schemeClr>
                </a:solidFill>
                <a:latin typeface="Arial Black" panose="020B0A04020102020204" pitchFamily="34" charset="0"/>
              </a:rPr>
              <a:t>      PALDIES!</a:t>
            </a:r>
            <a:endParaRPr lang="lv-LV" sz="5400" dirty="0">
              <a:solidFill>
                <a:schemeClr val="accent2">
                  <a:lumMod val="75000"/>
                </a:schemeClr>
              </a:solidFill>
              <a:latin typeface="Arial Black" panose="020B0A04020102020204" pitchFamily="34" charset="0"/>
            </a:endParaRPr>
          </a:p>
        </p:txBody>
      </p:sp>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9271" y="302591"/>
            <a:ext cx="2033312" cy="2366984"/>
          </a:xfrm>
          <a:prstGeom prst="rect">
            <a:avLst/>
          </a:prstGeom>
        </p:spPr>
      </p:pic>
      <p:pic>
        <p:nvPicPr>
          <p:cNvPr id="5" name="Attēls 4"/>
          <p:cNvPicPr>
            <a:picLocks noChangeAspect="1"/>
          </p:cNvPicPr>
          <p:nvPr/>
        </p:nvPicPr>
        <p:blipFill>
          <a:blip r:embed="rId3"/>
          <a:stretch>
            <a:fillRect/>
          </a:stretch>
        </p:blipFill>
        <p:spPr>
          <a:xfrm>
            <a:off x="6424234" y="2669575"/>
            <a:ext cx="3627434" cy="2365453"/>
          </a:xfrm>
          <a:prstGeom prst="rect">
            <a:avLst/>
          </a:prstGeom>
        </p:spPr>
      </p:pic>
      <p:pic>
        <p:nvPicPr>
          <p:cNvPr id="3" name="Attēls 2"/>
          <p:cNvPicPr>
            <a:picLocks noChangeAspect="1"/>
          </p:cNvPicPr>
          <p:nvPr/>
        </p:nvPicPr>
        <p:blipFill>
          <a:blip r:embed="rId4"/>
          <a:stretch>
            <a:fillRect/>
          </a:stretch>
        </p:blipFill>
        <p:spPr>
          <a:xfrm>
            <a:off x="1296138" y="1742277"/>
            <a:ext cx="5035732" cy="3779848"/>
          </a:xfrm>
          <a:prstGeom prst="rect">
            <a:avLst/>
          </a:prstGeom>
        </p:spPr>
      </p:pic>
    </p:spTree>
    <p:extLst>
      <p:ext uri="{BB962C8B-B14F-4D97-AF65-F5344CB8AC3E}">
        <p14:creationId xmlns:p14="http://schemas.microsoft.com/office/powerpoint/2010/main" val="160031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59346" y="217710"/>
            <a:ext cx="9010794" cy="1564908"/>
          </a:xfrm>
        </p:spPr>
        <p:txBody>
          <a:bodyPr>
            <a:normAutofit fontScale="90000"/>
          </a:bodyPr>
          <a:lstStyle/>
          <a:p>
            <a:r>
              <a:rPr lang="lv-LV" b="1" dirty="0">
                <a:solidFill>
                  <a:schemeClr val="accent2">
                    <a:lumMod val="75000"/>
                  </a:schemeClr>
                </a:solidFill>
                <a:latin typeface="Arial Black" panose="020B0A04020102020204" pitchFamily="34" charset="0"/>
              </a:rPr>
              <a:t>Abrahama </a:t>
            </a:r>
            <a:r>
              <a:rPr lang="lv-LV" b="1" dirty="0" err="1" smtClean="0">
                <a:solidFill>
                  <a:schemeClr val="accent2">
                    <a:lumMod val="75000"/>
                  </a:schemeClr>
                </a:solidFill>
                <a:latin typeface="Arial Black" panose="020B0A04020102020204" pitchFamily="34" charset="0"/>
              </a:rPr>
              <a:t>Maslova</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vajadzību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piramīda</a:t>
            </a:r>
            <a:endParaRPr lang="lv-LV" dirty="0"/>
          </a:p>
        </p:txBody>
      </p:sp>
      <p:pic>
        <p:nvPicPr>
          <p:cNvPr id="4" name="Satura vietturis 3" descr="Attēlu rezultāti vaicājumam “maslova piramīda”">
            <a:hlinkClick r:id="rId2" tgtFrame="&quot;_blank&quo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081468" y="888173"/>
            <a:ext cx="6882095" cy="5789718"/>
          </a:xfrm>
          <a:prstGeom prst="rect">
            <a:avLst/>
          </a:prstGeom>
          <a:noFill/>
          <a:ln>
            <a:noFill/>
          </a:ln>
        </p:spPr>
      </p:pic>
    </p:spTree>
    <p:extLst>
      <p:ext uri="{BB962C8B-B14F-4D97-AF65-F5344CB8AC3E}">
        <p14:creationId xmlns:p14="http://schemas.microsoft.com/office/powerpoint/2010/main" val="260330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tatic.tildacdn.com/tild3739-3939-4763-b361-653265663931/Maslova_Piramda-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957" y="-1519408"/>
            <a:ext cx="12185887" cy="933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392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9980" y="310074"/>
            <a:ext cx="8911687" cy="1280890"/>
          </a:xfrm>
        </p:spPr>
        <p:txBody>
          <a:bodyPr/>
          <a:lstStyle/>
          <a:p>
            <a:r>
              <a:rPr lang="lv-LV" b="1" dirty="0">
                <a:solidFill>
                  <a:schemeClr val="accent2">
                    <a:lumMod val="75000"/>
                  </a:schemeClr>
                </a:solidFill>
                <a:latin typeface="Arial Black" panose="020B0A04020102020204" pitchFamily="34" charset="0"/>
              </a:rPr>
              <a:t>Kas ir diskriminācija?</a:t>
            </a:r>
            <a:endParaRPr lang="lv-LV" dirty="0"/>
          </a:p>
        </p:txBody>
      </p:sp>
      <p:sp>
        <p:nvSpPr>
          <p:cNvPr id="3" name="Satura vietturis 2"/>
          <p:cNvSpPr>
            <a:spLocks noGrp="1"/>
          </p:cNvSpPr>
          <p:nvPr>
            <p:ph idx="1"/>
          </p:nvPr>
        </p:nvSpPr>
        <p:spPr>
          <a:xfrm>
            <a:off x="1539980" y="1282730"/>
            <a:ext cx="9823622" cy="4955059"/>
          </a:xfrm>
        </p:spPr>
        <p:txBody>
          <a:bodyPr>
            <a:normAutofit lnSpcReduction="10000"/>
          </a:bodyPr>
          <a:lstStyle/>
          <a:p>
            <a:pPr marL="0" lvl="0" indent="0" algn="just" defTabSz="914400">
              <a:lnSpc>
                <a:spcPct val="90000"/>
              </a:lnSpc>
              <a:buClrTx/>
              <a:buNone/>
            </a:pPr>
            <a:r>
              <a:rPr lang="lv-LV" sz="3200" b="1" dirty="0">
                <a:solidFill>
                  <a:prstClr val="black"/>
                </a:solidFill>
                <a:latin typeface="Arial Black" panose="020B0A04020102020204" pitchFamily="34" charset="0"/>
              </a:rPr>
              <a:t>Diskriminācija – aizliegta atšķirīga attieksme, kuras mērķis vai rezultāts ir personas nostādīšana mazāk labvēlīgā situācijā attiecībā pret citu personu, kas atrodas ar šo personu salīdzināmos apstākļos, un kuras pamatā ir kāds no aizliegtajiem atšķirīgas attieksmes pamatiem</a:t>
            </a:r>
            <a:r>
              <a:rPr lang="lv-LV" sz="3200" b="1" dirty="0" smtClean="0">
                <a:solidFill>
                  <a:prstClr val="black"/>
                </a:solidFill>
                <a:latin typeface="Arial Black" panose="020B0A04020102020204" pitchFamily="34" charset="0"/>
              </a:rPr>
              <a:t>:</a:t>
            </a:r>
          </a:p>
          <a:p>
            <a:pPr lvl="0" algn="just" defTabSz="914400">
              <a:lnSpc>
                <a:spcPct val="90000"/>
              </a:lnSpc>
              <a:buClrTx/>
              <a:buFont typeface="Arial" panose="020B0604020202020204" pitchFamily="34" charset="0"/>
              <a:buChar char="•"/>
            </a:pPr>
            <a:r>
              <a:rPr lang="lv-LV" sz="3200" b="1" dirty="0" smtClean="0">
                <a:solidFill>
                  <a:prstClr val="black"/>
                </a:solidFill>
                <a:latin typeface="Arial Black" panose="020B0A04020102020204" pitchFamily="34" charset="0"/>
              </a:rPr>
              <a:t>tieša diskriminācija</a:t>
            </a:r>
          </a:p>
          <a:p>
            <a:pPr algn="just" defTabSz="914400">
              <a:lnSpc>
                <a:spcPct val="90000"/>
              </a:lnSpc>
              <a:buClrTx/>
              <a:buFont typeface="Arial" panose="020B0604020202020204" pitchFamily="34" charset="0"/>
              <a:buChar char="•"/>
            </a:pPr>
            <a:r>
              <a:rPr lang="lv-LV" sz="3200" b="1" dirty="0" smtClean="0">
                <a:solidFill>
                  <a:prstClr val="black"/>
                </a:solidFill>
                <a:latin typeface="Arial Black" panose="020B0A04020102020204" pitchFamily="34" charset="0"/>
              </a:rPr>
              <a:t>netieša diskriminācija</a:t>
            </a:r>
          </a:p>
          <a:p>
            <a:pPr lvl="0" algn="just" defTabSz="914400">
              <a:lnSpc>
                <a:spcPct val="90000"/>
              </a:lnSpc>
              <a:buClrTx/>
              <a:buFont typeface="Arial" panose="020B0604020202020204" pitchFamily="34" charset="0"/>
              <a:buChar char="•"/>
            </a:pPr>
            <a:r>
              <a:rPr lang="lv-LV" sz="3200" b="1" dirty="0" smtClean="0">
                <a:solidFill>
                  <a:prstClr val="black"/>
                </a:solidFill>
                <a:latin typeface="Arial Black" panose="020B0A04020102020204" pitchFamily="34" charset="0"/>
              </a:rPr>
              <a:t>personas </a:t>
            </a:r>
            <a:r>
              <a:rPr lang="lv-LV" sz="3200" b="1" dirty="0">
                <a:solidFill>
                  <a:prstClr val="black"/>
                </a:solidFill>
                <a:latin typeface="Arial Black" panose="020B0A04020102020204" pitchFamily="34" charset="0"/>
              </a:rPr>
              <a:t>aizskaršana</a:t>
            </a:r>
          </a:p>
          <a:p>
            <a:pPr algn="just" defTabSz="914400">
              <a:lnSpc>
                <a:spcPct val="90000"/>
              </a:lnSpc>
              <a:buClrTx/>
              <a:buFont typeface="Arial" panose="020B0604020202020204" pitchFamily="34" charset="0"/>
              <a:buChar char="•"/>
            </a:pPr>
            <a:endParaRPr lang="lv-LV" sz="3200" b="1" dirty="0">
              <a:solidFill>
                <a:prstClr val="black"/>
              </a:solidFill>
              <a:latin typeface="Arial Black" panose="020B0A04020102020204" pitchFamily="34" charset="0"/>
            </a:endParaRPr>
          </a:p>
          <a:p>
            <a:pPr marL="0" indent="0">
              <a:buNone/>
            </a:pPr>
            <a:endParaRPr lang="lv-LV" dirty="0"/>
          </a:p>
        </p:txBody>
      </p:sp>
    </p:spTree>
    <p:extLst>
      <p:ext uri="{BB962C8B-B14F-4D97-AF65-F5344CB8AC3E}">
        <p14:creationId xmlns:p14="http://schemas.microsoft.com/office/powerpoint/2010/main" val="3551063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29143" y="291601"/>
            <a:ext cx="8911687" cy="1280890"/>
          </a:xfrm>
        </p:spPr>
        <p:txBody>
          <a:bodyPr/>
          <a:lstStyle/>
          <a:p>
            <a:r>
              <a:rPr lang="lv-LV" b="1" dirty="0">
                <a:solidFill>
                  <a:schemeClr val="accent2">
                    <a:lumMod val="75000"/>
                  </a:schemeClr>
                </a:solidFill>
                <a:latin typeface="Arial Black" panose="020B0A04020102020204" pitchFamily="34" charset="0"/>
              </a:rPr>
              <a:t>Stereotipi un aizspriedumi</a:t>
            </a:r>
            <a:endParaRPr lang="lv-LV" dirty="0"/>
          </a:p>
        </p:txBody>
      </p:sp>
      <p:sp>
        <p:nvSpPr>
          <p:cNvPr id="3" name="Satura vietturis 2"/>
          <p:cNvSpPr>
            <a:spLocks noGrp="1"/>
          </p:cNvSpPr>
          <p:nvPr>
            <p:ph idx="1"/>
          </p:nvPr>
        </p:nvSpPr>
        <p:spPr>
          <a:xfrm>
            <a:off x="1099751" y="1408670"/>
            <a:ext cx="10404861" cy="5325762"/>
          </a:xfrm>
        </p:spPr>
        <p:txBody>
          <a:bodyPr/>
          <a:lstStyle/>
          <a:p>
            <a:pPr>
              <a:buFont typeface="Arial" panose="020B0604020202020204" pitchFamily="34" charset="0"/>
              <a:buChar char="•"/>
            </a:pPr>
            <a:r>
              <a:rPr lang="lv-LV" sz="2800" u="sng" dirty="0">
                <a:solidFill>
                  <a:schemeClr val="accent2">
                    <a:lumMod val="75000"/>
                  </a:schemeClr>
                </a:solidFill>
                <a:latin typeface="Arial Black" panose="020B0A04020102020204" pitchFamily="34" charset="0"/>
              </a:rPr>
              <a:t>Stereotips</a:t>
            </a:r>
            <a:r>
              <a:rPr lang="lv-LV" sz="2400" dirty="0">
                <a:latin typeface="Arial Black" panose="020B0A04020102020204" pitchFamily="34" charset="0"/>
              </a:rPr>
              <a:t> ir pārspīlēta saikne starp piederību kādai grupai un noteiktu īpašību esamību, uzskati par kādu personu grupu. Stereotipā tiek absolutizētas dažas objekta īpašības, t.i., sabiedrībā tiek panākta piekrišana par to sociālo nozīmi. Atšķirībā no citiem zināšanu veidiem stereotips ir saistīts nevis ar pašu objektu, bet citu cilvēku zināšanām par to. </a:t>
            </a:r>
          </a:p>
          <a:p>
            <a:pPr>
              <a:buFont typeface="Arial" panose="020B0604020202020204" pitchFamily="34" charset="0"/>
              <a:buChar char="•"/>
            </a:pPr>
            <a:r>
              <a:rPr lang="lv-LV" sz="2800" u="sng" dirty="0">
                <a:solidFill>
                  <a:schemeClr val="accent2">
                    <a:lumMod val="75000"/>
                  </a:schemeClr>
                </a:solidFill>
                <a:latin typeface="Arial Black" panose="020B0A04020102020204" pitchFamily="34" charset="0"/>
              </a:rPr>
              <a:t>Aizspriedums</a:t>
            </a:r>
            <a:r>
              <a:rPr lang="lv-LV" sz="2800" dirty="0">
                <a:latin typeface="Arial Black" panose="020B0A04020102020204" pitchFamily="34" charset="0"/>
              </a:rPr>
              <a:t> </a:t>
            </a:r>
            <a:r>
              <a:rPr lang="lv-LV" sz="2400" dirty="0">
                <a:latin typeface="Arial Black" panose="020B0A04020102020204" pitchFamily="34" charset="0"/>
              </a:rPr>
              <a:t>ir negatīva attieksme pret kādu grupu, kas balstās uz </a:t>
            </a:r>
            <a:r>
              <a:rPr lang="lv-LV" sz="2400" dirty="0" err="1">
                <a:latin typeface="Arial Black" panose="020B0A04020102020204" pitchFamily="34" charset="0"/>
              </a:rPr>
              <a:t>stereotipizētiem</a:t>
            </a:r>
            <a:r>
              <a:rPr lang="lv-LV" sz="2400" dirty="0">
                <a:latin typeface="Arial Black" panose="020B0A04020102020204" pitchFamily="34" charset="0"/>
              </a:rPr>
              <a:t> uzskatiem. Aizspriedums ir īpaša nostādne, gatavība veikt kādu darbību attiecībā uz personu, kas pieder kādai noteiktai cilvēku kategorijai.</a:t>
            </a:r>
          </a:p>
          <a:p>
            <a:pPr>
              <a:buFont typeface="Arial" panose="020B0604020202020204" pitchFamily="34" charset="0"/>
              <a:buChar char="•"/>
            </a:pPr>
            <a:endParaRPr lang="lv-LV" dirty="0" smtClean="0"/>
          </a:p>
        </p:txBody>
      </p:sp>
    </p:spTree>
    <p:extLst>
      <p:ext uri="{BB962C8B-B14F-4D97-AF65-F5344CB8AC3E}">
        <p14:creationId xmlns:p14="http://schemas.microsoft.com/office/powerpoint/2010/main" val="901174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05172" y="254655"/>
            <a:ext cx="8911687" cy="1280890"/>
          </a:xfrm>
        </p:spPr>
        <p:txBody>
          <a:bodyPr/>
          <a:lstStyle/>
          <a:p>
            <a:r>
              <a:rPr lang="lv-LV" b="1" dirty="0">
                <a:solidFill>
                  <a:schemeClr val="accent2">
                    <a:lumMod val="75000"/>
                  </a:schemeClr>
                </a:solidFill>
                <a:latin typeface="Arial Black" panose="020B0A04020102020204" pitchFamily="34" charset="0"/>
              </a:rPr>
              <a:t>Medicīniskais domāšanas modelis </a:t>
            </a:r>
            <a:r>
              <a:rPr lang="lv-LV" b="1" dirty="0" smtClean="0">
                <a:solidFill>
                  <a:schemeClr val="accent2">
                    <a:lumMod val="75000"/>
                  </a:schemeClr>
                </a:solidFill>
                <a:latin typeface="Arial Black" panose="020B0A04020102020204" pitchFamily="34" charset="0"/>
              </a:rPr>
              <a:t>             </a:t>
            </a:r>
            <a:r>
              <a:rPr lang="lv-LV" sz="2400" b="1" dirty="0" smtClean="0">
                <a:solidFill>
                  <a:schemeClr val="accent2">
                    <a:lumMod val="75000"/>
                  </a:schemeClr>
                </a:solidFill>
                <a:latin typeface="Arial Black" panose="020B0A04020102020204" pitchFamily="34" charset="0"/>
              </a:rPr>
              <a:t>(</a:t>
            </a:r>
            <a:r>
              <a:rPr lang="lv-LV" sz="2400" b="1" dirty="0">
                <a:solidFill>
                  <a:schemeClr val="accent2">
                    <a:lumMod val="75000"/>
                  </a:schemeClr>
                </a:solidFill>
                <a:latin typeface="Arial Black" panose="020B0A04020102020204" pitchFamily="34" charset="0"/>
              </a:rPr>
              <a:t>kopš 20.gs.sākuma)</a:t>
            </a:r>
            <a:endParaRPr lang="lv-LV" dirty="0"/>
          </a:p>
        </p:txBody>
      </p:sp>
      <p:sp>
        <p:nvSpPr>
          <p:cNvPr id="3" name="Satura vietturis 2"/>
          <p:cNvSpPr>
            <a:spLocks noGrp="1"/>
          </p:cNvSpPr>
          <p:nvPr>
            <p:ph idx="1"/>
          </p:nvPr>
        </p:nvSpPr>
        <p:spPr>
          <a:xfrm>
            <a:off x="1378328" y="1535544"/>
            <a:ext cx="8209017" cy="5123873"/>
          </a:xfrm>
        </p:spPr>
        <p:txBody>
          <a:bodyPr>
            <a:normAutofit/>
          </a:bodyPr>
          <a:lstStyle/>
          <a:p>
            <a:pPr marL="0" lvl="0" indent="0">
              <a:buClr>
                <a:srgbClr val="90C226"/>
              </a:buClr>
              <a:buSzPct val="80000"/>
              <a:buNone/>
            </a:pPr>
            <a:r>
              <a:rPr lang="lv-LV" sz="2400" b="1" dirty="0">
                <a:solidFill>
                  <a:prstClr val="black"/>
                </a:solidFill>
                <a:latin typeface="Arial Black" panose="020B0A04020102020204" pitchFamily="34" charset="0"/>
              </a:rPr>
              <a:t>Cilvēks ar invaliditāti ir problēma</a:t>
            </a:r>
            <a:r>
              <a:rPr lang="lv-LV" sz="2400" b="1" dirty="0" smtClean="0">
                <a:solidFill>
                  <a:prstClr val="black"/>
                </a:solidFill>
                <a:latin typeface="Arial Black" panose="020B0A04020102020204" pitchFamily="34" charset="0"/>
              </a:rPr>
              <a:t>:</a:t>
            </a: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problēma</a:t>
            </a:r>
            <a:r>
              <a:rPr lang="lv-LV" sz="2400" b="1" dirty="0">
                <a:solidFill>
                  <a:prstClr val="black"/>
                </a:solidFill>
                <a:latin typeface="Arial Black" panose="020B0A04020102020204" pitchFamily="34" charset="0"/>
              </a:rPr>
              <a:t>/ </a:t>
            </a:r>
            <a:r>
              <a:rPr lang="lv-LV" sz="2400" b="1" dirty="0" smtClean="0">
                <a:solidFill>
                  <a:prstClr val="black"/>
                </a:solidFill>
                <a:latin typeface="Arial Black" panose="020B0A04020102020204" pitchFamily="34" charset="0"/>
              </a:rPr>
              <a:t>bojājums</a:t>
            </a: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uzsvars </a:t>
            </a:r>
            <a:r>
              <a:rPr lang="lv-LV" sz="2400" b="1" dirty="0">
                <a:solidFill>
                  <a:prstClr val="black"/>
                </a:solidFill>
                <a:latin typeface="Arial Black" panose="020B0A04020102020204" pitchFamily="34" charset="0"/>
              </a:rPr>
              <a:t>uz </a:t>
            </a:r>
            <a:r>
              <a:rPr lang="lv-LV" sz="2400" b="1" dirty="0" smtClean="0">
                <a:solidFill>
                  <a:prstClr val="black"/>
                </a:solidFill>
                <a:latin typeface="Arial Black" panose="020B0A04020102020204" pitchFamily="34" charset="0"/>
              </a:rPr>
              <a:t>invaliditāti</a:t>
            </a:r>
          </a:p>
          <a:p>
            <a:pPr lvl="0">
              <a:buClr>
                <a:srgbClr val="90C226"/>
              </a:buClr>
              <a:buSzPct val="80000"/>
              <a:buFont typeface="Arial" panose="020B0604020202020204" pitchFamily="34" charset="0"/>
              <a:buChar char="•"/>
            </a:pPr>
            <a:r>
              <a:rPr lang="lv-LV" sz="2400" b="1" dirty="0">
                <a:solidFill>
                  <a:prstClr val="black"/>
                </a:solidFill>
                <a:latin typeface="Arial Black" panose="020B0A04020102020204" pitchFamily="34" charset="0"/>
              </a:rPr>
              <a:t>d</a:t>
            </a:r>
            <a:r>
              <a:rPr lang="lv-LV" sz="2400" b="1" dirty="0" smtClean="0">
                <a:solidFill>
                  <a:prstClr val="black"/>
                </a:solidFill>
                <a:latin typeface="Arial Black" panose="020B0A04020102020204" pitchFamily="34" charset="0"/>
              </a:rPr>
              <a:t>iagnoze</a:t>
            </a:r>
            <a:endParaRPr lang="lv-LV" sz="24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400" b="1" dirty="0">
                <a:solidFill>
                  <a:prstClr val="black"/>
                </a:solidFill>
                <a:latin typeface="Arial Black" panose="020B0A04020102020204" pitchFamily="34" charset="0"/>
              </a:rPr>
              <a:t>a</a:t>
            </a:r>
            <a:r>
              <a:rPr lang="lv-LV" sz="2400" b="1" dirty="0" smtClean="0">
                <a:solidFill>
                  <a:prstClr val="black"/>
                </a:solidFill>
                <a:latin typeface="Arial Black" panose="020B0A04020102020204" pitchFamily="34" charset="0"/>
              </a:rPr>
              <a:t>pzīmogošana</a:t>
            </a:r>
            <a:endParaRPr lang="lv-LV" sz="24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parastas</a:t>
            </a:r>
            <a:r>
              <a:rPr lang="lv-LV" sz="2400" b="1" dirty="0">
                <a:solidFill>
                  <a:prstClr val="black"/>
                </a:solidFill>
                <a:latin typeface="Arial Black" panose="020B0A04020102020204" pitchFamily="34" charset="0"/>
              </a:rPr>
              <a:t>, ikdienas vajadzības tiek </a:t>
            </a:r>
            <a:r>
              <a:rPr lang="lv-LV" sz="2400" b="1" dirty="0" smtClean="0">
                <a:solidFill>
                  <a:prstClr val="black"/>
                </a:solidFill>
                <a:latin typeface="Arial Black" panose="020B0A04020102020204" pitchFamily="34" charset="0"/>
              </a:rPr>
              <a:t>ignorētas</a:t>
            </a: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iekļaušana </a:t>
            </a:r>
            <a:r>
              <a:rPr lang="lv-LV" sz="2400" b="1" dirty="0">
                <a:solidFill>
                  <a:prstClr val="black"/>
                </a:solidFill>
                <a:latin typeface="Arial Black" panose="020B0A04020102020204" pitchFamily="34" charset="0"/>
              </a:rPr>
              <a:t>sabiedrībā, ja pietiekami normāls vai </a:t>
            </a:r>
            <a:r>
              <a:rPr lang="lv-LV" sz="2400" b="1" dirty="0" smtClean="0">
                <a:solidFill>
                  <a:prstClr val="black"/>
                </a:solidFill>
                <a:latin typeface="Arial Black" panose="020B0A04020102020204" pitchFamily="34" charset="0"/>
              </a:rPr>
              <a:t>pastāvīgs</a:t>
            </a: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īpaši </a:t>
            </a:r>
            <a:r>
              <a:rPr lang="lv-LV" sz="2400" b="1" dirty="0">
                <a:solidFill>
                  <a:prstClr val="black"/>
                </a:solidFill>
                <a:latin typeface="Arial Black" panose="020B0A04020102020204" pitchFamily="34" charset="0"/>
              </a:rPr>
              <a:t>pakalpojumi/ </a:t>
            </a:r>
            <a:r>
              <a:rPr lang="lv-LV" sz="2400" b="1" dirty="0" smtClean="0">
                <a:solidFill>
                  <a:prstClr val="black"/>
                </a:solidFill>
                <a:latin typeface="Arial Black" panose="020B0A04020102020204" pitchFamily="34" charset="0"/>
              </a:rPr>
              <a:t>segregācija</a:t>
            </a:r>
          </a:p>
          <a:p>
            <a:pPr lvl="0">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ārstniecības </a:t>
            </a:r>
            <a:r>
              <a:rPr lang="lv-LV" sz="2400" b="1" dirty="0">
                <a:solidFill>
                  <a:prstClr val="black"/>
                </a:solidFill>
                <a:latin typeface="Arial Black" panose="020B0A04020102020204" pitchFamily="34" charset="0"/>
              </a:rPr>
              <a:t>programma/ terapija</a:t>
            </a:r>
          </a:p>
          <a:p>
            <a:pPr marL="0" indent="0">
              <a:buNone/>
            </a:pPr>
            <a:endParaRPr lang="lv-LV" sz="2400" dirty="0"/>
          </a:p>
        </p:txBody>
      </p:sp>
    </p:spTree>
    <p:extLst>
      <p:ext uri="{BB962C8B-B14F-4D97-AF65-F5344CB8AC3E}">
        <p14:creationId xmlns:p14="http://schemas.microsoft.com/office/powerpoint/2010/main" val="1215870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56852" y="310074"/>
            <a:ext cx="8911687" cy="1280890"/>
          </a:xfrm>
        </p:spPr>
        <p:txBody>
          <a:bodyPr/>
          <a:lstStyle/>
          <a:p>
            <a:r>
              <a:rPr lang="lv-LV" b="1" dirty="0">
                <a:solidFill>
                  <a:schemeClr val="accent2">
                    <a:lumMod val="75000"/>
                  </a:schemeClr>
                </a:solidFill>
                <a:latin typeface="Arial Black" panose="020B0A04020102020204" pitchFamily="34" charset="0"/>
              </a:rPr>
              <a:t>Sociālais domāšanas modelis</a:t>
            </a:r>
            <a:br>
              <a:rPr lang="lv-LV" b="1" dirty="0">
                <a:solidFill>
                  <a:schemeClr val="accent2">
                    <a:lumMod val="75000"/>
                  </a:schemeClr>
                </a:solidFill>
                <a:latin typeface="Arial Black" panose="020B0A04020102020204" pitchFamily="34" charset="0"/>
              </a:rPr>
            </a:br>
            <a:r>
              <a:rPr lang="lv-LV" b="1" dirty="0">
                <a:solidFill>
                  <a:schemeClr val="accent2">
                    <a:lumMod val="75000"/>
                  </a:schemeClr>
                </a:solidFill>
                <a:latin typeface="Arial Black" panose="020B0A04020102020204" pitchFamily="34" charset="0"/>
              </a:rPr>
              <a:t>                           </a:t>
            </a:r>
            <a:r>
              <a:rPr lang="lv-LV" sz="2400" b="1" dirty="0">
                <a:solidFill>
                  <a:schemeClr val="accent2">
                    <a:lumMod val="75000"/>
                  </a:schemeClr>
                </a:solidFill>
                <a:latin typeface="Arial Black" panose="020B0A04020102020204" pitchFamily="34" charset="0"/>
              </a:rPr>
              <a:t>(20.gs. 70.gados)</a:t>
            </a:r>
            <a:endParaRPr lang="lv-LV" dirty="0"/>
          </a:p>
        </p:txBody>
      </p:sp>
      <p:sp>
        <p:nvSpPr>
          <p:cNvPr id="3" name="Satura vietturis 2"/>
          <p:cNvSpPr>
            <a:spLocks noGrp="1"/>
          </p:cNvSpPr>
          <p:nvPr>
            <p:ph idx="1"/>
          </p:nvPr>
        </p:nvSpPr>
        <p:spPr>
          <a:xfrm>
            <a:off x="1214126" y="1590964"/>
            <a:ext cx="10377510" cy="5267036"/>
          </a:xfrm>
        </p:spPr>
        <p:txBody>
          <a:bodyPr>
            <a:normAutofit/>
          </a:bodyPr>
          <a:lstStyle/>
          <a:p>
            <a:pPr marL="0" lvl="0" indent="0">
              <a:buClr>
                <a:srgbClr val="90C226"/>
              </a:buClr>
              <a:buSzPct val="80000"/>
              <a:buNone/>
            </a:pPr>
            <a:r>
              <a:rPr lang="lv-LV" sz="2000" b="1" dirty="0">
                <a:solidFill>
                  <a:prstClr val="black"/>
                </a:solidFill>
                <a:latin typeface="Arial Black" panose="020B0A04020102020204" pitchFamily="34" charset="0"/>
              </a:rPr>
              <a:t>Problēma ir sabiedrības </a:t>
            </a:r>
            <a:r>
              <a:rPr lang="lv-LV" sz="2000" b="1" dirty="0" smtClean="0">
                <a:solidFill>
                  <a:prstClr val="black"/>
                </a:solidFill>
                <a:latin typeface="Arial Black" panose="020B0A04020102020204" pitchFamily="34" charset="0"/>
              </a:rPr>
              <a:t>attieksmē:</a:t>
            </a:r>
          </a:p>
          <a:p>
            <a:pPr lvl="0">
              <a:buClr>
                <a:srgbClr val="90C226"/>
              </a:buClr>
              <a:buSzPct val="80000"/>
              <a:buFont typeface="Arial" panose="020B0604020202020204" pitchFamily="34" charset="0"/>
              <a:buChar char="•"/>
            </a:pPr>
            <a:r>
              <a:rPr lang="lv-LV" sz="2000" b="1" dirty="0" smtClean="0">
                <a:solidFill>
                  <a:prstClr val="black"/>
                </a:solidFill>
                <a:latin typeface="Arial Black" panose="020B0A04020102020204" pitchFamily="34" charset="0"/>
              </a:rPr>
              <a:t>nepieejama vide</a:t>
            </a:r>
          </a:p>
          <a:p>
            <a:pPr lvl="0">
              <a:buClr>
                <a:srgbClr val="90C226"/>
              </a:buClr>
              <a:buSzPct val="80000"/>
              <a:buFont typeface="Arial" panose="020B0604020202020204" pitchFamily="34" charset="0"/>
              <a:buChar char="•"/>
            </a:pPr>
            <a:r>
              <a:rPr lang="lv-LV" sz="2000" b="1" dirty="0">
                <a:solidFill>
                  <a:prstClr val="black"/>
                </a:solidFill>
                <a:latin typeface="Arial Black" panose="020B0A04020102020204" pitchFamily="34" charset="0"/>
              </a:rPr>
              <a:t>n</a:t>
            </a:r>
            <a:r>
              <a:rPr lang="lv-LV" sz="2000" b="1" dirty="0" smtClean="0">
                <a:solidFill>
                  <a:prstClr val="black"/>
                </a:solidFill>
                <a:latin typeface="Arial Black" panose="020B0A04020102020204" pitchFamily="34" charset="0"/>
              </a:rPr>
              <a:t>enovērtēšana</a:t>
            </a:r>
            <a:endParaRPr lang="lv-LV" sz="20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000" b="1" dirty="0">
                <a:solidFill>
                  <a:prstClr val="black"/>
                </a:solidFill>
                <a:latin typeface="Arial Black" panose="020B0A04020102020204" pitchFamily="34" charset="0"/>
              </a:rPr>
              <a:t>a</a:t>
            </a:r>
            <a:r>
              <a:rPr lang="lv-LV" sz="2000" b="1" dirty="0" smtClean="0">
                <a:solidFill>
                  <a:prstClr val="black"/>
                </a:solidFill>
                <a:latin typeface="Arial Black" panose="020B0A04020102020204" pitchFamily="34" charset="0"/>
              </a:rPr>
              <a:t>izspriedumi</a:t>
            </a:r>
            <a:endParaRPr lang="lv-LV" sz="20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000" b="1" dirty="0" smtClean="0">
                <a:solidFill>
                  <a:prstClr val="black"/>
                </a:solidFill>
                <a:latin typeface="Arial Black" panose="020B0A04020102020204" pitchFamily="34" charset="0"/>
              </a:rPr>
              <a:t>diskriminācija </a:t>
            </a:r>
            <a:endParaRPr lang="lv-LV" sz="20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000" b="1" dirty="0" smtClean="0">
                <a:solidFill>
                  <a:prstClr val="black"/>
                </a:solidFill>
                <a:latin typeface="Arial Black" panose="020B0A04020102020204" pitchFamily="34" charset="0"/>
              </a:rPr>
              <a:t>nepieejams transports</a:t>
            </a:r>
          </a:p>
          <a:p>
            <a:pPr lvl="0">
              <a:buClr>
                <a:srgbClr val="90C226"/>
              </a:buClr>
              <a:buSzPct val="80000"/>
              <a:buFont typeface="Arial" panose="020B0604020202020204" pitchFamily="34" charset="0"/>
              <a:buChar char="•"/>
            </a:pPr>
            <a:r>
              <a:rPr lang="lv-LV" sz="2000" b="1" dirty="0" smtClean="0">
                <a:solidFill>
                  <a:prstClr val="black"/>
                </a:solidFill>
                <a:latin typeface="Arial Black" panose="020B0A04020102020204" pitchFamily="34" charset="0"/>
              </a:rPr>
              <a:t>nepieejama informācija</a:t>
            </a:r>
          </a:p>
          <a:p>
            <a:pPr lvl="0">
              <a:buClr>
                <a:srgbClr val="90C226"/>
              </a:buClr>
              <a:buSzPct val="80000"/>
              <a:buFont typeface="Arial" panose="020B0604020202020204" pitchFamily="34" charset="0"/>
              <a:buChar char="•"/>
            </a:pPr>
            <a:r>
              <a:rPr lang="lv-LV" sz="2000" b="1" dirty="0">
                <a:solidFill>
                  <a:prstClr val="black"/>
                </a:solidFill>
                <a:latin typeface="Arial Black" panose="020B0A04020102020204" pitchFamily="34" charset="0"/>
              </a:rPr>
              <a:t>t</a:t>
            </a:r>
            <a:r>
              <a:rPr lang="lv-LV" sz="2000" b="1" dirty="0" smtClean="0">
                <a:solidFill>
                  <a:prstClr val="black"/>
                </a:solidFill>
                <a:latin typeface="Arial Black" panose="020B0A04020102020204" pitchFamily="34" charset="0"/>
              </a:rPr>
              <a:t>icība </a:t>
            </a:r>
            <a:r>
              <a:rPr lang="lv-LV" sz="2000" b="1" dirty="0">
                <a:solidFill>
                  <a:prstClr val="black"/>
                </a:solidFill>
                <a:latin typeface="Arial Black" panose="020B0A04020102020204" pitchFamily="34" charset="0"/>
              </a:rPr>
              <a:t>medicīniskajam </a:t>
            </a:r>
            <a:r>
              <a:rPr lang="lv-LV" sz="2000" b="1" dirty="0" smtClean="0">
                <a:solidFill>
                  <a:prstClr val="black"/>
                </a:solidFill>
                <a:latin typeface="Arial Black" panose="020B0A04020102020204" pitchFamily="34" charset="0"/>
              </a:rPr>
              <a:t>modelim</a:t>
            </a:r>
          </a:p>
          <a:p>
            <a:pPr lvl="0">
              <a:buClr>
                <a:srgbClr val="90C226"/>
              </a:buClr>
              <a:buSzPct val="80000"/>
              <a:buFont typeface="Arial" panose="020B0604020202020204" pitchFamily="34" charset="0"/>
              <a:buChar char="•"/>
            </a:pPr>
            <a:r>
              <a:rPr lang="lv-LV" sz="2000" b="1" dirty="0">
                <a:solidFill>
                  <a:prstClr val="black"/>
                </a:solidFill>
                <a:latin typeface="Arial Black" panose="020B0A04020102020204" pitchFamily="34" charset="0"/>
              </a:rPr>
              <a:t>n</a:t>
            </a:r>
            <a:r>
              <a:rPr lang="lv-LV" sz="2000" b="1" dirty="0" smtClean="0">
                <a:solidFill>
                  <a:prstClr val="black"/>
                </a:solidFill>
                <a:latin typeface="Arial Black" panose="020B0A04020102020204" pitchFamily="34" charset="0"/>
              </a:rPr>
              <a:t>abadzība</a:t>
            </a:r>
            <a:endParaRPr lang="lv-LV" sz="2000" b="1" dirty="0">
              <a:solidFill>
                <a:prstClr val="black"/>
              </a:solidFill>
              <a:latin typeface="Arial Black" panose="020B0A04020102020204" pitchFamily="34" charset="0"/>
            </a:endParaRPr>
          </a:p>
          <a:p>
            <a:pPr lvl="0">
              <a:buClr>
                <a:srgbClr val="90C226"/>
              </a:buClr>
              <a:buSzPct val="80000"/>
              <a:buFont typeface="Arial" panose="020B0604020202020204" pitchFamily="34" charset="0"/>
              <a:buChar char="•"/>
            </a:pPr>
            <a:r>
              <a:rPr lang="lv-LV" sz="2000" b="1" dirty="0" err="1" smtClean="0">
                <a:solidFill>
                  <a:prstClr val="black"/>
                </a:solidFill>
                <a:latin typeface="Arial Black" panose="020B0A04020102020204" pitchFamily="34" charset="0"/>
              </a:rPr>
              <a:t>segregēti</a:t>
            </a:r>
            <a:r>
              <a:rPr lang="lv-LV" sz="2000" b="1" dirty="0" smtClean="0">
                <a:solidFill>
                  <a:prstClr val="black"/>
                </a:solidFill>
                <a:latin typeface="Arial Black" panose="020B0A04020102020204" pitchFamily="34" charset="0"/>
              </a:rPr>
              <a:t> pakalpojumi</a:t>
            </a:r>
          </a:p>
          <a:p>
            <a:pPr lvl="0">
              <a:buClr>
                <a:srgbClr val="90C226"/>
              </a:buClr>
              <a:buSzPct val="80000"/>
              <a:buFont typeface="Arial" panose="020B0604020202020204" pitchFamily="34" charset="0"/>
              <a:buChar char="•"/>
            </a:pPr>
            <a:r>
              <a:rPr lang="lv-LV" sz="2000" b="1" dirty="0" smtClean="0">
                <a:solidFill>
                  <a:prstClr val="black"/>
                </a:solidFill>
                <a:latin typeface="Arial Black" panose="020B0A04020102020204" pitchFamily="34" charset="0"/>
              </a:rPr>
              <a:t>ierobežotas </a:t>
            </a:r>
            <a:r>
              <a:rPr lang="lv-LV" sz="2000" b="1" dirty="0">
                <a:solidFill>
                  <a:prstClr val="black"/>
                </a:solidFill>
                <a:latin typeface="Arial Black" panose="020B0A04020102020204" pitchFamily="34" charset="0"/>
              </a:rPr>
              <a:t>izglītības iestādes</a:t>
            </a:r>
          </a:p>
          <a:p>
            <a:pPr marL="0" indent="0">
              <a:buNone/>
            </a:pPr>
            <a:endParaRPr lang="lv-LV" sz="2000" dirty="0"/>
          </a:p>
        </p:txBody>
      </p:sp>
    </p:spTree>
    <p:extLst>
      <p:ext uri="{BB962C8B-B14F-4D97-AF65-F5344CB8AC3E}">
        <p14:creationId xmlns:p14="http://schemas.microsoft.com/office/powerpoint/2010/main" val="4097286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66089" y="226946"/>
            <a:ext cx="8911687" cy="1280890"/>
          </a:xfrm>
        </p:spPr>
        <p:txBody>
          <a:bodyPr/>
          <a:lstStyle/>
          <a:p>
            <a:r>
              <a:rPr lang="lv-LV" b="1" dirty="0">
                <a:solidFill>
                  <a:schemeClr val="accent2">
                    <a:lumMod val="75000"/>
                  </a:schemeClr>
                </a:solidFill>
                <a:latin typeface="Arial Black" panose="020B0A04020102020204" pitchFamily="34" charset="0"/>
                <a:cs typeface="Arial" panose="020B0604020202020204" pitchFamily="34" charset="0"/>
              </a:rPr>
              <a:t>Invaliditātes jēdziens</a:t>
            </a:r>
            <a:endParaRPr lang="lv-LV" dirty="0">
              <a:latin typeface="Arial Black" panose="020B0A04020102020204" pitchFamily="34" charset="0"/>
              <a:cs typeface="Arial" panose="020B0604020202020204" pitchFamily="34" charset="0"/>
            </a:endParaRPr>
          </a:p>
        </p:txBody>
      </p:sp>
      <p:sp>
        <p:nvSpPr>
          <p:cNvPr id="3" name="Satura vietturis 2"/>
          <p:cNvSpPr>
            <a:spLocks noGrp="1"/>
          </p:cNvSpPr>
          <p:nvPr>
            <p:ph idx="1"/>
          </p:nvPr>
        </p:nvSpPr>
        <p:spPr>
          <a:xfrm>
            <a:off x="1262744" y="1602379"/>
            <a:ext cx="10093822" cy="4336868"/>
          </a:xfrm>
        </p:spPr>
        <p:txBody>
          <a:bodyPr>
            <a:normAutofit/>
          </a:bodyPr>
          <a:lstStyle/>
          <a:p>
            <a:pPr marL="0" lvl="0" indent="0" algn="just">
              <a:buClr>
                <a:srgbClr val="90C226"/>
              </a:buClr>
              <a:buSzPct val="80000"/>
              <a:buNone/>
            </a:pPr>
            <a:r>
              <a:rPr lang="lv-LV" sz="2800" dirty="0">
                <a:solidFill>
                  <a:prstClr val="black"/>
                </a:solidFill>
                <a:latin typeface="Arial Black" panose="020B0A04020102020204" pitchFamily="34" charset="0"/>
                <a:cs typeface="Arial" panose="020B0604020202020204" pitchFamily="34" charset="0"/>
              </a:rPr>
              <a:t>ANO Konvencijā par vienlīdzīgām tiesībām cilvēkiem ar invaliditāti Invaliditātes jēdziens skaidrots šobrīd vismūsdienīgākajā </a:t>
            </a:r>
            <a:r>
              <a:rPr lang="lv-LV" sz="2800" dirty="0" smtClean="0">
                <a:solidFill>
                  <a:prstClr val="black"/>
                </a:solidFill>
                <a:latin typeface="Arial Black" panose="020B0A04020102020204" pitchFamily="34" charset="0"/>
                <a:cs typeface="Arial" panose="020B0604020202020204" pitchFamily="34" charset="0"/>
              </a:rPr>
              <a:t>izpratnē</a:t>
            </a:r>
          </a:p>
          <a:p>
            <a:pPr marL="0" lvl="0" indent="0" algn="just">
              <a:buClr>
                <a:srgbClr val="90C226"/>
              </a:buClr>
              <a:buSzPct val="80000"/>
              <a:buNone/>
            </a:pPr>
            <a:r>
              <a:rPr lang="lv-LV" sz="2800" dirty="0" smtClean="0">
                <a:solidFill>
                  <a:prstClr val="black"/>
                </a:solidFill>
                <a:latin typeface="Arial Black" panose="020B0A04020102020204" pitchFamily="34" charset="0"/>
                <a:cs typeface="Arial" panose="020B0604020202020204" pitchFamily="34" charset="0"/>
              </a:rPr>
              <a:t> </a:t>
            </a:r>
            <a:r>
              <a:rPr lang="lv-LV" sz="2800" b="1" i="1" u="sng" dirty="0" smtClean="0">
                <a:solidFill>
                  <a:prstClr val="black"/>
                </a:solidFill>
                <a:latin typeface="Arial Black" panose="020B0A04020102020204" pitchFamily="34" charset="0"/>
                <a:cs typeface="Arial" panose="020B0604020202020204" pitchFamily="34" charset="0"/>
              </a:rPr>
              <a:t>„INVALIDITĀTE IR PERSONĀM, KURĀM IR ILGSTOŠI FIZISKI, GARĪGI, INTELEKTUĀLI VAI MAŅU TRAUCĒJUMI, KAS MIJIEDARBĪBĀ AR DAŽĀDIEM ŠĶĒRŠĻIEM VAR APGRŪTINĀT TO PILNVĒRTĪGU UN EFEKTĪVU LĪDZDALĪBU SABIEDRĪBAS DZĪVĒ VIENLĪDZĪGI AR CITIEM.”</a:t>
            </a:r>
          </a:p>
          <a:p>
            <a:pPr marL="0" indent="0">
              <a:buNone/>
            </a:pPr>
            <a:endParaRPr lang="lv-LV" dirty="0"/>
          </a:p>
        </p:txBody>
      </p:sp>
    </p:spTree>
    <p:extLst>
      <p:ext uri="{BB962C8B-B14F-4D97-AF65-F5344CB8AC3E}">
        <p14:creationId xmlns:p14="http://schemas.microsoft.com/office/powerpoint/2010/main" val="2986089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31834" y="208474"/>
            <a:ext cx="9327469" cy="1474656"/>
          </a:xfrm>
        </p:spPr>
        <p:txBody>
          <a:bodyPr>
            <a:normAutofit fontScale="90000"/>
          </a:bodyPr>
          <a:lstStyle/>
          <a:p>
            <a:pPr algn="ctr"/>
            <a:r>
              <a:rPr lang="lv-LV" sz="4000" b="1" dirty="0">
                <a:solidFill>
                  <a:schemeClr val="accent2">
                    <a:lumMod val="75000"/>
                  </a:schemeClr>
                </a:solidFill>
                <a:latin typeface="Arial Black" panose="020B0A04020102020204" pitchFamily="34" charset="0"/>
              </a:rPr>
              <a:t>Normatīvie akti, kuri regulē un ir saistīti ar personu ar invaliditāti nodarbinātību</a:t>
            </a:r>
            <a:r>
              <a:rPr lang="lv-LV" b="1" dirty="0">
                <a:solidFill>
                  <a:schemeClr val="accent2">
                    <a:lumMod val="75000"/>
                  </a:schemeClr>
                </a:solidFill>
              </a:rPr>
              <a:t/>
            </a:r>
            <a:br>
              <a:rPr lang="lv-LV" b="1" dirty="0">
                <a:solidFill>
                  <a:schemeClr val="accent2">
                    <a:lumMod val="75000"/>
                  </a:schemeClr>
                </a:solidFill>
              </a:rPr>
            </a:br>
            <a:endParaRPr lang="lv-LV" dirty="0">
              <a:solidFill>
                <a:schemeClr val="accent2">
                  <a:lumMod val="75000"/>
                </a:schemeClr>
              </a:solidFill>
            </a:endParaRPr>
          </a:p>
        </p:txBody>
      </p:sp>
      <p:sp>
        <p:nvSpPr>
          <p:cNvPr id="3" name="Satura vietturis 2"/>
          <p:cNvSpPr>
            <a:spLocks noGrp="1"/>
          </p:cNvSpPr>
          <p:nvPr>
            <p:ph idx="1"/>
          </p:nvPr>
        </p:nvSpPr>
        <p:spPr>
          <a:xfrm>
            <a:off x="1330955" y="2295632"/>
            <a:ext cx="10020536" cy="4400732"/>
          </a:xfrm>
        </p:spPr>
        <p:txBody>
          <a:bodyPr>
            <a:normAutofit/>
          </a:bodyPr>
          <a:lstStyle/>
          <a:p>
            <a:r>
              <a:rPr lang="lv-LV" sz="2800" dirty="0">
                <a:latin typeface="Arial Black" panose="020B0A04020102020204" pitchFamily="34" charset="0"/>
              </a:rPr>
              <a:t>Darba likums, pieejams: https://likumi.lv/ta/id/26019?&amp;search=on#p109</a:t>
            </a:r>
          </a:p>
          <a:p>
            <a:r>
              <a:rPr lang="lv-LV" sz="2800" dirty="0">
                <a:latin typeface="Arial Black" panose="020B0A04020102020204" pitchFamily="34" charset="0"/>
              </a:rPr>
              <a:t>Invaliditātes likums, pieejams: https://likumi.lv/ta/id/211494-invaliditates-likums</a:t>
            </a:r>
          </a:p>
          <a:p>
            <a:pPr marL="0" indent="0">
              <a:buNone/>
            </a:pPr>
            <a:endParaRPr lang="lv-LV" sz="2800" dirty="0">
              <a:latin typeface="Arial Black" panose="020B0A04020102020204" pitchFamily="34" charset="0"/>
            </a:endParaRPr>
          </a:p>
        </p:txBody>
      </p:sp>
    </p:spTree>
    <p:extLst>
      <p:ext uri="{BB962C8B-B14F-4D97-AF65-F5344CB8AC3E}">
        <p14:creationId xmlns:p14="http://schemas.microsoft.com/office/powerpoint/2010/main" val="185446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56488" y="310074"/>
            <a:ext cx="8911687" cy="1280890"/>
          </a:xfrm>
        </p:spPr>
        <p:txBody>
          <a:bodyPr/>
          <a:lstStyle/>
          <a:p>
            <a:pPr algn="ctr"/>
            <a:r>
              <a:rPr lang="lv-LV" b="1" dirty="0">
                <a:solidFill>
                  <a:schemeClr val="accent2">
                    <a:lumMod val="75000"/>
                  </a:schemeClr>
                </a:solidFill>
                <a:latin typeface="Arial Black" panose="020B0A04020102020204" pitchFamily="34" charset="0"/>
                <a:cs typeface="Arial" panose="020B0604020202020204" pitchFamily="34" charset="0"/>
              </a:rPr>
              <a:t>Mācību kursa programmas piedāvājums</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593932" y="1736436"/>
            <a:ext cx="9458098" cy="4484914"/>
          </a:xfrm>
        </p:spPr>
        <p:txBody>
          <a:bodyPr>
            <a:normAutofit/>
          </a:bodyPr>
          <a:lstStyle/>
          <a:p>
            <a:pPr marL="0" lvl="0" indent="0">
              <a:buClr>
                <a:srgbClr val="A53010"/>
              </a:buClr>
              <a:buNone/>
              <a:defRPr/>
            </a:pPr>
            <a:r>
              <a:rPr lang="lv-LV" sz="2000" b="1" dirty="0" smtClean="0">
                <a:solidFill>
                  <a:prstClr val="black"/>
                </a:solidFill>
                <a:latin typeface="Arial Black" panose="020B0A04020102020204" pitchFamily="34" charset="0"/>
                <a:cs typeface="Arial" panose="020B0604020202020204" pitchFamily="34" charset="0"/>
              </a:rPr>
              <a:t>Galvenie virzieni : </a:t>
            </a:r>
            <a:endParaRPr lang="lv-LV" sz="2000" b="1" dirty="0">
              <a:solidFill>
                <a:prstClr val="black"/>
              </a:solidFill>
              <a:latin typeface="Arial Black" panose="020B0A04020102020204" pitchFamily="34" charset="0"/>
              <a:cs typeface="Arial" panose="020B0604020202020204" pitchFamily="34" charset="0"/>
            </a:endParaRPr>
          </a:p>
          <a:p>
            <a:pPr>
              <a:buAutoNum type="arabicPeriod"/>
            </a:pPr>
            <a:r>
              <a:rPr lang="lv-LV" b="1" dirty="0" smtClean="0">
                <a:latin typeface="Arial Black" panose="020B0A04020102020204" pitchFamily="34" charset="0"/>
                <a:cs typeface="Arial" panose="020B0604020202020204" pitchFamily="34" charset="0"/>
              </a:rPr>
              <a:t>Invaliditātes veidi, spējas un ierobežojumi, kas jāņem vērā pieņemot darbā cilvēku ar invaliditāti.</a:t>
            </a:r>
          </a:p>
          <a:p>
            <a:pPr>
              <a:buAutoNum type="arabicPeriod"/>
            </a:pPr>
            <a:r>
              <a:rPr lang="lv-LV" b="1" dirty="0" smtClean="0">
                <a:latin typeface="Arial Black" panose="020B0A04020102020204" pitchFamily="34" charset="0"/>
                <a:ea typeface="SimSun" panose="02010600030101010101" pitchFamily="2" charset="-122"/>
                <a:cs typeface="Arial" panose="020B0604020202020204" pitchFamily="34" charset="0"/>
              </a:rPr>
              <a:t>Faktori, kas jāņem vērā iekārtojot darba vidi cilvēkiem ar funkcionāliem traucējumiem, vides pieejamība.</a:t>
            </a:r>
          </a:p>
          <a:p>
            <a:pPr>
              <a:buAutoNum type="arabicPeriod"/>
            </a:pPr>
            <a:r>
              <a:rPr lang="lv-LV" b="1" dirty="0" smtClean="0">
                <a:latin typeface="Arial Black" panose="020B0A04020102020204" pitchFamily="34" charset="0"/>
                <a:cs typeface="Arial" panose="020B0604020202020204" pitchFamily="34" charset="0"/>
              </a:rPr>
              <a:t>Likumdošanas jautājumi cilvēku ar invaliditāti nodarbinātībā.</a:t>
            </a:r>
          </a:p>
          <a:p>
            <a:pPr>
              <a:buAutoNum type="arabicPeriod"/>
            </a:pPr>
            <a:r>
              <a:rPr lang="lv-LV" b="1" dirty="0" smtClean="0">
                <a:latin typeface="Arial Black" panose="020B0A04020102020204" pitchFamily="34" charset="0"/>
                <a:cs typeface="Arial" panose="020B0604020202020204" pitchFamily="34" charset="0"/>
              </a:rPr>
              <a:t>Uzņēmēju, nevalstisko organizāciju labās prakses piemēri, nodarbinot cilvēkus ar invaliditāti.</a:t>
            </a:r>
          </a:p>
          <a:p>
            <a:pPr>
              <a:buAutoNum type="arabicPeriod"/>
            </a:pPr>
            <a:r>
              <a:rPr lang="lv-LV" b="1" dirty="0" err="1" smtClean="0">
                <a:latin typeface="Arial Black" panose="020B0A04020102020204" pitchFamily="34" charset="0"/>
                <a:cs typeface="Arial" panose="020B0604020202020204" pitchFamily="34" charset="0"/>
              </a:rPr>
              <a:t>Starpinstitucionālā</a:t>
            </a:r>
            <a:r>
              <a:rPr lang="lv-LV" b="1" dirty="0" smtClean="0">
                <a:latin typeface="Arial Black" panose="020B0A04020102020204" pitchFamily="34" charset="0"/>
                <a:cs typeface="Arial" panose="020B0604020202020204" pitchFamily="34" charset="0"/>
              </a:rPr>
              <a:t> sadarbība un sabiedrības iesaiste cilvēku ar invaliditāti integrēšanai darba tirgū.</a:t>
            </a:r>
          </a:p>
          <a:p>
            <a:pPr>
              <a:buAutoNum type="arabicPeriod"/>
            </a:pPr>
            <a:r>
              <a:rPr lang="lv-LV" b="1" dirty="0" smtClean="0">
                <a:latin typeface="Arial Black" panose="020B0A04020102020204" pitchFamily="34" charset="0"/>
                <a:cs typeface="Arial" panose="020B0604020202020204" pitchFamily="34" charset="0"/>
              </a:rPr>
              <a:t>Resursu aktivizēšana speciālistiem, kas ikdienā strādā ar cilvēkiem ar invaliditāti. </a:t>
            </a:r>
            <a:endParaRPr lang="lv-LV" dirty="0" smtClean="0">
              <a:latin typeface="Arial Black" panose="020B0A04020102020204" pitchFamily="34" charset="0"/>
              <a:cs typeface="Arial" panose="020B0604020202020204" pitchFamily="34" charset="0"/>
            </a:endParaRPr>
          </a:p>
          <a:p>
            <a:pPr marL="0" indent="0">
              <a:buNone/>
            </a:pPr>
            <a:endParaRPr lang="lv-LV" dirty="0"/>
          </a:p>
        </p:txBody>
      </p:sp>
    </p:spTree>
    <p:extLst>
      <p:ext uri="{BB962C8B-B14F-4D97-AF65-F5344CB8AC3E}">
        <p14:creationId xmlns:p14="http://schemas.microsoft.com/office/powerpoint/2010/main" val="329436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a:spLocks noGrp="1"/>
          </p:cNvSpPr>
          <p:nvPr>
            <p:ph type="title"/>
          </p:nvPr>
        </p:nvSpPr>
        <p:spPr>
          <a:xfrm>
            <a:off x="1456853" y="310073"/>
            <a:ext cx="8911687" cy="1280890"/>
          </a:xfrm>
        </p:spPr>
        <p:txBody>
          <a:bodyPr/>
          <a:lstStyle/>
          <a:p>
            <a:r>
              <a:rPr lang="lv-LV" b="1" dirty="0">
                <a:solidFill>
                  <a:schemeClr val="accent2">
                    <a:lumMod val="75000"/>
                  </a:schemeClr>
                </a:solidFill>
                <a:latin typeface="Arial Black" panose="020B0A04020102020204" pitchFamily="34" charset="0"/>
              </a:rPr>
              <a:t>P</a:t>
            </a:r>
            <a:r>
              <a:rPr lang="lv-LV" b="1" dirty="0" smtClean="0">
                <a:solidFill>
                  <a:schemeClr val="accent2">
                    <a:lumMod val="75000"/>
                  </a:schemeClr>
                </a:solidFill>
                <a:latin typeface="Arial Black" panose="020B0A04020102020204" pitchFamily="34" charset="0"/>
              </a:rPr>
              <a:t>ersona </a:t>
            </a:r>
            <a:r>
              <a:rPr lang="lv-LV" b="1" dirty="0">
                <a:solidFill>
                  <a:schemeClr val="accent2">
                    <a:lumMod val="75000"/>
                  </a:schemeClr>
                </a:solidFill>
                <a:latin typeface="Arial Black" panose="020B0A04020102020204" pitchFamily="34" charset="0"/>
              </a:rPr>
              <a:t>ar </a:t>
            </a:r>
            <a:r>
              <a:rPr lang="lv-LV" b="1" dirty="0" smtClean="0">
                <a:solidFill>
                  <a:schemeClr val="accent2">
                    <a:lumMod val="75000"/>
                  </a:schemeClr>
                </a:solidFill>
                <a:latin typeface="Arial Black" panose="020B0A04020102020204" pitchFamily="34" charset="0"/>
              </a:rPr>
              <a:t>invaliditāti - </a:t>
            </a:r>
            <a:r>
              <a:rPr lang="lv-LV" b="1" dirty="0">
                <a:solidFill>
                  <a:schemeClr val="accent2">
                    <a:lumMod val="75000"/>
                  </a:schemeClr>
                </a:solidFill>
                <a:latin typeface="Arial Black" panose="020B0A04020102020204" pitchFamily="34" charset="0"/>
              </a:rPr>
              <a:t>definējums </a:t>
            </a:r>
            <a:endParaRPr lang="lv-LV" dirty="0">
              <a:solidFill>
                <a:schemeClr val="accent2">
                  <a:lumMod val="75000"/>
                </a:schemeClr>
              </a:solidFill>
              <a:latin typeface="Arial Black" panose="020B0A04020102020204" pitchFamily="34" charset="0"/>
            </a:endParaRPr>
          </a:p>
        </p:txBody>
      </p:sp>
      <p:sp>
        <p:nvSpPr>
          <p:cNvPr id="5" name="Satura vietturis 2"/>
          <p:cNvSpPr>
            <a:spLocks noGrp="1"/>
          </p:cNvSpPr>
          <p:nvPr>
            <p:ph idx="1"/>
          </p:nvPr>
        </p:nvSpPr>
        <p:spPr>
          <a:xfrm>
            <a:off x="1210227" y="1590963"/>
            <a:ext cx="10409117" cy="4985328"/>
          </a:xfrm>
        </p:spPr>
        <p:txBody>
          <a:bodyPr/>
          <a:lstStyle/>
          <a:p>
            <a:r>
              <a:rPr lang="lv-LV" sz="2400" dirty="0">
                <a:latin typeface="Arial Black" panose="020B0A04020102020204" pitchFamily="34" charset="0"/>
              </a:rPr>
              <a:t>Persona ar invaliditāti ir persona, kurai Invaliditātes likumā noteiktajā kārtībā ir noteikta invaliditāte. </a:t>
            </a:r>
          </a:p>
          <a:p>
            <a:r>
              <a:rPr lang="lv-LV" sz="2400" dirty="0">
                <a:latin typeface="Arial Black" panose="020B0A04020102020204" pitchFamily="34" charset="0"/>
              </a:rPr>
              <a:t>Latvijā invaliditātes noteikšanu reglamentē Invaliditātes likums un Ministru kabineta 2014. gada 23. decembra noteikumi Nr.805 „Noteikumi par prognozējamas invaliditātes, invaliditātes un darbspēju zaudējuma noteikšanas kritērijiem, termiņiem un kārtību”.</a:t>
            </a:r>
          </a:p>
          <a:p>
            <a:r>
              <a:rPr lang="lv-LV" sz="2400" dirty="0">
                <a:latin typeface="Arial Black" panose="020B0A04020102020204" pitchFamily="34" charset="0"/>
              </a:rPr>
              <a:t>Invaliditātes ekspertīzi Latvijā veic Veselības un darbspēju ekspertīzes ārstu valsts komisija (turpmāk – VDEĀVK), kura sava lēmuma pieņemšanā ir neatkarīga. </a:t>
            </a:r>
          </a:p>
          <a:p>
            <a:endParaRPr lang="lv-LV" dirty="0"/>
          </a:p>
        </p:txBody>
      </p:sp>
    </p:spTree>
    <p:extLst>
      <p:ext uri="{BB962C8B-B14F-4D97-AF65-F5344CB8AC3E}">
        <p14:creationId xmlns:p14="http://schemas.microsoft.com/office/powerpoint/2010/main" val="1168597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29143" y="328547"/>
            <a:ext cx="8911687" cy="1280890"/>
          </a:xfrm>
        </p:spPr>
        <p:txBody>
          <a:bodyPr/>
          <a:lstStyle/>
          <a:p>
            <a:r>
              <a:rPr lang="lv-LV" b="1" dirty="0">
                <a:solidFill>
                  <a:schemeClr val="accent2">
                    <a:lumMod val="75000"/>
                  </a:schemeClr>
                </a:solidFill>
                <a:latin typeface="Arial Black" panose="020B0A04020102020204" pitchFamily="34" charset="0"/>
              </a:rPr>
              <a:t>Invaliditātes likums</a:t>
            </a:r>
            <a:endParaRPr lang="lv-LV" dirty="0"/>
          </a:p>
        </p:txBody>
      </p:sp>
      <p:sp>
        <p:nvSpPr>
          <p:cNvPr id="3" name="Satura vietturis 2"/>
          <p:cNvSpPr>
            <a:spLocks noGrp="1"/>
          </p:cNvSpPr>
          <p:nvPr>
            <p:ph idx="1"/>
          </p:nvPr>
        </p:nvSpPr>
        <p:spPr>
          <a:xfrm>
            <a:off x="1299707" y="1393443"/>
            <a:ext cx="9539888" cy="5066271"/>
          </a:xfrm>
        </p:spPr>
        <p:txBody>
          <a:bodyPr>
            <a:normAutofit lnSpcReduction="10000"/>
          </a:bodyPr>
          <a:lstStyle/>
          <a:p>
            <a:pPr marL="0" lvl="0" indent="0" algn="just">
              <a:buClr>
                <a:srgbClr val="90C226"/>
              </a:buClr>
              <a:buSzPct val="80000"/>
              <a:buNone/>
            </a:pPr>
            <a:r>
              <a:rPr lang="lv-LV" sz="2400" b="1" dirty="0">
                <a:solidFill>
                  <a:prstClr val="black"/>
                </a:solidFill>
                <a:latin typeface="Arial Black" panose="020B0A04020102020204" pitchFamily="34" charset="0"/>
              </a:rPr>
              <a:t>5. pants. </a:t>
            </a:r>
            <a:r>
              <a:rPr lang="lv-LV" sz="2400" b="1" dirty="0" smtClean="0">
                <a:solidFill>
                  <a:prstClr val="black"/>
                </a:solidFill>
                <a:latin typeface="Arial Black" panose="020B0A04020102020204" pitchFamily="34" charset="0"/>
              </a:rPr>
              <a:t>Invaliditāte</a:t>
            </a:r>
            <a:endParaRPr lang="lv-LV" sz="2400" dirty="0">
              <a:solidFill>
                <a:prstClr val="black"/>
              </a:solidFill>
              <a:latin typeface="Arial Black" panose="020B0A04020102020204" pitchFamily="34" charset="0"/>
            </a:endParaRPr>
          </a:p>
          <a:p>
            <a:pPr lvl="0" algn="just">
              <a:buClr>
                <a:srgbClr val="90C226"/>
              </a:buClr>
              <a:buSzPct val="80000"/>
              <a:buFont typeface="Arial" panose="020B0604020202020204" pitchFamily="34" charset="0"/>
              <a:buChar char="•"/>
            </a:pPr>
            <a:r>
              <a:rPr lang="lv-LV" sz="2400" dirty="0" smtClean="0">
                <a:solidFill>
                  <a:prstClr val="black"/>
                </a:solidFill>
                <a:latin typeface="Arial Black" panose="020B0A04020102020204" pitchFamily="34" charset="0"/>
              </a:rPr>
              <a:t>(1</a:t>
            </a:r>
            <a:r>
              <a:rPr lang="lv-LV" sz="2400" dirty="0">
                <a:solidFill>
                  <a:prstClr val="black"/>
                </a:solidFill>
                <a:latin typeface="Arial Black" panose="020B0A04020102020204" pitchFamily="34" charset="0"/>
              </a:rPr>
              <a:t>) Invaliditāte ir ilgstošs vai nepārejošs ļoti smagas, smagas vai mērenas pakāpes funkcionēšanas ierobežojums, kas ietekmē personas garīgās vai fiziskās spējas, darbspējas, pašaprūpi un iekļaušanos sabiedrībā</a:t>
            </a:r>
            <a:r>
              <a:rPr lang="lv-LV" sz="2400" dirty="0" smtClean="0">
                <a:solidFill>
                  <a:prstClr val="black"/>
                </a:solidFill>
                <a:latin typeface="Arial Black" panose="020B0A04020102020204" pitchFamily="34" charset="0"/>
              </a:rPr>
              <a:t>.</a:t>
            </a:r>
          </a:p>
          <a:p>
            <a:pPr lvl="0" algn="just">
              <a:buClr>
                <a:srgbClr val="90C226"/>
              </a:buClr>
              <a:buSzPct val="80000"/>
              <a:buFont typeface="Arial" panose="020B0604020202020204" pitchFamily="34" charset="0"/>
              <a:buChar char="•"/>
            </a:pPr>
            <a:r>
              <a:rPr lang="lv-LV" sz="2400" dirty="0" smtClean="0">
                <a:solidFill>
                  <a:prstClr val="black"/>
                </a:solidFill>
                <a:latin typeface="Arial Black" panose="020B0A04020102020204" pitchFamily="34" charset="0"/>
              </a:rPr>
              <a:t>(</a:t>
            </a:r>
            <a:r>
              <a:rPr lang="lv-LV" sz="2400" dirty="0">
                <a:solidFill>
                  <a:prstClr val="black"/>
                </a:solidFill>
                <a:latin typeface="Arial Black" panose="020B0A04020102020204" pitchFamily="34" charset="0"/>
              </a:rPr>
              <a:t>2) Invaliditātes un darbspēju zaudējuma noteikšanas kritērijus, termiņus un kārtību reglamentē Ministru kabinets</a:t>
            </a:r>
            <a:r>
              <a:rPr lang="lv-LV" sz="2400" dirty="0" smtClean="0">
                <a:solidFill>
                  <a:prstClr val="black"/>
                </a:solidFill>
                <a:latin typeface="Arial Black" panose="020B0A04020102020204" pitchFamily="34" charset="0"/>
              </a:rPr>
              <a:t>.</a:t>
            </a:r>
          </a:p>
          <a:p>
            <a:pPr lvl="0" algn="just">
              <a:buClr>
                <a:srgbClr val="90C226"/>
              </a:buClr>
              <a:buSzPct val="80000"/>
              <a:buFont typeface="Arial" panose="020B0604020202020204" pitchFamily="34" charset="0"/>
              <a:buChar char="•"/>
            </a:pPr>
            <a:r>
              <a:rPr lang="lv-LV" sz="2400" dirty="0" smtClean="0">
                <a:solidFill>
                  <a:prstClr val="black"/>
                </a:solidFill>
                <a:latin typeface="Arial Black" panose="020B0A04020102020204" pitchFamily="34" charset="0"/>
              </a:rPr>
              <a:t>(</a:t>
            </a:r>
            <a:r>
              <a:rPr lang="lv-LV" sz="2400" dirty="0">
                <a:solidFill>
                  <a:prstClr val="black"/>
                </a:solidFill>
                <a:latin typeface="Arial Black" panose="020B0A04020102020204" pitchFamily="34" charset="0"/>
              </a:rPr>
              <a:t>3) Personai, kurai noteikta invaliditāte, izsniedz invaliditāti apliecinošu dokumentu. Dokumenta paraugu, izsniegšanas un uzskaites kārtību reglamentē Ministru kabinets</a:t>
            </a:r>
            <a:endParaRPr lang="lv-LV" dirty="0"/>
          </a:p>
        </p:txBody>
      </p:sp>
    </p:spTree>
    <p:extLst>
      <p:ext uri="{BB962C8B-B14F-4D97-AF65-F5344CB8AC3E}">
        <p14:creationId xmlns:p14="http://schemas.microsoft.com/office/powerpoint/2010/main" val="336301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76925" y="263892"/>
            <a:ext cx="8911687" cy="1280890"/>
          </a:xfrm>
        </p:spPr>
        <p:txBody>
          <a:bodyPr>
            <a:normAutofit/>
          </a:bodyPr>
          <a:lstStyle/>
          <a:p>
            <a:r>
              <a:rPr lang="lv-LV" sz="4400" b="1" dirty="0">
                <a:solidFill>
                  <a:schemeClr val="accent2">
                    <a:lumMod val="75000"/>
                  </a:schemeClr>
                </a:solidFill>
                <a:latin typeface="Arial Black" panose="020B0A04020102020204" pitchFamily="34" charset="0"/>
              </a:rPr>
              <a:t>Visi var!</a:t>
            </a:r>
            <a:endParaRPr lang="lv-LV" sz="4400" dirty="0"/>
          </a:p>
        </p:txBody>
      </p:sp>
      <p:sp>
        <p:nvSpPr>
          <p:cNvPr id="3" name="Satura vietturis 2"/>
          <p:cNvSpPr>
            <a:spLocks noGrp="1"/>
          </p:cNvSpPr>
          <p:nvPr>
            <p:ph idx="1"/>
          </p:nvPr>
        </p:nvSpPr>
        <p:spPr>
          <a:xfrm>
            <a:off x="1573212" y="2013527"/>
            <a:ext cx="8915400" cy="3777622"/>
          </a:xfrm>
        </p:spPr>
        <p:txBody>
          <a:bodyPr>
            <a:normAutofit lnSpcReduction="10000"/>
          </a:bodyPr>
          <a:lstStyle/>
          <a:p>
            <a:pPr marL="0" lvl="0" indent="0" algn="ctr">
              <a:buClr>
                <a:srgbClr val="90C226"/>
              </a:buClr>
              <a:buSzPct val="80000"/>
              <a:buNone/>
            </a:pPr>
            <a:r>
              <a:rPr lang="lv-LV" sz="4000" b="1" dirty="0">
                <a:solidFill>
                  <a:prstClr val="black"/>
                </a:solidFill>
                <a:latin typeface="Arial Black" panose="020B0A04020102020204" pitchFamily="34" charset="0"/>
              </a:rPr>
              <a:t>Vienīgā invaliditāte dzīvē ir </a:t>
            </a:r>
            <a:r>
              <a:rPr lang="lv-LV" sz="4000" b="1" u="sng" dirty="0">
                <a:solidFill>
                  <a:prstClr val="black"/>
                </a:solidFill>
                <a:latin typeface="Arial Black" panose="020B0A04020102020204" pitchFamily="34" charset="0"/>
              </a:rPr>
              <a:t>slikta attieksme</a:t>
            </a:r>
            <a:r>
              <a:rPr lang="lv-LV" sz="4000" b="1" dirty="0">
                <a:solidFill>
                  <a:prstClr val="black"/>
                </a:solidFill>
                <a:latin typeface="Arial Black" panose="020B0A04020102020204" pitchFamily="34" charset="0"/>
              </a:rPr>
              <a:t>.</a:t>
            </a:r>
          </a:p>
          <a:p>
            <a:pPr marL="0" lvl="0" indent="0" algn="ctr">
              <a:buClr>
                <a:srgbClr val="90C226"/>
              </a:buClr>
              <a:buSzPct val="80000"/>
              <a:buNone/>
            </a:pPr>
            <a:endParaRPr lang="lv-LV" sz="4000" b="1" dirty="0">
              <a:solidFill>
                <a:prstClr val="black"/>
              </a:solidFill>
              <a:latin typeface="Arial Black" panose="020B0A04020102020204" pitchFamily="34" charset="0"/>
            </a:endParaRPr>
          </a:p>
          <a:p>
            <a:pPr marL="0" lvl="0" indent="0" algn="ctr">
              <a:buClr>
                <a:srgbClr val="90C226"/>
              </a:buClr>
              <a:buSzPct val="80000"/>
              <a:buNone/>
            </a:pPr>
            <a:r>
              <a:rPr lang="lv-LV" sz="4000" b="1" dirty="0">
                <a:solidFill>
                  <a:prstClr val="black"/>
                </a:solidFill>
                <a:latin typeface="Arial Black" panose="020B0A04020102020204" pitchFamily="34" charset="0"/>
              </a:rPr>
              <a:t>Tiklīdz mēs pieņemam savas robežas, mēs tās pārsniedzam.</a:t>
            </a:r>
          </a:p>
          <a:p>
            <a:pPr marL="0" lvl="0" indent="0" algn="r">
              <a:buClr>
                <a:srgbClr val="90C226"/>
              </a:buClr>
              <a:buSzPct val="80000"/>
              <a:buNone/>
            </a:pPr>
            <a:r>
              <a:rPr lang="lv-LV" sz="2400" b="1" dirty="0">
                <a:solidFill>
                  <a:prstClr val="black"/>
                </a:solidFill>
                <a:latin typeface="Trebuchet MS"/>
              </a:rPr>
              <a:t> </a:t>
            </a:r>
            <a:r>
              <a:rPr lang="lv-LV" sz="2400" b="1" dirty="0">
                <a:solidFill>
                  <a:prstClr val="black"/>
                </a:solidFill>
                <a:latin typeface="Arial Black" panose="020B0A04020102020204" pitchFamily="34" charset="0"/>
              </a:rPr>
              <a:t>Siguldas NVO «Cerību spārni»</a:t>
            </a:r>
          </a:p>
          <a:p>
            <a:pPr marL="0" indent="0">
              <a:buNone/>
            </a:pPr>
            <a:endParaRPr lang="lv-LV" dirty="0"/>
          </a:p>
        </p:txBody>
      </p:sp>
      <p:pic>
        <p:nvPicPr>
          <p:cNvPr id="4" name="Attēls 3"/>
          <p:cNvPicPr>
            <a:picLocks noChangeAspect="1"/>
          </p:cNvPicPr>
          <p:nvPr/>
        </p:nvPicPr>
        <p:blipFill>
          <a:blip r:embed="rId2"/>
          <a:stretch>
            <a:fillRect/>
          </a:stretch>
        </p:blipFill>
        <p:spPr>
          <a:xfrm>
            <a:off x="9783041" y="51377"/>
            <a:ext cx="2324100" cy="1962150"/>
          </a:xfrm>
          <a:prstGeom prst="rect">
            <a:avLst/>
          </a:prstGeom>
        </p:spPr>
      </p:pic>
    </p:spTree>
    <p:extLst>
      <p:ext uri="{BB962C8B-B14F-4D97-AF65-F5344CB8AC3E}">
        <p14:creationId xmlns:p14="http://schemas.microsoft.com/office/powerpoint/2010/main" val="3991382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8857" y="658944"/>
            <a:ext cx="8911687" cy="1280890"/>
          </a:xfrm>
        </p:spPr>
        <p:txBody>
          <a:bodyPr/>
          <a:lstStyle/>
          <a:p>
            <a:r>
              <a:rPr lang="lv-LV" dirty="0">
                <a:solidFill>
                  <a:schemeClr val="accent2">
                    <a:lumMod val="75000"/>
                  </a:schemeClr>
                </a:solidFill>
                <a:latin typeface="Arial Black" panose="020B0A04020102020204" pitchFamily="34" charset="0"/>
              </a:rPr>
              <a:t>Praktiskais uzdevums</a:t>
            </a:r>
            <a:endParaRPr lang="lv-LV" dirty="0"/>
          </a:p>
        </p:txBody>
      </p:sp>
      <p:sp>
        <p:nvSpPr>
          <p:cNvPr id="3" name="Satura vietturis 2"/>
          <p:cNvSpPr>
            <a:spLocks noGrp="1"/>
          </p:cNvSpPr>
          <p:nvPr>
            <p:ph idx="1"/>
          </p:nvPr>
        </p:nvSpPr>
        <p:spPr>
          <a:xfrm>
            <a:off x="627018" y="2778033"/>
            <a:ext cx="9893526" cy="4519749"/>
          </a:xfrm>
        </p:spPr>
        <p:txBody>
          <a:bodyPr>
            <a:normAutofit/>
          </a:bodyPr>
          <a:lstStyle/>
          <a:p>
            <a:r>
              <a:rPr lang="lv-LV" sz="2800" dirty="0">
                <a:latin typeface="Arial Black" panose="020B0A04020102020204" pitchFamily="34" charset="0"/>
              </a:rPr>
              <a:t>Nosauciet invaliditātes veidus!</a:t>
            </a:r>
          </a:p>
          <a:p>
            <a:r>
              <a:rPr lang="lv-LV" sz="2800" dirty="0">
                <a:latin typeface="Arial Black" panose="020B0A04020102020204" pitchFamily="34" charset="0"/>
              </a:rPr>
              <a:t>Kura no invaliditātēm Jūsuprāt ir pati smagākā?</a:t>
            </a:r>
          </a:p>
          <a:p>
            <a:r>
              <a:rPr lang="lv-LV" sz="2800" dirty="0" smtClean="0">
                <a:latin typeface="Arial Black" panose="020B0A04020102020204" pitchFamily="34" charset="0"/>
              </a:rPr>
              <a:t>Kāds katrai invaliditātes grupai ir darbaspēju zudums % </a:t>
            </a:r>
            <a:r>
              <a:rPr lang="lv-LV" sz="2800" dirty="0">
                <a:latin typeface="Arial Black" panose="020B0A04020102020204" pitchFamily="34" charset="0"/>
              </a:rPr>
              <a:t>?</a:t>
            </a:r>
          </a:p>
          <a:p>
            <a:endParaRPr lang="lv-LV" sz="2800"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7530666" y="335672"/>
            <a:ext cx="4203968" cy="2354222"/>
          </a:xfrm>
          <a:prstGeom prst="rect">
            <a:avLst/>
          </a:prstGeom>
        </p:spPr>
      </p:pic>
    </p:spTree>
    <p:extLst>
      <p:ext uri="{BB962C8B-B14F-4D97-AF65-F5344CB8AC3E}">
        <p14:creationId xmlns:p14="http://schemas.microsoft.com/office/powerpoint/2010/main" val="2763509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9980" y="356256"/>
            <a:ext cx="8911687" cy="1280890"/>
          </a:xfrm>
        </p:spPr>
        <p:txBody>
          <a:bodyPr/>
          <a:lstStyle/>
          <a:p>
            <a:r>
              <a:rPr lang="lv-LV" b="1" dirty="0">
                <a:solidFill>
                  <a:schemeClr val="accent2">
                    <a:lumMod val="75000"/>
                  </a:schemeClr>
                </a:solidFill>
                <a:latin typeface="Arial Black" panose="020B0A04020102020204" pitchFamily="34" charset="0"/>
              </a:rPr>
              <a:t>Invaliditātes iedalījums grupās:</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197105" y="1404455"/>
            <a:ext cx="9597435" cy="5181599"/>
          </a:xfrm>
        </p:spPr>
        <p:txBody>
          <a:bodyPr>
            <a:normAutofit/>
          </a:bodyPr>
          <a:lstStyle/>
          <a:p>
            <a:r>
              <a:rPr lang="lv-LV" sz="2200" dirty="0">
                <a:latin typeface="Arial Black" panose="020B0A04020102020204" pitchFamily="34" charset="0"/>
              </a:rPr>
              <a:t>Personai līdz 18 gadu vecumam invaliditāti nosaka bez iedalījuma grupās.</a:t>
            </a:r>
          </a:p>
          <a:p>
            <a:r>
              <a:rPr lang="lv-LV" sz="2200" dirty="0">
                <a:latin typeface="Arial Black" panose="020B0A04020102020204" pitchFamily="34" charset="0"/>
              </a:rPr>
              <a:t>No 2015.gada </a:t>
            </a:r>
            <a:r>
              <a:rPr lang="lv-LV" sz="2200" dirty="0" smtClean="0">
                <a:latin typeface="Arial Black" panose="020B0A04020102020204" pitchFamily="34" charset="0"/>
              </a:rPr>
              <a:t>1.janvāra - personām </a:t>
            </a:r>
            <a:r>
              <a:rPr lang="lv-LV" sz="2200" dirty="0">
                <a:latin typeface="Arial Black" panose="020B0A04020102020204" pitchFamily="34" charset="0"/>
              </a:rPr>
              <a:t>no 18 gadu vecuma līdz valsts vecuma pensijas </a:t>
            </a:r>
            <a:r>
              <a:rPr lang="lv-LV" sz="2200" dirty="0" smtClean="0">
                <a:latin typeface="Arial Black" panose="020B0A04020102020204" pitchFamily="34" charset="0"/>
              </a:rPr>
              <a:t> piešķiršanai </a:t>
            </a:r>
            <a:r>
              <a:rPr lang="lv-LV" sz="2200" dirty="0">
                <a:latin typeface="Arial Black" panose="020B0A04020102020204" pitchFamily="34" charset="0"/>
              </a:rPr>
              <a:t>nepieciešamajam vecumam izvērtē funkcionēšanas ierobežojumu un tā pakāpi, nosaka darbspēju zaudējumu </a:t>
            </a:r>
            <a:r>
              <a:rPr lang="lv-LV" sz="2200" dirty="0" smtClean="0">
                <a:latin typeface="Arial Black" panose="020B0A04020102020204" pitchFamily="34" charset="0"/>
              </a:rPr>
              <a:t>procentos:</a:t>
            </a:r>
            <a:endParaRPr lang="lv-LV" sz="2200" dirty="0">
              <a:latin typeface="Arial Black" panose="020B0A04020102020204" pitchFamily="34" charset="0"/>
            </a:endParaRPr>
          </a:p>
          <a:p>
            <a:pPr marL="0" indent="0">
              <a:buNone/>
            </a:pPr>
            <a:r>
              <a:rPr lang="lv-LV" sz="2200" dirty="0" smtClean="0">
                <a:latin typeface="Arial Black" panose="020B0A04020102020204" pitchFamily="34" charset="0"/>
              </a:rPr>
              <a:t>    </a:t>
            </a:r>
            <a:r>
              <a:rPr lang="lv-LV" sz="2200" u="sng" dirty="0" smtClean="0">
                <a:latin typeface="Arial Black" panose="020B0A04020102020204" pitchFamily="34" charset="0"/>
              </a:rPr>
              <a:t>I </a:t>
            </a:r>
            <a:r>
              <a:rPr lang="lv-LV" sz="2200" u="sng" dirty="0">
                <a:latin typeface="Arial Black" panose="020B0A04020102020204" pitchFamily="34" charset="0"/>
              </a:rPr>
              <a:t>invaliditātes </a:t>
            </a:r>
            <a:r>
              <a:rPr lang="lv-LV" sz="2200" dirty="0">
                <a:latin typeface="Arial Black" panose="020B0A04020102020204" pitchFamily="34" charset="0"/>
              </a:rPr>
              <a:t>grupu, ja darbspēju zaudējums ir </a:t>
            </a:r>
            <a:r>
              <a:rPr lang="lv-LV" sz="2200" dirty="0" smtClean="0">
                <a:latin typeface="Arial Black" panose="020B0A04020102020204" pitchFamily="34" charset="0"/>
              </a:rPr>
              <a:t>80%—100% </a:t>
            </a:r>
            <a:r>
              <a:rPr lang="lv-LV" sz="2200" dirty="0">
                <a:latin typeface="Arial Black" panose="020B0A04020102020204" pitchFamily="34" charset="0"/>
              </a:rPr>
              <a:t>apmērā, — ļoti smaga invaliditāte;</a:t>
            </a:r>
          </a:p>
          <a:p>
            <a:pPr marL="0" indent="0">
              <a:buNone/>
            </a:pPr>
            <a:r>
              <a:rPr lang="lv-LV" sz="2200" dirty="0" smtClean="0">
                <a:latin typeface="Arial Black" panose="020B0A04020102020204" pitchFamily="34" charset="0"/>
              </a:rPr>
              <a:t>    </a:t>
            </a:r>
            <a:r>
              <a:rPr lang="lv-LV" sz="2200" u="sng" dirty="0" smtClean="0">
                <a:latin typeface="Arial Black" panose="020B0A04020102020204" pitchFamily="34" charset="0"/>
              </a:rPr>
              <a:t>II </a:t>
            </a:r>
            <a:r>
              <a:rPr lang="lv-LV" sz="2200" u="sng" dirty="0">
                <a:latin typeface="Arial Black" panose="020B0A04020102020204" pitchFamily="34" charset="0"/>
              </a:rPr>
              <a:t>invaliditātes </a:t>
            </a:r>
            <a:r>
              <a:rPr lang="lv-LV" sz="2200" dirty="0">
                <a:latin typeface="Arial Black" panose="020B0A04020102020204" pitchFamily="34" charset="0"/>
              </a:rPr>
              <a:t>grupu, ja darbspēju zaudējums ir </a:t>
            </a:r>
            <a:r>
              <a:rPr lang="lv-LV" sz="2200" dirty="0" smtClean="0">
                <a:latin typeface="Arial Black" panose="020B0A04020102020204" pitchFamily="34" charset="0"/>
              </a:rPr>
              <a:t>60%—79% apmērā</a:t>
            </a:r>
            <a:r>
              <a:rPr lang="lv-LV" sz="2200" dirty="0">
                <a:latin typeface="Arial Black" panose="020B0A04020102020204" pitchFamily="34" charset="0"/>
              </a:rPr>
              <a:t>, — smaga invaliditāte;</a:t>
            </a:r>
          </a:p>
          <a:p>
            <a:pPr marL="0" indent="0">
              <a:buNone/>
            </a:pPr>
            <a:r>
              <a:rPr lang="lv-LV" sz="2200" dirty="0" smtClean="0">
                <a:latin typeface="Arial Black" panose="020B0A04020102020204" pitchFamily="34" charset="0"/>
              </a:rPr>
              <a:t>   </a:t>
            </a:r>
            <a:r>
              <a:rPr lang="lv-LV" sz="2200" u="sng" dirty="0" smtClean="0">
                <a:latin typeface="Arial Black" panose="020B0A04020102020204" pitchFamily="34" charset="0"/>
              </a:rPr>
              <a:t>III </a:t>
            </a:r>
            <a:r>
              <a:rPr lang="lv-LV" sz="2200" u="sng" dirty="0">
                <a:latin typeface="Arial Black" panose="020B0A04020102020204" pitchFamily="34" charset="0"/>
              </a:rPr>
              <a:t>invaliditātes </a:t>
            </a:r>
            <a:r>
              <a:rPr lang="lv-LV" sz="2200" dirty="0">
                <a:latin typeface="Arial Black" panose="020B0A04020102020204" pitchFamily="34" charset="0"/>
              </a:rPr>
              <a:t>grupu, ja darbspēju zaudējums ir </a:t>
            </a:r>
            <a:r>
              <a:rPr lang="lv-LV" sz="2200" dirty="0" smtClean="0">
                <a:latin typeface="Arial Black" panose="020B0A04020102020204" pitchFamily="34" charset="0"/>
              </a:rPr>
              <a:t>25%—59% apmērā</a:t>
            </a:r>
            <a:r>
              <a:rPr lang="lv-LV" sz="2200" dirty="0">
                <a:latin typeface="Arial Black" panose="020B0A04020102020204" pitchFamily="34" charset="0"/>
              </a:rPr>
              <a:t>, — mēreni izteikta invaliditāte.</a:t>
            </a:r>
          </a:p>
          <a:p>
            <a:endParaRPr lang="lv-LV" dirty="0"/>
          </a:p>
        </p:txBody>
      </p:sp>
    </p:spTree>
    <p:extLst>
      <p:ext uri="{BB962C8B-B14F-4D97-AF65-F5344CB8AC3E}">
        <p14:creationId xmlns:p14="http://schemas.microsoft.com/office/powerpoint/2010/main" val="3157033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ttēls 17" title="Redzes FT"/>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412428" y="4067216"/>
            <a:ext cx="2024631" cy="2056957"/>
          </a:xfrm>
          <a:prstGeom prst="rect">
            <a:avLst/>
          </a:prstGeom>
          <a:noFill/>
          <a:ln>
            <a:noFill/>
          </a:ln>
          <a:effectLst>
            <a:glow>
              <a:schemeClr val="accent1"/>
            </a:glow>
            <a:outerShdw blurRad="50800" dist="50800" sx="1000" sy="1000" algn="ctr" rotWithShape="0">
              <a:srgbClr val="000000"/>
            </a:outerShdw>
            <a:softEdge rad="215900"/>
          </a:effectLst>
        </p:spPr>
      </p:pic>
      <p:sp>
        <p:nvSpPr>
          <p:cNvPr id="19" name="Teksta vietturis 4"/>
          <p:cNvSpPr txBox="1">
            <a:spLocks/>
          </p:cNvSpPr>
          <p:nvPr/>
        </p:nvSpPr>
        <p:spPr>
          <a:xfrm>
            <a:off x="287880" y="4666854"/>
            <a:ext cx="2112180" cy="93346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2000" dirty="0" smtClean="0">
                <a:solidFill>
                  <a:schemeClr val="accent1">
                    <a:lumMod val="75000"/>
                  </a:schemeClr>
                </a:solidFill>
                <a:latin typeface="Arial Black" panose="020B0A04020102020204" pitchFamily="34" charset="0"/>
              </a:rPr>
              <a:t>Redzes </a:t>
            </a:r>
          </a:p>
          <a:p>
            <a:pPr marL="0" indent="0" algn="ctr">
              <a:buNone/>
            </a:pPr>
            <a:r>
              <a:rPr lang="lv-LV" sz="2000" dirty="0" smtClean="0">
                <a:solidFill>
                  <a:schemeClr val="accent1">
                    <a:lumMod val="75000"/>
                  </a:schemeClr>
                </a:solidFill>
                <a:latin typeface="Arial Black" panose="020B0A04020102020204" pitchFamily="34" charset="0"/>
              </a:rPr>
              <a:t>FT</a:t>
            </a:r>
            <a:endParaRPr lang="lv-LV" sz="2000" dirty="0">
              <a:solidFill>
                <a:schemeClr val="accent1">
                  <a:lumMod val="75000"/>
                </a:schemeClr>
              </a:solidFill>
              <a:latin typeface="Arial Black" panose="020B0A04020102020204" pitchFamily="34" charset="0"/>
            </a:endParaRPr>
          </a:p>
        </p:txBody>
      </p:sp>
      <p:sp>
        <p:nvSpPr>
          <p:cNvPr id="20" name="Satura vietturis 2"/>
          <p:cNvSpPr txBox="1">
            <a:spLocks/>
          </p:cNvSpPr>
          <p:nvPr/>
        </p:nvSpPr>
        <p:spPr>
          <a:xfrm>
            <a:off x="2482209" y="4893012"/>
            <a:ext cx="6000310" cy="405367"/>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lv-LV" b="1" smtClean="0">
                <a:solidFill>
                  <a:schemeClr val="accent2">
                    <a:lumMod val="75000"/>
                  </a:schemeClr>
                </a:solidFill>
                <a:latin typeface="Arial Black" panose="020B0A04020102020204" pitchFamily="34" charset="0"/>
              </a:rPr>
              <a:t>C</a:t>
            </a:r>
            <a:r>
              <a:rPr lang="lv-LV" smtClean="0">
                <a:solidFill>
                  <a:schemeClr val="accent2">
                    <a:lumMod val="75000"/>
                  </a:schemeClr>
                </a:solidFill>
                <a:latin typeface="Arial Black" panose="020B0A04020102020204" pitchFamily="34" charset="0"/>
              </a:rPr>
              <a:t/>
            </a:r>
            <a:br>
              <a:rPr lang="lv-LV" smtClean="0">
                <a:solidFill>
                  <a:schemeClr val="accent2">
                    <a:lumMod val="75000"/>
                  </a:schemeClr>
                </a:solidFill>
                <a:latin typeface="Arial Black" panose="020B0A04020102020204" pitchFamily="34" charset="0"/>
              </a:rPr>
            </a:br>
            <a:endParaRPr lang="lv-LV" dirty="0"/>
          </a:p>
        </p:txBody>
      </p:sp>
      <p:pic>
        <p:nvPicPr>
          <p:cNvPr id="21" name="Attēls 20"/>
          <p:cNvPicPr>
            <a:picLocks noChangeAspect="1"/>
          </p:cNvPicPr>
          <p:nvPr/>
        </p:nvPicPr>
        <p:blipFill>
          <a:blip r:embed="rId4"/>
          <a:stretch>
            <a:fillRect/>
          </a:stretch>
        </p:blipFill>
        <p:spPr>
          <a:xfrm>
            <a:off x="2261489" y="4054386"/>
            <a:ext cx="2024047" cy="2054530"/>
          </a:xfrm>
          <a:prstGeom prst="rect">
            <a:avLst/>
          </a:prstGeom>
        </p:spPr>
      </p:pic>
      <p:pic>
        <p:nvPicPr>
          <p:cNvPr id="22" name="Attēls 21"/>
          <p:cNvPicPr>
            <a:picLocks noChangeAspect="1"/>
          </p:cNvPicPr>
          <p:nvPr/>
        </p:nvPicPr>
        <p:blipFill>
          <a:blip r:embed="rId4"/>
          <a:stretch>
            <a:fillRect/>
          </a:stretch>
        </p:blipFill>
        <p:spPr>
          <a:xfrm>
            <a:off x="4172291" y="4037105"/>
            <a:ext cx="2024047" cy="2054530"/>
          </a:xfrm>
          <a:prstGeom prst="rect">
            <a:avLst/>
          </a:prstGeom>
        </p:spPr>
      </p:pic>
      <p:pic>
        <p:nvPicPr>
          <p:cNvPr id="23" name="Attēls 22" title="Redzes FT"/>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6026056" y="4042806"/>
            <a:ext cx="2024631" cy="2056957"/>
          </a:xfrm>
          <a:prstGeom prst="rect">
            <a:avLst/>
          </a:prstGeom>
          <a:noFill/>
          <a:ln>
            <a:noFill/>
          </a:ln>
          <a:effectLst>
            <a:glow>
              <a:schemeClr val="accent1"/>
            </a:glow>
            <a:outerShdw blurRad="50800" dist="50800" sx="1000" sy="1000" algn="ctr" rotWithShape="0">
              <a:srgbClr val="000000"/>
            </a:outerShdw>
            <a:softEdge rad="215900"/>
          </a:effectLst>
        </p:spPr>
      </p:pic>
      <p:pic>
        <p:nvPicPr>
          <p:cNvPr id="24" name="Attēls 23" title="Redzes FT"/>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7916772" y="4034678"/>
            <a:ext cx="2024631" cy="2056957"/>
          </a:xfrm>
          <a:prstGeom prst="rect">
            <a:avLst/>
          </a:prstGeom>
          <a:noFill/>
          <a:ln>
            <a:noFill/>
          </a:ln>
          <a:effectLst>
            <a:glow>
              <a:schemeClr val="accent1"/>
            </a:glow>
            <a:outerShdw blurRad="50800" dist="50800" sx="1000" sy="1000" algn="ctr" rotWithShape="0">
              <a:srgbClr val="000000"/>
            </a:outerShdw>
            <a:softEdge rad="215900"/>
          </a:effectLst>
        </p:spPr>
      </p:pic>
      <p:pic>
        <p:nvPicPr>
          <p:cNvPr id="25" name="Attēls 24" title="Redzes FT"/>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9899164" y="4067216"/>
            <a:ext cx="2024631" cy="2056957"/>
          </a:xfrm>
          <a:prstGeom prst="rect">
            <a:avLst/>
          </a:prstGeom>
          <a:noFill/>
          <a:ln>
            <a:noFill/>
          </a:ln>
          <a:effectLst>
            <a:glow>
              <a:schemeClr val="accent1"/>
            </a:glow>
            <a:outerShdw blurRad="50800" dist="50800" sx="1000" sy="1000" algn="ctr" rotWithShape="0">
              <a:srgbClr val="000000"/>
            </a:outerShdw>
            <a:softEdge rad="215900"/>
          </a:effectLst>
        </p:spPr>
      </p:pic>
      <p:sp>
        <p:nvSpPr>
          <p:cNvPr id="26" name="Taisnstūris 25"/>
          <p:cNvSpPr/>
          <p:nvPr/>
        </p:nvSpPr>
        <p:spPr>
          <a:xfrm>
            <a:off x="2337751" y="4647657"/>
            <a:ext cx="1655607" cy="923330"/>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Dzirdes un </a:t>
            </a:r>
          </a:p>
          <a:p>
            <a:pPr algn="ctr"/>
            <a:r>
              <a:rPr lang="lv-LV" dirty="0" smtClean="0">
                <a:solidFill>
                  <a:schemeClr val="accent1">
                    <a:lumMod val="75000"/>
                  </a:schemeClr>
                </a:solidFill>
                <a:latin typeface="Arial Black" panose="020B0A04020102020204" pitchFamily="34" charset="0"/>
              </a:rPr>
              <a:t>runas</a:t>
            </a:r>
            <a:endParaRPr lang="lv-LV" dirty="0">
              <a:solidFill>
                <a:schemeClr val="accent1">
                  <a:lumMod val="75000"/>
                </a:schemeClr>
              </a:solidFill>
              <a:latin typeface="Arial Black" panose="020B0A04020102020204" pitchFamily="34" charset="0"/>
            </a:endParaRPr>
          </a:p>
          <a:p>
            <a:pPr algn="ctr"/>
            <a:r>
              <a:rPr lang="lv-LV" dirty="0">
                <a:solidFill>
                  <a:schemeClr val="accent1">
                    <a:lumMod val="75000"/>
                  </a:schemeClr>
                </a:solidFill>
                <a:latin typeface="Arial Black" panose="020B0A04020102020204" pitchFamily="34" charset="0"/>
              </a:rPr>
              <a:t>FT</a:t>
            </a:r>
          </a:p>
        </p:txBody>
      </p:sp>
      <p:sp>
        <p:nvSpPr>
          <p:cNvPr id="27" name="Taisnstūris 26"/>
          <p:cNvSpPr/>
          <p:nvPr/>
        </p:nvSpPr>
        <p:spPr>
          <a:xfrm>
            <a:off x="6020768" y="4538484"/>
            <a:ext cx="2053316" cy="1477328"/>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Cilvēki ar </a:t>
            </a:r>
          </a:p>
          <a:p>
            <a:pPr algn="ctr"/>
            <a:r>
              <a:rPr lang="lv-LV" dirty="0" smtClean="0">
                <a:solidFill>
                  <a:schemeClr val="accent1">
                    <a:lumMod val="75000"/>
                  </a:schemeClr>
                </a:solidFill>
                <a:latin typeface="Arial Black" panose="020B0A04020102020204" pitchFamily="34" charset="0"/>
              </a:rPr>
              <a:t>garīga rakstura </a:t>
            </a:r>
          </a:p>
          <a:p>
            <a:pPr algn="ctr"/>
            <a:r>
              <a:rPr lang="lv-LV" dirty="0" smtClean="0">
                <a:solidFill>
                  <a:schemeClr val="accent1">
                    <a:lumMod val="75000"/>
                  </a:schemeClr>
                </a:solidFill>
                <a:latin typeface="Arial Black" panose="020B0A04020102020204" pitchFamily="34" charset="0"/>
              </a:rPr>
              <a:t>traucējumiem </a:t>
            </a:r>
            <a:endParaRPr lang="lv-LV" dirty="0">
              <a:solidFill>
                <a:schemeClr val="accent1">
                  <a:lumMod val="75000"/>
                </a:schemeClr>
              </a:solidFill>
              <a:latin typeface="Arial Black" panose="020B0A04020102020204" pitchFamily="34" charset="0"/>
            </a:endParaRPr>
          </a:p>
          <a:p>
            <a:pPr algn="ctr"/>
            <a:endParaRPr lang="lv-LV" dirty="0">
              <a:latin typeface="Arial Black" panose="020B0A04020102020204" pitchFamily="34" charset="0"/>
            </a:endParaRPr>
          </a:p>
        </p:txBody>
      </p:sp>
      <p:sp>
        <p:nvSpPr>
          <p:cNvPr id="28" name="Taisnstūris 27"/>
          <p:cNvSpPr/>
          <p:nvPr/>
        </p:nvSpPr>
        <p:spPr>
          <a:xfrm>
            <a:off x="7979394" y="4538484"/>
            <a:ext cx="1882771" cy="923330"/>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Cilvēki ar </a:t>
            </a:r>
          </a:p>
          <a:p>
            <a:pPr algn="ctr"/>
            <a:r>
              <a:rPr lang="lv-LV" dirty="0" smtClean="0">
                <a:solidFill>
                  <a:schemeClr val="accent1">
                    <a:lumMod val="75000"/>
                  </a:schemeClr>
                </a:solidFill>
                <a:latin typeface="Arial Black" panose="020B0A04020102020204" pitchFamily="34" charset="0"/>
              </a:rPr>
              <a:t>psihiskām </a:t>
            </a:r>
          </a:p>
          <a:p>
            <a:pPr algn="ctr"/>
            <a:r>
              <a:rPr lang="lv-LV" dirty="0" smtClean="0">
                <a:solidFill>
                  <a:schemeClr val="accent1">
                    <a:lumMod val="75000"/>
                  </a:schemeClr>
                </a:solidFill>
                <a:latin typeface="Arial Black" panose="020B0A04020102020204" pitchFamily="34" charset="0"/>
              </a:rPr>
              <a:t>saslimšanām</a:t>
            </a:r>
            <a:endParaRPr lang="lv-LV" dirty="0">
              <a:solidFill>
                <a:schemeClr val="accent1">
                  <a:lumMod val="75000"/>
                </a:schemeClr>
              </a:solidFill>
              <a:latin typeface="Arial Black" panose="020B0A04020102020204" pitchFamily="34" charset="0"/>
            </a:endParaRPr>
          </a:p>
        </p:txBody>
      </p:sp>
      <p:sp>
        <p:nvSpPr>
          <p:cNvPr id="29" name="Taisnstūris 28"/>
          <p:cNvSpPr/>
          <p:nvPr/>
        </p:nvSpPr>
        <p:spPr>
          <a:xfrm>
            <a:off x="4510268" y="4666854"/>
            <a:ext cx="1467209" cy="707886"/>
          </a:xfrm>
          <a:prstGeom prst="rect">
            <a:avLst/>
          </a:prstGeom>
        </p:spPr>
        <p:txBody>
          <a:bodyPr wrap="square">
            <a:spAutoFit/>
          </a:bodyPr>
          <a:lstStyle/>
          <a:p>
            <a:pPr algn="ctr"/>
            <a:r>
              <a:rPr lang="lv-LV" sz="2000" dirty="0" smtClean="0">
                <a:solidFill>
                  <a:schemeClr val="accent1">
                    <a:lumMod val="75000"/>
                  </a:schemeClr>
                </a:solidFill>
                <a:latin typeface="Arial Black" panose="020B0A04020102020204" pitchFamily="34" charset="0"/>
              </a:rPr>
              <a:t>Kustību </a:t>
            </a:r>
            <a:endParaRPr lang="lv-LV" sz="2000" dirty="0">
              <a:solidFill>
                <a:schemeClr val="accent1">
                  <a:lumMod val="75000"/>
                </a:schemeClr>
              </a:solidFill>
              <a:latin typeface="Arial Black" panose="020B0A04020102020204" pitchFamily="34" charset="0"/>
            </a:endParaRPr>
          </a:p>
          <a:p>
            <a:pPr algn="ctr"/>
            <a:r>
              <a:rPr lang="lv-LV" sz="2000" dirty="0">
                <a:solidFill>
                  <a:schemeClr val="accent1">
                    <a:lumMod val="75000"/>
                  </a:schemeClr>
                </a:solidFill>
                <a:latin typeface="Arial Black" panose="020B0A04020102020204" pitchFamily="34" charset="0"/>
              </a:rPr>
              <a:t>FT</a:t>
            </a:r>
          </a:p>
        </p:txBody>
      </p:sp>
      <p:sp>
        <p:nvSpPr>
          <p:cNvPr id="30" name="Taisnstūris 29"/>
          <p:cNvSpPr/>
          <p:nvPr/>
        </p:nvSpPr>
        <p:spPr>
          <a:xfrm>
            <a:off x="9994453" y="4399985"/>
            <a:ext cx="1926293" cy="1200329"/>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Cilvēki ar </a:t>
            </a:r>
          </a:p>
          <a:p>
            <a:pPr algn="ctr"/>
            <a:r>
              <a:rPr lang="lv-LV" dirty="0" smtClean="0">
                <a:solidFill>
                  <a:schemeClr val="accent1">
                    <a:lumMod val="75000"/>
                  </a:schemeClr>
                </a:solidFill>
                <a:latin typeface="Arial Black" panose="020B0A04020102020204" pitchFamily="34" charset="0"/>
              </a:rPr>
              <a:t>vispārējām </a:t>
            </a:r>
          </a:p>
          <a:p>
            <a:pPr algn="ctr"/>
            <a:r>
              <a:rPr lang="lv-LV" dirty="0" smtClean="0">
                <a:solidFill>
                  <a:schemeClr val="accent1">
                    <a:lumMod val="75000"/>
                  </a:schemeClr>
                </a:solidFill>
                <a:latin typeface="Arial Black" panose="020B0A04020102020204" pitchFamily="34" charset="0"/>
              </a:rPr>
              <a:t>hroniskām </a:t>
            </a:r>
          </a:p>
          <a:p>
            <a:pPr algn="ctr"/>
            <a:r>
              <a:rPr lang="lv-LV" dirty="0" smtClean="0">
                <a:solidFill>
                  <a:schemeClr val="accent1">
                    <a:lumMod val="75000"/>
                  </a:schemeClr>
                </a:solidFill>
                <a:latin typeface="Arial Black" panose="020B0A04020102020204" pitchFamily="34" charset="0"/>
              </a:rPr>
              <a:t>saslimšanām</a:t>
            </a:r>
            <a:endParaRPr lang="lv-LV" dirty="0">
              <a:solidFill>
                <a:schemeClr val="accent1">
                  <a:lumMod val="75000"/>
                </a:schemeClr>
              </a:solidFill>
              <a:latin typeface="Arial Black" panose="020B0A04020102020204" pitchFamily="34" charset="0"/>
            </a:endParaRPr>
          </a:p>
        </p:txBody>
      </p:sp>
      <p:sp>
        <p:nvSpPr>
          <p:cNvPr id="31" name="Taisnstūris 30"/>
          <p:cNvSpPr/>
          <p:nvPr/>
        </p:nvSpPr>
        <p:spPr>
          <a:xfrm>
            <a:off x="1381328" y="327357"/>
            <a:ext cx="10810671" cy="3108543"/>
          </a:xfrm>
          <a:prstGeom prst="rect">
            <a:avLst/>
          </a:prstGeom>
        </p:spPr>
        <p:txBody>
          <a:bodyPr wrap="square">
            <a:spAutoFit/>
          </a:bodyPr>
          <a:lstStyle/>
          <a:p>
            <a:pPr algn="ctr"/>
            <a:r>
              <a:rPr lang="lv-LV" sz="2800" dirty="0">
                <a:solidFill>
                  <a:schemeClr val="accent2">
                    <a:lumMod val="75000"/>
                  </a:schemeClr>
                </a:solidFill>
                <a:latin typeface="Arial Black" panose="020B0A04020102020204" pitchFamily="34" charset="0"/>
              </a:rPr>
              <a:t>Cilvēki ar speciālām </a:t>
            </a:r>
            <a:r>
              <a:rPr lang="lv-LV" sz="2800" dirty="0" smtClean="0">
                <a:solidFill>
                  <a:schemeClr val="accent2">
                    <a:lumMod val="75000"/>
                  </a:schemeClr>
                </a:solidFill>
                <a:latin typeface="Arial Black" panose="020B0A04020102020204" pitchFamily="34" charset="0"/>
              </a:rPr>
              <a:t>vajadzībām </a:t>
            </a:r>
          </a:p>
          <a:p>
            <a:pPr algn="ctr"/>
            <a:r>
              <a:rPr lang="lv-LV" sz="2800" dirty="0" smtClean="0">
                <a:solidFill>
                  <a:schemeClr val="accent2">
                    <a:lumMod val="75000"/>
                  </a:schemeClr>
                </a:solidFill>
                <a:latin typeface="Arial Black" panose="020B0A04020102020204" pitchFamily="34" charset="0"/>
              </a:rPr>
              <a:t>(ar funkcionāliem traucējumiem) </a:t>
            </a:r>
            <a:r>
              <a:rPr lang="lv-LV" sz="2800" dirty="0">
                <a:solidFill>
                  <a:schemeClr val="accent2">
                    <a:lumMod val="75000"/>
                  </a:schemeClr>
                </a:solidFill>
                <a:latin typeface="Arial Black" panose="020B0A04020102020204" pitchFamily="34" charset="0"/>
              </a:rPr>
              <a:t>– personas, </a:t>
            </a:r>
            <a:endParaRPr lang="lv-LV" sz="2800" dirty="0" smtClean="0">
              <a:solidFill>
                <a:schemeClr val="accent2">
                  <a:lumMod val="75000"/>
                </a:schemeClr>
              </a:solidFill>
              <a:latin typeface="Arial Black" panose="020B0A04020102020204" pitchFamily="34" charset="0"/>
            </a:endParaRPr>
          </a:p>
          <a:p>
            <a:pPr algn="ctr"/>
            <a:r>
              <a:rPr lang="lv-LV" sz="2800" dirty="0" smtClean="0">
                <a:solidFill>
                  <a:schemeClr val="accent2">
                    <a:lumMod val="75000"/>
                  </a:schemeClr>
                </a:solidFill>
                <a:latin typeface="Arial Black" panose="020B0A04020102020204" pitchFamily="34" charset="0"/>
              </a:rPr>
              <a:t>kam </a:t>
            </a:r>
            <a:r>
              <a:rPr lang="lv-LV" sz="2800" dirty="0">
                <a:solidFill>
                  <a:schemeClr val="accent2">
                    <a:lumMod val="75000"/>
                  </a:schemeClr>
                </a:solidFill>
                <a:latin typeface="Arial Black" panose="020B0A04020102020204" pitchFamily="34" charset="0"/>
              </a:rPr>
              <a:t>ir objektīvas prasības pēc konkrēto vajadzību realizēšanas, </a:t>
            </a:r>
            <a:endParaRPr lang="lv-LV" sz="2800" dirty="0" smtClean="0">
              <a:solidFill>
                <a:schemeClr val="accent2">
                  <a:lumMod val="75000"/>
                </a:schemeClr>
              </a:solidFill>
              <a:latin typeface="Arial Black" panose="020B0A04020102020204" pitchFamily="34" charset="0"/>
            </a:endParaRPr>
          </a:p>
          <a:p>
            <a:pPr algn="ctr"/>
            <a:r>
              <a:rPr lang="lv-LV" sz="2800" dirty="0" smtClean="0">
                <a:solidFill>
                  <a:schemeClr val="accent2">
                    <a:lumMod val="75000"/>
                  </a:schemeClr>
                </a:solidFill>
                <a:latin typeface="Arial Black" panose="020B0A04020102020204" pitchFamily="34" charset="0"/>
              </a:rPr>
              <a:t>kam ir apgrūtināta </a:t>
            </a:r>
            <a:r>
              <a:rPr lang="lv-LV" sz="2800" dirty="0">
                <a:solidFill>
                  <a:schemeClr val="accent2">
                    <a:lumMod val="75000"/>
                  </a:schemeClr>
                </a:solidFill>
                <a:latin typeface="Arial Black" panose="020B0A04020102020204" pitchFamily="34" charset="0"/>
              </a:rPr>
              <a:t>viņu funkcionēšana sabiedrībā un ir nepieciešama papildu medicīniska un sociāla palīdzība:</a:t>
            </a:r>
            <a:endParaRPr lang="lv-LV" sz="2800" dirty="0"/>
          </a:p>
        </p:txBody>
      </p:sp>
    </p:spTree>
    <p:extLst>
      <p:ext uri="{BB962C8B-B14F-4D97-AF65-F5344CB8AC3E}">
        <p14:creationId xmlns:p14="http://schemas.microsoft.com/office/powerpoint/2010/main" val="3013232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38380" y="273128"/>
            <a:ext cx="8911687" cy="1280890"/>
          </a:xfrm>
        </p:spPr>
        <p:txBody>
          <a:bodyPr/>
          <a:lstStyle/>
          <a:p>
            <a:r>
              <a:rPr lang="lv-LV" dirty="0" smtClean="0">
                <a:solidFill>
                  <a:schemeClr val="accent2">
                    <a:lumMod val="75000"/>
                  </a:schemeClr>
                </a:solidFill>
                <a:latin typeface="Arial Black" panose="020B0A04020102020204" pitchFamily="34" charset="0"/>
              </a:rPr>
              <a:t>Funkcionāli traucējumi (FT):</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046739" y="913572"/>
            <a:ext cx="10923587" cy="5801263"/>
          </a:xfrm>
        </p:spPr>
        <p:txBody>
          <a:bodyPr>
            <a:normAutofit lnSpcReduction="10000"/>
          </a:bodyPr>
          <a:lstStyle/>
          <a:p>
            <a:endParaRPr lang="lv-LV" dirty="0" smtClean="0"/>
          </a:p>
          <a:p>
            <a:r>
              <a:rPr lang="lv-LV" dirty="0" smtClean="0">
                <a:solidFill>
                  <a:schemeClr val="tx1"/>
                </a:solidFill>
                <a:latin typeface="Arial Black" panose="020B0A04020102020204" pitchFamily="34" charset="0"/>
              </a:rPr>
              <a:t>ir </a:t>
            </a:r>
            <a:r>
              <a:rPr lang="lv-LV" dirty="0">
                <a:solidFill>
                  <a:schemeClr val="tx1"/>
                </a:solidFill>
                <a:latin typeface="Arial Black" panose="020B0A04020102020204" pitchFamily="34" charset="0"/>
              </a:rPr>
              <a:t>apgrūtināta spēja rūpēties par sevi vai veikt ikdienas darbības.</a:t>
            </a:r>
          </a:p>
          <a:p>
            <a:r>
              <a:rPr lang="lv-LV" dirty="0" smtClean="0">
                <a:solidFill>
                  <a:schemeClr val="tx1"/>
                </a:solidFill>
                <a:latin typeface="Arial Black" panose="020B0A04020102020204" pitchFamily="34" charset="0"/>
              </a:rPr>
              <a:t>var </a:t>
            </a:r>
            <a:r>
              <a:rPr lang="lv-LV" dirty="0">
                <a:solidFill>
                  <a:schemeClr val="tx1"/>
                </a:solidFill>
                <a:latin typeface="Arial Black" panose="020B0A04020102020204" pitchFamily="34" charset="0"/>
              </a:rPr>
              <a:t>ietekmēt mājas soli un pašaprūpi, pārvietošanos, iekļaušanos darba tirgū un sabiedrībā. </a:t>
            </a:r>
          </a:p>
          <a:p>
            <a:pPr marL="0" indent="0">
              <a:buNone/>
            </a:pPr>
            <a:endParaRPr lang="lv-LV" dirty="0" smtClean="0">
              <a:solidFill>
                <a:schemeClr val="tx1"/>
              </a:solidFill>
              <a:latin typeface="Arial Black" panose="020B0A04020102020204" pitchFamily="34" charset="0"/>
            </a:endParaRPr>
          </a:p>
          <a:p>
            <a:pPr marL="0" indent="0">
              <a:buNone/>
            </a:pPr>
            <a:r>
              <a:rPr lang="lv-LV" dirty="0">
                <a:solidFill>
                  <a:schemeClr val="tx1"/>
                </a:solidFill>
                <a:latin typeface="Arial Black" panose="020B0A04020102020204" pitchFamily="34" charset="0"/>
              </a:rPr>
              <a:t> </a:t>
            </a:r>
            <a:r>
              <a:rPr lang="lv-LV" dirty="0" smtClean="0">
                <a:solidFill>
                  <a:schemeClr val="tx1"/>
                </a:solidFill>
                <a:latin typeface="Arial Black" panose="020B0A04020102020204" pitchFamily="34" charset="0"/>
              </a:rPr>
              <a:t>    </a:t>
            </a:r>
            <a:r>
              <a:rPr lang="lv-LV" sz="2400" dirty="0" smtClean="0">
                <a:solidFill>
                  <a:schemeClr val="accent2">
                    <a:lumMod val="75000"/>
                  </a:schemeClr>
                </a:solidFill>
                <a:latin typeface="Arial Black" panose="020B0A04020102020204" pitchFamily="34" charset="0"/>
              </a:rPr>
              <a:t>Saņemot </a:t>
            </a:r>
            <a:r>
              <a:rPr lang="lv-LV" sz="2400" dirty="0">
                <a:solidFill>
                  <a:schemeClr val="accent2">
                    <a:lumMod val="75000"/>
                  </a:schemeClr>
                </a:solidFill>
                <a:latin typeface="Arial Black" panose="020B0A04020102020204" pitchFamily="34" charset="0"/>
              </a:rPr>
              <a:t>atbilstošu sabiedrības atbalstu un sociālos pakalpojumus, piemēram, pielāgotas infrastruktūras veidā, cilvēki ar FT var dzīvot pilnvērtīgu un patstāvīgu dzīvi – strādāt, nodarboties ar hobijiem un doties sabiedrībā.</a:t>
            </a:r>
          </a:p>
          <a:p>
            <a:endParaRPr lang="lv-LV" dirty="0" smtClean="0">
              <a:solidFill>
                <a:schemeClr val="tx1"/>
              </a:solidFill>
              <a:latin typeface="Arial Black" panose="020B0A04020102020204" pitchFamily="34" charset="0"/>
            </a:endParaRPr>
          </a:p>
          <a:p>
            <a:r>
              <a:rPr lang="lv-LV" dirty="0" smtClean="0">
                <a:solidFill>
                  <a:schemeClr val="tx1"/>
                </a:solidFill>
                <a:latin typeface="Arial Black" panose="020B0A04020102020204" pitchFamily="34" charset="0"/>
              </a:rPr>
              <a:t>Cilvēks </a:t>
            </a:r>
            <a:r>
              <a:rPr lang="lv-LV" dirty="0">
                <a:solidFill>
                  <a:schemeClr val="tx1"/>
                </a:solidFill>
                <a:latin typeface="Arial Black" panose="020B0A04020102020204" pitchFamily="34" charset="0"/>
              </a:rPr>
              <a:t>ar </a:t>
            </a:r>
            <a:r>
              <a:rPr lang="lv-LV" dirty="0" smtClean="0">
                <a:solidFill>
                  <a:schemeClr val="tx1"/>
                </a:solidFill>
                <a:latin typeface="Arial Black" panose="020B0A04020102020204" pitchFamily="34" charset="0"/>
              </a:rPr>
              <a:t>FT </a:t>
            </a:r>
            <a:r>
              <a:rPr lang="lv-LV" dirty="0">
                <a:solidFill>
                  <a:schemeClr val="tx1"/>
                </a:solidFill>
                <a:latin typeface="Arial Black" panose="020B0A04020102020204" pitchFamily="34" charset="0"/>
              </a:rPr>
              <a:t>tev pretī ir tāds pats kā jebkurš cits cilvēks – viņš novērtēs </a:t>
            </a:r>
            <a:r>
              <a:rPr lang="lv-LV" dirty="0" err="1" smtClean="0">
                <a:solidFill>
                  <a:schemeClr val="tx1"/>
                </a:solidFill>
                <a:latin typeface="Arial Black" panose="020B0A04020102020204" pitchFamily="34" charset="0"/>
              </a:rPr>
              <a:t>cieņpilnu</a:t>
            </a:r>
            <a:r>
              <a:rPr lang="lv-LV" dirty="0">
                <a:solidFill>
                  <a:schemeClr val="tx1"/>
                </a:solidFill>
                <a:latin typeface="Arial Black" panose="020B0A04020102020204" pitchFamily="34" charset="0"/>
              </a:rPr>
              <a:t>, patiesu un līdzvērtīgu attieksmi</a:t>
            </a:r>
            <a:r>
              <a:rPr lang="lv-LV" dirty="0" smtClean="0">
                <a:solidFill>
                  <a:schemeClr val="tx1"/>
                </a:solidFill>
                <a:latin typeface="Arial Black" panose="020B0A04020102020204" pitchFamily="34" charset="0"/>
              </a:rPr>
              <a:t>.</a:t>
            </a:r>
          </a:p>
          <a:p>
            <a:r>
              <a:rPr lang="lv-LV" dirty="0" smtClean="0">
                <a:solidFill>
                  <a:schemeClr val="tx1"/>
                </a:solidFill>
                <a:latin typeface="Arial Black" panose="020B0A04020102020204" pitchFamily="34" charset="0"/>
              </a:rPr>
              <a:t>Cilvēkiem ar FT ir zināmi ierobežojumi, taču tas neietekmē viņu vērtību darba tirgū.</a:t>
            </a:r>
          </a:p>
          <a:p>
            <a:r>
              <a:rPr lang="lv-LV" dirty="0" smtClean="0">
                <a:solidFill>
                  <a:schemeClr val="tx1"/>
                </a:solidFill>
                <a:latin typeface="Arial Black" panose="020B0A04020102020204" pitchFamily="34" charset="0"/>
              </a:rPr>
              <a:t>Cilvēks </a:t>
            </a:r>
            <a:r>
              <a:rPr lang="lv-LV" dirty="0">
                <a:solidFill>
                  <a:schemeClr val="tx1"/>
                </a:solidFill>
                <a:latin typeface="Arial Black" panose="020B0A04020102020204" pitchFamily="34" charset="0"/>
              </a:rPr>
              <a:t>ar </a:t>
            </a:r>
            <a:r>
              <a:rPr lang="lv-LV" dirty="0" smtClean="0">
                <a:solidFill>
                  <a:schemeClr val="tx1"/>
                </a:solidFill>
                <a:latin typeface="Arial Black" panose="020B0A04020102020204" pitchFamily="34" charset="0"/>
              </a:rPr>
              <a:t>FT, </a:t>
            </a:r>
            <a:r>
              <a:rPr lang="lv-LV" dirty="0">
                <a:solidFill>
                  <a:schemeClr val="tx1"/>
                </a:solidFill>
                <a:latin typeface="Arial Black" panose="020B0A04020102020204" pitchFamily="34" charset="0"/>
              </a:rPr>
              <a:t>ar savām spējām un prasmēm ir vērtība – viņš dara citādi, bet izdara tāpat.</a:t>
            </a:r>
          </a:p>
        </p:txBody>
      </p:sp>
    </p:spTree>
    <p:extLst>
      <p:ext uri="{BB962C8B-B14F-4D97-AF65-F5344CB8AC3E}">
        <p14:creationId xmlns:p14="http://schemas.microsoft.com/office/powerpoint/2010/main" val="2689703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36432" y="228456"/>
            <a:ext cx="10656276" cy="712321"/>
          </a:xfrm>
        </p:spPr>
        <p:txBody>
          <a:bodyPr/>
          <a:lstStyle/>
          <a:p>
            <a:r>
              <a:rPr lang="lv-LV" dirty="0" smtClean="0">
                <a:solidFill>
                  <a:schemeClr val="accent2">
                    <a:lumMod val="75000"/>
                  </a:schemeClr>
                </a:solidFill>
                <a:latin typeface="Arial Black" panose="020B0A04020102020204" pitchFamily="34" charset="0"/>
              </a:rPr>
              <a:t>Personas ar funkcionāliem traucējumiem</a:t>
            </a:r>
            <a:endParaRPr lang="lv-LV" dirty="0">
              <a:solidFill>
                <a:schemeClr val="accent2">
                  <a:lumMod val="75000"/>
                </a:schemeClr>
              </a:solidFill>
              <a:latin typeface="Arial Black" panose="020B0A04020102020204" pitchFamily="34" charset="0"/>
            </a:endParaRPr>
          </a:p>
        </p:txBody>
      </p:sp>
      <p:pic>
        <p:nvPicPr>
          <p:cNvPr id="4" name="Satura vietturis 3" descr="https://lvportals.lv/wwwraksti/TEMAS/2021/FEBRUARIS/BILDES/75WFW4N3Q.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9112" y="1043709"/>
            <a:ext cx="8995070" cy="5298253"/>
          </a:xfrm>
          <a:prstGeom prst="rect">
            <a:avLst/>
          </a:prstGeom>
          <a:noFill/>
          <a:ln>
            <a:noFill/>
          </a:ln>
        </p:spPr>
      </p:pic>
    </p:spTree>
    <p:extLst>
      <p:ext uri="{BB962C8B-B14F-4D97-AF65-F5344CB8AC3E}">
        <p14:creationId xmlns:p14="http://schemas.microsoft.com/office/powerpoint/2010/main" val="2640736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a:xfrm>
            <a:off x="770548" y="34746"/>
            <a:ext cx="11162834" cy="593229"/>
          </a:xfrm>
        </p:spPr>
        <p:txBody>
          <a:bodyPr>
            <a:normAutofit fontScale="90000"/>
          </a:bodyPr>
          <a:lstStyle/>
          <a:p>
            <a:r>
              <a:rPr lang="lv-LV" sz="3200" dirty="0" smtClean="0">
                <a:solidFill>
                  <a:schemeClr val="accent2">
                    <a:lumMod val="75000"/>
                  </a:schemeClr>
                </a:solidFill>
                <a:latin typeface="Arial Black" panose="020B0A04020102020204" pitchFamily="34" charset="0"/>
              </a:rPr>
              <a:t>Cilvēki ar invaliditāti Latvijā – 201 549 (2020.g.), t.sk.</a:t>
            </a:r>
            <a:endParaRPr lang="lv-LV" sz="3200" dirty="0">
              <a:solidFill>
                <a:schemeClr val="accent2">
                  <a:lumMod val="75000"/>
                </a:schemeClr>
              </a:solidFill>
              <a:latin typeface="Arial Black" panose="020B0A04020102020204" pitchFamily="34" charset="0"/>
            </a:endParaRPr>
          </a:p>
        </p:txBody>
      </p:sp>
      <p:pic>
        <p:nvPicPr>
          <p:cNvPr id="4" name="Satura vietturis 3"/>
          <p:cNvPicPr preferRelativeResize="0">
            <a:picLocks noGrp="1"/>
          </p:cNvPicPr>
          <p:nvPr>
            <p:ph idx="1"/>
          </p:nvPr>
        </p:nvPicPr>
        <p:blipFill>
          <a:blip r:embed="rId2"/>
          <a:stretch>
            <a:fillRect/>
          </a:stretch>
        </p:blipFill>
        <p:spPr>
          <a:xfrm>
            <a:off x="2334457" y="3862666"/>
            <a:ext cx="1925413" cy="1892971"/>
          </a:xfrm>
          <a:effectLst>
            <a:softEdge rad="114300"/>
          </a:effectLst>
        </p:spPr>
      </p:pic>
      <p:pic>
        <p:nvPicPr>
          <p:cNvPr id="5" name="Attēls 4"/>
          <p:cNvPicPr>
            <a:picLocks noChangeAspect="1"/>
          </p:cNvPicPr>
          <p:nvPr/>
        </p:nvPicPr>
        <p:blipFill>
          <a:blip r:embed="rId3"/>
          <a:stretch>
            <a:fillRect/>
          </a:stretch>
        </p:blipFill>
        <p:spPr>
          <a:xfrm>
            <a:off x="8820759" y="3699098"/>
            <a:ext cx="1982359" cy="1982359"/>
          </a:xfrm>
          <a:prstGeom prst="rect">
            <a:avLst/>
          </a:prstGeom>
          <a:effectLst>
            <a:softEdge rad="190500"/>
          </a:effectLst>
        </p:spPr>
      </p:pic>
      <p:pic>
        <p:nvPicPr>
          <p:cNvPr id="6" name="Attēls 5"/>
          <p:cNvPicPr>
            <a:picLocks noChangeAspect="1"/>
          </p:cNvPicPr>
          <p:nvPr/>
        </p:nvPicPr>
        <p:blipFill>
          <a:blip r:embed="rId4"/>
          <a:stretch>
            <a:fillRect/>
          </a:stretch>
        </p:blipFill>
        <p:spPr>
          <a:xfrm>
            <a:off x="1983682" y="879845"/>
            <a:ext cx="2823513" cy="1744786"/>
          </a:xfrm>
          <a:prstGeom prst="rect">
            <a:avLst/>
          </a:prstGeom>
          <a:solidFill>
            <a:schemeClr val="accent1"/>
          </a:solidFill>
          <a:effectLst>
            <a:glow>
              <a:schemeClr val="accent1"/>
            </a:glow>
            <a:softEdge rad="317500"/>
          </a:effectLst>
        </p:spPr>
      </p:pic>
      <p:pic>
        <p:nvPicPr>
          <p:cNvPr id="7" name="Picture 4" descr="Alzheimer&amp;#39;s Disease: Sulforaphane Inhibits Peptide Aggreg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469" y="887627"/>
            <a:ext cx="1562389" cy="1562389"/>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pic>
        <p:nvPicPr>
          <p:cNvPr id="8" name="Attēls 7"/>
          <p:cNvPicPr>
            <a:picLocks noChangeAspect="1"/>
          </p:cNvPicPr>
          <p:nvPr/>
        </p:nvPicPr>
        <p:blipFill>
          <a:blip r:embed="rId6"/>
          <a:stretch>
            <a:fillRect/>
          </a:stretch>
        </p:blipFill>
        <p:spPr>
          <a:xfrm flipH="1">
            <a:off x="4807195" y="3171826"/>
            <a:ext cx="2564676" cy="1634981"/>
          </a:xfrm>
          <a:prstGeom prst="rect">
            <a:avLst/>
          </a:prstGeom>
          <a:effectLst>
            <a:softEdge rad="190500"/>
          </a:effectLst>
        </p:spPr>
      </p:pic>
      <p:pic>
        <p:nvPicPr>
          <p:cNvPr id="12" name="Attēls 11"/>
          <p:cNvPicPr>
            <a:picLocks noChangeAspect="1"/>
          </p:cNvPicPr>
          <p:nvPr/>
        </p:nvPicPr>
        <p:blipFill>
          <a:blip r:embed="rId7"/>
          <a:stretch>
            <a:fillRect/>
          </a:stretch>
        </p:blipFill>
        <p:spPr>
          <a:xfrm>
            <a:off x="1682670" y="3273045"/>
            <a:ext cx="2627604" cy="396274"/>
          </a:xfrm>
          <a:prstGeom prst="rect">
            <a:avLst/>
          </a:prstGeom>
        </p:spPr>
      </p:pic>
      <p:sp>
        <p:nvSpPr>
          <p:cNvPr id="13" name="Taisnstūris 12"/>
          <p:cNvSpPr/>
          <p:nvPr/>
        </p:nvSpPr>
        <p:spPr>
          <a:xfrm>
            <a:off x="1787131" y="2569042"/>
            <a:ext cx="3216613" cy="923330"/>
          </a:xfrm>
          <a:prstGeom prst="rect">
            <a:avLst/>
          </a:prstGeom>
        </p:spPr>
        <p:txBody>
          <a:bodyPr wrap="square">
            <a:spAutoFit/>
          </a:bodyPr>
          <a:lstStyle/>
          <a:p>
            <a:pPr algn="ctr"/>
            <a:r>
              <a:rPr lang="lv-LV" dirty="0" smtClean="0">
                <a:latin typeface="Arial Black" panose="020B0A04020102020204" pitchFamily="34" charset="0"/>
              </a:rPr>
              <a:t>Ar </a:t>
            </a:r>
            <a:r>
              <a:rPr lang="lv-LV" dirty="0">
                <a:latin typeface="Arial Black" panose="020B0A04020102020204" pitchFamily="34" charset="0"/>
              </a:rPr>
              <a:t>kustību </a:t>
            </a:r>
            <a:r>
              <a:rPr lang="lv-LV" dirty="0" smtClean="0">
                <a:latin typeface="Arial Black" panose="020B0A04020102020204" pitchFamily="34" charset="0"/>
              </a:rPr>
              <a:t>traucējumiem</a:t>
            </a:r>
            <a:br>
              <a:rPr lang="lv-LV" dirty="0" smtClean="0">
                <a:latin typeface="Arial Black" panose="020B0A04020102020204" pitchFamily="34" charset="0"/>
              </a:rPr>
            </a:br>
            <a:r>
              <a:rPr lang="lv-LV" dirty="0" smtClean="0">
                <a:latin typeface="Arial Black" panose="020B0A04020102020204" pitchFamily="34" charset="0"/>
              </a:rPr>
              <a:t>17,39%</a:t>
            </a:r>
            <a:endParaRPr lang="lv-LV" dirty="0"/>
          </a:p>
        </p:txBody>
      </p:sp>
      <p:sp>
        <p:nvSpPr>
          <p:cNvPr id="14" name="Taisnstūris 13"/>
          <p:cNvSpPr/>
          <p:nvPr/>
        </p:nvSpPr>
        <p:spPr>
          <a:xfrm>
            <a:off x="6079338" y="2508230"/>
            <a:ext cx="5321030" cy="923330"/>
          </a:xfrm>
          <a:prstGeom prst="rect">
            <a:avLst/>
          </a:prstGeom>
        </p:spPr>
        <p:txBody>
          <a:bodyPr wrap="square">
            <a:spAutoFit/>
          </a:bodyPr>
          <a:lstStyle/>
          <a:p>
            <a:pPr algn="ctr"/>
            <a:r>
              <a:rPr lang="lv-LV" dirty="0">
                <a:latin typeface="Arial Black" panose="020B0A04020102020204" pitchFamily="34" charset="0"/>
              </a:rPr>
              <a:t>Ar </a:t>
            </a:r>
            <a:r>
              <a:rPr lang="lv-LV" dirty="0" smtClean="0">
                <a:latin typeface="Arial Black" panose="020B0A04020102020204" pitchFamily="34" charset="0"/>
              </a:rPr>
              <a:t>psihiskiem un uzvedības traucējumiem</a:t>
            </a:r>
            <a:r>
              <a:rPr lang="lv-LV" dirty="0">
                <a:latin typeface="Arial Black" panose="020B0A04020102020204" pitchFamily="34" charset="0"/>
              </a:rPr>
              <a:t/>
            </a:r>
            <a:br>
              <a:rPr lang="lv-LV" dirty="0">
                <a:latin typeface="Arial Black" panose="020B0A04020102020204" pitchFamily="34" charset="0"/>
              </a:rPr>
            </a:br>
            <a:r>
              <a:rPr lang="lv-LV" dirty="0" smtClean="0">
                <a:latin typeface="Arial Black" panose="020B0A04020102020204" pitchFamily="34" charset="0"/>
              </a:rPr>
              <a:t>13,83%</a:t>
            </a:r>
            <a:endParaRPr lang="lv-LV" dirty="0"/>
          </a:p>
        </p:txBody>
      </p:sp>
      <p:sp>
        <p:nvSpPr>
          <p:cNvPr id="15" name="Taisnstūris 14"/>
          <p:cNvSpPr/>
          <p:nvPr/>
        </p:nvSpPr>
        <p:spPr>
          <a:xfrm>
            <a:off x="3052085" y="4599548"/>
            <a:ext cx="6096000" cy="646331"/>
          </a:xfrm>
          <a:prstGeom prst="rect">
            <a:avLst/>
          </a:prstGeom>
        </p:spPr>
        <p:txBody>
          <a:bodyPr>
            <a:spAutoFit/>
          </a:bodyPr>
          <a:lstStyle/>
          <a:p>
            <a:pPr algn="ctr"/>
            <a:r>
              <a:rPr lang="lv-LV" dirty="0">
                <a:latin typeface="Arial Black" panose="020B0A04020102020204" pitchFamily="34" charset="0"/>
              </a:rPr>
              <a:t>Ar </a:t>
            </a:r>
            <a:r>
              <a:rPr lang="lv-LV" dirty="0" smtClean="0">
                <a:latin typeface="Arial Black" panose="020B0A04020102020204" pitchFamily="34" charset="0"/>
              </a:rPr>
              <a:t>cita veida </a:t>
            </a:r>
            <a:r>
              <a:rPr lang="lv-LV" dirty="0">
                <a:latin typeface="Arial Black" panose="020B0A04020102020204" pitchFamily="34" charset="0"/>
              </a:rPr>
              <a:t>traucējumiem</a:t>
            </a:r>
            <a:br>
              <a:rPr lang="lv-LV" dirty="0">
                <a:latin typeface="Arial Black" panose="020B0A04020102020204" pitchFamily="34" charset="0"/>
              </a:rPr>
            </a:br>
            <a:r>
              <a:rPr lang="lv-LV" dirty="0" smtClean="0">
                <a:latin typeface="Arial Black" panose="020B0A04020102020204" pitchFamily="34" charset="0"/>
              </a:rPr>
              <a:t>62,51%</a:t>
            </a:r>
            <a:endParaRPr lang="lv-LV" dirty="0"/>
          </a:p>
        </p:txBody>
      </p:sp>
      <p:sp>
        <p:nvSpPr>
          <p:cNvPr id="16" name="Taisnstūris 15"/>
          <p:cNvSpPr/>
          <p:nvPr/>
        </p:nvSpPr>
        <p:spPr>
          <a:xfrm>
            <a:off x="167338" y="5846188"/>
            <a:ext cx="6096000" cy="646331"/>
          </a:xfrm>
          <a:prstGeom prst="rect">
            <a:avLst/>
          </a:prstGeom>
        </p:spPr>
        <p:txBody>
          <a:bodyPr>
            <a:spAutoFit/>
          </a:bodyPr>
          <a:lstStyle/>
          <a:p>
            <a:pPr algn="ctr"/>
            <a:r>
              <a:rPr lang="lv-LV" dirty="0">
                <a:latin typeface="Arial Black" panose="020B0A04020102020204" pitchFamily="34" charset="0"/>
              </a:rPr>
              <a:t>Ar </a:t>
            </a:r>
            <a:r>
              <a:rPr lang="lv-LV" dirty="0" smtClean="0">
                <a:latin typeface="Arial Black" panose="020B0A04020102020204" pitchFamily="34" charset="0"/>
              </a:rPr>
              <a:t>redzes </a:t>
            </a:r>
            <a:r>
              <a:rPr lang="lv-LV" dirty="0">
                <a:latin typeface="Arial Black" panose="020B0A04020102020204" pitchFamily="34" charset="0"/>
              </a:rPr>
              <a:t>traucējumiem</a:t>
            </a:r>
            <a:br>
              <a:rPr lang="lv-LV" dirty="0">
                <a:latin typeface="Arial Black" panose="020B0A04020102020204" pitchFamily="34" charset="0"/>
              </a:rPr>
            </a:br>
            <a:r>
              <a:rPr lang="lv-LV" dirty="0" smtClean="0">
                <a:latin typeface="Arial Black" panose="020B0A04020102020204" pitchFamily="34" charset="0"/>
              </a:rPr>
              <a:t>5,04%</a:t>
            </a:r>
            <a:endParaRPr lang="lv-LV" dirty="0"/>
          </a:p>
        </p:txBody>
      </p:sp>
      <p:sp>
        <p:nvSpPr>
          <p:cNvPr id="17" name="Taisnstūris 16"/>
          <p:cNvSpPr/>
          <p:nvPr/>
        </p:nvSpPr>
        <p:spPr>
          <a:xfrm>
            <a:off x="6900640" y="5883539"/>
            <a:ext cx="6096000" cy="646331"/>
          </a:xfrm>
          <a:prstGeom prst="rect">
            <a:avLst/>
          </a:prstGeom>
        </p:spPr>
        <p:txBody>
          <a:bodyPr>
            <a:spAutoFit/>
          </a:bodyPr>
          <a:lstStyle/>
          <a:p>
            <a:pPr algn="ctr"/>
            <a:r>
              <a:rPr lang="lv-LV" dirty="0">
                <a:latin typeface="Arial Black" panose="020B0A04020102020204" pitchFamily="34" charset="0"/>
              </a:rPr>
              <a:t>Ar </a:t>
            </a:r>
            <a:r>
              <a:rPr lang="lv-LV" dirty="0" smtClean="0">
                <a:latin typeface="Arial Black" panose="020B0A04020102020204" pitchFamily="34" charset="0"/>
              </a:rPr>
              <a:t>dzirdes traucējumiem</a:t>
            </a:r>
            <a:r>
              <a:rPr lang="lv-LV" dirty="0">
                <a:latin typeface="Arial Black" panose="020B0A04020102020204" pitchFamily="34" charset="0"/>
              </a:rPr>
              <a:t/>
            </a:r>
            <a:br>
              <a:rPr lang="lv-LV" dirty="0">
                <a:latin typeface="Arial Black" panose="020B0A04020102020204" pitchFamily="34" charset="0"/>
              </a:rPr>
            </a:br>
            <a:r>
              <a:rPr lang="lv-LV" dirty="0" smtClean="0">
                <a:latin typeface="Arial Black" panose="020B0A04020102020204" pitchFamily="34" charset="0"/>
              </a:rPr>
              <a:t>1,3%</a:t>
            </a:r>
            <a:endParaRPr lang="lv-LV" dirty="0"/>
          </a:p>
        </p:txBody>
      </p:sp>
    </p:spTree>
    <p:extLst>
      <p:ext uri="{BB962C8B-B14F-4D97-AF65-F5344CB8AC3E}">
        <p14:creationId xmlns:p14="http://schemas.microsoft.com/office/powerpoint/2010/main" val="20726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16391" y="122575"/>
            <a:ext cx="9761284" cy="1280890"/>
          </a:xfrm>
        </p:spPr>
        <p:txBody>
          <a:bodyPr>
            <a:normAutofit fontScale="90000"/>
          </a:bodyPr>
          <a:lstStyle/>
          <a:p>
            <a:r>
              <a:rPr lang="lv-LV" dirty="0" smtClean="0">
                <a:solidFill>
                  <a:schemeClr val="accent2">
                    <a:lumMod val="75000"/>
                  </a:schemeClr>
                </a:solidFill>
                <a:latin typeface="Arial Black" panose="020B0A04020102020204" pitchFamily="34" charset="0"/>
              </a:rPr>
              <a:t>Personas ar invaliditāti pēc funkcionālā traucējuma veida (2017 – 2020)</a:t>
            </a:r>
            <a:endParaRPr lang="lv-LV" dirty="0">
              <a:solidFill>
                <a:schemeClr val="accent2">
                  <a:lumMod val="75000"/>
                </a:schemeClr>
              </a:solidFill>
              <a:latin typeface="Arial Black" panose="020B0A04020102020204" pitchFamily="34" charset="0"/>
            </a:endParaRPr>
          </a:p>
        </p:txBody>
      </p:sp>
      <p:pic>
        <p:nvPicPr>
          <p:cNvPr id="4" name="Attēls 3" descr="https://likumi.lv/wwwraksti/2021/160/BILDES/KR577_FILES/IMAGE003.PNG"/>
          <p:cNvPicPr/>
          <p:nvPr/>
        </p:nvPicPr>
        <p:blipFill>
          <a:blip r:embed="rId2">
            <a:extLst>
              <a:ext uri="{28A0092B-C50C-407E-A947-70E740481C1C}">
                <a14:useLocalDpi xmlns:a14="http://schemas.microsoft.com/office/drawing/2010/main" val="0"/>
              </a:ext>
            </a:extLst>
          </a:blip>
          <a:srcRect/>
          <a:stretch>
            <a:fillRect/>
          </a:stretch>
        </p:blipFill>
        <p:spPr bwMode="auto">
          <a:xfrm>
            <a:off x="1433341" y="1173017"/>
            <a:ext cx="9520988" cy="4895273"/>
          </a:xfrm>
          <a:prstGeom prst="rect">
            <a:avLst/>
          </a:prstGeom>
          <a:noFill/>
          <a:ln>
            <a:noFill/>
          </a:ln>
        </p:spPr>
      </p:pic>
      <p:sp>
        <p:nvSpPr>
          <p:cNvPr id="3" name="Taisnstūris 2"/>
          <p:cNvSpPr/>
          <p:nvPr/>
        </p:nvSpPr>
        <p:spPr>
          <a:xfrm>
            <a:off x="1433341" y="6273225"/>
            <a:ext cx="10509277" cy="584775"/>
          </a:xfrm>
          <a:prstGeom prst="rect">
            <a:avLst/>
          </a:prstGeom>
        </p:spPr>
        <p:txBody>
          <a:bodyPr wrap="square">
            <a:spAutoFit/>
          </a:bodyPr>
          <a:lstStyle/>
          <a:p>
            <a:r>
              <a:rPr lang="lv-LV" sz="1600" dirty="0" smtClean="0">
                <a:latin typeface="Arial Black" panose="020B0A04020102020204" pitchFamily="34" charset="0"/>
              </a:rPr>
              <a:t>likumi.lv/</a:t>
            </a:r>
            <a:r>
              <a:rPr lang="lv-LV" sz="1600" dirty="0" err="1" smtClean="0">
                <a:latin typeface="Arial Black" panose="020B0A04020102020204" pitchFamily="34" charset="0"/>
              </a:rPr>
              <a:t>ta</a:t>
            </a:r>
            <a:r>
              <a:rPr lang="lv-LV" sz="1600" dirty="0" smtClean="0">
                <a:latin typeface="Arial Black" panose="020B0A04020102020204" pitchFamily="34" charset="0"/>
              </a:rPr>
              <a:t>/</a:t>
            </a:r>
            <a:r>
              <a:rPr lang="lv-LV" sz="1600" dirty="0" err="1" smtClean="0">
                <a:latin typeface="Arial Black" panose="020B0A04020102020204" pitchFamily="34" charset="0"/>
              </a:rPr>
              <a:t>id</a:t>
            </a:r>
            <a:r>
              <a:rPr lang="lv-LV" sz="1600" dirty="0" smtClean="0">
                <a:latin typeface="Arial Black" panose="020B0A04020102020204" pitchFamily="34" charset="0"/>
              </a:rPr>
              <a:t>/325492-par-planu-personu-ar-invaliditati-vienlidzigu-iespeju-veicinasanai-2021-2023gadam</a:t>
            </a:r>
            <a:endParaRPr lang="lv-LV" sz="1600" dirty="0">
              <a:latin typeface="Arial Black" panose="020B0A04020102020204" pitchFamily="34" charset="0"/>
            </a:endParaRPr>
          </a:p>
        </p:txBody>
      </p:sp>
    </p:spTree>
    <p:extLst>
      <p:ext uri="{BB962C8B-B14F-4D97-AF65-F5344CB8AC3E}">
        <p14:creationId xmlns:p14="http://schemas.microsoft.com/office/powerpoint/2010/main" val="3791830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736416" y="217710"/>
            <a:ext cx="8911687" cy="1280890"/>
          </a:xfrm>
        </p:spPr>
        <p:txBody>
          <a:bodyPr/>
          <a:lstStyle/>
          <a:p>
            <a:pPr algn="ctr"/>
            <a:r>
              <a:rPr lang="lv-LV" b="1" dirty="0">
                <a:solidFill>
                  <a:schemeClr val="accent2">
                    <a:lumMod val="75000"/>
                  </a:schemeClr>
                </a:solidFill>
                <a:latin typeface="Arial Black" panose="020B0A04020102020204" pitchFamily="34" charset="0"/>
                <a:cs typeface="Arial" panose="020B0604020202020204" pitchFamily="34" charset="0"/>
              </a:rPr>
              <a:t>Apmācības programma</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348773" y="1579418"/>
            <a:ext cx="9527766" cy="4467497"/>
          </a:xfrm>
        </p:spPr>
        <p:txBody>
          <a:bodyPr>
            <a:normAutofit/>
          </a:bodyPr>
          <a:lstStyle/>
          <a:p>
            <a:pPr lvl="0">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Apmācība tiek organizēta speciālistiem (sociālās jomas speciālistiem un speciālistiem, kas strādā ar cilvēkiem ar invaliditāti),  kuri iesaistīti personu ar funkcionāliem traucējumiem iesaistīšanai darba tirgū, kā arī </a:t>
            </a:r>
            <a:r>
              <a:rPr lang="lv-LV" sz="2400" b="1" dirty="0" err="1">
                <a:solidFill>
                  <a:schemeClr val="tx1"/>
                </a:solidFill>
                <a:latin typeface="Arial Black" panose="020B0A04020102020204" pitchFamily="34" charset="0"/>
                <a:cs typeface="Arial" panose="020B0604020202020204" pitchFamily="34" charset="0"/>
              </a:rPr>
              <a:t>mērķgrupas</a:t>
            </a:r>
            <a:r>
              <a:rPr lang="lv-LV" sz="2400" b="1" dirty="0">
                <a:solidFill>
                  <a:schemeClr val="tx1"/>
                </a:solidFill>
                <a:latin typeface="Arial Black" panose="020B0A04020102020204" pitchFamily="34" charset="0"/>
                <a:cs typeface="Arial" panose="020B0604020202020204" pitchFamily="34" charset="0"/>
              </a:rPr>
              <a:t> personām.</a:t>
            </a:r>
          </a:p>
          <a:p>
            <a:pPr lvl="0">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Mērķis – pilnveidot speciālistu kompetenci, zināšanas un prasmes (iekļaujot arī </a:t>
            </a:r>
            <a:r>
              <a:rPr lang="lv-LV" sz="2400" b="1" dirty="0" err="1">
                <a:solidFill>
                  <a:schemeClr val="tx1"/>
                </a:solidFill>
                <a:latin typeface="Arial Black" panose="020B0A04020102020204" pitchFamily="34" charset="0"/>
                <a:cs typeface="Arial" panose="020B0604020202020204" pitchFamily="34" charset="0"/>
              </a:rPr>
              <a:t>mērķgrupas</a:t>
            </a:r>
            <a:r>
              <a:rPr lang="lv-LV" sz="2400" b="1" dirty="0">
                <a:solidFill>
                  <a:schemeClr val="tx1"/>
                </a:solidFill>
                <a:latin typeface="Arial Black" panose="020B0A04020102020204" pitchFamily="34" charset="0"/>
                <a:cs typeface="Arial" panose="020B0604020202020204" pitchFamily="34" charset="0"/>
              </a:rPr>
              <a:t> pārstāvjus) par cilvēku ar invaliditāti iekļaušanu darba tirgū un sadarbību ar potenciālajiem darba devējiem.</a:t>
            </a:r>
          </a:p>
          <a:p>
            <a:pPr marL="0" indent="0">
              <a:buNone/>
            </a:pPr>
            <a:endParaRPr lang="lv-LV" dirty="0"/>
          </a:p>
        </p:txBody>
      </p:sp>
    </p:spTree>
    <p:extLst>
      <p:ext uri="{BB962C8B-B14F-4D97-AF65-F5344CB8AC3E}">
        <p14:creationId xmlns:p14="http://schemas.microsoft.com/office/powerpoint/2010/main" val="3386017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p:txBody>
          <a:bodyPr/>
          <a:lstStyle/>
          <a:p>
            <a:pPr marL="0" indent="0">
              <a:buNone/>
            </a:pPr>
            <a:endParaRPr lang="lv-LV" dirty="0"/>
          </a:p>
        </p:txBody>
      </p:sp>
      <p:sp>
        <p:nvSpPr>
          <p:cNvPr id="7" name="Virsraksts 1"/>
          <p:cNvSpPr>
            <a:spLocks noGrp="1"/>
          </p:cNvSpPr>
          <p:nvPr>
            <p:ph type="title"/>
          </p:nvPr>
        </p:nvSpPr>
        <p:spPr>
          <a:xfrm>
            <a:off x="1539879" y="129259"/>
            <a:ext cx="10530201" cy="1325072"/>
          </a:xfrm>
        </p:spPr>
        <p:txBody>
          <a:bodyPr>
            <a:normAutofit/>
          </a:bodyPr>
          <a:lstStyle/>
          <a:p>
            <a:r>
              <a:rPr lang="lv-LV" sz="2800" b="1" dirty="0">
                <a:solidFill>
                  <a:schemeClr val="accent2">
                    <a:lumMod val="75000"/>
                  </a:schemeClr>
                </a:solidFill>
                <a:latin typeface="Arial Black" panose="020B0A04020102020204" pitchFamily="34" charset="0"/>
              </a:rPr>
              <a:t>Kopējais valstī reģistrēto personu ar invaliditāti skaits darbspējas vecumā 18 – 63 </a:t>
            </a:r>
            <a:r>
              <a:rPr lang="lv-LV" sz="2800" b="1" dirty="0" err="1">
                <a:solidFill>
                  <a:schemeClr val="accent2">
                    <a:lumMod val="75000"/>
                  </a:schemeClr>
                </a:solidFill>
                <a:latin typeface="Arial Black" panose="020B0A04020102020204" pitchFamily="34" charset="0"/>
              </a:rPr>
              <a:t>g.v</a:t>
            </a:r>
            <a:r>
              <a:rPr lang="lv-LV" sz="2800" b="1" dirty="0">
                <a:solidFill>
                  <a:schemeClr val="accent2">
                    <a:lumMod val="75000"/>
                  </a:schemeClr>
                </a:solidFill>
                <a:latin typeface="Arial Black" panose="020B0A04020102020204" pitchFamily="34" charset="0"/>
              </a:rPr>
              <a:t>.</a:t>
            </a:r>
          </a:p>
        </p:txBody>
      </p:sp>
      <p:graphicFrame>
        <p:nvGraphicFramePr>
          <p:cNvPr id="8" name="Satura vietturis 7"/>
          <p:cNvGraphicFramePr>
            <a:graphicFrameLocks/>
          </p:cNvGraphicFramePr>
          <p:nvPr>
            <p:extLst>
              <p:ext uri="{D42A27DB-BD31-4B8C-83A1-F6EECF244321}">
                <p14:modId xmlns:p14="http://schemas.microsoft.com/office/powerpoint/2010/main" val="2419680119"/>
              </p:ext>
            </p:extLst>
          </p:nvPr>
        </p:nvGraphicFramePr>
        <p:xfrm>
          <a:off x="1087754" y="1181452"/>
          <a:ext cx="10416858" cy="5184501"/>
        </p:xfrm>
        <a:graphic>
          <a:graphicData uri="http://schemas.openxmlformats.org/drawingml/2006/chart">
            <c:chart xmlns:c="http://schemas.openxmlformats.org/drawingml/2006/chart" xmlns:r="http://schemas.openxmlformats.org/officeDocument/2006/relationships" r:id="rId2"/>
          </a:graphicData>
        </a:graphic>
      </p:graphicFrame>
      <p:sp>
        <p:nvSpPr>
          <p:cNvPr id="9" name="Taisnstūris 8"/>
          <p:cNvSpPr/>
          <p:nvPr/>
        </p:nvSpPr>
        <p:spPr>
          <a:xfrm>
            <a:off x="1237672" y="6313492"/>
            <a:ext cx="11353405" cy="276999"/>
          </a:xfrm>
          <a:prstGeom prst="rect">
            <a:avLst/>
          </a:prstGeom>
        </p:spPr>
        <p:txBody>
          <a:bodyPr wrap="square">
            <a:spAutoFit/>
          </a:bodyPr>
          <a:lstStyle/>
          <a:p>
            <a:r>
              <a:rPr lang="lv-LV" sz="1200" dirty="0">
                <a:solidFill>
                  <a:srgbClr val="000000"/>
                </a:solidFill>
                <a:latin typeface="Arial Black" panose="020B0A04020102020204" pitchFamily="34" charset="0"/>
              </a:rPr>
              <a:t>Dati no: LM, Plāns personu ar invaliditāti vienlīdzīgu iespēju veicināšanai 2021.- 2023.gadam, Rīga, 2021., </a:t>
            </a:r>
            <a:r>
              <a:rPr lang="lv-LV" sz="1200" dirty="0" smtClean="0">
                <a:solidFill>
                  <a:srgbClr val="000000"/>
                </a:solidFill>
                <a:latin typeface="Arial Black" panose="020B0A04020102020204" pitchFamily="34" charset="0"/>
              </a:rPr>
              <a:t>10.lpp</a:t>
            </a:r>
            <a:r>
              <a:rPr lang="lv-LV" sz="1200" dirty="0">
                <a:solidFill>
                  <a:srgbClr val="000000"/>
                </a:solidFill>
                <a:latin typeface="Arial Black" panose="020B0A04020102020204" pitchFamily="34" charset="0"/>
              </a:rPr>
              <a:t>. </a:t>
            </a:r>
            <a:endParaRPr lang="lv-LV" sz="1200" dirty="0">
              <a:latin typeface="Arial Black" panose="020B0A04020102020204" pitchFamily="34" charset="0"/>
            </a:endParaRPr>
          </a:p>
        </p:txBody>
      </p:sp>
    </p:spTree>
    <p:extLst>
      <p:ext uri="{BB962C8B-B14F-4D97-AF65-F5344CB8AC3E}">
        <p14:creationId xmlns:p14="http://schemas.microsoft.com/office/powerpoint/2010/main" val="561356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p:txBody>
          <a:bodyPr/>
          <a:lstStyle/>
          <a:p>
            <a:pPr marL="0" indent="0">
              <a:buNone/>
            </a:pPr>
            <a:endParaRPr lang="lv-LV" dirty="0">
              <a:latin typeface="Arial Black" panose="020B0A04020102020204" pitchFamily="34" charset="0"/>
            </a:endParaRPr>
          </a:p>
        </p:txBody>
      </p:sp>
      <p:sp>
        <p:nvSpPr>
          <p:cNvPr id="4" name="Virsraksts 1"/>
          <p:cNvSpPr txBox="1">
            <a:spLocks/>
          </p:cNvSpPr>
          <p:nvPr/>
        </p:nvSpPr>
        <p:spPr>
          <a:xfrm>
            <a:off x="1733006" y="165463"/>
            <a:ext cx="10223468" cy="112340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2400" b="1" dirty="0" smtClean="0">
                <a:solidFill>
                  <a:schemeClr val="accent2">
                    <a:lumMod val="75000"/>
                  </a:schemeClr>
                </a:solidFill>
                <a:latin typeface="Arial Black" panose="020B0A04020102020204" pitchFamily="34" charset="0"/>
              </a:rPr>
              <a:t>Nodarbināto personu ar invaliditāti skaits sadalījums pēc invaliditātes grupām 18-63 </a:t>
            </a:r>
            <a:r>
              <a:rPr lang="lv-LV" sz="2400" b="1" dirty="0" err="1" smtClean="0">
                <a:solidFill>
                  <a:schemeClr val="accent2">
                    <a:lumMod val="75000"/>
                  </a:schemeClr>
                </a:solidFill>
                <a:latin typeface="Arial Black" panose="020B0A04020102020204" pitchFamily="34" charset="0"/>
              </a:rPr>
              <a:t>g.v</a:t>
            </a:r>
            <a:r>
              <a:rPr lang="lv-LV" sz="2400" b="1" dirty="0" smtClean="0">
                <a:solidFill>
                  <a:schemeClr val="accent2">
                    <a:lumMod val="75000"/>
                  </a:schemeClr>
                </a:solidFill>
                <a:latin typeface="Arial Black" panose="020B0A04020102020204" pitchFamily="34" charset="0"/>
              </a:rPr>
              <a:t>.</a:t>
            </a:r>
            <a:endParaRPr lang="lv-LV" sz="2400" dirty="0">
              <a:solidFill>
                <a:schemeClr val="accent2">
                  <a:lumMod val="75000"/>
                </a:schemeClr>
              </a:solidFill>
              <a:latin typeface="Arial Black" panose="020B0A04020102020204" pitchFamily="34" charset="0"/>
            </a:endParaRPr>
          </a:p>
        </p:txBody>
      </p:sp>
      <p:graphicFrame>
        <p:nvGraphicFramePr>
          <p:cNvPr id="5" name="Satura vietturis 6"/>
          <p:cNvGraphicFramePr>
            <a:graphicFrameLocks/>
          </p:cNvGraphicFramePr>
          <p:nvPr>
            <p:extLst>
              <p:ext uri="{D42A27DB-BD31-4B8C-83A1-F6EECF244321}">
                <p14:modId xmlns:p14="http://schemas.microsoft.com/office/powerpoint/2010/main" val="514139853"/>
              </p:ext>
            </p:extLst>
          </p:nvPr>
        </p:nvGraphicFramePr>
        <p:xfrm>
          <a:off x="679269" y="735875"/>
          <a:ext cx="10763795" cy="5274289"/>
        </p:xfrm>
        <a:graphic>
          <a:graphicData uri="http://schemas.openxmlformats.org/drawingml/2006/chart">
            <c:chart xmlns:c="http://schemas.openxmlformats.org/drawingml/2006/chart" xmlns:r="http://schemas.openxmlformats.org/officeDocument/2006/relationships" r:id="rId2"/>
          </a:graphicData>
        </a:graphic>
      </p:graphicFrame>
      <p:sp>
        <p:nvSpPr>
          <p:cNvPr id="6" name="Taisnstūris 5"/>
          <p:cNvSpPr/>
          <p:nvPr/>
        </p:nvSpPr>
        <p:spPr>
          <a:xfrm>
            <a:off x="1625600" y="6387269"/>
            <a:ext cx="10400543" cy="276999"/>
          </a:xfrm>
          <a:prstGeom prst="rect">
            <a:avLst/>
          </a:prstGeom>
        </p:spPr>
        <p:txBody>
          <a:bodyPr wrap="square">
            <a:spAutoFit/>
          </a:bodyPr>
          <a:lstStyle/>
          <a:p>
            <a:r>
              <a:rPr lang="lv-LV" sz="1200" dirty="0">
                <a:solidFill>
                  <a:srgbClr val="000000"/>
                </a:solidFill>
                <a:latin typeface="Arial Black" panose="020B0A04020102020204" pitchFamily="34" charset="0"/>
              </a:rPr>
              <a:t>Dati no: LM, Plāns personu ar invaliditāti vienlīdzīgu iespēju veicināšanai 2021.- 2023.gadam, Rīga, 2021., 13.lpp. </a:t>
            </a:r>
            <a:endParaRPr lang="lv-LV" sz="1200" dirty="0">
              <a:latin typeface="Arial Black" panose="020B0A04020102020204" pitchFamily="34" charset="0"/>
            </a:endParaRPr>
          </a:p>
        </p:txBody>
      </p:sp>
    </p:spTree>
    <p:extLst>
      <p:ext uri="{BB962C8B-B14F-4D97-AF65-F5344CB8AC3E}">
        <p14:creationId xmlns:p14="http://schemas.microsoft.com/office/powerpoint/2010/main" val="3031841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22400" y="63587"/>
            <a:ext cx="10483273" cy="742872"/>
          </a:xfrm>
        </p:spPr>
        <p:txBody>
          <a:bodyPr>
            <a:noAutofit/>
          </a:bodyPr>
          <a:lstStyle/>
          <a:p>
            <a:pPr algn="ctr"/>
            <a:r>
              <a:rPr lang="lv-LV" sz="2400" dirty="0">
                <a:solidFill>
                  <a:schemeClr val="accent2">
                    <a:lumMod val="75000"/>
                  </a:schemeClr>
                </a:solidFill>
                <a:latin typeface="Arial Black" panose="020B0A04020102020204" pitchFamily="34" charset="0"/>
              </a:rPr>
              <a:t>2021. gada 31. decembrī </a:t>
            </a:r>
            <a:r>
              <a:rPr lang="lv-LV" sz="2400" dirty="0" smtClean="0">
                <a:solidFill>
                  <a:schemeClr val="accent2">
                    <a:lumMod val="75000"/>
                  </a:schemeClr>
                </a:solidFill>
                <a:latin typeface="Arial Black" panose="020B0A04020102020204" pitchFamily="34" charset="0"/>
              </a:rPr>
              <a:t>NVA </a:t>
            </a:r>
            <a:r>
              <a:rPr lang="lv-LV" sz="2400" dirty="0">
                <a:solidFill>
                  <a:schemeClr val="accent2">
                    <a:lumMod val="75000"/>
                  </a:schemeClr>
                </a:solidFill>
                <a:latin typeface="Arial Black" panose="020B0A04020102020204" pitchFamily="34" charset="0"/>
              </a:rPr>
              <a:t>uzskaitē bija 8413 bezdarbnieki ar invaliditāti jeb 13,8% no reģistrēto bezdarbnieku </a:t>
            </a:r>
            <a:r>
              <a:rPr lang="lv-LV" sz="2400" dirty="0" smtClean="0">
                <a:solidFill>
                  <a:schemeClr val="accent2">
                    <a:lumMod val="75000"/>
                  </a:schemeClr>
                </a:solidFill>
                <a:latin typeface="Arial Black" panose="020B0A04020102020204" pitchFamily="34" charset="0"/>
              </a:rPr>
              <a:t>skaita</a:t>
            </a:r>
            <a:r>
              <a:rPr lang="lv-LV" sz="2400" dirty="0">
                <a:solidFill>
                  <a:schemeClr val="accent2">
                    <a:lumMod val="75000"/>
                  </a:schemeClr>
                </a:solidFill>
                <a:latin typeface="Arial Black" panose="020B0A04020102020204" pitchFamily="34" charset="0"/>
              </a:rPr>
              <a:t/>
            </a:r>
            <a:br>
              <a:rPr lang="lv-LV" sz="2400" dirty="0">
                <a:solidFill>
                  <a:schemeClr val="accent2">
                    <a:lumMod val="75000"/>
                  </a:schemeClr>
                </a:solidFill>
                <a:latin typeface="Arial Black" panose="020B0A04020102020204" pitchFamily="34" charset="0"/>
              </a:rPr>
            </a:br>
            <a:endParaRPr lang="lv-LV" sz="2400" dirty="0">
              <a:solidFill>
                <a:schemeClr val="accent2">
                  <a:lumMod val="75000"/>
                </a:schemeClr>
              </a:solidFill>
              <a:latin typeface="Arial Black" panose="020B0A04020102020204" pitchFamily="34" charset="0"/>
            </a:endParaRPr>
          </a:p>
        </p:txBody>
      </p:sp>
      <p:pic>
        <p:nvPicPr>
          <p:cNvPr id="1028" name="Picture 4" descr="https://www.nva.gov.lv/sites/nva/files/gallery_images/grafik-0302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254" y="799583"/>
            <a:ext cx="9467274" cy="5325342"/>
          </a:xfrm>
          <a:prstGeom prst="rect">
            <a:avLst/>
          </a:prstGeom>
          <a:noFill/>
          <a:extLst>
            <a:ext uri="{909E8E84-426E-40DD-AFC4-6F175D3DCCD1}">
              <a14:hiddenFill xmlns:a14="http://schemas.microsoft.com/office/drawing/2010/main">
                <a:solidFill>
                  <a:srgbClr val="FFFFFF"/>
                </a:solidFill>
              </a14:hiddenFill>
            </a:ext>
          </a:extLst>
        </p:spPr>
      </p:pic>
      <p:sp>
        <p:nvSpPr>
          <p:cNvPr id="4" name="Taisnstūris 3"/>
          <p:cNvSpPr/>
          <p:nvPr/>
        </p:nvSpPr>
        <p:spPr>
          <a:xfrm>
            <a:off x="1690254" y="6124924"/>
            <a:ext cx="9467274" cy="369332"/>
          </a:xfrm>
          <a:prstGeom prst="rect">
            <a:avLst/>
          </a:prstGeom>
        </p:spPr>
        <p:txBody>
          <a:bodyPr wrap="square">
            <a:spAutoFit/>
          </a:bodyPr>
          <a:lstStyle/>
          <a:p>
            <a:r>
              <a:rPr lang="lv-LV" dirty="0">
                <a:latin typeface="Arial Black" panose="020B0A04020102020204" pitchFamily="34" charset="0"/>
              </a:rPr>
              <a:t>2021. gada 11 mēnešos darbā iekārtojušās 3539 personas ar invaliditāti</a:t>
            </a:r>
          </a:p>
        </p:txBody>
      </p:sp>
    </p:spTree>
    <p:extLst>
      <p:ext uri="{BB962C8B-B14F-4D97-AF65-F5344CB8AC3E}">
        <p14:creationId xmlns:p14="http://schemas.microsoft.com/office/powerpoint/2010/main" val="2193326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67543" y="156817"/>
            <a:ext cx="10415451" cy="1509490"/>
          </a:xfrm>
        </p:spPr>
        <p:txBody>
          <a:bodyPr>
            <a:normAutofit fontScale="90000"/>
          </a:bodyPr>
          <a:lstStyle/>
          <a:p>
            <a:r>
              <a:rPr lang="lv-LV" sz="2700" b="1" dirty="0">
                <a:solidFill>
                  <a:schemeClr val="accent2"/>
                </a:solidFill>
                <a:latin typeface="Arial Black" panose="020B0A04020102020204" pitchFamily="34" charset="0"/>
              </a:rPr>
              <a:t>Bezdarbnieku ar invaliditāti skaits sadalījumā pa profesijām pēc pēdējās nodarbošanās (</a:t>
            </a:r>
            <a:r>
              <a:rPr lang="lv-LV" sz="2700" b="1" dirty="0" smtClean="0">
                <a:solidFill>
                  <a:schemeClr val="accent2"/>
                </a:solidFill>
                <a:latin typeface="Arial Black" panose="020B0A04020102020204" pitchFamily="34" charset="0"/>
              </a:rPr>
              <a:t>30.11.2021</a:t>
            </a:r>
            <a:r>
              <a:rPr lang="lv-LV" sz="2700" b="1" dirty="0">
                <a:solidFill>
                  <a:schemeClr val="accent2"/>
                </a:solidFill>
                <a:latin typeface="Arial Black" panose="020B0A04020102020204" pitchFamily="34" charset="0"/>
              </a:rPr>
              <a:t>.)</a:t>
            </a:r>
            <a:r>
              <a:rPr lang="lv-LV" sz="2700" b="1" dirty="0">
                <a:latin typeface="Arial Black" panose="020B0A04020102020204" pitchFamily="34" charset="0"/>
              </a:rPr>
              <a:t/>
            </a:r>
            <a:br>
              <a:rPr lang="lv-LV" sz="2700" b="1" dirty="0">
                <a:latin typeface="Arial Black" panose="020B0A04020102020204" pitchFamily="34" charset="0"/>
              </a:rPr>
            </a:br>
            <a:r>
              <a:rPr lang="lv-LV" b="1" u="sng" dirty="0">
                <a:hlinkClick r:id="rId2"/>
              </a:rPr>
              <a:t/>
            </a:r>
            <a:br>
              <a:rPr lang="lv-LV" b="1" u="sng" dirty="0">
                <a:hlinkClick r:id="rId2"/>
              </a:rPr>
            </a:br>
            <a:endParaRPr lang="lv-LV" dirty="0"/>
          </a:p>
        </p:txBody>
      </p:sp>
      <p:sp>
        <p:nvSpPr>
          <p:cNvPr id="5" name="Taisnstūris 4"/>
          <p:cNvSpPr/>
          <p:nvPr/>
        </p:nvSpPr>
        <p:spPr>
          <a:xfrm>
            <a:off x="2403566" y="6479176"/>
            <a:ext cx="6792686" cy="682238"/>
          </a:xfrm>
          <a:prstGeom prst="rect">
            <a:avLst/>
          </a:prstGeom>
        </p:spPr>
        <p:txBody>
          <a:bodyPr wrap="square">
            <a:spAutoFit/>
          </a:bodyPr>
          <a:lstStyle/>
          <a:p>
            <a:pPr lvl="0">
              <a:spcBef>
                <a:spcPts val="1000"/>
              </a:spcBef>
              <a:buClr>
                <a:srgbClr val="90C226"/>
              </a:buClr>
              <a:buSzPct val="80000"/>
            </a:pPr>
            <a:r>
              <a:rPr lang="lv-LV" sz="1200" dirty="0">
                <a:solidFill>
                  <a:prstClr val="black">
                    <a:lumMod val="95000"/>
                    <a:lumOff val="5000"/>
                  </a:prstClr>
                </a:solidFill>
                <a:latin typeface="Arial Black" panose="020B0A04020102020204" pitchFamily="34" charset="0"/>
              </a:rPr>
              <a:t>Avots: NVA, </a:t>
            </a:r>
            <a:r>
              <a:rPr lang="lv-LV" sz="1200" dirty="0">
                <a:solidFill>
                  <a:prstClr val="black">
                    <a:lumMod val="95000"/>
                    <a:lumOff val="5000"/>
                  </a:prstClr>
                </a:solidFill>
                <a:latin typeface="Arial Black" panose="020B0A04020102020204" pitchFamily="34" charset="0"/>
                <a:hlinkClick r:id="rId3"/>
              </a:rPr>
              <a:t>https://www.nva.gov.lv/lv/bezdarbnieki-ar-invaliditati</a:t>
            </a:r>
            <a:r>
              <a:rPr lang="lv-LV" sz="1200" dirty="0">
                <a:solidFill>
                  <a:prstClr val="black">
                    <a:lumMod val="95000"/>
                    <a:lumOff val="5000"/>
                  </a:prstClr>
                </a:solidFill>
                <a:latin typeface="Arial Black" panose="020B0A04020102020204" pitchFamily="34" charset="0"/>
              </a:rPr>
              <a:t>, </a:t>
            </a:r>
            <a:r>
              <a:rPr lang="lv-LV" sz="1200" dirty="0" smtClean="0">
                <a:solidFill>
                  <a:prstClr val="black">
                    <a:lumMod val="95000"/>
                    <a:lumOff val="5000"/>
                  </a:prstClr>
                </a:solidFill>
                <a:latin typeface="Arial Black" panose="020B0A04020102020204" pitchFamily="34" charset="0"/>
              </a:rPr>
              <a:t>06.09=2.2022.</a:t>
            </a:r>
            <a:endParaRPr lang="lv-LV" sz="1200" dirty="0">
              <a:solidFill>
                <a:prstClr val="black">
                  <a:lumMod val="95000"/>
                  <a:lumOff val="5000"/>
                </a:prstClr>
              </a:solidFill>
              <a:latin typeface="Arial Black" panose="020B0A04020102020204" pitchFamily="34" charset="0"/>
            </a:endParaRPr>
          </a:p>
          <a:p>
            <a:pPr marL="342900" lvl="0" indent="-342900">
              <a:spcBef>
                <a:spcPts val="1000"/>
              </a:spcBef>
              <a:buClr>
                <a:srgbClr val="90C226"/>
              </a:buClr>
              <a:buSzPct val="80000"/>
              <a:buFont typeface="Wingdings 3" charset="2"/>
              <a:buChar char=""/>
            </a:pPr>
            <a:endParaRPr lang="lv-LV" dirty="0">
              <a:solidFill>
                <a:prstClr val="black">
                  <a:lumMod val="75000"/>
                  <a:lumOff val="25000"/>
                </a:prstClr>
              </a:solidFill>
              <a:latin typeface="Arial Black" panose="020B0A04020102020204" pitchFamily="34" charset="0"/>
            </a:endParaRPr>
          </a:p>
        </p:txBody>
      </p:sp>
      <p:pic>
        <p:nvPicPr>
          <p:cNvPr id="2072" name="Picture 24" descr="https://www.nva.gov.lv/sites/nva/files/gallery_images/bd-ar-invaliditati-statistika-profesijas.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92729" y="1021565"/>
            <a:ext cx="8033526" cy="535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31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82731" y="688515"/>
            <a:ext cx="8911687" cy="1280890"/>
          </a:xfrm>
        </p:spPr>
        <p:txBody>
          <a:bodyPr/>
          <a:lstStyle/>
          <a:p>
            <a:r>
              <a:rPr lang="lv-LV" dirty="0">
                <a:solidFill>
                  <a:schemeClr val="accent2">
                    <a:lumMod val="75000"/>
                  </a:schemeClr>
                </a:solidFill>
                <a:latin typeface="Arial Black" panose="020B0A04020102020204" pitchFamily="34" charset="0"/>
              </a:rPr>
              <a:t>Praktiskais uzdevums</a:t>
            </a:r>
            <a:endParaRPr lang="lv-LV" dirty="0"/>
          </a:p>
        </p:txBody>
      </p:sp>
      <p:sp>
        <p:nvSpPr>
          <p:cNvPr id="3" name="Satura vietturis 2"/>
          <p:cNvSpPr>
            <a:spLocks noGrp="1"/>
          </p:cNvSpPr>
          <p:nvPr>
            <p:ph idx="1"/>
          </p:nvPr>
        </p:nvSpPr>
        <p:spPr>
          <a:xfrm>
            <a:off x="960709" y="2775857"/>
            <a:ext cx="8915400" cy="3777622"/>
          </a:xfrm>
        </p:spPr>
        <p:txBody>
          <a:bodyPr>
            <a:normAutofit/>
          </a:bodyPr>
          <a:lstStyle/>
          <a:p>
            <a:pPr marL="0" indent="0">
              <a:buNone/>
            </a:pPr>
            <a:r>
              <a:rPr lang="lv-LV" sz="2800" smtClean="0">
                <a:latin typeface="Arial Black" panose="020B0A04020102020204" pitchFamily="34" charset="0"/>
              </a:rPr>
              <a:t>Nosauciet </a:t>
            </a:r>
            <a:r>
              <a:rPr lang="lv-LV" sz="2800" dirty="0" smtClean="0">
                <a:latin typeface="Arial Black" panose="020B0A04020102020204" pitchFamily="34" charset="0"/>
              </a:rPr>
              <a:t>5 šķēršļus </a:t>
            </a:r>
          </a:p>
          <a:p>
            <a:pPr marL="0" indent="0">
              <a:buNone/>
            </a:pPr>
            <a:r>
              <a:rPr lang="lv-LV" sz="2800" dirty="0" smtClean="0">
                <a:latin typeface="Arial Black" panose="020B0A04020102020204" pitchFamily="34" charset="0"/>
              </a:rPr>
              <a:t>personu ar invaliditāti nodarbināšanai!</a:t>
            </a:r>
            <a:endParaRPr lang="lv-LV" sz="2800"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7846423" y="445660"/>
            <a:ext cx="3900587" cy="2184329"/>
          </a:xfrm>
          <a:prstGeom prst="rect">
            <a:avLst/>
          </a:prstGeom>
        </p:spPr>
      </p:pic>
    </p:spTree>
    <p:extLst>
      <p:ext uri="{BB962C8B-B14F-4D97-AF65-F5344CB8AC3E}">
        <p14:creationId xmlns:p14="http://schemas.microsoft.com/office/powerpoint/2010/main" val="3544642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01641" y="65969"/>
            <a:ext cx="8911687" cy="1280890"/>
          </a:xfrm>
        </p:spPr>
        <p:txBody>
          <a:bodyPr/>
          <a:lstStyle/>
          <a:p>
            <a:r>
              <a:rPr lang="lv-LV" b="1" dirty="0">
                <a:solidFill>
                  <a:schemeClr val="accent2">
                    <a:lumMod val="75000"/>
                  </a:schemeClr>
                </a:solidFill>
                <a:latin typeface="Arial Black" panose="020B0A04020102020204" pitchFamily="34" charset="0"/>
              </a:rPr>
              <a:t>Iespējamie šķēršļi personu ar invaliditāti nodarbināšanā:</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206797" y="1346859"/>
            <a:ext cx="10698876" cy="5321796"/>
          </a:xfrm>
        </p:spPr>
        <p:txBody>
          <a:bodyPr>
            <a:normAutofit fontScale="77500" lnSpcReduction="20000"/>
          </a:bodyPr>
          <a:lstStyle/>
          <a:p>
            <a:r>
              <a:rPr lang="lv-LV" dirty="0" smtClean="0">
                <a:latin typeface="Arial Black" panose="020B0A04020102020204" pitchFamily="34" charset="0"/>
              </a:rPr>
              <a:t>Darba devēja negatīva </a:t>
            </a:r>
            <a:r>
              <a:rPr lang="lv-LV" dirty="0">
                <a:latin typeface="Arial Black" panose="020B0A04020102020204" pitchFamily="34" charset="0"/>
              </a:rPr>
              <a:t>iepriekšējā darba </a:t>
            </a:r>
            <a:r>
              <a:rPr lang="lv-LV" dirty="0" smtClean="0">
                <a:latin typeface="Arial Black" panose="020B0A04020102020204" pitchFamily="34" charset="0"/>
              </a:rPr>
              <a:t>pieredze.</a:t>
            </a:r>
          </a:p>
          <a:p>
            <a:pPr lvl="0"/>
            <a:r>
              <a:rPr lang="lv-LV" dirty="0">
                <a:latin typeface="Arial Black" panose="020B0A04020102020204" pitchFamily="34" charset="0"/>
              </a:rPr>
              <a:t>U</a:t>
            </a:r>
            <a:r>
              <a:rPr lang="lv-LV" dirty="0" smtClean="0">
                <a:latin typeface="Arial Black" panose="020B0A04020102020204" pitchFamily="34" charset="0"/>
              </a:rPr>
              <a:t>zņēmumā </a:t>
            </a:r>
            <a:r>
              <a:rPr lang="lv-LV" dirty="0">
                <a:latin typeface="Arial Black" panose="020B0A04020102020204" pitchFamily="34" charset="0"/>
              </a:rPr>
              <a:t>valdošie darba apstākļi un kaitīgie faktori, kas var pasliktināt invalīdu veselības stāvokli – ķīmiski izgarojumi, troksnis, vibrācija, apkures trūkums, bīstamas iekārtas ar skaņas signāliem, fiziskas pārslodzes,  bieži neergonomiski darba </a:t>
            </a:r>
            <a:r>
              <a:rPr lang="lv-LV" dirty="0" smtClean="0">
                <a:latin typeface="Arial Black" panose="020B0A04020102020204" pitchFamily="34" charset="0"/>
              </a:rPr>
              <a:t>apstākļi.</a:t>
            </a:r>
            <a:endParaRPr lang="lv-LV" dirty="0">
              <a:latin typeface="Arial Black" panose="020B0A04020102020204" pitchFamily="34" charset="0"/>
            </a:endParaRPr>
          </a:p>
          <a:p>
            <a:pPr lvl="0"/>
            <a:r>
              <a:rPr lang="lv-LV" dirty="0" smtClean="0">
                <a:latin typeface="Arial Black" panose="020B0A04020102020204" pitchFamily="34" charset="0"/>
              </a:rPr>
              <a:t>Trūkst izpratnes </a:t>
            </a:r>
            <a:r>
              <a:rPr lang="lv-LV" dirty="0">
                <a:latin typeface="Arial Black" panose="020B0A04020102020204" pitchFamily="34" charset="0"/>
              </a:rPr>
              <a:t>par invaliditāti vispār, nav zināšanu par invalīdiem nepieciešamajiem apstākļiem, kā arī valdošais stereotips, ka invalīdi daudz </a:t>
            </a:r>
            <a:r>
              <a:rPr lang="lv-LV" dirty="0" smtClean="0">
                <a:latin typeface="Arial Black" panose="020B0A04020102020204" pitchFamily="34" charset="0"/>
              </a:rPr>
              <a:t>slimo.</a:t>
            </a:r>
            <a:endParaRPr lang="lv-LV" dirty="0">
              <a:latin typeface="Arial Black" panose="020B0A04020102020204" pitchFamily="34" charset="0"/>
            </a:endParaRPr>
          </a:p>
          <a:p>
            <a:r>
              <a:rPr lang="lv-LV" dirty="0" smtClean="0">
                <a:latin typeface="Arial Black" panose="020B0A04020102020204" pitchFamily="34" charset="0"/>
              </a:rPr>
              <a:t>Invaliditātes </a:t>
            </a:r>
            <a:r>
              <a:rPr lang="lv-LV" dirty="0">
                <a:latin typeface="Arial Black" panose="020B0A04020102020204" pitchFamily="34" charset="0"/>
              </a:rPr>
              <a:t>radītie funkcionālie ierobežojumi (veselības traucējumi, nepieciešamie profilakses pasākumi</a:t>
            </a:r>
            <a:r>
              <a:rPr lang="lv-LV" dirty="0" smtClean="0">
                <a:latin typeface="Arial Black" panose="020B0A04020102020204" pitchFamily="34" charset="0"/>
              </a:rPr>
              <a:t>).</a:t>
            </a:r>
          </a:p>
          <a:p>
            <a:r>
              <a:rPr lang="lv-LV" dirty="0" smtClean="0">
                <a:latin typeface="Arial Black" panose="020B0A04020102020204" pitchFamily="34" charset="0"/>
              </a:rPr>
              <a:t>Kaitīgie </a:t>
            </a:r>
            <a:r>
              <a:rPr lang="lv-LV" dirty="0">
                <a:latin typeface="Arial Black" panose="020B0A04020102020204" pitchFamily="34" charset="0"/>
              </a:rPr>
              <a:t>darba apstākļi un bīstamās iekārtas, kas var radīt draudus cilvēka veselībai un pat </a:t>
            </a:r>
            <a:r>
              <a:rPr lang="lv-LV" dirty="0" smtClean="0">
                <a:latin typeface="Arial Black" panose="020B0A04020102020204" pitchFamily="34" charset="0"/>
              </a:rPr>
              <a:t>dzīvībai.</a:t>
            </a:r>
            <a:endParaRPr lang="lv-LV" dirty="0">
              <a:latin typeface="Arial Black" panose="020B0A04020102020204" pitchFamily="34" charset="0"/>
            </a:endParaRPr>
          </a:p>
          <a:p>
            <a:r>
              <a:rPr lang="lv-LV" dirty="0">
                <a:latin typeface="Arial Black" panose="020B0A04020102020204" pitchFamily="34" charset="0"/>
              </a:rPr>
              <a:t>Vides iekārtošanas </a:t>
            </a:r>
            <a:r>
              <a:rPr lang="lv-LV" dirty="0" smtClean="0">
                <a:latin typeface="Arial Black" panose="020B0A04020102020204" pitchFamily="34" charset="0"/>
              </a:rPr>
              <a:t>izmaksas</a:t>
            </a:r>
            <a:r>
              <a:rPr lang="lv-LV" dirty="0">
                <a:latin typeface="Arial Black" panose="020B0A04020102020204" pitchFamily="34" charset="0"/>
              </a:rPr>
              <a:t>.</a:t>
            </a:r>
          </a:p>
          <a:p>
            <a:r>
              <a:rPr lang="lv-LV" dirty="0">
                <a:latin typeface="Arial Black" panose="020B0A04020102020204" pitchFamily="34" charset="0"/>
              </a:rPr>
              <a:t>Darba vietas pielāgošanas </a:t>
            </a:r>
            <a:r>
              <a:rPr lang="lv-LV" dirty="0" smtClean="0">
                <a:latin typeface="Arial Black" panose="020B0A04020102020204" pitchFamily="34" charset="0"/>
              </a:rPr>
              <a:t>izmaksas.</a:t>
            </a:r>
            <a:endParaRPr lang="lv-LV" dirty="0">
              <a:latin typeface="Arial Black" panose="020B0A04020102020204" pitchFamily="34" charset="0"/>
            </a:endParaRPr>
          </a:p>
          <a:p>
            <a:r>
              <a:rPr lang="lv-LV" dirty="0">
                <a:latin typeface="Arial Black" panose="020B0A04020102020204" pitchFamily="34" charset="0"/>
              </a:rPr>
              <a:t>Zemas produktivitātes risks (darba pienesums nesasniedz minimālās algas līmeni</a:t>
            </a:r>
            <a:r>
              <a:rPr lang="lv-LV" dirty="0" smtClean="0">
                <a:latin typeface="Arial Black" panose="020B0A04020102020204" pitchFamily="34" charset="0"/>
              </a:rPr>
              <a:t>).</a:t>
            </a:r>
            <a:endParaRPr lang="lv-LV" dirty="0">
              <a:latin typeface="Arial Black" panose="020B0A04020102020204" pitchFamily="34" charset="0"/>
            </a:endParaRPr>
          </a:p>
          <a:p>
            <a:r>
              <a:rPr lang="lv-LV" dirty="0">
                <a:latin typeface="Arial Black" panose="020B0A04020102020204" pitchFamily="34" charset="0"/>
              </a:rPr>
              <a:t>Ar personas nogādāšanu uz darbu un no darba saistītas </a:t>
            </a:r>
            <a:r>
              <a:rPr lang="lv-LV" dirty="0" smtClean="0">
                <a:latin typeface="Arial Black" panose="020B0A04020102020204" pitchFamily="34" charset="0"/>
              </a:rPr>
              <a:t>izmaksas.</a:t>
            </a:r>
            <a:endParaRPr lang="lv-LV" dirty="0">
              <a:latin typeface="Arial Black" panose="020B0A04020102020204" pitchFamily="34" charset="0"/>
            </a:endParaRPr>
          </a:p>
          <a:p>
            <a:r>
              <a:rPr lang="lv-LV" dirty="0">
                <a:latin typeface="Arial Black" panose="020B0A04020102020204" pitchFamily="34" charset="0"/>
              </a:rPr>
              <a:t>Asistenta </a:t>
            </a:r>
            <a:r>
              <a:rPr lang="lv-LV" dirty="0" smtClean="0">
                <a:latin typeface="Arial Black" panose="020B0A04020102020204" pitchFamily="34" charset="0"/>
              </a:rPr>
              <a:t>(arī </a:t>
            </a:r>
            <a:r>
              <a:rPr lang="lv-LV" dirty="0" err="1" smtClean="0">
                <a:latin typeface="Arial Black" panose="020B0A04020102020204" pitchFamily="34" charset="0"/>
              </a:rPr>
              <a:t>surdotulka</a:t>
            </a:r>
            <a:r>
              <a:rPr lang="lv-LV" dirty="0" smtClean="0">
                <a:latin typeface="Arial Black" panose="020B0A04020102020204" pitchFamily="34" charset="0"/>
              </a:rPr>
              <a:t>) institūta attīstīšana</a:t>
            </a:r>
            <a:r>
              <a:rPr lang="lv-LV" dirty="0">
                <a:latin typeface="Arial Black" panose="020B0A04020102020204" pitchFamily="34" charset="0"/>
              </a:rPr>
              <a:t>.</a:t>
            </a:r>
          </a:p>
          <a:p>
            <a:r>
              <a:rPr lang="lv-LV" dirty="0">
                <a:latin typeface="Arial Black" panose="020B0A04020102020204" pitchFamily="34" charset="0"/>
              </a:rPr>
              <a:t>Nepieciešamība izglītot darba </a:t>
            </a:r>
            <a:r>
              <a:rPr lang="lv-LV" dirty="0" smtClean="0">
                <a:latin typeface="Arial Black" panose="020B0A04020102020204" pitchFamily="34" charset="0"/>
              </a:rPr>
              <a:t>kolektīvu. </a:t>
            </a:r>
            <a:endParaRPr lang="lv-LV" dirty="0">
              <a:latin typeface="Arial Black" panose="020B0A04020102020204" pitchFamily="34" charset="0"/>
            </a:endParaRPr>
          </a:p>
          <a:p>
            <a:r>
              <a:rPr lang="lv-LV" dirty="0">
                <a:latin typeface="Arial Black" panose="020B0A04020102020204" pitchFamily="34" charset="0"/>
              </a:rPr>
              <a:t>Normatīvo aktu radītie </a:t>
            </a:r>
            <a:r>
              <a:rPr lang="lv-LV" dirty="0" smtClean="0">
                <a:latin typeface="Arial Black" panose="020B0A04020102020204" pitchFamily="34" charset="0"/>
              </a:rPr>
              <a:t>šķēršļi.</a:t>
            </a:r>
            <a:endParaRPr lang="lv-LV" dirty="0">
              <a:latin typeface="Arial Black" panose="020B0A04020102020204" pitchFamily="34" charset="0"/>
            </a:endParaRPr>
          </a:p>
          <a:p>
            <a:r>
              <a:rPr lang="lv-LV" dirty="0">
                <a:latin typeface="Arial Black" panose="020B0A04020102020204" pitchFamily="34" charset="0"/>
              </a:rPr>
              <a:t>Paaugstināts kapitāla dīkstāves risks u.c</a:t>
            </a:r>
            <a:r>
              <a:rPr lang="lv-LV" dirty="0" smtClean="0">
                <a:latin typeface="Arial Black" panose="020B0A04020102020204" pitchFamily="34" charset="0"/>
              </a:rPr>
              <a:t>.</a:t>
            </a:r>
          </a:p>
          <a:p>
            <a:pPr lvl="0"/>
            <a:r>
              <a:rPr lang="lv-LV" dirty="0">
                <a:latin typeface="Arial Black" panose="020B0A04020102020204" pitchFamily="34" charset="0"/>
              </a:rPr>
              <a:t>Pārāk mazs uzņēmums, ar nelielu apgrozījumu, nav pietiekoši attīstījušies, lai nodarbotos ar humānismu</a:t>
            </a:r>
            <a:r>
              <a:rPr lang="lv-LV" dirty="0" smtClean="0">
                <a:latin typeface="Arial Black" panose="020B0A04020102020204" pitchFamily="34" charset="0"/>
              </a:rPr>
              <a:t>.</a:t>
            </a:r>
            <a:endParaRPr lang="lv-LV" dirty="0">
              <a:latin typeface="Arial Black" panose="020B0A04020102020204" pitchFamily="34" charset="0"/>
            </a:endParaRPr>
          </a:p>
          <a:p>
            <a:endParaRPr lang="lv-LV" dirty="0"/>
          </a:p>
        </p:txBody>
      </p:sp>
    </p:spTree>
    <p:extLst>
      <p:ext uri="{BB962C8B-B14F-4D97-AF65-F5344CB8AC3E}">
        <p14:creationId xmlns:p14="http://schemas.microsoft.com/office/powerpoint/2010/main" val="2209007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96291" y="208473"/>
            <a:ext cx="8447376" cy="678217"/>
          </a:xfrm>
        </p:spPr>
        <p:txBody>
          <a:bodyPr/>
          <a:lstStyle/>
          <a:p>
            <a:r>
              <a:rPr lang="lv-LV" b="1" dirty="0">
                <a:solidFill>
                  <a:schemeClr val="accent2">
                    <a:lumMod val="75000"/>
                  </a:schemeClr>
                </a:solidFill>
                <a:latin typeface="Arial Black" panose="020B0A04020102020204" pitchFamily="34" charset="0"/>
              </a:rPr>
              <a:t>Redzes funkcionālie traucējumi</a:t>
            </a:r>
            <a:endParaRPr lang="lv-LV" dirty="0"/>
          </a:p>
        </p:txBody>
      </p:sp>
      <p:sp>
        <p:nvSpPr>
          <p:cNvPr id="3" name="Satura vietturis 2"/>
          <p:cNvSpPr>
            <a:spLocks noGrp="1"/>
          </p:cNvSpPr>
          <p:nvPr>
            <p:ph idx="1"/>
          </p:nvPr>
        </p:nvSpPr>
        <p:spPr>
          <a:xfrm>
            <a:off x="1237967" y="1791184"/>
            <a:ext cx="9503924" cy="4757397"/>
          </a:xfrm>
        </p:spPr>
        <p:txBody>
          <a:bodyPr/>
          <a:lstStyle/>
          <a:p>
            <a:r>
              <a:rPr lang="lv-LV" sz="2000" dirty="0">
                <a:latin typeface="Arial Black" panose="020B0A04020102020204" pitchFamily="34" charset="0"/>
              </a:rPr>
              <a:t>Latvijā ir vairāk kā 12 000 cilvēku, kuri, daļēji vai pilnībā zaudējot redzi, kļuvuši par invalīdiem. Līdz ar to šie cilvēki zaudējuši arī 70-80% no iespējām uztvert informāciju un lielā mērā viņiem zudušas patstāvīgas rīcības iespējas, tādēļ </a:t>
            </a:r>
            <a:r>
              <a:rPr lang="lv-LV" sz="2000" dirty="0" err="1">
                <a:latin typeface="Arial Black" panose="020B0A04020102020204" pitchFamily="34" charset="0"/>
              </a:rPr>
              <a:t>neredzība</a:t>
            </a:r>
            <a:r>
              <a:rPr lang="lv-LV" sz="2000" dirty="0">
                <a:latin typeface="Arial Black" panose="020B0A04020102020204" pitchFamily="34" charset="0"/>
              </a:rPr>
              <a:t> ir viena no vissmagākajām invaliditātes formām - to apstiprina pasaules zinātnes veiktie pētījumi</a:t>
            </a:r>
            <a:r>
              <a:rPr lang="lv-LV" sz="2000" dirty="0" smtClean="0">
                <a:latin typeface="Arial Black" panose="020B0A04020102020204" pitchFamily="34" charset="0"/>
              </a:rPr>
              <a:t>.</a:t>
            </a:r>
          </a:p>
          <a:p>
            <a:r>
              <a:rPr lang="lv-LV" sz="2000" dirty="0">
                <a:latin typeface="Arial Black" panose="020B0A04020102020204" pitchFamily="34" charset="0"/>
              </a:rPr>
              <a:t>Redzes funkcionālie traucējumi var būt gan iedzimti, gan iegūti dzīves laikā.</a:t>
            </a:r>
          </a:p>
          <a:p>
            <a:r>
              <a:rPr lang="lv-LV" sz="2000" dirty="0">
                <a:latin typeface="Arial Black" panose="020B0A04020102020204" pitchFamily="34" charset="0"/>
              </a:rPr>
              <a:t>Redzes funkcionālie traucējumi var izpausties kā daļējs vai pilnīgs redzes zudums</a:t>
            </a:r>
            <a:r>
              <a:rPr lang="lv-LV" sz="2000" dirty="0" smtClean="0">
                <a:latin typeface="Arial Black" panose="020B0A04020102020204" pitchFamily="34" charset="0"/>
              </a:rPr>
              <a:t>. Ne </a:t>
            </a:r>
            <a:r>
              <a:rPr lang="lv-LV" sz="2000" dirty="0">
                <a:latin typeface="Arial Black" panose="020B0A04020102020204" pitchFamily="34" charset="0"/>
              </a:rPr>
              <a:t>visi, kam ir redzes traucējumi, ir pilnīgi neredzīgi. Daudziem ir saglabājies redzes atlikums, kas ļauj apjaust gaismu, siluetus </a:t>
            </a:r>
            <a:r>
              <a:rPr lang="lv-LV" sz="2000" dirty="0" smtClean="0">
                <a:latin typeface="Arial Black" panose="020B0A04020102020204" pitchFamily="34" charset="0"/>
              </a:rPr>
              <a:t>un tml.</a:t>
            </a:r>
            <a:endParaRPr lang="lv-LV" sz="2000" dirty="0">
              <a:latin typeface="Arial Black" panose="020B0A04020102020204" pitchFamily="34" charset="0"/>
            </a:endParaRPr>
          </a:p>
          <a:p>
            <a:pPr marL="0" indent="0">
              <a:buNone/>
            </a:pPr>
            <a:endParaRPr lang="lv-LV" dirty="0"/>
          </a:p>
        </p:txBody>
      </p:sp>
      <p:pic>
        <p:nvPicPr>
          <p:cNvPr id="4" name="Attēls 3"/>
          <p:cNvPicPr>
            <a:picLocks noChangeAspect="1"/>
          </p:cNvPicPr>
          <p:nvPr/>
        </p:nvPicPr>
        <p:blipFill>
          <a:blip r:embed="rId2"/>
          <a:stretch>
            <a:fillRect/>
          </a:stretch>
        </p:blipFill>
        <p:spPr>
          <a:xfrm>
            <a:off x="10363067" y="158328"/>
            <a:ext cx="1632857" cy="1632857"/>
          </a:xfrm>
          <a:prstGeom prst="rect">
            <a:avLst/>
          </a:prstGeom>
        </p:spPr>
      </p:pic>
    </p:spTree>
    <p:extLst>
      <p:ext uri="{BB962C8B-B14F-4D97-AF65-F5344CB8AC3E}">
        <p14:creationId xmlns:p14="http://schemas.microsoft.com/office/powerpoint/2010/main" val="15517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805441" y="24079"/>
            <a:ext cx="8691743" cy="673467"/>
          </a:xfrm>
        </p:spPr>
        <p:txBody>
          <a:bodyPr/>
          <a:lstStyle/>
          <a:p>
            <a:r>
              <a:rPr lang="lv-LV" b="1" dirty="0">
                <a:solidFill>
                  <a:schemeClr val="accent2">
                    <a:lumMod val="75000"/>
                  </a:schemeClr>
                </a:solidFill>
                <a:latin typeface="Arial Black" panose="020B0A04020102020204" pitchFamily="34" charset="0"/>
              </a:rPr>
              <a:t>Redzes funkcionālie traucējumi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254034" y="1724297"/>
            <a:ext cx="10937966" cy="4920343"/>
          </a:xfrm>
        </p:spPr>
        <p:txBody>
          <a:bodyPr>
            <a:normAutofit fontScale="85000" lnSpcReduction="20000"/>
          </a:bodyPr>
          <a:lstStyle/>
          <a:p>
            <a:r>
              <a:rPr lang="lv-LV" sz="2400" dirty="0">
                <a:latin typeface="Arial Black" panose="020B0A04020102020204" pitchFamily="34" charset="0"/>
              </a:rPr>
              <a:t>Redzes zudums var ierobežot personas iespējas lasīt dokumentus vai zīmes, atrast norādes vai redzēt šķēršļus. Daži cilvēki var izmantot suni pavadoni, balto spieķi vai pārvietoties ar pavadoņu vai asistentu palīdzību, kas ir viņu "acis".</a:t>
            </a:r>
            <a:endParaRPr lang="lv-LV" sz="2100" dirty="0" smtClean="0">
              <a:latin typeface="Arial Black" panose="020B0A04020102020204" pitchFamily="34" charset="0"/>
            </a:endParaRPr>
          </a:p>
          <a:p>
            <a:r>
              <a:rPr lang="lv-LV" sz="2100" dirty="0" smtClean="0">
                <a:latin typeface="Arial Black" panose="020B0A04020102020204" pitchFamily="34" charset="0"/>
              </a:rPr>
              <a:t>Ar </a:t>
            </a:r>
            <a:r>
              <a:rPr lang="lv-LV" sz="2100" dirty="0">
                <a:latin typeface="Arial Black" panose="020B0A04020102020204" pitchFamily="34" charset="0"/>
              </a:rPr>
              <a:t>speciālu briļļu vai palielināmā stikla palīdzību šie cilvēki spēj lasīt un orientēties darba vietā</a:t>
            </a:r>
            <a:r>
              <a:rPr lang="lv-LV" sz="2100" dirty="0" smtClean="0">
                <a:latin typeface="Arial Black" panose="020B0A04020102020204" pitchFamily="34" charset="0"/>
              </a:rPr>
              <a:t>.</a:t>
            </a:r>
            <a:endParaRPr lang="lv-LV" sz="2100" dirty="0">
              <a:latin typeface="Arial Black" panose="020B0A04020102020204" pitchFamily="34" charset="0"/>
            </a:endParaRPr>
          </a:p>
          <a:p>
            <a:r>
              <a:rPr lang="lv-LV" sz="2100" dirty="0" smtClean="0">
                <a:latin typeface="Arial Black" panose="020B0A04020102020204" pitchFamily="34" charset="0"/>
              </a:rPr>
              <a:t>Redzes </a:t>
            </a:r>
            <a:r>
              <a:rPr lang="lv-LV" sz="2100" dirty="0">
                <a:latin typeface="Arial Black" panose="020B0A04020102020204" pitchFamily="34" charset="0"/>
              </a:rPr>
              <a:t>traucējumi ierobežo viņu spēju orientēties darba vidē, bet ar kolēģu atbalstu un īpašu darba vietu iekārtojumu viņi ir spējīgi veikt savu darbu.</a:t>
            </a:r>
          </a:p>
          <a:p>
            <a:r>
              <a:rPr lang="lv-LV" sz="2100" dirty="0">
                <a:latin typeface="Arial Black" panose="020B0A04020102020204" pitchFamily="34" charset="0"/>
              </a:rPr>
              <a:t>Darba vietai jābūt droši iekārtotai, pārskatāmai, ar izteiktiem krāsu kontrastiem, virsmu līmeņu maiņām, labu apgaismojumu, bez sīkām detaļām un šķēršļiem.</a:t>
            </a:r>
          </a:p>
          <a:p>
            <a:r>
              <a:rPr lang="lv-LV" sz="2100" dirty="0" smtClean="0">
                <a:latin typeface="Arial Black" panose="020B0A04020102020204" pitchFamily="34" charset="0"/>
              </a:rPr>
              <a:t>Darba </a:t>
            </a:r>
            <a:r>
              <a:rPr lang="lv-LV" sz="2100" dirty="0">
                <a:latin typeface="Arial Black" panose="020B0A04020102020204" pitchFamily="34" charset="0"/>
              </a:rPr>
              <a:t>vietā nevajadzētu bez vajadzības bieži mainīt lietu kārtību, jo cilvēki ar redzes traucējumiem pierod pie iekārtojuma. </a:t>
            </a:r>
          </a:p>
          <a:p>
            <a:r>
              <a:rPr lang="lv-LV" sz="2100" dirty="0">
                <a:latin typeface="Arial Black" panose="020B0A04020102020204" pitchFamily="34" charset="0"/>
              </a:rPr>
              <a:t>Vēlams, lai telpās nebūtu lieku trokšņu, bet būtu laba akustika, jo daļu informācijas šie cilvēki uztver ar dzirdi.</a:t>
            </a:r>
          </a:p>
          <a:p>
            <a:r>
              <a:rPr lang="lv-LV" sz="2100" dirty="0">
                <a:latin typeface="Arial Black" panose="020B0A04020102020204" pitchFamily="34" charset="0"/>
              </a:rPr>
              <a:t>P</a:t>
            </a:r>
            <a:r>
              <a:rPr lang="lv-LV" sz="2100" dirty="0" smtClean="0">
                <a:latin typeface="Arial Black" panose="020B0A04020102020204" pitchFamily="34" charset="0"/>
              </a:rPr>
              <a:t>ieejamas </a:t>
            </a:r>
            <a:r>
              <a:rPr lang="lv-LV" sz="2100" dirty="0">
                <a:latin typeface="Arial Black" panose="020B0A04020102020204" pitchFamily="34" charset="0"/>
              </a:rPr>
              <a:t>daudzas speciālas datorprogrammas personām ar redzes traucējumiem (piemēram, runas sintēzes programmas), arī vairumā tradicionālo programmu ir iespējams mainīt burtu lielumu un attēlu kontrastu.</a:t>
            </a:r>
          </a:p>
          <a:p>
            <a:endParaRPr lang="lv-LV" dirty="0"/>
          </a:p>
        </p:txBody>
      </p:sp>
      <p:grpSp>
        <p:nvGrpSpPr>
          <p:cNvPr id="4" name="Grupa 3"/>
          <p:cNvGrpSpPr/>
          <p:nvPr/>
        </p:nvGrpSpPr>
        <p:grpSpPr>
          <a:xfrm>
            <a:off x="41418" y="627187"/>
            <a:ext cx="2282387" cy="942079"/>
            <a:chOff x="957744" y="0"/>
            <a:chExt cx="1725778" cy="927569"/>
          </a:xfrm>
        </p:grpSpPr>
        <p:sp>
          <p:nvSpPr>
            <p:cNvPr id="5" name="Taisnstūris ar noapaļotiem stūriem 4"/>
            <p:cNvSpPr/>
            <p:nvPr/>
          </p:nvSpPr>
          <p:spPr>
            <a:xfrm>
              <a:off x="957744" y="0"/>
              <a:ext cx="1725778"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1003024" y="45280"/>
              <a:ext cx="1635218"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lv-LV" sz="2000" kern="1200" dirty="0">
                  <a:latin typeface="Arial Black" panose="020B0A04020102020204" pitchFamily="34" charset="0"/>
                </a:rPr>
                <a:t>Populārākais</a:t>
              </a:r>
              <a:r>
                <a:rPr lang="lv-LV" sz="2000" kern="1200" dirty="0"/>
                <a:t> </a:t>
              </a:r>
              <a:r>
                <a:rPr lang="lv-LV" sz="2000" kern="1200" dirty="0">
                  <a:latin typeface="Arial Black" panose="020B0A04020102020204" pitchFamily="34" charset="0"/>
                </a:rPr>
                <a:t>stereotips</a:t>
              </a:r>
            </a:p>
          </p:txBody>
        </p:sp>
      </p:grpSp>
      <p:sp>
        <p:nvSpPr>
          <p:cNvPr id="7" name="Taisnstūris 6"/>
          <p:cNvSpPr/>
          <p:nvPr/>
        </p:nvSpPr>
        <p:spPr>
          <a:xfrm>
            <a:off x="2412273" y="775062"/>
            <a:ext cx="8868681" cy="707886"/>
          </a:xfrm>
          <a:prstGeom prst="rect">
            <a:avLst/>
          </a:prstGeom>
        </p:spPr>
        <p:txBody>
          <a:bodyPr wrap="square">
            <a:spAutoFit/>
          </a:bodyPr>
          <a:lstStyle/>
          <a:p>
            <a:r>
              <a:rPr lang="lv-LV" sz="2000" dirty="0">
                <a:latin typeface="Arial Black" panose="020B0A04020102020204" pitchFamily="34" charset="0"/>
              </a:rPr>
              <a:t>Cilvēki ar redzes traucējumiem neko neredz un </a:t>
            </a:r>
            <a:r>
              <a:rPr lang="lv-LV" sz="2000" dirty="0" smtClean="0">
                <a:latin typeface="Arial Black" panose="020B0A04020102020204" pitchFamily="34" charset="0"/>
              </a:rPr>
              <a:t>viņi</a:t>
            </a:r>
          </a:p>
          <a:p>
            <a:r>
              <a:rPr lang="lv-LV" sz="2000" dirty="0" smtClean="0">
                <a:latin typeface="Arial Black" panose="020B0A04020102020204" pitchFamily="34" charset="0"/>
              </a:rPr>
              <a:t>nespēj </a:t>
            </a:r>
            <a:r>
              <a:rPr lang="lv-LV" sz="2000" dirty="0">
                <a:latin typeface="Arial Black" panose="020B0A04020102020204" pitchFamily="34" charset="0"/>
              </a:rPr>
              <a:t>strādāt!</a:t>
            </a:r>
          </a:p>
        </p:txBody>
      </p:sp>
      <p:pic>
        <p:nvPicPr>
          <p:cNvPr id="8" name="Attēls 7"/>
          <p:cNvPicPr>
            <a:picLocks noChangeAspect="1"/>
          </p:cNvPicPr>
          <p:nvPr/>
        </p:nvPicPr>
        <p:blipFill>
          <a:blip r:embed="rId2"/>
          <a:stretch>
            <a:fillRect/>
          </a:stretch>
        </p:blipFill>
        <p:spPr>
          <a:xfrm>
            <a:off x="10289176" y="91440"/>
            <a:ext cx="1632857" cy="1632857"/>
          </a:xfrm>
          <a:prstGeom prst="rect">
            <a:avLst/>
          </a:prstGeom>
        </p:spPr>
      </p:pic>
    </p:spTree>
    <p:extLst>
      <p:ext uri="{BB962C8B-B14F-4D97-AF65-F5344CB8AC3E}">
        <p14:creationId xmlns:p14="http://schemas.microsoft.com/office/powerpoint/2010/main" val="4042812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915886" y="165464"/>
            <a:ext cx="9588726" cy="1245326"/>
          </a:xfrm>
        </p:spPr>
        <p:txBody>
          <a:bodyPr>
            <a:normAutofit/>
          </a:bodyPr>
          <a:lstStyle/>
          <a:p>
            <a:r>
              <a:rPr lang="lv-LV" b="1" dirty="0" smtClean="0">
                <a:solidFill>
                  <a:schemeClr val="accent2">
                    <a:lumMod val="75000"/>
                  </a:schemeClr>
                </a:solidFill>
                <a:latin typeface="Arial Black" panose="020B0A04020102020204" pitchFamily="34" charset="0"/>
              </a:rPr>
              <a:t>Tehniskie palīglīdzekļi personām ar redzes funkcionāliem traucējumiem:</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627020" y="1480459"/>
            <a:ext cx="8656320" cy="5303517"/>
          </a:xfrm>
        </p:spPr>
        <p:txBody>
          <a:bodyPr>
            <a:normAutofit fontScale="92500" lnSpcReduction="20000"/>
          </a:bodyPr>
          <a:lstStyle/>
          <a:p>
            <a:r>
              <a:rPr lang="lv-LV" sz="1600" dirty="0" err="1" smtClean="0">
                <a:latin typeface="Arial Black" panose="020B0A04020102020204" pitchFamily="34" charset="0"/>
              </a:rPr>
              <a:t>Tiflotehnika</a:t>
            </a:r>
            <a:r>
              <a:rPr lang="lv-LV" sz="1600" dirty="0" smtClean="0">
                <a:latin typeface="Arial Black" panose="020B0A04020102020204" pitchFamily="34" charset="0"/>
              </a:rPr>
              <a:t> ir </a:t>
            </a:r>
            <a:r>
              <a:rPr lang="lv-LV" sz="1600" dirty="0">
                <a:latin typeface="Arial Black" panose="020B0A04020102020204" pitchFamily="34" charset="0"/>
              </a:rPr>
              <a:t>speciālie tehniskie palīglīdzekļi, kas paredzēti personām ar funkcionāliem redzes traucējumiem vai anatomiskiem defektiem personu rehabilitēšanai, integrēšanai sabiedrībā, mobilitātes un patstāvīgu darbošanās spēju pilnveidošanai.</a:t>
            </a:r>
          </a:p>
          <a:p>
            <a:r>
              <a:rPr lang="lv-LV" sz="1600" dirty="0">
                <a:latin typeface="Arial Black" panose="020B0A04020102020204" pitchFamily="34" charset="0"/>
              </a:rPr>
              <a:t>Tehniskajiem palīglīdzekļiem, kas ir paredzēti lietošanai cilvēkiem ar redzes traucējumiem, redzes zudumu, ir jābūt viegli lietojamiem, ar skaņas signāliem, ar izteiktu kontrastu krāsu, aptaustāmiem.</a:t>
            </a:r>
          </a:p>
          <a:p>
            <a:r>
              <a:rPr lang="lv-LV" sz="1600" dirty="0">
                <a:latin typeface="Arial Black" panose="020B0A04020102020204" pitchFamily="34" charset="0"/>
              </a:rPr>
              <a:t>Cilvēki ar daļēju redzes zudumu visbiežāk izmanto speciālas brilles, lupas jeb palielināmos stiklus, kas uzlabos redzi ikdienas darbos, lasot, veicot darba pienākumus (sevišķi, ja tas saistīts ar sīkām detaļām, mikroshēmām u.t.t) vai strādājot ar datoru. </a:t>
            </a:r>
          </a:p>
          <a:p>
            <a:r>
              <a:rPr lang="lv-LV" sz="1600" dirty="0">
                <a:latin typeface="Arial Black" panose="020B0A04020102020204" pitchFamily="34" charset="0"/>
              </a:rPr>
              <a:t>Cilvēki ar pilnīgu redzes zudumu savā ikdienā visbiežāk izmanto  balto spieķi, speciālus marķējumus, ko var sataustīt </a:t>
            </a:r>
            <a:r>
              <a:rPr lang="lv-LV" sz="1600" dirty="0" err="1">
                <a:latin typeface="Arial Black" panose="020B0A04020102020204" pitchFamily="34" charset="0"/>
              </a:rPr>
              <a:t>Braila</a:t>
            </a:r>
            <a:r>
              <a:rPr lang="lv-LV" sz="1600" dirty="0">
                <a:latin typeface="Arial Black" panose="020B0A04020102020204" pitchFamily="34" charset="0"/>
              </a:rPr>
              <a:t> rakstā, piemēram, uz medikamentu iepakojuma, sadzīves ķīmijas iepakojumiem, naudas zīmēm, liftu pogām u.tml. Arī cilvēki ar pilnīgu redzes zudumu var nesāt speciālas brilles, īpaši gadījumos, kad ir vizuāli redzams acs anatomisks defekts. Tāpat pārvietojoties ārpus dzīvesvietas, noteikti ir jāpiemin speciāli apmācīts suns –pavadonis. </a:t>
            </a:r>
          </a:p>
          <a:p>
            <a:r>
              <a:rPr lang="lv-LV" sz="1600" dirty="0">
                <a:latin typeface="Arial Black" panose="020B0A04020102020204" pitchFamily="34" charset="0"/>
              </a:rPr>
              <a:t>Gan cilvēki ar daļēju redzes zudumu, gan cilvēki ar pilnīgu redzes zudumu  savā ikdienā izmanto vēl dažādus sataustāmi- </a:t>
            </a:r>
            <a:r>
              <a:rPr lang="lv-LV" sz="1600" dirty="0" err="1">
                <a:latin typeface="Arial Black" panose="020B0A04020102020204" pitchFamily="34" charset="0"/>
              </a:rPr>
              <a:t>taktilus</a:t>
            </a:r>
            <a:r>
              <a:rPr lang="lv-LV" sz="1600" dirty="0">
                <a:latin typeface="Arial Black" panose="020B0A04020102020204" pitchFamily="34" charset="0"/>
              </a:rPr>
              <a:t> vai skanošus marķējumus, piemēram, šķidruma līmeņa noteicējs vai runājošs krāsu noteicējs, skanoši atslēgas breloki, runājoši pulksteņi, termometri vai asinsspiediena mērītāji, virtuves vai ķermeņa svari u.tml. </a:t>
            </a:r>
          </a:p>
          <a:p>
            <a:endParaRPr lang="lv-LV" dirty="0"/>
          </a:p>
        </p:txBody>
      </p:sp>
      <p:pic>
        <p:nvPicPr>
          <p:cNvPr id="5" name="Attēls 4"/>
          <p:cNvPicPr>
            <a:picLocks noChangeAspect="1"/>
          </p:cNvPicPr>
          <p:nvPr/>
        </p:nvPicPr>
        <p:blipFill>
          <a:blip r:embed="rId2"/>
          <a:stretch>
            <a:fillRect/>
          </a:stretch>
        </p:blipFill>
        <p:spPr>
          <a:xfrm>
            <a:off x="9283340" y="1942012"/>
            <a:ext cx="2647950" cy="1724025"/>
          </a:xfrm>
          <a:prstGeom prst="rect">
            <a:avLst/>
          </a:prstGeom>
        </p:spPr>
      </p:pic>
      <p:pic>
        <p:nvPicPr>
          <p:cNvPr id="6" name="Attēls 5"/>
          <p:cNvPicPr>
            <a:picLocks noChangeAspect="1"/>
          </p:cNvPicPr>
          <p:nvPr/>
        </p:nvPicPr>
        <p:blipFill>
          <a:blip r:embed="rId3"/>
          <a:stretch>
            <a:fillRect/>
          </a:stretch>
        </p:blipFill>
        <p:spPr>
          <a:xfrm>
            <a:off x="9192035" y="4493623"/>
            <a:ext cx="2830561" cy="1591774"/>
          </a:xfrm>
          <a:prstGeom prst="rect">
            <a:avLst/>
          </a:prstGeom>
        </p:spPr>
      </p:pic>
    </p:spTree>
    <p:extLst>
      <p:ext uri="{BB962C8B-B14F-4D97-AF65-F5344CB8AC3E}">
        <p14:creationId xmlns:p14="http://schemas.microsoft.com/office/powerpoint/2010/main" val="1631878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4634" y="143819"/>
            <a:ext cx="10587366" cy="1417125"/>
          </a:xfrm>
        </p:spPr>
        <p:txBody>
          <a:bodyPr>
            <a:normAutofit fontScale="90000"/>
          </a:bodyPr>
          <a:lstStyle/>
          <a:p>
            <a:r>
              <a:rPr lang="lv-LV" dirty="0" err="1" smtClean="0">
                <a:solidFill>
                  <a:schemeClr val="accent2">
                    <a:lumMod val="75000"/>
                  </a:schemeClr>
                </a:solidFill>
                <a:latin typeface="Arial Black" panose="020B0A04020102020204" pitchFamily="34" charset="0"/>
              </a:rPr>
              <a:t>Braila</a:t>
            </a:r>
            <a:r>
              <a:rPr lang="lv-LV" dirty="0" smtClean="0">
                <a:solidFill>
                  <a:schemeClr val="accent2">
                    <a:lumMod val="75000"/>
                  </a:schemeClr>
                </a:solidFill>
                <a:latin typeface="Arial Black" panose="020B0A04020102020204" pitchFamily="34" charset="0"/>
              </a:rPr>
              <a:t> raksts latviešu valodā</a:t>
            </a:r>
            <a:br>
              <a:rPr lang="lv-LV" dirty="0" smtClean="0">
                <a:solidFill>
                  <a:schemeClr val="accent2">
                    <a:lumMod val="75000"/>
                  </a:schemeClr>
                </a:solidFill>
                <a:latin typeface="Arial Black" panose="020B0A04020102020204" pitchFamily="34" charset="0"/>
              </a:rPr>
            </a:br>
            <a:r>
              <a:rPr lang="lv-LV" sz="1800" dirty="0">
                <a:latin typeface="Arial Black" panose="020B0A04020102020204" pitchFamily="34" charset="0"/>
              </a:rPr>
              <a:t>Latviešu valodā lielā burta pazīšanas zīme literārajos pierakstos tiek lietota no 2020. </a:t>
            </a:r>
            <a:r>
              <a:rPr lang="lv-LV" sz="1800" dirty="0" smtClean="0">
                <a:latin typeface="Arial Black" panose="020B0A04020102020204" pitchFamily="34" charset="0"/>
              </a:rPr>
              <a:t>gada, aiz </a:t>
            </a:r>
            <a:r>
              <a:rPr lang="lv-LV" sz="1800" dirty="0">
                <a:latin typeface="Arial Black" panose="020B0A04020102020204" pitchFamily="34" charset="0"/>
              </a:rPr>
              <a:t>komata netiek izlaista atstarpe, taču aiz punkta tā tiek izlaista vienmēr (izņemot, ja aiz tā seko kāda cita pieturzīme).</a:t>
            </a:r>
          </a:p>
        </p:txBody>
      </p:sp>
      <p:pic>
        <p:nvPicPr>
          <p:cNvPr id="1026" name="Picture 2" descr="LNerB | Par Braila rakstu latviešu valodā - Latvijas Neredzīgo bibliotēk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2618" y="1459345"/>
            <a:ext cx="3509818" cy="514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29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055223" y="624109"/>
            <a:ext cx="9449389" cy="1370153"/>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Piedaloties apmācību kursā speciālisti :</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629393" y="1587333"/>
            <a:ext cx="10154784" cy="5050973"/>
          </a:xfrm>
        </p:spPr>
        <p:txBody>
          <a:bodyPr>
            <a:normAutofit fontScale="70000" lnSpcReduction="20000"/>
          </a:bodyPr>
          <a:lstStyle/>
          <a:p>
            <a:pPr lvl="2">
              <a:buClr>
                <a:srgbClr val="A53010"/>
              </a:buClr>
              <a:buFont typeface="Arial" panose="020B0604020202020204" pitchFamily="34" charset="0"/>
              <a:buChar char="•"/>
              <a:defRPr/>
            </a:pPr>
            <a:r>
              <a:rPr lang="lv-LV" sz="2900" b="1" dirty="0">
                <a:latin typeface="Arial Black" panose="020B0A04020102020204" pitchFamily="34" charset="0"/>
                <a:cs typeface="Arial" panose="020B0604020202020204" pitchFamily="34" charset="0"/>
              </a:rPr>
              <a:t>Gūst informāciju un izpratni par invaliditātes veidiem, spējām un ierobežojumiem, kas jāņem vērā pieņemot darbā cilvēku ar invaliditāti.</a:t>
            </a:r>
          </a:p>
          <a:p>
            <a:pPr lvl="2">
              <a:buClr>
                <a:srgbClr val="A53010"/>
              </a:buClr>
              <a:buFont typeface="Arial" panose="020B0604020202020204" pitchFamily="34" charset="0"/>
              <a:buChar char="•"/>
              <a:defRPr/>
            </a:pPr>
            <a:r>
              <a:rPr lang="lv-LV" sz="2900" b="1" dirty="0">
                <a:latin typeface="Arial Black" panose="020B0A04020102020204" pitchFamily="34" charset="0"/>
                <a:ea typeface="SimSun" panose="02010600030101010101" pitchFamily="2" charset="-122"/>
                <a:cs typeface="Arial" panose="020B0604020202020204" pitchFamily="34" charset="0"/>
              </a:rPr>
              <a:t>Gūst zināšanas par faktoriem, kas jāņem vērā iekārtojot darba vidi cilvēkiem ar funkcionāliem traucējumiem un vides pieejamību.</a:t>
            </a:r>
          </a:p>
          <a:p>
            <a:pPr lvl="2">
              <a:buClr>
                <a:srgbClr val="A53010"/>
              </a:buClr>
              <a:buFont typeface="Arial" panose="020B0604020202020204" pitchFamily="34" charset="0"/>
              <a:buChar char="•"/>
              <a:defRPr/>
            </a:pPr>
            <a:r>
              <a:rPr lang="lv-LV" sz="2900" b="1" dirty="0">
                <a:latin typeface="Arial Black" panose="020B0A04020102020204" pitchFamily="34" charset="0"/>
                <a:cs typeface="Arial" panose="020B0604020202020204" pitchFamily="34" charset="0"/>
              </a:rPr>
              <a:t>Gūst zināšanas par likumdošanas jautājumiem, kas saistīti ar cilvēku ar invaliditāti nodarbinātību.</a:t>
            </a:r>
          </a:p>
          <a:p>
            <a:pPr lvl="2">
              <a:buClr>
                <a:srgbClr val="A53010"/>
              </a:buClr>
              <a:buFont typeface="Arial" panose="020B0604020202020204" pitchFamily="34" charset="0"/>
              <a:buChar char="•"/>
              <a:defRPr/>
            </a:pPr>
            <a:r>
              <a:rPr lang="lv-LV" sz="2900" b="1" dirty="0">
                <a:latin typeface="Arial Black" panose="020B0A04020102020204" pitchFamily="34" charset="0"/>
                <a:cs typeface="Arial" panose="020B0604020202020204" pitchFamily="34" charset="0"/>
              </a:rPr>
              <a:t>Gūst informāciju un izpratni par uzņēmēju, nevalstisko organizāciju labās prakses piemēriem, nodarbinot cilvēkus ar invaliditāti.</a:t>
            </a:r>
          </a:p>
          <a:p>
            <a:pPr lvl="2">
              <a:buClr>
                <a:srgbClr val="A53010"/>
              </a:buClr>
              <a:buFont typeface="Arial" panose="020B0604020202020204" pitchFamily="34" charset="0"/>
              <a:buChar char="•"/>
              <a:defRPr/>
            </a:pPr>
            <a:r>
              <a:rPr lang="lv-LV" sz="2900" b="1" dirty="0">
                <a:latin typeface="Arial Black" panose="020B0A04020102020204" pitchFamily="34" charset="0"/>
                <a:cs typeface="Arial" panose="020B0604020202020204" pitchFamily="34" charset="0"/>
              </a:rPr>
              <a:t>Gūst zināšanas par </a:t>
            </a:r>
            <a:r>
              <a:rPr lang="lv-LV" sz="2900" b="1" dirty="0" err="1">
                <a:latin typeface="Arial Black" panose="020B0A04020102020204" pitchFamily="34" charset="0"/>
                <a:cs typeface="Arial" panose="020B0604020202020204" pitchFamily="34" charset="0"/>
              </a:rPr>
              <a:t>starpinstitucionālo</a:t>
            </a:r>
            <a:r>
              <a:rPr lang="lv-LV" sz="2900" b="1" dirty="0">
                <a:latin typeface="Arial Black" panose="020B0A04020102020204" pitchFamily="34" charset="0"/>
                <a:cs typeface="Arial" panose="020B0604020202020204" pitchFamily="34" charset="0"/>
              </a:rPr>
              <a:t> sadarbību un sabiedrības iesaisti cilvēku ar invaliditāti integrēšanai darba tirgū.</a:t>
            </a:r>
            <a:endParaRPr lang="lv-LV" sz="2900" b="1" dirty="0">
              <a:solidFill>
                <a:schemeClr val="tx1"/>
              </a:solidFill>
              <a:latin typeface="Arial Black" panose="020B0A04020102020204" pitchFamily="34" charset="0"/>
              <a:cs typeface="Arial" panose="020B0604020202020204" pitchFamily="34" charset="0"/>
            </a:endParaRPr>
          </a:p>
          <a:p>
            <a:pPr lvl="2">
              <a:buClr>
                <a:srgbClr val="A53010"/>
              </a:buClr>
              <a:buFont typeface="Arial" panose="020B0604020202020204" pitchFamily="34" charset="0"/>
              <a:buChar char="•"/>
              <a:defRPr/>
            </a:pPr>
            <a:r>
              <a:rPr lang="lv-LV" sz="2900" b="1" dirty="0">
                <a:latin typeface="Arial Black" panose="020B0A04020102020204" pitchFamily="34" charset="0"/>
                <a:cs typeface="Arial" panose="020B0604020202020204" pitchFamily="34" charset="0"/>
              </a:rPr>
              <a:t>Veido izpratni par resursu (iekšējo un ārējo) aktivizēšanu speciālistiem, kas ikdienā strādā ar cilvēkiem ar invaliditāti. </a:t>
            </a:r>
            <a:endParaRPr lang="lv-LV" sz="2900" dirty="0">
              <a:latin typeface="Arial Black" panose="020B0A04020102020204" pitchFamily="34" charset="0"/>
              <a:cs typeface="Arial" panose="020B0604020202020204" pitchFamily="34" charset="0"/>
            </a:endParaRPr>
          </a:p>
          <a:p>
            <a:pPr marL="0" indent="0">
              <a:buNone/>
            </a:pPr>
            <a:endParaRPr lang="lv-LV" dirty="0">
              <a:latin typeface="Arial Black" panose="020B0A04020102020204" pitchFamily="34" charset="0"/>
            </a:endParaRPr>
          </a:p>
        </p:txBody>
      </p:sp>
    </p:spTree>
    <p:extLst>
      <p:ext uri="{BB962C8B-B14F-4D97-AF65-F5344CB8AC3E}">
        <p14:creationId xmlns:p14="http://schemas.microsoft.com/office/powerpoint/2010/main" val="18482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23908" y="164732"/>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Ieteikumi saskarsmē ar cilvēkiem, kuriem ir </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redzes </a:t>
            </a:r>
            <a:r>
              <a:rPr lang="lv-LV" b="1" dirty="0">
                <a:solidFill>
                  <a:schemeClr val="accent2">
                    <a:lumMod val="75000"/>
                  </a:schemeClr>
                </a:solidFill>
                <a:latin typeface="Arial Black" panose="020B0A04020102020204" pitchFamily="34" charset="0"/>
              </a:rPr>
              <a:t>traucējumi</a:t>
            </a:r>
            <a:endParaRPr lang="lv-LV" dirty="0">
              <a:latin typeface="Arial Black" panose="020B0A04020102020204" pitchFamily="34" charset="0"/>
            </a:endParaRPr>
          </a:p>
        </p:txBody>
      </p:sp>
      <p:sp>
        <p:nvSpPr>
          <p:cNvPr id="3" name="Satura vietturis 2"/>
          <p:cNvSpPr>
            <a:spLocks noGrp="1"/>
          </p:cNvSpPr>
          <p:nvPr>
            <p:ph idx="1"/>
          </p:nvPr>
        </p:nvSpPr>
        <p:spPr>
          <a:xfrm>
            <a:off x="1018903" y="2183239"/>
            <a:ext cx="10972800" cy="5120641"/>
          </a:xfrm>
        </p:spPr>
        <p:txBody>
          <a:bodyPr>
            <a:normAutofit/>
          </a:bodyPr>
          <a:lstStyle/>
          <a:p>
            <a:pPr lvl="0" algn="just"/>
            <a:r>
              <a:rPr lang="lv-LV" sz="2400" b="1" dirty="0">
                <a:solidFill>
                  <a:schemeClr val="tx1"/>
                </a:solidFill>
                <a:latin typeface="Arial Black" panose="020B0A04020102020204" pitchFamily="34" charset="0"/>
              </a:rPr>
              <a:t>Vienmēr vispirms pajautājiet, vai jūsu palīdzība ir vajadzīga</a:t>
            </a:r>
            <a:r>
              <a:rPr lang="lv-LV" sz="2400" b="1" dirty="0" smtClean="0">
                <a:solidFill>
                  <a:schemeClr val="tx1"/>
                </a:solidFill>
                <a:latin typeface="Arial Black" panose="020B0A04020102020204" pitchFamily="34" charset="0"/>
              </a:rPr>
              <a:t>!</a:t>
            </a:r>
          </a:p>
          <a:p>
            <a:pPr lvl="0" algn="just"/>
            <a:r>
              <a:rPr lang="lv-LV" sz="2400" b="1" dirty="0" smtClean="0">
                <a:solidFill>
                  <a:schemeClr val="tx1"/>
                </a:solidFill>
                <a:latin typeface="Arial Black" panose="020B0A04020102020204" pitchFamily="34" charset="0"/>
              </a:rPr>
              <a:t>Nepaaugstiniet </a:t>
            </a:r>
            <a:r>
              <a:rPr lang="lv-LV" sz="2400" b="1" dirty="0">
                <a:solidFill>
                  <a:schemeClr val="tx1"/>
                </a:solidFill>
                <a:latin typeface="Arial Black" panose="020B0A04020102020204" pitchFamily="34" charset="0"/>
              </a:rPr>
              <a:t>balsi!</a:t>
            </a:r>
            <a:endParaRPr lang="lv-LV" sz="2400" dirty="0">
              <a:solidFill>
                <a:schemeClr val="tx1"/>
              </a:solidFill>
              <a:latin typeface="Arial Black" panose="020B0A04020102020204" pitchFamily="34" charset="0"/>
            </a:endParaRPr>
          </a:p>
          <a:p>
            <a:pPr lvl="0" algn="just"/>
            <a:r>
              <a:rPr lang="lv-LV" sz="2400" b="1" dirty="0">
                <a:solidFill>
                  <a:schemeClr val="tx1"/>
                </a:solidFill>
                <a:latin typeface="Arial Black" panose="020B0A04020102020204" pitchFamily="34" charset="0"/>
              </a:rPr>
              <a:t>Uzrunājot neredzīgo, ja vien jūsu balss viņam nav labi pazīstama, nosauciet savu vārdu.</a:t>
            </a:r>
            <a:endParaRPr lang="lv-LV" sz="2400" dirty="0">
              <a:solidFill>
                <a:schemeClr val="tx1"/>
              </a:solidFill>
              <a:latin typeface="Arial Black" panose="020B0A04020102020204" pitchFamily="34" charset="0"/>
            </a:endParaRPr>
          </a:p>
          <a:p>
            <a:pPr lvl="0" algn="just"/>
            <a:r>
              <a:rPr lang="lv-LV" sz="2400" b="1" dirty="0">
                <a:solidFill>
                  <a:schemeClr val="tx1"/>
                </a:solidFill>
                <a:latin typeface="Arial Black" panose="020B0A04020102020204" pitchFamily="34" charset="0"/>
              </a:rPr>
              <a:t>Sarunā ar neredzīgo dažreiz </a:t>
            </a:r>
            <a:r>
              <a:rPr lang="lv-LV" sz="2400" b="1" dirty="0" smtClean="0">
                <a:solidFill>
                  <a:schemeClr val="tx1"/>
                </a:solidFill>
                <a:latin typeface="Arial Black" panose="020B0A04020102020204" pitchFamily="34" charset="0"/>
              </a:rPr>
              <a:t>cilvēki </a:t>
            </a:r>
            <a:r>
              <a:rPr lang="lv-LV" sz="2400" b="1" dirty="0">
                <a:solidFill>
                  <a:schemeClr val="tx1"/>
                </a:solidFill>
                <a:latin typeface="Arial Black" panose="020B0A04020102020204" pitchFamily="34" charset="0"/>
              </a:rPr>
              <a:t>apzināti izvairās lietot </a:t>
            </a:r>
            <a:r>
              <a:rPr lang="lv-LV" sz="2400" b="1" dirty="0" smtClean="0">
                <a:solidFill>
                  <a:schemeClr val="tx1"/>
                </a:solidFill>
                <a:latin typeface="Arial Black" panose="020B0A04020102020204" pitchFamily="34" charset="0"/>
              </a:rPr>
              <a:t>vārdus</a:t>
            </a:r>
          </a:p>
          <a:p>
            <a:pPr marL="0" lvl="0" indent="0" algn="just">
              <a:buNone/>
            </a:pPr>
            <a:r>
              <a:rPr lang="lv-LV" sz="2400" b="1" dirty="0" smtClean="0">
                <a:solidFill>
                  <a:schemeClr val="tx1"/>
                </a:solidFill>
                <a:latin typeface="Arial Black" panose="020B0A04020102020204" pitchFamily="34" charset="0"/>
              </a:rPr>
              <a:t> </a:t>
            </a:r>
            <a:r>
              <a:rPr lang="lv-LV" sz="2400" b="1" dirty="0">
                <a:solidFill>
                  <a:schemeClr val="tx1"/>
                </a:solidFill>
                <a:latin typeface="Arial Black" panose="020B0A04020102020204" pitchFamily="34" charset="0"/>
              </a:rPr>
              <a:t>«redzēt, skatīties, neredzīgs».</a:t>
            </a:r>
            <a:endParaRPr lang="lv-LV" sz="2400" dirty="0">
              <a:solidFill>
                <a:schemeClr val="tx1"/>
              </a:solidFill>
              <a:latin typeface="Arial Black" panose="020B0A04020102020204" pitchFamily="34" charset="0"/>
            </a:endParaRPr>
          </a:p>
          <a:p>
            <a:pPr lvl="0" algn="just"/>
            <a:r>
              <a:rPr lang="lv-LV" sz="2400" b="1" dirty="0">
                <a:solidFill>
                  <a:schemeClr val="tx1"/>
                </a:solidFill>
                <a:latin typeface="Arial Black" panose="020B0A04020102020204" pitchFamily="34" charset="0"/>
              </a:rPr>
              <a:t>Pastāstiet, par to, kas notiek apkārt.</a:t>
            </a:r>
            <a:endParaRPr lang="lv-LV" sz="2400" dirty="0">
              <a:solidFill>
                <a:schemeClr val="tx1"/>
              </a:solidFill>
              <a:latin typeface="Arial Black" panose="020B0A04020102020204" pitchFamily="34" charset="0"/>
            </a:endParaRPr>
          </a:p>
          <a:p>
            <a:pPr marL="0" indent="0">
              <a:buNone/>
            </a:pPr>
            <a:endParaRPr lang="lv-LV" dirty="0"/>
          </a:p>
        </p:txBody>
      </p:sp>
      <p:pic>
        <p:nvPicPr>
          <p:cNvPr id="5" name="Attēls 4"/>
          <p:cNvPicPr>
            <a:picLocks noChangeAspect="1"/>
          </p:cNvPicPr>
          <p:nvPr/>
        </p:nvPicPr>
        <p:blipFill>
          <a:blip r:embed="rId2"/>
          <a:stretch>
            <a:fillRect/>
          </a:stretch>
        </p:blipFill>
        <p:spPr>
          <a:xfrm>
            <a:off x="6639778" y="701912"/>
            <a:ext cx="4996410" cy="1432305"/>
          </a:xfrm>
          <a:prstGeom prst="rect">
            <a:avLst/>
          </a:prstGeom>
        </p:spPr>
      </p:pic>
    </p:spTree>
    <p:extLst>
      <p:ext uri="{BB962C8B-B14F-4D97-AF65-F5344CB8AC3E}">
        <p14:creationId xmlns:p14="http://schemas.microsoft.com/office/powerpoint/2010/main" val="1354282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84673" y="328274"/>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Ieteikumi saskarsmē ar cilvēkiem, kuriem ir </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redzes </a:t>
            </a:r>
            <a:r>
              <a:rPr lang="lv-LV" b="1" dirty="0">
                <a:solidFill>
                  <a:schemeClr val="accent2">
                    <a:lumMod val="75000"/>
                  </a:schemeClr>
                </a:solidFill>
                <a:latin typeface="Arial Black" panose="020B0A04020102020204" pitchFamily="34" charset="0"/>
              </a:rPr>
              <a:t>traucējumi</a:t>
            </a:r>
            <a:endParaRPr lang="lv-LV" dirty="0">
              <a:latin typeface="Arial Black" panose="020B0A04020102020204" pitchFamily="34" charset="0"/>
            </a:endParaRPr>
          </a:p>
        </p:txBody>
      </p:sp>
      <p:sp>
        <p:nvSpPr>
          <p:cNvPr id="3" name="Satura vietturis 2"/>
          <p:cNvSpPr>
            <a:spLocks noGrp="1"/>
          </p:cNvSpPr>
          <p:nvPr>
            <p:ph idx="1"/>
          </p:nvPr>
        </p:nvSpPr>
        <p:spPr>
          <a:xfrm>
            <a:off x="1532709" y="2133600"/>
            <a:ext cx="9971903" cy="4511040"/>
          </a:xfrm>
        </p:spPr>
        <p:txBody>
          <a:bodyPr>
            <a:normAutofit/>
          </a:bodyPr>
          <a:lstStyle/>
          <a:p>
            <a:pPr lvl="0" algn="just"/>
            <a:r>
              <a:rPr lang="lv-LV" sz="2000" b="1" dirty="0">
                <a:solidFill>
                  <a:schemeClr val="tx1"/>
                </a:solidFill>
                <a:latin typeface="Arial Black" panose="020B0A04020102020204" pitchFamily="34" charset="0"/>
              </a:rPr>
              <a:t>Ģērbtuvē ļaujiet neredzīgam pašam nolikt savas mantas, bet, ja jūs viņam palīdzat, pasakiet, piemēram, ka «jūsu mētelis karājas uz pirmā pakaramā no durvīm», un virziet viņa roku uz drēbju pakaramo.</a:t>
            </a:r>
          </a:p>
          <a:p>
            <a:pPr lvl="0" algn="just"/>
            <a:r>
              <a:rPr lang="lv-LV" sz="2000" b="1" dirty="0">
                <a:solidFill>
                  <a:schemeClr val="tx1"/>
                </a:solidFill>
                <a:latin typeface="Arial Black" panose="020B0A04020102020204" pitchFamily="34" charset="0"/>
              </a:rPr>
              <a:t>Bieži neredzīgam cilvēkam nepieciešams lasīt priekšā.</a:t>
            </a:r>
          </a:p>
          <a:p>
            <a:pPr lvl="0" algn="just"/>
            <a:r>
              <a:rPr lang="lv-LV" sz="2000" b="1" dirty="0">
                <a:solidFill>
                  <a:schemeClr val="tx1"/>
                </a:solidFill>
                <a:latin typeface="Arial Black" panose="020B0A04020102020204" pitchFamily="34" charset="0"/>
              </a:rPr>
              <a:t>Ja esat nolēmis uz brīdi kļūt par neredzīga cilvēka pavadoni un jūsu palīdzība tiek pieņemta, pajautājiet neredzīgajam, uz kurieni viņš vēlas doties.</a:t>
            </a:r>
          </a:p>
          <a:p>
            <a:pPr lvl="0" algn="just"/>
            <a:r>
              <a:rPr lang="lv-LV" sz="2000" b="1" dirty="0">
                <a:solidFill>
                  <a:schemeClr val="tx1"/>
                </a:solidFill>
                <a:latin typeface="Arial Black" panose="020B0A04020102020204" pitchFamily="34" charset="0"/>
              </a:rPr>
              <a:t>Dažreiz cilvēki nezina, kā brīdināt savu partneri par ietves apmali.</a:t>
            </a:r>
          </a:p>
          <a:p>
            <a:pPr algn="just"/>
            <a:r>
              <a:rPr lang="lv-LV" sz="2000" b="1" dirty="0">
                <a:solidFill>
                  <a:schemeClr val="tx1"/>
                </a:solidFill>
                <a:latin typeface="Arial Black" panose="020B0A04020102020204" pitchFamily="34" charset="0"/>
              </a:rPr>
              <a:t>Maltītes laikā pavaicājiet, vai neredzīgajam nepieciešama kāda palīdzība (piemēram, padot viņam ēdienu, sagriezt gaļu u.tml.).</a:t>
            </a:r>
          </a:p>
          <a:p>
            <a:pPr marL="0" indent="0">
              <a:buNone/>
            </a:pPr>
            <a:endParaRPr lang="lv-LV" dirty="0"/>
          </a:p>
        </p:txBody>
      </p:sp>
      <p:pic>
        <p:nvPicPr>
          <p:cNvPr id="5" name="Attēls 4"/>
          <p:cNvPicPr>
            <a:picLocks noChangeAspect="1"/>
          </p:cNvPicPr>
          <p:nvPr/>
        </p:nvPicPr>
        <p:blipFill>
          <a:blip r:embed="rId2"/>
          <a:stretch>
            <a:fillRect/>
          </a:stretch>
        </p:blipFill>
        <p:spPr>
          <a:xfrm>
            <a:off x="6805333" y="810432"/>
            <a:ext cx="4615703" cy="1323168"/>
          </a:xfrm>
          <a:prstGeom prst="rect">
            <a:avLst/>
          </a:prstGeom>
        </p:spPr>
      </p:pic>
    </p:spTree>
    <p:extLst>
      <p:ext uri="{BB962C8B-B14F-4D97-AF65-F5344CB8AC3E}">
        <p14:creationId xmlns:p14="http://schemas.microsoft.com/office/powerpoint/2010/main" val="2636564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56605" y="179974"/>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Ieteikumi saskarsmē ar cilvēkiem, kuriem ir </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redzes </a:t>
            </a:r>
            <a:r>
              <a:rPr lang="lv-LV" b="1" dirty="0">
                <a:solidFill>
                  <a:schemeClr val="accent2">
                    <a:lumMod val="75000"/>
                  </a:schemeClr>
                </a:solidFill>
                <a:latin typeface="Arial Black" panose="020B0A04020102020204" pitchFamily="34" charset="0"/>
              </a:rPr>
              <a:t>traucējumi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349829" y="2133599"/>
            <a:ext cx="10154783" cy="4641669"/>
          </a:xfrm>
        </p:spPr>
        <p:txBody>
          <a:bodyPr/>
          <a:lstStyle/>
          <a:p>
            <a:pPr lvl="0" algn="just"/>
            <a:r>
              <a:rPr lang="lv-LV" sz="2400" b="1" dirty="0">
                <a:solidFill>
                  <a:schemeClr val="tx1"/>
                </a:solidFill>
                <a:latin typeface="Arial Black" panose="020B0A04020102020204" pitchFamily="34" charset="0"/>
              </a:rPr>
              <a:t>Ja braucat ar liftu, noteikti pārliecinieties, vai tā kabīnes grīda ir nostājusies vienā līmenī ar kāpnēm.</a:t>
            </a:r>
          </a:p>
          <a:p>
            <a:pPr lvl="0" algn="just"/>
            <a:r>
              <a:rPr lang="lv-LV" sz="2400" b="1" dirty="0">
                <a:solidFill>
                  <a:schemeClr val="tx1"/>
                </a:solidFill>
                <a:latin typeface="Arial Black" panose="020B0A04020102020204" pitchFamily="34" charset="0"/>
              </a:rPr>
              <a:t>Ja esat tikai palīdzējis neredzīgam cilvēkam šķērsot ielu un tad katrs dodaties uz savu pusi, noteikti pasakiet savam partnerim, kur tieši viņš atrodas un kādi šķēršļi ir viņa ceļā.</a:t>
            </a:r>
          </a:p>
          <a:p>
            <a:pPr lvl="0" algn="just"/>
            <a:r>
              <a:rPr lang="lv-LV" sz="2400" b="1" dirty="0">
                <a:solidFill>
                  <a:schemeClr val="tx1"/>
                </a:solidFill>
                <a:latin typeface="Arial Black" panose="020B0A04020102020204" pitchFamily="34" charset="0"/>
              </a:rPr>
              <a:t>Nekad nestumiet vai negrūdiet neredzīgu cilvēku sēdeklī! </a:t>
            </a:r>
          </a:p>
          <a:p>
            <a:pPr algn="just"/>
            <a:r>
              <a:rPr lang="lv-LV" sz="2400" b="1" dirty="0">
                <a:solidFill>
                  <a:schemeClr val="tx1"/>
                </a:solidFill>
                <a:latin typeface="Arial Black" panose="020B0A04020102020204" pitchFamily="34" charset="0"/>
              </a:rPr>
              <a:t>Iekāpjot sabiedriskajā transportlīdzeklī un izkāpjot no tā, pavadonis vienmēr iet pirmais.</a:t>
            </a:r>
          </a:p>
          <a:p>
            <a:endParaRPr lang="lv-LV" dirty="0"/>
          </a:p>
        </p:txBody>
      </p:sp>
      <p:pic>
        <p:nvPicPr>
          <p:cNvPr id="4" name="Attēls 3"/>
          <p:cNvPicPr>
            <a:picLocks noChangeAspect="1"/>
          </p:cNvPicPr>
          <p:nvPr/>
        </p:nvPicPr>
        <p:blipFill>
          <a:blip r:embed="rId2"/>
          <a:stretch>
            <a:fillRect/>
          </a:stretch>
        </p:blipFill>
        <p:spPr>
          <a:xfrm>
            <a:off x="6599144" y="663388"/>
            <a:ext cx="4735431" cy="1357490"/>
          </a:xfrm>
          <a:prstGeom prst="rect">
            <a:avLst/>
          </a:prstGeom>
        </p:spPr>
      </p:pic>
    </p:spTree>
    <p:extLst>
      <p:ext uri="{BB962C8B-B14F-4D97-AF65-F5344CB8AC3E}">
        <p14:creationId xmlns:p14="http://schemas.microsoft.com/office/powerpoint/2010/main" val="11710784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03035" y="97637"/>
            <a:ext cx="8911687" cy="1280890"/>
          </a:xfrm>
        </p:spPr>
        <p:txBody>
          <a:bodyPr/>
          <a:lstStyle/>
          <a:p>
            <a:r>
              <a:rPr lang="lv-LV" b="1" dirty="0">
                <a:solidFill>
                  <a:schemeClr val="accent2">
                    <a:lumMod val="75000"/>
                  </a:schemeClr>
                </a:solidFill>
                <a:latin typeface="Arial Black" panose="020B0A04020102020204" pitchFamily="34" charset="0"/>
              </a:rPr>
              <a:t>Dzirdes un runas funkcionālie traucējumi</a:t>
            </a:r>
            <a:endParaRPr lang="lv-LV" dirty="0"/>
          </a:p>
        </p:txBody>
      </p:sp>
      <p:sp>
        <p:nvSpPr>
          <p:cNvPr id="3" name="Satura vietturis 2"/>
          <p:cNvSpPr>
            <a:spLocks noGrp="1"/>
          </p:cNvSpPr>
          <p:nvPr>
            <p:ph idx="1"/>
          </p:nvPr>
        </p:nvSpPr>
        <p:spPr>
          <a:xfrm>
            <a:off x="1172789" y="1010974"/>
            <a:ext cx="10418576" cy="5336038"/>
          </a:xfrm>
        </p:spPr>
        <p:txBody>
          <a:bodyPr>
            <a:normAutofit fontScale="92500" lnSpcReduction="20000"/>
          </a:bodyPr>
          <a:lstStyle/>
          <a:p>
            <a:pPr marL="0" indent="0">
              <a:buNone/>
            </a:pPr>
            <a:endParaRPr lang="lv-LV" dirty="0">
              <a:latin typeface="Arial Black" panose="020B0A04020102020204" pitchFamily="34" charset="0"/>
            </a:endParaRPr>
          </a:p>
          <a:p>
            <a:pPr marL="0" indent="0">
              <a:buNone/>
            </a:pPr>
            <a:r>
              <a:rPr lang="lv-LV" sz="2400" dirty="0">
                <a:latin typeface="Arial Black" panose="020B0A04020102020204" pitchFamily="34" charset="0"/>
              </a:rPr>
              <a:t>Dzirdes traucējumi tiek iedalīti trīs </a:t>
            </a:r>
            <a:r>
              <a:rPr lang="lv-LV" sz="2400" dirty="0" err="1">
                <a:latin typeface="Arial Black" panose="020B0A04020102020204" pitchFamily="34" charset="0"/>
              </a:rPr>
              <a:t>pamatgrupās</a:t>
            </a:r>
            <a:r>
              <a:rPr lang="lv-LV" sz="2400" dirty="0">
                <a:latin typeface="Arial Black" panose="020B0A04020102020204" pitchFamily="34" charset="0"/>
              </a:rPr>
              <a:t>:</a:t>
            </a:r>
          </a:p>
          <a:p>
            <a:r>
              <a:rPr lang="lv-LV" sz="2400" u="sng" dirty="0">
                <a:latin typeface="Arial Black" panose="020B0A04020102020204" pitchFamily="34" charset="0"/>
              </a:rPr>
              <a:t>viegli dzirdes traucējumi </a:t>
            </a:r>
            <a:r>
              <a:rPr lang="lv-LV" sz="2400" dirty="0">
                <a:latin typeface="Arial Black" panose="020B0A04020102020204" pitchFamily="34" charset="0"/>
              </a:rPr>
              <a:t>- šie bojājumi nekavē spontāno valodas un runāt spējas attīstību, </a:t>
            </a:r>
            <a:r>
              <a:rPr lang="lv-LV" sz="2400" dirty="0" smtClean="0">
                <a:latin typeface="Arial Black" panose="020B0A04020102020204" pitchFamily="34" charset="0"/>
              </a:rPr>
              <a:t>bet bieži </a:t>
            </a:r>
            <a:r>
              <a:rPr lang="lv-LV" sz="2400" dirty="0">
                <a:latin typeface="Arial Black" panose="020B0A04020102020204" pitchFamily="34" charset="0"/>
              </a:rPr>
              <a:t>izraisa grūtības saprast, ko citi saka;</a:t>
            </a:r>
          </a:p>
          <a:p>
            <a:r>
              <a:rPr lang="lv-LV" sz="2400" u="sng" dirty="0">
                <a:latin typeface="Arial Black" panose="020B0A04020102020204" pitchFamily="34" charset="0"/>
              </a:rPr>
              <a:t>vidēji stipri dzirdes traucējumi </a:t>
            </a:r>
            <a:r>
              <a:rPr lang="lv-LV" sz="2400" dirty="0">
                <a:latin typeface="Arial Black" panose="020B0A04020102020204" pitchFamily="34" charset="0"/>
              </a:rPr>
              <a:t>- bojājumi, kas kavē spontāno valodas un runāt spējas </a:t>
            </a:r>
            <a:r>
              <a:rPr lang="lv-LV" sz="2400" dirty="0" smtClean="0">
                <a:latin typeface="Arial Black" panose="020B0A04020102020204" pitchFamily="34" charset="0"/>
              </a:rPr>
              <a:t>attīstību, bet </a:t>
            </a:r>
            <a:r>
              <a:rPr lang="lv-LV" sz="2400" dirty="0">
                <a:latin typeface="Arial Black" panose="020B0A04020102020204" pitchFamily="34" charset="0"/>
              </a:rPr>
              <a:t>tā tomēr iespējama;</a:t>
            </a:r>
          </a:p>
          <a:p>
            <a:r>
              <a:rPr lang="lv-LV" sz="2400" u="sng" dirty="0">
                <a:latin typeface="Arial Black" panose="020B0A04020102020204" pitchFamily="34" charset="0"/>
              </a:rPr>
              <a:t>stipri dzirdes bojājumi un kurlums </a:t>
            </a:r>
            <a:r>
              <a:rPr lang="lv-LV" sz="2400" dirty="0">
                <a:latin typeface="Arial Black" panose="020B0A04020102020204" pitchFamily="34" charset="0"/>
              </a:rPr>
              <a:t>- spontānā valodas un runāt spējas attīstība tiek stipri </a:t>
            </a:r>
            <a:r>
              <a:rPr lang="lv-LV" sz="2400" dirty="0" smtClean="0">
                <a:latin typeface="Arial Black" panose="020B0A04020102020204" pitchFamily="34" charset="0"/>
              </a:rPr>
              <a:t>kavēta vai </a:t>
            </a:r>
            <a:r>
              <a:rPr lang="lv-LV" sz="2400" dirty="0">
                <a:latin typeface="Arial Black" panose="020B0A04020102020204" pitchFamily="34" charset="0"/>
              </a:rPr>
              <a:t>izpaliek. Tādēļ saka, ka kurls ir tas, kuram dzirdes vājuma dēļ ir nepieciešamība sazināties </a:t>
            </a:r>
            <a:r>
              <a:rPr lang="lv-LV" sz="2400" dirty="0" smtClean="0">
                <a:latin typeface="Arial Black" panose="020B0A04020102020204" pitchFamily="34" charset="0"/>
              </a:rPr>
              <a:t>ar zīmju </a:t>
            </a:r>
            <a:r>
              <a:rPr lang="lv-LV" sz="2400" dirty="0">
                <a:latin typeface="Arial Black" panose="020B0A04020102020204" pitchFamily="34" charset="0"/>
              </a:rPr>
              <a:t>valodas palīdzību</a:t>
            </a:r>
            <a:r>
              <a:rPr lang="lv-LV" sz="2400" dirty="0" smtClean="0">
                <a:latin typeface="Arial Black" panose="020B0A04020102020204" pitchFamily="34" charset="0"/>
              </a:rPr>
              <a:t>.</a:t>
            </a:r>
          </a:p>
          <a:p>
            <a:endParaRPr lang="lv-LV" sz="2400" dirty="0">
              <a:latin typeface="Arial Black" panose="020B0A04020102020204" pitchFamily="34" charset="0"/>
            </a:endParaRPr>
          </a:p>
          <a:p>
            <a:pPr marL="0" indent="0">
              <a:buNone/>
            </a:pPr>
            <a:r>
              <a:rPr lang="lv-LV" sz="2400" dirty="0">
                <a:latin typeface="Arial Black" panose="020B0A04020102020204" pitchFamily="34" charset="0"/>
              </a:rPr>
              <a:t>Dzirdes un runas funkcionālie traucējumi var būt gan iedzimti, </a:t>
            </a:r>
          </a:p>
          <a:p>
            <a:pPr marL="0" indent="0">
              <a:buNone/>
            </a:pPr>
            <a:r>
              <a:rPr lang="lv-LV" sz="2400" dirty="0">
                <a:latin typeface="Arial Black" panose="020B0A04020102020204" pitchFamily="34" charset="0"/>
              </a:rPr>
              <a:t>gan iegūti dzīves laikā – piemēram, pēc pārciestām saslimšanām </a:t>
            </a:r>
          </a:p>
          <a:p>
            <a:pPr marL="0" indent="0">
              <a:buNone/>
            </a:pPr>
            <a:r>
              <a:rPr lang="lv-LV" sz="2400" dirty="0">
                <a:latin typeface="Arial Black" panose="020B0A04020102020204" pitchFamily="34" charset="0"/>
              </a:rPr>
              <a:t>vai iegūtām traumām.</a:t>
            </a:r>
          </a:p>
          <a:p>
            <a:endParaRPr lang="lv-LV" sz="2400" dirty="0">
              <a:latin typeface="Arial Black" panose="020B0A04020102020204" pitchFamily="34" charset="0"/>
            </a:endParaRPr>
          </a:p>
          <a:p>
            <a:endParaRPr lang="lv-LV" dirty="0"/>
          </a:p>
        </p:txBody>
      </p:sp>
      <p:pic>
        <p:nvPicPr>
          <p:cNvPr id="4" name="Attēls 3"/>
          <p:cNvPicPr>
            <a:picLocks noChangeAspect="1"/>
          </p:cNvPicPr>
          <p:nvPr/>
        </p:nvPicPr>
        <p:blipFill>
          <a:blip r:embed="rId2"/>
          <a:stretch>
            <a:fillRect/>
          </a:stretch>
        </p:blipFill>
        <p:spPr>
          <a:xfrm>
            <a:off x="10414722" y="169356"/>
            <a:ext cx="1532112" cy="1532112"/>
          </a:xfrm>
          <a:prstGeom prst="rect">
            <a:avLst/>
          </a:prstGeom>
        </p:spPr>
      </p:pic>
    </p:spTree>
    <p:extLst>
      <p:ext uri="{BB962C8B-B14F-4D97-AF65-F5344CB8AC3E}">
        <p14:creationId xmlns:p14="http://schemas.microsoft.com/office/powerpoint/2010/main" val="1466071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035576" y="153847"/>
            <a:ext cx="9398778" cy="603799"/>
          </a:xfrm>
        </p:spPr>
        <p:txBody>
          <a:bodyPr>
            <a:normAutofit fontScale="90000"/>
          </a:bodyPr>
          <a:lstStyle/>
          <a:p>
            <a:r>
              <a:rPr lang="lv-LV" b="1" dirty="0">
                <a:solidFill>
                  <a:schemeClr val="accent2">
                    <a:lumMod val="75000"/>
                  </a:schemeClr>
                </a:solidFill>
                <a:latin typeface="Arial Black" panose="020B0A04020102020204" pitchFamily="34" charset="0"/>
              </a:rPr>
              <a:t>Dzirdes un runas funkcionālie traucējumi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966651" y="1881052"/>
            <a:ext cx="10878363" cy="4690229"/>
          </a:xfrm>
        </p:spPr>
        <p:txBody>
          <a:bodyPr>
            <a:normAutofit/>
          </a:bodyPr>
          <a:lstStyle/>
          <a:p>
            <a:r>
              <a:rPr lang="lv-LV" dirty="0" smtClean="0">
                <a:latin typeface="Arial Black" panose="020B0A04020102020204" pitchFamily="34" charset="0"/>
              </a:rPr>
              <a:t>Cilvēki </a:t>
            </a:r>
            <a:r>
              <a:rPr lang="lv-LV" dirty="0">
                <a:latin typeface="Arial Black" panose="020B0A04020102020204" pitchFamily="34" charset="0"/>
              </a:rPr>
              <a:t>ar jebkuras pakāpes dzirdes un runas traucējumiem spēj sekmīgi strādāt.</a:t>
            </a:r>
          </a:p>
          <a:p>
            <a:r>
              <a:rPr lang="lv-LV" dirty="0">
                <a:latin typeface="Arial Black" panose="020B0A04020102020204" pitchFamily="34" charset="0"/>
              </a:rPr>
              <a:t>Dzirdes un runas traucējumi var ierobežot spontāno valodu un </a:t>
            </a:r>
            <a:r>
              <a:rPr lang="lv-LV" dirty="0" err="1">
                <a:latin typeface="Arial Black" panose="020B0A04020102020204" pitchFamily="34" charset="0"/>
              </a:rPr>
              <a:t>runātspēju</a:t>
            </a:r>
            <a:r>
              <a:rPr lang="lv-LV" dirty="0">
                <a:latin typeface="Arial Black" panose="020B0A04020102020204" pitchFamily="34" charset="0"/>
              </a:rPr>
              <a:t>, tomēr saziņa ir iespējama. </a:t>
            </a:r>
          </a:p>
          <a:p>
            <a:r>
              <a:rPr lang="lv-LV" dirty="0">
                <a:latin typeface="Arial Black" panose="020B0A04020102020204" pitchFamily="34" charset="0"/>
              </a:rPr>
              <a:t>Šie cilvēki bieži izmanto dzirdi pastiprinošās iekārtas. </a:t>
            </a:r>
          </a:p>
          <a:p>
            <a:r>
              <a:rPr lang="lv-LV" dirty="0">
                <a:latin typeface="Arial Black" panose="020B0A04020102020204" pitchFamily="34" charset="0"/>
              </a:rPr>
              <a:t>Cilvēki ar stipriem dzirdes traucējumiem, nedzirdīgi vai cilvēki ar runas traucējumiem, sarunā parasti izmanto zīmju valodu kombinācijā ar mutes kustībām un nolasīšanu no lūpām. </a:t>
            </a:r>
          </a:p>
          <a:p>
            <a:r>
              <a:rPr lang="lv-LV" dirty="0">
                <a:latin typeface="Arial Black" panose="020B0A04020102020204" pitchFamily="34" charset="0"/>
              </a:rPr>
              <a:t>Nodarbinātie ar dzirdes un runas traucējumiem var pilnvērtīgi veikt jebkuru darbu, kur verbāla komunikācija nav galvenais uzdevums vai vitāla nepieciešamība.</a:t>
            </a:r>
          </a:p>
          <a:p>
            <a:r>
              <a:rPr lang="lv-LV" dirty="0">
                <a:latin typeface="Arial Black" panose="020B0A04020102020204" pitchFamily="34" charset="0"/>
              </a:rPr>
              <a:t>Lielākā daļa cilvēku ar dzirdes un runas traucējumiem pietiekami labi lasa no lūpām, tāpat parasti nav ierobežota viņu spēja lasīt rakstisku tekstu.</a:t>
            </a:r>
          </a:p>
          <a:p>
            <a:r>
              <a:rPr lang="lv-LV" dirty="0">
                <a:latin typeface="Arial Black" panose="020B0A04020102020204" pitchFamily="34" charset="0"/>
              </a:rPr>
              <a:t>J</a:t>
            </a:r>
            <a:r>
              <a:rPr lang="lv-LV" dirty="0" smtClean="0">
                <a:latin typeface="Arial Black" panose="020B0A04020102020204" pitchFamily="34" charset="0"/>
              </a:rPr>
              <a:t>a </a:t>
            </a:r>
            <a:r>
              <a:rPr lang="lv-LV" dirty="0">
                <a:latin typeface="Arial Black" panose="020B0A04020102020204" pitchFamily="34" charset="0"/>
              </a:rPr>
              <a:t>tiek nodrošināta pietiekama vizuālā informācija un rakstveida apmācība, šie nodarbinātie var tikt galā ar darba uzdevumiem tikpat sekmīgi kā jebkurš cits. </a:t>
            </a:r>
          </a:p>
          <a:p>
            <a:endParaRPr lang="lv-LV" dirty="0"/>
          </a:p>
        </p:txBody>
      </p:sp>
      <p:grpSp>
        <p:nvGrpSpPr>
          <p:cNvPr id="4" name="Grupa 3"/>
          <p:cNvGrpSpPr/>
          <p:nvPr/>
        </p:nvGrpSpPr>
        <p:grpSpPr>
          <a:xfrm>
            <a:off x="-1" y="598532"/>
            <a:ext cx="2277035" cy="927569"/>
            <a:chOff x="1111850" y="0"/>
            <a:chExt cx="1846637" cy="927569"/>
          </a:xfrm>
        </p:grpSpPr>
        <p:sp>
          <p:nvSpPr>
            <p:cNvPr id="5" name="Taisnstūris ar noapaļotiem stūriem 4"/>
            <p:cNvSpPr/>
            <p:nvPr/>
          </p:nvSpPr>
          <p:spPr>
            <a:xfrm>
              <a:off x="1111850" y="0"/>
              <a:ext cx="1846637"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1157130" y="45280"/>
              <a:ext cx="1756077"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lv-LV" sz="2200" kern="1200" dirty="0">
                  <a:latin typeface="Arial Black" panose="020B0A04020102020204" pitchFamily="34" charset="0"/>
                </a:rPr>
                <a:t>Populārākais</a:t>
              </a:r>
              <a:r>
                <a:rPr lang="lv-LV" sz="2200" kern="1200" dirty="0"/>
                <a:t> </a:t>
              </a:r>
              <a:r>
                <a:rPr lang="lv-LV" sz="2200" kern="1200" dirty="0">
                  <a:latin typeface="Arial Black" panose="020B0A04020102020204" pitchFamily="34" charset="0"/>
                </a:rPr>
                <a:t>stereotips</a:t>
              </a:r>
            </a:p>
          </p:txBody>
        </p:sp>
      </p:grpSp>
      <p:sp>
        <p:nvSpPr>
          <p:cNvPr id="7" name="Taisnstūris 6"/>
          <p:cNvSpPr/>
          <p:nvPr/>
        </p:nvSpPr>
        <p:spPr>
          <a:xfrm>
            <a:off x="2332866" y="643812"/>
            <a:ext cx="6891815" cy="707886"/>
          </a:xfrm>
          <a:prstGeom prst="rect">
            <a:avLst/>
          </a:prstGeom>
        </p:spPr>
        <p:txBody>
          <a:bodyPr wrap="square">
            <a:spAutoFit/>
          </a:bodyPr>
          <a:lstStyle/>
          <a:p>
            <a:pPr lvl="0"/>
            <a:r>
              <a:rPr lang="lv-LV" sz="2000" dirty="0">
                <a:latin typeface="Arial Black" panose="020B0A04020102020204" pitchFamily="34" charset="0"/>
              </a:rPr>
              <a:t>Cilvēki ar dzirdes traucējumiem nespēj pilnvērtīgi </a:t>
            </a:r>
            <a:r>
              <a:rPr lang="lv-LV" sz="2000" dirty="0" smtClean="0">
                <a:latin typeface="Arial Black" panose="020B0A04020102020204" pitchFamily="34" charset="0"/>
              </a:rPr>
              <a:t>strādāt, jo </a:t>
            </a:r>
            <a:r>
              <a:rPr lang="lv-LV" sz="2000" dirty="0">
                <a:latin typeface="Arial Black" panose="020B0A04020102020204" pitchFamily="34" charset="0"/>
              </a:rPr>
              <a:t>nesaprot, ko viņiem saka!</a:t>
            </a:r>
          </a:p>
        </p:txBody>
      </p:sp>
      <p:pic>
        <p:nvPicPr>
          <p:cNvPr id="8" name="Attēls 7"/>
          <p:cNvPicPr>
            <a:picLocks noChangeAspect="1"/>
          </p:cNvPicPr>
          <p:nvPr/>
        </p:nvPicPr>
        <p:blipFill>
          <a:blip r:embed="rId2"/>
          <a:stretch>
            <a:fillRect/>
          </a:stretch>
        </p:blipFill>
        <p:spPr>
          <a:xfrm>
            <a:off x="10848448" y="653750"/>
            <a:ext cx="1171811" cy="1171811"/>
          </a:xfrm>
          <a:prstGeom prst="rect">
            <a:avLst/>
          </a:prstGeom>
        </p:spPr>
      </p:pic>
    </p:spTree>
    <p:extLst>
      <p:ext uri="{BB962C8B-B14F-4D97-AF65-F5344CB8AC3E}">
        <p14:creationId xmlns:p14="http://schemas.microsoft.com/office/powerpoint/2010/main" val="2583881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17565" y="103916"/>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Tehniskie palīglīdzekļi personām ar dzirdes un runas funkcionāliem traucējumiem</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788987" y="1610806"/>
            <a:ext cx="8915400" cy="3777622"/>
          </a:xfrm>
        </p:spPr>
        <p:txBody>
          <a:bodyPr/>
          <a:lstStyle/>
          <a:p>
            <a:r>
              <a:rPr lang="lv-LV" dirty="0" err="1" smtClean="0">
                <a:latin typeface="Arial Black" panose="020B0A04020102020204" pitchFamily="34" charset="0"/>
              </a:rPr>
              <a:t>Surdotehnika</a:t>
            </a:r>
            <a:r>
              <a:rPr lang="lv-LV" dirty="0" smtClean="0">
                <a:latin typeface="Arial Black" panose="020B0A04020102020204" pitchFamily="34" charset="0"/>
              </a:rPr>
              <a:t> ir </a:t>
            </a:r>
            <a:r>
              <a:rPr lang="lv-LV" dirty="0">
                <a:latin typeface="Arial Black" panose="020B0A04020102020204" pitchFamily="34" charset="0"/>
              </a:rPr>
              <a:t>tehniskie palīglīdzekļi, kas paredzēti lietošanai cilvēkiem ar dažādiem dzirdes, runas  un ar to saistīto traucējumu korekcijai un kompensācijai.</a:t>
            </a:r>
          </a:p>
          <a:p>
            <a:r>
              <a:rPr lang="lv-LV" dirty="0">
                <a:latin typeface="Arial Black" panose="020B0A04020102020204" pitchFamily="34" charset="0"/>
              </a:rPr>
              <a:t>Tās ir ierīces, kas palīdz personām ar dzirdes traucējumiem, pilnīgu dzirdes zudumu un personām ar runas traucējumiem sazināties, pilnvērtīgāk piedalīties ikdienas sabiedriskajā  un darba dzīvē.</a:t>
            </a:r>
          </a:p>
          <a:p>
            <a:pPr marL="0" indent="0">
              <a:buNone/>
            </a:pPr>
            <a:endParaRPr lang="lv-LV"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1645519" y="3746673"/>
            <a:ext cx="3053296" cy="2869045"/>
          </a:xfrm>
          <a:prstGeom prst="rect">
            <a:avLst/>
          </a:prstGeom>
        </p:spPr>
      </p:pic>
      <p:pic>
        <p:nvPicPr>
          <p:cNvPr id="5" name="Attēls 4"/>
          <p:cNvPicPr>
            <a:picLocks noChangeAspect="1"/>
          </p:cNvPicPr>
          <p:nvPr/>
        </p:nvPicPr>
        <p:blipFill>
          <a:blip r:embed="rId3"/>
          <a:stretch>
            <a:fillRect/>
          </a:stretch>
        </p:blipFill>
        <p:spPr>
          <a:xfrm>
            <a:off x="9074061" y="2333897"/>
            <a:ext cx="2910382" cy="4111492"/>
          </a:xfrm>
          <a:prstGeom prst="rect">
            <a:avLst/>
          </a:prstGeom>
        </p:spPr>
      </p:pic>
      <p:pic>
        <p:nvPicPr>
          <p:cNvPr id="7" name="Attēls 6"/>
          <p:cNvPicPr>
            <a:picLocks noChangeAspect="1"/>
          </p:cNvPicPr>
          <p:nvPr/>
        </p:nvPicPr>
        <p:blipFill>
          <a:blip r:embed="rId4"/>
          <a:stretch>
            <a:fillRect/>
          </a:stretch>
        </p:blipFill>
        <p:spPr>
          <a:xfrm>
            <a:off x="5028660" y="3499617"/>
            <a:ext cx="3820645" cy="2695291"/>
          </a:xfrm>
          <a:prstGeom prst="rect">
            <a:avLst/>
          </a:prstGeom>
        </p:spPr>
      </p:pic>
    </p:spTree>
    <p:extLst>
      <p:ext uri="{BB962C8B-B14F-4D97-AF65-F5344CB8AC3E}">
        <p14:creationId xmlns:p14="http://schemas.microsoft.com/office/powerpoint/2010/main" val="3654355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54331" y="397687"/>
            <a:ext cx="8911687" cy="1280890"/>
          </a:xfrm>
        </p:spPr>
        <p:txBody>
          <a:bodyPr>
            <a:normAutofit fontScale="90000"/>
          </a:bodyPr>
          <a:lstStyle/>
          <a:p>
            <a:r>
              <a:rPr lang="lv-LV" sz="3200" dirty="0">
                <a:solidFill>
                  <a:schemeClr val="accent2">
                    <a:lumMod val="75000"/>
                  </a:schemeClr>
                </a:solidFill>
                <a:latin typeface="Arial Black" panose="020B0A04020102020204" pitchFamily="34" charset="0"/>
              </a:rPr>
              <a:t>I</a:t>
            </a:r>
            <a:r>
              <a:rPr lang="lv-LV" sz="3200" dirty="0" smtClean="0">
                <a:solidFill>
                  <a:schemeClr val="accent2">
                    <a:lumMod val="75000"/>
                  </a:schemeClr>
                </a:solidFill>
                <a:latin typeface="Arial Black" panose="020B0A04020102020204" pitchFamily="34" charset="0"/>
              </a:rPr>
              <a:t>eteikumi komunikācijai</a:t>
            </a:r>
            <a:br>
              <a:rPr lang="lv-LV" sz="3200" dirty="0" smtClean="0">
                <a:solidFill>
                  <a:schemeClr val="accent2">
                    <a:lumMod val="75000"/>
                  </a:schemeClr>
                </a:solidFill>
                <a:latin typeface="Arial Black" panose="020B0A04020102020204" pitchFamily="34" charset="0"/>
              </a:rPr>
            </a:br>
            <a:r>
              <a:rPr lang="lv-LV" sz="3200" dirty="0" smtClean="0">
                <a:solidFill>
                  <a:schemeClr val="accent2">
                    <a:lumMod val="75000"/>
                  </a:schemeClr>
                </a:solidFill>
                <a:latin typeface="Arial Black" panose="020B0A04020102020204" pitchFamily="34" charset="0"/>
              </a:rPr>
              <a:t> ar cilvēkiem, kuriem</a:t>
            </a:r>
            <a:br>
              <a:rPr lang="lv-LV" sz="3200" dirty="0" smtClean="0">
                <a:solidFill>
                  <a:schemeClr val="accent2">
                    <a:lumMod val="75000"/>
                  </a:schemeClr>
                </a:solidFill>
                <a:latin typeface="Arial Black" panose="020B0A04020102020204" pitchFamily="34" charset="0"/>
              </a:rPr>
            </a:br>
            <a:r>
              <a:rPr lang="lv-LV" sz="3200" dirty="0" smtClean="0">
                <a:solidFill>
                  <a:schemeClr val="accent2">
                    <a:lumMod val="75000"/>
                  </a:schemeClr>
                </a:solidFill>
                <a:latin typeface="Arial Black" panose="020B0A04020102020204" pitchFamily="34" charset="0"/>
              </a:rPr>
              <a:t> ir dzirdes traucējumi </a:t>
            </a:r>
            <a:endParaRPr lang="lv-LV" sz="3200" dirty="0"/>
          </a:p>
        </p:txBody>
      </p:sp>
      <p:sp>
        <p:nvSpPr>
          <p:cNvPr id="3" name="Satura vietturis 2"/>
          <p:cNvSpPr>
            <a:spLocks noGrp="1"/>
          </p:cNvSpPr>
          <p:nvPr>
            <p:ph idx="1"/>
          </p:nvPr>
        </p:nvSpPr>
        <p:spPr>
          <a:xfrm>
            <a:off x="531223" y="2096589"/>
            <a:ext cx="10302240" cy="4643846"/>
          </a:xfrm>
        </p:spPr>
        <p:txBody>
          <a:bodyPr>
            <a:normAutofit lnSpcReduction="10000"/>
          </a:bodyPr>
          <a:lstStyle/>
          <a:p>
            <a:pPr marL="0" indent="0">
              <a:buNone/>
            </a:pPr>
            <a:r>
              <a:rPr lang="lv-LV" sz="2000" dirty="0">
                <a:latin typeface="Arial Black" panose="020B0A04020102020204" pitchFamily="34" charset="0"/>
              </a:rPr>
              <a:t>Cilvēkiem ar dzirdes traucējumiem ir lielas grūtības uztvert ārēju informāciju no skaņām, un, lai saprastu, ko saka citi cilvēki, viņi ļoti lielā mērā izmanto redzi informācijas iegūšanai, tāpēc:</a:t>
            </a:r>
          </a:p>
          <a:p>
            <a:r>
              <a:rPr lang="lv-LV" sz="2000" dirty="0">
                <a:latin typeface="Arial Black" panose="020B0A04020102020204" pitchFamily="34" charset="0"/>
              </a:rPr>
              <a:t>Pievērsiet cilvēka ar dzirdes traucējumiem uzmanību pirms sākt runāt.</a:t>
            </a:r>
          </a:p>
          <a:p>
            <a:r>
              <a:rPr lang="lv-LV" sz="2000" dirty="0">
                <a:latin typeface="Arial Black" panose="020B0A04020102020204" pitchFamily="34" charset="0"/>
              </a:rPr>
              <a:t>Stāviet cilvēka ar dzirdes traucējumiem priekšā un palieciet viņa tuvumā visu laiku, kad runājat.</a:t>
            </a:r>
          </a:p>
          <a:p>
            <a:r>
              <a:rPr lang="lv-LV" sz="2000" dirty="0">
                <a:latin typeface="Arial Black" panose="020B0A04020102020204" pitchFamily="34" charset="0"/>
              </a:rPr>
              <a:t>Ja runājat ar personu, kurai ir dzirdes traucējumi un kuru pavada </a:t>
            </a:r>
            <a:r>
              <a:rPr lang="lv-LV" sz="2000" dirty="0" err="1">
                <a:latin typeface="Arial Black" panose="020B0A04020102020204" pitchFamily="34" charset="0"/>
              </a:rPr>
              <a:t>surdotulks</a:t>
            </a:r>
            <a:r>
              <a:rPr lang="lv-LV" sz="2000" dirty="0">
                <a:latin typeface="Arial Black" panose="020B0A04020102020204" pitchFamily="34" charset="0"/>
              </a:rPr>
              <a:t>, uzturiet acu kontaktu tieši ar personu ar dzirdes traucējumiem, nevis ar tulku.</a:t>
            </a:r>
          </a:p>
          <a:p>
            <a:r>
              <a:rPr lang="lv-LV" sz="2000" dirty="0">
                <a:latin typeface="Arial Black" panose="020B0A04020102020204" pitchFamily="34" charset="0"/>
              </a:rPr>
              <a:t>Pievērsiet uzmanību, lai sarunas laikā starp Jums un sarunu biedru nebūtu neviena objekta, lai netiktu traucēta redzamība. </a:t>
            </a:r>
          </a:p>
          <a:p>
            <a:r>
              <a:rPr lang="lv-LV" sz="2000" dirty="0">
                <a:latin typeface="Arial Black" panose="020B0A04020102020204" pitchFamily="34" charset="0"/>
              </a:rPr>
              <a:t>Pārliecinieties, ka cilvēks, kuram ir dzirdes traucējumi, skaidri redz runājošās personas seju un muti. </a:t>
            </a:r>
          </a:p>
          <a:p>
            <a:pPr marL="0" indent="0">
              <a:buNone/>
            </a:pPr>
            <a:endParaRPr lang="lv-LV" dirty="0"/>
          </a:p>
        </p:txBody>
      </p:sp>
      <p:pic>
        <p:nvPicPr>
          <p:cNvPr id="4" name="Attēls 3"/>
          <p:cNvPicPr>
            <a:picLocks noChangeAspect="1"/>
          </p:cNvPicPr>
          <p:nvPr/>
        </p:nvPicPr>
        <p:blipFill>
          <a:blip r:embed="rId2"/>
          <a:stretch>
            <a:fillRect/>
          </a:stretch>
        </p:blipFill>
        <p:spPr>
          <a:xfrm>
            <a:off x="6771316" y="478848"/>
            <a:ext cx="4915586" cy="1408735"/>
          </a:xfrm>
          <a:prstGeom prst="rect">
            <a:avLst/>
          </a:prstGeom>
        </p:spPr>
      </p:pic>
    </p:spTree>
    <p:extLst>
      <p:ext uri="{BB962C8B-B14F-4D97-AF65-F5344CB8AC3E}">
        <p14:creationId xmlns:p14="http://schemas.microsoft.com/office/powerpoint/2010/main" val="40545858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58833" y="214807"/>
            <a:ext cx="8911687" cy="1280890"/>
          </a:xfrm>
        </p:spPr>
        <p:txBody>
          <a:bodyPr>
            <a:normAutofit fontScale="90000"/>
          </a:bodyPr>
          <a:lstStyle/>
          <a:p>
            <a:r>
              <a:rPr lang="lv-LV" dirty="0">
                <a:solidFill>
                  <a:schemeClr val="accent2">
                    <a:lumMod val="75000"/>
                  </a:schemeClr>
                </a:solidFill>
                <a:latin typeface="Arial Black" panose="020B0A04020102020204" pitchFamily="34" charset="0"/>
              </a:rPr>
              <a:t>I</a:t>
            </a:r>
            <a:r>
              <a:rPr lang="lv-LV" dirty="0" smtClean="0">
                <a:solidFill>
                  <a:schemeClr val="accent2">
                    <a:lumMod val="75000"/>
                  </a:schemeClr>
                </a:solidFill>
                <a:latin typeface="Arial Black" panose="020B0A04020102020204" pitchFamily="34" charset="0"/>
              </a:rPr>
              <a:t>eteikumi komunikācijai </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ar cilvēkiem, kuriem ir </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dzirdes traucējumi </a:t>
            </a:r>
            <a:endParaRPr lang="lv-LV" dirty="0"/>
          </a:p>
        </p:txBody>
      </p:sp>
      <p:sp>
        <p:nvSpPr>
          <p:cNvPr id="3" name="Satura vietturis 2"/>
          <p:cNvSpPr>
            <a:spLocks noGrp="1"/>
          </p:cNvSpPr>
          <p:nvPr>
            <p:ph idx="1"/>
          </p:nvPr>
        </p:nvSpPr>
        <p:spPr>
          <a:xfrm>
            <a:off x="1558833" y="1905000"/>
            <a:ext cx="10258697" cy="4765766"/>
          </a:xfrm>
        </p:spPr>
        <p:txBody>
          <a:bodyPr>
            <a:normAutofit/>
          </a:bodyPr>
          <a:lstStyle/>
          <a:p>
            <a:r>
              <a:rPr lang="lv-LV" sz="2400" dirty="0">
                <a:latin typeface="Arial Black" panose="020B0A04020102020204" pitchFamily="34" charset="0"/>
              </a:rPr>
              <a:t>Nekošļājiet, nesmēķējiet un neturiet sejas priekšā rokas. </a:t>
            </a:r>
          </a:p>
          <a:p>
            <a:r>
              <a:rPr lang="lv-LV" sz="2400" dirty="0">
                <a:latin typeface="Arial Black" panose="020B0A04020102020204" pitchFamily="34" charset="0"/>
              </a:rPr>
              <a:t>Nestāviet vietās, kur gaisma spīd Jums aiz muguras, piemēram, loga priekšā vai slikti apgaismotās vietās.  </a:t>
            </a:r>
          </a:p>
          <a:p>
            <a:r>
              <a:rPr lang="lv-LV" sz="2400" dirty="0">
                <a:latin typeface="Arial Black" panose="020B0A04020102020204" pitchFamily="34" charset="0"/>
              </a:rPr>
              <a:t>Lūpu kustību pastiprināšana nav noderīga. Patiesībā šāds pārspīlējums tikai pasliktina teiktā uztveršanu! Arī runāšana skaļākā balsī nav ieteicama, runājot ar cilvēku, kuram ir dzirdes traucējumi, jo šāda rīcība izmaina Jūsu normālās lūpu kustības.  </a:t>
            </a:r>
          </a:p>
          <a:p>
            <a:r>
              <a:rPr lang="lv-LV" sz="2400" dirty="0">
                <a:latin typeface="Arial Black" panose="020B0A04020102020204" pitchFamily="34" charset="0"/>
              </a:rPr>
              <a:t>Izmantojiet sejas un ķermeņa izteiksmes, lai padarītu ziņojumu skaidrāku. </a:t>
            </a:r>
          </a:p>
          <a:p>
            <a:r>
              <a:rPr lang="lv-LV" sz="2400" dirty="0">
                <a:latin typeface="Arial Black" panose="020B0A04020102020204" pitchFamily="34" charset="0"/>
              </a:rPr>
              <a:t>Kad tas ir iespējams, samaziniet fona trokšņus. </a:t>
            </a:r>
          </a:p>
          <a:p>
            <a:pPr marL="0" indent="0">
              <a:buNone/>
            </a:pPr>
            <a:endParaRPr lang="lv-LV" sz="2400" dirty="0"/>
          </a:p>
        </p:txBody>
      </p:sp>
      <p:pic>
        <p:nvPicPr>
          <p:cNvPr id="4" name="Attēls 3"/>
          <p:cNvPicPr>
            <a:picLocks noChangeAspect="1"/>
          </p:cNvPicPr>
          <p:nvPr/>
        </p:nvPicPr>
        <p:blipFill>
          <a:blip r:embed="rId2"/>
          <a:stretch>
            <a:fillRect/>
          </a:stretch>
        </p:blipFill>
        <p:spPr>
          <a:xfrm>
            <a:off x="7114686" y="472316"/>
            <a:ext cx="4999153" cy="1432684"/>
          </a:xfrm>
          <a:prstGeom prst="rect">
            <a:avLst/>
          </a:prstGeom>
        </p:spPr>
      </p:pic>
    </p:spTree>
    <p:extLst>
      <p:ext uri="{BB962C8B-B14F-4D97-AF65-F5344CB8AC3E}">
        <p14:creationId xmlns:p14="http://schemas.microsoft.com/office/powerpoint/2010/main" val="823358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99850" y="371562"/>
            <a:ext cx="8911687" cy="1280890"/>
          </a:xfrm>
        </p:spPr>
        <p:txBody>
          <a:bodyPr/>
          <a:lstStyle/>
          <a:p>
            <a:r>
              <a:rPr lang="lv-LV" b="1" dirty="0">
                <a:solidFill>
                  <a:schemeClr val="accent2">
                    <a:lumMod val="75000"/>
                  </a:schemeClr>
                </a:solidFill>
                <a:latin typeface="Arial Black" panose="020B0A04020102020204" pitchFamily="34" charset="0"/>
              </a:rPr>
              <a:t>Latviešu zīmju valodas alfabēts</a:t>
            </a:r>
            <a:endParaRPr lang="lv-LV" dirty="0">
              <a:solidFill>
                <a:schemeClr val="accent2">
                  <a:lumMod val="75000"/>
                </a:schemeClr>
              </a:solidFill>
              <a:latin typeface="Arial Black" panose="020B0A04020102020204" pitchFamily="34" charset="0"/>
            </a:endParaRPr>
          </a:p>
        </p:txBody>
      </p:sp>
      <p:pic>
        <p:nvPicPr>
          <p:cNvPr id="5" name="Satura vietturis 4"/>
          <p:cNvPicPr>
            <a:picLocks noGrp="1" noChangeAspect="1"/>
          </p:cNvPicPr>
          <p:nvPr>
            <p:ph idx="1"/>
          </p:nvPr>
        </p:nvPicPr>
        <p:blipFill>
          <a:blip r:embed="rId2"/>
          <a:stretch>
            <a:fillRect/>
          </a:stretch>
        </p:blipFill>
        <p:spPr>
          <a:xfrm>
            <a:off x="4188823" y="1012007"/>
            <a:ext cx="3640183" cy="5560279"/>
          </a:xfrm>
          <a:prstGeom prst="rect">
            <a:avLst/>
          </a:prstGeom>
        </p:spPr>
      </p:pic>
    </p:spTree>
    <p:extLst>
      <p:ext uri="{BB962C8B-B14F-4D97-AF65-F5344CB8AC3E}">
        <p14:creationId xmlns:p14="http://schemas.microsoft.com/office/powerpoint/2010/main" val="2038257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69518" y="0"/>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Ieteikumi saziņai ar </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personām </a:t>
            </a:r>
            <a:r>
              <a:rPr lang="lv-LV" b="1" dirty="0">
                <a:solidFill>
                  <a:schemeClr val="accent2">
                    <a:lumMod val="75000"/>
                  </a:schemeClr>
                </a:solidFill>
                <a:latin typeface="Arial Black" panose="020B0A04020102020204" pitchFamily="34" charset="0"/>
              </a:rPr>
              <a:t>ar </a:t>
            </a:r>
            <a:r>
              <a:rPr lang="lv-LV" b="1" dirty="0" smtClean="0">
                <a:solidFill>
                  <a:schemeClr val="accent2">
                    <a:lumMod val="75000"/>
                  </a:schemeClr>
                </a:solidFill>
                <a:latin typeface="Arial Black" panose="020B0A04020102020204" pitchFamily="34" charset="0"/>
              </a:rPr>
              <a:t/>
            </a:r>
            <a:br>
              <a:rPr lang="lv-LV" b="1" dirty="0" smtClean="0">
                <a:solidFill>
                  <a:schemeClr val="accent2">
                    <a:lumMod val="75000"/>
                  </a:schemeClr>
                </a:solidFill>
                <a:latin typeface="Arial Black" panose="020B0A04020102020204" pitchFamily="34" charset="0"/>
              </a:rPr>
            </a:br>
            <a:r>
              <a:rPr lang="lv-LV" b="1" dirty="0" smtClean="0">
                <a:solidFill>
                  <a:schemeClr val="accent2">
                    <a:lumMod val="75000"/>
                  </a:schemeClr>
                </a:solidFill>
                <a:latin typeface="Arial Black" panose="020B0A04020102020204" pitchFamily="34" charset="0"/>
              </a:rPr>
              <a:t>runas </a:t>
            </a:r>
            <a:r>
              <a:rPr lang="lv-LV" b="1" dirty="0">
                <a:solidFill>
                  <a:schemeClr val="accent2">
                    <a:lumMod val="75000"/>
                  </a:schemeClr>
                </a:solidFill>
                <a:latin typeface="Arial Black" panose="020B0A04020102020204" pitchFamily="34" charset="0"/>
              </a:rPr>
              <a:t>traucējumiem:</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896984" y="1580607"/>
            <a:ext cx="10511834" cy="4366693"/>
          </a:xfrm>
        </p:spPr>
        <p:txBody>
          <a:bodyPr>
            <a:noAutofit/>
          </a:bodyPr>
          <a:lstStyle/>
          <a:p>
            <a:r>
              <a:rPr lang="lv-LV" dirty="0">
                <a:latin typeface="Arial Black" panose="020B0A04020102020204" pitchFamily="34" charset="0"/>
              </a:rPr>
              <a:t>Runājiet ar cilvēkiem ar runas traucējumiem tāpat kā jūs runātu ar kādu citu. Izmantojiet parastu balss toni.</a:t>
            </a:r>
          </a:p>
          <a:p>
            <a:r>
              <a:rPr lang="lv-LV" dirty="0">
                <a:latin typeface="Arial Black" panose="020B0A04020102020204" pitchFamily="34" charset="0"/>
              </a:rPr>
              <a:t>Esiet pacietīgs, jo cilvēkam var būt nepieciešams papildu laiks saziņai. Nerunājiet personas vietā un nepapildiniet tās teikto.</a:t>
            </a:r>
          </a:p>
          <a:p>
            <a:r>
              <a:rPr lang="lv-LV" dirty="0">
                <a:latin typeface="Arial Black" panose="020B0A04020102020204" pitchFamily="34" charset="0"/>
              </a:rPr>
              <a:t>Pievērsiet cilvēkam nedalītu uzmanību un novērsiet fona trokšņus un traucējumus.</a:t>
            </a:r>
          </a:p>
          <a:p>
            <a:r>
              <a:rPr lang="lv-LV" dirty="0">
                <a:latin typeface="Arial Black" panose="020B0A04020102020204" pitchFamily="34" charset="0"/>
              </a:rPr>
              <a:t>Ja persona izmanto sakaru ierīci, piemēram, rokasgrāmatu vai elektronisko sakaru paneli, pajautājiet, kā to vislabāk izmantot.</a:t>
            </a:r>
          </a:p>
          <a:p>
            <a:r>
              <a:rPr lang="lv-LV" dirty="0">
                <a:latin typeface="Arial Black" panose="020B0A04020102020204" pitchFamily="34" charset="0"/>
              </a:rPr>
              <a:t>Neizliecieties, ka saprotat cilvēka teikto, ja tā nav. Pārjautājiet, ko viņš vai viņa ir teicis, un palūdziet personai atkārtot ziņojumu, pateikt citādā veidā vai pierakstīt. Izmantojiet roku žestus un piezīmes</a:t>
            </a:r>
            <a:r>
              <a:rPr lang="lv-LV" dirty="0" smtClean="0">
                <a:latin typeface="Arial Black" panose="020B0A04020102020204" pitchFamily="34" charset="0"/>
              </a:rPr>
              <a:t>.</a:t>
            </a:r>
          </a:p>
          <a:p>
            <a:r>
              <a:rPr lang="lv-LV" dirty="0">
                <a:latin typeface="Arial Black" panose="020B0A04020102020204" pitchFamily="34" charset="0"/>
              </a:rPr>
              <a:t>Atkārtojiet to, ko jūs saprotat, un ņemiet vērā cilvēka reakcijas, kas var norādīt, vai esat pareizi saprasts.</a:t>
            </a:r>
          </a:p>
          <a:p>
            <a:r>
              <a:rPr lang="lv-LV" dirty="0">
                <a:latin typeface="Arial Black" panose="020B0A04020102020204" pitchFamily="34" charset="0"/>
              </a:rPr>
              <a:t>Izstrādājiet īpašu, cilvēka spējām atbilstošu saziņas stratēģiju: pamājiet ar galvu vai mirkšķiniet, lai norādītu uz piekrišanu vai nepiekrišanu tam, ko esat jautājis vai teicis.</a:t>
            </a:r>
          </a:p>
          <a:p>
            <a:endParaRPr lang="lv-LV" dirty="0"/>
          </a:p>
        </p:txBody>
      </p:sp>
      <p:pic>
        <p:nvPicPr>
          <p:cNvPr id="4" name="Attēls 3"/>
          <p:cNvPicPr>
            <a:picLocks noChangeAspect="1"/>
          </p:cNvPicPr>
          <p:nvPr/>
        </p:nvPicPr>
        <p:blipFill>
          <a:blip r:embed="rId2"/>
          <a:stretch>
            <a:fillRect/>
          </a:stretch>
        </p:blipFill>
        <p:spPr>
          <a:xfrm>
            <a:off x="6557709" y="70913"/>
            <a:ext cx="4999153" cy="1438781"/>
          </a:xfrm>
          <a:prstGeom prst="rect">
            <a:avLst/>
          </a:prstGeom>
        </p:spPr>
      </p:pic>
    </p:spTree>
    <p:extLst>
      <p:ext uri="{BB962C8B-B14F-4D97-AF65-F5344CB8AC3E}">
        <p14:creationId xmlns:p14="http://schemas.microsoft.com/office/powerpoint/2010/main" val="2140352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53012" y="310073"/>
            <a:ext cx="9876109" cy="1431113"/>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Apmācības procesā izmantojamās metodes</a:t>
            </a:r>
            <a:r>
              <a:rPr lang="lv-LV" b="1" dirty="0">
                <a:solidFill>
                  <a:schemeClr val="accent2">
                    <a:lumMod val="75000"/>
                  </a:schemeClr>
                </a:solidFill>
                <a:latin typeface="Arial" panose="020B0604020202020204" pitchFamily="34" charset="0"/>
                <a:cs typeface="Arial" panose="020B0604020202020204" pitchFamily="34" charset="0"/>
              </a:rPr>
              <a:t/>
            </a:r>
            <a:br>
              <a:rPr lang="lv-LV" b="1" dirty="0">
                <a:solidFill>
                  <a:schemeClr val="accent2">
                    <a:lumMod val="75000"/>
                  </a:schemeClr>
                </a:solidFill>
                <a:latin typeface="Arial" panose="020B0604020202020204" pitchFamily="34" charset="0"/>
                <a:cs typeface="Arial" panose="020B0604020202020204" pitchFamily="34" charset="0"/>
              </a:rPr>
            </a:br>
            <a:endParaRPr lang="lv-LV" dirty="0">
              <a:solidFill>
                <a:schemeClr val="accent2">
                  <a:lumMod val="75000"/>
                </a:schemeClr>
              </a:solidFill>
            </a:endParaRPr>
          </a:p>
        </p:txBody>
      </p:sp>
      <p:sp>
        <p:nvSpPr>
          <p:cNvPr id="3" name="Satura vietturis 2"/>
          <p:cNvSpPr>
            <a:spLocks noGrp="1"/>
          </p:cNvSpPr>
          <p:nvPr>
            <p:ph idx="1"/>
          </p:nvPr>
        </p:nvSpPr>
        <p:spPr>
          <a:xfrm>
            <a:off x="1659907" y="1597890"/>
            <a:ext cx="9937069" cy="4493623"/>
          </a:xfrm>
        </p:spPr>
        <p:txBody>
          <a:bodyPr>
            <a:normAutofit/>
          </a:bodyPr>
          <a:lstStyle/>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Lekcija</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Uzskates līdzekļu demonstrējumi</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Pārrunas</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Diskusijas</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Darbs grupās</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Problēmu situāciju analīze</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Situāciju modelēšana</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Pieredzes apmaiņa</a:t>
            </a:r>
          </a:p>
          <a:p>
            <a:pPr lvl="0">
              <a:spcBef>
                <a:spcPts val="600"/>
              </a:spcBef>
              <a:buClr>
                <a:srgbClr val="A53010"/>
              </a:buClr>
              <a:buFont typeface="Arial" panose="020B0604020202020204" pitchFamily="34" charset="0"/>
              <a:buChar char="•"/>
              <a:defRPr/>
            </a:pPr>
            <a:r>
              <a:rPr lang="lv-LV" sz="2400" b="1" dirty="0">
                <a:solidFill>
                  <a:schemeClr val="tx1"/>
                </a:solidFill>
                <a:latin typeface="Arial Black" panose="020B0A04020102020204" pitchFamily="34" charset="0"/>
                <a:cs typeface="Arial" panose="020B0604020202020204" pitchFamily="34" charset="0"/>
              </a:rPr>
              <a:t>Praktiskās nodarbības</a:t>
            </a:r>
          </a:p>
          <a:p>
            <a:pPr marL="0" indent="0">
              <a:buNone/>
            </a:pPr>
            <a:endParaRPr lang="lv-LV" dirty="0"/>
          </a:p>
        </p:txBody>
      </p:sp>
    </p:spTree>
    <p:extLst>
      <p:ext uri="{BB962C8B-B14F-4D97-AF65-F5344CB8AC3E}">
        <p14:creationId xmlns:p14="http://schemas.microsoft.com/office/powerpoint/2010/main" val="1002714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88141" y="229663"/>
            <a:ext cx="8268353" cy="702666"/>
          </a:xfrm>
        </p:spPr>
        <p:txBody>
          <a:bodyPr/>
          <a:lstStyle/>
          <a:p>
            <a:r>
              <a:rPr lang="lv-LV" b="1" dirty="0">
                <a:solidFill>
                  <a:schemeClr val="accent2">
                    <a:lumMod val="75000"/>
                  </a:schemeClr>
                </a:solidFill>
                <a:latin typeface="Arial Black" panose="020B0A04020102020204" pitchFamily="34" charset="0"/>
              </a:rPr>
              <a:t>Kustību funkcionālie traucējumi</a:t>
            </a:r>
            <a:endParaRPr lang="lv-LV" dirty="0"/>
          </a:p>
        </p:txBody>
      </p:sp>
      <p:sp>
        <p:nvSpPr>
          <p:cNvPr id="3" name="Satura vietturis 2"/>
          <p:cNvSpPr>
            <a:spLocks noGrp="1"/>
          </p:cNvSpPr>
          <p:nvPr>
            <p:ph idx="1"/>
          </p:nvPr>
        </p:nvSpPr>
        <p:spPr>
          <a:xfrm>
            <a:off x="995081" y="1554541"/>
            <a:ext cx="10264589" cy="5240706"/>
          </a:xfrm>
        </p:spPr>
        <p:txBody>
          <a:bodyPr>
            <a:normAutofit/>
          </a:bodyPr>
          <a:lstStyle/>
          <a:p>
            <a:r>
              <a:rPr lang="lv-LV" dirty="0">
                <a:latin typeface="Arial Black" panose="020B0A04020102020204" pitchFamily="34" charset="0"/>
              </a:rPr>
              <a:t>Personas ar kustību traucējumiem vai personas ar fizisko invaliditāti ir cilvēki, kuriem ir būtiskas pārvietošanās problēmas. Šīm pārvietošanās problēmām ir dažādi iemesli: kaulu un muskuļu saslimšanas, </a:t>
            </a:r>
            <a:r>
              <a:rPr lang="lv-LV" dirty="0" smtClean="0">
                <a:latin typeface="Arial Black" panose="020B0A04020102020204" pitchFamily="34" charset="0"/>
              </a:rPr>
              <a:t>neiroloģiskas </a:t>
            </a:r>
            <a:r>
              <a:rPr lang="lv-LV" dirty="0">
                <a:latin typeface="Arial Black" panose="020B0A04020102020204" pitchFamily="34" charset="0"/>
              </a:rPr>
              <a:t>saslimšanas, u.c.. Tomēr viens no traģiskākajiem </a:t>
            </a:r>
            <a:r>
              <a:rPr lang="lv-LV" dirty="0" smtClean="0">
                <a:latin typeface="Arial Black" panose="020B0A04020102020204" pitchFamily="34" charset="0"/>
              </a:rPr>
              <a:t>iemesliem </a:t>
            </a:r>
            <a:r>
              <a:rPr lang="lv-LV" dirty="0">
                <a:latin typeface="Arial Black" panose="020B0A04020102020204" pitchFamily="34" charset="0"/>
              </a:rPr>
              <a:t>ir nelaimes gadījumi</a:t>
            </a:r>
            <a:r>
              <a:rPr lang="lv-LV" dirty="0" smtClean="0">
                <a:latin typeface="Arial Black" panose="020B0A04020102020204" pitchFamily="34" charset="0"/>
              </a:rPr>
              <a:t>.</a:t>
            </a:r>
          </a:p>
          <a:p>
            <a:r>
              <a:rPr lang="lv-LV" dirty="0">
                <a:latin typeface="Arial Black" panose="020B0A04020102020204" pitchFamily="34" charset="0"/>
              </a:rPr>
              <a:t>Otrs ievērojamākais cēlonis invaliditātei, kas raksturojas ar kustību traucējumiem, ir reimatiskās saslimšanas. Ar reimatismu parasti saslimst bērnībā vai pusaudža gados, kas agri rada ne vien sirdskaites un asinsrites traucējumus, bet arī locītavu </a:t>
            </a:r>
            <a:r>
              <a:rPr lang="lv-LV" dirty="0" smtClean="0">
                <a:latin typeface="Arial Black" panose="020B0A04020102020204" pitchFamily="34" charset="0"/>
              </a:rPr>
              <a:t>slimības.</a:t>
            </a:r>
          </a:p>
          <a:p>
            <a:pPr marL="0" indent="0">
              <a:buNone/>
            </a:pPr>
            <a:endParaRPr lang="lv-LV" dirty="0">
              <a:latin typeface="Arial Black" panose="020B0A04020102020204" pitchFamily="34" charset="0"/>
            </a:endParaRPr>
          </a:p>
          <a:p>
            <a:r>
              <a:rPr lang="lv-LV" b="1" dirty="0">
                <a:latin typeface="Arial Black" panose="020B0A04020102020204" pitchFamily="34" charset="0"/>
              </a:rPr>
              <a:t>Kustību traucējumi var būt gan iedzimti, gan iegūti dzīves laikā (piemēram, nelaimes gadījumos), gan arī attīstījušies kā dažu slimību (piemēram, reimatisko slimību) sekas.</a:t>
            </a:r>
          </a:p>
          <a:p>
            <a:endParaRPr lang="lv-LV"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9756494" y="52078"/>
            <a:ext cx="2377646" cy="1469263"/>
          </a:xfrm>
          <a:prstGeom prst="rect">
            <a:avLst/>
          </a:prstGeom>
        </p:spPr>
      </p:pic>
    </p:spTree>
    <p:extLst>
      <p:ext uri="{BB962C8B-B14F-4D97-AF65-F5344CB8AC3E}">
        <p14:creationId xmlns:p14="http://schemas.microsoft.com/office/powerpoint/2010/main" val="5276003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10789" y="123313"/>
            <a:ext cx="8578532" cy="612507"/>
          </a:xfrm>
        </p:spPr>
        <p:txBody>
          <a:bodyPr>
            <a:noAutofit/>
          </a:bodyPr>
          <a:lstStyle/>
          <a:p>
            <a:r>
              <a:rPr lang="lv-LV" b="1" dirty="0" smtClean="0">
                <a:solidFill>
                  <a:schemeClr val="accent2">
                    <a:lumMod val="75000"/>
                  </a:schemeClr>
                </a:solidFill>
                <a:latin typeface="Arial Black" panose="020B0A04020102020204" pitchFamily="34" charset="0"/>
              </a:rPr>
              <a:t>Kustību funkcionālie traucējumi</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079861" y="1942010"/>
            <a:ext cx="10728961" cy="4915990"/>
          </a:xfrm>
        </p:spPr>
        <p:txBody>
          <a:bodyPr>
            <a:normAutofit/>
          </a:bodyPr>
          <a:lstStyle/>
          <a:p>
            <a:r>
              <a:rPr lang="lv-LV" b="1" dirty="0">
                <a:latin typeface="Arial Black" panose="020B0A04020102020204" pitchFamily="34" charset="0"/>
              </a:rPr>
              <a:t>Kustību traucējumi ir viens no redzamākajiem funkcionālo traucējumu veidiem – tos parasti atpazīstam pēc </a:t>
            </a:r>
            <a:r>
              <a:rPr lang="lv-LV" b="1" dirty="0" err="1">
                <a:latin typeface="Arial Black" panose="020B0A04020102020204" pitchFamily="34" charset="0"/>
              </a:rPr>
              <a:t>riteņkrēsla</a:t>
            </a:r>
            <a:r>
              <a:rPr lang="lv-LV" b="1" dirty="0">
                <a:latin typeface="Arial Black" panose="020B0A04020102020204" pitchFamily="34" charset="0"/>
              </a:rPr>
              <a:t>, spieķa, kruķiem, </a:t>
            </a:r>
            <a:r>
              <a:rPr lang="lv-LV" b="1" dirty="0" err="1">
                <a:latin typeface="Arial Black" panose="020B0A04020102020204" pitchFamily="34" charset="0"/>
              </a:rPr>
              <a:t>ortozēm</a:t>
            </a:r>
            <a:r>
              <a:rPr lang="lv-LV" b="1" dirty="0">
                <a:latin typeface="Arial Black" panose="020B0A04020102020204" pitchFamily="34" charset="0"/>
              </a:rPr>
              <a:t> utt. </a:t>
            </a:r>
          </a:p>
          <a:p>
            <a:r>
              <a:rPr lang="lv-LV" b="1" dirty="0" smtClean="0">
                <a:latin typeface="Arial Black" panose="020B0A04020102020204" pitchFamily="34" charset="0"/>
              </a:rPr>
              <a:t>Kustību </a:t>
            </a:r>
            <a:r>
              <a:rPr lang="lv-LV" b="1" dirty="0">
                <a:latin typeface="Arial Black" panose="020B0A04020102020204" pitchFamily="34" charset="0"/>
              </a:rPr>
              <a:t>traucējumi var būt ļoti dažādi – plaši izteikti vai lokāli, piemēram, vienai rokai vai kājai. </a:t>
            </a:r>
          </a:p>
          <a:p>
            <a:r>
              <a:rPr lang="lv-LV" b="1" dirty="0">
                <a:latin typeface="Arial Black" panose="020B0A04020102020204" pitchFamily="34" charset="0"/>
              </a:rPr>
              <a:t>Svarīgākais nosacījums sekmīgam darbam ir vides pieejamība.</a:t>
            </a:r>
          </a:p>
          <a:p>
            <a:r>
              <a:rPr lang="lv-LV" b="1" dirty="0">
                <a:latin typeface="Arial Black" panose="020B0A04020102020204" pitchFamily="34" charset="0"/>
              </a:rPr>
              <a:t>Jānodrošina ne tikai iespējas novietot pielāgoto autotransportu, iekļūt darba telpās, bet arī nokļūt līdz printerim, tualetei, virtuvei, sapulču zālei u. tml. </a:t>
            </a:r>
          </a:p>
          <a:p>
            <a:r>
              <a:rPr lang="lv-LV" b="1" dirty="0">
                <a:latin typeface="Arial Black" panose="020B0A04020102020204" pitchFamily="34" charset="0"/>
              </a:rPr>
              <a:t>Nodarbinātajiem ar kustību traucējumiem atbilstoši nepieciešamībai ir jāpielāgo darba vietas – piemēram, jāierīko galds ar regulējamu augstumu, iespēja nodrošināt fiziskās aktivitātes vai atpūtu darba laikā u. tml. </a:t>
            </a:r>
          </a:p>
          <a:p>
            <a:r>
              <a:rPr lang="lv-LV" b="1" dirty="0">
                <a:latin typeface="Arial Black" panose="020B0A04020102020204" pitchFamily="34" charset="0"/>
              </a:rPr>
              <a:t>Izmantojot modernās tehnoloģijas, kuras sniedz iespēju strādāt attālināti un atrisinot vides pieejamības jautājumu, šie nodarbinātie spēj strādāt pilnvērtīgi.</a:t>
            </a:r>
          </a:p>
          <a:p>
            <a:endParaRPr lang="lv-LV" dirty="0"/>
          </a:p>
        </p:txBody>
      </p:sp>
      <p:grpSp>
        <p:nvGrpSpPr>
          <p:cNvPr id="5" name="Grupa 4"/>
          <p:cNvGrpSpPr/>
          <p:nvPr/>
        </p:nvGrpSpPr>
        <p:grpSpPr>
          <a:xfrm>
            <a:off x="0" y="735820"/>
            <a:ext cx="2316690" cy="927569"/>
            <a:chOff x="1198919" y="0"/>
            <a:chExt cx="1846637" cy="927569"/>
          </a:xfrm>
        </p:grpSpPr>
        <p:sp>
          <p:nvSpPr>
            <p:cNvPr id="6" name="Taisnstūris ar noapaļotiem stūriem 5"/>
            <p:cNvSpPr/>
            <p:nvPr/>
          </p:nvSpPr>
          <p:spPr>
            <a:xfrm>
              <a:off x="1198919" y="0"/>
              <a:ext cx="1846637"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1198919" y="33900"/>
              <a:ext cx="1756077"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lv-LV" sz="2200" kern="1200" dirty="0">
                  <a:latin typeface="Arial Black" panose="020B0A04020102020204" pitchFamily="34" charset="0"/>
                </a:rPr>
                <a:t>Populārākais stereotips</a:t>
              </a:r>
            </a:p>
          </p:txBody>
        </p:sp>
      </p:grpSp>
      <p:sp>
        <p:nvSpPr>
          <p:cNvPr id="8" name="Taisnstūris 7"/>
          <p:cNvSpPr/>
          <p:nvPr/>
        </p:nvSpPr>
        <p:spPr>
          <a:xfrm>
            <a:off x="2316690" y="779001"/>
            <a:ext cx="6505304" cy="830997"/>
          </a:xfrm>
          <a:prstGeom prst="rect">
            <a:avLst/>
          </a:prstGeom>
        </p:spPr>
        <p:txBody>
          <a:bodyPr wrap="square">
            <a:spAutoFit/>
          </a:bodyPr>
          <a:lstStyle/>
          <a:p>
            <a:r>
              <a:rPr lang="lv-LV" sz="2400" dirty="0">
                <a:latin typeface="Arial Black" panose="020B0A04020102020204" pitchFamily="34" charset="0"/>
              </a:rPr>
              <a:t>Cilvēki ar kustību traucējiem nekur nevar tikt, tāpēc neko nevar izdarīt!</a:t>
            </a:r>
          </a:p>
        </p:txBody>
      </p:sp>
      <p:pic>
        <p:nvPicPr>
          <p:cNvPr id="9" name="Attēls 8"/>
          <p:cNvPicPr>
            <a:picLocks noChangeAspect="1"/>
          </p:cNvPicPr>
          <p:nvPr/>
        </p:nvPicPr>
        <p:blipFill>
          <a:blip r:embed="rId2"/>
          <a:stretch>
            <a:fillRect/>
          </a:stretch>
        </p:blipFill>
        <p:spPr>
          <a:xfrm>
            <a:off x="9635932" y="429566"/>
            <a:ext cx="2377646" cy="1469263"/>
          </a:xfrm>
          <a:prstGeom prst="rect">
            <a:avLst/>
          </a:prstGeom>
        </p:spPr>
      </p:pic>
    </p:spTree>
    <p:extLst>
      <p:ext uri="{BB962C8B-B14F-4D97-AF65-F5344CB8AC3E}">
        <p14:creationId xmlns:p14="http://schemas.microsoft.com/office/powerpoint/2010/main" val="1425679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25977" y="371562"/>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rPr>
              <a:t>Tehniskie palīglīdzekļi personām ar kustību funkcionāliem traucējumiem</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473029" y="1652452"/>
            <a:ext cx="9332822" cy="4876799"/>
          </a:xfrm>
        </p:spPr>
        <p:txBody>
          <a:bodyPr>
            <a:normAutofit lnSpcReduction="10000"/>
          </a:bodyPr>
          <a:lstStyle/>
          <a:p>
            <a:r>
              <a:rPr lang="lv-LV" dirty="0">
                <a:latin typeface="Arial Black" panose="020B0A04020102020204" pitchFamily="34" charset="0"/>
              </a:rPr>
              <a:t>Tehniskie palīglīdzekļi ir ļoti nozīmīgi un nepieciešami </a:t>
            </a:r>
            <a:r>
              <a:rPr lang="lv-LV" dirty="0" smtClean="0">
                <a:latin typeface="Arial Black" panose="020B0A04020102020204" pitchFamily="34" charset="0"/>
              </a:rPr>
              <a:t>cilvēkiem </a:t>
            </a:r>
            <a:r>
              <a:rPr lang="lv-LV" dirty="0">
                <a:latin typeface="Arial Black" panose="020B0A04020102020204" pitchFamily="34" charset="0"/>
              </a:rPr>
              <a:t>ar kustību traucējumiem. </a:t>
            </a:r>
          </a:p>
          <a:p>
            <a:r>
              <a:rPr lang="lv-LV" dirty="0">
                <a:latin typeface="Arial Black" panose="020B0A04020102020204" pitchFamily="34" charset="0"/>
              </a:rPr>
              <a:t>Tehniskie palīglīdzekļi ir ierīces ar kurām tiek maksimāli kompensētas tās kustību funkcijas, kuras </a:t>
            </a:r>
            <a:r>
              <a:rPr lang="lv-LV" dirty="0" smtClean="0">
                <a:latin typeface="Arial Black" panose="020B0A04020102020204" pitchFamily="34" charset="0"/>
              </a:rPr>
              <a:t>invaliditātes </a:t>
            </a:r>
            <a:r>
              <a:rPr lang="lv-LV" dirty="0">
                <a:latin typeface="Arial Black" panose="020B0A04020102020204" pitchFamily="34" charset="0"/>
              </a:rPr>
              <a:t>dēļ ir traucētas. </a:t>
            </a:r>
          </a:p>
          <a:p>
            <a:r>
              <a:rPr lang="lv-LV" dirty="0">
                <a:latin typeface="Arial Black" panose="020B0A04020102020204" pitchFamily="34" charset="0"/>
              </a:rPr>
              <a:t>Palīglīdzekļu galvenais uzdevums ir sniegt personai ar kustību traucējumiem iespēju nodrošināt patstāvīgu funkcionēšanu ikdienā.</a:t>
            </a:r>
          </a:p>
          <a:p>
            <a:r>
              <a:rPr lang="lv-LV" dirty="0">
                <a:latin typeface="Arial Black" panose="020B0A04020102020204" pitchFamily="34" charset="0"/>
              </a:rPr>
              <a:t>Tie ne tikai palīdz gūt lielāku neatkarību ikdienā, lai pārvietotos un kustētos, bet arī uzlabo šo personu dzīves kvalitāti.</a:t>
            </a:r>
          </a:p>
          <a:p>
            <a:r>
              <a:rPr lang="lv-LV" dirty="0">
                <a:latin typeface="Arial Black" panose="020B0A04020102020204" pitchFamily="34" charset="0"/>
              </a:rPr>
              <a:t>Personas ar kustību funkcionālajiem traucējumiem visbiežāk izmanto tādus tehniskos palīglīdzekļus kā, piemēram, spieķi, staigāšanas rāmi, </a:t>
            </a:r>
            <a:r>
              <a:rPr lang="lv-LV" dirty="0" err="1">
                <a:latin typeface="Arial Black" panose="020B0A04020102020204" pitchFamily="34" charset="0"/>
              </a:rPr>
              <a:t>rollatoru</a:t>
            </a:r>
            <a:r>
              <a:rPr lang="lv-LV" dirty="0">
                <a:latin typeface="Arial Black" panose="020B0A04020102020204" pitchFamily="34" charset="0"/>
              </a:rPr>
              <a:t>, </a:t>
            </a:r>
            <a:r>
              <a:rPr lang="lv-LV" dirty="0" err="1">
                <a:latin typeface="Arial Black" panose="020B0A04020102020204" pitchFamily="34" charset="0"/>
              </a:rPr>
              <a:t>ratiņkrēslu</a:t>
            </a:r>
            <a:r>
              <a:rPr lang="lv-LV" dirty="0">
                <a:latin typeface="Arial Black" panose="020B0A04020102020204" pitchFamily="34" charset="0"/>
              </a:rPr>
              <a:t>, </a:t>
            </a:r>
            <a:r>
              <a:rPr lang="lv-LV" dirty="0" err="1">
                <a:latin typeface="Arial Black" panose="020B0A04020102020204" pitchFamily="34" charset="0"/>
              </a:rPr>
              <a:t>ortozes</a:t>
            </a:r>
            <a:r>
              <a:rPr lang="lv-LV" dirty="0">
                <a:latin typeface="Arial Black" panose="020B0A04020102020204" pitchFamily="34" charset="0"/>
              </a:rPr>
              <a:t> un protēzes.</a:t>
            </a:r>
          </a:p>
          <a:p>
            <a:r>
              <a:rPr lang="lv-LV" dirty="0">
                <a:latin typeface="Arial Black" panose="020B0A04020102020204" pitchFamily="34" charset="0"/>
              </a:rPr>
              <a:t>Personām ar kustību funkcionāliem traucējumiem ikdienā būtisku atbalstu sniedz arī specializēti pašaprūpes palīglīdzekļi un palīglīdzekļi mājsaimniecībā, piemēram, pielāgoti galda piederumi, piederumi produktu griešanai u.tml.</a:t>
            </a:r>
          </a:p>
          <a:p>
            <a:endParaRPr lang="lv-LV" dirty="0"/>
          </a:p>
        </p:txBody>
      </p:sp>
      <p:pic>
        <p:nvPicPr>
          <p:cNvPr id="4" name="Attēls 3"/>
          <p:cNvPicPr>
            <a:picLocks noChangeAspect="1"/>
          </p:cNvPicPr>
          <p:nvPr/>
        </p:nvPicPr>
        <p:blipFill>
          <a:blip r:embed="rId2"/>
          <a:stretch>
            <a:fillRect/>
          </a:stretch>
        </p:blipFill>
        <p:spPr>
          <a:xfrm>
            <a:off x="9480422" y="1397037"/>
            <a:ext cx="2556754" cy="1742037"/>
          </a:xfrm>
          <a:prstGeom prst="rect">
            <a:avLst/>
          </a:prstGeom>
        </p:spPr>
      </p:pic>
      <p:pic>
        <p:nvPicPr>
          <p:cNvPr id="5" name="Attēls 4"/>
          <p:cNvPicPr>
            <a:picLocks noChangeAspect="1"/>
          </p:cNvPicPr>
          <p:nvPr/>
        </p:nvPicPr>
        <p:blipFill>
          <a:blip r:embed="rId3"/>
          <a:stretch>
            <a:fillRect/>
          </a:stretch>
        </p:blipFill>
        <p:spPr>
          <a:xfrm>
            <a:off x="9649136" y="5644965"/>
            <a:ext cx="2219325" cy="1104900"/>
          </a:xfrm>
          <a:prstGeom prst="rect">
            <a:avLst/>
          </a:prstGeom>
        </p:spPr>
      </p:pic>
      <p:pic>
        <p:nvPicPr>
          <p:cNvPr id="3074" name="Picture 2" descr="Ķibeles ar ortozēm. Vēlas prasīt miljonus, nevis pārkārtot darbu |  Veselam.l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4318" y="3139074"/>
            <a:ext cx="1668962" cy="250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321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93797" y="88928"/>
            <a:ext cx="8911687" cy="1280890"/>
          </a:xfrm>
        </p:spPr>
        <p:txBody>
          <a:bodyPr>
            <a:normAutofit fontScale="90000"/>
          </a:bodyPr>
          <a:lstStyle/>
          <a:p>
            <a:r>
              <a:rPr lang="lv-LV" dirty="0">
                <a:solidFill>
                  <a:schemeClr val="accent2">
                    <a:lumMod val="75000"/>
                  </a:schemeClr>
                </a:solidFill>
                <a:latin typeface="Arial Black" panose="020B0A04020102020204" pitchFamily="34" charset="0"/>
              </a:rPr>
              <a:t>Komunikācijas </a:t>
            </a:r>
            <a:r>
              <a:rPr lang="lv-LV" dirty="0" smtClean="0">
                <a:solidFill>
                  <a:schemeClr val="accent2">
                    <a:lumMod val="75000"/>
                  </a:schemeClr>
                </a:solidFill>
                <a:latin typeface="Arial Black" panose="020B0A04020102020204" pitchFamily="34" charset="0"/>
              </a:rPr>
              <a:t>iespējas</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ar </a:t>
            </a:r>
            <a:r>
              <a:rPr lang="lv-LV" dirty="0">
                <a:solidFill>
                  <a:schemeClr val="accent2">
                    <a:lumMod val="75000"/>
                  </a:schemeClr>
                </a:solidFill>
                <a:latin typeface="Arial Black" panose="020B0A04020102020204" pitchFamily="34" charset="0"/>
              </a:rPr>
              <a:t>cilvēkiem, kuriem ir kustību </a:t>
            </a:r>
            <a:r>
              <a:rPr lang="lv-LV" dirty="0" smtClean="0">
                <a:solidFill>
                  <a:schemeClr val="accent2">
                    <a:lumMod val="75000"/>
                  </a:schemeClr>
                </a:solidFill>
                <a:latin typeface="Arial Black" panose="020B0A04020102020204" pitchFamily="34" charset="0"/>
              </a:rPr>
              <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vai </a:t>
            </a:r>
            <a:r>
              <a:rPr lang="lv-LV" dirty="0">
                <a:solidFill>
                  <a:schemeClr val="accent2">
                    <a:lumMod val="75000"/>
                  </a:schemeClr>
                </a:solidFill>
                <a:latin typeface="Arial Black" panose="020B0A04020102020204" pitchFamily="34" charset="0"/>
              </a:rPr>
              <a:t>fiziskās attīstības traucējumi </a:t>
            </a:r>
            <a:endParaRPr lang="lv-LV" dirty="0"/>
          </a:p>
        </p:txBody>
      </p:sp>
      <p:sp>
        <p:nvSpPr>
          <p:cNvPr id="3" name="Satura vietturis 2"/>
          <p:cNvSpPr>
            <a:spLocks noGrp="1"/>
          </p:cNvSpPr>
          <p:nvPr>
            <p:ph idx="1"/>
          </p:nvPr>
        </p:nvSpPr>
        <p:spPr>
          <a:xfrm>
            <a:off x="932873" y="1780922"/>
            <a:ext cx="10547926" cy="4839855"/>
          </a:xfrm>
        </p:spPr>
        <p:txBody>
          <a:bodyPr>
            <a:normAutofit fontScale="77500" lnSpcReduction="20000"/>
          </a:bodyPr>
          <a:lstStyle/>
          <a:p>
            <a:r>
              <a:rPr lang="lv-LV" sz="2600" dirty="0">
                <a:latin typeface="Arial Black" panose="020B0A04020102020204" pitchFamily="34" charset="0"/>
              </a:rPr>
              <a:t>Vienmēr pajautājiet vai viņš vēlētos Jūsu palīdzību, runājot pa tiešo ar personu </a:t>
            </a:r>
            <a:r>
              <a:rPr lang="lv-LV" sz="2600" dirty="0" err="1" smtClean="0">
                <a:latin typeface="Arial Black" panose="020B0A04020102020204" pitchFamily="34" charset="0"/>
              </a:rPr>
              <a:t>riteņkrēslā</a:t>
            </a:r>
            <a:r>
              <a:rPr lang="lv-LV" sz="2600" dirty="0">
                <a:latin typeface="Arial Black" panose="020B0A04020102020204" pitchFamily="34" charset="0"/>
              </a:rPr>
              <a:t>. </a:t>
            </a:r>
          </a:p>
          <a:p>
            <a:r>
              <a:rPr lang="lv-LV" sz="2600" dirty="0">
                <a:latin typeface="Arial Black" panose="020B0A04020102020204" pitchFamily="34" charset="0"/>
              </a:rPr>
              <a:t>Ja saruna norisinās ilgāk nekā pāris minūtes, apsēdieties vai stāviet uz ceļiem, lai Jūs būtu vienā līmenī ar </a:t>
            </a:r>
            <a:r>
              <a:rPr lang="lv-LV" sz="2600" dirty="0" err="1" smtClean="0">
                <a:latin typeface="Arial Black" panose="020B0A04020102020204" pitchFamily="34" charset="0"/>
              </a:rPr>
              <a:t>riteņkrēslu</a:t>
            </a:r>
            <a:r>
              <a:rPr lang="lv-LV" sz="2600" dirty="0" smtClean="0">
                <a:latin typeface="Arial Black" panose="020B0A04020102020204" pitchFamily="34" charset="0"/>
              </a:rPr>
              <a:t> </a:t>
            </a:r>
            <a:r>
              <a:rPr lang="lv-LV" sz="2600" dirty="0">
                <a:latin typeface="Arial Black" panose="020B0A04020102020204" pitchFamily="34" charset="0"/>
              </a:rPr>
              <a:t>lietotāju. Ja tas nav iespējams, ieturiet tādu distanci, lai sarunas biedram nevajadzētu sasprindzināt kaklu, lai izveidotu acu kontaktu ar Jums. </a:t>
            </a:r>
          </a:p>
          <a:p>
            <a:r>
              <a:rPr lang="lv-LV" sz="2600" dirty="0">
                <a:latin typeface="Arial Black" panose="020B0A04020102020204" pitchFamily="34" charset="0"/>
              </a:rPr>
              <a:t>Kad runājat ar cilvēku, kuram ir cerebrālā trieka, skatieties uz cilvēku un mēģiniet koncentrēt visu savu uzmanību uz viņu, tā kā cilvēkam var būt grūti runāt ar Jums. Nepabeidziet teikumus sarunu biedra vietā, ļaujiet viņam izteikties un teikt, ko viņš vēlas. Nebaidieties lūgt personu atkārtot frāzi vai teikumu, ko Jūs neesat sapratuši. </a:t>
            </a:r>
          </a:p>
          <a:p>
            <a:r>
              <a:rPr lang="lv-LV" sz="2600" dirty="0">
                <a:latin typeface="Arial Black" panose="020B0A04020102020204" pitchFamily="34" charset="0"/>
              </a:rPr>
              <a:t>Ja persona nokrīt vai zaudē līdzsvaru, vienkārši piedāvājiet palīdzību. </a:t>
            </a:r>
          </a:p>
          <a:p>
            <a:r>
              <a:rPr lang="lv-LV" sz="2600" dirty="0">
                <a:latin typeface="Arial Black" panose="020B0A04020102020204" pitchFamily="34" charset="0"/>
              </a:rPr>
              <a:t>Paplikšķināšana uz </a:t>
            </a:r>
            <a:r>
              <a:rPr lang="lv-LV" sz="2600" dirty="0" err="1" smtClean="0">
                <a:latin typeface="Arial Black" panose="020B0A04020102020204" pitchFamily="34" charset="0"/>
              </a:rPr>
              <a:t>riteņkrēsla</a:t>
            </a:r>
            <a:r>
              <a:rPr lang="lv-LV" sz="2600" dirty="0" smtClean="0">
                <a:latin typeface="Arial Black" panose="020B0A04020102020204" pitchFamily="34" charset="0"/>
              </a:rPr>
              <a:t> </a:t>
            </a:r>
            <a:r>
              <a:rPr lang="lv-LV" sz="2600" dirty="0">
                <a:latin typeface="Arial Black" panose="020B0A04020102020204" pitchFamily="34" charset="0"/>
              </a:rPr>
              <a:t>lietotāja galvas vai personas palīglīdzekļu aiztikšana var tikt uztverta kā aizskaroša, tāpat kā </a:t>
            </a:r>
            <a:r>
              <a:rPr lang="lv-LV" sz="2600" dirty="0" smtClean="0">
                <a:latin typeface="Arial Black" panose="020B0A04020102020204" pitchFamily="34" charset="0"/>
              </a:rPr>
              <a:t>atbalstīšanās </a:t>
            </a:r>
            <a:r>
              <a:rPr lang="lv-LV" sz="2600" dirty="0">
                <a:latin typeface="Arial Black" panose="020B0A04020102020204" pitchFamily="34" charset="0"/>
              </a:rPr>
              <a:t>uz personas </a:t>
            </a:r>
            <a:r>
              <a:rPr lang="lv-LV" sz="2600" dirty="0" err="1" smtClean="0">
                <a:latin typeface="Arial Black" panose="020B0A04020102020204" pitchFamily="34" charset="0"/>
              </a:rPr>
              <a:t>riteņkrēsla</a:t>
            </a:r>
            <a:r>
              <a:rPr lang="lv-LV" sz="2600" dirty="0">
                <a:latin typeface="Arial Black" panose="020B0A04020102020204" pitchFamily="34" charset="0"/>
              </a:rPr>
              <a:t>, jo tā ir daļa no </a:t>
            </a:r>
            <a:r>
              <a:rPr lang="lv-LV" sz="2600" dirty="0" err="1" smtClean="0">
                <a:latin typeface="Arial Black" panose="020B0A04020102020204" pitchFamily="34" charset="0"/>
              </a:rPr>
              <a:t>riteņkrēsla</a:t>
            </a:r>
            <a:r>
              <a:rPr lang="lv-LV" sz="2600" dirty="0" smtClean="0">
                <a:latin typeface="Arial Black" panose="020B0A04020102020204" pitchFamily="34" charset="0"/>
              </a:rPr>
              <a:t> </a:t>
            </a:r>
            <a:r>
              <a:rPr lang="lv-LV" sz="2600" dirty="0">
                <a:latin typeface="Arial Black" panose="020B0A04020102020204" pitchFamily="34" charset="0"/>
              </a:rPr>
              <a:t>lietotāja personīgās dzīves telpas. </a:t>
            </a:r>
          </a:p>
          <a:p>
            <a:pPr marL="0" indent="0">
              <a:buNone/>
            </a:pPr>
            <a:endParaRPr lang="lv-LV" dirty="0"/>
          </a:p>
        </p:txBody>
      </p:sp>
      <p:pic>
        <p:nvPicPr>
          <p:cNvPr id="6" name="Attēls 5"/>
          <p:cNvPicPr>
            <a:picLocks noChangeAspect="1"/>
          </p:cNvPicPr>
          <p:nvPr/>
        </p:nvPicPr>
        <p:blipFill>
          <a:blip r:embed="rId2"/>
          <a:stretch>
            <a:fillRect/>
          </a:stretch>
        </p:blipFill>
        <p:spPr>
          <a:xfrm>
            <a:off x="8494636" y="88928"/>
            <a:ext cx="3625503" cy="1037908"/>
          </a:xfrm>
          <a:prstGeom prst="rect">
            <a:avLst/>
          </a:prstGeom>
        </p:spPr>
      </p:pic>
    </p:spTree>
    <p:extLst>
      <p:ext uri="{BB962C8B-B14F-4D97-AF65-F5344CB8AC3E}">
        <p14:creationId xmlns:p14="http://schemas.microsoft.com/office/powerpoint/2010/main" val="2758405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97721" y="0"/>
            <a:ext cx="8911687" cy="1280890"/>
          </a:xfrm>
        </p:spPr>
        <p:txBody>
          <a:bodyPr>
            <a:normAutofit fontScale="90000"/>
          </a:bodyPr>
          <a:lstStyle/>
          <a:p>
            <a:r>
              <a:rPr lang="lv-LV" dirty="0" smtClean="0">
                <a:solidFill>
                  <a:srgbClr val="EB7712">
                    <a:lumMod val="75000"/>
                  </a:srgbClr>
                </a:solidFill>
                <a:latin typeface="Arial Black" panose="020B0A04020102020204" pitchFamily="34" charset="0"/>
              </a:rPr>
              <a:t>Komunikācijas iespējas</a:t>
            </a:r>
            <a:br>
              <a:rPr lang="lv-LV" dirty="0" smtClean="0">
                <a:solidFill>
                  <a:srgbClr val="EB7712">
                    <a:lumMod val="75000"/>
                  </a:srgbClr>
                </a:solidFill>
                <a:latin typeface="Arial Black" panose="020B0A04020102020204" pitchFamily="34" charset="0"/>
              </a:rPr>
            </a:br>
            <a:r>
              <a:rPr lang="lv-LV" dirty="0" smtClean="0">
                <a:solidFill>
                  <a:srgbClr val="EB7712">
                    <a:lumMod val="75000"/>
                  </a:srgbClr>
                </a:solidFill>
                <a:latin typeface="Arial Black" panose="020B0A04020102020204" pitchFamily="34" charset="0"/>
              </a:rPr>
              <a:t> ar cilvēkiem, kuriem ir kustību</a:t>
            </a:r>
            <a:br>
              <a:rPr lang="lv-LV" dirty="0" smtClean="0">
                <a:solidFill>
                  <a:srgbClr val="EB7712">
                    <a:lumMod val="75000"/>
                  </a:srgbClr>
                </a:solidFill>
                <a:latin typeface="Arial Black" panose="020B0A04020102020204" pitchFamily="34" charset="0"/>
              </a:rPr>
            </a:br>
            <a:r>
              <a:rPr lang="lv-LV" dirty="0" smtClean="0">
                <a:solidFill>
                  <a:srgbClr val="EB7712">
                    <a:lumMod val="75000"/>
                  </a:srgbClr>
                </a:solidFill>
                <a:latin typeface="Arial Black" panose="020B0A04020102020204" pitchFamily="34" charset="0"/>
              </a:rPr>
              <a:t> vai fiziskās attīstības traucējumi </a:t>
            </a:r>
            <a:endParaRPr lang="lv-LV" dirty="0"/>
          </a:p>
        </p:txBody>
      </p:sp>
      <p:sp>
        <p:nvSpPr>
          <p:cNvPr id="3" name="Satura vietturis 2"/>
          <p:cNvSpPr>
            <a:spLocks noGrp="1"/>
          </p:cNvSpPr>
          <p:nvPr>
            <p:ph idx="1"/>
          </p:nvPr>
        </p:nvSpPr>
        <p:spPr>
          <a:xfrm>
            <a:off x="902741" y="1668879"/>
            <a:ext cx="9901646" cy="4502331"/>
          </a:xfrm>
        </p:spPr>
        <p:txBody>
          <a:bodyPr>
            <a:normAutofit/>
          </a:bodyPr>
          <a:lstStyle/>
          <a:p>
            <a:r>
              <a:rPr lang="lv-LV" sz="2000" dirty="0">
                <a:latin typeface="Arial Black" panose="020B0A04020102020204" pitchFamily="34" charset="0"/>
              </a:rPr>
              <a:t>Ja apkalpošanas galds Jūsu uzņēmumā ir pārāk augsts, lai pār to varētu redzēt, apejiet tam apkārt, lai nodrošinātu pakalpojumus. </a:t>
            </a:r>
          </a:p>
          <a:p>
            <a:r>
              <a:rPr lang="lv-LV" sz="2000" dirty="0">
                <a:latin typeface="Arial Black" panose="020B0A04020102020204" pitchFamily="34" charset="0"/>
              </a:rPr>
              <a:t>Ja Jūs zvanāt personai ar kustību invaliditāti, ļaujiet telefonam zvanīt ilgāk nekā parasti, lai dotu personai papildus laiku klausules pacelšanai. </a:t>
            </a:r>
          </a:p>
          <a:p>
            <a:r>
              <a:rPr lang="lv-LV" sz="2000" dirty="0">
                <a:latin typeface="Arial Black" panose="020B0A04020102020204" pitchFamily="34" charset="0"/>
              </a:rPr>
              <a:t>Piedāvājiet roku rokasspiedienam, pat tad, ja izskatās, ka personai ir vājas rokas vai kustības. Daļa cilvēku, kuriem nefunkcionē vai trūkst labā roka, ir pieraduši veikt rokasspiedienu ar kreiso roku. Uztveriet mājienus no cilvēka. Ja personai nav abu roku, piemēroti ir viegli satvert viņus aiz pleca koleģiālā veidā, tā vietā, lai paspiestu roku.</a:t>
            </a:r>
          </a:p>
          <a:p>
            <a:r>
              <a:rPr lang="lv-LV" sz="2000" dirty="0">
                <a:latin typeface="Arial Black" panose="020B0A04020102020204" pitchFamily="34" charset="0"/>
              </a:rPr>
              <a:t>Nemēģiniet fiziski pacelt vai pārvietot personu ar kustību traucējumiem jebkādā veidā pret viņa vai viņas gribu. </a:t>
            </a:r>
          </a:p>
          <a:p>
            <a:pPr marL="0" indent="0">
              <a:buNone/>
            </a:pPr>
            <a:endParaRPr lang="lv-LV" dirty="0"/>
          </a:p>
        </p:txBody>
      </p:sp>
      <p:pic>
        <p:nvPicPr>
          <p:cNvPr id="7" name="Attēls 6"/>
          <p:cNvPicPr>
            <a:picLocks noChangeAspect="1"/>
          </p:cNvPicPr>
          <p:nvPr/>
        </p:nvPicPr>
        <p:blipFill>
          <a:blip r:embed="rId2"/>
          <a:stretch>
            <a:fillRect/>
          </a:stretch>
        </p:blipFill>
        <p:spPr>
          <a:xfrm>
            <a:off x="8590502" y="73891"/>
            <a:ext cx="3437811" cy="985506"/>
          </a:xfrm>
          <a:prstGeom prst="rect">
            <a:avLst/>
          </a:prstGeom>
        </p:spPr>
      </p:pic>
    </p:spTree>
    <p:extLst>
      <p:ext uri="{BB962C8B-B14F-4D97-AF65-F5344CB8AC3E}">
        <p14:creationId xmlns:p14="http://schemas.microsoft.com/office/powerpoint/2010/main" val="216595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73725" y="0"/>
            <a:ext cx="8911687" cy="1280890"/>
          </a:xfrm>
        </p:spPr>
        <p:txBody>
          <a:bodyPr>
            <a:normAutofit fontScale="90000"/>
          </a:bodyPr>
          <a:lstStyle/>
          <a:p>
            <a:r>
              <a:rPr lang="lv-LV" dirty="0" smtClean="0">
                <a:solidFill>
                  <a:srgbClr val="EB7712">
                    <a:lumMod val="75000"/>
                  </a:srgbClr>
                </a:solidFill>
                <a:latin typeface="Arial Black" panose="020B0A04020102020204" pitchFamily="34" charset="0"/>
              </a:rPr>
              <a:t>Komunikācijas iespējas </a:t>
            </a:r>
            <a:br>
              <a:rPr lang="lv-LV" dirty="0" smtClean="0">
                <a:solidFill>
                  <a:srgbClr val="EB7712">
                    <a:lumMod val="75000"/>
                  </a:srgbClr>
                </a:solidFill>
                <a:latin typeface="Arial Black" panose="020B0A04020102020204" pitchFamily="34" charset="0"/>
              </a:rPr>
            </a:br>
            <a:r>
              <a:rPr lang="lv-LV" dirty="0" smtClean="0">
                <a:solidFill>
                  <a:srgbClr val="EB7712">
                    <a:lumMod val="75000"/>
                  </a:srgbClr>
                </a:solidFill>
                <a:latin typeface="Arial Black" panose="020B0A04020102020204" pitchFamily="34" charset="0"/>
              </a:rPr>
              <a:t>ar cilvēkiem, kuriem ir kustību </a:t>
            </a:r>
            <a:br>
              <a:rPr lang="lv-LV" dirty="0" smtClean="0">
                <a:solidFill>
                  <a:srgbClr val="EB7712">
                    <a:lumMod val="75000"/>
                  </a:srgbClr>
                </a:solidFill>
                <a:latin typeface="Arial Black" panose="020B0A04020102020204" pitchFamily="34" charset="0"/>
              </a:rPr>
            </a:br>
            <a:r>
              <a:rPr lang="lv-LV" dirty="0" smtClean="0">
                <a:solidFill>
                  <a:srgbClr val="EB7712">
                    <a:lumMod val="75000"/>
                  </a:srgbClr>
                </a:solidFill>
                <a:latin typeface="Arial Black" panose="020B0A04020102020204" pitchFamily="34" charset="0"/>
              </a:rPr>
              <a:t>vai fiziskās attīstības traucējumi </a:t>
            </a:r>
            <a:endParaRPr lang="lv-LV" dirty="0"/>
          </a:p>
        </p:txBody>
      </p:sp>
      <p:sp>
        <p:nvSpPr>
          <p:cNvPr id="3" name="Satura vietturis 2"/>
          <p:cNvSpPr>
            <a:spLocks noGrp="1"/>
          </p:cNvSpPr>
          <p:nvPr>
            <p:ph idx="1"/>
          </p:nvPr>
        </p:nvSpPr>
        <p:spPr>
          <a:xfrm>
            <a:off x="786536" y="1805823"/>
            <a:ext cx="10961326" cy="5007429"/>
          </a:xfrm>
        </p:spPr>
        <p:txBody>
          <a:bodyPr>
            <a:normAutofit fontScale="92500"/>
          </a:bodyPr>
          <a:lstStyle/>
          <a:p>
            <a:r>
              <a:rPr lang="lv-LV" sz="2200" dirty="0">
                <a:latin typeface="Arial Black" panose="020B0A04020102020204" pitchFamily="34" charset="0"/>
              </a:rPr>
              <a:t>Priekš pārvietošanās no </a:t>
            </a:r>
            <a:r>
              <a:rPr lang="lv-LV" sz="2200" dirty="0" err="1" smtClean="0">
                <a:latin typeface="Arial Black" panose="020B0A04020102020204" pitchFamily="34" charset="0"/>
              </a:rPr>
              <a:t>riteņkrēsla</a:t>
            </a:r>
            <a:r>
              <a:rPr lang="lv-LV" sz="2200" dirty="0" smtClean="0">
                <a:latin typeface="Arial Black" panose="020B0A04020102020204" pitchFamily="34" charset="0"/>
              </a:rPr>
              <a:t> </a:t>
            </a:r>
            <a:r>
              <a:rPr lang="lv-LV" sz="2200" dirty="0">
                <a:latin typeface="Arial Black" panose="020B0A04020102020204" pitchFamily="34" charset="0"/>
              </a:rPr>
              <a:t>uz krēslu, ieteicams izmantot krēslu bez roku balstiem vai zemiem roku balstiem, lai cilvēks varētu viegli nokļūt krēslā. </a:t>
            </a:r>
          </a:p>
          <a:p>
            <a:r>
              <a:rPr lang="lv-LV" sz="2200" dirty="0">
                <a:latin typeface="Arial Black" panose="020B0A04020102020204" pitchFamily="34" charset="0"/>
              </a:rPr>
              <a:t>Kad </a:t>
            </a:r>
            <a:r>
              <a:rPr lang="lv-LV" sz="2200" dirty="0" err="1" smtClean="0">
                <a:latin typeface="Arial Black" panose="020B0A04020102020204" pitchFamily="34" charset="0"/>
              </a:rPr>
              <a:t>riteņkrēsla</a:t>
            </a:r>
            <a:r>
              <a:rPr lang="lv-LV" sz="2200" dirty="0" smtClean="0">
                <a:latin typeface="Arial Black" panose="020B0A04020102020204" pitchFamily="34" charset="0"/>
              </a:rPr>
              <a:t> </a:t>
            </a:r>
            <a:r>
              <a:rPr lang="lv-LV" sz="2200" dirty="0">
                <a:latin typeface="Arial Black" panose="020B0A04020102020204" pitchFamily="34" charset="0"/>
              </a:rPr>
              <a:t>lietotājs pārvietojas no </a:t>
            </a:r>
            <a:r>
              <a:rPr lang="lv-LV" sz="2200" dirty="0" err="1" smtClean="0">
                <a:latin typeface="Arial Black" panose="020B0A04020102020204" pitchFamily="34" charset="0"/>
              </a:rPr>
              <a:t>riteņkrēsla</a:t>
            </a:r>
            <a:r>
              <a:rPr lang="lv-LV" sz="2200" dirty="0" smtClean="0">
                <a:latin typeface="Arial Black" panose="020B0A04020102020204" pitchFamily="34" charset="0"/>
              </a:rPr>
              <a:t> </a:t>
            </a:r>
            <a:r>
              <a:rPr lang="lv-LV" sz="2200" dirty="0">
                <a:latin typeface="Arial Black" panose="020B0A04020102020204" pitchFamily="34" charset="0"/>
              </a:rPr>
              <a:t>uz krēslu, tualeti u.c. nepārvietojiet </a:t>
            </a:r>
            <a:r>
              <a:rPr lang="lv-LV" sz="2200" dirty="0" err="1" smtClean="0">
                <a:latin typeface="Arial Black" panose="020B0A04020102020204" pitchFamily="34" charset="0"/>
              </a:rPr>
              <a:t>riteņkrēslu</a:t>
            </a:r>
            <a:r>
              <a:rPr lang="lv-LV" sz="2200" dirty="0" smtClean="0">
                <a:latin typeface="Arial Black" panose="020B0A04020102020204" pitchFamily="34" charset="0"/>
              </a:rPr>
              <a:t> </a:t>
            </a:r>
            <a:r>
              <a:rPr lang="lv-LV" sz="2200" dirty="0">
                <a:latin typeface="Arial Black" panose="020B0A04020102020204" pitchFamily="34" charset="0"/>
              </a:rPr>
              <a:t>ārpus aizsniegšanas robežas.</a:t>
            </a:r>
          </a:p>
          <a:p>
            <a:r>
              <a:rPr lang="lv-LV" sz="2200" dirty="0">
                <a:latin typeface="Arial Black" panose="020B0A04020102020204" pitchFamily="34" charset="0"/>
              </a:rPr>
              <a:t>Jautājiet pēc norādījumiem, ja palīdzat kādam nokļūt pāri malai, savādāk Jūs varat viņu izmest ārā no krēsla. Katrs </a:t>
            </a:r>
            <a:r>
              <a:rPr lang="lv-LV" sz="2200" dirty="0" err="1" smtClean="0">
                <a:latin typeface="Arial Black" panose="020B0A04020102020204" pitchFamily="34" charset="0"/>
              </a:rPr>
              <a:t>riteņkrēsls</a:t>
            </a:r>
            <a:r>
              <a:rPr lang="lv-LV" sz="2200" dirty="0" smtClean="0">
                <a:latin typeface="Arial Black" panose="020B0A04020102020204" pitchFamily="34" charset="0"/>
              </a:rPr>
              <a:t> </a:t>
            </a:r>
            <a:r>
              <a:rPr lang="lv-LV" sz="2200" dirty="0">
                <a:latin typeface="Arial Black" panose="020B0A04020102020204" pitchFamily="34" charset="0"/>
              </a:rPr>
              <a:t>ir atšķirīgs.</a:t>
            </a:r>
          </a:p>
          <a:p>
            <a:r>
              <a:rPr lang="lv-LV" sz="2200" dirty="0">
                <a:latin typeface="Arial Black" panose="020B0A04020102020204" pitchFamily="34" charset="0"/>
              </a:rPr>
              <a:t>Kad stumjat </a:t>
            </a:r>
            <a:r>
              <a:rPr lang="lv-LV" sz="2200" dirty="0" err="1" smtClean="0">
                <a:latin typeface="Arial Black" panose="020B0A04020102020204" pitchFamily="34" charset="0"/>
              </a:rPr>
              <a:t>riteņkrēslu</a:t>
            </a:r>
            <a:r>
              <a:rPr lang="lv-LV" sz="2200" dirty="0" smtClean="0">
                <a:latin typeface="Arial Black" panose="020B0A04020102020204" pitchFamily="34" charset="0"/>
              </a:rPr>
              <a:t> </a:t>
            </a:r>
            <a:r>
              <a:rPr lang="lv-LV" sz="2200" dirty="0">
                <a:latin typeface="Arial Black" panose="020B0A04020102020204" pitchFamily="34" charset="0"/>
              </a:rPr>
              <a:t>lejup pa stāvumu, turiet </a:t>
            </a:r>
            <a:r>
              <a:rPr lang="lv-LV" sz="2200" dirty="0" err="1" smtClean="0">
                <a:latin typeface="Arial Black" panose="020B0A04020102020204" pitchFamily="34" charset="0"/>
              </a:rPr>
              <a:t>riteņkrēslu</a:t>
            </a:r>
            <a:r>
              <a:rPr lang="lv-LV" sz="2200" dirty="0">
                <a:latin typeface="Arial Black" panose="020B0A04020102020204" pitchFamily="34" charset="0"/>
              </a:rPr>
              <a:t>, lai tas neripotu pārāk ātri.</a:t>
            </a:r>
          </a:p>
          <a:p>
            <a:r>
              <a:rPr lang="lv-LV" sz="2200" dirty="0">
                <a:latin typeface="Arial Black" panose="020B0A04020102020204" pitchFamily="34" charset="0"/>
              </a:rPr>
              <a:t>Ja </a:t>
            </a:r>
            <a:r>
              <a:rPr lang="lv-LV" sz="2200" dirty="0" err="1" smtClean="0">
                <a:latin typeface="Arial Black" panose="020B0A04020102020204" pitchFamily="34" charset="0"/>
              </a:rPr>
              <a:t>riteņkrēsls</a:t>
            </a:r>
            <a:r>
              <a:rPr lang="lv-LV" sz="2200" dirty="0" smtClean="0">
                <a:latin typeface="Arial Black" panose="020B0A04020102020204" pitchFamily="34" charset="0"/>
              </a:rPr>
              <a:t> </a:t>
            </a:r>
            <a:r>
              <a:rPr lang="lv-LV" sz="2200" dirty="0">
                <a:latin typeface="Arial Black" panose="020B0A04020102020204" pitchFamily="34" charset="0"/>
              </a:rPr>
              <a:t>jāstumj pāri vairāk kā vienam pakāpienam, turiet </a:t>
            </a:r>
            <a:r>
              <a:rPr lang="lv-LV" sz="2200" dirty="0" err="1" smtClean="0">
                <a:latin typeface="Arial Black" panose="020B0A04020102020204" pitchFamily="34" charset="0"/>
              </a:rPr>
              <a:t>riteņkrēslu</a:t>
            </a:r>
            <a:r>
              <a:rPr lang="lv-LV" sz="2200" dirty="0" smtClean="0">
                <a:latin typeface="Arial Black" panose="020B0A04020102020204" pitchFamily="34" charset="0"/>
              </a:rPr>
              <a:t> </a:t>
            </a:r>
            <a:r>
              <a:rPr lang="lv-LV" sz="2200" dirty="0">
                <a:latin typeface="Arial Black" panose="020B0A04020102020204" pitchFamily="34" charset="0"/>
              </a:rPr>
              <a:t>sagāztu uz sevi, kad pārvietojaties augšup vai lejup pa pakāpieniem. </a:t>
            </a:r>
          </a:p>
          <a:p>
            <a:r>
              <a:rPr lang="lv-LV" sz="2200" dirty="0">
                <a:latin typeface="Arial Black" panose="020B0A04020102020204" pitchFamily="34" charset="0"/>
              </a:rPr>
              <a:t>Kad ejat kopā ar personu, kura iet par Jums lēnāk, ejiet blakus personai, nevis pa priekšu. </a:t>
            </a:r>
          </a:p>
          <a:p>
            <a:pPr marL="0" indent="0">
              <a:buNone/>
            </a:pPr>
            <a:endParaRPr lang="lv-LV" dirty="0"/>
          </a:p>
        </p:txBody>
      </p:sp>
      <p:pic>
        <p:nvPicPr>
          <p:cNvPr id="7" name="Attēls 6"/>
          <p:cNvPicPr>
            <a:picLocks noChangeAspect="1"/>
          </p:cNvPicPr>
          <p:nvPr/>
        </p:nvPicPr>
        <p:blipFill>
          <a:blip r:embed="rId2"/>
          <a:stretch>
            <a:fillRect/>
          </a:stretch>
        </p:blipFill>
        <p:spPr>
          <a:xfrm>
            <a:off x="8680315" y="80992"/>
            <a:ext cx="3400849" cy="974910"/>
          </a:xfrm>
          <a:prstGeom prst="rect">
            <a:avLst/>
          </a:prstGeom>
        </p:spPr>
      </p:pic>
    </p:spTree>
    <p:extLst>
      <p:ext uri="{BB962C8B-B14F-4D97-AF65-F5344CB8AC3E}">
        <p14:creationId xmlns:p14="http://schemas.microsoft.com/office/powerpoint/2010/main" val="730022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a:spLocks noGrp="1"/>
          </p:cNvSpPr>
          <p:nvPr>
            <p:ph type="title"/>
          </p:nvPr>
        </p:nvSpPr>
        <p:spPr>
          <a:xfrm>
            <a:off x="1576925" y="402438"/>
            <a:ext cx="8911687" cy="1280890"/>
          </a:xfrm>
        </p:spPr>
        <p:txBody>
          <a:bodyPr>
            <a:normAutofit fontScale="90000"/>
          </a:bodyPr>
          <a:lstStyle/>
          <a:p>
            <a:r>
              <a:rPr lang="lv-LV" dirty="0">
                <a:solidFill>
                  <a:schemeClr val="accent2">
                    <a:lumMod val="75000"/>
                  </a:schemeClr>
                </a:solidFill>
                <a:latin typeface="Arial Black" panose="020B0A04020102020204" pitchFamily="34" charset="0"/>
              </a:rPr>
              <a:t>Komunikācijas iespējas ar cilvēkiem, kuriem ir garīgās (GRT) vai intelektuālās attīstības traucējumi </a:t>
            </a:r>
            <a:endParaRPr lang="lv-LV" dirty="0"/>
          </a:p>
        </p:txBody>
      </p:sp>
      <p:sp>
        <p:nvSpPr>
          <p:cNvPr id="5" name="Satura vietturis 2"/>
          <p:cNvSpPr>
            <a:spLocks noGrp="1"/>
          </p:cNvSpPr>
          <p:nvPr>
            <p:ph idx="1"/>
          </p:nvPr>
        </p:nvSpPr>
        <p:spPr>
          <a:xfrm>
            <a:off x="1129740" y="2007457"/>
            <a:ext cx="9571309" cy="4724400"/>
          </a:xfrm>
        </p:spPr>
        <p:txBody>
          <a:bodyPr>
            <a:normAutofit/>
          </a:bodyPr>
          <a:lstStyle/>
          <a:p>
            <a:r>
              <a:rPr lang="lv-LV" sz="2400" dirty="0">
                <a:latin typeface="Arial Black" panose="020B0A04020102020204" pitchFamily="34" charset="0"/>
              </a:rPr>
              <a:t>Psihiski traucējumi ir slimības, kurām ir:</a:t>
            </a:r>
          </a:p>
          <a:p>
            <a:pPr>
              <a:buFontTx/>
              <a:buChar char="-"/>
            </a:pPr>
            <a:r>
              <a:rPr lang="lv-LV" sz="2400" dirty="0">
                <a:latin typeface="Arial Black" panose="020B0A04020102020204" pitchFamily="34" charset="0"/>
              </a:rPr>
              <a:t>bioloģiski, </a:t>
            </a:r>
          </a:p>
          <a:p>
            <a:pPr>
              <a:buFontTx/>
              <a:buChar char="-"/>
            </a:pPr>
            <a:r>
              <a:rPr lang="lv-LV" sz="2400" dirty="0">
                <a:latin typeface="Arial Black" panose="020B0A04020102020204" pitchFamily="34" charset="0"/>
              </a:rPr>
              <a:t>psiholoģiski, </a:t>
            </a:r>
          </a:p>
          <a:p>
            <a:pPr>
              <a:buFontTx/>
              <a:buChar char="-"/>
            </a:pPr>
            <a:r>
              <a:rPr lang="lv-LV" sz="2400" dirty="0">
                <a:latin typeface="Arial Black" panose="020B0A04020102020204" pitchFamily="34" charset="0"/>
              </a:rPr>
              <a:t>sociāli cēloņi.</a:t>
            </a:r>
          </a:p>
          <a:p>
            <a:pPr marL="0" indent="0">
              <a:buNone/>
            </a:pPr>
            <a:endParaRPr lang="lv-LV" dirty="0">
              <a:latin typeface="Arial Black" panose="020B0A04020102020204" pitchFamily="34" charset="0"/>
            </a:endParaRPr>
          </a:p>
          <a:p>
            <a:r>
              <a:rPr lang="lv-LV" sz="2400" dirty="0">
                <a:latin typeface="Arial Black" panose="020B0A04020102020204" pitchFamily="34" charset="0"/>
              </a:rPr>
              <a:t>Cilvēki ar GRT ir ļoti dažādi. Atšķiras gan intelektuālās attīstības traucējumu pakāpes, gan psihisko saslimšanu traucējumu smagums, gan diagnožu kopumi, un atšķiras arī pašu cilvēku raksturi.</a:t>
            </a:r>
          </a:p>
          <a:p>
            <a:endParaRPr lang="lv-LV" sz="2400" dirty="0"/>
          </a:p>
        </p:txBody>
      </p:sp>
      <p:pic>
        <p:nvPicPr>
          <p:cNvPr id="6" name="Attēls 5"/>
          <p:cNvPicPr>
            <a:picLocks noChangeAspect="1"/>
          </p:cNvPicPr>
          <p:nvPr/>
        </p:nvPicPr>
        <p:blipFill>
          <a:blip r:embed="rId2"/>
          <a:stretch>
            <a:fillRect/>
          </a:stretch>
        </p:blipFill>
        <p:spPr>
          <a:xfrm>
            <a:off x="7907338" y="2535295"/>
            <a:ext cx="4016807" cy="1699866"/>
          </a:xfrm>
          <a:prstGeom prst="rect">
            <a:avLst/>
          </a:prstGeom>
        </p:spPr>
      </p:pic>
    </p:spTree>
    <p:extLst>
      <p:ext uri="{BB962C8B-B14F-4D97-AF65-F5344CB8AC3E}">
        <p14:creationId xmlns:p14="http://schemas.microsoft.com/office/powerpoint/2010/main" val="3152286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52163" y="87068"/>
            <a:ext cx="9014164" cy="555277"/>
          </a:xfrm>
        </p:spPr>
        <p:txBody>
          <a:bodyPr>
            <a:normAutofit fontScale="90000"/>
          </a:bodyPr>
          <a:lstStyle/>
          <a:p>
            <a:r>
              <a:rPr lang="lv-LV" sz="3200" b="1" dirty="0">
                <a:solidFill>
                  <a:schemeClr val="accent2">
                    <a:lumMod val="75000"/>
                  </a:schemeClr>
                </a:solidFill>
                <a:latin typeface="Arial Black" panose="020B0A04020102020204" pitchFamily="34" charset="0"/>
              </a:rPr>
              <a:t>Cilvēki ar garīga </a:t>
            </a:r>
            <a:r>
              <a:rPr lang="lv-LV" sz="3200" b="1" dirty="0" smtClean="0">
                <a:solidFill>
                  <a:schemeClr val="accent2">
                    <a:lumMod val="75000"/>
                  </a:schemeClr>
                </a:solidFill>
                <a:latin typeface="Arial Black" panose="020B0A04020102020204" pitchFamily="34" charset="0"/>
              </a:rPr>
              <a:t>rakstura traucējumiem</a:t>
            </a:r>
            <a:endParaRPr lang="lv-LV" sz="3200"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785091" y="1750782"/>
            <a:ext cx="10617921" cy="5107218"/>
          </a:xfrm>
        </p:spPr>
        <p:txBody>
          <a:bodyPr>
            <a:normAutofit fontScale="77500" lnSpcReduction="20000"/>
          </a:bodyPr>
          <a:lstStyle/>
          <a:p>
            <a:r>
              <a:rPr lang="lv-LV" sz="2100" dirty="0">
                <a:latin typeface="Arial Black" panose="020B0A04020102020204" pitchFamily="34" charset="0"/>
              </a:rPr>
              <a:t>Garīga rakstura traucējumi (turpmāk - GRT) ir stāvoklis, kad cilvēkiem </a:t>
            </a:r>
            <a:r>
              <a:rPr lang="lv-LV" sz="2100" dirty="0" smtClean="0">
                <a:latin typeface="Arial Black" panose="020B0A04020102020204" pitchFamily="34" charset="0"/>
              </a:rPr>
              <a:t>ir </a:t>
            </a:r>
            <a:r>
              <a:rPr lang="lv-LV" sz="2100" dirty="0">
                <a:latin typeface="Arial Black" panose="020B0A04020102020204" pitchFamily="34" charset="0"/>
              </a:rPr>
              <a:t>grūtības uztvert informāciju, mācīties un saprast, un to izraisa nepietiekama vai atšķirīga prāta spēju attīstība. </a:t>
            </a:r>
          </a:p>
          <a:p>
            <a:r>
              <a:rPr lang="lv-LV" sz="2100" dirty="0">
                <a:latin typeface="Arial Black" panose="020B0A04020102020204" pitchFamily="34" charset="0"/>
              </a:rPr>
              <a:t>Šādiem traucējumiem var būt ļoti atšķirīgi cēloņi un izteiktības pakāpe. </a:t>
            </a:r>
          </a:p>
          <a:p>
            <a:r>
              <a:rPr lang="lv-LV" sz="2100" dirty="0">
                <a:latin typeface="Arial Black" panose="020B0A04020102020204" pitchFamily="34" charset="0"/>
              </a:rPr>
              <a:t>Galvenokārt šos traucējumus raksturo intelektuālo funkciju traucējumi, adaptācijas traucējumi vidē un sabiedrībā.</a:t>
            </a:r>
          </a:p>
          <a:p>
            <a:r>
              <a:rPr lang="lv-LV" sz="2100" dirty="0">
                <a:latin typeface="Arial Black" panose="020B0A04020102020204" pitchFamily="34" charset="0"/>
              </a:rPr>
              <a:t>Šiem cilvēkiem var būt raksturīga savādāka uztvere, domāšana, atmiņa, uzmanība un iztēle, kā arī emocionāla nestabilitāte.</a:t>
            </a:r>
          </a:p>
          <a:p>
            <a:r>
              <a:rPr lang="lv-LV" sz="2100" dirty="0">
                <a:latin typeface="Arial Black" panose="020B0A04020102020204" pitchFamily="34" charset="0"/>
              </a:rPr>
              <a:t>GRT ir stāvoklis mūža garumā, tomēr iespējams panākt būtiskus uzlabojumus. </a:t>
            </a:r>
          </a:p>
          <a:p>
            <a:r>
              <a:rPr lang="lv-LV" sz="2100" dirty="0">
                <a:latin typeface="Arial Black" panose="020B0A04020102020204" pitchFamily="34" charset="0"/>
              </a:rPr>
              <a:t>Daži no GRT nebūt nenozīmē, ka šie cilvēki nespēj apgūt lielu informācijas apjomu un sekmīgi strādāt arī intelektuālu darbu (īpaši daļa cilvēku ar </a:t>
            </a:r>
            <a:r>
              <a:rPr lang="lv-LV" sz="2100" dirty="0" err="1">
                <a:latin typeface="Arial Black" panose="020B0A04020102020204" pitchFamily="34" charset="0"/>
              </a:rPr>
              <a:t>autiskā</a:t>
            </a:r>
            <a:r>
              <a:rPr lang="lv-LV" sz="2100" dirty="0">
                <a:latin typeface="Arial Black" panose="020B0A04020102020204" pitchFamily="34" charset="0"/>
              </a:rPr>
              <a:t> spektra traucējumiem) un saskatīt oriģinālus risinājumus sarežģītām problēmām.</a:t>
            </a:r>
          </a:p>
          <a:p>
            <a:r>
              <a:rPr lang="lv-LV" sz="2100" dirty="0">
                <a:latin typeface="Arial Black" panose="020B0A04020102020204" pitchFamily="34" charset="0"/>
              </a:rPr>
              <a:t>Šo cilvēku nodarbināšana prasa papildu pūles no darba devēja, tomēr tā ir iespējama. Piemēram, darba devēja un kolēģu runai jābūt skaidrai, saprotamai – informācijai ir jābūt nepārprotamai, instrukcijas jādod viegli saprotamā un viegli lasāmā valodā ar skaidrām norādēm, jārēķinās ar ilgāku apmācību laiku, jānodrošina persona, kura palīdz uzsākt darbu, kā arī jāparedz elastīgāki darba nosacījumi.</a:t>
            </a:r>
          </a:p>
          <a:p>
            <a:r>
              <a:rPr lang="lv-LV" sz="2100" dirty="0">
                <a:latin typeface="Arial Black" panose="020B0A04020102020204" pitchFamily="34" charset="0"/>
              </a:rPr>
              <a:t>Daudzās profesijās var sekmīgi izmantot šo cilvēku stiprās puses, piemēram, spēju monotoni un ilgstoši veikt vienveidīgu darbu u. tml. </a:t>
            </a:r>
          </a:p>
          <a:p>
            <a:endParaRPr lang="lv-LV" dirty="0"/>
          </a:p>
        </p:txBody>
      </p:sp>
      <p:grpSp>
        <p:nvGrpSpPr>
          <p:cNvPr id="4" name="Grupa 3"/>
          <p:cNvGrpSpPr/>
          <p:nvPr/>
        </p:nvGrpSpPr>
        <p:grpSpPr>
          <a:xfrm>
            <a:off x="0" y="526815"/>
            <a:ext cx="2308774" cy="927569"/>
            <a:chOff x="1198919" y="0"/>
            <a:chExt cx="1846637" cy="927569"/>
          </a:xfrm>
        </p:grpSpPr>
        <p:sp>
          <p:nvSpPr>
            <p:cNvPr id="5" name="Taisnstūris ar noapaļotiem stūriem 4"/>
            <p:cNvSpPr/>
            <p:nvPr/>
          </p:nvSpPr>
          <p:spPr>
            <a:xfrm>
              <a:off x="1198919" y="0"/>
              <a:ext cx="1846637"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1244199" y="45280"/>
              <a:ext cx="1756077"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lv-LV" sz="2200" kern="1200" dirty="0">
                  <a:latin typeface="Arial Black" panose="020B0A04020102020204" pitchFamily="34" charset="0"/>
                </a:rPr>
                <a:t>Populārākais stereotips</a:t>
              </a:r>
            </a:p>
          </p:txBody>
        </p:sp>
      </p:grpSp>
      <p:sp>
        <p:nvSpPr>
          <p:cNvPr id="7" name="Taisnstūris 6"/>
          <p:cNvSpPr/>
          <p:nvPr/>
        </p:nvSpPr>
        <p:spPr>
          <a:xfrm>
            <a:off x="2365386" y="790544"/>
            <a:ext cx="6808723" cy="400110"/>
          </a:xfrm>
          <a:prstGeom prst="rect">
            <a:avLst/>
          </a:prstGeom>
        </p:spPr>
        <p:txBody>
          <a:bodyPr wrap="none">
            <a:spAutoFit/>
          </a:bodyPr>
          <a:lstStyle/>
          <a:p>
            <a:pPr lvl="0"/>
            <a:r>
              <a:rPr lang="lv-LV" sz="2000" dirty="0">
                <a:latin typeface="Arial Black" panose="020B0A04020102020204" pitchFamily="34" charset="0"/>
              </a:rPr>
              <a:t>Šie cilvēki ir garīgi atpalikuši un darbam neder!</a:t>
            </a:r>
          </a:p>
        </p:txBody>
      </p:sp>
      <p:pic>
        <p:nvPicPr>
          <p:cNvPr id="4100" name="Picture 4" descr="Alzheimer&amp;#39;s Disease: Sulforaphane Inhibits Peptide Aggre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5132" y="244530"/>
            <a:ext cx="1562389" cy="15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187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47616" y="217710"/>
            <a:ext cx="8911687" cy="1280890"/>
          </a:xfrm>
        </p:spPr>
        <p:txBody>
          <a:bodyPr>
            <a:noAutofit/>
          </a:bodyPr>
          <a:lstStyle/>
          <a:p>
            <a:r>
              <a:rPr lang="lv-LV" sz="2800" b="1" dirty="0">
                <a:solidFill>
                  <a:schemeClr val="accent2">
                    <a:lumMod val="75000"/>
                  </a:schemeClr>
                </a:solidFill>
                <a:latin typeface="Arial Black" panose="020B0A04020102020204" pitchFamily="34" charset="0"/>
              </a:rPr>
              <a:t>Ieteikumi saziņai </a:t>
            </a:r>
            <a:r>
              <a:rPr lang="lv-LV" sz="2800" b="1" dirty="0" smtClean="0">
                <a:solidFill>
                  <a:schemeClr val="accent2">
                    <a:lumMod val="75000"/>
                  </a:schemeClr>
                </a:solidFill>
                <a:latin typeface="Arial Black" panose="020B0A04020102020204" pitchFamily="34" charset="0"/>
              </a:rPr>
              <a:t>ar </a:t>
            </a:r>
            <a:r>
              <a:rPr lang="lv-LV" sz="2800" b="1" dirty="0">
                <a:solidFill>
                  <a:schemeClr val="accent2">
                    <a:lumMod val="75000"/>
                  </a:schemeClr>
                </a:solidFill>
                <a:latin typeface="Arial Black" panose="020B0A04020102020204" pitchFamily="34" charset="0"/>
              </a:rPr>
              <a:t>cilvēkiem </a:t>
            </a:r>
            <a:r>
              <a:rPr lang="lv-LV" sz="2800" b="1" dirty="0" smtClean="0">
                <a:solidFill>
                  <a:schemeClr val="accent2">
                    <a:lumMod val="75000"/>
                  </a:schemeClr>
                </a:solidFill>
                <a:latin typeface="Arial Black" panose="020B0A04020102020204" pitchFamily="34" charset="0"/>
              </a:rPr>
              <a:t/>
            </a:r>
            <a:br>
              <a:rPr lang="lv-LV" sz="2800" b="1" dirty="0" smtClean="0">
                <a:solidFill>
                  <a:schemeClr val="accent2">
                    <a:lumMod val="75000"/>
                  </a:schemeClr>
                </a:solidFill>
                <a:latin typeface="Arial Black" panose="020B0A04020102020204" pitchFamily="34" charset="0"/>
              </a:rPr>
            </a:br>
            <a:r>
              <a:rPr lang="lv-LV" sz="2800" b="1" dirty="0" smtClean="0">
                <a:solidFill>
                  <a:schemeClr val="accent2">
                    <a:lumMod val="75000"/>
                  </a:schemeClr>
                </a:solidFill>
                <a:latin typeface="Arial Black" panose="020B0A04020102020204" pitchFamily="34" charset="0"/>
              </a:rPr>
              <a:t>ar </a:t>
            </a:r>
            <a:r>
              <a:rPr lang="lv-LV" sz="2800" b="1" dirty="0">
                <a:solidFill>
                  <a:schemeClr val="accent2">
                    <a:lumMod val="75000"/>
                  </a:schemeClr>
                </a:solidFill>
                <a:latin typeface="Arial Black" panose="020B0A04020102020204" pitchFamily="34" charset="0"/>
              </a:rPr>
              <a:t>garīga rakstura traucējumiem:</a:t>
            </a:r>
            <a:endParaRPr lang="lv-LV" sz="2800"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677285" y="1498600"/>
            <a:ext cx="9682018" cy="5049982"/>
          </a:xfrm>
        </p:spPr>
        <p:txBody>
          <a:bodyPr>
            <a:normAutofit fontScale="77500" lnSpcReduction="20000"/>
          </a:bodyPr>
          <a:lstStyle/>
          <a:p>
            <a:r>
              <a:rPr lang="lv-LV" sz="2300" dirty="0" smtClean="0">
                <a:latin typeface="Arial Black" panose="020B0A04020102020204" pitchFamily="34" charset="0"/>
              </a:rPr>
              <a:t>Izturieties </a:t>
            </a:r>
            <a:r>
              <a:rPr lang="lv-LV" sz="2300" dirty="0">
                <a:latin typeface="Arial Black" panose="020B0A04020102020204" pitchFamily="34" charset="0"/>
              </a:rPr>
              <a:t>pret personu ar garīga rakstura </a:t>
            </a:r>
            <a:r>
              <a:rPr lang="lv-LV" sz="2300" dirty="0" smtClean="0">
                <a:latin typeface="Arial Black" panose="020B0A04020102020204" pitchFamily="34" charset="0"/>
              </a:rPr>
              <a:t>traucējumiem </a:t>
            </a:r>
            <a:r>
              <a:rPr lang="lv-LV" sz="2300" dirty="0">
                <a:latin typeface="Arial Black" panose="020B0A04020102020204" pitchFamily="34" charset="0"/>
              </a:rPr>
              <a:t>tāpat kā pret jebkuru citu </a:t>
            </a:r>
            <a:r>
              <a:rPr lang="lv-LV" sz="2300" dirty="0" smtClean="0">
                <a:latin typeface="Arial Black" panose="020B0A04020102020204" pitchFamily="34" charset="0"/>
              </a:rPr>
              <a:t>personu.</a:t>
            </a:r>
          </a:p>
          <a:p>
            <a:r>
              <a:rPr lang="lv-LV" sz="2300" dirty="0">
                <a:latin typeface="Arial Black" panose="020B0A04020102020204" pitchFamily="34" charset="0"/>
              </a:rPr>
              <a:t>Ī</a:t>
            </a:r>
            <a:r>
              <a:rPr lang="lv-LV" sz="2300" dirty="0" smtClean="0">
                <a:latin typeface="Arial Black" panose="020B0A04020102020204" pitchFamily="34" charset="0"/>
              </a:rPr>
              <a:t>paši </a:t>
            </a:r>
            <a:r>
              <a:rPr lang="lv-LV" sz="2300" dirty="0">
                <a:latin typeface="Arial Black" panose="020B0A04020102020204" pitchFamily="34" charset="0"/>
              </a:rPr>
              <a:t>svarīgi ir radīt sajūtu, ka mēs nenodarīsim ne fizisku, ne emocionālu kaitējumu.</a:t>
            </a:r>
          </a:p>
          <a:p>
            <a:r>
              <a:rPr lang="lv-LV" sz="2300" dirty="0" smtClean="0">
                <a:latin typeface="Arial Black" panose="020B0A04020102020204" pitchFamily="34" charset="0"/>
              </a:rPr>
              <a:t>Pielāgojiet </a:t>
            </a:r>
            <a:r>
              <a:rPr lang="lv-LV" sz="2300" dirty="0">
                <a:latin typeface="Arial Black" panose="020B0A04020102020204" pitchFamily="34" charset="0"/>
              </a:rPr>
              <a:t>savu saziņas metodi pēc vajadzības atkarībā no cilvēka reakcijas</a:t>
            </a:r>
            <a:r>
              <a:rPr lang="lv-LV" sz="2300" dirty="0" smtClean="0">
                <a:latin typeface="Arial Black" panose="020B0A04020102020204" pitchFamily="34" charset="0"/>
              </a:rPr>
              <a:t>.</a:t>
            </a:r>
          </a:p>
          <a:p>
            <a:r>
              <a:rPr lang="lv-LV" sz="2300" dirty="0">
                <a:latin typeface="Arial Black" panose="020B0A04020102020204" pitchFamily="34" charset="0"/>
              </a:rPr>
              <a:t>Parādām savu izpratni un līdzjūtību par situāciju – svarīga ir pieņemšana.</a:t>
            </a:r>
          </a:p>
          <a:p>
            <a:r>
              <a:rPr lang="lv-LV" sz="2300" dirty="0" smtClean="0">
                <a:latin typeface="Arial Black" panose="020B0A04020102020204" pitchFamily="34" charset="0"/>
              </a:rPr>
              <a:t>Izmantojiet </a:t>
            </a:r>
            <a:r>
              <a:rPr lang="lv-LV" sz="2300" dirty="0">
                <a:latin typeface="Arial Black" panose="020B0A04020102020204" pitchFamily="34" charset="0"/>
              </a:rPr>
              <a:t>vienkāršus, tiešus teikumus vai papildu vizuālās saziņas formas, piemēram, žestus, diagrammas vai demonstrācijas, ja tas ir nepieciešams.</a:t>
            </a:r>
          </a:p>
          <a:p>
            <a:r>
              <a:rPr lang="lv-LV" sz="2300" dirty="0">
                <a:latin typeface="Arial Black" panose="020B0A04020102020204" pitchFamily="34" charset="0"/>
              </a:rPr>
              <a:t>Izmantojiet tiešu valodu. Izvairieties no abstraktas valodas un pārāk vienkāršota formulējuma. Ja iespējams, lietojiet vārdus, kas attiecas uz lietām, kuras jūs abi varat redzēt. Neizmantojiet virziena vārdus, piemēram, pa labi, pa kreisi, uz austrumiem vai rietumiem.</a:t>
            </a:r>
          </a:p>
          <a:p>
            <a:r>
              <a:rPr lang="lv-LV" sz="2300" dirty="0">
                <a:latin typeface="Arial Black" panose="020B0A04020102020204" pitchFamily="34" charset="0"/>
              </a:rPr>
              <a:t>Esiet gatavs atkārtot vienu un to pašu informāciju vairāk nekā vienu reizi dažādos veidos.</a:t>
            </a:r>
          </a:p>
          <a:p>
            <a:endParaRPr lang="lv-LV" dirty="0"/>
          </a:p>
        </p:txBody>
      </p:sp>
      <p:pic>
        <p:nvPicPr>
          <p:cNvPr id="4" name="Attēls 3"/>
          <p:cNvPicPr>
            <a:picLocks noChangeAspect="1"/>
          </p:cNvPicPr>
          <p:nvPr/>
        </p:nvPicPr>
        <p:blipFill>
          <a:blip r:embed="rId2"/>
          <a:stretch>
            <a:fillRect/>
          </a:stretch>
        </p:blipFill>
        <p:spPr>
          <a:xfrm>
            <a:off x="9114126" y="0"/>
            <a:ext cx="3077874" cy="1502603"/>
          </a:xfrm>
          <a:prstGeom prst="rect">
            <a:avLst/>
          </a:prstGeom>
        </p:spPr>
      </p:pic>
    </p:spTree>
    <p:extLst>
      <p:ext uri="{BB962C8B-B14F-4D97-AF65-F5344CB8AC3E}">
        <p14:creationId xmlns:p14="http://schemas.microsoft.com/office/powerpoint/2010/main" val="23405870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93798" y="190001"/>
            <a:ext cx="8911687" cy="1280890"/>
          </a:xfrm>
        </p:spPr>
        <p:txBody>
          <a:bodyPr>
            <a:normAutofit/>
          </a:bodyPr>
          <a:lstStyle/>
          <a:p>
            <a:r>
              <a:rPr lang="lv-LV" sz="2800" b="1" dirty="0" smtClean="0">
                <a:solidFill>
                  <a:schemeClr val="accent2">
                    <a:lumMod val="75000"/>
                  </a:schemeClr>
                </a:solidFill>
                <a:latin typeface="Arial Black" panose="020B0A04020102020204" pitchFamily="34" charset="0"/>
              </a:rPr>
              <a:t>Ieteikumi saziņai ar cilvēkiem ar garīga rakstura traucējumiem:</a:t>
            </a:r>
            <a:endParaRPr lang="lv-LV" sz="2800" dirty="0"/>
          </a:p>
        </p:txBody>
      </p:sp>
      <p:sp>
        <p:nvSpPr>
          <p:cNvPr id="3" name="Satura vietturis 2"/>
          <p:cNvSpPr>
            <a:spLocks noGrp="1"/>
          </p:cNvSpPr>
          <p:nvPr>
            <p:ph idx="1"/>
          </p:nvPr>
        </p:nvSpPr>
        <p:spPr>
          <a:xfrm>
            <a:off x="788119" y="1577677"/>
            <a:ext cx="11228389" cy="5145851"/>
          </a:xfrm>
        </p:spPr>
        <p:txBody>
          <a:bodyPr>
            <a:normAutofit fontScale="85000" lnSpcReduction="20000"/>
          </a:bodyPr>
          <a:lstStyle/>
          <a:p>
            <a:r>
              <a:rPr lang="lv-LV" sz="2400" dirty="0">
                <a:latin typeface="Arial Black" panose="020B0A04020102020204" pitchFamily="34" charset="0"/>
              </a:rPr>
              <a:t>Uzdodot jautājumus, noformulējiet tos, neierosinot vēlamo vai nevēlamo atbildi, jo cilvēki ar garīga rakstura traucējumiem var pateikt, to, ko viņuprāt, jūs vēlaties dzirdēt.</a:t>
            </a:r>
          </a:p>
          <a:p>
            <a:r>
              <a:rPr lang="lv-LV" sz="2400" dirty="0">
                <a:latin typeface="Arial Black" panose="020B0A04020102020204" pitchFamily="34" charset="0"/>
              </a:rPr>
              <a:t>Sniedziet precīzus norādījumus. Piemēram, “Jūs satiksiet vadītāju </a:t>
            </a:r>
            <a:r>
              <a:rPr lang="lv-LV" sz="2400" dirty="0" err="1">
                <a:latin typeface="Arial Black" panose="020B0A04020102020204" pitchFamily="34" charset="0"/>
              </a:rPr>
              <a:t>pulkstens</a:t>
            </a:r>
            <a:r>
              <a:rPr lang="lv-LV" sz="2400" dirty="0">
                <a:latin typeface="Arial Black" panose="020B0A04020102020204" pitchFamily="34" charset="0"/>
              </a:rPr>
              <a:t> 10:30”, nevis “Atgriezieties pie vadītāja 15 minūtēs.”</a:t>
            </a:r>
          </a:p>
          <a:p>
            <a:r>
              <a:rPr lang="lv-LV" sz="2400" dirty="0">
                <a:latin typeface="Arial Black" panose="020B0A04020102020204" pitchFamily="34" charset="0"/>
              </a:rPr>
              <a:t>Izvairieties no pārāk daudz virzienu norādīšanas vienā reizē, kas var radīt neskaidrības.</a:t>
            </a:r>
          </a:p>
          <a:p>
            <a:r>
              <a:rPr lang="lv-LV" sz="2400" dirty="0">
                <a:latin typeface="Arial Black" panose="020B0A04020102020204" pitchFamily="34" charset="0"/>
              </a:rPr>
              <a:t>Novērsiet traucējumus un, ja iespējams, samaziniet fona troksni.</a:t>
            </a:r>
          </a:p>
          <a:p>
            <a:r>
              <a:rPr lang="lv-LV" sz="2400" dirty="0">
                <a:latin typeface="Arial Black" panose="020B0A04020102020204" pitchFamily="34" charset="0"/>
              </a:rPr>
              <a:t>Izvairieties no maņu pārslodzes, sniedzot informāciju pakāpeniski un skaidri.</a:t>
            </a:r>
          </a:p>
          <a:p>
            <a:r>
              <a:rPr lang="lv-LV" sz="2400" dirty="0">
                <a:latin typeface="Arial Black" panose="020B0A04020102020204" pitchFamily="34" charset="0"/>
              </a:rPr>
              <a:t>Sniedziet informāciju rakstiski vai mutiski, ja cilvēks dod tam priekšroku.</a:t>
            </a:r>
          </a:p>
          <a:p>
            <a:r>
              <a:rPr lang="lv-LV" sz="2400" dirty="0">
                <a:latin typeface="Arial Black" panose="020B0A04020102020204" pitchFamily="34" charset="0"/>
              </a:rPr>
              <a:t>Esiet gatavi, ka cilvēkam var būt nepieciešams atkārtot norādes, un viņš var veikt piezīmes, lai palīdzētu atcerēties norādes vai uzdevumu secību. </a:t>
            </a:r>
          </a:p>
          <a:p>
            <a:r>
              <a:rPr lang="lv-LV" sz="2400" dirty="0">
                <a:latin typeface="Arial Black" panose="020B0A04020102020204" pitchFamily="34" charset="0"/>
              </a:rPr>
              <a:t>Neizliecieties, ka saprotat cilvēka teikto, ja tā nav. Palūdziet cilvēkam atkārtot teikto. Esiet pacietīgs, elastīgs un atbalstošs</a:t>
            </a:r>
            <a:r>
              <a:rPr lang="lv-LV" sz="2400" dirty="0" smtClean="0">
                <a:latin typeface="Arial Black" panose="020B0A04020102020204" pitchFamily="34" charset="0"/>
              </a:rPr>
              <a:t>.</a:t>
            </a:r>
          </a:p>
          <a:p>
            <a:r>
              <a:rPr lang="lv-LV" sz="2400" dirty="0">
                <a:latin typeface="Arial Black" panose="020B0A04020102020204" pitchFamily="34" charset="0"/>
              </a:rPr>
              <a:t>Komunicējot - dot cerību, iedrošināt un uzslavēt.</a:t>
            </a:r>
          </a:p>
          <a:p>
            <a:endParaRPr lang="lv-LV" sz="2400" dirty="0">
              <a:latin typeface="Arial Black" panose="020B0A04020102020204" pitchFamily="34" charset="0"/>
            </a:endParaRPr>
          </a:p>
          <a:p>
            <a:endParaRPr lang="lv-LV" dirty="0"/>
          </a:p>
        </p:txBody>
      </p:sp>
      <p:pic>
        <p:nvPicPr>
          <p:cNvPr id="5" name="Attēls 4"/>
          <p:cNvPicPr>
            <a:picLocks noChangeAspect="1"/>
          </p:cNvPicPr>
          <p:nvPr/>
        </p:nvPicPr>
        <p:blipFill>
          <a:blip r:embed="rId2"/>
          <a:stretch>
            <a:fillRect/>
          </a:stretch>
        </p:blipFill>
        <p:spPr>
          <a:xfrm>
            <a:off x="9585180" y="83214"/>
            <a:ext cx="2532929" cy="1387677"/>
          </a:xfrm>
          <a:prstGeom prst="rect">
            <a:avLst/>
          </a:prstGeom>
        </p:spPr>
      </p:pic>
    </p:spTree>
    <p:extLst>
      <p:ext uri="{BB962C8B-B14F-4D97-AF65-F5344CB8AC3E}">
        <p14:creationId xmlns:p14="http://schemas.microsoft.com/office/powerpoint/2010/main" val="2514837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462297" y="219162"/>
            <a:ext cx="8911687" cy="1280890"/>
          </a:xfrm>
        </p:spPr>
        <p:txBody>
          <a:bodyPr>
            <a:normAutofit/>
          </a:bodyPr>
          <a:lstStyle/>
          <a:p>
            <a:r>
              <a:rPr lang="lv-LV" sz="2800" b="1" dirty="0" smtClean="0">
                <a:solidFill>
                  <a:schemeClr val="accent2">
                    <a:lumMod val="75000"/>
                  </a:schemeClr>
                </a:solidFill>
                <a:latin typeface="Arial Black" panose="020B0A04020102020204" pitchFamily="34" charset="0"/>
                <a:cs typeface="Arial" panose="020B0604020202020204" pitchFamily="34" charset="0"/>
              </a:rPr>
              <a:t>Saturs</a:t>
            </a:r>
            <a:endParaRPr lang="lv-LV" sz="2800" b="1" dirty="0">
              <a:solidFill>
                <a:schemeClr val="accent2">
                  <a:lumMod val="75000"/>
                </a:schemeClr>
              </a:solidFill>
              <a:latin typeface="Arial Black" panose="020B0A04020102020204" pitchFamily="34" charset="0"/>
              <a:cs typeface="Arial" panose="020B0604020202020204" pitchFamily="34" charset="0"/>
            </a:endParaRPr>
          </a:p>
        </p:txBody>
      </p:sp>
      <p:sp>
        <p:nvSpPr>
          <p:cNvPr id="3" name="Satura vietturis 2"/>
          <p:cNvSpPr>
            <a:spLocks noGrp="1"/>
          </p:cNvSpPr>
          <p:nvPr>
            <p:ph idx="1"/>
          </p:nvPr>
        </p:nvSpPr>
        <p:spPr>
          <a:xfrm>
            <a:off x="1254562" y="761340"/>
            <a:ext cx="10407332" cy="5982788"/>
          </a:xfrm>
        </p:spPr>
        <p:txBody>
          <a:bodyPr>
            <a:normAutofit fontScale="85000" lnSpcReduction="20000"/>
          </a:bodyPr>
          <a:lstStyle/>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Emocionālās inteliģences definīcija</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Personīgā un sociālā inteliģence</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Diskriminācija, stereotipi, aizspriedumi</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Medicīniskais un sociālais domāšanas modelis</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Invaliditātes jēdziens</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Funkcionālo traucējumu veidi</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Personu ar invaliditāti nodarbināšana</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Personu ar invaliditāti šķēršļi nodarbinātībai</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Ieteikumi saskarsmē ar cilvēkiem, kuriem ir redzes, dzirdes, kustību, garīga, psihiska rakstura funkcionāli traucējumi, kā arī vispārējas hroniskas saslimšanas</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Inteliģenta valoda</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Komunikācijas barjeras saskarsmē ar cilvēkiem ar invaliditāti</a:t>
            </a:r>
          </a:p>
          <a:p>
            <a:pPr>
              <a:spcBef>
                <a:spcPts val="600"/>
              </a:spcBef>
              <a:buFont typeface="Arial" panose="020B0604020202020204" pitchFamily="34" charset="0"/>
              <a:buChar char="•"/>
            </a:pPr>
            <a:r>
              <a:rPr lang="lv-LV" b="1" dirty="0" smtClean="0">
                <a:solidFill>
                  <a:schemeClr val="tx1"/>
                </a:solidFill>
                <a:latin typeface="Arial Black" panose="020B0A04020102020204" pitchFamily="34" charset="0"/>
                <a:cs typeface="Arial" panose="020B0604020202020204" pitchFamily="34" charset="0"/>
              </a:rPr>
              <a:t>Labās prakses piemēri, nodarbinot cilvēkus ar invaliditāti</a:t>
            </a:r>
          </a:p>
          <a:p>
            <a:pPr>
              <a:spcBef>
                <a:spcPts val="600"/>
              </a:spcBef>
              <a:buFont typeface="Arial" panose="020B0604020202020204" pitchFamily="34" charset="0"/>
              <a:buChar char="•"/>
            </a:pPr>
            <a:r>
              <a:rPr lang="lv-LV" b="1" dirty="0" err="1" smtClean="0">
                <a:solidFill>
                  <a:schemeClr val="tx1"/>
                </a:solidFill>
                <a:latin typeface="Arial Black" panose="020B0A04020102020204" pitchFamily="34" charset="0"/>
                <a:cs typeface="Arial" panose="020B0604020202020204" pitchFamily="34" charset="0"/>
              </a:rPr>
              <a:t>Starpinstitucionālā</a:t>
            </a:r>
            <a:r>
              <a:rPr lang="lv-LV" b="1" dirty="0" smtClean="0">
                <a:solidFill>
                  <a:schemeClr val="tx1"/>
                </a:solidFill>
                <a:latin typeface="Arial Black" panose="020B0A04020102020204" pitchFamily="34" charset="0"/>
                <a:cs typeface="Arial" panose="020B0604020202020204" pitchFamily="34" charset="0"/>
              </a:rPr>
              <a:t> un </a:t>
            </a:r>
            <a:r>
              <a:rPr lang="lv-LV" b="1" dirty="0" err="1" smtClean="0">
                <a:solidFill>
                  <a:schemeClr val="tx1"/>
                </a:solidFill>
                <a:latin typeface="Arial Black" panose="020B0A04020102020204" pitchFamily="34" charset="0"/>
                <a:cs typeface="Arial" panose="020B0604020202020204" pitchFamily="34" charset="0"/>
              </a:rPr>
              <a:t>starpprofesionālā</a:t>
            </a:r>
            <a:r>
              <a:rPr lang="lv-LV" b="1" dirty="0" smtClean="0">
                <a:solidFill>
                  <a:schemeClr val="tx1"/>
                </a:solidFill>
                <a:latin typeface="Arial Black" panose="020B0A04020102020204" pitchFamily="34" charset="0"/>
                <a:cs typeface="Arial" panose="020B0604020202020204" pitchFamily="34" charset="0"/>
              </a:rPr>
              <a:t> sadarbība</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Kurzemes reģionā  pieejamie sociālie un rehabilitācijas pakalpojumi (NVO, </a:t>
            </a:r>
            <a:r>
              <a:rPr lang="lv-LV" b="1" dirty="0" err="1">
                <a:latin typeface="Arial Black" panose="020B0A04020102020204" pitchFamily="34" charset="0"/>
                <a:cs typeface="Arial" panose="020B0604020202020204" pitchFamily="34" charset="0"/>
              </a:rPr>
              <a:t>kariatīvā</a:t>
            </a:r>
            <a:r>
              <a:rPr lang="lv-LV" b="1" dirty="0">
                <a:latin typeface="Arial Black" panose="020B0A04020102020204" pitchFamily="34" charset="0"/>
                <a:cs typeface="Arial" panose="020B0604020202020204" pitchFamily="34" charset="0"/>
              </a:rPr>
              <a:t> aprūpe u.c.) </a:t>
            </a:r>
            <a:endParaRPr lang="lv-LV" b="1" dirty="0" smtClean="0">
              <a:latin typeface="Arial Black" panose="020B0A04020102020204" pitchFamily="34" charset="0"/>
              <a:cs typeface="Arial" panose="020B0604020202020204" pitchFamily="34" charset="0"/>
            </a:endParaRP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Sociālo uzņēmumu piedāvājums Kurzemē</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Sadarbībā ar NVA pieejamās programmas cilvēku ar invaliditāti nodarbinātībā</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Personības iekšējie </a:t>
            </a:r>
            <a:r>
              <a:rPr lang="lv-LV" b="1" dirty="0" smtClean="0">
                <a:latin typeface="Arial Black" panose="020B0A04020102020204" pitchFamily="34" charset="0"/>
                <a:cs typeface="Arial" panose="020B0604020202020204" pitchFamily="34" charset="0"/>
              </a:rPr>
              <a:t>resursi un ārējie resursi</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Personīgais ieguldījums kopīgajā darbā</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Kā bagātināt savu darba laiku</a:t>
            </a:r>
          </a:p>
          <a:p>
            <a:pPr>
              <a:spcBef>
                <a:spcPts val="600"/>
              </a:spcBef>
              <a:buFont typeface="Arial" panose="020B0604020202020204" pitchFamily="34" charset="0"/>
              <a:buChar char="•"/>
            </a:pPr>
            <a:r>
              <a:rPr lang="lv-LV" b="1" dirty="0" smtClean="0">
                <a:latin typeface="Arial Black" panose="020B0A04020102020204" pitchFamily="34" charset="0"/>
                <a:cs typeface="Arial" panose="020B0604020202020204" pitchFamily="34" charset="0"/>
              </a:rPr>
              <a:t>Iniciatīva </a:t>
            </a:r>
            <a:r>
              <a:rPr lang="lv-LV" b="1" dirty="0">
                <a:latin typeface="Arial Black" panose="020B0A04020102020204" pitchFamily="34" charset="0"/>
                <a:cs typeface="Arial" panose="020B0604020202020204" pitchFamily="34" charset="0"/>
              </a:rPr>
              <a:t>darba </a:t>
            </a:r>
            <a:r>
              <a:rPr lang="lv-LV" b="1" dirty="0" smtClean="0">
                <a:latin typeface="Arial Black" panose="020B0A04020102020204" pitchFamily="34" charset="0"/>
                <a:cs typeface="Arial" panose="020B0604020202020204" pitchFamily="34" charset="0"/>
              </a:rPr>
              <a:t>vidē</a:t>
            </a:r>
          </a:p>
          <a:p>
            <a:pPr>
              <a:spcBef>
                <a:spcPts val="600"/>
              </a:spcBef>
              <a:buFont typeface="Arial" panose="020B0604020202020204" pitchFamily="34" charset="0"/>
              <a:buChar char="•"/>
            </a:pPr>
            <a:r>
              <a:rPr lang="lv-LV" b="1" dirty="0">
                <a:latin typeface="Arial Black" panose="020B0A04020102020204" pitchFamily="34" charset="0"/>
                <a:cs typeface="Arial" panose="020B0604020202020204" pitchFamily="34" charset="0"/>
              </a:rPr>
              <a:t>Semināra vērtējums, noslēguma </a:t>
            </a:r>
            <a:r>
              <a:rPr lang="lv-LV" b="1" dirty="0" smtClean="0">
                <a:latin typeface="Arial Black" panose="020B0A04020102020204" pitchFamily="34" charset="0"/>
                <a:cs typeface="Arial" panose="020B0604020202020204" pitchFamily="34" charset="0"/>
              </a:rPr>
              <a:t>secinājumi</a:t>
            </a:r>
          </a:p>
          <a:p>
            <a:pPr>
              <a:spcBef>
                <a:spcPts val="600"/>
              </a:spcBef>
              <a:buFont typeface="Arial" panose="020B0604020202020204" pitchFamily="34" charset="0"/>
              <a:buChar char="•"/>
            </a:pPr>
            <a:endParaRPr lang="lv-LV" b="1" dirty="0">
              <a:latin typeface="Arial" panose="020B0604020202020204" pitchFamily="34" charset="0"/>
              <a:cs typeface="Arial" panose="020B0604020202020204" pitchFamily="34" charset="0"/>
            </a:endParaRPr>
          </a:p>
          <a:p>
            <a:pPr>
              <a:spcBef>
                <a:spcPts val="600"/>
              </a:spcBef>
              <a:buFont typeface="Arial" panose="020B0604020202020204" pitchFamily="34" charset="0"/>
              <a:buChar char="•"/>
            </a:pPr>
            <a:endParaRPr lang="lv-LV" b="1" dirty="0">
              <a:latin typeface="Arial" panose="020B0604020202020204" pitchFamily="34" charset="0"/>
              <a:cs typeface="Arial" panose="020B0604020202020204" pitchFamily="34" charset="0"/>
            </a:endParaRPr>
          </a:p>
          <a:p>
            <a:pPr>
              <a:spcBef>
                <a:spcPts val="600"/>
              </a:spcBef>
              <a:buFont typeface="Arial" panose="020B0604020202020204" pitchFamily="34" charset="0"/>
              <a:buChar char="•"/>
            </a:pPr>
            <a:endParaRPr lang="lv-LV" b="1" dirty="0" smtClean="0">
              <a:solidFill>
                <a:schemeClr val="tx1"/>
              </a:solidFill>
              <a:latin typeface="Arial" panose="020B0604020202020204" pitchFamily="34" charset="0"/>
              <a:cs typeface="Arial" panose="020B0604020202020204" pitchFamily="34" charset="0"/>
            </a:endParaRPr>
          </a:p>
          <a:p>
            <a:pPr>
              <a:spcBef>
                <a:spcPts val="600"/>
              </a:spcBef>
              <a:buFont typeface="Arial" panose="020B0604020202020204" pitchFamily="34" charset="0"/>
              <a:buChar char="•"/>
            </a:pPr>
            <a:endParaRPr lang="lv-LV" b="1" dirty="0" smtClean="0">
              <a:solidFill>
                <a:schemeClr val="tx1"/>
              </a:solidFill>
              <a:latin typeface="Arial" panose="020B0604020202020204" pitchFamily="34" charset="0"/>
              <a:cs typeface="Arial" panose="020B0604020202020204" pitchFamily="34" charset="0"/>
            </a:endParaRPr>
          </a:p>
          <a:p>
            <a:pPr>
              <a:spcBef>
                <a:spcPts val="600"/>
              </a:spcBef>
              <a:buFont typeface="Arial" panose="020B0604020202020204" pitchFamily="34" charset="0"/>
              <a:buChar char="•"/>
            </a:pPr>
            <a:endParaRPr lang="lv-LV" b="1" dirty="0" smtClean="0">
              <a:solidFill>
                <a:schemeClr val="tx1"/>
              </a:solidFill>
              <a:latin typeface="Arial" panose="020B0604020202020204" pitchFamily="34" charset="0"/>
              <a:cs typeface="Arial" panose="020B0604020202020204" pitchFamily="34" charset="0"/>
            </a:endParaRPr>
          </a:p>
          <a:p>
            <a:pPr>
              <a:spcBef>
                <a:spcPts val="600"/>
              </a:spcBef>
              <a:buFont typeface="Arial" panose="020B0604020202020204" pitchFamily="34" charset="0"/>
              <a:buChar char="•"/>
            </a:pPr>
            <a:endParaRPr lang="lv-LV" b="1" dirty="0" smtClean="0">
              <a:solidFill>
                <a:schemeClr val="tx1"/>
              </a:solidFill>
              <a:latin typeface="Arial" panose="020B0604020202020204" pitchFamily="34" charset="0"/>
              <a:cs typeface="Arial" panose="020B0604020202020204" pitchFamily="34" charset="0"/>
            </a:endParaRPr>
          </a:p>
          <a:p>
            <a:pPr marL="0" indent="0">
              <a:buNone/>
            </a:pPr>
            <a:endParaRPr lang="lv-LV" dirty="0"/>
          </a:p>
        </p:txBody>
      </p:sp>
    </p:spTree>
    <p:extLst>
      <p:ext uri="{BB962C8B-B14F-4D97-AF65-F5344CB8AC3E}">
        <p14:creationId xmlns:p14="http://schemas.microsoft.com/office/powerpoint/2010/main" val="1682630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365386" y="178470"/>
            <a:ext cx="8659812" cy="696690"/>
          </a:xfrm>
        </p:spPr>
        <p:txBody>
          <a:bodyPr>
            <a:normAutofit fontScale="90000"/>
          </a:bodyPr>
          <a:lstStyle/>
          <a:p>
            <a:r>
              <a:rPr lang="lv-LV" dirty="0" smtClean="0">
                <a:solidFill>
                  <a:schemeClr val="accent2">
                    <a:lumMod val="75000"/>
                  </a:schemeClr>
                </a:solidFill>
                <a:latin typeface="Arial Black" panose="020B0A04020102020204" pitchFamily="34" charset="0"/>
              </a:rPr>
              <a:t>Cilvēki ar psihiskām saslimšanām</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878331" y="2066276"/>
            <a:ext cx="10248467" cy="4488873"/>
          </a:xfrm>
        </p:spPr>
        <p:txBody>
          <a:bodyPr>
            <a:normAutofit fontScale="85000" lnSpcReduction="10000"/>
          </a:bodyPr>
          <a:lstStyle/>
          <a:p>
            <a:r>
              <a:rPr lang="lv-LV" dirty="0">
                <a:latin typeface="Arial Black" panose="020B0A04020102020204" pitchFamily="34" charset="0"/>
              </a:rPr>
              <a:t>Vairumam cilvēku ar psihiskām slimībām nav pazemināts intelekts. </a:t>
            </a:r>
          </a:p>
          <a:p>
            <a:r>
              <a:rPr lang="lv-LV" dirty="0">
                <a:latin typeface="Arial Black" panose="020B0A04020102020204" pitchFamily="34" charset="0"/>
              </a:rPr>
              <a:t>Nodrošinot pietiekamu ārstēšanu un medicīnisku uzraudzību, šo cilvēku veselības stāvoklis ir stabils, un vairums apkārtējo pat var nenojaust, ka viņiem ir šāda slimība. </a:t>
            </a:r>
          </a:p>
          <a:p>
            <a:r>
              <a:rPr lang="lv-LV" dirty="0">
                <a:latin typeface="Arial Black" panose="020B0A04020102020204" pitchFamily="34" charset="0"/>
              </a:rPr>
              <a:t>Psihiskās slimības var būt ļoti dažādas un to attīstības gaita – daudzveidīga. </a:t>
            </a:r>
          </a:p>
          <a:p>
            <a:r>
              <a:rPr lang="lv-LV" dirty="0">
                <a:latin typeface="Arial Black" panose="020B0A04020102020204" pitchFamily="34" charset="0"/>
              </a:rPr>
              <a:t>Jāatceras, ka šiem cilvēkiem ir svarīgi lietot medikamentus un ievērot ārstēšanas režīmu pat tad, ja viņi jūtas labi, jo vairums šo slimību norit viļņveidīgi, tām raksturīgi saasinājumi. </a:t>
            </a:r>
          </a:p>
          <a:p>
            <a:r>
              <a:rPr lang="lv-LV" dirty="0">
                <a:latin typeface="Arial Black" panose="020B0A04020102020204" pitchFamily="34" charset="0"/>
              </a:rPr>
              <a:t>Cilvēki ar psihiskām slimībām, ja viņiem tiek nodrošināts pietiekams atbalsts un iespējas saņemt nepārtrauktu ārstēšanu, var strādāt gandrīz jebkuru darbu, ja vien tas nav saistīts ar augstu intensitāti, lielu spriedzi un atbildību. </a:t>
            </a:r>
          </a:p>
          <a:p>
            <a:r>
              <a:rPr lang="lv-LV" dirty="0">
                <a:latin typeface="Arial Black" panose="020B0A04020102020204" pitchFamily="34" charset="0"/>
              </a:rPr>
              <a:t>Atsevišķos gadījumos šiem cilvēkiem var būt komunikācijas un socializācijas grūtības, tāpēc nepieciešams ilgāks laiks apmācībām un atbalsts darba vietā. </a:t>
            </a:r>
          </a:p>
          <a:p>
            <a:r>
              <a:rPr lang="lv-LV" dirty="0">
                <a:latin typeface="Arial Black" panose="020B0A04020102020204" pitchFamily="34" charset="0"/>
              </a:rPr>
              <a:t>Viņiem ieteicams strādāt nepilnu darba dienu, lai nepieļautu pārgurumu. </a:t>
            </a:r>
          </a:p>
          <a:p>
            <a:r>
              <a:rPr lang="lv-LV" dirty="0">
                <a:latin typeface="Arial Black" panose="020B0A04020102020204" pitchFamily="34" charset="0"/>
              </a:rPr>
              <a:t>Ņemot vērā slimību viļņveidīgo gaitu, darba vietā kādam no kolēģiem vajadzētu būt informētam par kolēģa slimības niansēm un to, kā rīkoties paasinājuma gadījumā. </a:t>
            </a:r>
          </a:p>
          <a:p>
            <a:r>
              <a:rPr lang="lv-LV" dirty="0">
                <a:latin typeface="Arial Black" panose="020B0A04020102020204" pitchFamily="34" charset="0"/>
              </a:rPr>
              <a:t>Galvenais – jāizturas iejūtīgi, draudzīgi un ar izpratni. </a:t>
            </a:r>
          </a:p>
          <a:p>
            <a:endParaRPr lang="lv-LV" dirty="0"/>
          </a:p>
        </p:txBody>
      </p:sp>
      <p:sp>
        <p:nvSpPr>
          <p:cNvPr id="4" name="Virsraksts 1"/>
          <p:cNvSpPr txBox="1">
            <a:spLocks/>
          </p:cNvSpPr>
          <p:nvPr/>
        </p:nvSpPr>
        <p:spPr>
          <a:xfrm>
            <a:off x="3066473" y="128214"/>
            <a:ext cx="9014164" cy="555277"/>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lv-LV" sz="3200" dirty="0">
              <a:solidFill>
                <a:schemeClr val="accent2">
                  <a:lumMod val="75000"/>
                </a:schemeClr>
              </a:solidFill>
              <a:latin typeface="Arial Black" panose="020B0A04020102020204" pitchFamily="34" charset="0"/>
            </a:endParaRPr>
          </a:p>
        </p:txBody>
      </p:sp>
      <p:sp>
        <p:nvSpPr>
          <p:cNvPr id="5" name="Satura vietturis 2"/>
          <p:cNvSpPr txBox="1">
            <a:spLocks/>
          </p:cNvSpPr>
          <p:nvPr/>
        </p:nvSpPr>
        <p:spPr>
          <a:xfrm>
            <a:off x="785091" y="1750782"/>
            <a:ext cx="10617921" cy="51072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lv-LV" dirty="0"/>
          </a:p>
        </p:txBody>
      </p:sp>
      <p:grpSp>
        <p:nvGrpSpPr>
          <p:cNvPr id="6" name="Grupa 5"/>
          <p:cNvGrpSpPr/>
          <p:nvPr/>
        </p:nvGrpSpPr>
        <p:grpSpPr>
          <a:xfrm>
            <a:off x="0" y="526815"/>
            <a:ext cx="2308774" cy="927569"/>
            <a:chOff x="1198919" y="0"/>
            <a:chExt cx="1846637" cy="927569"/>
          </a:xfrm>
        </p:grpSpPr>
        <p:sp>
          <p:nvSpPr>
            <p:cNvPr id="7" name="Taisnstūris ar noapaļotiem stūriem 6"/>
            <p:cNvSpPr/>
            <p:nvPr/>
          </p:nvSpPr>
          <p:spPr>
            <a:xfrm>
              <a:off x="1198919" y="0"/>
              <a:ext cx="1846637"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TextBox 7"/>
            <p:cNvSpPr txBox="1"/>
            <p:nvPr/>
          </p:nvSpPr>
          <p:spPr>
            <a:xfrm>
              <a:off x="1244199" y="45280"/>
              <a:ext cx="1756077"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lv-LV" sz="2200" kern="1200" dirty="0">
                  <a:latin typeface="Arial Black" panose="020B0A04020102020204" pitchFamily="34" charset="0"/>
                </a:rPr>
                <a:t>Populārākais stereotips</a:t>
              </a:r>
            </a:p>
          </p:txBody>
        </p:sp>
      </p:grpSp>
      <p:sp>
        <p:nvSpPr>
          <p:cNvPr id="9" name="Taisnstūris 8"/>
          <p:cNvSpPr/>
          <p:nvPr/>
        </p:nvSpPr>
        <p:spPr>
          <a:xfrm>
            <a:off x="2365386" y="790544"/>
            <a:ext cx="4755276" cy="707886"/>
          </a:xfrm>
          <a:prstGeom prst="rect">
            <a:avLst/>
          </a:prstGeom>
        </p:spPr>
        <p:txBody>
          <a:bodyPr wrap="none">
            <a:spAutoFit/>
          </a:bodyPr>
          <a:lstStyle/>
          <a:p>
            <a:pPr lvl="0"/>
            <a:r>
              <a:rPr lang="lv-LV" sz="2000" dirty="0" smtClean="0">
                <a:latin typeface="Arial Black" panose="020B0A04020102020204" pitchFamily="34" charset="0"/>
              </a:rPr>
              <a:t>Šie cilvēki ir neprognozējami un </a:t>
            </a:r>
          </a:p>
          <a:p>
            <a:pPr lvl="0"/>
            <a:r>
              <a:rPr lang="lv-LV" sz="2000" dirty="0" smtClean="0">
                <a:latin typeface="Arial Black" panose="020B0A04020102020204" pitchFamily="34" charset="0"/>
              </a:rPr>
              <a:t>var nodarīt kādam pāri!</a:t>
            </a:r>
            <a:endParaRPr lang="lv-LV" sz="2000" dirty="0">
              <a:latin typeface="Arial Black" panose="020B0A04020102020204" pitchFamily="34" charset="0"/>
            </a:endParaRPr>
          </a:p>
        </p:txBody>
      </p:sp>
      <p:pic>
        <p:nvPicPr>
          <p:cNvPr id="11" name="Attēls 10"/>
          <p:cNvPicPr>
            <a:picLocks noChangeAspect="1"/>
          </p:cNvPicPr>
          <p:nvPr/>
        </p:nvPicPr>
        <p:blipFill>
          <a:blip r:embed="rId2"/>
          <a:stretch>
            <a:fillRect/>
          </a:stretch>
        </p:blipFill>
        <p:spPr>
          <a:xfrm>
            <a:off x="9688352" y="640257"/>
            <a:ext cx="2242380" cy="1345428"/>
          </a:xfrm>
          <a:prstGeom prst="rect">
            <a:avLst/>
          </a:prstGeom>
        </p:spPr>
      </p:pic>
    </p:spTree>
    <p:extLst>
      <p:ext uri="{BB962C8B-B14F-4D97-AF65-F5344CB8AC3E}">
        <p14:creationId xmlns:p14="http://schemas.microsoft.com/office/powerpoint/2010/main" val="34474064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10671" y="217710"/>
            <a:ext cx="8911687" cy="1280890"/>
          </a:xfrm>
        </p:spPr>
        <p:txBody>
          <a:bodyPr>
            <a:normAutofit fontScale="90000"/>
          </a:bodyPr>
          <a:lstStyle/>
          <a:p>
            <a:r>
              <a:rPr lang="lv-LV" b="1" dirty="0" smtClean="0">
                <a:solidFill>
                  <a:schemeClr val="accent2">
                    <a:lumMod val="75000"/>
                  </a:schemeClr>
                </a:solidFill>
                <a:latin typeface="Arial Black" panose="020B0A04020102020204" pitchFamily="34" charset="0"/>
              </a:rPr>
              <a:t>Ieteikumi saziņai ar cilvēkiem ar psihiskām saslimšanām:</a:t>
            </a:r>
            <a:br>
              <a:rPr lang="lv-LV" b="1" dirty="0" smtClean="0">
                <a:solidFill>
                  <a:schemeClr val="accent2">
                    <a:lumMod val="75000"/>
                  </a:schemeClr>
                </a:solidFill>
                <a:latin typeface="Arial Black" panose="020B0A04020102020204" pitchFamily="34" charset="0"/>
              </a:rPr>
            </a:br>
            <a:r>
              <a:rPr lang="lv-LV" b="1" dirty="0">
                <a:solidFill>
                  <a:schemeClr val="accent2">
                    <a:lumMod val="75000"/>
                  </a:schemeClr>
                </a:solidFill>
                <a:latin typeface="Arial Black" panose="020B0A04020102020204" pitchFamily="34" charset="0"/>
              </a:rPr>
              <a:t/>
            </a:r>
            <a:br>
              <a:rPr lang="lv-LV" b="1" dirty="0">
                <a:solidFill>
                  <a:schemeClr val="accent2">
                    <a:lumMod val="75000"/>
                  </a:schemeClr>
                </a:solidFill>
                <a:latin typeface="Arial Black" panose="020B0A04020102020204" pitchFamily="34" charset="0"/>
              </a:rPr>
            </a:b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942109" y="2198254"/>
            <a:ext cx="10815782" cy="5061528"/>
          </a:xfrm>
        </p:spPr>
        <p:txBody>
          <a:bodyPr>
            <a:normAutofit/>
          </a:bodyPr>
          <a:lstStyle/>
          <a:p>
            <a:r>
              <a:rPr lang="lv-LV" dirty="0" smtClean="0">
                <a:latin typeface="Arial Black" panose="020B0A04020102020204" pitchFamily="34" charset="0"/>
              </a:rPr>
              <a:t>Īpaši </a:t>
            </a:r>
            <a:r>
              <a:rPr lang="lv-LV" dirty="0">
                <a:latin typeface="Arial Black" panose="020B0A04020102020204" pitchFamily="34" charset="0"/>
              </a:rPr>
              <a:t>svarīgi ir radīt sajūtu, ka mēs nenodarīsim ne fizisku, ne emocionālu kaitējumu.</a:t>
            </a:r>
          </a:p>
          <a:p>
            <a:r>
              <a:rPr lang="lv-LV" dirty="0" smtClean="0">
                <a:latin typeface="Arial Black" panose="020B0A04020102020204" pitchFamily="34" charset="0"/>
              </a:rPr>
              <a:t>Mēs </a:t>
            </a:r>
            <a:r>
              <a:rPr lang="lv-LV" dirty="0">
                <a:latin typeface="Arial Black" panose="020B0A04020102020204" pitchFamily="34" charset="0"/>
              </a:rPr>
              <a:t>parādām savu izpratni un līdzjūtību par situāciju – svarīga ir pieņemšana.</a:t>
            </a:r>
          </a:p>
          <a:p>
            <a:r>
              <a:rPr lang="lv-LV" dirty="0" smtClean="0">
                <a:latin typeface="Arial Black" panose="020B0A04020102020204" pitchFamily="34" charset="0"/>
              </a:rPr>
              <a:t>Komunicējot </a:t>
            </a:r>
            <a:r>
              <a:rPr lang="lv-LV" dirty="0">
                <a:latin typeface="Arial Black" panose="020B0A04020102020204" pitchFamily="34" charset="0"/>
              </a:rPr>
              <a:t>dot cerību, iedrošināt un uzslavēt.</a:t>
            </a:r>
          </a:p>
          <a:p>
            <a:r>
              <a:rPr lang="lv-LV" dirty="0">
                <a:latin typeface="Arial Black" panose="020B0A04020102020204" pitchFamily="34" charset="0"/>
              </a:rPr>
              <a:t>Tuvojieties personai tāpat kā jūs tuvojaties jebkuram citam. Runājiet tieši ar cilvēku, izmantojot skaidru, vienkāršu saziņu.</a:t>
            </a:r>
          </a:p>
          <a:p>
            <a:r>
              <a:rPr lang="lv-LV" dirty="0">
                <a:latin typeface="Arial Black" panose="020B0A04020102020204" pitchFamily="34" charset="0"/>
              </a:rPr>
              <a:t>Izturieties pret pieaugušiem cilvēkiem kā pret pieaugušajiem.</a:t>
            </a:r>
          </a:p>
          <a:p>
            <a:r>
              <a:rPr lang="lv-LV" dirty="0">
                <a:latin typeface="Arial Black" panose="020B0A04020102020204" pitchFamily="34" charset="0"/>
              </a:rPr>
              <a:t>Nepieņemiet lēmumus cilvēka vietā un neizdariet pieņēmumu, ka zināt šī cilvēka vēlmes.</a:t>
            </a:r>
          </a:p>
          <a:p>
            <a:r>
              <a:rPr lang="lv-LV" dirty="0">
                <a:latin typeface="Arial Black" panose="020B0A04020102020204" pitchFamily="34" charset="0"/>
              </a:rPr>
              <a:t>Piedāvājiet paspiest rokas, kad satiekaties. Izmantojiet tikpat labas manieres, mijiedarbojoties ar cilvēku, kuram ir psihiski traucējumi, kā jūs to darītu ar kādu citu.</a:t>
            </a:r>
          </a:p>
          <a:p>
            <a:pPr marL="0" indent="0">
              <a:buNone/>
            </a:pPr>
            <a:endParaRPr lang="lv-LV" dirty="0">
              <a:latin typeface="Arial Black" panose="020B0A04020102020204" pitchFamily="34" charset="0"/>
            </a:endParaRPr>
          </a:p>
          <a:p>
            <a:endParaRPr lang="lv-LV" dirty="0"/>
          </a:p>
        </p:txBody>
      </p:sp>
      <p:pic>
        <p:nvPicPr>
          <p:cNvPr id="8" name="Attēls 7"/>
          <p:cNvPicPr>
            <a:picLocks noChangeAspect="1"/>
          </p:cNvPicPr>
          <p:nvPr/>
        </p:nvPicPr>
        <p:blipFill>
          <a:blip r:embed="rId2"/>
          <a:stretch>
            <a:fillRect/>
          </a:stretch>
        </p:blipFill>
        <p:spPr>
          <a:xfrm>
            <a:off x="7368751" y="745778"/>
            <a:ext cx="4615703" cy="1323168"/>
          </a:xfrm>
          <a:prstGeom prst="rect">
            <a:avLst/>
          </a:prstGeom>
        </p:spPr>
      </p:pic>
    </p:spTree>
    <p:extLst>
      <p:ext uri="{BB962C8B-B14F-4D97-AF65-F5344CB8AC3E}">
        <p14:creationId xmlns:p14="http://schemas.microsoft.com/office/powerpoint/2010/main" val="34856062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56852" y="254656"/>
            <a:ext cx="8911687" cy="1280890"/>
          </a:xfrm>
        </p:spPr>
        <p:txBody>
          <a:bodyPr>
            <a:normAutofit/>
          </a:bodyPr>
          <a:lstStyle/>
          <a:p>
            <a:r>
              <a:rPr lang="lv-LV" sz="3200" b="1" dirty="0">
                <a:solidFill>
                  <a:schemeClr val="accent2">
                    <a:lumMod val="75000"/>
                  </a:schemeClr>
                </a:solidFill>
                <a:latin typeface="Arial Black" panose="020B0A04020102020204" pitchFamily="34" charset="0"/>
              </a:rPr>
              <a:t>Ieteikumi saziņai ar cilvēkiem ar psihiskām saslimšanām:</a:t>
            </a:r>
            <a:endParaRPr lang="lv-LV" sz="3200" dirty="0"/>
          </a:p>
        </p:txBody>
      </p:sp>
      <p:sp>
        <p:nvSpPr>
          <p:cNvPr id="3" name="Satura vietturis 2"/>
          <p:cNvSpPr>
            <a:spLocks noGrp="1"/>
          </p:cNvSpPr>
          <p:nvPr>
            <p:ph idx="1"/>
          </p:nvPr>
        </p:nvSpPr>
        <p:spPr>
          <a:xfrm>
            <a:off x="1006763" y="2512290"/>
            <a:ext cx="9463376" cy="4137891"/>
          </a:xfrm>
        </p:spPr>
        <p:txBody>
          <a:bodyPr/>
          <a:lstStyle/>
          <a:p>
            <a:r>
              <a:rPr lang="lv-LV" dirty="0">
                <a:latin typeface="Arial Black" panose="020B0A04020102020204" pitchFamily="34" charset="0"/>
              </a:rPr>
              <a:t>Veidojiet acu kontaktu un apzinieties savu ķermeņa valodu. Tāpat kā citi, cilvēki ar psihiskās veselības traucējumiem izjutīs jūsu satraukumu vai neērtību</a:t>
            </a:r>
            <a:endParaRPr lang="lv-LV" dirty="0" smtClean="0">
              <a:latin typeface="Arial Black" panose="020B0A04020102020204" pitchFamily="34" charset="0"/>
            </a:endParaRPr>
          </a:p>
          <a:p>
            <a:r>
              <a:rPr lang="lv-LV" dirty="0" smtClean="0">
                <a:latin typeface="Arial Black" panose="020B0A04020102020204" pitchFamily="34" charset="0"/>
              </a:rPr>
              <a:t>Klausieties </a:t>
            </a:r>
            <a:r>
              <a:rPr lang="lv-LV" dirty="0">
                <a:latin typeface="Arial Black" panose="020B0A04020102020204" pitchFamily="34" charset="0"/>
              </a:rPr>
              <a:t>uzmanīgi un gaidiet, līdz cilvēks beidz runāt. Ja nepieciešams, noskaidrojiet, ko persona ir teikusi.</a:t>
            </a:r>
          </a:p>
          <a:p>
            <a:r>
              <a:rPr lang="lv-LV" dirty="0">
                <a:latin typeface="Arial Black" panose="020B0A04020102020204" pitchFamily="34" charset="0"/>
              </a:rPr>
              <a:t>Neizliecieties, ka saprotat cilvēka teikto, ja tā nav. Palūdziet cilvēkam atkārtot teikto. Esiet pacietīgs, elastīgs un atbalstošs.</a:t>
            </a:r>
          </a:p>
          <a:p>
            <a:r>
              <a:rPr lang="lv-LV" dirty="0">
                <a:latin typeface="Arial Black" panose="020B0A04020102020204" pitchFamily="34" charset="0"/>
              </a:rPr>
              <a:t>Atzīstiet, ka cilvēkam ar psihiskās veselības traucējumiem ir tādas pašas vēlmes, vajadzības, sapņi kā jebkuram citam. </a:t>
            </a:r>
            <a:endParaRPr lang="lv-LV" dirty="0" smtClean="0">
              <a:latin typeface="Arial Black" panose="020B0A04020102020204" pitchFamily="34" charset="0"/>
            </a:endParaRPr>
          </a:p>
          <a:p>
            <a:endParaRPr lang="lv-LV" dirty="0">
              <a:latin typeface="Arial Black" panose="020B0A04020102020204" pitchFamily="34" charset="0"/>
            </a:endParaRPr>
          </a:p>
          <a:p>
            <a:endParaRPr lang="lv-LV" dirty="0">
              <a:latin typeface="Arial Black" panose="020B0A04020102020204" pitchFamily="34" charset="0"/>
            </a:endParaRPr>
          </a:p>
        </p:txBody>
      </p:sp>
      <p:pic>
        <p:nvPicPr>
          <p:cNvPr id="5" name="Attēls 4"/>
          <p:cNvPicPr>
            <a:picLocks noChangeAspect="1"/>
          </p:cNvPicPr>
          <p:nvPr/>
        </p:nvPicPr>
        <p:blipFill>
          <a:blip r:embed="rId2"/>
          <a:stretch>
            <a:fillRect/>
          </a:stretch>
        </p:blipFill>
        <p:spPr>
          <a:xfrm>
            <a:off x="7112000" y="826746"/>
            <a:ext cx="4945117" cy="1417600"/>
          </a:xfrm>
          <a:prstGeom prst="rect">
            <a:avLst/>
          </a:prstGeom>
        </p:spPr>
      </p:pic>
    </p:spTree>
    <p:extLst>
      <p:ext uri="{BB962C8B-B14F-4D97-AF65-F5344CB8AC3E}">
        <p14:creationId xmlns:p14="http://schemas.microsoft.com/office/powerpoint/2010/main" val="40707895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a:spLocks noGrp="1"/>
          </p:cNvSpPr>
          <p:nvPr>
            <p:ph type="title"/>
          </p:nvPr>
        </p:nvSpPr>
        <p:spPr>
          <a:xfrm>
            <a:off x="1442276" y="0"/>
            <a:ext cx="9715251" cy="696690"/>
          </a:xfrm>
        </p:spPr>
        <p:txBody>
          <a:bodyPr>
            <a:normAutofit/>
          </a:bodyPr>
          <a:lstStyle/>
          <a:p>
            <a:r>
              <a:rPr lang="lv-LV" sz="2800" dirty="0" smtClean="0">
                <a:solidFill>
                  <a:schemeClr val="accent2">
                    <a:lumMod val="75000"/>
                  </a:schemeClr>
                </a:solidFill>
                <a:latin typeface="Arial Black" panose="020B0A04020102020204" pitchFamily="34" charset="0"/>
              </a:rPr>
              <a:t>Cilvēki ar vispārējām hroniskām saslimšanām</a:t>
            </a:r>
            <a:endParaRPr lang="lv-LV" sz="2800" dirty="0">
              <a:solidFill>
                <a:schemeClr val="accent2">
                  <a:lumMod val="75000"/>
                </a:schemeClr>
              </a:solidFill>
              <a:latin typeface="Arial Black" panose="020B0A04020102020204" pitchFamily="34" charset="0"/>
            </a:endParaRPr>
          </a:p>
        </p:txBody>
      </p:sp>
      <p:sp>
        <p:nvSpPr>
          <p:cNvPr id="5" name="Satura vietturis 2"/>
          <p:cNvSpPr>
            <a:spLocks noGrp="1"/>
          </p:cNvSpPr>
          <p:nvPr>
            <p:ph idx="1"/>
          </p:nvPr>
        </p:nvSpPr>
        <p:spPr>
          <a:xfrm>
            <a:off x="785091" y="1692303"/>
            <a:ext cx="10901578" cy="4982275"/>
          </a:xfrm>
        </p:spPr>
        <p:txBody>
          <a:bodyPr>
            <a:normAutofit fontScale="92500"/>
          </a:bodyPr>
          <a:lstStyle/>
          <a:p>
            <a:r>
              <a:rPr lang="lv-LV" sz="1700" dirty="0">
                <a:latin typeface="Arial Black" panose="020B0A04020102020204" pitchFamily="34" charset="0"/>
              </a:rPr>
              <a:t>Šis funkcionālo traucējumu veids ir visplašāk izplatīts, tomēr visgrūtāk vizuāli pamanāms.</a:t>
            </a:r>
          </a:p>
          <a:p>
            <a:r>
              <a:rPr lang="lv-LV" sz="1700" dirty="0">
                <a:latin typeface="Arial Black" panose="020B0A04020102020204" pitchFamily="34" charset="0"/>
              </a:rPr>
              <a:t>Daudzos gadījumos funkcionālo traucējumu pamatā ir slimības, kuru esamību var nepamanīt pat vistuvākie draugi un kolēģi.</a:t>
            </a:r>
          </a:p>
          <a:p>
            <a:r>
              <a:rPr lang="lv-LV" sz="1700" dirty="0">
                <a:latin typeface="Arial Black" panose="020B0A04020102020204" pitchFamily="34" charset="0"/>
              </a:rPr>
              <a:t>Biežākās vispārējās slimības, kas var radīt funkcionālus ierobežojumus, ir saistītas ar arodslimībām, sirds un asinsvadu sistēmas slimībām, dažādu orgānu bojājumiem u. tml. </a:t>
            </a:r>
          </a:p>
          <a:p>
            <a:r>
              <a:rPr lang="lv-LV" sz="1700" dirty="0">
                <a:latin typeface="Arial Black" panose="020B0A04020102020204" pitchFamily="34" charset="0"/>
              </a:rPr>
              <a:t>Hroniska saslimšana var izraisīt funkcionālus ierobežojumus vai invaliditāti, kas saistīta ar nepieciešamību ievērot specifisku režīmu un pastāvīgu medikamentu lietošanu. </a:t>
            </a:r>
          </a:p>
          <a:p>
            <a:r>
              <a:rPr lang="lv-LV" sz="1700" dirty="0">
                <a:latin typeface="Arial Black" panose="020B0A04020102020204" pitchFamily="34" charset="0"/>
              </a:rPr>
              <a:t>Cilvēkiem ar vispārējām saslimšanām parasti nav nekādu šķēršļu nodarbinātībai vai arī tie ir ļoti vienkārši pārvarami. </a:t>
            </a:r>
          </a:p>
          <a:p>
            <a:r>
              <a:rPr lang="lv-LV" sz="1700" dirty="0">
                <a:latin typeface="Arial Black" panose="020B0A04020102020204" pitchFamily="34" charset="0"/>
              </a:rPr>
              <a:t>Tie ir atkarīgi no konkrētās slimības un indivīda, piemēram, cilvēkam, kurš slimo ar diabētu, jānodrošina regulāras ēdienreizes un iespēja injicēt insulīnu; cilvēkam ar astmu nevajadzētu strādāt apstākļos, kas var izprovocēt lēkmi, un būtu jābūt pieejamiem medikamentiem lēkmes novēršanai. Savukārt arodslimniekus nedrīkst pakļaut konkrētiem riska faktoriem. </a:t>
            </a:r>
          </a:p>
          <a:p>
            <a:r>
              <a:rPr lang="lv-LV" sz="1700" dirty="0">
                <a:latin typeface="Arial Black" panose="020B0A04020102020204" pitchFamily="34" charset="0"/>
              </a:rPr>
              <a:t>Visos šajos gadījumos ieteicams, lai darba vietā kāds no kolēģiem būtu informēts par kolēģa slimības niansēm un to, kā rīkoties paasinājumu gadījumā, kur kolēģis glabā medikamentus vai kuros gadījumos jāizsauc neatliekamā medicīniskā palīdzība.</a:t>
            </a:r>
          </a:p>
          <a:p>
            <a:endParaRPr lang="lv-LV" dirty="0">
              <a:latin typeface="Arial Black" panose="020B0A04020102020204" pitchFamily="34" charset="0"/>
            </a:endParaRPr>
          </a:p>
        </p:txBody>
      </p:sp>
      <p:sp>
        <p:nvSpPr>
          <p:cNvPr id="6" name="Virsraksts 1"/>
          <p:cNvSpPr txBox="1">
            <a:spLocks/>
          </p:cNvSpPr>
          <p:nvPr/>
        </p:nvSpPr>
        <p:spPr>
          <a:xfrm>
            <a:off x="3066473" y="128214"/>
            <a:ext cx="9014164" cy="555277"/>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lv-LV" sz="3200" dirty="0">
              <a:solidFill>
                <a:schemeClr val="accent2">
                  <a:lumMod val="75000"/>
                </a:schemeClr>
              </a:solidFill>
              <a:latin typeface="Arial Black" panose="020B0A04020102020204" pitchFamily="34" charset="0"/>
            </a:endParaRPr>
          </a:p>
        </p:txBody>
      </p:sp>
      <p:sp>
        <p:nvSpPr>
          <p:cNvPr id="7" name="Satura vietturis 2"/>
          <p:cNvSpPr txBox="1">
            <a:spLocks/>
          </p:cNvSpPr>
          <p:nvPr/>
        </p:nvSpPr>
        <p:spPr>
          <a:xfrm>
            <a:off x="785091" y="1750782"/>
            <a:ext cx="10617921" cy="51072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lv-LV" dirty="0"/>
          </a:p>
        </p:txBody>
      </p:sp>
      <p:grpSp>
        <p:nvGrpSpPr>
          <p:cNvPr id="8" name="Grupa 7"/>
          <p:cNvGrpSpPr/>
          <p:nvPr/>
        </p:nvGrpSpPr>
        <p:grpSpPr>
          <a:xfrm>
            <a:off x="0" y="526815"/>
            <a:ext cx="2308774" cy="927569"/>
            <a:chOff x="1198919" y="0"/>
            <a:chExt cx="1846637" cy="927569"/>
          </a:xfrm>
        </p:grpSpPr>
        <p:sp>
          <p:nvSpPr>
            <p:cNvPr id="9" name="Taisnstūris ar noapaļotiem stūriem 8"/>
            <p:cNvSpPr/>
            <p:nvPr/>
          </p:nvSpPr>
          <p:spPr>
            <a:xfrm>
              <a:off x="1198919" y="0"/>
              <a:ext cx="1846637" cy="927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1244199" y="45280"/>
              <a:ext cx="1756077" cy="8370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lv-LV" sz="2200" kern="1200" dirty="0">
                  <a:latin typeface="Arial Black" panose="020B0A04020102020204" pitchFamily="34" charset="0"/>
                </a:rPr>
                <a:t>Populārākais stereotips</a:t>
              </a:r>
            </a:p>
          </p:txBody>
        </p:sp>
      </p:grpSp>
      <p:sp>
        <p:nvSpPr>
          <p:cNvPr id="11" name="Taisnstūris 10"/>
          <p:cNvSpPr/>
          <p:nvPr/>
        </p:nvSpPr>
        <p:spPr>
          <a:xfrm>
            <a:off x="2308774" y="493401"/>
            <a:ext cx="6651629" cy="1323439"/>
          </a:xfrm>
          <a:prstGeom prst="rect">
            <a:avLst/>
          </a:prstGeom>
        </p:spPr>
        <p:txBody>
          <a:bodyPr wrap="none">
            <a:spAutoFit/>
          </a:bodyPr>
          <a:lstStyle/>
          <a:p>
            <a:pPr lvl="0"/>
            <a:r>
              <a:rPr lang="lv-LV" sz="2000" dirty="0">
                <a:latin typeface="Arial Black" panose="020B0A04020102020204" pitchFamily="34" charset="0"/>
              </a:rPr>
              <a:t>Cilvēki vispārējām saslimšanām nav cilvēki </a:t>
            </a:r>
            <a:r>
              <a:rPr lang="lv-LV" sz="2000" dirty="0" smtClean="0">
                <a:latin typeface="Arial Black" panose="020B0A04020102020204" pitchFamily="34" charset="0"/>
              </a:rPr>
              <a:t>ar</a:t>
            </a:r>
          </a:p>
          <a:p>
            <a:pPr lvl="0"/>
            <a:r>
              <a:rPr lang="lv-LV" sz="2000" dirty="0" smtClean="0">
                <a:latin typeface="Arial Black" panose="020B0A04020102020204" pitchFamily="34" charset="0"/>
              </a:rPr>
              <a:t> </a:t>
            </a:r>
            <a:r>
              <a:rPr lang="lv-LV" sz="2000" dirty="0">
                <a:latin typeface="Arial Black" panose="020B0A04020102020204" pitchFamily="34" charset="0"/>
              </a:rPr>
              <a:t>“īpašām vajadzībām”, tāpēc pret viņiem nav </a:t>
            </a:r>
            <a:endParaRPr lang="lv-LV" sz="2000" dirty="0" smtClean="0">
              <a:latin typeface="Arial Black" panose="020B0A04020102020204" pitchFamily="34" charset="0"/>
            </a:endParaRPr>
          </a:p>
          <a:p>
            <a:pPr lvl="0"/>
            <a:r>
              <a:rPr lang="lv-LV" sz="2000" dirty="0" smtClean="0">
                <a:latin typeface="Arial Black" panose="020B0A04020102020204" pitchFamily="34" charset="0"/>
              </a:rPr>
              <a:t>nepieciešama </a:t>
            </a:r>
            <a:r>
              <a:rPr lang="lv-LV" sz="2000" dirty="0">
                <a:latin typeface="Arial Black" panose="020B0A04020102020204" pitchFamily="34" charset="0"/>
              </a:rPr>
              <a:t>nekāda īpaša attieksme.</a:t>
            </a:r>
          </a:p>
          <a:p>
            <a:pPr lvl="0"/>
            <a:endParaRPr lang="lv-LV" sz="2000" dirty="0">
              <a:latin typeface="Arial Black" panose="020B0A04020102020204" pitchFamily="34" charset="0"/>
            </a:endParaRPr>
          </a:p>
        </p:txBody>
      </p:sp>
      <p:pic>
        <p:nvPicPr>
          <p:cNvPr id="15" name="Attēls 14"/>
          <p:cNvPicPr>
            <a:picLocks noChangeAspect="1"/>
          </p:cNvPicPr>
          <p:nvPr/>
        </p:nvPicPr>
        <p:blipFill>
          <a:blip r:embed="rId2"/>
          <a:stretch>
            <a:fillRect/>
          </a:stretch>
        </p:blipFill>
        <p:spPr>
          <a:xfrm>
            <a:off x="9458036" y="402131"/>
            <a:ext cx="2285243" cy="1065452"/>
          </a:xfrm>
          <a:prstGeom prst="rect">
            <a:avLst/>
          </a:prstGeom>
        </p:spPr>
      </p:pic>
    </p:spTree>
    <p:extLst>
      <p:ext uri="{BB962C8B-B14F-4D97-AF65-F5344CB8AC3E}">
        <p14:creationId xmlns:p14="http://schemas.microsoft.com/office/powerpoint/2010/main" val="2094337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1413164" y="2429163"/>
            <a:ext cx="9477661" cy="4239491"/>
          </a:xfrm>
        </p:spPr>
        <p:txBody>
          <a:bodyPr>
            <a:normAutofit/>
          </a:bodyPr>
          <a:lstStyle/>
          <a:p>
            <a:pPr marL="0" indent="0" algn="just">
              <a:buFont typeface="Arial" panose="020B0604020202020204" pitchFamily="34" charset="0"/>
              <a:buNone/>
            </a:pPr>
            <a:r>
              <a:rPr lang="lv-LV" b="1" dirty="0">
                <a:latin typeface="Arial Black" panose="020B0A04020102020204" pitchFamily="34" charset="0"/>
              </a:rPr>
              <a:t>Tie ir tikai daži padomi, kuru ievērošana jūtami uzlabotu mūsu savstarpējo saskarsmi. Jo galvenais taču - katra cilvēka labā griba un vēlēšanās palīdzēt!</a:t>
            </a:r>
          </a:p>
          <a:p>
            <a:pPr marL="0" indent="0" algn="just">
              <a:buFont typeface="Arial" panose="020B0604020202020204" pitchFamily="34" charset="0"/>
              <a:buNone/>
            </a:pPr>
            <a:r>
              <a:rPr lang="lv-LV" b="1" dirty="0">
                <a:latin typeface="Arial Black" panose="020B0A04020102020204" pitchFamily="34" charset="0"/>
              </a:rPr>
              <a:t>                                                     (pēc </a:t>
            </a:r>
            <a:r>
              <a:rPr lang="lv-LV" b="1" dirty="0">
                <a:latin typeface="Arial Black" panose="020B0A04020102020204" pitchFamily="34" charset="0"/>
                <a:hlinkClick r:id="rId2"/>
              </a:rPr>
              <a:t>www.apeirons.lv</a:t>
            </a:r>
            <a:r>
              <a:rPr lang="lv-LV" b="1" dirty="0">
                <a:latin typeface="Arial Black" panose="020B0A04020102020204" pitchFamily="34" charset="0"/>
              </a:rPr>
              <a:t>)</a:t>
            </a:r>
          </a:p>
          <a:p>
            <a:pPr marL="0" indent="0" algn="just">
              <a:buFont typeface="Arial" panose="020B0604020202020204" pitchFamily="34" charset="0"/>
              <a:buNone/>
            </a:pPr>
            <a:r>
              <a:rPr lang="lv-LV" b="1" dirty="0">
                <a:latin typeface="Arial Black" panose="020B0A04020102020204" pitchFamily="34" charset="0"/>
              </a:rPr>
              <a:t>Papildus informācija:  </a:t>
            </a:r>
          </a:p>
          <a:p>
            <a:pPr algn="just"/>
            <a:r>
              <a:rPr lang="lv-LV" b="1" dirty="0">
                <a:latin typeface="Arial Black" panose="020B0A04020102020204" pitchFamily="34" charset="0"/>
              </a:rPr>
              <a:t>Ieteikumi sarunās ar nedzirdīgajiem./Sabiedrībai par </a:t>
            </a:r>
            <a:r>
              <a:rPr lang="lv-LV" b="1" dirty="0" err="1">
                <a:latin typeface="Arial Black" panose="020B0A04020102020204" pitchFamily="34" charset="0"/>
              </a:rPr>
              <a:t>nedzirdību</a:t>
            </a:r>
            <a:r>
              <a:rPr lang="lv-LV" b="1" dirty="0">
                <a:latin typeface="Arial Black" panose="020B0A04020102020204" pitchFamily="34" charset="0"/>
              </a:rPr>
              <a:t>. Viņi dzīvo klusumā. - Latvijas nedzirdīgo savienība, 2000.</a:t>
            </a:r>
          </a:p>
          <a:p>
            <a:pPr algn="just"/>
            <a:r>
              <a:rPr lang="lv-LV" b="1" dirty="0">
                <a:latin typeface="Arial Black" panose="020B0A04020102020204" pitchFamily="34" charset="0"/>
              </a:rPr>
              <a:t>Ieteikumi, kas palīdzēs saskarsmē ar cilvēku </a:t>
            </a:r>
            <a:r>
              <a:rPr lang="lv-LV" b="1" dirty="0" err="1">
                <a:latin typeface="Arial Black" panose="020B0A04020102020204" pitchFamily="34" charset="0"/>
              </a:rPr>
              <a:t>ratiņkrēslā</a:t>
            </a:r>
            <a:r>
              <a:rPr lang="lv-LV" b="1" dirty="0">
                <a:latin typeface="Arial Black" panose="020B0A04020102020204" pitchFamily="34" charset="0"/>
              </a:rPr>
              <a:t>. </a:t>
            </a:r>
            <a:r>
              <a:rPr lang="lv-LV" b="1" u="sng" dirty="0">
                <a:latin typeface="Arial Black" panose="020B0A04020102020204" pitchFamily="34" charset="0"/>
                <a:hlinkClick r:id="rId3"/>
              </a:rPr>
              <a:t>www.kurzemesregions.lv/izdales</a:t>
            </a:r>
            <a:r>
              <a:rPr lang="lv-LV" b="1" dirty="0">
                <a:latin typeface="Arial Black" panose="020B0A04020102020204" pitchFamily="34" charset="0"/>
              </a:rPr>
              <a:t> materiāli</a:t>
            </a:r>
          </a:p>
          <a:p>
            <a:pPr algn="just"/>
            <a:r>
              <a:rPr lang="lv-LV" b="1" dirty="0">
                <a:latin typeface="Arial Black" panose="020B0A04020102020204" pitchFamily="34" charset="0"/>
              </a:rPr>
              <a:t>Padomi saskarsmē, komunikācijā un sadzīvē ar cilvēkiem ar dažādām psihiskām saslimšanām. </a:t>
            </a:r>
            <a:r>
              <a:rPr lang="lv-LV" b="1" u="sng" dirty="0">
                <a:latin typeface="Arial Black" panose="020B0A04020102020204" pitchFamily="34" charset="0"/>
                <a:hlinkClick r:id="rId4"/>
              </a:rPr>
              <a:t>www.nenoversies.lv</a:t>
            </a:r>
            <a:r>
              <a:rPr lang="lv-LV" b="1" dirty="0">
                <a:latin typeface="Arial Black" panose="020B0A04020102020204" pitchFamily="34" charset="0"/>
              </a:rPr>
              <a:t> /padomi, saskarsme, komunikācija.</a:t>
            </a:r>
          </a:p>
          <a:p>
            <a:pPr marL="0" indent="0">
              <a:buNone/>
            </a:pPr>
            <a:endParaRPr lang="lv-LV" dirty="0"/>
          </a:p>
        </p:txBody>
      </p:sp>
      <p:pic>
        <p:nvPicPr>
          <p:cNvPr id="3074" name="Picture 2" descr="Society clipart 1 » Clipart S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908" y="176717"/>
            <a:ext cx="4442691" cy="200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686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irsraksts 1"/>
          <p:cNvSpPr>
            <a:spLocks noGrp="1"/>
          </p:cNvSpPr>
          <p:nvPr>
            <p:ph type="title"/>
          </p:nvPr>
        </p:nvSpPr>
        <p:spPr>
          <a:xfrm>
            <a:off x="1675629" y="431344"/>
            <a:ext cx="8911687" cy="1280890"/>
          </a:xfrm>
        </p:spPr>
        <p:txBody>
          <a:bodyPr>
            <a:normAutofit/>
          </a:bodyPr>
          <a:lstStyle/>
          <a:p>
            <a:r>
              <a:rPr lang="lv-LV" b="1" dirty="0">
                <a:solidFill>
                  <a:schemeClr val="accent2">
                    <a:lumMod val="75000"/>
                  </a:schemeClr>
                </a:solidFill>
                <a:latin typeface="Arial Black" panose="020B0A04020102020204" pitchFamily="34" charset="0"/>
              </a:rPr>
              <a:t>Sociālā inteliģence</a:t>
            </a:r>
            <a:endParaRPr lang="lv-LV" dirty="0"/>
          </a:p>
        </p:txBody>
      </p:sp>
      <p:sp>
        <p:nvSpPr>
          <p:cNvPr id="11" name="Satura vietturis 2"/>
          <p:cNvSpPr>
            <a:spLocks noGrp="1"/>
          </p:cNvSpPr>
          <p:nvPr>
            <p:ph idx="1"/>
          </p:nvPr>
        </p:nvSpPr>
        <p:spPr>
          <a:xfrm>
            <a:off x="1128684" y="2125449"/>
            <a:ext cx="9553892" cy="3910149"/>
          </a:xfrm>
        </p:spPr>
        <p:txBody>
          <a:bodyPr>
            <a:normAutofit/>
          </a:bodyPr>
          <a:lstStyle/>
          <a:p>
            <a:pPr marL="0" lvl="0" indent="0" algn="ctr">
              <a:buClr>
                <a:srgbClr val="90C226"/>
              </a:buClr>
              <a:buSzPct val="80000"/>
              <a:buNone/>
            </a:pPr>
            <a:r>
              <a:rPr lang="lv-LV" sz="3200" b="1" dirty="0">
                <a:solidFill>
                  <a:prstClr val="black"/>
                </a:solidFill>
                <a:latin typeface="Arial Black" panose="020B0A04020102020204" pitchFamily="34" charset="0"/>
              </a:rPr>
              <a:t>Jo tālāk savā attīstībā ir nonākusi kāda kultūra, jo labāk tā izprot un augstāk vērtē sabiedrības locekļus, kuriem ir smagi izteikti attīstības traucējumi, un jo veselīgāk izturas pret tiem. </a:t>
            </a:r>
          </a:p>
          <a:p>
            <a:pPr marL="0" indent="0" algn="ctr">
              <a:buNone/>
            </a:pPr>
            <a:endParaRPr lang="lv-LV" sz="3200" dirty="0"/>
          </a:p>
        </p:txBody>
      </p:sp>
      <p:pic>
        <p:nvPicPr>
          <p:cNvPr id="2" name="Attēls 1"/>
          <p:cNvPicPr>
            <a:picLocks noChangeAspect="1"/>
          </p:cNvPicPr>
          <p:nvPr/>
        </p:nvPicPr>
        <p:blipFill>
          <a:blip r:embed="rId2"/>
          <a:stretch>
            <a:fillRect/>
          </a:stretch>
        </p:blipFill>
        <p:spPr>
          <a:xfrm>
            <a:off x="9502587" y="134583"/>
            <a:ext cx="2169459" cy="1874413"/>
          </a:xfrm>
          <a:prstGeom prst="rect">
            <a:avLst/>
          </a:prstGeom>
        </p:spPr>
      </p:pic>
    </p:spTree>
    <p:extLst>
      <p:ext uri="{BB962C8B-B14F-4D97-AF65-F5344CB8AC3E}">
        <p14:creationId xmlns:p14="http://schemas.microsoft.com/office/powerpoint/2010/main" val="30390274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a:spLocks noGrp="1"/>
          </p:cNvSpPr>
          <p:nvPr>
            <p:ph type="title"/>
          </p:nvPr>
        </p:nvSpPr>
        <p:spPr>
          <a:xfrm>
            <a:off x="1641579" y="190001"/>
            <a:ext cx="8911687" cy="1280890"/>
          </a:xfrm>
        </p:spPr>
        <p:txBody>
          <a:bodyPr>
            <a:normAutofit/>
          </a:bodyPr>
          <a:lstStyle/>
          <a:p>
            <a:r>
              <a:rPr lang="lv-LV" b="1" dirty="0">
                <a:solidFill>
                  <a:schemeClr val="accent2">
                    <a:lumMod val="75000"/>
                  </a:schemeClr>
                </a:solidFill>
                <a:latin typeface="Arial Black" panose="020B0A04020102020204" pitchFamily="34" charset="0"/>
              </a:rPr>
              <a:t>Inteliģenta valoda</a:t>
            </a:r>
            <a:endParaRPr lang="lv-LV" dirty="0"/>
          </a:p>
        </p:txBody>
      </p:sp>
      <p:sp>
        <p:nvSpPr>
          <p:cNvPr id="5" name="Satura vietturis 2"/>
          <p:cNvSpPr>
            <a:spLocks noGrp="1"/>
          </p:cNvSpPr>
          <p:nvPr>
            <p:ph idx="1"/>
          </p:nvPr>
        </p:nvSpPr>
        <p:spPr>
          <a:xfrm>
            <a:off x="1361440" y="1579417"/>
            <a:ext cx="9658395" cy="4127863"/>
          </a:xfrm>
        </p:spPr>
        <p:txBody>
          <a:bodyPr>
            <a:normAutofit lnSpcReduction="10000"/>
          </a:bodyPr>
          <a:lstStyle/>
          <a:p>
            <a:pPr lvl="0" algn="just">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Mēs </a:t>
            </a:r>
            <a:r>
              <a:rPr lang="lv-LV" sz="2400" b="1" dirty="0">
                <a:solidFill>
                  <a:prstClr val="black"/>
                </a:solidFill>
                <a:latin typeface="Arial Black" panose="020B0A04020102020204" pitchFamily="34" charset="0"/>
              </a:rPr>
              <a:t>itin bieži ļoti veikli klasificējam cilvēkus, kuriem piemīt attīstības traucējumi, un atrodam viņiem apzīmējumus. Atbilstoši traucējumu veidam šādus cilvēkus pieskaita: aklajiem, kurlajiem, paralītiķiem, mugurkaula traumas pārcietušajiem u.c. </a:t>
            </a:r>
          </a:p>
          <a:p>
            <a:pPr lvl="0" algn="just">
              <a:buClr>
                <a:srgbClr val="90C226"/>
              </a:buClr>
              <a:buSzPct val="80000"/>
              <a:buFont typeface="Arial" panose="020B0604020202020204" pitchFamily="34" charset="0"/>
              <a:buChar char="•"/>
            </a:pPr>
            <a:r>
              <a:rPr lang="lv-LV" sz="2400" b="1" dirty="0" smtClean="0">
                <a:solidFill>
                  <a:prstClr val="black"/>
                </a:solidFill>
                <a:latin typeface="Arial Black" panose="020B0A04020102020204" pitchFamily="34" charset="0"/>
              </a:rPr>
              <a:t>Dažiem </a:t>
            </a:r>
            <a:r>
              <a:rPr lang="lv-LV" sz="2400" b="1" dirty="0">
                <a:solidFill>
                  <a:prstClr val="black"/>
                </a:solidFill>
                <a:latin typeface="Arial Black" panose="020B0A04020102020204" pitchFamily="34" charset="0"/>
              </a:rPr>
              <a:t>apzīmējumus piešķiram atbilstoši ārējam izskatam: punduri, kretīni u.c. Vēl citu kaites aprakstīja slavenu mediķu vārdi: Dauna sindroms, </a:t>
            </a:r>
            <a:r>
              <a:rPr lang="lv-LV" sz="2400" b="1" dirty="0" err="1">
                <a:solidFill>
                  <a:prstClr val="black"/>
                </a:solidFill>
                <a:latin typeface="Arial Black" panose="020B0A04020102020204" pitchFamily="34" charset="0"/>
              </a:rPr>
              <a:t>Pārkinsona</a:t>
            </a:r>
            <a:r>
              <a:rPr lang="lv-LV" sz="2400" b="1" dirty="0">
                <a:solidFill>
                  <a:prstClr val="black"/>
                </a:solidFill>
                <a:latin typeface="Arial Black" panose="020B0A04020102020204" pitchFamily="34" charset="0"/>
              </a:rPr>
              <a:t> slimība. Šādiem vārdiem runāt par cilvēkiem ar īpašām vajadzībām nozīmē apmēram to pašu, ko piestiprināt viņiem milzīgas birkas. </a:t>
            </a:r>
          </a:p>
          <a:p>
            <a:pPr marL="0" indent="0">
              <a:buNone/>
            </a:pPr>
            <a:endParaRPr lang="lv-LV" dirty="0"/>
          </a:p>
        </p:txBody>
      </p:sp>
    </p:spTree>
    <p:extLst>
      <p:ext uri="{BB962C8B-B14F-4D97-AF65-F5344CB8AC3E}">
        <p14:creationId xmlns:p14="http://schemas.microsoft.com/office/powerpoint/2010/main" val="28673590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66047" y="310345"/>
            <a:ext cx="8689694" cy="711631"/>
          </a:xfrm>
        </p:spPr>
        <p:txBody>
          <a:bodyPr/>
          <a:lstStyle/>
          <a:p>
            <a:r>
              <a:rPr lang="lv-LV" b="1" dirty="0">
                <a:solidFill>
                  <a:schemeClr val="accent2">
                    <a:lumMod val="75000"/>
                  </a:schemeClr>
                </a:solidFill>
                <a:latin typeface="Arial Black" panose="020B0A04020102020204" pitchFamily="34" charset="0"/>
              </a:rPr>
              <a:t>Inteliģenta valoda</a:t>
            </a:r>
            <a:endParaRPr lang="lv-LV" dirty="0"/>
          </a:p>
        </p:txBody>
      </p:sp>
      <p:sp>
        <p:nvSpPr>
          <p:cNvPr id="3" name="Satura vietturis 2"/>
          <p:cNvSpPr>
            <a:spLocks noGrp="1"/>
          </p:cNvSpPr>
          <p:nvPr>
            <p:ph idx="1"/>
          </p:nvPr>
        </p:nvSpPr>
        <p:spPr>
          <a:xfrm>
            <a:off x="1004046" y="1021976"/>
            <a:ext cx="10963836" cy="5450542"/>
          </a:xfrm>
        </p:spPr>
        <p:txBody>
          <a:bodyPr>
            <a:normAutofit lnSpcReduction="10000"/>
          </a:bodyPr>
          <a:lstStyle/>
          <a:p>
            <a:pPr marL="0" indent="0" algn="ctr">
              <a:buNone/>
            </a:pPr>
            <a:r>
              <a:rPr lang="lv-LV" sz="2800" dirty="0" smtClean="0">
                <a:latin typeface="Arial Black" panose="020B0A04020102020204" pitchFamily="34" charset="0"/>
              </a:rPr>
              <a:t>Pašlaik vārda </a:t>
            </a:r>
            <a:r>
              <a:rPr lang="lv-LV" sz="2800" dirty="0" smtClean="0">
                <a:solidFill>
                  <a:schemeClr val="accent2">
                    <a:lumMod val="75000"/>
                  </a:schemeClr>
                </a:solidFill>
                <a:latin typeface="Arial Black" panose="020B0A04020102020204" pitchFamily="34" charset="0"/>
              </a:rPr>
              <a:t>«invalīds</a:t>
            </a:r>
            <a:r>
              <a:rPr lang="lv-LV" sz="2800" dirty="0" smtClean="0">
                <a:latin typeface="Arial Black" panose="020B0A04020102020204" pitchFamily="34" charset="0"/>
              </a:rPr>
              <a:t>» vietā </a:t>
            </a:r>
          </a:p>
          <a:p>
            <a:pPr marL="0" indent="0" algn="ctr">
              <a:buNone/>
            </a:pPr>
            <a:r>
              <a:rPr lang="lv-LV" sz="2800" dirty="0" smtClean="0">
                <a:latin typeface="Arial Black" panose="020B0A04020102020204" pitchFamily="34" charset="0"/>
              </a:rPr>
              <a:t>Eiropas Savienības Padomes Ģenerālsekretariāta izstrādātajās vadlīnijās iesaka izmantot terminus </a:t>
            </a:r>
          </a:p>
          <a:p>
            <a:pPr marL="0" indent="0" algn="ctr">
              <a:buNone/>
            </a:pPr>
            <a:r>
              <a:rPr lang="lv-LV" sz="2800" dirty="0" smtClean="0">
                <a:solidFill>
                  <a:schemeClr val="accent2">
                    <a:lumMod val="75000"/>
                  </a:schemeClr>
                </a:solidFill>
                <a:latin typeface="Arial Black" panose="020B0A04020102020204" pitchFamily="34" charset="0"/>
              </a:rPr>
              <a:t>«persona ar invaliditāti»</a:t>
            </a:r>
            <a:r>
              <a:rPr lang="lv-LV" sz="2800" dirty="0" smtClean="0">
                <a:latin typeface="Arial Black" panose="020B0A04020102020204" pitchFamily="34" charset="0"/>
              </a:rPr>
              <a:t>  vai </a:t>
            </a:r>
            <a:r>
              <a:rPr lang="lv-LV" sz="2800" dirty="0" smtClean="0">
                <a:solidFill>
                  <a:schemeClr val="accent2">
                    <a:lumMod val="75000"/>
                  </a:schemeClr>
                </a:solidFill>
                <a:latin typeface="Arial Black" panose="020B0A04020102020204" pitchFamily="34" charset="0"/>
              </a:rPr>
              <a:t>«cilvēks ar invaliditāti»</a:t>
            </a:r>
            <a:r>
              <a:rPr lang="lv-LV" sz="2800" dirty="0" smtClean="0">
                <a:solidFill>
                  <a:schemeClr val="tx1"/>
                </a:solidFill>
                <a:latin typeface="Arial Black" panose="020B0A04020102020204" pitchFamily="34" charset="0"/>
              </a:rPr>
              <a:t>.</a:t>
            </a:r>
          </a:p>
          <a:p>
            <a:pPr marL="0" indent="0" algn="ctr">
              <a:buNone/>
            </a:pPr>
            <a:r>
              <a:rPr lang="lv-LV" sz="2800" dirty="0" smtClean="0">
                <a:latin typeface="Arial Black" panose="020B0A04020102020204" pitchFamily="34" charset="0"/>
              </a:rPr>
              <a:t> Lietojot vārdu </a:t>
            </a:r>
            <a:r>
              <a:rPr lang="lv-LV" sz="2800" dirty="0" smtClean="0">
                <a:solidFill>
                  <a:schemeClr val="accent2">
                    <a:lumMod val="75000"/>
                  </a:schemeClr>
                </a:solidFill>
                <a:latin typeface="Arial Black" panose="020B0A04020102020204" pitchFamily="34" charset="0"/>
              </a:rPr>
              <a:t>«invalīds»</a:t>
            </a:r>
            <a:r>
              <a:rPr lang="lv-LV" sz="2800" dirty="0" smtClean="0">
                <a:latin typeface="Arial Black" panose="020B0A04020102020204" pitchFamily="34" charset="0"/>
              </a:rPr>
              <a:t>, </a:t>
            </a:r>
            <a:r>
              <a:rPr lang="lv-LV" sz="2800" u="sng" dirty="0" smtClean="0">
                <a:latin typeface="Arial Black" panose="020B0A04020102020204" pitchFamily="34" charset="0"/>
              </a:rPr>
              <a:t>uzsvars</a:t>
            </a:r>
            <a:r>
              <a:rPr lang="lv-LV" sz="2800" dirty="0" smtClean="0">
                <a:latin typeface="Arial Black" panose="020B0A04020102020204" pitchFamily="34" charset="0"/>
              </a:rPr>
              <a:t> tiek likts </a:t>
            </a:r>
          </a:p>
          <a:p>
            <a:pPr marL="0" indent="0" algn="ctr">
              <a:buNone/>
            </a:pPr>
            <a:r>
              <a:rPr lang="lv-LV" sz="2800" u="sng" dirty="0" smtClean="0">
                <a:latin typeface="Arial Black" panose="020B0A04020102020204" pitchFamily="34" charset="0"/>
              </a:rPr>
              <a:t>uz personas slimību</a:t>
            </a:r>
            <a:r>
              <a:rPr lang="lv-LV" sz="2800" dirty="0" smtClean="0">
                <a:latin typeface="Arial Black" panose="020B0A04020102020204" pitchFamily="34" charset="0"/>
              </a:rPr>
              <a:t>, viņu ar to pilnīgi identificējot,</a:t>
            </a:r>
          </a:p>
          <a:p>
            <a:pPr marL="0" indent="0" algn="ctr">
              <a:buNone/>
            </a:pPr>
            <a:r>
              <a:rPr lang="lv-LV" sz="2800" dirty="0" smtClean="0">
                <a:latin typeface="Arial Black" panose="020B0A04020102020204" pitchFamily="34" charset="0"/>
              </a:rPr>
              <a:t> kamēr </a:t>
            </a:r>
            <a:r>
              <a:rPr lang="lv-LV" sz="2800" dirty="0" smtClean="0">
                <a:solidFill>
                  <a:schemeClr val="accent2">
                    <a:lumMod val="75000"/>
                  </a:schemeClr>
                </a:solidFill>
                <a:latin typeface="Arial Black" panose="020B0A04020102020204" pitchFamily="34" charset="0"/>
              </a:rPr>
              <a:t>«persona ar invaliditāti» </a:t>
            </a:r>
            <a:r>
              <a:rPr lang="lv-LV" sz="2800" u="sng" dirty="0" smtClean="0">
                <a:latin typeface="Arial Black" panose="020B0A04020102020204" pitchFamily="34" charset="0"/>
              </a:rPr>
              <a:t>norāda</a:t>
            </a:r>
            <a:r>
              <a:rPr lang="lv-LV" sz="2800" dirty="0" smtClean="0">
                <a:latin typeface="Arial Black" panose="020B0A04020102020204" pitchFamily="34" charset="0"/>
              </a:rPr>
              <a:t> uz personas </a:t>
            </a:r>
            <a:r>
              <a:rPr lang="lv-LV" sz="2800" u="sng" dirty="0" smtClean="0">
                <a:latin typeface="Arial Black" panose="020B0A04020102020204" pitchFamily="34" charset="0"/>
              </a:rPr>
              <a:t>veselības stāvokli</a:t>
            </a:r>
            <a:r>
              <a:rPr lang="lv-LV" sz="2800" dirty="0" smtClean="0">
                <a:latin typeface="Arial Black" panose="020B0A04020102020204" pitchFamily="34" charset="0"/>
              </a:rPr>
              <a:t>. </a:t>
            </a:r>
          </a:p>
          <a:p>
            <a:pPr marL="0" indent="0" algn="ctr">
              <a:buNone/>
            </a:pPr>
            <a:r>
              <a:rPr lang="lv-LV" sz="2800" dirty="0" smtClean="0">
                <a:latin typeface="Arial Black" panose="020B0A04020102020204" pitchFamily="34" charset="0"/>
              </a:rPr>
              <a:t>Šāda pieeja uzsver, ka vispirms ir cilvēks, nevis viņa diagnoze.</a:t>
            </a:r>
          </a:p>
          <a:p>
            <a:endParaRPr lang="lv-LV" sz="2800" dirty="0"/>
          </a:p>
        </p:txBody>
      </p:sp>
    </p:spTree>
    <p:extLst>
      <p:ext uri="{BB962C8B-B14F-4D97-AF65-F5344CB8AC3E}">
        <p14:creationId xmlns:p14="http://schemas.microsoft.com/office/powerpoint/2010/main" val="20623597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70948" y="238628"/>
            <a:ext cx="8911687" cy="1280890"/>
          </a:xfrm>
        </p:spPr>
        <p:txBody>
          <a:bodyPr/>
          <a:lstStyle/>
          <a:p>
            <a:r>
              <a:rPr lang="lv-LV" b="1" dirty="0">
                <a:solidFill>
                  <a:schemeClr val="accent2">
                    <a:lumMod val="75000"/>
                  </a:schemeClr>
                </a:solidFill>
                <a:latin typeface="Arial Black" panose="020B0A04020102020204" pitchFamily="34" charset="0"/>
              </a:rPr>
              <a:t>Valoda ir attieksmes spogulis</a:t>
            </a:r>
            <a:r>
              <a:rPr lang="lv-LV" dirty="0">
                <a:solidFill>
                  <a:schemeClr val="accent2">
                    <a:lumMod val="75000"/>
                  </a:schemeClr>
                </a:solidFill>
                <a:latin typeface="Arial Black" panose="020B0A04020102020204" pitchFamily="34" charset="0"/>
              </a:rPr>
              <a:t/>
            </a:r>
            <a:br>
              <a:rPr lang="lv-LV" dirty="0">
                <a:solidFill>
                  <a:schemeClr val="accent2">
                    <a:lumMod val="75000"/>
                  </a:schemeClr>
                </a:solidFill>
                <a:latin typeface="Arial Black" panose="020B0A04020102020204" pitchFamily="34" charset="0"/>
              </a:rPr>
            </a:br>
            <a:endParaRPr lang="lv-LV" dirty="0">
              <a:solidFill>
                <a:schemeClr val="accent2">
                  <a:lumMod val="75000"/>
                </a:schemeClr>
              </a:solidFill>
              <a:latin typeface="Arial Black" panose="020B0A04020102020204" pitchFamily="34" charset="0"/>
            </a:endParaRPr>
          </a:p>
        </p:txBody>
      </p:sp>
      <p:pic>
        <p:nvPicPr>
          <p:cNvPr id="2052" name="Picture 4" descr="https://static.lsm.lv/media/2021/11/large/1/gnl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453" y="1078576"/>
            <a:ext cx="8245405" cy="524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85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5090" y="157945"/>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Komunikācijas barjeras saskarsmē </a:t>
            </a:r>
            <a:r>
              <a:rPr lang="lv-LV" b="1" dirty="0" smtClean="0">
                <a:solidFill>
                  <a:schemeClr val="accent2">
                    <a:lumMod val="75000"/>
                  </a:schemeClr>
                </a:solidFill>
                <a:latin typeface="Arial Black" panose="020B0A04020102020204" pitchFamily="34" charset="0"/>
                <a:cs typeface="Arial" panose="020B0604020202020204" pitchFamily="34" charset="0"/>
              </a:rPr>
              <a:t/>
            </a:r>
            <a:br>
              <a:rPr lang="lv-LV" b="1" dirty="0" smtClean="0">
                <a:solidFill>
                  <a:schemeClr val="accent2">
                    <a:lumMod val="75000"/>
                  </a:schemeClr>
                </a:solidFill>
                <a:latin typeface="Arial Black" panose="020B0A04020102020204" pitchFamily="34" charset="0"/>
                <a:cs typeface="Arial" panose="020B0604020202020204" pitchFamily="34" charset="0"/>
              </a:rPr>
            </a:br>
            <a:r>
              <a:rPr lang="lv-LV" b="1" dirty="0" smtClean="0">
                <a:solidFill>
                  <a:schemeClr val="accent2">
                    <a:lumMod val="75000"/>
                  </a:schemeClr>
                </a:solidFill>
                <a:latin typeface="Arial Black" panose="020B0A04020102020204" pitchFamily="34" charset="0"/>
                <a:cs typeface="Arial" panose="020B0604020202020204" pitchFamily="34" charset="0"/>
              </a:rPr>
              <a:t>ar </a:t>
            </a:r>
            <a:r>
              <a:rPr lang="lv-LV" b="1" dirty="0">
                <a:solidFill>
                  <a:schemeClr val="accent2">
                    <a:lumMod val="75000"/>
                  </a:schemeClr>
                </a:solidFill>
                <a:latin typeface="Arial Black" panose="020B0A04020102020204" pitchFamily="34" charset="0"/>
                <a:cs typeface="Arial" panose="020B0604020202020204" pitchFamily="34" charset="0"/>
              </a:rPr>
              <a:t>cilvēkiem ar invaliditāti</a:t>
            </a:r>
            <a:endParaRPr lang="lv-LV" dirty="0"/>
          </a:p>
        </p:txBody>
      </p:sp>
      <p:sp>
        <p:nvSpPr>
          <p:cNvPr id="3" name="Satura vietturis 2"/>
          <p:cNvSpPr>
            <a:spLocks noGrp="1"/>
          </p:cNvSpPr>
          <p:nvPr>
            <p:ph idx="1"/>
          </p:nvPr>
        </p:nvSpPr>
        <p:spPr>
          <a:xfrm>
            <a:off x="821985" y="1443317"/>
            <a:ext cx="10337896" cy="5141260"/>
          </a:xfrm>
        </p:spPr>
        <p:txBody>
          <a:bodyPr>
            <a:normAutofit/>
          </a:bodyPr>
          <a:lstStyle/>
          <a:p>
            <a:pPr marL="0" indent="0">
              <a:buNone/>
            </a:pPr>
            <a:r>
              <a:rPr lang="lv-LV" sz="2000" dirty="0">
                <a:latin typeface="Arial Black" panose="020B0A04020102020204" pitchFamily="34" charset="0"/>
              </a:rPr>
              <a:t>Pēc komunikācijas līdzekļiem </a:t>
            </a:r>
            <a:r>
              <a:rPr lang="lv-LV" sz="2000" dirty="0" smtClean="0">
                <a:latin typeface="Arial Black" panose="020B0A04020102020204" pitchFamily="34" charset="0"/>
              </a:rPr>
              <a:t>izšķir:</a:t>
            </a:r>
          </a:p>
          <a:p>
            <a:r>
              <a:rPr lang="lv-LV" sz="2000" dirty="0" smtClean="0">
                <a:latin typeface="Arial Black" panose="020B0A04020102020204" pitchFamily="34" charset="0"/>
              </a:rPr>
              <a:t>vārdisko </a:t>
            </a:r>
            <a:r>
              <a:rPr lang="lv-LV" sz="2000" dirty="0">
                <a:latin typeface="Arial Black" panose="020B0A04020102020204" pitchFamily="34" charset="0"/>
              </a:rPr>
              <a:t>(verbālo) komunikāciju (rakstisko un mutisko</a:t>
            </a:r>
            <a:r>
              <a:rPr lang="lv-LV" sz="2000" dirty="0" smtClean="0">
                <a:latin typeface="Arial Black" panose="020B0A04020102020204" pitchFamily="34" charset="0"/>
              </a:rPr>
              <a:t>), </a:t>
            </a:r>
          </a:p>
          <a:p>
            <a:r>
              <a:rPr lang="lv-LV" sz="2000" dirty="0" smtClean="0">
                <a:latin typeface="Arial Black" panose="020B0A04020102020204" pitchFamily="34" charset="0"/>
              </a:rPr>
              <a:t>neverbālo </a:t>
            </a:r>
            <a:r>
              <a:rPr lang="lv-LV" sz="2000" dirty="0">
                <a:latin typeface="Arial Black" panose="020B0A04020102020204" pitchFamily="34" charset="0"/>
              </a:rPr>
              <a:t>(</a:t>
            </a:r>
            <a:r>
              <a:rPr lang="lv-LV" sz="2000" dirty="0" smtClean="0">
                <a:latin typeface="Arial Black" panose="020B0A04020102020204" pitchFamily="34" charset="0"/>
              </a:rPr>
              <a:t>žesti, </a:t>
            </a:r>
            <a:r>
              <a:rPr lang="lv-LV" sz="2000" dirty="0">
                <a:latin typeface="Arial Black" panose="020B0A04020102020204" pitchFamily="34" charset="0"/>
              </a:rPr>
              <a:t>m</a:t>
            </a:r>
            <a:r>
              <a:rPr lang="lv-LV" sz="2000" dirty="0" smtClean="0">
                <a:latin typeface="Arial Black" panose="020B0A04020102020204" pitchFamily="34" charset="0"/>
              </a:rPr>
              <a:t>īmika</a:t>
            </a:r>
            <a:r>
              <a:rPr lang="lv-LV" sz="2000" dirty="0">
                <a:latin typeface="Arial Black" panose="020B0A04020102020204" pitchFamily="34" charset="0"/>
              </a:rPr>
              <a:t>, intonācija u.c</a:t>
            </a:r>
            <a:r>
              <a:rPr lang="lv-LV" sz="2000" dirty="0" smtClean="0">
                <a:latin typeface="Arial Black" panose="020B0A04020102020204" pitchFamily="34" charset="0"/>
              </a:rPr>
              <a:t>.) komunikāciju.</a:t>
            </a:r>
          </a:p>
          <a:p>
            <a:pPr marL="0" indent="0">
              <a:buNone/>
            </a:pPr>
            <a:endParaRPr lang="lv-LV" sz="2000" dirty="0">
              <a:latin typeface="Arial Black" panose="020B0A04020102020204" pitchFamily="34" charset="0"/>
            </a:endParaRPr>
          </a:p>
          <a:p>
            <a:pPr marL="0" indent="0" fontAlgn="base">
              <a:buNone/>
            </a:pPr>
            <a:r>
              <a:rPr lang="lv-LV" sz="2000" dirty="0">
                <a:latin typeface="Arial Black" panose="020B0A04020102020204" pitchFamily="34" charset="0"/>
              </a:rPr>
              <a:t>Komunikācijas prasmju sarakstā ir ierindojamas tādas spējas kā:</a:t>
            </a:r>
          </a:p>
          <a:p>
            <a:pPr fontAlgn="base"/>
            <a:r>
              <a:rPr lang="lv-LV" sz="2000" dirty="0" smtClean="0">
                <a:latin typeface="Arial Black" panose="020B0A04020102020204" pitchFamily="34" charset="0"/>
              </a:rPr>
              <a:t>prasme </a:t>
            </a:r>
            <a:r>
              <a:rPr lang="lv-LV" sz="2000" dirty="0">
                <a:latin typeface="Arial Black" panose="020B0A04020102020204" pitchFamily="34" charset="0"/>
              </a:rPr>
              <a:t>pamatot savus uzskatus, </a:t>
            </a:r>
            <a:r>
              <a:rPr lang="lv-LV" sz="2000" dirty="0" smtClean="0">
                <a:latin typeface="Arial Black" panose="020B0A04020102020204" pitchFamily="34" charset="0"/>
              </a:rPr>
              <a:t>viedokli,</a:t>
            </a:r>
            <a:endParaRPr lang="lv-LV" sz="2000" dirty="0">
              <a:latin typeface="Arial Black" panose="020B0A04020102020204" pitchFamily="34" charset="0"/>
            </a:endParaRPr>
          </a:p>
          <a:p>
            <a:pPr fontAlgn="base"/>
            <a:r>
              <a:rPr lang="lv-LV" sz="2000" dirty="0" smtClean="0">
                <a:latin typeface="Arial Black" panose="020B0A04020102020204" pitchFamily="34" charset="0"/>
              </a:rPr>
              <a:t>spēja </a:t>
            </a:r>
            <a:r>
              <a:rPr lang="lv-LV" sz="2000" dirty="0">
                <a:latin typeface="Arial Black" panose="020B0A04020102020204" pitchFamily="34" charset="0"/>
              </a:rPr>
              <a:t>pārliecināt un argumentēt savu </a:t>
            </a:r>
            <a:r>
              <a:rPr lang="lv-LV" sz="2000" dirty="0" smtClean="0">
                <a:latin typeface="Arial Black" panose="020B0A04020102020204" pitchFamily="34" charset="0"/>
              </a:rPr>
              <a:t>viedokli,</a:t>
            </a:r>
            <a:endParaRPr lang="lv-LV" sz="2000" dirty="0">
              <a:latin typeface="Arial Black" panose="020B0A04020102020204" pitchFamily="34" charset="0"/>
            </a:endParaRPr>
          </a:p>
          <a:p>
            <a:pPr fontAlgn="base"/>
            <a:r>
              <a:rPr lang="lv-LV" sz="2000" dirty="0">
                <a:latin typeface="Arial Black" panose="020B0A04020102020204" pitchFamily="34" charset="0"/>
              </a:rPr>
              <a:t>atrisināt </a:t>
            </a:r>
            <a:r>
              <a:rPr lang="lv-LV" sz="2000" dirty="0" smtClean="0">
                <a:latin typeface="Arial Black" panose="020B0A04020102020204" pitchFamily="34" charset="0"/>
              </a:rPr>
              <a:t>konfliktus,</a:t>
            </a:r>
            <a:endParaRPr lang="lv-LV" sz="2000" dirty="0">
              <a:latin typeface="Arial Black" panose="020B0A04020102020204" pitchFamily="34" charset="0"/>
            </a:endParaRPr>
          </a:p>
          <a:p>
            <a:pPr fontAlgn="base"/>
            <a:r>
              <a:rPr lang="lv-LV" sz="2000" dirty="0">
                <a:latin typeface="Arial Black" panose="020B0A04020102020204" pitchFamily="34" charset="0"/>
              </a:rPr>
              <a:t>spējas sastrādāties komandā vai strādāt </a:t>
            </a:r>
            <a:r>
              <a:rPr lang="lv-LV" sz="2000" dirty="0" smtClean="0">
                <a:latin typeface="Arial Black" panose="020B0A04020102020204" pitchFamily="34" charset="0"/>
              </a:rPr>
              <a:t>vienatnē,</a:t>
            </a:r>
            <a:endParaRPr lang="lv-LV" sz="2000" dirty="0">
              <a:latin typeface="Arial Black" panose="020B0A04020102020204" pitchFamily="34" charset="0"/>
            </a:endParaRPr>
          </a:p>
          <a:p>
            <a:pPr fontAlgn="base"/>
            <a:r>
              <a:rPr lang="lv-LV" sz="2000" dirty="0">
                <a:latin typeface="Arial Black" panose="020B0A04020102020204" pitchFamily="34" charset="0"/>
              </a:rPr>
              <a:t>oratora spējas, prasmes pasniegt klausītājiem </a:t>
            </a:r>
            <a:r>
              <a:rPr lang="lv-LV" sz="2000" dirty="0" smtClean="0">
                <a:latin typeface="Arial Black" panose="020B0A04020102020204" pitchFamily="34" charset="0"/>
              </a:rPr>
              <a:t>informāciju,</a:t>
            </a:r>
            <a:endParaRPr lang="lv-LV" sz="2000" dirty="0">
              <a:latin typeface="Arial Black" panose="020B0A04020102020204" pitchFamily="34" charset="0"/>
            </a:endParaRPr>
          </a:p>
          <a:p>
            <a:pPr fontAlgn="base"/>
            <a:r>
              <a:rPr lang="lv-LV" sz="2000" dirty="0">
                <a:latin typeface="Arial Black" panose="020B0A04020102020204" pitchFamily="34" charset="0"/>
              </a:rPr>
              <a:t>lietišķā etiķete u.c.</a:t>
            </a:r>
          </a:p>
          <a:p>
            <a:endParaRPr lang="lv-LV" dirty="0">
              <a:latin typeface="Arial Black" panose="020B0A04020102020204" pitchFamily="34" charset="0"/>
            </a:endParaRPr>
          </a:p>
        </p:txBody>
      </p:sp>
      <p:pic>
        <p:nvPicPr>
          <p:cNvPr id="4" name="Attēls 3"/>
          <p:cNvPicPr>
            <a:picLocks noChangeAspect="1"/>
          </p:cNvPicPr>
          <p:nvPr/>
        </p:nvPicPr>
        <p:blipFill>
          <a:blip r:embed="rId2"/>
          <a:stretch>
            <a:fillRect/>
          </a:stretch>
        </p:blipFill>
        <p:spPr>
          <a:xfrm>
            <a:off x="9910202" y="157945"/>
            <a:ext cx="1962784" cy="1962784"/>
          </a:xfrm>
          <a:prstGeom prst="rect">
            <a:avLst/>
          </a:prstGeom>
        </p:spPr>
      </p:pic>
    </p:spTree>
    <p:extLst>
      <p:ext uri="{BB962C8B-B14F-4D97-AF65-F5344CB8AC3E}">
        <p14:creationId xmlns:p14="http://schemas.microsoft.com/office/powerpoint/2010/main" val="3220451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02888" y="347020"/>
            <a:ext cx="8717869" cy="690884"/>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lstStyle/>
          <a:p>
            <a:r>
              <a:rPr lang="lv-LV" b="1" dirty="0">
                <a:solidFill>
                  <a:schemeClr val="accent2">
                    <a:lumMod val="75000"/>
                  </a:schemeClr>
                </a:solidFill>
                <a:latin typeface="Arial Black" panose="020B0A04020102020204" pitchFamily="34" charset="0"/>
                <a:cs typeface="Arial" panose="020B0604020202020204" pitchFamily="34" charset="0"/>
              </a:rPr>
              <a:t>Emocionālā inteliģence</a:t>
            </a:r>
          </a:p>
        </p:txBody>
      </p:sp>
      <p:sp>
        <p:nvSpPr>
          <p:cNvPr id="3" name="Satura vietturis 2"/>
          <p:cNvSpPr>
            <a:spLocks noGrp="1"/>
          </p:cNvSpPr>
          <p:nvPr>
            <p:ph idx="1"/>
          </p:nvPr>
        </p:nvSpPr>
        <p:spPr>
          <a:xfrm>
            <a:off x="1289924" y="1348508"/>
            <a:ext cx="9928361" cy="4441371"/>
          </a:xfrm>
        </p:spPr>
        <p:txBody>
          <a:bodyPr/>
          <a:lstStyle/>
          <a:p>
            <a:pPr marL="0" indent="0" algn="just">
              <a:buNone/>
            </a:pPr>
            <a:r>
              <a:rPr lang="lv-LV" b="1" dirty="0">
                <a:latin typeface="Arial Black" panose="020B0A04020102020204" pitchFamily="34" charset="0"/>
                <a:cs typeface="Arial" panose="020B0604020202020204" pitchFamily="34" charset="0"/>
              </a:rPr>
              <a:t>Tikai 90.-gadu sākumā tika publicēti pirmie pētījumi par emocionālo inteliģenci. 1990. gadā </a:t>
            </a:r>
            <a:r>
              <a:rPr lang="lv-LV" b="1" dirty="0" err="1">
                <a:latin typeface="Arial Black" panose="020B0A04020102020204" pitchFamily="34" charset="0"/>
                <a:cs typeface="Arial" panose="020B0604020202020204" pitchFamily="34" charset="0"/>
              </a:rPr>
              <a:t>Dž</a:t>
            </a:r>
            <a:r>
              <a:rPr lang="lv-LV" b="1" dirty="0">
                <a:latin typeface="Arial Black" panose="020B0A04020102020204" pitchFamily="34" charset="0"/>
                <a:cs typeface="Arial" panose="020B0604020202020204" pitchFamily="34" charset="0"/>
              </a:rPr>
              <a:t>. Meiers un P. </a:t>
            </a:r>
            <a:r>
              <a:rPr lang="lv-LV" b="1" dirty="0" err="1">
                <a:latin typeface="Arial Black" panose="020B0A04020102020204" pitchFamily="34" charset="0"/>
                <a:cs typeface="Arial" panose="020B0604020202020204" pitchFamily="34" charset="0"/>
              </a:rPr>
              <a:t>Salovejs</a:t>
            </a:r>
            <a:r>
              <a:rPr lang="lv-LV" b="1" dirty="0">
                <a:latin typeface="Arial Black" panose="020B0A04020102020204" pitchFamily="34" charset="0"/>
                <a:cs typeface="Arial" panose="020B0604020202020204" pitchFamily="34" charset="0"/>
              </a:rPr>
              <a:t> piedāvāja pirmo šī termina definīciju: emocionālā inteliģence ir spēja adekvāti sajust, uztvert, saprast, izpaust un kontrolēt emocijas. </a:t>
            </a:r>
          </a:p>
          <a:p>
            <a:pPr marL="0" indent="0" algn="just">
              <a:buNone/>
            </a:pPr>
            <a:r>
              <a:rPr lang="lv-LV" b="1" dirty="0" err="1">
                <a:latin typeface="Arial Black" panose="020B0A04020102020204" pitchFamily="34" charset="0"/>
                <a:cs typeface="Arial" panose="020B0604020202020204" pitchFamily="34" charset="0"/>
              </a:rPr>
              <a:t>R.Bāra</a:t>
            </a:r>
            <a:r>
              <a:rPr lang="lv-LV" b="1" dirty="0">
                <a:latin typeface="Arial Black" panose="020B0A04020102020204" pitchFamily="34" charset="0"/>
                <a:cs typeface="Arial" panose="020B0604020202020204" pitchFamily="34" charset="0"/>
              </a:rPr>
              <a:t> - </a:t>
            </a:r>
            <a:r>
              <a:rPr lang="lv-LV" b="1" dirty="0" err="1">
                <a:latin typeface="Arial Black" panose="020B0A04020102020204" pitchFamily="34" charset="0"/>
                <a:cs typeface="Arial" panose="020B0604020202020204" pitchFamily="34" charset="0"/>
              </a:rPr>
              <a:t>Ona</a:t>
            </a:r>
            <a:r>
              <a:rPr lang="lv-LV" b="1" dirty="0">
                <a:latin typeface="Arial Black" panose="020B0A04020102020204" pitchFamily="34" charset="0"/>
                <a:cs typeface="Arial" panose="020B0604020202020204" pitchFamily="34" charset="0"/>
              </a:rPr>
              <a:t> definēja emocionālo inteliģenci, ka tā ir nekognitīvu spēju, kompetenču un prasmju kopums, kas ietekmē cilvēka spējas gūt sekmes un spējas tikt galā ar apkārtējo apstākļu prasībām un spiedienu. </a:t>
            </a:r>
            <a:endParaRPr lang="lv-LV" b="1" dirty="0" smtClean="0">
              <a:latin typeface="Arial Black" panose="020B0A04020102020204" pitchFamily="34" charset="0"/>
              <a:cs typeface="Arial" panose="020B0604020202020204" pitchFamily="34" charset="0"/>
            </a:endParaRPr>
          </a:p>
          <a:p>
            <a:pPr marL="0" indent="0" algn="just">
              <a:buNone/>
            </a:pPr>
            <a:endParaRPr lang="lv-LV" b="1" i="1" dirty="0">
              <a:latin typeface="Arial Black" panose="020B0A04020102020204" pitchFamily="34" charset="0"/>
              <a:cs typeface="Arial" panose="020B0604020202020204" pitchFamily="34" charset="0"/>
            </a:endParaRPr>
          </a:p>
          <a:p>
            <a:pPr marL="0" indent="0" algn="just">
              <a:buNone/>
            </a:pPr>
            <a:r>
              <a:rPr lang="lv-LV" sz="2400" b="1" i="1" dirty="0">
                <a:solidFill>
                  <a:schemeClr val="accent2">
                    <a:lumMod val="75000"/>
                  </a:schemeClr>
                </a:solidFill>
                <a:latin typeface="Arial Black" panose="020B0A04020102020204" pitchFamily="34" charset="0"/>
                <a:cs typeface="Arial" panose="020B0604020202020204" pitchFamily="34" charset="0"/>
              </a:rPr>
              <a:t>Emocionālā inteliģence (EI) - </a:t>
            </a:r>
            <a:r>
              <a:rPr lang="lv-LV" sz="2400" b="1" i="1" u="sng" dirty="0">
                <a:solidFill>
                  <a:schemeClr val="accent2">
                    <a:lumMod val="75000"/>
                  </a:schemeClr>
                </a:solidFill>
                <a:latin typeface="Arial Black" panose="020B0A04020102020204" pitchFamily="34" charset="0"/>
                <a:cs typeface="Arial" panose="020B0604020202020204" pitchFamily="34" charset="0"/>
              </a:rPr>
              <a:t>spēja adekvāti sajust, uztvert, saprast, izpaust, kontrolēt emocijas, </a:t>
            </a:r>
            <a:r>
              <a:rPr lang="lv-LV" sz="2400" b="1" i="1" u="sng" dirty="0" smtClean="0">
                <a:solidFill>
                  <a:schemeClr val="accent2">
                    <a:lumMod val="75000"/>
                  </a:schemeClr>
                </a:solidFill>
                <a:latin typeface="Arial Black" panose="020B0A04020102020204" pitchFamily="34" charset="0"/>
                <a:cs typeface="Arial" panose="020B0604020202020204" pitchFamily="34" charset="0"/>
              </a:rPr>
              <a:t>kā </a:t>
            </a:r>
            <a:r>
              <a:rPr lang="lv-LV" sz="2400" b="1" i="1" u="sng" dirty="0">
                <a:solidFill>
                  <a:schemeClr val="accent2">
                    <a:lumMod val="75000"/>
                  </a:schemeClr>
                </a:solidFill>
                <a:latin typeface="Arial Black" panose="020B0A04020102020204" pitchFamily="34" charset="0"/>
                <a:cs typeface="Arial" panose="020B0604020202020204" pitchFamily="34" charset="0"/>
              </a:rPr>
              <a:t>arī spēja līdzsvarot emocionālo prātu (jūtas) ar loģisko prātu (domāšanu).</a:t>
            </a:r>
          </a:p>
          <a:p>
            <a:pPr marL="0" indent="0">
              <a:buNone/>
            </a:pPr>
            <a:endParaRPr lang="lv-LV"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8910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5090" y="122087"/>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Komunikācijas barjeras saskarsmē ar cilvēkiem ar invaliditāti</a:t>
            </a:r>
            <a:endParaRPr lang="lv-LV" dirty="0"/>
          </a:p>
        </p:txBody>
      </p:sp>
      <p:sp>
        <p:nvSpPr>
          <p:cNvPr id="3" name="Satura vietturis 2"/>
          <p:cNvSpPr>
            <a:spLocks noGrp="1"/>
          </p:cNvSpPr>
          <p:nvPr>
            <p:ph idx="1"/>
          </p:nvPr>
        </p:nvSpPr>
        <p:spPr>
          <a:xfrm>
            <a:off x="1281953" y="1187824"/>
            <a:ext cx="10910047" cy="5670176"/>
          </a:xfrm>
        </p:spPr>
        <p:txBody>
          <a:bodyPr>
            <a:normAutofit fontScale="92500" lnSpcReduction="20000"/>
          </a:bodyPr>
          <a:lstStyle/>
          <a:p>
            <a:pPr marL="0" indent="0">
              <a:buNone/>
            </a:pPr>
            <a:r>
              <a:rPr lang="lv-LV" dirty="0">
                <a:latin typeface="Arial Black" panose="020B0A04020102020204" pitchFamily="34" charset="0"/>
              </a:rPr>
              <a:t>Trīs komunikācijas barjeru </a:t>
            </a:r>
            <a:r>
              <a:rPr lang="lv-LV" dirty="0" smtClean="0">
                <a:latin typeface="Arial Black" panose="020B0A04020102020204" pitchFamily="34" charset="0"/>
              </a:rPr>
              <a:t>veidi:</a:t>
            </a:r>
          </a:p>
          <a:p>
            <a:pPr marL="0" indent="0">
              <a:buNone/>
            </a:pPr>
            <a:r>
              <a:rPr lang="lv-LV" u="sng" dirty="0" smtClean="0">
                <a:solidFill>
                  <a:schemeClr val="accent2">
                    <a:lumMod val="75000"/>
                  </a:schemeClr>
                </a:solidFill>
                <a:latin typeface="Arial Black" panose="020B0A04020102020204" pitchFamily="34" charset="0"/>
              </a:rPr>
              <a:t>IZVAIRĪŠANĀS</a:t>
            </a:r>
          </a:p>
          <a:p>
            <a:pPr marL="0" indent="0">
              <a:buNone/>
            </a:pPr>
            <a:r>
              <a:rPr lang="lv-LV" sz="2000" dirty="0" smtClean="0">
                <a:latin typeface="Arial Black" panose="020B0A04020102020204" pitchFamily="34" charset="0"/>
              </a:rPr>
              <a:t>Rodas </a:t>
            </a:r>
            <a:r>
              <a:rPr lang="lv-LV" sz="2000" dirty="0">
                <a:latin typeface="Arial Black" panose="020B0A04020102020204" pitchFamily="34" charset="0"/>
              </a:rPr>
              <a:t>tad, ja </a:t>
            </a:r>
            <a:r>
              <a:rPr lang="lv-LV" sz="2000" dirty="0" smtClean="0">
                <a:latin typeface="Arial Black" panose="020B0A04020102020204" pitchFamily="34" charset="0"/>
              </a:rPr>
              <a:t>sarunas </a:t>
            </a:r>
            <a:r>
              <a:rPr lang="lv-LV" sz="2000" dirty="0">
                <a:latin typeface="Arial Black" panose="020B0A04020102020204" pitchFamily="34" charset="0"/>
              </a:rPr>
              <a:t>biedrs vai auditorija, t</a:t>
            </a:r>
            <a:r>
              <a:rPr lang="lv-LV" sz="2000" dirty="0" smtClean="0">
                <a:latin typeface="Arial Black" panose="020B0A04020102020204" pitchFamily="34" charset="0"/>
              </a:rPr>
              <a:t>evi </a:t>
            </a:r>
            <a:r>
              <a:rPr lang="lv-LV" sz="2000" dirty="0">
                <a:latin typeface="Arial Black" panose="020B0A04020102020204" pitchFamily="34" charset="0"/>
              </a:rPr>
              <a:t>redz kā bīstamu, draudīgu personu, ienaidnieku vai personu, kas </a:t>
            </a:r>
            <a:r>
              <a:rPr lang="lv-LV" sz="2000" dirty="0" err="1">
                <a:latin typeface="Arial Black" panose="020B0A04020102020204" pitchFamily="34" charset="0"/>
              </a:rPr>
              <a:t>nevēl</a:t>
            </a:r>
            <a:r>
              <a:rPr lang="lv-LV" sz="2000" dirty="0">
                <a:latin typeface="Arial Black" panose="020B0A04020102020204" pitchFamily="34" charset="0"/>
              </a:rPr>
              <a:t> </a:t>
            </a:r>
            <a:r>
              <a:rPr lang="lv-LV" sz="2000" dirty="0" smtClean="0">
                <a:latin typeface="Arial Black" panose="020B0A04020102020204" pitchFamily="34" charset="0"/>
              </a:rPr>
              <a:t>viņam </a:t>
            </a:r>
            <a:r>
              <a:rPr lang="lv-LV" sz="2000" dirty="0">
                <a:latin typeface="Arial Black" panose="020B0A04020102020204" pitchFamily="34" charset="0"/>
              </a:rPr>
              <a:t>labu</a:t>
            </a:r>
            <a:r>
              <a:rPr lang="lv-LV" sz="2000" dirty="0" smtClean="0">
                <a:latin typeface="Arial Black" panose="020B0A04020102020204" pitchFamily="34" charset="0"/>
              </a:rPr>
              <a:t>.</a:t>
            </a:r>
          </a:p>
          <a:p>
            <a:pPr marL="0" indent="0">
              <a:buNone/>
            </a:pPr>
            <a:r>
              <a:rPr lang="lv-LV" sz="2000" u="sng" dirty="0" smtClean="0">
                <a:solidFill>
                  <a:schemeClr val="accent2">
                    <a:lumMod val="75000"/>
                  </a:schemeClr>
                </a:solidFill>
                <a:latin typeface="Arial Black" panose="020B0A04020102020204" pitchFamily="34" charset="0"/>
              </a:rPr>
              <a:t>AUTORITĀTE</a:t>
            </a:r>
          </a:p>
          <a:p>
            <a:pPr marL="0" indent="0">
              <a:buNone/>
            </a:pPr>
            <a:r>
              <a:rPr lang="lv-LV" dirty="0" smtClean="0">
                <a:latin typeface="Arial Black" panose="020B0A04020102020204" pitchFamily="34" charset="0"/>
              </a:rPr>
              <a:t>Klausītāji </a:t>
            </a:r>
            <a:r>
              <a:rPr lang="lv-LV" dirty="0">
                <a:latin typeface="Arial Black" panose="020B0A04020102020204" pitchFamily="34" charset="0"/>
              </a:rPr>
              <a:t>uzticas vai neuzticas nevis tādēļ, </a:t>
            </a:r>
            <a:r>
              <a:rPr lang="lv-LV" dirty="0" smtClean="0">
                <a:latin typeface="Arial Black" panose="020B0A04020102020204" pitchFamily="34" charset="0"/>
              </a:rPr>
              <a:t>ka </a:t>
            </a:r>
            <a:r>
              <a:rPr lang="lv-LV" dirty="0">
                <a:latin typeface="Arial Black" panose="020B0A04020102020204" pitchFamily="34" charset="0"/>
              </a:rPr>
              <a:t>varētu sniegt nepatiesu, nederīgu informāciju, bet gan izvērtējot </a:t>
            </a:r>
            <a:r>
              <a:rPr lang="lv-LV" dirty="0" smtClean="0">
                <a:latin typeface="Arial Black" panose="020B0A04020102020204" pitchFamily="34" charset="0"/>
              </a:rPr>
              <a:t>tevi </a:t>
            </a:r>
            <a:r>
              <a:rPr lang="lv-LV" dirty="0">
                <a:latin typeface="Arial Black" panose="020B0A04020102020204" pitchFamily="34" charset="0"/>
              </a:rPr>
              <a:t>kā personu – vai </a:t>
            </a:r>
            <a:r>
              <a:rPr lang="lv-LV" dirty="0" smtClean="0">
                <a:latin typeface="Arial Black" panose="020B0A04020102020204" pitchFamily="34" charset="0"/>
              </a:rPr>
              <a:t>tev </a:t>
            </a:r>
            <a:r>
              <a:rPr lang="lv-LV" dirty="0">
                <a:latin typeface="Arial Black" panose="020B0A04020102020204" pitchFamily="34" charset="0"/>
              </a:rPr>
              <a:t>var uzticēties, vai </a:t>
            </a:r>
            <a:r>
              <a:rPr lang="lv-LV" dirty="0" smtClean="0">
                <a:latin typeface="Arial Black" panose="020B0A04020102020204" pitchFamily="34" charset="0"/>
              </a:rPr>
              <a:t>tu </a:t>
            </a:r>
            <a:r>
              <a:rPr lang="lv-LV" dirty="0">
                <a:latin typeface="Arial Black" panose="020B0A04020102020204" pitchFamily="34" charset="0"/>
              </a:rPr>
              <a:t>patīc klausītājam vai klausītāju grupai</a:t>
            </a:r>
            <a:r>
              <a:rPr lang="lv-LV" dirty="0" smtClean="0">
                <a:latin typeface="Arial Black" panose="020B0A04020102020204" pitchFamily="34" charset="0"/>
              </a:rPr>
              <a:t>.</a:t>
            </a:r>
          </a:p>
          <a:p>
            <a:pPr marL="0" indent="0">
              <a:buNone/>
            </a:pPr>
            <a:r>
              <a:rPr lang="lv-LV" sz="2000" u="sng" dirty="0" smtClean="0">
                <a:solidFill>
                  <a:schemeClr val="accent2">
                    <a:lumMod val="75000"/>
                  </a:schemeClr>
                </a:solidFill>
                <a:latin typeface="Arial Black" panose="020B0A04020102020204" pitchFamily="34" charset="0"/>
              </a:rPr>
              <a:t>NESAPRATNE</a:t>
            </a:r>
            <a:endParaRPr lang="lv-LV" sz="2000" u="sng" dirty="0">
              <a:solidFill>
                <a:schemeClr val="accent2">
                  <a:lumMod val="75000"/>
                </a:schemeClr>
              </a:solidFill>
              <a:latin typeface="Arial Black" panose="020B0A04020102020204" pitchFamily="34" charset="0"/>
            </a:endParaRPr>
          </a:p>
          <a:p>
            <a:pPr marL="0" indent="0">
              <a:buNone/>
            </a:pPr>
            <a:r>
              <a:rPr lang="lv-LV" dirty="0" smtClean="0">
                <a:latin typeface="Arial Black" panose="020B0A04020102020204" pitchFamily="34" charset="0"/>
              </a:rPr>
              <a:t>Ir </a:t>
            </a:r>
            <a:r>
              <a:rPr lang="lv-LV" dirty="0">
                <a:latin typeface="Arial Black" panose="020B0A04020102020204" pitchFamily="34" charset="0"/>
              </a:rPr>
              <a:t>četru veidu nesapratnes </a:t>
            </a:r>
            <a:r>
              <a:rPr lang="lv-LV" dirty="0" smtClean="0">
                <a:latin typeface="Arial Black" panose="020B0A04020102020204" pitchFamily="34" charset="0"/>
              </a:rPr>
              <a:t>barjeras:</a:t>
            </a:r>
          </a:p>
          <a:p>
            <a:pPr marL="0" indent="0">
              <a:buNone/>
            </a:pPr>
            <a:r>
              <a:rPr lang="lv-LV" dirty="0" smtClean="0">
                <a:latin typeface="Arial Black" panose="020B0A04020102020204" pitchFamily="34" charset="0"/>
              </a:rPr>
              <a:t>1)Fonētiskā - rodas, ja runā </a:t>
            </a:r>
            <a:r>
              <a:rPr lang="lv-LV" dirty="0">
                <a:latin typeface="Arial Black" panose="020B0A04020102020204" pitchFamily="34" charset="0"/>
              </a:rPr>
              <a:t>klausītājiem svešā valodā, pārāk ātri, neskaidri, norij galotnes, runā ar lielu akcentu vai kā citādi padari </a:t>
            </a:r>
            <a:r>
              <a:rPr lang="lv-LV" dirty="0" smtClean="0">
                <a:latin typeface="Arial Black" panose="020B0A04020102020204" pitchFamily="34" charset="0"/>
              </a:rPr>
              <a:t>tevis </a:t>
            </a:r>
            <a:r>
              <a:rPr lang="lv-LV" dirty="0">
                <a:latin typeface="Arial Black" panose="020B0A04020102020204" pitchFamily="34" charset="0"/>
              </a:rPr>
              <a:t>radītās verbālās skaņas neuztveramas, nesaprotamas. </a:t>
            </a:r>
            <a:endParaRPr lang="lv-LV" dirty="0" smtClean="0">
              <a:latin typeface="Arial Black" panose="020B0A04020102020204" pitchFamily="34" charset="0"/>
            </a:endParaRPr>
          </a:p>
          <a:p>
            <a:pPr marL="0" indent="0">
              <a:buNone/>
            </a:pPr>
            <a:r>
              <a:rPr lang="lv-LV" dirty="0" smtClean="0">
                <a:latin typeface="Arial Black" panose="020B0A04020102020204" pitchFamily="34" charset="0"/>
              </a:rPr>
              <a:t>2) Semantiskā - rodas</a:t>
            </a:r>
            <a:r>
              <a:rPr lang="lv-LV" dirty="0">
                <a:latin typeface="Arial Black" panose="020B0A04020102020204" pitchFamily="34" charset="0"/>
              </a:rPr>
              <a:t>, ja informācija, ko </a:t>
            </a:r>
            <a:r>
              <a:rPr lang="lv-LV" dirty="0" smtClean="0">
                <a:latin typeface="Arial Black" panose="020B0A04020102020204" pitchFamily="34" charset="0"/>
              </a:rPr>
              <a:t>pasniedz</a:t>
            </a:r>
            <a:r>
              <a:rPr lang="lv-LV" dirty="0">
                <a:latin typeface="Arial Black" panose="020B0A04020102020204" pitchFamily="34" charset="0"/>
              </a:rPr>
              <a:t>, nav saprotama no satura viedokļa – </a:t>
            </a:r>
            <a:r>
              <a:rPr lang="lv-LV" dirty="0" smtClean="0">
                <a:latin typeface="Arial Black" panose="020B0A04020102020204" pitchFamily="34" charset="0"/>
              </a:rPr>
              <a:t>ja </a:t>
            </a:r>
            <a:r>
              <a:rPr lang="lv-LV" dirty="0">
                <a:latin typeface="Arial Black" panose="020B0A04020102020204" pitchFamily="34" charset="0"/>
              </a:rPr>
              <a:t>runā par svešu tēmu vai ar terminiem un jēdzieniem, ko auditorija vai sarunas biedrs </a:t>
            </a:r>
            <a:r>
              <a:rPr lang="lv-LV" dirty="0" smtClean="0">
                <a:latin typeface="Arial Black" panose="020B0A04020102020204" pitchFamily="34" charset="0"/>
              </a:rPr>
              <a:t>nesaprot.</a:t>
            </a:r>
          </a:p>
          <a:p>
            <a:pPr marL="0" indent="0">
              <a:buNone/>
            </a:pPr>
            <a:r>
              <a:rPr lang="lv-LV" dirty="0" smtClean="0">
                <a:latin typeface="Arial Black" panose="020B0A04020102020204" pitchFamily="34" charset="0"/>
              </a:rPr>
              <a:t>3) Stilistiskā - rodas, </a:t>
            </a:r>
            <a:r>
              <a:rPr lang="lv-LV" dirty="0">
                <a:latin typeface="Arial Black" panose="020B0A04020102020204" pitchFamily="34" charset="0"/>
              </a:rPr>
              <a:t>ja stils un forma, kādā </a:t>
            </a:r>
            <a:r>
              <a:rPr lang="lv-LV" dirty="0" smtClean="0">
                <a:latin typeface="Arial Black" panose="020B0A04020102020204" pitchFamily="34" charset="0"/>
              </a:rPr>
              <a:t>pasniedz </a:t>
            </a:r>
            <a:r>
              <a:rPr lang="lv-LV" dirty="0">
                <a:latin typeface="Arial Black" panose="020B0A04020102020204" pitchFamily="34" charset="0"/>
              </a:rPr>
              <a:t>informāciju, nav pieņemama </a:t>
            </a:r>
            <a:r>
              <a:rPr lang="lv-LV" dirty="0" smtClean="0">
                <a:latin typeface="Arial Black" panose="020B0A04020102020204" pitchFamily="34" charset="0"/>
              </a:rPr>
              <a:t>klausītājiem.</a:t>
            </a:r>
          </a:p>
          <a:p>
            <a:pPr marL="0" indent="0">
              <a:buNone/>
            </a:pPr>
            <a:r>
              <a:rPr lang="lv-LV" dirty="0" smtClean="0">
                <a:latin typeface="Arial Black" panose="020B0A04020102020204" pitchFamily="34" charset="0"/>
              </a:rPr>
              <a:t>4) Loģiskā -</a:t>
            </a:r>
            <a:r>
              <a:rPr lang="lv-LV" dirty="0">
                <a:latin typeface="Arial Black" panose="020B0A04020102020204" pitchFamily="34" charset="0"/>
              </a:rPr>
              <a:t> </a:t>
            </a:r>
            <a:r>
              <a:rPr lang="lv-LV" dirty="0" smtClean="0">
                <a:latin typeface="Arial Black" panose="020B0A04020102020204" pitchFamily="34" charset="0"/>
              </a:rPr>
              <a:t>rodas </a:t>
            </a:r>
            <a:r>
              <a:rPr lang="lv-LV" dirty="0">
                <a:latin typeface="Arial Black" panose="020B0A04020102020204" pitchFamily="34" charset="0"/>
              </a:rPr>
              <a:t>tad, kad klausītāji nespēj pieņemt un uztvert </a:t>
            </a:r>
            <a:r>
              <a:rPr lang="lv-LV" dirty="0" smtClean="0">
                <a:latin typeface="Arial Black" panose="020B0A04020102020204" pitchFamily="34" charset="0"/>
              </a:rPr>
              <a:t>runātāja </a:t>
            </a:r>
            <a:r>
              <a:rPr lang="lv-LV" dirty="0">
                <a:latin typeface="Arial Black" panose="020B0A04020102020204" pitchFamily="34" charset="0"/>
              </a:rPr>
              <a:t>argumentus un l</a:t>
            </a:r>
            <a:r>
              <a:rPr lang="lv-LV" dirty="0" smtClean="0">
                <a:latin typeface="Arial Black" panose="020B0A04020102020204" pitchFamily="34" charset="0"/>
              </a:rPr>
              <a:t>oģiku</a:t>
            </a:r>
            <a:r>
              <a:rPr lang="lv-LV" dirty="0">
                <a:latin typeface="Arial Black" panose="020B0A04020102020204" pitchFamily="34" charset="0"/>
              </a:rPr>
              <a:t>.</a:t>
            </a:r>
          </a:p>
        </p:txBody>
      </p:sp>
    </p:spTree>
    <p:extLst>
      <p:ext uri="{BB962C8B-B14F-4D97-AF65-F5344CB8AC3E}">
        <p14:creationId xmlns:p14="http://schemas.microsoft.com/office/powerpoint/2010/main" val="1995493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irsraksts 1"/>
          <p:cNvSpPr>
            <a:spLocks noGrp="1"/>
          </p:cNvSpPr>
          <p:nvPr>
            <p:ph type="title"/>
          </p:nvPr>
        </p:nvSpPr>
        <p:spPr>
          <a:xfrm>
            <a:off x="1539980" y="328546"/>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Komunikācijas barjeras saskarsmē ar cilvēkiem ar </a:t>
            </a:r>
            <a:r>
              <a:rPr lang="lv-LV" b="1" dirty="0" smtClean="0">
                <a:solidFill>
                  <a:schemeClr val="accent2">
                    <a:lumMod val="75000"/>
                  </a:schemeClr>
                </a:solidFill>
                <a:latin typeface="Arial Black" panose="020B0A04020102020204" pitchFamily="34" charset="0"/>
                <a:cs typeface="Arial" panose="020B0604020202020204" pitchFamily="34" charset="0"/>
              </a:rPr>
              <a:t>invaliditāti veido:</a:t>
            </a:r>
            <a:r>
              <a:rPr lang="lv-LV" b="1" dirty="0">
                <a:solidFill>
                  <a:schemeClr val="accent2">
                    <a:lumMod val="75000"/>
                  </a:schemeClr>
                </a:solidFill>
                <a:latin typeface="Arial Black" panose="020B0A04020102020204" pitchFamily="34" charset="0"/>
                <a:cs typeface="Arial" panose="020B0604020202020204" pitchFamily="34" charset="0"/>
              </a:rPr>
              <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solidFill>
                <a:schemeClr val="accent2">
                  <a:lumMod val="75000"/>
                </a:schemeClr>
              </a:solidFill>
            </a:endParaRPr>
          </a:p>
        </p:txBody>
      </p:sp>
      <p:sp>
        <p:nvSpPr>
          <p:cNvPr id="7" name="Satura vietturis 2"/>
          <p:cNvSpPr>
            <a:spLocks noGrp="1"/>
          </p:cNvSpPr>
          <p:nvPr>
            <p:ph idx="1"/>
          </p:nvPr>
        </p:nvSpPr>
        <p:spPr>
          <a:xfrm>
            <a:off x="1286885" y="1717963"/>
            <a:ext cx="10156970" cy="4904510"/>
          </a:xfrm>
        </p:spPr>
        <p:txBody>
          <a:bodyPr>
            <a:normAutofit/>
          </a:bodyPr>
          <a:lstStyle/>
          <a:p>
            <a:r>
              <a:rPr lang="lv-LV" sz="2400" dirty="0" smtClean="0">
                <a:latin typeface="Arial Black" panose="020B0A04020102020204" pitchFamily="34" charset="0"/>
              </a:rPr>
              <a:t>Sabiedrībā </a:t>
            </a:r>
            <a:r>
              <a:rPr lang="lv-LV" sz="2400" dirty="0">
                <a:latin typeface="Arial Black" panose="020B0A04020102020204" pitchFamily="34" charset="0"/>
              </a:rPr>
              <a:t>un uzņēmumos valdošie stereotipi, aizspriedumi un klišejas par cilvēkiem ar </a:t>
            </a:r>
            <a:r>
              <a:rPr lang="lv-LV" sz="2400" dirty="0" smtClean="0">
                <a:latin typeface="Arial Black" panose="020B0A04020102020204" pitchFamily="34" charset="0"/>
              </a:rPr>
              <a:t>invaliditāti.</a:t>
            </a:r>
            <a:endParaRPr lang="lv-LV" sz="2400" dirty="0">
              <a:latin typeface="Arial Black" panose="020B0A04020102020204" pitchFamily="34" charset="0"/>
            </a:endParaRPr>
          </a:p>
          <a:p>
            <a:r>
              <a:rPr lang="lv-LV" sz="2400" dirty="0">
                <a:latin typeface="Arial Black" panose="020B0A04020102020204" pitchFamily="34" charset="0"/>
              </a:rPr>
              <a:t>Nepareizs, neadekvāts iekšējais priekšstats par personu ar </a:t>
            </a:r>
            <a:r>
              <a:rPr lang="lv-LV" sz="2400" dirty="0" smtClean="0">
                <a:latin typeface="Arial Black" panose="020B0A04020102020204" pitchFamily="34" charset="0"/>
              </a:rPr>
              <a:t>invaliditāti.</a:t>
            </a:r>
            <a:endParaRPr lang="lv-LV" sz="2400" dirty="0">
              <a:latin typeface="Arial Black" panose="020B0A04020102020204" pitchFamily="34" charset="0"/>
            </a:endParaRPr>
          </a:p>
          <a:p>
            <a:r>
              <a:rPr lang="lv-LV" sz="2400" dirty="0">
                <a:latin typeface="Arial Black" panose="020B0A04020102020204" pitchFamily="34" charset="0"/>
              </a:rPr>
              <a:t>Bailes vai darba kolektīvs spēs saprasties ar cilvēku ar invaliditāti un paskaidrot darba </a:t>
            </a:r>
            <a:r>
              <a:rPr lang="lv-LV" sz="2400" dirty="0" smtClean="0">
                <a:latin typeface="Arial Black" panose="020B0A04020102020204" pitchFamily="34" charset="0"/>
              </a:rPr>
              <a:t>uzdevumus.</a:t>
            </a:r>
            <a:endParaRPr lang="lv-LV" sz="2400" dirty="0">
              <a:latin typeface="Arial Black" panose="020B0A04020102020204" pitchFamily="34" charset="0"/>
            </a:endParaRPr>
          </a:p>
          <a:p>
            <a:r>
              <a:rPr lang="lv-LV" sz="2400" dirty="0">
                <a:latin typeface="Arial Black" panose="020B0A04020102020204" pitchFamily="34" charset="0"/>
              </a:rPr>
              <a:t>Neziņa par to, kā izpaužas personu ar invaliditāti ierobežojumi un kā tie ietekmēs / neietekmēs veicamo darbu, </a:t>
            </a:r>
            <a:r>
              <a:rPr lang="lv-LV" sz="2400" dirty="0" smtClean="0">
                <a:latin typeface="Arial Black" panose="020B0A04020102020204" pitchFamily="34" charset="0"/>
              </a:rPr>
              <a:t>uzdevumu.</a:t>
            </a:r>
            <a:endParaRPr lang="lv-LV" sz="2400" dirty="0">
              <a:latin typeface="Arial Black" panose="020B0A04020102020204" pitchFamily="34" charset="0"/>
            </a:endParaRPr>
          </a:p>
          <a:p>
            <a:pPr marL="0" indent="0">
              <a:buNone/>
            </a:pPr>
            <a:endParaRPr lang="lv-LV" dirty="0"/>
          </a:p>
        </p:txBody>
      </p:sp>
    </p:spTree>
    <p:extLst>
      <p:ext uri="{BB962C8B-B14F-4D97-AF65-F5344CB8AC3E}">
        <p14:creationId xmlns:p14="http://schemas.microsoft.com/office/powerpoint/2010/main" val="24719699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53309" y="420910"/>
            <a:ext cx="9042400" cy="659745"/>
          </a:xfrm>
        </p:spPr>
        <p:txBody>
          <a:bodyPr/>
          <a:lstStyle/>
          <a:p>
            <a:r>
              <a:rPr lang="lv-LV" b="1" dirty="0">
                <a:solidFill>
                  <a:schemeClr val="accent2">
                    <a:lumMod val="75000"/>
                  </a:schemeClr>
                </a:solidFill>
                <a:latin typeface="Arial Black" panose="020B0A04020102020204" pitchFamily="34" charset="0"/>
              </a:rPr>
              <a:t>Komunikācijas barjeru mazināšana</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025237" y="1265382"/>
            <a:ext cx="10825018" cy="5592618"/>
          </a:xfrm>
        </p:spPr>
        <p:txBody>
          <a:bodyPr>
            <a:normAutofit/>
          </a:bodyPr>
          <a:lstStyle/>
          <a:p>
            <a:r>
              <a:rPr lang="lv-LV" sz="2000" dirty="0">
                <a:latin typeface="Arial Black" panose="020B0A04020102020204" pitchFamily="34" charset="0"/>
              </a:rPr>
              <a:t>Zināšanas par personu ar invaliditāti funkcionālo traucējumu veidiem un galvenajām izpausmēm!</a:t>
            </a:r>
          </a:p>
          <a:p>
            <a:r>
              <a:rPr lang="lv-LV" sz="2000" dirty="0">
                <a:latin typeface="Arial Black" panose="020B0A04020102020204" pitchFamily="34" charset="0"/>
              </a:rPr>
              <a:t>Zināšanas par personu ar invaliditāti ikdienu, sadzīvi un sabiedrisko dzīvi!</a:t>
            </a:r>
          </a:p>
          <a:p>
            <a:r>
              <a:rPr lang="lv-LV" sz="2000" dirty="0">
                <a:latin typeface="Arial Black" panose="020B0A04020102020204" pitchFamily="34" charset="0"/>
              </a:rPr>
              <a:t>Praktiska pieredze saskarsmē ar personām ar invaliditāti!</a:t>
            </a:r>
          </a:p>
          <a:p>
            <a:r>
              <a:rPr lang="lv-LV" sz="2000" dirty="0">
                <a:latin typeface="Arial Black" panose="020B0A04020102020204" pitchFamily="34" charset="0"/>
              </a:rPr>
              <a:t>Komunikācijas laikā ir jāvēro partneris, jāpiemērojas viņam, tāpat kā viņš centīsies piemēroties jums, un uz vietas jāveido sev jauna, adekvāta izpratne par cilvēku. </a:t>
            </a:r>
          </a:p>
          <a:p>
            <a:r>
              <a:rPr lang="lv-LV" sz="2000" dirty="0">
                <a:latin typeface="Arial Black" panose="020B0A04020102020204" pitchFamily="34" charset="0"/>
              </a:rPr>
              <a:t>Nebaidīties pajautāt KĀ cilvēks var vai vēlas lai ar viņu komunicē? </a:t>
            </a:r>
            <a:r>
              <a:rPr lang="lv-LV" sz="2000" dirty="0" smtClean="0">
                <a:latin typeface="Arial Black" panose="020B0A04020102020204" pitchFamily="34" charset="0"/>
              </a:rPr>
              <a:t>(galvenokārt </a:t>
            </a:r>
            <a:r>
              <a:rPr lang="lv-LV" sz="2000" dirty="0">
                <a:latin typeface="Arial Black" panose="020B0A04020102020204" pitchFamily="34" charset="0"/>
              </a:rPr>
              <a:t>attiecināms uz personām ar dzirdes, redzes, valodas funkcionāliem traucējumiem). </a:t>
            </a:r>
          </a:p>
          <a:p>
            <a:r>
              <a:rPr lang="lv-LV" sz="2000" dirty="0">
                <a:latin typeface="Arial Black" panose="020B0A04020102020204" pitchFamily="34" charset="0"/>
              </a:rPr>
              <a:t>Svarīgākais ir atcerēties, - ja jūtaties apjucis un nezināt, kā rīkoties – vienkārši pajautājiet pašam cilvēkam.</a:t>
            </a:r>
          </a:p>
          <a:p>
            <a:r>
              <a:rPr lang="lv-LV" sz="2000" dirty="0">
                <a:latin typeface="Arial Black" panose="020B0A04020102020204" pitchFamily="34" charset="0"/>
              </a:rPr>
              <a:t>Empātija!</a:t>
            </a:r>
          </a:p>
          <a:p>
            <a:endParaRPr lang="lv-LV" dirty="0">
              <a:latin typeface="Arial Black" panose="020B0A04020102020204" pitchFamily="34" charset="0"/>
            </a:endParaRPr>
          </a:p>
        </p:txBody>
      </p:sp>
    </p:spTree>
    <p:extLst>
      <p:ext uri="{BB962C8B-B14F-4D97-AF65-F5344CB8AC3E}">
        <p14:creationId xmlns:p14="http://schemas.microsoft.com/office/powerpoint/2010/main" val="6736664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12270" y="300837"/>
            <a:ext cx="10541185" cy="1280890"/>
          </a:xfrm>
        </p:spPr>
        <p:txBody>
          <a:bodyPr>
            <a:normAutofit/>
          </a:bodyPr>
          <a:lstStyle/>
          <a:p>
            <a:r>
              <a:rPr lang="lv-LV" sz="3200" b="1" dirty="0">
                <a:solidFill>
                  <a:schemeClr val="accent2">
                    <a:lumMod val="75000"/>
                  </a:schemeClr>
                </a:solidFill>
                <a:latin typeface="Arial Black" panose="020B0A04020102020204" pitchFamily="34" charset="0"/>
              </a:rPr>
              <a:t>Veiksmīgam komunikāciju procesam ir trīs posmi: </a:t>
            </a:r>
            <a:endParaRPr lang="lv-LV" sz="3200"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314594" y="1581727"/>
            <a:ext cx="8915400" cy="3777622"/>
          </a:xfrm>
        </p:spPr>
        <p:txBody>
          <a:bodyPr>
            <a:noAutofit/>
          </a:bodyPr>
          <a:lstStyle/>
          <a:p>
            <a:r>
              <a:rPr lang="lv-LV" sz="2000" dirty="0">
                <a:latin typeface="Arial Black" panose="020B0A04020102020204" pitchFamily="34" charset="0"/>
              </a:rPr>
              <a:t>1. </a:t>
            </a:r>
            <a:r>
              <a:rPr lang="lv-LV" sz="2400" u="sng" dirty="0">
                <a:latin typeface="Arial Black" panose="020B0A04020102020204" pitchFamily="34" charset="0"/>
              </a:rPr>
              <a:t>Izsakies pietiekami skaidri. </a:t>
            </a:r>
            <a:r>
              <a:rPr lang="lv-LV" sz="2000" dirty="0">
                <a:latin typeface="Arial Black" panose="020B0A04020102020204" pitchFamily="34" charset="0"/>
              </a:rPr>
              <a:t>Ņem vērā verbālo un neverbālo komunikāciju. Piedomā pie tā, ko tu vēlies pateikt, seko līdz tam, kā tu to izsaki, un apdomā to, kā tas varētu tikt saprasts. </a:t>
            </a:r>
          </a:p>
          <a:p>
            <a:r>
              <a:rPr lang="lv-LV" sz="2000" dirty="0">
                <a:latin typeface="Arial Black" panose="020B0A04020102020204" pitchFamily="34" charset="0"/>
              </a:rPr>
              <a:t>2. </a:t>
            </a:r>
            <a:r>
              <a:rPr lang="lv-LV" sz="2400" u="sng" dirty="0">
                <a:latin typeface="Arial Black" panose="020B0A04020102020204" pitchFamily="34" charset="0"/>
              </a:rPr>
              <a:t>Sadzirdi otru. </a:t>
            </a:r>
            <a:r>
              <a:rPr lang="lv-LV" sz="2000" dirty="0">
                <a:latin typeface="Arial Black" panose="020B0A04020102020204" pitchFamily="34" charset="0"/>
              </a:rPr>
              <a:t>Tajā, kas tiek pateikts, ir viena daļa faktu un otra daļa emociju, un tev būtu jātiek skaidrībā abos šajos līmeņos. Kad klausies, pievērs savu uzmanību gan faktiem, gan emocijām. </a:t>
            </a:r>
          </a:p>
          <a:p>
            <a:r>
              <a:rPr lang="lv-LV" sz="2000" dirty="0">
                <a:latin typeface="Arial Black" panose="020B0A04020102020204" pitchFamily="34" charset="0"/>
              </a:rPr>
              <a:t>3. </a:t>
            </a:r>
            <a:r>
              <a:rPr lang="lv-LV" sz="2400" u="sng" dirty="0">
                <a:latin typeface="Arial Black" panose="020B0A04020102020204" pitchFamily="34" charset="0"/>
              </a:rPr>
              <a:t>Gūsti apstiprinājumu </a:t>
            </a:r>
            <a:r>
              <a:rPr lang="lv-LV" sz="2000" dirty="0">
                <a:latin typeface="Arial Black" panose="020B0A04020102020204" pitchFamily="34" charset="0"/>
              </a:rPr>
              <a:t>tam, vai otrs sadzirdējis teikto. Tikai tad tu vari būt pārliecināts  ka, esi izteicis nodomāto, ja uzklausītājs tev sniedzis  atbildi, kas apstiprina to, ka viņš sapratis tevis teikto. Kad tu uzklausi otra teikto, tad noklausījies to apkopo, dari zināmu to, ko esi sadzirdējis un uzdod jautājumus, lai precizētu to, kas otra cilvēka teiktajā tev palicis neskaidrs. </a:t>
            </a:r>
          </a:p>
          <a:p>
            <a:endParaRPr lang="lv-LV" sz="2000" dirty="0">
              <a:latin typeface="Arial Black" panose="020B0A04020102020204" pitchFamily="34" charset="0"/>
            </a:endParaRPr>
          </a:p>
        </p:txBody>
      </p:sp>
    </p:spTree>
    <p:extLst>
      <p:ext uri="{BB962C8B-B14F-4D97-AF65-F5344CB8AC3E}">
        <p14:creationId xmlns:p14="http://schemas.microsoft.com/office/powerpoint/2010/main" val="39981059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75325" y="226947"/>
            <a:ext cx="8911687" cy="936835"/>
          </a:xfrm>
        </p:spPr>
        <p:txBody>
          <a:bodyPr>
            <a:noAutofit/>
          </a:bodyPr>
          <a:lstStyle/>
          <a:p>
            <a:r>
              <a:rPr lang="lv-LV" sz="3200" b="1" dirty="0">
                <a:solidFill>
                  <a:schemeClr val="accent2">
                    <a:lumMod val="75000"/>
                  </a:schemeClr>
                </a:solidFill>
                <a:latin typeface="Arial Black" panose="020B0A04020102020204" pitchFamily="34" charset="0"/>
              </a:rPr>
              <a:t>Pamatlikumi komunikācijā ar personām ar invaliditāti, lai izvairītos no konfliktiem: </a:t>
            </a:r>
            <a:endParaRPr lang="lv-LV" sz="3200"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880825" y="1806795"/>
            <a:ext cx="10719504" cy="4862946"/>
          </a:xfrm>
        </p:spPr>
        <p:txBody>
          <a:bodyPr>
            <a:normAutofit/>
          </a:bodyPr>
          <a:lstStyle/>
          <a:p>
            <a:r>
              <a:rPr lang="lv-LV" sz="2000" dirty="0">
                <a:latin typeface="Arial Black" panose="020B0A04020102020204" pitchFamily="34" charset="0"/>
              </a:rPr>
              <a:t>Runā tikai ES formā! </a:t>
            </a:r>
            <a:endParaRPr lang="lv-LV" sz="2000" dirty="0" smtClean="0">
              <a:latin typeface="Arial Black" panose="020B0A04020102020204" pitchFamily="34" charset="0"/>
            </a:endParaRPr>
          </a:p>
          <a:p>
            <a:r>
              <a:rPr lang="lv-LV" sz="2000" b="1" dirty="0" smtClean="0">
                <a:latin typeface="Arial Black" panose="020B0A04020102020204" pitchFamily="34" charset="0"/>
              </a:rPr>
              <a:t>Esi </a:t>
            </a:r>
            <a:r>
              <a:rPr lang="lv-LV" sz="2000" b="1" dirty="0">
                <a:latin typeface="Arial Black" panose="020B0A04020102020204" pitchFamily="34" charset="0"/>
              </a:rPr>
              <a:t>labs klausītājs</a:t>
            </a:r>
            <a:r>
              <a:rPr lang="lv-LV" sz="2000" dirty="0">
                <a:latin typeface="Arial Black" panose="020B0A04020102020204" pitchFamily="34" charset="0"/>
              </a:rPr>
              <a:t> – nepārtrauc, klausies, lai izprastu nevis lai atbildētu, uzdod precizējošus jautājumus, izrādi </a:t>
            </a:r>
            <a:r>
              <a:rPr lang="lv-LV" sz="2000" dirty="0" smtClean="0">
                <a:latin typeface="Arial Black" panose="020B0A04020102020204" pitchFamily="34" charset="0"/>
              </a:rPr>
              <a:t>interesi</a:t>
            </a:r>
            <a:r>
              <a:rPr lang="lv-LV" sz="2000" dirty="0">
                <a:latin typeface="Arial Black" panose="020B0A04020102020204" pitchFamily="34" charset="0"/>
              </a:rPr>
              <a:t>!</a:t>
            </a:r>
          </a:p>
          <a:p>
            <a:r>
              <a:rPr lang="lv-LV" sz="2000" dirty="0">
                <a:latin typeface="Arial Black" panose="020B0A04020102020204" pitchFamily="34" charset="0"/>
              </a:rPr>
              <a:t>Izvairies no interpretācijas!</a:t>
            </a:r>
          </a:p>
          <a:p>
            <a:r>
              <a:rPr lang="lv-LV" sz="2000" dirty="0">
                <a:latin typeface="Arial Black" panose="020B0A04020102020204" pitchFamily="34" charset="0"/>
              </a:rPr>
              <a:t>Centies nelietot vispārinājumus! </a:t>
            </a:r>
          </a:p>
          <a:p>
            <a:r>
              <a:rPr lang="lv-LV" sz="2000" dirty="0">
                <a:latin typeface="Arial Black" panose="020B0A04020102020204" pitchFamily="34" charset="0"/>
              </a:rPr>
              <a:t>Skaidri parādi savu personīgo viedokli, taču neuzspied to, kā arī nemaldini cilvēku, esi atklāts</a:t>
            </a:r>
            <a:r>
              <a:rPr lang="lv-LV" sz="2000" dirty="0" smtClean="0">
                <a:latin typeface="Arial Black" panose="020B0A04020102020204" pitchFamily="34" charset="0"/>
              </a:rPr>
              <a:t>!</a:t>
            </a:r>
          </a:p>
          <a:p>
            <a:r>
              <a:rPr lang="lv-LV" sz="2000" dirty="0" smtClean="0">
                <a:latin typeface="Arial Black" panose="020B0A04020102020204" pitchFamily="34" charset="0"/>
              </a:rPr>
              <a:t>Ja </a:t>
            </a:r>
            <a:r>
              <a:rPr lang="lv-LV" sz="2000" dirty="0">
                <a:latin typeface="Arial Black" panose="020B0A04020102020204" pitchFamily="34" charset="0"/>
              </a:rPr>
              <a:t>saruna ir sarežģīta, pirms uzsāc runu, akcentē galvenos punktus! </a:t>
            </a:r>
          </a:p>
          <a:p>
            <a:pPr fontAlgn="base"/>
            <a:r>
              <a:rPr lang="lv-LV" b="1" dirty="0">
                <a:latin typeface="Arial Black" panose="020B0A04020102020204" pitchFamily="34" charset="0"/>
              </a:rPr>
              <a:t>K</a:t>
            </a:r>
            <a:r>
              <a:rPr lang="lv-LV" b="1" dirty="0" smtClean="0">
                <a:latin typeface="Arial Black" panose="020B0A04020102020204" pitchFamily="34" charset="0"/>
              </a:rPr>
              <a:t>ļūsti </a:t>
            </a:r>
            <a:r>
              <a:rPr lang="lv-LV" b="1" dirty="0">
                <a:latin typeface="Arial Black" panose="020B0A04020102020204" pitchFamily="34" charset="0"/>
              </a:rPr>
              <a:t>par spoguli</a:t>
            </a:r>
            <a:r>
              <a:rPr lang="lv-LV" dirty="0">
                <a:latin typeface="Arial Black" panose="020B0A04020102020204" pitchFamily="34" charset="0"/>
              </a:rPr>
              <a:t> – cilvēkiem jau dabiski ir </a:t>
            </a:r>
            <a:r>
              <a:rPr lang="lv-LV" dirty="0" err="1">
                <a:latin typeface="Arial Black" panose="020B0A04020102020204" pitchFamily="34" charset="0"/>
              </a:rPr>
              <a:t>spoguļneironi</a:t>
            </a:r>
            <a:r>
              <a:rPr lang="lv-LV" dirty="0">
                <a:latin typeface="Arial Black" panose="020B0A04020102020204" pitchFamily="34" charset="0"/>
              </a:rPr>
              <a:t>, kas liek spoguļot sarunu biedra žestus, pozu, balss tembru un runas </a:t>
            </a:r>
            <a:r>
              <a:rPr lang="lv-LV" dirty="0" smtClean="0">
                <a:latin typeface="Arial Black" panose="020B0A04020102020204" pitchFamily="34" charset="0"/>
              </a:rPr>
              <a:t>stilu!</a:t>
            </a:r>
            <a:endParaRPr lang="lv-LV" dirty="0">
              <a:latin typeface="Arial Black" panose="020B0A04020102020204" pitchFamily="34" charset="0"/>
            </a:endParaRPr>
          </a:p>
          <a:p>
            <a:pPr fontAlgn="base"/>
            <a:r>
              <a:rPr lang="lv-LV" b="1" dirty="0">
                <a:latin typeface="Arial Black" panose="020B0A04020102020204" pitchFamily="34" charset="0"/>
              </a:rPr>
              <a:t>P</a:t>
            </a:r>
            <a:r>
              <a:rPr lang="lv-LV" b="1" dirty="0" smtClean="0">
                <a:latin typeface="Arial Black" panose="020B0A04020102020204" pitchFamily="34" charset="0"/>
              </a:rPr>
              <a:t>ārfrāzē</a:t>
            </a:r>
            <a:r>
              <a:rPr lang="lv-LV" b="1" dirty="0">
                <a:latin typeface="Arial Black" panose="020B0A04020102020204" pitchFamily="34" charset="0"/>
              </a:rPr>
              <a:t> </a:t>
            </a:r>
            <a:r>
              <a:rPr lang="lv-LV" dirty="0">
                <a:latin typeface="Arial Black" panose="020B0A04020102020204" pitchFamily="34" charset="0"/>
              </a:rPr>
              <a:t>– apstiprinot sarunas biedra teikto, to pārfrāzējot un atkārtojot, it kā izrādot savu </a:t>
            </a:r>
            <a:r>
              <a:rPr lang="lv-LV" dirty="0" smtClean="0">
                <a:latin typeface="Arial Black" panose="020B0A04020102020204" pitchFamily="34" charset="0"/>
              </a:rPr>
              <a:t>piekrišanu</a:t>
            </a:r>
            <a:r>
              <a:rPr lang="lv-LV" dirty="0">
                <a:latin typeface="Arial Black" panose="020B0A04020102020204" pitchFamily="34" charset="0"/>
              </a:rPr>
              <a:t>!</a:t>
            </a:r>
            <a:endParaRPr lang="lv-LV" sz="2000" dirty="0">
              <a:latin typeface="Arial Black" panose="020B0A04020102020204" pitchFamily="34" charset="0"/>
            </a:endParaRPr>
          </a:p>
        </p:txBody>
      </p:sp>
    </p:spTree>
    <p:extLst>
      <p:ext uri="{BB962C8B-B14F-4D97-AF65-F5344CB8AC3E}">
        <p14:creationId xmlns:p14="http://schemas.microsoft.com/office/powerpoint/2010/main" val="16297752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59286" y="437777"/>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Labās prakses piemēri, </a:t>
            </a:r>
            <a:r>
              <a:rPr lang="lv-LV" b="1" dirty="0" smtClean="0">
                <a:solidFill>
                  <a:schemeClr val="accent2">
                    <a:lumMod val="75000"/>
                  </a:schemeClr>
                </a:solidFill>
                <a:latin typeface="Arial Black" panose="020B0A04020102020204" pitchFamily="34" charset="0"/>
                <a:cs typeface="Arial" panose="020B0604020202020204" pitchFamily="34" charset="0"/>
              </a:rPr>
              <a:t/>
            </a:r>
            <a:br>
              <a:rPr lang="lv-LV" b="1" dirty="0" smtClean="0">
                <a:solidFill>
                  <a:schemeClr val="accent2">
                    <a:lumMod val="75000"/>
                  </a:schemeClr>
                </a:solidFill>
                <a:latin typeface="Arial Black" panose="020B0A04020102020204" pitchFamily="34" charset="0"/>
                <a:cs typeface="Arial" panose="020B0604020202020204" pitchFamily="34" charset="0"/>
              </a:rPr>
            </a:br>
            <a:r>
              <a:rPr lang="lv-LV" b="1" dirty="0" smtClean="0">
                <a:solidFill>
                  <a:schemeClr val="accent2">
                    <a:lumMod val="75000"/>
                  </a:schemeClr>
                </a:solidFill>
                <a:latin typeface="Arial Black" panose="020B0A04020102020204" pitchFamily="34" charset="0"/>
                <a:cs typeface="Arial" panose="020B0604020202020204" pitchFamily="34" charset="0"/>
              </a:rPr>
              <a:t>nodarbinot </a:t>
            </a:r>
            <a:r>
              <a:rPr lang="lv-LV" b="1" dirty="0">
                <a:solidFill>
                  <a:schemeClr val="accent2">
                    <a:lumMod val="75000"/>
                  </a:schemeClr>
                </a:solidFill>
                <a:latin typeface="Arial Black" panose="020B0A04020102020204" pitchFamily="34" charset="0"/>
                <a:cs typeface="Arial" panose="020B0604020202020204" pitchFamily="34" charset="0"/>
              </a:rPr>
              <a:t>cilvēkus </a:t>
            </a:r>
            <a:r>
              <a:rPr lang="lv-LV" b="1" dirty="0" smtClean="0">
                <a:solidFill>
                  <a:schemeClr val="accent2">
                    <a:lumMod val="75000"/>
                  </a:schemeClr>
                </a:solidFill>
                <a:latin typeface="Arial Black" panose="020B0A04020102020204" pitchFamily="34" charset="0"/>
                <a:cs typeface="Arial" panose="020B0604020202020204" pitchFamily="34" charset="0"/>
              </a:rPr>
              <a:t/>
            </a:r>
            <a:br>
              <a:rPr lang="lv-LV" b="1" dirty="0" smtClean="0">
                <a:solidFill>
                  <a:schemeClr val="accent2">
                    <a:lumMod val="75000"/>
                  </a:schemeClr>
                </a:solidFill>
                <a:latin typeface="Arial Black" panose="020B0A04020102020204" pitchFamily="34" charset="0"/>
                <a:cs typeface="Arial" panose="020B0604020202020204" pitchFamily="34" charset="0"/>
              </a:rPr>
            </a:br>
            <a:r>
              <a:rPr lang="lv-LV" b="1" dirty="0" smtClean="0">
                <a:solidFill>
                  <a:schemeClr val="accent2">
                    <a:lumMod val="75000"/>
                  </a:schemeClr>
                </a:solidFill>
                <a:latin typeface="Arial Black" panose="020B0A04020102020204" pitchFamily="34" charset="0"/>
                <a:cs typeface="Arial" panose="020B0604020202020204" pitchFamily="34" charset="0"/>
              </a:rPr>
              <a:t>ar </a:t>
            </a:r>
            <a:r>
              <a:rPr lang="lv-LV" b="1" dirty="0">
                <a:solidFill>
                  <a:schemeClr val="accent2">
                    <a:lumMod val="75000"/>
                  </a:schemeClr>
                </a:solidFill>
                <a:latin typeface="Arial Black" panose="020B0A04020102020204" pitchFamily="34" charset="0"/>
                <a:cs typeface="Arial" panose="020B0604020202020204" pitchFamily="34" charset="0"/>
              </a:rPr>
              <a:t>invaliditāti</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solidFill>
                <a:schemeClr val="accent2">
                  <a:lumMod val="75000"/>
                </a:schemeClr>
              </a:solidFill>
            </a:endParaRPr>
          </a:p>
        </p:txBody>
      </p:sp>
      <p:sp>
        <p:nvSpPr>
          <p:cNvPr id="3" name="Satura vietturis 2"/>
          <p:cNvSpPr>
            <a:spLocks noGrp="1"/>
          </p:cNvSpPr>
          <p:nvPr>
            <p:ph idx="1"/>
          </p:nvPr>
        </p:nvSpPr>
        <p:spPr>
          <a:xfrm>
            <a:off x="1164839" y="2545465"/>
            <a:ext cx="8915400" cy="3777622"/>
          </a:xfrm>
        </p:spPr>
        <p:txBody>
          <a:bodyPr/>
          <a:lstStyle/>
          <a:p>
            <a:pPr marL="0" indent="0">
              <a:buNone/>
            </a:pPr>
            <a:r>
              <a:rPr lang="lv-LV" sz="2400" dirty="0">
                <a:latin typeface="Arial Black" panose="020B0A04020102020204" pitchFamily="34" charset="0"/>
              </a:rPr>
              <a:t>NVO kā platforma veiksmīgai cilvēku ar invaliditāti iekļaušanai darba tirgū:</a:t>
            </a:r>
          </a:p>
          <a:p>
            <a:pPr marL="0" indent="0">
              <a:buNone/>
            </a:pPr>
            <a:r>
              <a:rPr lang="lv-LV" sz="2400" dirty="0">
                <a:latin typeface="Arial Black" panose="020B0A04020102020204" pitchFamily="34" charset="0"/>
              </a:rPr>
              <a:t>        -  NVO          uzņēmējs</a:t>
            </a:r>
          </a:p>
          <a:p>
            <a:pPr marL="0" indent="0">
              <a:buNone/>
            </a:pPr>
            <a:r>
              <a:rPr lang="lv-LV" sz="2400" dirty="0">
                <a:latin typeface="Arial Black" panose="020B0A04020102020204" pitchFamily="34" charset="0"/>
              </a:rPr>
              <a:t>        - uzņēmējs           </a:t>
            </a:r>
            <a:r>
              <a:rPr lang="lv-LV" sz="2400" dirty="0" smtClean="0">
                <a:latin typeface="Arial Black" panose="020B0A04020102020204" pitchFamily="34" charset="0"/>
              </a:rPr>
              <a:t>NVO</a:t>
            </a:r>
            <a:endParaRPr lang="lv-LV" sz="2400" dirty="0">
              <a:latin typeface="Arial Black" panose="020B0A04020102020204" pitchFamily="34" charset="0"/>
            </a:endParaRPr>
          </a:p>
          <a:p>
            <a:pPr marL="0" indent="0">
              <a:buNone/>
            </a:pPr>
            <a:endParaRPr lang="lv-LV" dirty="0"/>
          </a:p>
        </p:txBody>
      </p:sp>
      <p:sp>
        <p:nvSpPr>
          <p:cNvPr id="4" name="Labā bultiņa 3"/>
          <p:cNvSpPr/>
          <p:nvPr/>
        </p:nvSpPr>
        <p:spPr>
          <a:xfrm>
            <a:off x="3376144" y="3538715"/>
            <a:ext cx="451894" cy="222233"/>
          </a:xfrm>
          <a:prstGeom prst="rightArrow">
            <a:avLst/>
          </a:prstGeom>
          <a:solidFill>
            <a:srgbClr val="E78712"/>
          </a:solidFill>
          <a:ln w="15875" cap="rnd" cmpd="sng" algn="ctr">
            <a:solidFill>
              <a:srgbClr val="E7871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5" name="Attēls 4"/>
          <p:cNvPicPr>
            <a:picLocks noChangeAspect="1"/>
          </p:cNvPicPr>
          <p:nvPr/>
        </p:nvPicPr>
        <p:blipFill>
          <a:blip r:embed="rId2"/>
          <a:stretch>
            <a:fillRect/>
          </a:stretch>
        </p:blipFill>
        <p:spPr>
          <a:xfrm>
            <a:off x="4204826" y="4022267"/>
            <a:ext cx="481626" cy="274344"/>
          </a:xfrm>
          <a:prstGeom prst="rect">
            <a:avLst/>
          </a:prstGeom>
        </p:spPr>
      </p:pic>
      <p:pic>
        <p:nvPicPr>
          <p:cNvPr id="6" name="Attēls 5"/>
          <p:cNvPicPr>
            <a:picLocks noChangeAspect="1"/>
          </p:cNvPicPr>
          <p:nvPr/>
        </p:nvPicPr>
        <p:blipFill>
          <a:blip r:embed="rId3"/>
          <a:stretch>
            <a:fillRect/>
          </a:stretch>
        </p:blipFill>
        <p:spPr>
          <a:xfrm>
            <a:off x="8373023" y="242599"/>
            <a:ext cx="3414432" cy="1990126"/>
          </a:xfrm>
          <a:prstGeom prst="rect">
            <a:avLst/>
          </a:prstGeom>
        </p:spPr>
      </p:pic>
    </p:spTree>
    <p:extLst>
      <p:ext uri="{BB962C8B-B14F-4D97-AF65-F5344CB8AC3E}">
        <p14:creationId xmlns:p14="http://schemas.microsoft.com/office/powerpoint/2010/main" val="10380698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69288" y="402437"/>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Labās prakses piemēri, </a:t>
            </a:r>
            <a:r>
              <a:rPr lang="lv-LV" b="1" dirty="0" smtClean="0">
                <a:solidFill>
                  <a:schemeClr val="accent2">
                    <a:lumMod val="75000"/>
                  </a:schemeClr>
                </a:solidFill>
                <a:latin typeface="Arial Black" panose="020B0A04020102020204" pitchFamily="34" charset="0"/>
                <a:cs typeface="Arial" panose="020B0604020202020204" pitchFamily="34" charset="0"/>
              </a:rPr>
              <a:t/>
            </a:r>
            <a:br>
              <a:rPr lang="lv-LV" b="1" dirty="0" smtClean="0">
                <a:solidFill>
                  <a:schemeClr val="accent2">
                    <a:lumMod val="75000"/>
                  </a:schemeClr>
                </a:solidFill>
                <a:latin typeface="Arial Black" panose="020B0A04020102020204" pitchFamily="34" charset="0"/>
                <a:cs typeface="Arial" panose="020B0604020202020204" pitchFamily="34" charset="0"/>
              </a:rPr>
            </a:br>
            <a:r>
              <a:rPr lang="lv-LV" b="1" dirty="0" smtClean="0">
                <a:solidFill>
                  <a:schemeClr val="accent2">
                    <a:lumMod val="75000"/>
                  </a:schemeClr>
                </a:solidFill>
                <a:latin typeface="Arial Black" panose="020B0A04020102020204" pitchFamily="34" charset="0"/>
                <a:cs typeface="Arial" panose="020B0604020202020204" pitchFamily="34" charset="0"/>
              </a:rPr>
              <a:t>nodarbinot </a:t>
            </a:r>
            <a:r>
              <a:rPr lang="lv-LV" b="1" dirty="0">
                <a:solidFill>
                  <a:schemeClr val="accent2">
                    <a:lumMod val="75000"/>
                  </a:schemeClr>
                </a:solidFill>
                <a:latin typeface="Arial Black" panose="020B0A04020102020204" pitchFamily="34" charset="0"/>
                <a:cs typeface="Arial" panose="020B0604020202020204" pitchFamily="34" charset="0"/>
              </a:rPr>
              <a:t>cilvēkus </a:t>
            </a:r>
            <a:r>
              <a:rPr lang="lv-LV" b="1" dirty="0" smtClean="0">
                <a:solidFill>
                  <a:schemeClr val="accent2">
                    <a:lumMod val="75000"/>
                  </a:schemeClr>
                </a:solidFill>
                <a:latin typeface="Arial Black" panose="020B0A04020102020204" pitchFamily="34" charset="0"/>
                <a:cs typeface="Arial" panose="020B0604020202020204" pitchFamily="34" charset="0"/>
              </a:rPr>
              <a:t/>
            </a:r>
            <a:br>
              <a:rPr lang="lv-LV" b="1" dirty="0" smtClean="0">
                <a:solidFill>
                  <a:schemeClr val="accent2">
                    <a:lumMod val="75000"/>
                  </a:schemeClr>
                </a:solidFill>
                <a:latin typeface="Arial Black" panose="020B0A04020102020204" pitchFamily="34" charset="0"/>
                <a:cs typeface="Arial" panose="020B0604020202020204" pitchFamily="34" charset="0"/>
              </a:rPr>
            </a:br>
            <a:r>
              <a:rPr lang="lv-LV" b="1" dirty="0" smtClean="0">
                <a:solidFill>
                  <a:schemeClr val="accent2">
                    <a:lumMod val="75000"/>
                  </a:schemeClr>
                </a:solidFill>
                <a:latin typeface="Arial Black" panose="020B0A04020102020204" pitchFamily="34" charset="0"/>
                <a:cs typeface="Arial" panose="020B0604020202020204" pitchFamily="34" charset="0"/>
              </a:rPr>
              <a:t>ar </a:t>
            </a:r>
            <a:r>
              <a:rPr lang="lv-LV" b="1" dirty="0">
                <a:solidFill>
                  <a:schemeClr val="accent2">
                    <a:lumMod val="75000"/>
                  </a:schemeClr>
                </a:solidFill>
                <a:latin typeface="Arial Black" panose="020B0A04020102020204" pitchFamily="34" charset="0"/>
                <a:cs typeface="Arial" panose="020B0604020202020204" pitchFamily="34" charset="0"/>
              </a:rPr>
              <a:t>invaliditāti</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p>
        </p:txBody>
      </p:sp>
      <p:sp>
        <p:nvSpPr>
          <p:cNvPr id="3" name="Satura vietturis 2"/>
          <p:cNvSpPr>
            <a:spLocks noGrp="1"/>
          </p:cNvSpPr>
          <p:nvPr>
            <p:ph idx="1"/>
          </p:nvPr>
        </p:nvSpPr>
        <p:spPr>
          <a:xfrm>
            <a:off x="1481029" y="2539457"/>
            <a:ext cx="8915400" cy="3777622"/>
          </a:xfrm>
        </p:spPr>
        <p:txBody>
          <a:bodyPr/>
          <a:lstStyle/>
          <a:p>
            <a:pPr marL="0" lvl="0" indent="0">
              <a:buClr>
                <a:srgbClr val="A53010"/>
              </a:buClr>
              <a:buNone/>
            </a:pPr>
            <a:r>
              <a:rPr lang="lv-LV" sz="2400" dirty="0">
                <a:solidFill>
                  <a:prstClr val="black">
                    <a:lumMod val="75000"/>
                    <a:lumOff val="25000"/>
                  </a:prstClr>
                </a:solidFill>
                <a:latin typeface="Arial Black" panose="020B0A04020102020204" pitchFamily="34" charset="0"/>
              </a:rPr>
              <a:t>Cilvēku ar </a:t>
            </a:r>
            <a:r>
              <a:rPr lang="lv-LV" sz="2400" dirty="0" smtClean="0">
                <a:solidFill>
                  <a:prstClr val="black">
                    <a:lumMod val="75000"/>
                    <a:lumOff val="25000"/>
                  </a:prstClr>
                </a:solidFill>
                <a:latin typeface="Arial Black" panose="020B0A04020102020204" pitchFamily="34" charset="0"/>
              </a:rPr>
              <a:t>invaliditāti:</a:t>
            </a:r>
            <a:endParaRPr lang="lv-LV" sz="2400" dirty="0">
              <a:solidFill>
                <a:prstClr val="black">
                  <a:lumMod val="75000"/>
                  <a:lumOff val="25000"/>
                </a:prstClr>
              </a:solidFill>
              <a:latin typeface="Arial Black" panose="020B0A04020102020204" pitchFamily="34" charset="0"/>
            </a:endParaRPr>
          </a:p>
          <a:p>
            <a:r>
              <a:rPr lang="lv-LV" sz="2400" dirty="0">
                <a:solidFill>
                  <a:prstClr val="black">
                    <a:lumMod val="75000"/>
                    <a:lumOff val="25000"/>
                  </a:prstClr>
                </a:solidFill>
                <a:latin typeface="Arial Black" panose="020B0A04020102020204" pitchFamily="34" charset="0"/>
              </a:rPr>
              <a:t>m</a:t>
            </a:r>
            <a:r>
              <a:rPr lang="lv-LV" sz="2400" dirty="0" smtClean="0">
                <a:solidFill>
                  <a:prstClr val="black">
                    <a:lumMod val="75000"/>
                    <a:lumOff val="25000"/>
                  </a:prstClr>
                </a:solidFill>
                <a:latin typeface="Arial Black" panose="020B0A04020102020204" pitchFamily="34" charset="0"/>
              </a:rPr>
              <a:t>otivēšana</a:t>
            </a:r>
          </a:p>
          <a:p>
            <a:r>
              <a:rPr lang="lv-LV" sz="2400" dirty="0">
                <a:solidFill>
                  <a:prstClr val="black">
                    <a:lumMod val="75000"/>
                    <a:lumOff val="25000"/>
                  </a:prstClr>
                </a:solidFill>
                <a:latin typeface="Arial Black" panose="020B0A04020102020204" pitchFamily="34" charset="0"/>
              </a:rPr>
              <a:t>i</a:t>
            </a:r>
            <a:r>
              <a:rPr lang="lv-LV" sz="2400" dirty="0" smtClean="0">
                <a:solidFill>
                  <a:prstClr val="black">
                    <a:lumMod val="75000"/>
                    <a:lumOff val="25000"/>
                  </a:prstClr>
                </a:solidFill>
                <a:latin typeface="Arial Black" panose="020B0A04020102020204" pitchFamily="34" charset="0"/>
              </a:rPr>
              <a:t>nformēšana</a:t>
            </a:r>
          </a:p>
          <a:p>
            <a:r>
              <a:rPr lang="lv-LV" sz="2400" dirty="0">
                <a:solidFill>
                  <a:prstClr val="black">
                    <a:lumMod val="75000"/>
                    <a:lumOff val="25000"/>
                  </a:prstClr>
                </a:solidFill>
                <a:latin typeface="Arial Black" panose="020B0A04020102020204" pitchFamily="34" charset="0"/>
              </a:rPr>
              <a:t>atlase darbam pie uzņēmēja</a:t>
            </a:r>
            <a:endParaRPr lang="lv-LV" sz="2400" dirty="0"/>
          </a:p>
        </p:txBody>
      </p:sp>
      <p:pic>
        <p:nvPicPr>
          <p:cNvPr id="4" name="Attēls 3"/>
          <p:cNvPicPr>
            <a:picLocks noChangeAspect="1"/>
          </p:cNvPicPr>
          <p:nvPr/>
        </p:nvPicPr>
        <p:blipFill>
          <a:blip r:embed="rId2"/>
          <a:stretch>
            <a:fillRect/>
          </a:stretch>
        </p:blipFill>
        <p:spPr>
          <a:xfrm>
            <a:off x="8347262" y="251215"/>
            <a:ext cx="3356821" cy="1956547"/>
          </a:xfrm>
          <a:prstGeom prst="rect">
            <a:avLst/>
          </a:prstGeom>
        </p:spPr>
      </p:pic>
    </p:spTree>
    <p:extLst>
      <p:ext uri="{BB962C8B-B14F-4D97-AF65-F5344CB8AC3E}">
        <p14:creationId xmlns:p14="http://schemas.microsoft.com/office/powerpoint/2010/main" val="1936478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44055" y="175874"/>
            <a:ext cx="10181780" cy="1079185"/>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Labās prakses piemēri, </a:t>
            </a:r>
            <a:r>
              <a:rPr lang="lv-LV" b="1" dirty="0" smtClean="0">
                <a:solidFill>
                  <a:schemeClr val="accent2">
                    <a:lumMod val="75000"/>
                  </a:schemeClr>
                </a:solidFill>
                <a:latin typeface="Arial Black" panose="020B0A04020102020204" pitchFamily="34" charset="0"/>
                <a:cs typeface="Arial" panose="020B0604020202020204" pitchFamily="34" charset="0"/>
              </a:rPr>
              <a:t>nodarbinot </a:t>
            </a:r>
            <a:r>
              <a:rPr lang="lv-LV" b="1" dirty="0">
                <a:solidFill>
                  <a:schemeClr val="accent2">
                    <a:lumMod val="75000"/>
                  </a:schemeClr>
                </a:solidFill>
                <a:latin typeface="Arial Black" panose="020B0A04020102020204" pitchFamily="34" charset="0"/>
                <a:cs typeface="Arial" panose="020B0604020202020204" pitchFamily="34" charset="0"/>
              </a:rPr>
              <a:t>cilvēkus </a:t>
            </a:r>
            <a:br>
              <a:rPr lang="lv-LV" b="1" dirty="0">
                <a:solidFill>
                  <a:schemeClr val="accent2">
                    <a:lumMod val="75000"/>
                  </a:schemeClr>
                </a:solidFill>
                <a:latin typeface="Arial Black" panose="020B0A04020102020204" pitchFamily="34" charset="0"/>
                <a:cs typeface="Arial" panose="020B0604020202020204" pitchFamily="34" charset="0"/>
              </a:rPr>
            </a:br>
            <a:r>
              <a:rPr lang="lv-LV" b="1" dirty="0">
                <a:solidFill>
                  <a:schemeClr val="accent2">
                    <a:lumMod val="75000"/>
                  </a:schemeClr>
                </a:solidFill>
                <a:latin typeface="Arial Black" panose="020B0A04020102020204" pitchFamily="34" charset="0"/>
                <a:cs typeface="Arial" panose="020B0604020202020204" pitchFamily="34" charset="0"/>
              </a:rPr>
              <a:t>ar invaliditāti</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p>
        </p:txBody>
      </p:sp>
      <p:pic>
        <p:nvPicPr>
          <p:cNvPr id="6" name="Satura vietturis 5" title="Redzes FT"/>
          <p:cNvPicPr>
            <a:picLocks noGrp="1"/>
          </p:cNvPicPr>
          <p:nvPr>
            <p:ph idx="1"/>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1670516" y="2605511"/>
            <a:ext cx="2345671" cy="2308038"/>
          </a:xfrm>
          <a:prstGeom prst="rect">
            <a:avLst/>
          </a:prstGeom>
          <a:noFill/>
          <a:ln>
            <a:noFill/>
          </a:ln>
          <a:effectLst>
            <a:glow>
              <a:schemeClr val="accent1"/>
            </a:glow>
            <a:outerShdw blurRad="50800" dist="50800" sx="1000" sy="1000" algn="ctr" rotWithShape="0">
              <a:srgbClr val="000000"/>
            </a:outerShdw>
            <a:softEdge rad="215900"/>
          </a:effectLst>
        </p:spPr>
      </p:pic>
      <p:sp>
        <p:nvSpPr>
          <p:cNvPr id="7" name="Taisnstūris 6"/>
          <p:cNvSpPr/>
          <p:nvPr/>
        </p:nvSpPr>
        <p:spPr>
          <a:xfrm>
            <a:off x="1721053" y="3343853"/>
            <a:ext cx="2244595" cy="646331"/>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Sociālā </a:t>
            </a:r>
          </a:p>
          <a:p>
            <a:pPr algn="ctr"/>
            <a:r>
              <a:rPr lang="lv-LV" dirty="0" smtClean="0">
                <a:solidFill>
                  <a:schemeClr val="accent1">
                    <a:lumMod val="75000"/>
                  </a:schemeClr>
                </a:solidFill>
                <a:latin typeface="Arial Black" panose="020B0A04020102020204" pitchFamily="34" charset="0"/>
              </a:rPr>
              <a:t>rehabilitācija</a:t>
            </a:r>
            <a:endParaRPr lang="lv-LV" dirty="0">
              <a:solidFill>
                <a:schemeClr val="accent1">
                  <a:lumMod val="75000"/>
                </a:schemeClr>
              </a:solidFill>
              <a:latin typeface="Arial Black" panose="020B0A04020102020204" pitchFamily="34" charset="0"/>
            </a:endParaRPr>
          </a:p>
        </p:txBody>
      </p:sp>
      <p:pic>
        <p:nvPicPr>
          <p:cNvPr id="8" name="Satura vietturis 5" title="Redzes FT"/>
          <p:cNvPicPr>
            <a:picLocks/>
          </p:cNvPicPr>
          <p:nvPr/>
        </p:nvPicPr>
        <p:blipFill>
          <a:blip r:embed="rId2">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val="0"/>
              </a:ext>
            </a:extLst>
          </a:blip>
          <a:srcRect/>
          <a:stretch>
            <a:fillRect/>
          </a:stretch>
        </p:blipFill>
        <p:spPr bwMode="auto">
          <a:xfrm>
            <a:off x="4932526" y="2605511"/>
            <a:ext cx="2345671" cy="2308038"/>
          </a:xfrm>
          <a:prstGeom prst="rect">
            <a:avLst/>
          </a:prstGeom>
          <a:noFill/>
          <a:ln>
            <a:noFill/>
          </a:ln>
          <a:effectLst>
            <a:glow>
              <a:schemeClr val="accent1"/>
            </a:glow>
            <a:outerShdw blurRad="50800" dist="50800" sx="1000" sy="1000" algn="ctr" rotWithShape="0">
              <a:srgbClr val="000000"/>
            </a:outerShdw>
            <a:softEdge rad="215900"/>
          </a:effectLst>
        </p:spPr>
      </p:pic>
      <p:pic>
        <p:nvPicPr>
          <p:cNvPr id="9" name="Attēls 8"/>
          <p:cNvPicPr>
            <a:picLocks noChangeAspect="1"/>
          </p:cNvPicPr>
          <p:nvPr/>
        </p:nvPicPr>
        <p:blipFill>
          <a:blip r:embed="rId4"/>
          <a:stretch>
            <a:fillRect/>
          </a:stretch>
        </p:blipFill>
        <p:spPr>
          <a:xfrm>
            <a:off x="8194536" y="2602965"/>
            <a:ext cx="2347163" cy="2310584"/>
          </a:xfrm>
          <a:prstGeom prst="rect">
            <a:avLst/>
          </a:prstGeom>
        </p:spPr>
      </p:pic>
      <p:sp>
        <p:nvSpPr>
          <p:cNvPr id="10" name="Taisnstūris 9"/>
          <p:cNvSpPr/>
          <p:nvPr/>
        </p:nvSpPr>
        <p:spPr>
          <a:xfrm>
            <a:off x="5148598" y="3343851"/>
            <a:ext cx="1913526" cy="646331"/>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Brīvprātīgais </a:t>
            </a:r>
          </a:p>
          <a:p>
            <a:pPr algn="ctr"/>
            <a:r>
              <a:rPr lang="lv-LV" dirty="0" smtClean="0">
                <a:solidFill>
                  <a:schemeClr val="accent1">
                    <a:lumMod val="75000"/>
                  </a:schemeClr>
                </a:solidFill>
                <a:latin typeface="Arial Black" panose="020B0A04020102020204" pitchFamily="34" charset="0"/>
              </a:rPr>
              <a:t>darbs</a:t>
            </a:r>
            <a:endParaRPr lang="lv-LV" dirty="0">
              <a:solidFill>
                <a:schemeClr val="accent1">
                  <a:lumMod val="75000"/>
                </a:schemeClr>
              </a:solidFill>
              <a:latin typeface="Arial Black" panose="020B0A04020102020204" pitchFamily="34" charset="0"/>
            </a:endParaRPr>
          </a:p>
        </p:txBody>
      </p:sp>
      <p:sp>
        <p:nvSpPr>
          <p:cNvPr id="11" name="Taisnstūris 10"/>
          <p:cNvSpPr/>
          <p:nvPr/>
        </p:nvSpPr>
        <p:spPr>
          <a:xfrm>
            <a:off x="8194536" y="3482350"/>
            <a:ext cx="2554942" cy="369332"/>
          </a:xfrm>
          <a:prstGeom prst="rect">
            <a:avLst/>
          </a:prstGeom>
        </p:spPr>
        <p:txBody>
          <a:bodyPr wrap="square">
            <a:spAutoFit/>
          </a:bodyPr>
          <a:lstStyle/>
          <a:p>
            <a:pPr algn="ctr"/>
            <a:r>
              <a:rPr lang="lv-LV" dirty="0" smtClean="0">
                <a:solidFill>
                  <a:schemeClr val="accent1">
                    <a:lumMod val="75000"/>
                  </a:schemeClr>
                </a:solidFill>
                <a:latin typeface="Arial Black" panose="020B0A04020102020204" pitchFamily="34" charset="0"/>
              </a:rPr>
              <a:t>Nodarbinātība</a:t>
            </a:r>
            <a:endParaRPr lang="lv-LV"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22038362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p:cNvSpPr>
            <a:spLocks noGrp="1"/>
          </p:cNvSpPr>
          <p:nvPr>
            <p:ph type="title"/>
          </p:nvPr>
        </p:nvSpPr>
        <p:spPr>
          <a:xfrm>
            <a:off x="3496235" y="100988"/>
            <a:ext cx="8105481" cy="538493"/>
          </a:xfrm>
        </p:spPr>
        <p:txBody>
          <a:bodyPr>
            <a:normAutofit fontScale="90000"/>
          </a:bodyPr>
          <a:lstStyle/>
          <a:p>
            <a:r>
              <a:rPr lang="lv-LV" b="1" dirty="0" smtClean="0">
                <a:solidFill>
                  <a:schemeClr val="tx1"/>
                </a:solidFill>
                <a:latin typeface="Arial" panose="020B0604020202020204" pitchFamily="34" charset="0"/>
                <a:cs typeface="Arial" panose="020B0604020202020204" pitchFamily="34" charset="0"/>
              </a:rPr>
              <a:t>                                            </a:t>
            </a:r>
            <a:r>
              <a:rPr lang="lv-LV" sz="2800" b="1" dirty="0" smtClean="0">
                <a:solidFill>
                  <a:schemeClr val="accent2">
                    <a:lumMod val="75000"/>
                  </a:schemeClr>
                </a:solidFill>
                <a:latin typeface="Arial Black" panose="020B0A04020102020204" pitchFamily="34" charset="0"/>
                <a:cs typeface="Arial" panose="020B0604020202020204" pitchFamily="34" charset="0"/>
              </a:rPr>
              <a:t>Esam </a:t>
            </a:r>
            <a:r>
              <a:rPr lang="lv-LV" sz="2800" b="1" dirty="0">
                <a:solidFill>
                  <a:schemeClr val="accent2">
                    <a:lumMod val="75000"/>
                  </a:schemeClr>
                </a:solidFill>
                <a:latin typeface="Arial Black" panose="020B0A04020102020204" pitchFamily="34" charset="0"/>
                <a:cs typeface="Arial" panose="020B0604020202020204" pitchFamily="34" charset="0"/>
              </a:rPr>
              <a:t>kustībā!</a:t>
            </a:r>
            <a:endParaRPr lang="lv-LV" sz="2800" dirty="0">
              <a:solidFill>
                <a:schemeClr val="accent2">
                  <a:lumMod val="75000"/>
                </a:schemeClr>
              </a:solidFill>
              <a:latin typeface="Arial Black" panose="020B0A04020102020204" pitchFamily="34" charset="0"/>
            </a:endParaRPr>
          </a:p>
        </p:txBody>
      </p:sp>
      <p:pic>
        <p:nvPicPr>
          <p:cNvPr id="5" name="Satura vietturis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28006"/>
            <a:ext cx="4920477" cy="2758761"/>
          </a:xfrm>
        </p:spPr>
      </p:pic>
      <p:pic>
        <p:nvPicPr>
          <p:cNvPr id="6" name="Attēls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056" y="639481"/>
            <a:ext cx="3980880" cy="2985660"/>
          </a:xfrm>
          <a:prstGeom prst="rect">
            <a:avLst/>
          </a:prstGeom>
        </p:spPr>
      </p:pic>
      <p:pic>
        <p:nvPicPr>
          <p:cNvPr id="7" name="Attēls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363" y="3204690"/>
            <a:ext cx="4511983" cy="3368488"/>
          </a:xfrm>
          <a:prstGeom prst="rect">
            <a:avLst/>
          </a:prstGeom>
        </p:spPr>
      </p:pic>
      <p:pic>
        <p:nvPicPr>
          <p:cNvPr id="8" name="Attēls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750" y="3706901"/>
            <a:ext cx="5344194" cy="2988957"/>
          </a:xfrm>
          <a:prstGeom prst="rect">
            <a:avLst/>
          </a:prstGeom>
        </p:spPr>
      </p:pic>
    </p:spTree>
    <p:extLst>
      <p:ext uri="{BB962C8B-B14F-4D97-AF65-F5344CB8AC3E}">
        <p14:creationId xmlns:p14="http://schemas.microsoft.com/office/powerpoint/2010/main" val="33229345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395" y="3805832"/>
            <a:ext cx="5298866" cy="2574871"/>
          </a:xfrm>
          <a:prstGeom prst="rect">
            <a:avLst/>
          </a:prstGeom>
        </p:spPr>
      </p:pic>
      <p:pic>
        <p:nvPicPr>
          <p:cNvPr id="7" name="Attēls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25" y="218774"/>
            <a:ext cx="4587385" cy="3440540"/>
          </a:xfrm>
          <a:prstGeom prst="rect">
            <a:avLst/>
          </a:prstGeom>
        </p:spPr>
      </p:pic>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041" y="3390170"/>
            <a:ext cx="3887993" cy="3132928"/>
          </a:xfrm>
          <a:prstGeom prst="rect">
            <a:avLst/>
          </a:prstGeom>
        </p:spPr>
      </p:pic>
      <p:pic>
        <p:nvPicPr>
          <p:cNvPr id="9" name="Satura vietturis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580" y="218774"/>
            <a:ext cx="3865499" cy="3088570"/>
          </a:xfrm>
          <a:prstGeom prst="rect">
            <a:avLst/>
          </a:prstGeom>
        </p:spPr>
      </p:pic>
    </p:spTree>
    <p:extLst>
      <p:ext uri="{BB962C8B-B14F-4D97-AF65-F5344CB8AC3E}">
        <p14:creationId xmlns:p14="http://schemas.microsoft.com/office/powerpoint/2010/main" val="2583185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592925" y="415636"/>
            <a:ext cx="9829984" cy="1489364"/>
          </a:xfrm>
        </p:spPr>
        <p:txBody>
          <a:bodyPr/>
          <a:lstStyle/>
          <a:p>
            <a:pPr algn="ctr"/>
            <a:r>
              <a:rPr lang="lv-LV" b="1" dirty="0">
                <a:solidFill>
                  <a:schemeClr val="accent2">
                    <a:lumMod val="75000"/>
                  </a:schemeClr>
                </a:solidFill>
                <a:latin typeface="Arial Black" panose="020B0A04020102020204" pitchFamily="34" charset="0"/>
              </a:rPr>
              <a:t>sirds + prāts</a:t>
            </a:r>
            <a:endParaRPr lang="lv-LV" b="1" dirty="0">
              <a:solidFill>
                <a:schemeClr val="accent2">
                  <a:lumMod val="75000"/>
                </a:schemeClr>
              </a:solidFill>
            </a:endParaRPr>
          </a:p>
        </p:txBody>
      </p:sp>
      <p:pic>
        <p:nvPicPr>
          <p:cNvPr id="4" name="Satura vietturis 3" descr="Viņi zina ka bailes ir... Autors: LordsX 8 lietas, ko emocionāli inteliģents cilvēks nedar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4291" y="1387763"/>
            <a:ext cx="7958656" cy="4717473"/>
          </a:xfrm>
          <a:prstGeom prst="rect">
            <a:avLst/>
          </a:prstGeom>
          <a:noFill/>
          <a:ln>
            <a:noFill/>
          </a:ln>
        </p:spPr>
      </p:pic>
    </p:spTree>
    <p:extLst>
      <p:ext uri="{BB962C8B-B14F-4D97-AF65-F5344CB8AC3E}">
        <p14:creationId xmlns:p14="http://schemas.microsoft.com/office/powerpoint/2010/main" val="2401306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tura viettur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05489"/>
            <a:ext cx="4768777" cy="2825143"/>
          </a:xfrm>
          <a:prstGeom prst="rect">
            <a:avLst/>
          </a:prstGeom>
        </p:spPr>
      </p:pic>
      <p:pic>
        <p:nvPicPr>
          <p:cNvPr id="7" name="Attēls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716" y="3463767"/>
            <a:ext cx="5285896" cy="3091441"/>
          </a:xfrm>
          <a:prstGeom prst="rect">
            <a:avLst/>
          </a:prstGeom>
        </p:spPr>
      </p:pic>
      <p:pic>
        <p:nvPicPr>
          <p:cNvPr id="8" name="Attēls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472620"/>
            <a:ext cx="4110118" cy="3082588"/>
          </a:xfrm>
          <a:prstGeom prst="rect">
            <a:avLst/>
          </a:prstGeom>
        </p:spPr>
      </p:pic>
      <p:pic>
        <p:nvPicPr>
          <p:cNvPr id="9" name="Attēls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866" y="280855"/>
            <a:ext cx="4070251" cy="3049777"/>
          </a:xfrm>
          <a:prstGeom prst="rect">
            <a:avLst/>
          </a:prstGeom>
        </p:spPr>
      </p:pic>
    </p:spTree>
    <p:extLst>
      <p:ext uri="{BB962C8B-B14F-4D97-AF65-F5344CB8AC3E}">
        <p14:creationId xmlns:p14="http://schemas.microsoft.com/office/powerpoint/2010/main" val="10046184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6808" y="166910"/>
            <a:ext cx="8911687" cy="1280890"/>
          </a:xfrm>
        </p:spPr>
        <p:txBody>
          <a:bodyPr>
            <a:normAutofit fontScale="90000"/>
          </a:bodyPr>
          <a:lstStyle/>
          <a:p>
            <a:r>
              <a:rPr lang="lv-LV" b="1" dirty="0">
                <a:solidFill>
                  <a:schemeClr val="accent2">
                    <a:lumMod val="75000"/>
                  </a:schemeClr>
                </a:solidFill>
                <a:latin typeface="Arial Black" panose="020B0A04020102020204" pitchFamily="34" charset="0"/>
                <a:cs typeface="Arial" panose="020B0604020202020204" pitchFamily="34" charset="0"/>
              </a:rPr>
              <a:t>Labās prakses piemēri, nodarbinot cilvēkus ar invaliditāti</a:t>
            </a:r>
            <a:br>
              <a:rPr lang="lv-LV" b="1" dirty="0">
                <a:solidFill>
                  <a:schemeClr val="accent2">
                    <a:lumMod val="75000"/>
                  </a:schemeClr>
                </a:solidFill>
                <a:latin typeface="Arial Black" panose="020B0A04020102020204" pitchFamily="34" charset="0"/>
                <a:cs typeface="Arial" panose="020B0604020202020204" pitchFamily="34" charset="0"/>
              </a:rPr>
            </a:br>
            <a:endParaRPr lang="lv-LV" dirty="0">
              <a:solidFill>
                <a:schemeClr val="accent2">
                  <a:lumMod val="75000"/>
                </a:schemeClr>
              </a:solidFill>
            </a:endParaRPr>
          </a:p>
        </p:txBody>
      </p:sp>
      <p:sp>
        <p:nvSpPr>
          <p:cNvPr id="3" name="Satura vietturis 2"/>
          <p:cNvSpPr>
            <a:spLocks noGrp="1"/>
          </p:cNvSpPr>
          <p:nvPr>
            <p:ph idx="1"/>
          </p:nvPr>
        </p:nvSpPr>
        <p:spPr>
          <a:xfrm>
            <a:off x="1378977" y="1640541"/>
            <a:ext cx="8915400" cy="3777622"/>
          </a:xfrm>
        </p:spPr>
        <p:txBody>
          <a:bodyPr/>
          <a:lstStyle/>
          <a:p>
            <a:r>
              <a:rPr lang="lv-LV" dirty="0">
                <a:latin typeface="Arial Black" panose="020B0A04020102020204" pitchFamily="34" charset="0"/>
              </a:rPr>
              <a:t>Putnu fabrikā "Ķekava" strādā vairāk nekā 30 cilvēki ar funkcionāliem traucējumiem. No tiem dzirdes traucējumi ir četriem. </a:t>
            </a:r>
            <a:endParaRPr lang="lv-LV" dirty="0" smtClean="0">
              <a:latin typeface="Arial Black" panose="020B0A04020102020204" pitchFamily="34" charset="0"/>
            </a:endParaRPr>
          </a:p>
          <a:p>
            <a:r>
              <a:rPr lang="lv-LV" dirty="0" smtClean="0">
                <a:latin typeface="Arial Black" panose="020B0A04020102020204" pitchFamily="34" charset="0"/>
              </a:rPr>
              <a:t>Uzņēmumā </a:t>
            </a:r>
            <a:r>
              <a:rPr lang="lv-LV" dirty="0">
                <a:latin typeface="Arial Black" panose="020B0A04020102020204" pitchFamily="34" charset="0"/>
              </a:rPr>
              <a:t>SIA "Mārupes siltumnīcas" </a:t>
            </a:r>
            <a:r>
              <a:rPr lang="lv-LV" dirty="0" smtClean="0">
                <a:latin typeface="Arial Black" panose="020B0A04020102020204" pitchFamily="34" charset="0"/>
              </a:rPr>
              <a:t> </a:t>
            </a:r>
            <a:r>
              <a:rPr lang="lv-LV" dirty="0">
                <a:latin typeface="Arial Black" panose="020B0A04020102020204" pitchFamily="34" charset="0"/>
              </a:rPr>
              <a:t>– 11 no uzņēmuma 120 darbiniekiem, tātad apmēram 10%, ir cilvēki ar dzirdes traucējumiem. </a:t>
            </a:r>
            <a:endParaRPr lang="lv-LV" dirty="0" smtClean="0">
              <a:latin typeface="Arial Black" panose="020B0A04020102020204" pitchFamily="34" charset="0"/>
            </a:endParaRPr>
          </a:p>
          <a:p>
            <a:r>
              <a:rPr lang="lv-LV" dirty="0" err="1">
                <a:latin typeface="Arial Black" panose="020B0A04020102020204" pitchFamily="34" charset="0"/>
              </a:rPr>
              <a:t>M</a:t>
            </a:r>
            <a:r>
              <a:rPr lang="lv-LV" dirty="0" err="1" smtClean="0">
                <a:latin typeface="Arial Black" panose="020B0A04020102020204" pitchFamily="34" charset="0"/>
              </a:rPr>
              <a:t>azumtirdziecības</a:t>
            </a:r>
            <a:r>
              <a:rPr lang="lv-LV" dirty="0" smtClean="0">
                <a:latin typeface="Arial Black" panose="020B0A04020102020204" pitchFamily="34" charset="0"/>
              </a:rPr>
              <a:t> </a:t>
            </a:r>
            <a:r>
              <a:rPr lang="lv-LV" dirty="0">
                <a:latin typeface="Arial Black" panose="020B0A04020102020204" pitchFamily="34" charset="0"/>
              </a:rPr>
              <a:t>uzņēmums “Rimi Latvia</a:t>
            </a:r>
            <a:r>
              <a:rPr lang="lv-LV" dirty="0" smtClean="0">
                <a:latin typeface="Arial Black" panose="020B0A04020102020204" pitchFamily="34" charset="0"/>
              </a:rPr>
              <a:t>”  -no </a:t>
            </a:r>
            <a:r>
              <a:rPr lang="lv-LV" dirty="0">
                <a:latin typeface="Arial Black" panose="020B0A04020102020204" pitchFamily="34" charset="0"/>
              </a:rPr>
              <a:t>aptuveni 5000 </a:t>
            </a:r>
            <a:r>
              <a:rPr lang="lv-LV" dirty="0" smtClean="0">
                <a:latin typeface="Arial Black" panose="020B0A04020102020204" pitchFamily="34" charset="0"/>
              </a:rPr>
              <a:t>darbiniekiem, </a:t>
            </a:r>
            <a:r>
              <a:rPr lang="lv-LV" dirty="0">
                <a:latin typeface="Arial Black" panose="020B0A04020102020204" pitchFamily="34" charset="0"/>
              </a:rPr>
              <a:t>kuri strādā 20 “Rimi” veikalos, vairāk nekā 2% ir cilvēki ar </a:t>
            </a:r>
            <a:r>
              <a:rPr lang="lv-LV" dirty="0" smtClean="0">
                <a:latin typeface="Arial Black" panose="020B0A04020102020204" pitchFamily="34" charset="0"/>
              </a:rPr>
              <a:t>invaliditāti.</a:t>
            </a:r>
          </a:p>
          <a:p>
            <a:r>
              <a:rPr lang="lv-LV" dirty="0" smtClean="0">
                <a:latin typeface="Arial Black" panose="020B0A04020102020204" pitchFamily="34" charset="0"/>
              </a:rPr>
              <a:t>NVO, biedrības.</a:t>
            </a:r>
            <a:endParaRPr lang="lv-LV" dirty="0">
              <a:latin typeface="Arial Black" panose="020B0A04020102020204" pitchFamily="34" charset="0"/>
            </a:endParaRPr>
          </a:p>
        </p:txBody>
      </p:sp>
    </p:spTree>
    <p:extLst>
      <p:ext uri="{BB962C8B-B14F-4D97-AF65-F5344CB8AC3E}">
        <p14:creationId xmlns:p14="http://schemas.microsoft.com/office/powerpoint/2010/main" val="38736686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47253" y="162292"/>
            <a:ext cx="9525184" cy="1280890"/>
          </a:xfrm>
        </p:spPr>
        <p:txBody>
          <a:bodyPr>
            <a:normAutofit fontScale="90000"/>
          </a:bodyPr>
          <a:lstStyle/>
          <a:p>
            <a:pPr algn="ctr"/>
            <a:r>
              <a:rPr lang="lv-LV" sz="3200" dirty="0" err="1" smtClean="0">
                <a:solidFill>
                  <a:schemeClr val="accent2">
                    <a:lumMod val="75000"/>
                  </a:schemeClr>
                </a:solidFill>
                <a:latin typeface="Arial Black" panose="020B0A04020102020204" pitchFamily="34" charset="0"/>
              </a:rPr>
              <a:t>Starpinstitucionālā</a:t>
            </a:r>
            <a:r>
              <a:rPr lang="lv-LV" sz="3200" dirty="0" smtClean="0">
                <a:solidFill>
                  <a:schemeClr val="accent2">
                    <a:lumMod val="75000"/>
                  </a:schemeClr>
                </a:solidFill>
                <a:latin typeface="Arial Black" panose="020B0A04020102020204" pitchFamily="34" charset="0"/>
              </a:rPr>
              <a:t> un </a:t>
            </a:r>
            <a:r>
              <a:rPr lang="lv-LV" sz="3200" dirty="0" err="1" smtClean="0">
                <a:solidFill>
                  <a:schemeClr val="accent2">
                    <a:lumMod val="75000"/>
                  </a:schemeClr>
                </a:solidFill>
                <a:latin typeface="Arial Black" panose="020B0A04020102020204" pitchFamily="34" charset="0"/>
              </a:rPr>
              <a:t>starpprofesionālā</a:t>
            </a:r>
            <a:r>
              <a:rPr lang="lv-LV" sz="3200" dirty="0" smtClean="0">
                <a:solidFill>
                  <a:schemeClr val="accent2">
                    <a:lumMod val="75000"/>
                  </a:schemeClr>
                </a:solidFill>
                <a:latin typeface="Arial Black" panose="020B0A04020102020204" pitchFamily="34" charset="0"/>
              </a:rPr>
              <a:t> sadarbība</a:t>
            </a:r>
            <a:br>
              <a:rPr lang="lv-LV" sz="3200" dirty="0" smtClean="0">
                <a:solidFill>
                  <a:schemeClr val="accent2">
                    <a:lumMod val="75000"/>
                  </a:schemeClr>
                </a:solidFill>
                <a:latin typeface="Arial Black" panose="020B0A04020102020204" pitchFamily="34" charset="0"/>
              </a:rPr>
            </a:br>
            <a:r>
              <a:rPr lang="lv-LV" sz="3200" u="sng" dirty="0" smtClean="0">
                <a:solidFill>
                  <a:schemeClr val="accent2">
                    <a:lumMod val="75000"/>
                  </a:schemeClr>
                </a:solidFill>
                <a:latin typeface="Arial Black" panose="020B0A04020102020204" pitchFamily="34" charset="0"/>
              </a:rPr>
              <a:t>Sadarbības partneri</a:t>
            </a:r>
            <a:endParaRPr lang="lv-LV" sz="3200" u="sng"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060315" y="1702339"/>
            <a:ext cx="10826885" cy="4912469"/>
          </a:xfrm>
        </p:spPr>
        <p:txBody>
          <a:bodyPr>
            <a:normAutofit lnSpcReduction="10000"/>
          </a:bodyPr>
          <a:lstStyle/>
          <a:p>
            <a:pPr marL="0" indent="0">
              <a:buNone/>
            </a:pPr>
            <a:r>
              <a:rPr lang="lv-LV" sz="2400" dirty="0">
                <a:latin typeface="Arial Black" panose="020B0A04020102020204" pitchFamily="34" charset="0"/>
              </a:rPr>
              <a:t>Pašvaldību sociālo dienestu sadarbības partnerus var iedalīt trīs lielās </a:t>
            </a:r>
            <a:r>
              <a:rPr lang="lv-LV" sz="2400" dirty="0" smtClean="0">
                <a:latin typeface="Arial Black" panose="020B0A04020102020204" pitchFamily="34" charset="0"/>
              </a:rPr>
              <a:t>grupās:</a:t>
            </a:r>
          </a:p>
          <a:p>
            <a:r>
              <a:rPr lang="lv-LV" sz="2400" u="sng" dirty="0" smtClean="0">
                <a:latin typeface="Arial Black" panose="020B0A04020102020204" pitchFamily="34" charset="0"/>
              </a:rPr>
              <a:t>savas pašvaldības iestādes </a:t>
            </a:r>
            <a:r>
              <a:rPr lang="lv-LV" sz="2400" dirty="0" smtClean="0">
                <a:latin typeface="Arial Black" panose="020B0A04020102020204" pitchFamily="34" charset="0"/>
              </a:rPr>
              <a:t>(bāriņtiesa, pašvaldības policija, izglītības iestādes), </a:t>
            </a:r>
          </a:p>
          <a:p>
            <a:r>
              <a:rPr lang="lv-LV" sz="2400" u="sng" dirty="0" smtClean="0">
                <a:latin typeface="Arial Black" panose="020B0A04020102020204" pitchFamily="34" charset="0"/>
              </a:rPr>
              <a:t>valsts </a:t>
            </a:r>
            <a:r>
              <a:rPr lang="lv-LV" sz="2400" u="sng" dirty="0">
                <a:latin typeface="Arial Black" panose="020B0A04020102020204" pitchFamily="34" charset="0"/>
              </a:rPr>
              <a:t>iestādes </a:t>
            </a:r>
            <a:r>
              <a:rPr lang="lv-LV" sz="2400" dirty="0" smtClean="0">
                <a:latin typeface="Arial Black" panose="020B0A04020102020204" pitchFamily="34" charset="0"/>
              </a:rPr>
              <a:t>(Valsts policija, izglītības </a:t>
            </a:r>
            <a:r>
              <a:rPr lang="lv-LV" sz="2400" dirty="0">
                <a:latin typeface="Arial Black" panose="020B0A04020102020204" pitchFamily="34" charset="0"/>
              </a:rPr>
              <a:t>iestādes, Nodarbinātības Valsts aģentūra, Valsts sociālās apdrošināšanas aģentūra, </a:t>
            </a:r>
            <a:r>
              <a:rPr lang="lv-LV" sz="2400" dirty="0" smtClean="0">
                <a:latin typeface="Arial Black" panose="020B0A04020102020204" pitchFamily="34" charset="0"/>
              </a:rPr>
              <a:t>Valsts probācijas </a:t>
            </a:r>
            <a:r>
              <a:rPr lang="lv-LV" sz="2400" dirty="0">
                <a:latin typeface="Arial Black" panose="020B0A04020102020204" pitchFamily="34" charset="0"/>
              </a:rPr>
              <a:t>dienests, Valsts bērnu tiesību aizsardzības inspekcija, Valsts ieņēmumu dienests, </a:t>
            </a:r>
            <a:r>
              <a:rPr lang="lv-LV" sz="2400" dirty="0" smtClean="0">
                <a:latin typeface="Arial Black" panose="020B0A04020102020204" pitchFamily="34" charset="0"/>
              </a:rPr>
              <a:t>veselības aprūpes </a:t>
            </a:r>
            <a:r>
              <a:rPr lang="lv-LV" sz="2400" dirty="0">
                <a:latin typeface="Arial Black" panose="020B0A04020102020204" pitchFamily="34" charset="0"/>
              </a:rPr>
              <a:t>iestādes u.c.), </a:t>
            </a:r>
            <a:endParaRPr lang="lv-LV" sz="2400" dirty="0" smtClean="0">
              <a:latin typeface="Arial Black" panose="020B0A04020102020204" pitchFamily="34" charset="0"/>
            </a:endParaRPr>
          </a:p>
          <a:p>
            <a:r>
              <a:rPr lang="lv-LV" sz="2400" u="sng" dirty="0" smtClean="0">
                <a:latin typeface="Arial Black" panose="020B0A04020102020204" pitchFamily="34" charset="0"/>
              </a:rPr>
              <a:t>nevalstiskās organizācijas, fondi, reliģiskās organizācijas</a:t>
            </a:r>
            <a:r>
              <a:rPr lang="lv-LV" sz="2400" dirty="0" smtClean="0">
                <a:latin typeface="Arial Black" panose="020B0A04020102020204" pitchFamily="34" charset="0"/>
              </a:rPr>
              <a:t>.</a:t>
            </a:r>
            <a:r>
              <a:rPr lang="lv-LV" sz="2400" dirty="0" smtClean="0"/>
              <a:t> </a:t>
            </a:r>
            <a:endParaRPr lang="lv-LV" dirty="0">
              <a:latin typeface="Arial Black" panose="020B0A04020102020204" pitchFamily="34" charset="0"/>
            </a:endParaRPr>
          </a:p>
          <a:p>
            <a:pPr marL="0" indent="0">
              <a:buNone/>
            </a:pPr>
            <a:r>
              <a:rPr lang="lv-LV" sz="2000" dirty="0" smtClean="0">
                <a:latin typeface="Arial Black" panose="020B0A04020102020204" pitchFamily="34" charset="0"/>
              </a:rPr>
              <a:t>Daļā </a:t>
            </a:r>
            <a:r>
              <a:rPr lang="lv-LV" sz="2000" dirty="0">
                <a:latin typeface="Arial Black" panose="020B0A04020102020204" pitchFamily="34" charset="0"/>
              </a:rPr>
              <a:t>gadījumu sadarbība veidojas arī ar </a:t>
            </a:r>
            <a:r>
              <a:rPr lang="lv-LV" sz="2000" dirty="0" smtClean="0">
                <a:latin typeface="Arial Black" panose="020B0A04020102020204" pitchFamily="34" charset="0"/>
              </a:rPr>
              <a:t>citām pašvaldībām</a:t>
            </a:r>
            <a:r>
              <a:rPr lang="lv-LV" sz="2000" dirty="0">
                <a:latin typeface="Arial Black" panose="020B0A04020102020204" pitchFamily="34" charset="0"/>
              </a:rPr>
              <a:t>, kā arī ar privāto sektoru specifisku pakalpojumu sniegšanai, piemēram, jauniešiem </a:t>
            </a:r>
            <a:r>
              <a:rPr lang="lv-LV" sz="2000" dirty="0" smtClean="0">
                <a:latin typeface="Arial Black" panose="020B0A04020102020204" pitchFamily="34" charset="0"/>
              </a:rPr>
              <a:t>ar garīga </a:t>
            </a:r>
            <a:r>
              <a:rPr lang="lv-LV" sz="2000" dirty="0">
                <a:latin typeface="Arial Black" panose="020B0A04020102020204" pitchFamily="34" charset="0"/>
              </a:rPr>
              <a:t>rakstura traucējumiem. </a:t>
            </a:r>
          </a:p>
        </p:txBody>
      </p:sp>
    </p:spTree>
    <p:extLst>
      <p:ext uri="{BB962C8B-B14F-4D97-AF65-F5344CB8AC3E}">
        <p14:creationId xmlns:p14="http://schemas.microsoft.com/office/powerpoint/2010/main" val="23043645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935804" y="254458"/>
            <a:ext cx="8615497" cy="591847"/>
          </a:xfrm>
        </p:spPr>
        <p:txBody>
          <a:bodyPr>
            <a:normAutofit fontScale="90000"/>
          </a:bodyPr>
          <a:lstStyle/>
          <a:p>
            <a:r>
              <a:rPr lang="lv-LV" b="1" dirty="0" smtClean="0">
                <a:solidFill>
                  <a:schemeClr val="accent2">
                    <a:lumMod val="75000"/>
                  </a:schemeClr>
                </a:solidFill>
                <a:latin typeface="Arial Black" panose="020B0A04020102020204" pitchFamily="34" charset="0"/>
              </a:rPr>
              <a:t>Nevalstiskā sektora priekšrocības:</a:t>
            </a:r>
            <a:endParaRPr lang="lv-LV" b="1"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550783" y="1092740"/>
            <a:ext cx="9385537" cy="5210784"/>
          </a:xfrm>
        </p:spPr>
        <p:txBody>
          <a:bodyPr>
            <a:normAutofit/>
          </a:bodyPr>
          <a:lstStyle/>
          <a:p>
            <a:r>
              <a:rPr lang="lv-LV" b="1" dirty="0">
                <a:latin typeface="Arial Black" panose="020B0A04020102020204" pitchFamily="34" charset="0"/>
              </a:rPr>
              <a:t>A</a:t>
            </a:r>
            <a:r>
              <a:rPr lang="lv-LV" b="1" dirty="0" smtClean="0">
                <a:latin typeface="Arial Black" panose="020B0A04020102020204" pitchFamily="34" charset="0"/>
              </a:rPr>
              <a:t>tsevišķu </a:t>
            </a:r>
            <a:r>
              <a:rPr lang="lv-LV" b="1" dirty="0">
                <a:latin typeface="Arial Black" panose="020B0A04020102020204" pitchFamily="34" charset="0"/>
              </a:rPr>
              <a:t>sociālā dienesta funkciju deleģēšana nevalstiskajām organizācijām, kurām ir augstāka kompetence vai labāki resursi noteiktu pakalpojumu sniegšanai, kas attiecīgi ir spēcīgs motīvs pašvaldībām izmantot šo organizāciju </a:t>
            </a:r>
            <a:r>
              <a:rPr lang="lv-LV" b="1" dirty="0" smtClean="0">
                <a:latin typeface="Arial Black" panose="020B0A04020102020204" pitchFamily="34" charset="0"/>
              </a:rPr>
              <a:t>iespējas.</a:t>
            </a:r>
          </a:p>
          <a:p>
            <a:r>
              <a:rPr lang="lv-LV" b="1" dirty="0">
                <a:latin typeface="Arial Black" panose="020B0A04020102020204" pitchFamily="34" charset="0"/>
              </a:rPr>
              <a:t>S</a:t>
            </a:r>
            <a:r>
              <a:rPr lang="lv-LV" b="1" dirty="0" smtClean="0">
                <a:latin typeface="Arial Black" panose="020B0A04020102020204" pitchFamily="34" charset="0"/>
              </a:rPr>
              <a:t>adarbība vairāk </a:t>
            </a:r>
            <a:r>
              <a:rPr lang="lv-LV" b="1" dirty="0">
                <a:latin typeface="Arial Black" panose="020B0A04020102020204" pitchFamily="34" charset="0"/>
              </a:rPr>
              <a:t>vērsta uz konkrētām mērķa grupām, piemēram, senioriem, vardarbībā cietušām personām, krīzes situācijā nonākušām personām, personām (īpaši jauniešiem) ar īpašām </a:t>
            </a:r>
            <a:r>
              <a:rPr lang="lv-LV" b="1" dirty="0" smtClean="0">
                <a:latin typeface="Arial Black" panose="020B0A04020102020204" pitchFamily="34" charset="0"/>
              </a:rPr>
              <a:t>vajadzībām, cilvēkiem </a:t>
            </a:r>
            <a:r>
              <a:rPr lang="lv-LV" b="1" dirty="0" err="1" smtClean="0">
                <a:latin typeface="Arial Black" panose="020B0A04020102020204" pitchFamily="34" charset="0"/>
              </a:rPr>
              <a:t>pirmspensijas</a:t>
            </a:r>
            <a:r>
              <a:rPr lang="lv-LV" b="1" dirty="0" smtClean="0">
                <a:latin typeface="Arial Black" panose="020B0A04020102020204" pitchFamily="34" charset="0"/>
              </a:rPr>
              <a:t> vecumā, personām ar funkcionāliem traucējumiem.</a:t>
            </a:r>
          </a:p>
          <a:p>
            <a:r>
              <a:rPr lang="lv-LV" dirty="0">
                <a:latin typeface="Arial Black" panose="020B0A04020102020204" pitchFamily="34" charset="0"/>
              </a:rPr>
              <a:t>I</a:t>
            </a:r>
            <a:r>
              <a:rPr lang="lv-LV" dirty="0" smtClean="0">
                <a:latin typeface="Arial Black" panose="020B0A04020102020204" pitchFamily="34" charset="0"/>
              </a:rPr>
              <a:t>espējas </a:t>
            </a:r>
            <a:r>
              <a:rPr lang="lv-LV" dirty="0">
                <a:latin typeface="Arial Black" panose="020B0A04020102020204" pitchFamily="34" charset="0"/>
              </a:rPr>
              <a:t>piesaistīt finanšu līdzekļus sociālajai jomai, īstenojot dažādu starptautisku finanšu instrumentu atbalstītos projektus. Pašvaldības loma šajā </a:t>
            </a:r>
            <a:r>
              <a:rPr lang="lv-LV" dirty="0" smtClean="0">
                <a:latin typeface="Arial Black" panose="020B0A04020102020204" pitchFamily="34" charset="0"/>
              </a:rPr>
              <a:t>gadījumā </a:t>
            </a:r>
            <a:r>
              <a:rPr lang="lv-LV" dirty="0">
                <a:latin typeface="Arial Black" panose="020B0A04020102020204" pitchFamily="34" charset="0"/>
              </a:rPr>
              <a:t>ir palīdzēt ar nepieciešamo </a:t>
            </a:r>
            <a:r>
              <a:rPr lang="lv-LV" dirty="0" smtClean="0">
                <a:latin typeface="Arial Black" panose="020B0A04020102020204" pitchFamily="34" charset="0"/>
              </a:rPr>
              <a:t>līdzfinansējumu.</a:t>
            </a:r>
          </a:p>
          <a:p>
            <a:r>
              <a:rPr lang="lv-LV" sz="1900" b="1" dirty="0">
                <a:latin typeface="Arial Black" panose="020B0A04020102020204" pitchFamily="34" charset="0"/>
              </a:rPr>
              <a:t>I</a:t>
            </a:r>
            <a:r>
              <a:rPr lang="lv-LV" sz="1900" b="1" dirty="0" smtClean="0">
                <a:latin typeface="Arial Black" panose="020B0A04020102020204" pitchFamily="34" charset="0"/>
              </a:rPr>
              <a:t>r </a:t>
            </a:r>
            <a:r>
              <a:rPr lang="lv-LV" sz="1900" b="1" dirty="0">
                <a:latin typeface="Arial Black" panose="020B0A04020102020204" pitchFamily="34" charset="0"/>
              </a:rPr>
              <a:t>nedaudz atšķirīgas prasības un nosacījumi pakalpojumu </a:t>
            </a:r>
            <a:r>
              <a:rPr lang="lv-LV" sz="1900" b="1" dirty="0" smtClean="0">
                <a:latin typeface="Arial Black" panose="020B0A04020102020204" pitchFamily="34" charset="0"/>
              </a:rPr>
              <a:t>sniegšanai, kas </a:t>
            </a:r>
            <a:r>
              <a:rPr lang="lv-LV" sz="1900" b="1" dirty="0">
                <a:latin typeface="Arial Black" panose="020B0A04020102020204" pitchFamily="34" charset="0"/>
              </a:rPr>
              <a:t>ir atvieglotas, </a:t>
            </a:r>
            <a:r>
              <a:rPr lang="lv-LV" sz="1900" b="1" dirty="0" smtClean="0">
                <a:latin typeface="Arial Black" panose="020B0A04020102020204" pitchFamily="34" charset="0"/>
              </a:rPr>
              <a:t>līdz </a:t>
            </a:r>
            <a:r>
              <a:rPr lang="lv-LV" sz="1900" b="1" dirty="0">
                <a:latin typeface="Arial Black" panose="020B0A04020102020204" pitchFamily="34" charset="0"/>
              </a:rPr>
              <a:t>ar to ir gan mazāks administratīvais slogs, gan iespējas elastīgāk reaģēt uz mērķa grupu </a:t>
            </a:r>
            <a:r>
              <a:rPr lang="lv-LV" sz="1900" b="1" dirty="0" smtClean="0">
                <a:latin typeface="Arial Black" panose="020B0A04020102020204" pitchFamily="34" charset="0"/>
              </a:rPr>
              <a:t>vajadzībām.</a:t>
            </a:r>
          </a:p>
          <a:p>
            <a:pPr marL="0" indent="0">
              <a:buNone/>
            </a:pPr>
            <a:endParaRPr lang="lv-LV" b="1" dirty="0">
              <a:latin typeface="Arial Black" panose="020B0A04020102020204" pitchFamily="34" charset="0"/>
            </a:endParaRPr>
          </a:p>
          <a:p>
            <a:endParaRPr lang="lv-LV" b="1" dirty="0">
              <a:latin typeface="Arial Black" panose="020B0A04020102020204" pitchFamily="34" charset="0"/>
            </a:endParaRPr>
          </a:p>
        </p:txBody>
      </p:sp>
    </p:spTree>
    <p:extLst>
      <p:ext uri="{BB962C8B-B14F-4D97-AF65-F5344CB8AC3E}">
        <p14:creationId xmlns:p14="http://schemas.microsoft.com/office/powerpoint/2010/main" val="34967543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21795" y="244731"/>
            <a:ext cx="8703046" cy="718307"/>
          </a:xfrm>
        </p:spPr>
        <p:txBody>
          <a:bodyPr/>
          <a:lstStyle/>
          <a:p>
            <a:r>
              <a:rPr lang="lv-LV" b="1" dirty="0" err="1" smtClean="0">
                <a:solidFill>
                  <a:schemeClr val="accent2">
                    <a:lumMod val="75000"/>
                  </a:schemeClr>
                </a:solidFill>
                <a:latin typeface="Arial Black" panose="020B0A04020102020204" pitchFamily="34" charset="0"/>
              </a:rPr>
              <a:t>Starpinstitucionālā</a:t>
            </a:r>
            <a:r>
              <a:rPr lang="lv-LV" b="1" dirty="0" smtClean="0">
                <a:solidFill>
                  <a:schemeClr val="accent2">
                    <a:lumMod val="75000"/>
                  </a:schemeClr>
                </a:solidFill>
                <a:latin typeface="Arial Black" panose="020B0A04020102020204" pitchFamily="34" charset="0"/>
              </a:rPr>
              <a:t> sadarbība</a:t>
            </a:r>
            <a:endParaRPr lang="lv-LV" b="1"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334344" y="1725039"/>
            <a:ext cx="10348576" cy="5658254"/>
          </a:xfrm>
        </p:spPr>
        <p:txBody>
          <a:bodyPr/>
          <a:lstStyle/>
          <a:p>
            <a:r>
              <a:rPr lang="lv-LV" sz="2000" b="1" dirty="0">
                <a:latin typeface="Arial Black" panose="020B0A04020102020204" pitchFamily="34" charset="0"/>
              </a:rPr>
              <a:t>Sociālo pakalpojumu un sociālās palīdzības likuma 4. panta trešajā daļā ir noteikts, ka, sniedzot sociālos pakalpojumus, institūcijas nodrošina </a:t>
            </a:r>
            <a:r>
              <a:rPr lang="lv-LV" sz="2000" b="1" dirty="0" err="1">
                <a:latin typeface="Arial Black" panose="020B0A04020102020204" pitchFamily="34" charset="0"/>
              </a:rPr>
              <a:t>starpprofesionālu</a:t>
            </a:r>
            <a:r>
              <a:rPr lang="lv-LV" sz="2000" b="1" dirty="0">
                <a:latin typeface="Arial Black" panose="020B0A04020102020204" pitchFamily="34" charset="0"/>
              </a:rPr>
              <a:t> un </a:t>
            </a:r>
            <a:r>
              <a:rPr lang="lv-LV" sz="2000" b="1" dirty="0" err="1">
                <a:latin typeface="Arial Black" panose="020B0A04020102020204" pitchFamily="34" charset="0"/>
              </a:rPr>
              <a:t>starpinstitucionālu</a:t>
            </a:r>
            <a:r>
              <a:rPr lang="lv-LV" sz="2000" b="1" dirty="0">
                <a:latin typeface="Arial Black" panose="020B0A04020102020204" pitchFamily="34" charset="0"/>
              </a:rPr>
              <a:t> </a:t>
            </a:r>
            <a:r>
              <a:rPr lang="lv-LV" sz="2000" b="1" dirty="0" smtClean="0">
                <a:latin typeface="Arial Black" panose="020B0A04020102020204" pitchFamily="34" charset="0"/>
              </a:rPr>
              <a:t>sadarbību.</a:t>
            </a:r>
          </a:p>
          <a:p>
            <a:r>
              <a:rPr lang="lv-LV" sz="2000" dirty="0">
                <a:latin typeface="Arial Black" panose="020B0A04020102020204" pitchFamily="34" charset="0"/>
              </a:rPr>
              <a:t>L</a:t>
            </a:r>
            <a:r>
              <a:rPr lang="lv-LV" sz="2000" dirty="0" smtClean="0">
                <a:latin typeface="Arial Black" panose="020B0A04020102020204" pitchFamily="34" charset="0"/>
              </a:rPr>
              <a:t>iela </a:t>
            </a:r>
            <a:r>
              <a:rPr lang="lv-LV" sz="2000" dirty="0">
                <a:latin typeface="Arial Black" panose="020B0A04020102020204" pitchFamily="34" charset="0"/>
              </a:rPr>
              <a:t>nozīme sadarbības veidošanā ir t.s. cilvēka/ cilvēciskajam faktoram, kurš var gan sekmēt, gan kavēt sadarbību. </a:t>
            </a:r>
            <a:endParaRPr lang="lv-LV" sz="2000" dirty="0" smtClean="0">
              <a:latin typeface="Arial Black" panose="020B0A04020102020204" pitchFamily="34" charset="0"/>
            </a:endParaRPr>
          </a:p>
          <a:p>
            <a:r>
              <a:rPr lang="lv-LV" sz="2000" dirty="0">
                <a:latin typeface="Arial Black" panose="020B0A04020102020204" pitchFamily="34" charset="0"/>
              </a:rPr>
              <a:t>Plašāka un intensīvāka sadarbība veidojas lielajām pašvaldībām – republikas nozīmes pilsētām, savukārt mazajās pašvaldībās šī sadarbība ir vājāka vai iztrūkst, tāpēc ka attiecīgajā pašvaldībā nav attīstīts nevalstisko organizāciju tīkls.  </a:t>
            </a:r>
            <a:endParaRPr lang="lv-LV" sz="2000" dirty="0" smtClean="0">
              <a:latin typeface="Arial Black" panose="020B0A04020102020204" pitchFamily="34" charset="0"/>
            </a:endParaRPr>
          </a:p>
          <a:p>
            <a:r>
              <a:rPr lang="lv-LV" sz="2000" dirty="0" err="1">
                <a:latin typeface="Arial Black" panose="020B0A04020102020204" pitchFamily="34" charset="0"/>
              </a:rPr>
              <a:t>Starpinstitucionāla</a:t>
            </a:r>
            <a:r>
              <a:rPr lang="lv-LV" sz="2000" dirty="0">
                <a:latin typeface="Arial Black" panose="020B0A04020102020204" pitchFamily="34" charset="0"/>
              </a:rPr>
              <a:t> sadarbība ir </a:t>
            </a:r>
            <a:r>
              <a:rPr lang="lv-LV" sz="2000" dirty="0" smtClean="0">
                <a:latin typeface="Arial Black" panose="020B0A04020102020204" pitchFamily="34" charset="0"/>
              </a:rPr>
              <a:t>ilglaicīga.</a:t>
            </a:r>
          </a:p>
          <a:p>
            <a:r>
              <a:rPr lang="lv-LV" sz="2000" dirty="0" err="1" smtClean="0">
                <a:latin typeface="Arial Black" panose="020B0A04020102020204" pitchFamily="34" charset="0"/>
              </a:rPr>
              <a:t>Starpinstitucionālai</a:t>
            </a:r>
            <a:r>
              <a:rPr lang="lv-LV" sz="2000" dirty="0" smtClean="0">
                <a:latin typeface="Arial Black" panose="020B0A04020102020204" pitchFamily="34" charset="0"/>
              </a:rPr>
              <a:t> </a:t>
            </a:r>
            <a:r>
              <a:rPr lang="lv-LV" sz="2000" dirty="0">
                <a:latin typeface="Arial Black" panose="020B0A04020102020204" pitchFamily="34" charset="0"/>
              </a:rPr>
              <a:t>pieejai ir liela nozīme risinot sarežģītas sociālas problēmas.</a:t>
            </a:r>
          </a:p>
        </p:txBody>
      </p:sp>
    </p:spTree>
    <p:extLst>
      <p:ext uri="{BB962C8B-B14F-4D97-AF65-F5344CB8AC3E}">
        <p14:creationId xmlns:p14="http://schemas.microsoft.com/office/powerpoint/2010/main" val="40654292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2034" y="114809"/>
            <a:ext cx="10413532" cy="1169242"/>
          </a:xfrm>
        </p:spPr>
        <p:txBody>
          <a:bodyPr>
            <a:noAutofit/>
          </a:bodyPr>
          <a:lstStyle/>
          <a:p>
            <a:pPr algn="ctr"/>
            <a:r>
              <a:rPr lang="lv-LV" dirty="0" err="1" smtClean="0">
                <a:solidFill>
                  <a:schemeClr val="accent2">
                    <a:lumMod val="75000"/>
                  </a:schemeClr>
                </a:solidFill>
                <a:latin typeface="Arial Black" panose="020B0A04020102020204" pitchFamily="34" charset="0"/>
              </a:rPr>
              <a:t>Starpinstitucionālā</a:t>
            </a:r>
            <a:r>
              <a:rPr lang="lv-LV" dirty="0" smtClean="0">
                <a:solidFill>
                  <a:schemeClr val="accent2">
                    <a:lumMod val="75000"/>
                  </a:schemeClr>
                </a:solidFill>
                <a:latin typeface="Arial Black" panose="020B0A04020102020204" pitchFamily="34" charset="0"/>
              </a:rPr>
              <a:t> un </a:t>
            </a:r>
            <a:r>
              <a:rPr lang="lv-LV" dirty="0" err="1" smtClean="0">
                <a:solidFill>
                  <a:schemeClr val="accent2">
                    <a:lumMod val="75000"/>
                  </a:schemeClr>
                </a:solidFill>
                <a:latin typeface="Arial Black" panose="020B0A04020102020204" pitchFamily="34" charset="0"/>
              </a:rPr>
              <a:t>starpprofesionālā</a:t>
            </a:r>
            <a:r>
              <a:rPr lang="lv-LV" dirty="0" smtClean="0">
                <a:solidFill>
                  <a:schemeClr val="accent2">
                    <a:lumMod val="75000"/>
                  </a:schemeClr>
                </a:solidFill>
                <a:latin typeface="Arial Black" panose="020B0A04020102020204" pitchFamily="34" charset="0"/>
              </a:rPr>
              <a:t> sadarbība</a:t>
            </a:r>
            <a:endParaRPr lang="lv-LV" dirty="0">
              <a:solidFill>
                <a:schemeClr val="accent2">
                  <a:lumMod val="75000"/>
                </a:schemeClr>
              </a:solidFill>
              <a:latin typeface="Arial Black" panose="020B0A04020102020204" pitchFamily="34" charset="0"/>
            </a:endParaRPr>
          </a:p>
        </p:txBody>
      </p:sp>
      <p:sp>
        <p:nvSpPr>
          <p:cNvPr id="7" name="Taisnstūris 6"/>
          <p:cNvSpPr/>
          <p:nvPr/>
        </p:nvSpPr>
        <p:spPr>
          <a:xfrm>
            <a:off x="2756241" y="1520957"/>
            <a:ext cx="6096000" cy="584775"/>
          </a:xfrm>
          <a:prstGeom prst="rect">
            <a:avLst/>
          </a:prstGeom>
        </p:spPr>
        <p:txBody>
          <a:bodyPr>
            <a:spAutoFit/>
          </a:bodyPr>
          <a:lstStyle/>
          <a:p>
            <a:r>
              <a:rPr lang="lv-LV" sz="3200" dirty="0" smtClean="0">
                <a:solidFill>
                  <a:schemeClr val="accent2">
                    <a:lumMod val="75000"/>
                  </a:schemeClr>
                </a:solidFill>
                <a:latin typeface="Arial Black" panose="020B0A04020102020204" pitchFamily="34" charset="0"/>
              </a:rPr>
              <a:t>Sociālais darbinieks</a:t>
            </a:r>
            <a:endParaRPr lang="lv-LV" sz="3200" dirty="0">
              <a:solidFill>
                <a:schemeClr val="accent2">
                  <a:lumMod val="75000"/>
                </a:schemeClr>
              </a:solidFill>
              <a:latin typeface="Arial Black" panose="020B0A04020102020204" pitchFamily="34" charset="0"/>
            </a:endParaRPr>
          </a:p>
        </p:txBody>
      </p:sp>
      <p:pic>
        <p:nvPicPr>
          <p:cNvPr id="8" name="Attēls 7"/>
          <p:cNvPicPr>
            <a:picLocks noChangeAspect="1"/>
          </p:cNvPicPr>
          <p:nvPr/>
        </p:nvPicPr>
        <p:blipFill>
          <a:blip r:embed="rId2"/>
          <a:stretch>
            <a:fillRect/>
          </a:stretch>
        </p:blipFill>
        <p:spPr>
          <a:xfrm>
            <a:off x="3659753" y="2304737"/>
            <a:ext cx="4288976" cy="3290129"/>
          </a:xfrm>
          <a:prstGeom prst="rect">
            <a:avLst/>
          </a:prstGeom>
        </p:spPr>
      </p:pic>
      <p:sp>
        <p:nvSpPr>
          <p:cNvPr id="11" name="Taisnstūris 10"/>
          <p:cNvSpPr/>
          <p:nvPr/>
        </p:nvSpPr>
        <p:spPr>
          <a:xfrm>
            <a:off x="1852729" y="5625271"/>
            <a:ext cx="6096000" cy="584775"/>
          </a:xfrm>
          <a:prstGeom prst="rect">
            <a:avLst/>
          </a:prstGeom>
        </p:spPr>
        <p:txBody>
          <a:bodyPr>
            <a:spAutoFit/>
          </a:bodyPr>
          <a:lstStyle/>
          <a:p>
            <a:r>
              <a:rPr lang="lv-LV" sz="3200" dirty="0" smtClean="0">
                <a:solidFill>
                  <a:schemeClr val="accent2">
                    <a:lumMod val="75000"/>
                  </a:schemeClr>
                </a:solidFill>
                <a:latin typeface="Arial Black" panose="020B0A04020102020204" pitchFamily="34" charset="0"/>
              </a:rPr>
              <a:t>Klients</a:t>
            </a:r>
            <a:endParaRPr lang="lv-LV" sz="3200" dirty="0">
              <a:solidFill>
                <a:schemeClr val="accent2">
                  <a:lumMod val="75000"/>
                </a:schemeClr>
              </a:solidFill>
              <a:latin typeface="Arial Black" panose="020B0A04020102020204" pitchFamily="34" charset="0"/>
            </a:endParaRPr>
          </a:p>
        </p:txBody>
      </p:sp>
      <p:sp>
        <p:nvSpPr>
          <p:cNvPr id="12" name="Taisnstūris 11"/>
          <p:cNvSpPr/>
          <p:nvPr/>
        </p:nvSpPr>
        <p:spPr>
          <a:xfrm>
            <a:off x="8131781" y="3765135"/>
            <a:ext cx="3249581" cy="584775"/>
          </a:xfrm>
          <a:prstGeom prst="rect">
            <a:avLst/>
          </a:prstGeom>
        </p:spPr>
        <p:txBody>
          <a:bodyPr wrap="square">
            <a:spAutoFit/>
          </a:bodyPr>
          <a:lstStyle/>
          <a:p>
            <a:r>
              <a:rPr lang="lv-LV" sz="3200" dirty="0" smtClean="0">
                <a:solidFill>
                  <a:schemeClr val="accent2">
                    <a:lumMod val="75000"/>
                  </a:schemeClr>
                </a:solidFill>
                <a:latin typeface="Arial Black" panose="020B0A04020102020204" pitchFamily="34" charset="0"/>
              </a:rPr>
              <a:t>Institūcija</a:t>
            </a:r>
            <a:endParaRPr lang="lv-LV" sz="32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14429809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14792" y="380918"/>
            <a:ext cx="8547403" cy="815584"/>
          </a:xfrm>
        </p:spPr>
        <p:txBody>
          <a:bodyPr/>
          <a:lstStyle/>
          <a:p>
            <a:r>
              <a:rPr lang="lv-LV" dirty="0" err="1" smtClean="0">
                <a:solidFill>
                  <a:schemeClr val="accent2">
                    <a:lumMod val="75000"/>
                  </a:schemeClr>
                </a:solidFill>
                <a:latin typeface="Arial Black" panose="020B0A04020102020204" pitchFamily="34" charset="0"/>
              </a:rPr>
              <a:t>Starpprofesionāla</a:t>
            </a:r>
            <a:r>
              <a:rPr lang="lv-LV" dirty="0" smtClean="0">
                <a:solidFill>
                  <a:schemeClr val="accent2">
                    <a:lumMod val="75000"/>
                  </a:schemeClr>
                </a:solidFill>
                <a:latin typeface="Arial Black" panose="020B0A04020102020204" pitchFamily="34" charset="0"/>
              </a:rPr>
              <a:t> komanda:</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108364" y="1366982"/>
            <a:ext cx="10834254" cy="5283199"/>
          </a:xfrm>
        </p:spPr>
        <p:txBody>
          <a:bodyPr>
            <a:normAutofit/>
          </a:bodyPr>
          <a:lstStyle/>
          <a:p>
            <a:r>
              <a:rPr lang="lv-LV" sz="2000" dirty="0">
                <a:latin typeface="Arial Black" panose="020B0A04020102020204" pitchFamily="34" charset="0"/>
              </a:rPr>
              <a:t>T</a:t>
            </a:r>
            <a:r>
              <a:rPr lang="lv-LV" sz="2000" dirty="0" smtClean="0">
                <a:latin typeface="Arial Black" panose="020B0A04020102020204" pitchFamily="34" charset="0"/>
              </a:rPr>
              <a:t>ās </a:t>
            </a:r>
            <a:r>
              <a:rPr lang="lv-LV" sz="2000" dirty="0">
                <a:latin typeface="Arial Black" panose="020B0A04020102020204" pitchFamily="34" charset="0"/>
              </a:rPr>
              <a:t>darbs ir nepieciešams tādēļ, ka, strādājot kopā, tās dalībnieki var efektīvāk apvienot individuālos katra speciālista uzdevumus un sasniegt labākus </a:t>
            </a:r>
            <a:r>
              <a:rPr lang="lv-LV" sz="2000" dirty="0" smtClean="0">
                <a:latin typeface="Arial Black" panose="020B0A04020102020204" pitchFamily="34" charset="0"/>
              </a:rPr>
              <a:t>rezultātus</a:t>
            </a:r>
            <a:r>
              <a:rPr lang="lv-LV" sz="2000" dirty="0">
                <a:latin typeface="Arial Black" panose="020B0A04020102020204" pitchFamily="34" charset="0"/>
              </a:rPr>
              <a:t>.</a:t>
            </a:r>
          </a:p>
          <a:p>
            <a:r>
              <a:rPr lang="lv-LV" sz="2000" dirty="0">
                <a:latin typeface="Arial Black" panose="020B0A04020102020204" pitchFamily="34" charset="0"/>
              </a:rPr>
              <a:t>I</a:t>
            </a:r>
            <a:r>
              <a:rPr lang="lv-LV" sz="2000" dirty="0" smtClean="0">
                <a:latin typeface="Arial Black" panose="020B0A04020102020204" pitchFamily="34" charset="0"/>
              </a:rPr>
              <a:t>r </a:t>
            </a:r>
            <a:r>
              <a:rPr lang="lv-LV" sz="2000" dirty="0">
                <a:latin typeface="Arial Black" panose="020B0A04020102020204" pitchFamily="34" charset="0"/>
              </a:rPr>
              <a:t>tas spēks, kas ar augstu savstarpējas atkarības pakāpi darbojas, lai sasniegtu mērķi vai izpildītu </a:t>
            </a:r>
            <a:r>
              <a:rPr lang="lv-LV" sz="2000" dirty="0" smtClean="0">
                <a:latin typeface="Arial Black" panose="020B0A04020102020204" pitchFamily="34" charset="0"/>
              </a:rPr>
              <a:t>uzdevumu.</a:t>
            </a:r>
          </a:p>
          <a:p>
            <a:r>
              <a:rPr lang="lv-LV" sz="2000" dirty="0">
                <a:latin typeface="Arial Black" panose="020B0A04020102020204" pitchFamily="34" charset="0"/>
              </a:rPr>
              <a:t>S</a:t>
            </a:r>
            <a:r>
              <a:rPr lang="lv-LV" sz="2000" dirty="0" smtClean="0">
                <a:latin typeface="Arial Black" panose="020B0A04020102020204" pitchFamily="34" charset="0"/>
              </a:rPr>
              <a:t>niedz </a:t>
            </a:r>
            <a:r>
              <a:rPr lang="lv-LV" sz="2000" dirty="0">
                <a:latin typeface="Arial Black" panose="020B0A04020102020204" pitchFamily="34" charset="0"/>
              </a:rPr>
              <a:t>pamatojumu kompleksās pieejas nepieciešamībai. Tiek noteikti mērķi un līdzekļi, lai praktiķiem būtu redzams, cik tas ir </a:t>
            </a:r>
            <a:r>
              <a:rPr lang="lv-LV" sz="2000" dirty="0" smtClean="0">
                <a:latin typeface="Arial Black" panose="020B0A04020102020204" pitchFamily="34" charset="0"/>
              </a:rPr>
              <a:t>svarīgi.</a:t>
            </a:r>
          </a:p>
          <a:p>
            <a:r>
              <a:rPr lang="lv-LV" sz="2000" dirty="0">
                <a:latin typeface="Arial Black" panose="020B0A04020102020204" pitchFamily="34" charset="0"/>
              </a:rPr>
              <a:t>I</a:t>
            </a:r>
            <a:r>
              <a:rPr lang="lv-LV" sz="2000" dirty="0" smtClean="0">
                <a:latin typeface="Arial Black" panose="020B0A04020102020204" pitchFamily="34" charset="0"/>
              </a:rPr>
              <a:t>r </a:t>
            </a:r>
            <a:r>
              <a:rPr lang="lv-LV" sz="2000" dirty="0">
                <a:latin typeface="Arial Black" panose="020B0A04020102020204" pitchFamily="34" charset="0"/>
              </a:rPr>
              <a:t>laika ziņā ierobežota</a:t>
            </a:r>
            <a:r>
              <a:rPr lang="lv-LV" sz="2000" dirty="0" smtClean="0">
                <a:latin typeface="Arial Black" panose="020B0A04020102020204" pitchFamily="34" charset="0"/>
              </a:rPr>
              <a:t>.</a:t>
            </a:r>
          </a:p>
          <a:p>
            <a:r>
              <a:rPr lang="lv-LV" sz="2000" dirty="0">
                <a:latin typeface="Arial Black" panose="020B0A04020102020204" pitchFamily="34" charset="0"/>
              </a:rPr>
              <a:t>Daudzveidīgais komandas uzbūves princips ir tās ieguvums. </a:t>
            </a:r>
            <a:r>
              <a:rPr lang="lv-LV" sz="2000" dirty="0" smtClean="0">
                <a:latin typeface="Arial Black" panose="020B0A04020102020204" pitchFamily="34" charset="0"/>
              </a:rPr>
              <a:t>Komunikācija </a:t>
            </a:r>
            <a:r>
              <a:rPr lang="lv-LV" sz="2000" dirty="0">
                <a:latin typeface="Arial Black" panose="020B0A04020102020204" pitchFamily="34" charset="0"/>
              </a:rPr>
              <a:t>– gan sistēmas, gan profesionālajā </a:t>
            </a:r>
            <a:r>
              <a:rPr lang="lv-LV" sz="2000" dirty="0" smtClean="0">
                <a:latin typeface="Arial Black" panose="020B0A04020102020204" pitchFamily="34" charset="0"/>
              </a:rPr>
              <a:t>līmenī - </a:t>
            </a:r>
            <a:r>
              <a:rPr lang="lv-LV" sz="2000" dirty="0">
                <a:latin typeface="Arial Black" panose="020B0A04020102020204" pitchFamily="34" charset="0"/>
              </a:rPr>
              <a:t>ir </a:t>
            </a:r>
            <a:r>
              <a:rPr lang="lv-LV" sz="2000" dirty="0" smtClean="0">
                <a:latin typeface="Arial Black" panose="020B0A04020102020204" pitchFamily="34" charset="0"/>
              </a:rPr>
              <a:t>atslēga </a:t>
            </a:r>
            <a:r>
              <a:rPr lang="lv-LV" sz="2000" dirty="0">
                <a:latin typeface="Arial Black" panose="020B0A04020102020204" pitchFamily="34" charset="0"/>
              </a:rPr>
              <a:t>komandas darbam. Ja komandas koncepcija darbojas tās īstajā nozīmē, tad tā strādā gan organizāciju, gan individuālo speciālistu, gan </a:t>
            </a:r>
            <a:r>
              <a:rPr lang="lv-LV" sz="2000" dirty="0" smtClean="0">
                <a:latin typeface="Arial Black" panose="020B0A04020102020204" pitchFamily="34" charset="0"/>
              </a:rPr>
              <a:t>arī </a:t>
            </a:r>
            <a:r>
              <a:rPr lang="lv-LV" sz="2000" dirty="0">
                <a:latin typeface="Arial Black" panose="020B0A04020102020204" pitchFamily="34" charset="0"/>
              </a:rPr>
              <a:t>- klienta labā.</a:t>
            </a:r>
            <a:br>
              <a:rPr lang="lv-LV" sz="2000" dirty="0">
                <a:latin typeface="Arial Black" panose="020B0A04020102020204" pitchFamily="34" charset="0"/>
              </a:rPr>
            </a:br>
            <a:endParaRPr lang="lv-LV" sz="2000" dirty="0">
              <a:latin typeface="Arial Black" panose="020B0A04020102020204" pitchFamily="34" charset="0"/>
            </a:endParaRPr>
          </a:p>
        </p:txBody>
      </p:sp>
    </p:spTree>
    <p:extLst>
      <p:ext uri="{BB962C8B-B14F-4D97-AF65-F5344CB8AC3E}">
        <p14:creationId xmlns:p14="http://schemas.microsoft.com/office/powerpoint/2010/main" val="38949750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97980" y="273914"/>
            <a:ext cx="8911687" cy="1280890"/>
          </a:xfrm>
        </p:spPr>
        <p:txBody>
          <a:bodyPr/>
          <a:lstStyle/>
          <a:p>
            <a:r>
              <a:rPr lang="lv-LV" dirty="0" err="1" smtClean="0">
                <a:solidFill>
                  <a:schemeClr val="accent2">
                    <a:lumMod val="75000"/>
                  </a:schemeClr>
                </a:solidFill>
                <a:latin typeface="Arial Black" panose="020B0A04020102020204" pitchFamily="34" charset="0"/>
              </a:rPr>
              <a:t>Starpinstitucionālā</a:t>
            </a:r>
            <a:r>
              <a:rPr lang="lv-LV" dirty="0" smtClean="0">
                <a:solidFill>
                  <a:schemeClr val="accent2">
                    <a:lumMod val="75000"/>
                  </a:schemeClr>
                </a:solidFill>
                <a:latin typeface="Arial Black" panose="020B0A04020102020204" pitchFamily="34" charset="0"/>
              </a:rPr>
              <a:t> sadarbība</a:t>
            </a:r>
            <a:endParaRPr lang="lv-LV" dirty="0">
              <a:solidFill>
                <a:schemeClr val="accent2">
                  <a:lumMod val="75000"/>
                </a:schemeClr>
              </a:solidFill>
              <a:latin typeface="Arial Black" panose="020B0A04020102020204" pitchFamily="34" charset="0"/>
            </a:endParaRPr>
          </a:p>
        </p:txBody>
      </p:sp>
      <p:pic>
        <p:nvPicPr>
          <p:cNvPr id="4" name="Satura vietturis 3"/>
          <p:cNvPicPr>
            <a:picLocks noGrp="1" noChangeAspect="1"/>
          </p:cNvPicPr>
          <p:nvPr>
            <p:ph idx="1"/>
          </p:nvPr>
        </p:nvPicPr>
        <p:blipFill>
          <a:blip r:embed="rId2"/>
          <a:stretch>
            <a:fillRect/>
          </a:stretch>
        </p:blipFill>
        <p:spPr>
          <a:xfrm>
            <a:off x="1828509" y="1230855"/>
            <a:ext cx="8781158" cy="5586353"/>
          </a:xfrm>
          <a:prstGeom prst="rect">
            <a:avLst/>
          </a:prstGeom>
        </p:spPr>
      </p:pic>
    </p:spTree>
    <p:extLst>
      <p:ext uri="{BB962C8B-B14F-4D97-AF65-F5344CB8AC3E}">
        <p14:creationId xmlns:p14="http://schemas.microsoft.com/office/powerpoint/2010/main" val="33123094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1"/>
          <p:cNvSpPr>
            <a:spLocks noGrp="1"/>
          </p:cNvSpPr>
          <p:nvPr>
            <p:ph type="title"/>
          </p:nvPr>
        </p:nvSpPr>
        <p:spPr>
          <a:xfrm>
            <a:off x="1373269" y="156298"/>
            <a:ext cx="8959175" cy="1372686"/>
          </a:xfrm>
        </p:spPr>
        <p:txBody>
          <a:bodyPr>
            <a:noAutofit/>
          </a:bodyPr>
          <a:lstStyle/>
          <a:p>
            <a:r>
              <a:rPr lang="lv-LV" dirty="0" smtClean="0">
                <a:solidFill>
                  <a:schemeClr val="accent2">
                    <a:lumMod val="75000"/>
                  </a:schemeClr>
                </a:solidFill>
                <a:latin typeface="Arial Black" panose="020B0A04020102020204" pitchFamily="34" charset="0"/>
              </a:rPr>
              <a:t>     Praktiskais uzdevums</a:t>
            </a:r>
            <a:br>
              <a:rPr lang="lv-LV" dirty="0" smtClean="0">
                <a:solidFill>
                  <a:schemeClr val="accent2">
                    <a:lumMod val="75000"/>
                  </a:schemeClr>
                </a:solidFill>
                <a:latin typeface="Arial Black" panose="020B0A04020102020204" pitchFamily="34" charset="0"/>
              </a:rPr>
            </a:br>
            <a:r>
              <a:rPr lang="lv-LV" dirty="0" smtClean="0">
                <a:solidFill>
                  <a:schemeClr val="accent2">
                    <a:lumMod val="75000"/>
                  </a:schemeClr>
                </a:solidFill>
                <a:latin typeface="Arial Black" panose="020B0A04020102020204" pitchFamily="34" charset="0"/>
              </a:rPr>
              <a:t> Kā palīdzēt (pirmie 7 – 10 soļi)?</a:t>
            </a:r>
            <a:endParaRPr lang="lv-LV" dirty="0">
              <a:solidFill>
                <a:schemeClr val="accent2">
                  <a:lumMod val="75000"/>
                </a:schemeClr>
              </a:solidFill>
              <a:latin typeface="Arial Black" panose="020B0A04020102020204" pitchFamily="34" charset="0"/>
            </a:endParaRPr>
          </a:p>
        </p:txBody>
      </p:sp>
      <p:sp>
        <p:nvSpPr>
          <p:cNvPr id="8" name="Satura vietturis 2"/>
          <p:cNvSpPr>
            <a:spLocks noGrp="1"/>
          </p:cNvSpPr>
          <p:nvPr>
            <p:ph idx="1"/>
          </p:nvPr>
        </p:nvSpPr>
        <p:spPr>
          <a:xfrm>
            <a:off x="1176441" y="1778590"/>
            <a:ext cx="10270754" cy="4413114"/>
          </a:xfrm>
        </p:spPr>
        <p:txBody>
          <a:bodyPr>
            <a:normAutofit lnSpcReduction="10000"/>
          </a:bodyPr>
          <a:lstStyle/>
          <a:p>
            <a:pPr marL="0" indent="0">
              <a:buNone/>
            </a:pPr>
            <a:r>
              <a:rPr lang="lv-LV" sz="2800" dirty="0" smtClean="0">
                <a:latin typeface="Arial Black" panose="020B0A04020102020204" pitchFamily="34" charset="0"/>
              </a:rPr>
              <a:t>Izveidojiet algoritmu situācijai (izmantojot </a:t>
            </a:r>
            <a:r>
              <a:rPr lang="lv-LV" sz="2800" dirty="0" err="1" smtClean="0">
                <a:latin typeface="Arial Black" panose="020B0A04020102020204" pitchFamily="34" charset="0"/>
              </a:rPr>
              <a:t>starpinstitucionālo</a:t>
            </a:r>
            <a:r>
              <a:rPr lang="lv-LV" sz="2800" dirty="0" smtClean="0">
                <a:latin typeface="Arial Black" panose="020B0A04020102020204" pitchFamily="34" charset="0"/>
              </a:rPr>
              <a:t> un </a:t>
            </a:r>
            <a:r>
              <a:rPr lang="lv-LV" sz="2800" dirty="0" err="1" smtClean="0">
                <a:latin typeface="Arial Black" panose="020B0A04020102020204" pitchFamily="34" charset="0"/>
              </a:rPr>
              <a:t>starpprofesionālo</a:t>
            </a:r>
            <a:r>
              <a:rPr lang="lv-LV" sz="2800" dirty="0" smtClean="0">
                <a:latin typeface="Arial Black" panose="020B0A04020102020204" pitchFamily="34" charset="0"/>
              </a:rPr>
              <a:t> sadarbības modeli):</a:t>
            </a:r>
            <a:endParaRPr lang="lv-LV" sz="2800" dirty="0">
              <a:latin typeface="Arial Black" panose="020B0A04020102020204" pitchFamily="34" charset="0"/>
            </a:endParaRPr>
          </a:p>
          <a:p>
            <a:r>
              <a:rPr lang="lv-LV" sz="2400" dirty="0" smtClean="0">
                <a:latin typeface="Arial Black" panose="020B0A04020102020204" pitchFamily="34" charset="0"/>
              </a:rPr>
              <a:t>1. grupa: vīrietis 20 </a:t>
            </a:r>
            <a:r>
              <a:rPr lang="lv-LV" sz="2400" dirty="0" err="1" smtClean="0">
                <a:latin typeface="Arial Black" panose="020B0A04020102020204" pitchFamily="34" charset="0"/>
              </a:rPr>
              <a:t>g.v</a:t>
            </a:r>
            <a:r>
              <a:rPr lang="lv-LV" sz="2400" dirty="0" smtClean="0">
                <a:latin typeface="Arial Black" panose="020B0A04020102020204" pitchFamily="34" charset="0"/>
              </a:rPr>
              <a:t>. pēc nelaimes gadījuma nonāk </a:t>
            </a:r>
            <a:r>
              <a:rPr lang="lv-LV" sz="2400" dirty="0" err="1" smtClean="0">
                <a:latin typeface="Arial Black" panose="020B0A04020102020204" pitchFamily="34" charset="0"/>
              </a:rPr>
              <a:t>riteņkrēslā</a:t>
            </a:r>
            <a:r>
              <a:rPr lang="lv-LV" sz="2400" dirty="0" smtClean="0">
                <a:latin typeface="Arial Black" panose="020B0A04020102020204" pitchFamily="34" charset="0"/>
              </a:rPr>
              <a:t> un tiek piešķirta I invaliditātes grupa.</a:t>
            </a:r>
          </a:p>
          <a:p>
            <a:r>
              <a:rPr lang="lv-LV" sz="2400" dirty="0" smtClean="0">
                <a:latin typeface="Arial Black" panose="020B0A04020102020204" pitchFamily="34" charset="0"/>
              </a:rPr>
              <a:t>2.grupa: sievietei 50 </a:t>
            </a:r>
            <a:r>
              <a:rPr lang="lv-LV" sz="2400" dirty="0" err="1" smtClean="0">
                <a:latin typeface="Arial Black" panose="020B0A04020102020204" pitchFamily="34" charset="0"/>
              </a:rPr>
              <a:t>g.v</a:t>
            </a:r>
            <a:r>
              <a:rPr lang="lv-LV" sz="2400" dirty="0" smtClean="0">
                <a:latin typeface="Arial Black" panose="020B0A04020102020204" pitchFamily="34" charset="0"/>
              </a:rPr>
              <a:t>.  tiek piešķirta II invaliditātes grupa saistībā ar arodslimību.</a:t>
            </a:r>
          </a:p>
          <a:p>
            <a:r>
              <a:rPr lang="lv-LV" sz="2400" dirty="0" smtClean="0">
                <a:latin typeface="Arial Black" panose="020B0A04020102020204" pitchFamily="34" charset="0"/>
              </a:rPr>
              <a:t>3.grupa: vīrietim 40 </a:t>
            </a:r>
            <a:r>
              <a:rPr lang="lv-LV" sz="2400" dirty="0" err="1" smtClean="0">
                <a:latin typeface="Arial Black" panose="020B0A04020102020204" pitchFamily="34" charset="0"/>
              </a:rPr>
              <a:t>g.vec</a:t>
            </a:r>
            <a:r>
              <a:rPr lang="lv-LV" sz="2400" dirty="0" smtClean="0">
                <a:latin typeface="Arial Black" panose="020B0A04020102020204" pitchFamily="34" charset="0"/>
              </a:rPr>
              <a:t>. tiek uzstādīta diagnoze – veģetatīvā </a:t>
            </a:r>
            <a:r>
              <a:rPr lang="lv-LV" sz="2400" dirty="0" err="1" smtClean="0">
                <a:latin typeface="Arial Black" panose="020B0A04020102020204" pitchFamily="34" charset="0"/>
              </a:rPr>
              <a:t>distonija</a:t>
            </a:r>
            <a:r>
              <a:rPr lang="lv-LV" sz="2400" dirty="0" smtClean="0">
                <a:latin typeface="Arial Black" panose="020B0A04020102020204" pitchFamily="34" charset="0"/>
              </a:rPr>
              <a:t> un piešķirta III invaliditātes grupa.</a:t>
            </a:r>
          </a:p>
          <a:p>
            <a:r>
              <a:rPr lang="lv-LV" sz="2400" dirty="0" smtClean="0">
                <a:latin typeface="Arial Black" panose="020B0A04020102020204" pitchFamily="34" charset="0"/>
              </a:rPr>
              <a:t>4,grupa: vīrietis 33.g.vec. pēc nelaimes gadījuma </a:t>
            </a:r>
            <a:r>
              <a:rPr lang="lv-LV" sz="2400" dirty="0">
                <a:latin typeface="Arial Black" panose="020B0A04020102020204" pitchFamily="34" charset="0"/>
              </a:rPr>
              <a:t>z</a:t>
            </a:r>
            <a:r>
              <a:rPr lang="lv-LV" sz="2400" dirty="0" smtClean="0">
                <a:latin typeface="Arial Black" panose="020B0A04020102020204" pitchFamily="34" charset="0"/>
              </a:rPr>
              <a:t>audē redzi un piešķirta I invaliditātes grupa.</a:t>
            </a:r>
          </a:p>
        </p:txBody>
      </p:sp>
      <p:pic>
        <p:nvPicPr>
          <p:cNvPr id="9" name="Attēls 8"/>
          <p:cNvPicPr>
            <a:picLocks noChangeAspect="1"/>
          </p:cNvPicPr>
          <p:nvPr/>
        </p:nvPicPr>
        <p:blipFill>
          <a:blip r:embed="rId2"/>
          <a:stretch>
            <a:fillRect/>
          </a:stretch>
        </p:blipFill>
        <p:spPr>
          <a:xfrm>
            <a:off x="9480212" y="156298"/>
            <a:ext cx="2711788" cy="1518601"/>
          </a:xfrm>
          <a:prstGeom prst="rect">
            <a:avLst/>
          </a:prstGeom>
        </p:spPr>
      </p:pic>
    </p:spTree>
    <p:extLst>
      <p:ext uri="{BB962C8B-B14F-4D97-AF65-F5344CB8AC3E}">
        <p14:creationId xmlns:p14="http://schemas.microsoft.com/office/powerpoint/2010/main" val="5626774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63907" y="252242"/>
            <a:ext cx="10635574" cy="1301966"/>
          </a:xfrm>
        </p:spPr>
        <p:txBody>
          <a:bodyPr>
            <a:noAutofit/>
          </a:bodyPr>
          <a:lstStyle/>
          <a:p>
            <a:r>
              <a:rPr lang="lv-LV" sz="2800" dirty="0">
                <a:solidFill>
                  <a:schemeClr val="accent2">
                    <a:lumMod val="75000"/>
                  </a:schemeClr>
                </a:solidFill>
                <a:latin typeface="Arial Black" panose="020B0A04020102020204" pitchFamily="34" charset="0"/>
              </a:rPr>
              <a:t>Kurzemes reģionā  pieejamie sociālie un rehabilitācijas pakalpojumi </a:t>
            </a:r>
            <a:r>
              <a:rPr lang="lv-LV" sz="2800" dirty="0" smtClean="0">
                <a:solidFill>
                  <a:schemeClr val="accent2">
                    <a:lumMod val="75000"/>
                  </a:schemeClr>
                </a:solidFill>
                <a:latin typeface="Arial Black" panose="020B0A04020102020204" pitchFamily="34" charset="0"/>
              </a:rPr>
              <a:t/>
            </a:r>
            <a:br>
              <a:rPr lang="lv-LV" sz="2800" dirty="0" smtClean="0">
                <a:solidFill>
                  <a:schemeClr val="accent2">
                    <a:lumMod val="75000"/>
                  </a:schemeClr>
                </a:solidFill>
                <a:latin typeface="Arial Black" panose="020B0A04020102020204" pitchFamily="34" charset="0"/>
              </a:rPr>
            </a:br>
            <a:r>
              <a:rPr lang="lv-LV" sz="2800" dirty="0" smtClean="0">
                <a:solidFill>
                  <a:schemeClr val="accent2">
                    <a:lumMod val="75000"/>
                  </a:schemeClr>
                </a:solidFill>
                <a:latin typeface="Arial Black" panose="020B0A04020102020204" pitchFamily="34" charset="0"/>
              </a:rPr>
              <a:t>(</a:t>
            </a:r>
            <a:r>
              <a:rPr lang="lv-LV" sz="2800" dirty="0">
                <a:solidFill>
                  <a:schemeClr val="accent2">
                    <a:lumMod val="75000"/>
                  </a:schemeClr>
                </a:solidFill>
                <a:latin typeface="Arial Black" panose="020B0A04020102020204" pitchFamily="34" charset="0"/>
              </a:rPr>
              <a:t>NVO, </a:t>
            </a:r>
            <a:r>
              <a:rPr lang="lv-LV" sz="2800" dirty="0" err="1">
                <a:solidFill>
                  <a:schemeClr val="accent2">
                    <a:lumMod val="75000"/>
                  </a:schemeClr>
                </a:solidFill>
                <a:latin typeface="Arial Black" panose="020B0A04020102020204" pitchFamily="34" charset="0"/>
              </a:rPr>
              <a:t>kariatīvā</a:t>
            </a:r>
            <a:r>
              <a:rPr lang="lv-LV" sz="2800" dirty="0">
                <a:solidFill>
                  <a:schemeClr val="accent2">
                    <a:lumMod val="75000"/>
                  </a:schemeClr>
                </a:solidFill>
                <a:latin typeface="Arial Black" panose="020B0A04020102020204" pitchFamily="34" charset="0"/>
              </a:rPr>
              <a:t> aprūpe u.c.) </a:t>
            </a:r>
            <a:br>
              <a:rPr lang="lv-LV" sz="2800" dirty="0">
                <a:solidFill>
                  <a:schemeClr val="accent2">
                    <a:lumMod val="75000"/>
                  </a:schemeClr>
                </a:solidFill>
                <a:latin typeface="Arial Black" panose="020B0A04020102020204" pitchFamily="34" charset="0"/>
              </a:rPr>
            </a:br>
            <a:endParaRPr lang="lv-LV" sz="2800" dirty="0">
              <a:solidFill>
                <a:schemeClr val="accent2">
                  <a:lumMod val="75000"/>
                </a:schemeClr>
              </a:solidFill>
              <a:latin typeface="Arial Black" panose="020B0A04020102020204" pitchFamily="34" charset="0"/>
            </a:endParaRPr>
          </a:p>
        </p:txBody>
      </p:sp>
      <p:pic>
        <p:nvPicPr>
          <p:cNvPr id="4" name="Satura vietturis 3"/>
          <p:cNvPicPr>
            <a:picLocks noGrp="1" noChangeAspect="1"/>
          </p:cNvPicPr>
          <p:nvPr>
            <p:ph idx="1"/>
          </p:nvPr>
        </p:nvPicPr>
        <p:blipFill>
          <a:blip r:embed="rId2"/>
          <a:stretch>
            <a:fillRect/>
          </a:stretch>
        </p:blipFill>
        <p:spPr>
          <a:xfrm>
            <a:off x="7412655" y="1055073"/>
            <a:ext cx="3929616" cy="5554803"/>
          </a:xfrm>
          <a:prstGeom prst="rect">
            <a:avLst/>
          </a:prstGeom>
        </p:spPr>
      </p:pic>
      <p:sp>
        <p:nvSpPr>
          <p:cNvPr id="5" name="Taisnstūris 4"/>
          <p:cNvSpPr/>
          <p:nvPr/>
        </p:nvSpPr>
        <p:spPr>
          <a:xfrm>
            <a:off x="1092918" y="2255111"/>
            <a:ext cx="6319737" cy="1323439"/>
          </a:xfrm>
          <a:prstGeom prst="rect">
            <a:avLst/>
          </a:prstGeom>
        </p:spPr>
        <p:txBody>
          <a:bodyPr wrap="square">
            <a:spAutoFit/>
          </a:bodyPr>
          <a:lstStyle/>
          <a:p>
            <a:r>
              <a:rPr lang="lv-LV" sz="2000" dirty="0" smtClean="0">
                <a:latin typeface="Arial Black" panose="020B0A04020102020204" pitchFamily="34" charset="0"/>
              </a:rPr>
              <a:t>Lielākā pakalpojumu </a:t>
            </a:r>
            <a:r>
              <a:rPr lang="lv-LV" sz="2000" dirty="0">
                <a:latin typeface="Arial Black" panose="020B0A04020102020204" pitchFamily="34" charset="0"/>
              </a:rPr>
              <a:t>daudzveidība un pakalpojumu sniegšanas vietu skaits ir lielākajās </a:t>
            </a:r>
            <a:r>
              <a:rPr lang="lv-LV" sz="2000" dirty="0" smtClean="0">
                <a:latin typeface="Arial Black" panose="020B0A04020102020204" pitchFamily="34" charset="0"/>
              </a:rPr>
              <a:t>pašvaldībās</a:t>
            </a:r>
            <a:r>
              <a:rPr lang="lv-LV" sz="2000" dirty="0">
                <a:latin typeface="Arial Black" panose="020B0A04020102020204" pitchFamily="34" charset="0"/>
              </a:rPr>
              <a:t>: Liepājā, Ventspilī, Kuldīgas, Saldus un Talsu novados. </a:t>
            </a:r>
          </a:p>
        </p:txBody>
      </p:sp>
      <p:sp>
        <p:nvSpPr>
          <p:cNvPr id="6" name="Taisnstūris 5"/>
          <p:cNvSpPr/>
          <p:nvPr/>
        </p:nvSpPr>
        <p:spPr>
          <a:xfrm>
            <a:off x="1092918" y="4105471"/>
            <a:ext cx="6096000" cy="1323439"/>
          </a:xfrm>
          <a:prstGeom prst="rect">
            <a:avLst/>
          </a:prstGeom>
        </p:spPr>
        <p:txBody>
          <a:bodyPr>
            <a:spAutoFit/>
          </a:bodyPr>
          <a:lstStyle/>
          <a:p>
            <a:r>
              <a:rPr lang="lv-LV" sz="2000" dirty="0" smtClean="0">
                <a:latin typeface="Arial Black" panose="020B0A04020102020204" pitchFamily="34" charset="0"/>
              </a:rPr>
              <a:t>Mērsraga </a:t>
            </a:r>
            <a:r>
              <a:rPr lang="lv-LV" sz="2000" dirty="0">
                <a:latin typeface="Arial Black" panose="020B0A04020102020204" pitchFamily="34" charset="0"/>
              </a:rPr>
              <a:t>un Vaiņodes </a:t>
            </a:r>
            <a:r>
              <a:rPr lang="lv-LV" sz="2000" dirty="0" smtClean="0">
                <a:latin typeface="Arial Black" panose="020B0A04020102020204" pitchFamily="34" charset="0"/>
              </a:rPr>
              <a:t>novados pakalpojumu klāsts </a:t>
            </a:r>
            <a:r>
              <a:rPr lang="lv-LV" sz="2000" dirty="0">
                <a:latin typeface="Arial Black" panose="020B0A04020102020204" pitchFamily="34" charset="0"/>
              </a:rPr>
              <a:t>ir </a:t>
            </a:r>
            <a:r>
              <a:rPr lang="lv-LV" sz="2000" dirty="0" smtClean="0">
                <a:latin typeface="Arial Black" panose="020B0A04020102020204" pitchFamily="34" charset="0"/>
              </a:rPr>
              <a:t>ierobežots - šeit </a:t>
            </a:r>
            <a:r>
              <a:rPr lang="lv-LV" sz="2000" dirty="0">
                <a:latin typeface="Arial Black" panose="020B0A04020102020204" pitchFamily="34" charset="0"/>
              </a:rPr>
              <a:t>ir pieejami </a:t>
            </a:r>
            <a:r>
              <a:rPr lang="lv-LV" sz="2000" dirty="0" smtClean="0">
                <a:latin typeface="Arial Black" panose="020B0A04020102020204" pitchFamily="34" charset="0"/>
              </a:rPr>
              <a:t>sociālā </a:t>
            </a:r>
            <a:r>
              <a:rPr lang="lv-LV" sz="2000" dirty="0">
                <a:latin typeface="Arial Black" panose="020B0A04020102020204" pitchFamily="34" charset="0"/>
              </a:rPr>
              <a:t>darba un sociālās rehabilitācijas </a:t>
            </a:r>
            <a:r>
              <a:rPr lang="lv-LV" sz="2000" dirty="0" smtClean="0">
                <a:latin typeface="Arial Black" panose="020B0A04020102020204" pitchFamily="34" charset="0"/>
              </a:rPr>
              <a:t>pakalpojumi.</a:t>
            </a:r>
            <a:endParaRPr lang="lv-LV" sz="2000" dirty="0">
              <a:latin typeface="Arial Black" panose="020B0A04020102020204" pitchFamily="34" charset="0"/>
            </a:endParaRPr>
          </a:p>
        </p:txBody>
      </p:sp>
    </p:spTree>
    <p:extLst>
      <p:ext uri="{BB962C8B-B14F-4D97-AF65-F5344CB8AC3E}">
        <p14:creationId xmlns:p14="http://schemas.microsoft.com/office/powerpoint/2010/main" val="3436362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54740" y="467092"/>
            <a:ext cx="8915400" cy="796917"/>
          </a:xfrm>
        </p:spPr>
        <p:txBody>
          <a:bodyPr/>
          <a:lstStyle/>
          <a:p>
            <a:r>
              <a:rPr lang="lv-LV" b="1" dirty="0">
                <a:solidFill>
                  <a:schemeClr val="accent2">
                    <a:lumMod val="75000"/>
                  </a:schemeClr>
                </a:solidFill>
                <a:latin typeface="Arial Black" panose="020B0A04020102020204" pitchFamily="34" charset="0"/>
              </a:rPr>
              <a:t>Emocionālā inteliģence</a:t>
            </a:r>
            <a:endParaRPr lang="lv-LV" dirty="0">
              <a:solidFill>
                <a:schemeClr val="accent2">
                  <a:lumMod val="75000"/>
                </a:schemeClr>
              </a:solidFill>
            </a:endParaRPr>
          </a:p>
        </p:txBody>
      </p:sp>
      <p:sp>
        <p:nvSpPr>
          <p:cNvPr id="3" name="Satura vietturis 2"/>
          <p:cNvSpPr>
            <a:spLocks noGrp="1"/>
          </p:cNvSpPr>
          <p:nvPr>
            <p:ph idx="1"/>
          </p:nvPr>
        </p:nvSpPr>
        <p:spPr>
          <a:xfrm>
            <a:off x="1779373" y="1519881"/>
            <a:ext cx="9725239" cy="4757351"/>
          </a:xfrm>
        </p:spPr>
        <p:txBody>
          <a:bodyPr>
            <a:normAutofit lnSpcReduction="10000"/>
          </a:bodyPr>
          <a:lstStyle/>
          <a:p>
            <a:pPr marL="0" indent="0">
              <a:buNone/>
            </a:pPr>
            <a:r>
              <a:rPr lang="lv-LV" sz="3200" b="1" dirty="0">
                <a:latin typeface="Arial Black" panose="020B0A04020102020204" pitchFamily="34" charset="0"/>
              </a:rPr>
              <a:t>Daniels </a:t>
            </a:r>
            <a:r>
              <a:rPr lang="lv-LV" sz="3200" b="1" dirty="0" err="1">
                <a:latin typeface="Arial Black" panose="020B0A04020102020204" pitchFamily="34" charset="0"/>
              </a:rPr>
              <a:t>Goulmans</a:t>
            </a:r>
            <a:r>
              <a:rPr lang="lv-LV" sz="3200" b="1" dirty="0">
                <a:latin typeface="Arial Black" panose="020B0A04020102020204" pitchFamily="34" charset="0"/>
              </a:rPr>
              <a:t>, populārās grāmatas “</a:t>
            </a:r>
            <a:r>
              <a:rPr lang="lv-LV" sz="3200" b="1" i="1" dirty="0">
                <a:latin typeface="Arial Black" panose="020B0A04020102020204" pitchFamily="34" charset="0"/>
              </a:rPr>
              <a:t>Emocionālā inteliģence</a:t>
            </a:r>
            <a:r>
              <a:rPr lang="lv-LV" sz="3200" b="1" dirty="0">
                <a:latin typeface="Arial Black" panose="020B0A04020102020204" pitchFamily="34" charset="0"/>
              </a:rPr>
              <a:t>” autors, emocionālo </a:t>
            </a:r>
            <a:r>
              <a:rPr lang="lv-LV" sz="3200" b="1" dirty="0">
                <a:latin typeface="Arial Black" panose="020B0A04020102020204" pitchFamily="34" charset="0"/>
                <a:cs typeface="Arial" panose="020B0604020202020204" pitchFamily="34" charset="0"/>
              </a:rPr>
              <a:t>inteliģenci</a:t>
            </a:r>
            <a:r>
              <a:rPr lang="lv-LV" sz="3200" b="1" dirty="0">
                <a:latin typeface="Arial Black" panose="020B0A04020102020204" pitchFamily="34" charset="0"/>
              </a:rPr>
              <a:t> definē kā </a:t>
            </a:r>
            <a:r>
              <a:rPr lang="lv-LV" sz="3200" b="1" dirty="0">
                <a:solidFill>
                  <a:schemeClr val="accent2">
                    <a:lumMod val="75000"/>
                  </a:schemeClr>
                </a:solidFill>
                <a:latin typeface="Arial Black" panose="020B0A04020102020204" pitchFamily="34" charset="0"/>
              </a:rPr>
              <a:t>“spēju pazīt savas un citu emocijas, lai motivētu sevi un </a:t>
            </a:r>
            <a:r>
              <a:rPr lang="lv-LV" sz="3200" b="1" dirty="0" smtClean="0">
                <a:solidFill>
                  <a:schemeClr val="accent2">
                    <a:lumMod val="75000"/>
                  </a:schemeClr>
                </a:solidFill>
                <a:latin typeface="Arial Black" panose="020B0A04020102020204" pitchFamily="34" charset="0"/>
              </a:rPr>
              <a:t>spētu</a:t>
            </a:r>
          </a:p>
          <a:p>
            <a:pPr marL="0" indent="0">
              <a:buNone/>
            </a:pPr>
            <a:r>
              <a:rPr lang="lv-LV" sz="3200" b="1" dirty="0" smtClean="0">
                <a:solidFill>
                  <a:schemeClr val="accent2">
                    <a:lumMod val="75000"/>
                  </a:schemeClr>
                </a:solidFill>
                <a:latin typeface="Arial Black" panose="020B0A04020102020204" pitchFamily="34" charset="0"/>
              </a:rPr>
              <a:t>labi </a:t>
            </a:r>
            <a:r>
              <a:rPr lang="lv-LV" sz="3200" b="1" dirty="0">
                <a:solidFill>
                  <a:schemeClr val="accent2">
                    <a:lumMod val="75000"/>
                  </a:schemeClr>
                </a:solidFill>
                <a:latin typeface="Arial Black" panose="020B0A04020102020204" pitchFamily="34" charset="0"/>
              </a:rPr>
              <a:t>vadīt </a:t>
            </a:r>
            <a:r>
              <a:rPr lang="lv-LV" sz="3200" b="1" dirty="0" smtClean="0">
                <a:solidFill>
                  <a:schemeClr val="accent2">
                    <a:lumMod val="75000"/>
                  </a:schemeClr>
                </a:solidFill>
                <a:latin typeface="Arial Black" panose="020B0A04020102020204" pitchFamily="34" charset="0"/>
              </a:rPr>
              <a:t>savas</a:t>
            </a:r>
          </a:p>
          <a:p>
            <a:pPr marL="0" indent="0">
              <a:buNone/>
            </a:pPr>
            <a:r>
              <a:rPr lang="lv-LV" sz="3200" b="1" dirty="0" smtClean="0">
                <a:solidFill>
                  <a:schemeClr val="accent2">
                    <a:lumMod val="75000"/>
                  </a:schemeClr>
                </a:solidFill>
                <a:latin typeface="Arial Black" panose="020B0A04020102020204" pitchFamily="34" charset="0"/>
              </a:rPr>
              <a:t>emocijas</a:t>
            </a:r>
            <a:r>
              <a:rPr lang="lv-LV" sz="3200" b="1" dirty="0">
                <a:solidFill>
                  <a:schemeClr val="accent2">
                    <a:lumMod val="75000"/>
                  </a:schemeClr>
                </a:solidFill>
                <a:latin typeface="Arial Black" panose="020B0A04020102020204" pitchFamily="34" charset="0"/>
              </a:rPr>
              <a:t>, kā </a:t>
            </a:r>
            <a:r>
              <a:rPr lang="lv-LV" sz="3200" b="1" dirty="0" smtClean="0">
                <a:solidFill>
                  <a:schemeClr val="accent2">
                    <a:lumMod val="75000"/>
                  </a:schemeClr>
                </a:solidFill>
                <a:latin typeface="Arial Black" panose="020B0A04020102020204" pitchFamily="34" charset="0"/>
              </a:rPr>
              <a:t>arī</a:t>
            </a:r>
          </a:p>
          <a:p>
            <a:pPr marL="0" indent="0">
              <a:buNone/>
            </a:pPr>
            <a:r>
              <a:rPr lang="lv-LV" sz="3200" b="1" dirty="0" smtClean="0">
                <a:solidFill>
                  <a:schemeClr val="accent2">
                    <a:lumMod val="75000"/>
                  </a:schemeClr>
                </a:solidFill>
                <a:latin typeface="Arial Black" panose="020B0A04020102020204" pitchFamily="34" charset="0"/>
              </a:rPr>
              <a:t>emocijas attiecībās</a:t>
            </a:r>
          </a:p>
          <a:p>
            <a:pPr marL="0" indent="0">
              <a:buNone/>
            </a:pPr>
            <a:r>
              <a:rPr lang="lv-LV" sz="3200" b="1" dirty="0" smtClean="0">
                <a:solidFill>
                  <a:schemeClr val="accent2">
                    <a:lumMod val="75000"/>
                  </a:schemeClr>
                </a:solidFill>
                <a:latin typeface="Arial Black" panose="020B0A04020102020204" pitchFamily="34" charset="0"/>
              </a:rPr>
              <a:t>ar citiem </a:t>
            </a:r>
            <a:r>
              <a:rPr lang="lv-LV" sz="3200" b="1" dirty="0">
                <a:solidFill>
                  <a:schemeClr val="accent2">
                    <a:lumMod val="75000"/>
                  </a:schemeClr>
                </a:solidFill>
                <a:latin typeface="Arial Black" panose="020B0A04020102020204" pitchFamily="34" charset="0"/>
              </a:rPr>
              <a:t>cilvēkiem</a:t>
            </a:r>
            <a:r>
              <a:rPr lang="lv-LV" sz="3200" b="1" dirty="0" smtClean="0">
                <a:solidFill>
                  <a:schemeClr val="accent2">
                    <a:lumMod val="75000"/>
                  </a:schemeClr>
                </a:solidFill>
                <a:latin typeface="Arial Black" panose="020B0A04020102020204" pitchFamily="34" charset="0"/>
              </a:rPr>
              <a:t>”</a:t>
            </a:r>
            <a:r>
              <a:rPr lang="lv-LV" sz="3200" b="1" dirty="0" smtClean="0">
                <a:latin typeface="Arial Black" panose="020B0A04020102020204" pitchFamily="34" charset="0"/>
              </a:rPr>
              <a:t>.</a:t>
            </a:r>
          </a:p>
          <a:p>
            <a:pPr marL="0" indent="0">
              <a:buNone/>
            </a:pPr>
            <a:endParaRPr lang="lv-LV" sz="2400" b="1" dirty="0" smtClean="0">
              <a:latin typeface="Arial Black" panose="020B0A04020102020204" pitchFamily="34" charset="0"/>
            </a:endParaRPr>
          </a:p>
          <a:p>
            <a:pPr marL="0" indent="0">
              <a:buNone/>
            </a:pPr>
            <a:endParaRPr lang="lv-LV" sz="2400" b="1" dirty="0">
              <a:latin typeface="Arial Black" panose="020B0A04020102020204" pitchFamily="34" charset="0"/>
            </a:endParaRPr>
          </a:p>
          <a:p>
            <a:pPr marL="0" indent="0">
              <a:buNone/>
            </a:pPr>
            <a:endParaRPr lang="lv-LV" dirty="0"/>
          </a:p>
        </p:txBody>
      </p:sp>
      <p:pic>
        <p:nvPicPr>
          <p:cNvPr id="4" name="Satura vietturis 3" descr="6a00d8341bfb1653ef01bb08531013970d">
            <a:hlinkClick r:id="rId2"/>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41992" y="3484302"/>
            <a:ext cx="4968552" cy="2792930"/>
          </a:xfrm>
          <a:prstGeom prst="rect">
            <a:avLst/>
          </a:prstGeom>
          <a:noFill/>
          <a:ln>
            <a:noFill/>
          </a:ln>
        </p:spPr>
      </p:pic>
    </p:spTree>
    <p:extLst>
      <p:ext uri="{BB962C8B-B14F-4D97-AF65-F5344CB8AC3E}">
        <p14:creationId xmlns:p14="http://schemas.microsoft.com/office/powerpoint/2010/main" val="32582291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56427" y="214010"/>
            <a:ext cx="10175130" cy="1352144"/>
          </a:xfrm>
        </p:spPr>
        <p:txBody>
          <a:bodyPr>
            <a:normAutofit/>
          </a:bodyPr>
          <a:lstStyle/>
          <a:p>
            <a:r>
              <a:rPr lang="lv-LV" dirty="0">
                <a:solidFill>
                  <a:schemeClr val="accent2">
                    <a:lumMod val="75000"/>
                  </a:schemeClr>
                </a:solidFill>
                <a:latin typeface="Arial Black" panose="020B0A04020102020204" pitchFamily="34" charset="0"/>
              </a:rPr>
              <a:t>Sabiedrībā balstīti sociālie pakalpojumi </a:t>
            </a:r>
            <a:r>
              <a:rPr lang="lv-LV" dirty="0" smtClean="0">
                <a:solidFill>
                  <a:schemeClr val="accent2">
                    <a:lumMod val="75000"/>
                  </a:schemeClr>
                </a:solidFill>
                <a:latin typeface="Arial Black" panose="020B0A04020102020204" pitchFamily="34" charset="0"/>
              </a:rPr>
              <a:t>(SBSP) Kurzemes teritorijā</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254867" y="1731523"/>
            <a:ext cx="10603149" cy="4922196"/>
          </a:xfrm>
        </p:spPr>
        <p:txBody>
          <a:bodyPr>
            <a:normAutofit/>
          </a:bodyPr>
          <a:lstStyle/>
          <a:p>
            <a:pPr marL="0" indent="0">
              <a:buNone/>
            </a:pPr>
            <a:r>
              <a:rPr lang="lv-LV" sz="2400" dirty="0">
                <a:latin typeface="Arial Black" panose="020B0A04020102020204" pitchFamily="34" charset="0"/>
              </a:rPr>
              <a:t>Lai novērtētu </a:t>
            </a:r>
            <a:r>
              <a:rPr lang="lv-LV" sz="2400" dirty="0" smtClean="0">
                <a:latin typeface="Arial Black" panose="020B0A04020102020204" pitchFamily="34" charset="0"/>
              </a:rPr>
              <a:t> </a:t>
            </a:r>
            <a:r>
              <a:rPr lang="lv-LV" sz="2400" dirty="0">
                <a:latin typeface="Arial Black" panose="020B0A04020102020204" pitchFamily="34" charset="0"/>
              </a:rPr>
              <a:t>SBSP, tos ir nepieciešams aplūkot šādās dimensijās:</a:t>
            </a:r>
          </a:p>
          <a:p>
            <a:r>
              <a:rPr lang="lv-LV" sz="2400" dirty="0" smtClean="0">
                <a:latin typeface="Arial Black" panose="020B0A04020102020204" pitchFamily="34" charset="0"/>
              </a:rPr>
              <a:t>Sociālo </a:t>
            </a:r>
            <a:r>
              <a:rPr lang="lv-LV" sz="2400" dirty="0">
                <a:latin typeface="Arial Black" panose="020B0A04020102020204" pitchFamily="34" charset="0"/>
              </a:rPr>
              <a:t>pakalpojumu </a:t>
            </a:r>
            <a:r>
              <a:rPr lang="lv-LV" sz="2400" dirty="0" smtClean="0">
                <a:latin typeface="Arial Black" panose="020B0A04020102020204" pitchFamily="34" charset="0"/>
              </a:rPr>
              <a:t>veids</a:t>
            </a:r>
            <a:r>
              <a:rPr lang="lv-LV" sz="2400" dirty="0">
                <a:latin typeface="Arial Black" panose="020B0A04020102020204" pitchFamily="34" charset="0"/>
              </a:rPr>
              <a:t> </a:t>
            </a:r>
            <a:r>
              <a:rPr lang="lv-LV" sz="2400" dirty="0" smtClean="0">
                <a:latin typeface="Arial Black" panose="020B0A04020102020204" pitchFamily="34" charset="0"/>
              </a:rPr>
              <a:t>- sociālais </a:t>
            </a:r>
            <a:r>
              <a:rPr lang="lv-LV" sz="2400" dirty="0">
                <a:latin typeface="Arial Black" panose="020B0A04020102020204" pitchFamily="34" charset="0"/>
              </a:rPr>
              <a:t>darbs, sociālā aprūpe, sociālā rehabilitācija un profesionālā </a:t>
            </a:r>
            <a:r>
              <a:rPr lang="lv-LV" sz="2400" dirty="0" smtClean="0">
                <a:latin typeface="Arial Black" panose="020B0A04020102020204" pitchFamily="34" charset="0"/>
              </a:rPr>
              <a:t>rehabilitācija.</a:t>
            </a:r>
            <a:endParaRPr lang="lv-LV" sz="2400" dirty="0">
              <a:latin typeface="Arial Black" panose="020B0A04020102020204" pitchFamily="34" charset="0"/>
            </a:endParaRPr>
          </a:p>
          <a:p>
            <a:r>
              <a:rPr lang="lv-LV" sz="2400" dirty="0" smtClean="0">
                <a:latin typeface="Arial Black" panose="020B0A04020102020204" pitchFamily="34" charset="0"/>
              </a:rPr>
              <a:t>Sociālo </a:t>
            </a:r>
            <a:r>
              <a:rPr lang="lv-LV" sz="2400" dirty="0">
                <a:latin typeface="Arial Black" panose="020B0A04020102020204" pitchFamily="34" charset="0"/>
              </a:rPr>
              <a:t>pakalpojumu sniegšanas vietas – telpas ar konkrētu atrašanās vietu, kur tiek </a:t>
            </a:r>
            <a:r>
              <a:rPr lang="lv-LV" sz="2400" dirty="0" smtClean="0">
                <a:latin typeface="Arial Black" panose="020B0A04020102020204" pitchFamily="34" charset="0"/>
              </a:rPr>
              <a:t>sniegti sociālie pakalpojumi.</a:t>
            </a:r>
            <a:endParaRPr lang="lv-LV" sz="2400" dirty="0">
              <a:latin typeface="Arial Black" panose="020B0A04020102020204" pitchFamily="34" charset="0"/>
            </a:endParaRPr>
          </a:p>
          <a:p>
            <a:r>
              <a:rPr lang="lv-LV" sz="2400" dirty="0" smtClean="0">
                <a:latin typeface="Arial Black" panose="020B0A04020102020204" pitchFamily="34" charset="0"/>
              </a:rPr>
              <a:t>Sociālo </a:t>
            </a:r>
            <a:r>
              <a:rPr lang="lv-LV" sz="2400" dirty="0">
                <a:latin typeface="Arial Black" panose="020B0A04020102020204" pitchFamily="34" charset="0"/>
              </a:rPr>
              <a:t>pakalpojumu sniedzēji. Dažādu veidu sociālos pakalpojumus dažādās vietās var </a:t>
            </a:r>
            <a:r>
              <a:rPr lang="lv-LV" sz="2400" dirty="0" smtClean="0">
                <a:latin typeface="Arial Black" panose="020B0A04020102020204" pitchFamily="34" charset="0"/>
              </a:rPr>
              <a:t>sniegt personas </a:t>
            </a:r>
            <a:r>
              <a:rPr lang="lv-LV" sz="2400" dirty="0">
                <a:latin typeface="Arial Black" panose="020B0A04020102020204" pitchFamily="34" charset="0"/>
              </a:rPr>
              <a:t>ar noteiktu kvalifikāciju</a:t>
            </a:r>
            <a:r>
              <a:rPr lang="lv-LV" sz="2400" dirty="0" smtClean="0">
                <a:latin typeface="Arial Black" panose="020B0A04020102020204" pitchFamily="34" charset="0"/>
              </a:rPr>
              <a:t>.</a:t>
            </a:r>
          </a:p>
          <a:p>
            <a:pPr marL="0" indent="0">
              <a:buNone/>
            </a:pPr>
            <a:endParaRPr lang="lv-LV" sz="2400" dirty="0">
              <a:latin typeface="Arial Black" panose="020B0A04020102020204" pitchFamily="34" charset="0"/>
            </a:endParaRPr>
          </a:p>
        </p:txBody>
      </p:sp>
    </p:spTree>
    <p:extLst>
      <p:ext uri="{BB962C8B-B14F-4D97-AF65-F5344CB8AC3E}">
        <p14:creationId xmlns:p14="http://schemas.microsoft.com/office/powerpoint/2010/main" val="6984601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36971" y="243191"/>
            <a:ext cx="9967642" cy="1661809"/>
          </a:xfrm>
        </p:spPr>
        <p:txBody>
          <a:bodyPr>
            <a:normAutofit fontScale="90000"/>
          </a:bodyPr>
          <a:lstStyle/>
          <a:p>
            <a:r>
              <a:rPr lang="lv-LV" b="1" dirty="0">
                <a:solidFill>
                  <a:schemeClr val="accent2">
                    <a:lumMod val="75000"/>
                  </a:schemeClr>
                </a:solidFill>
                <a:latin typeface="Arial Black" panose="020B0A04020102020204" pitchFamily="34" charset="0"/>
              </a:rPr>
              <a:t>Citu sabiedrībā balstīto sociālo pakalpojumu sniedzēju izmantotie infrastruktūras objekti </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079770" y="1905000"/>
            <a:ext cx="10807430" cy="4719536"/>
          </a:xfrm>
        </p:spPr>
        <p:txBody>
          <a:bodyPr>
            <a:normAutofit/>
          </a:bodyPr>
          <a:lstStyle/>
          <a:p>
            <a:r>
              <a:rPr lang="lv-LV" sz="2000" dirty="0">
                <a:latin typeface="Arial Black" panose="020B0A04020102020204" pitchFamily="34" charset="0"/>
              </a:rPr>
              <a:t>E</a:t>
            </a:r>
            <a:r>
              <a:rPr lang="lv-LV" sz="2000" dirty="0" smtClean="0">
                <a:latin typeface="Arial Black" panose="020B0A04020102020204" pitchFamily="34" charset="0"/>
              </a:rPr>
              <a:t>vaņģēlisko </a:t>
            </a:r>
            <a:r>
              <a:rPr lang="lv-LV" sz="2000" dirty="0">
                <a:latin typeface="Arial Black" panose="020B0A04020102020204" pitchFamily="34" charset="0"/>
              </a:rPr>
              <a:t>kristiešu draudzes </a:t>
            </a:r>
            <a:r>
              <a:rPr lang="lv-LV" sz="2000" dirty="0" smtClean="0">
                <a:latin typeface="Arial Black" panose="020B0A04020102020204" pitchFamily="34" charset="0"/>
              </a:rPr>
              <a:t>«Zilais Krusts» </a:t>
            </a:r>
            <a:r>
              <a:rPr lang="lv-LV" sz="2000" dirty="0">
                <a:latin typeface="Arial Black" panose="020B0A04020102020204" pitchFamily="34" charset="0"/>
              </a:rPr>
              <a:t>struktūrvienības </a:t>
            </a:r>
            <a:r>
              <a:rPr lang="lv-LV" sz="2000" dirty="0" smtClean="0">
                <a:latin typeface="Arial Black" panose="020B0A04020102020204" pitchFamily="34" charset="0"/>
              </a:rPr>
              <a:t>«Kabile» īpašumā </a:t>
            </a:r>
            <a:r>
              <a:rPr lang="lv-LV" sz="2000" dirty="0">
                <a:latin typeface="Arial Black" panose="020B0A04020102020204" pitchFamily="34" charset="0"/>
              </a:rPr>
              <a:t>un lietošanā ir plašas telpas vēsturiskā Kabiles muižas apbūves kompleksa ēkā un 68 hektāri zemes. Struktūrvienībā tiek sniegta sociālā rehabilitācija krīzes situācijā nonākušām </a:t>
            </a:r>
            <a:r>
              <a:rPr lang="lv-LV" sz="2000" dirty="0" smtClean="0">
                <a:latin typeface="Arial Black" panose="020B0A04020102020204" pitchFamily="34" charset="0"/>
              </a:rPr>
              <a:t>personām. </a:t>
            </a:r>
            <a:r>
              <a:rPr lang="lv-LV" sz="2000" dirty="0">
                <a:latin typeface="Arial Black" panose="020B0A04020102020204" pitchFamily="34" charset="0"/>
              </a:rPr>
              <a:t>G</a:t>
            </a:r>
            <a:r>
              <a:rPr lang="lv-LV" sz="2000" dirty="0" smtClean="0">
                <a:latin typeface="Arial Black" panose="020B0A04020102020204" pitchFamily="34" charset="0"/>
              </a:rPr>
              <a:t>rūtībās </a:t>
            </a:r>
            <a:r>
              <a:rPr lang="lv-LV" sz="2000" dirty="0">
                <a:latin typeface="Arial Black" panose="020B0A04020102020204" pitchFamily="34" charset="0"/>
              </a:rPr>
              <a:t>nonākušām personām tiek palīdzēts gan morāli, gan fiziski. Saimniecībā tiek kopti dzīvnieki, kā arī tiek audzēti dārzeņi savam uzturam. Ikdienā pakalpojuma saņēmēji strādā būvniecības, zemes apsaimniekošanas un teritorijas uzkopšanas darbos. </a:t>
            </a:r>
            <a:endParaRPr lang="lv-LV" sz="2000" dirty="0" smtClean="0">
              <a:latin typeface="Arial Black" panose="020B0A04020102020204" pitchFamily="34" charset="0"/>
            </a:endParaRPr>
          </a:p>
          <a:p>
            <a:r>
              <a:rPr lang="lv-LV" sz="2000" dirty="0">
                <a:latin typeface="Arial Black" panose="020B0A04020102020204" pitchFamily="34" charset="0"/>
              </a:rPr>
              <a:t>B</a:t>
            </a:r>
            <a:r>
              <a:rPr lang="lv-LV" sz="2000" dirty="0" smtClean="0">
                <a:latin typeface="Arial Black" panose="020B0A04020102020204" pitchFamily="34" charset="0"/>
              </a:rPr>
              <a:t>iedrības «Latvijas </a:t>
            </a:r>
            <a:r>
              <a:rPr lang="lv-LV" sz="2000" dirty="0">
                <a:latin typeface="Arial Black" panose="020B0A04020102020204" pitchFamily="34" charset="0"/>
              </a:rPr>
              <a:t>Samariešu </a:t>
            </a:r>
            <a:r>
              <a:rPr lang="lv-LV" sz="2000" dirty="0" smtClean="0">
                <a:latin typeface="Arial Black" panose="020B0A04020102020204" pitchFamily="34" charset="0"/>
              </a:rPr>
              <a:t>apvienība» </a:t>
            </a:r>
            <a:r>
              <a:rPr lang="lv-LV" sz="2000" dirty="0">
                <a:latin typeface="Arial Black" panose="020B0A04020102020204" pitchFamily="34" charset="0"/>
              </a:rPr>
              <a:t>dienesta </a:t>
            </a:r>
            <a:r>
              <a:rPr lang="lv-LV" sz="2000" dirty="0" smtClean="0">
                <a:latin typeface="Arial Black" panose="020B0A04020102020204" pitchFamily="34" charset="0"/>
              </a:rPr>
              <a:t>«Samariešu </a:t>
            </a:r>
            <a:r>
              <a:rPr lang="lv-LV" sz="2000" dirty="0">
                <a:latin typeface="Arial Black" panose="020B0A04020102020204" pitchFamily="34" charset="0"/>
              </a:rPr>
              <a:t>atbalsts </a:t>
            </a:r>
            <a:r>
              <a:rPr lang="lv-LV" sz="2000" dirty="0" smtClean="0">
                <a:latin typeface="Arial Black" panose="020B0A04020102020204" pitchFamily="34" charset="0"/>
              </a:rPr>
              <a:t>mājās» </a:t>
            </a:r>
            <a:r>
              <a:rPr lang="lv-LV" sz="2000" dirty="0">
                <a:latin typeface="Arial Black" panose="020B0A04020102020204" pitchFamily="34" charset="0"/>
              </a:rPr>
              <a:t>Kurzemes nodaļa, kas atrodas Skrundā, Kuldīgas ielā 6. Šeit tiek attīstīti izbraukuma brigāžu pakalpojumi, ko sniedz personāls, kas pie klienta ierodas ar īpašu aprūpes auto. Skrundā esošā nodaļa pakalpojumus (piemēram, </a:t>
            </a:r>
            <a:r>
              <a:rPr lang="lv-LV" sz="2000" dirty="0" smtClean="0">
                <a:latin typeface="Arial Black" panose="020B0A04020102020204" pitchFamily="34" charset="0"/>
              </a:rPr>
              <a:t>«Aprūpe mājās») </a:t>
            </a:r>
            <a:r>
              <a:rPr lang="lv-LV" sz="2000" dirty="0">
                <a:latin typeface="Arial Black" panose="020B0A04020102020204" pitchFamily="34" charset="0"/>
              </a:rPr>
              <a:t>sniedz vairākām pašvaldībām – Aizputes, Kuldīgas, Skrundas, Rojas, Ventspils novadiem. </a:t>
            </a:r>
          </a:p>
        </p:txBody>
      </p:sp>
    </p:spTree>
    <p:extLst>
      <p:ext uri="{BB962C8B-B14F-4D97-AF65-F5344CB8AC3E}">
        <p14:creationId xmlns:p14="http://schemas.microsoft.com/office/powerpoint/2010/main" val="36540426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789890" y="342008"/>
            <a:ext cx="8527948" cy="611303"/>
          </a:xfrm>
        </p:spPr>
        <p:txBody>
          <a:bodyPr>
            <a:noAutofit/>
          </a:bodyPr>
          <a:lstStyle/>
          <a:p>
            <a:r>
              <a:rPr lang="lv-LV" dirty="0" smtClean="0">
                <a:solidFill>
                  <a:schemeClr val="accent2">
                    <a:lumMod val="75000"/>
                  </a:schemeClr>
                </a:solidFill>
                <a:latin typeface="Arial Black" panose="020B0A04020102020204" pitchFamily="34" charset="0"/>
              </a:rPr>
              <a:t>Sociālais uzņēmums</a:t>
            </a:r>
            <a:endParaRPr lang="lv-LV" dirty="0">
              <a:solidFill>
                <a:schemeClr val="accent2">
                  <a:lumMod val="75000"/>
                </a:schemeClr>
              </a:solidFill>
              <a:latin typeface="Arial Black" panose="020B0A04020102020204" pitchFamily="34" charset="0"/>
            </a:endParaRPr>
          </a:p>
        </p:txBody>
      </p:sp>
      <p:sp>
        <p:nvSpPr>
          <p:cNvPr id="3" name="Satura vietturis 2"/>
          <p:cNvSpPr>
            <a:spLocks noGrp="1"/>
          </p:cNvSpPr>
          <p:nvPr>
            <p:ph idx="1"/>
          </p:nvPr>
        </p:nvSpPr>
        <p:spPr>
          <a:xfrm>
            <a:off x="1478604" y="1235413"/>
            <a:ext cx="10026008" cy="4675809"/>
          </a:xfrm>
        </p:spPr>
        <p:txBody>
          <a:bodyPr>
            <a:normAutofit fontScale="92500" lnSpcReduction="10000"/>
          </a:bodyPr>
          <a:lstStyle/>
          <a:p>
            <a:pPr marL="0" indent="0">
              <a:buNone/>
            </a:pPr>
            <a:r>
              <a:rPr lang="lv-LV" sz="2000" dirty="0" smtClean="0">
                <a:latin typeface="Arial Black" panose="020B0A04020102020204" pitchFamily="34" charset="0"/>
              </a:rPr>
              <a:t>Šo uzņēmējdarbības veidu regulē Sociālā uzņēmuma likums, kas stājās spēkā 2018.gada 1.aprīlī.</a:t>
            </a:r>
          </a:p>
          <a:p>
            <a:r>
              <a:rPr lang="lv-LV" sz="2000" b="1" dirty="0">
                <a:latin typeface="Arial Black" panose="020B0A04020102020204" pitchFamily="34" charset="0"/>
              </a:rPr>
              <a:t>1. pants. Likuma mērķis</a:t>
            </a:r>
            <a:endParaRPr lang="lv-LV" sz="2000" dirty="0">
              <a:latin typeface="Arial Black" panose="020B0A04020102020204" pitchFamily="34" charset="0"/>
            </a:endParaRPr>
          </a:p>
          <a:p>
            <a:pPr marL="0" indent="0">
              <a:buNone/>
            </a:pPr>
            <a:r>
              <a:rPr lang="lv-LV" sz="2000" dirty="0">
                <a:latin typeface="Arial Black" panose="020B0A04020102020204" pitchFamily="34" charset="0"/>
              </a:rPr>
              <a:t>Likuma mērķis ir veicināt sabiedrības dzīves kvalitātes uzlabošanu un sekmēt sociālās atstumtības riskam pakļauto iedzīvotāju grupu (turpmāk — mērķa grupa) nodarbinātību, radot sociālajiem uzņēmumiem labvēlīgu saimnieciskās darbības vidi.</a:t>
            </a:r>
          </a:p>
          <a:p>
            <a:r>
              <a:rPr lang="lv-LV" sz="2000" b="1" dirty="0">
                <a:latin typeface="Arial Black" panose="020B0A04020102020204" pitchFamily="34" charset="0"/>
              </a:rPr>
              <a:t>2. pants. Sociālā uzņēmuma jēdziens</a:t>
            </a:r>
            <a:endParaRPr lang="lv-LV" sz="2000" dirty="0">
              <a:latin typeface="Arial Black" panose="020B0A04020102020204" pitchFamily="34" charset="0"/>
            </a:endParaRPr>
          </a:p>
          <a:p>
            <a:pPr marL="0" indent="0">
              <a:buNone/>
            </a:pPr>
            <a:r>
              <a:rPr lang="lv-LV" sz="2000" dirty="0">
                <a:latin typeface="Arial Black" panose="020B0A04020102020204" pitchFamily="34" charset="0"/>
              </a:rPr>
              <a:t>(1) Sociālais uzņēmums ir sabiedrība ar ierobežotu atbildību, kurai šajā likumā noteiktajā kārtībā piešķirts sociālā uzņēmuma statuss un kura veic labvēlīgu sociālo ietekmi radošu saimniecisko darbību (piemēram, sociālo pakalpojumu sniegšana, iekļaujošas pilsoniskas sabiedrības veidošana, izglītības veicināšana, atbalsts zinātnei, vides aizsardzība un saglabāšana, dzīvnieku aizsardzība vai kultūras daudzveidības nodrošināšana).</a:t>
            </a:r>
          </a:p>
          <a:p>
            <a:endParaRPr lang="lv-LV" dirty="0"/>
          </a:p>
        </p:txBody>
      </p:sp>
    </p:spTree>
    <p:extLst>
      <p:ext uri="{BB962C8B-B14F-4D97-AF65-F5344CB8AC3E}">
        <p14:creationId xmlns:p14="http://schemas.microsoft.com/office/powerpoint/2010/main" val="7354750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406150" y="89088"/>
            <a:ext cx="10335135" cy="1389516"/>
          </a:xfrm>
        </p:spPr>
        <p:txBody>
          <a:bodyPr>
            <a:normAutofit/>
          </a:bodyPr>
          <a:lstStyle/>
          <a:p>
            <a:pPr algn="ctr"/>
            <a:r>
              <a:rPr lang="lv-LV" sz="2400" dirty="0" smtClean="0">
                <a:solidFill>
                  <a:schemeClr val="accent2">
                    <a:lumMod val="75000"/>
                  </a:schemeClr>
                </a:solidFill>
                <a:latin typeface="Arial Black" panose="020B0A04020102020204" pitchFamily="34" charset="0"/>
              </a:rPr>
              <a:t>Sociālie uzņēmumi Kurzemē </a:t>
            </a:r>
            <a:br>
              <a:rPr lang="lv-LV" sz="2400" dirty="0" smtClean="0">
                <a:solidFill>
                  <a:schemeClr val="accent2">
                    <a:lumMod val="75000"/>
                  </a:schemeClr>
                </a:solidFill>
                <a:latin typeface="Arial Black" panose="020B0A04020102020204" pitchFamily="34" charset="0"/>
              </a:rPr>
            </a:br>
            <a:r>
              <a:rPr lang="lv-LV" sz="2400" dirty="0" smtClean="0">
                <a:solidFill>
                  <a:schemeClr val="accent2">
                    <a:lumMod val="75000"/>
                  </a:schemeClr>
                </a:solidFill>
                <a:latin typeface="Arial Black" panose="020B0A04020102020204" pitchFamily="34" charset="0"/>
              </a:rPr>
              <a:t>(Labklājības ministrijas dati 31.01.2022.)</a:t>
            </a:r>
            <a:endParaRPr lang="lv-LV" sz="2400" dirty="0">
              <a:solidFill>
                <a:schemeClr val="accent2">
                  <a:lumMod val="75000"/>
                </a:schemeClr>
              </a:solidFill>
              <a:latin typeface="Arial Black" panose="020B0A04020102020204" pitchFamily="34" charset="0"/>
            </a:endParaRPr>
          </a:p>
        </p:txBody>
      </p:sp>
      <p:graphicFrame>
        <p:nvGraphicFramePr>
          <p:cNvPr id="12" name="Satura vietturis 11"/>
          <p:cNvGraphicFramePr>
            <a:graphicFrameLocks noGrp="1"/>
          </p:cNvGraphicFramePr>
          <p:nvPr>
            <p:ph idx="1"/>
            <p:extLst>
              <p:ext uri="{D42A27DB-BD31-4B8C-83A1-F6EECF244321}">
                <p14:modId xmlns:p14="http://schemas.microsoft.com/office/powerpoint/2010/main" val="1237470022"/>
              </p:ext>
            </p:extLst>
          </p:nvPr>
        </p:nvGraphicFramePr>
        <p:xfrm>
          <a:off x="1828799" y="1225689"/>
          <a:ext cx="9766570" cy="5369665"/>
        </p:xfrm>
        <a:graphic>
          <a:graphicData uri="http://schemas.openxmlformats.org/drawingml/2006/table">
            <a:tbl>
              <a:tblPr firstRow="1" firstCol="1" bandRow="1"/>
              <a:tblGrid>
                <a:gridCol w="778762">
                  <a:extLst>
                    <a:ext uri="{9D8B030D-6E8A-4147-A177-3AD203B41FA5}">
                      <a16:colId xmlns:a16="http://schemas.microsoft.com/office/drawing/2014/main" val="2799596264"/>
                    </a:ext>
                  </a:extLst>
                </a:gridCol>
                <a:gridCol w="2032904">
                  <a:extLst>
                    <a:ext uri="{9D8B030D-6E8A-4147-A177-3AD203B41FA5}">
                      <a16:colId xmlns:a16="http://schemas.microsoft.com/office/drawing/2014/main" val="3713303266"/>
                    </a:ext>
                  </a:extLst>
                </a:gridCol>
                <a:gridCol w="2893540">
                  <a:extLst>
                    <a:ext uri="{9D8B030D-6E8A-4147-A177-3AD203B41FA5}">
                      <a16:colId xmlns:a16="http://schemas.microsoft.com/office/drawing/2014/main" val="1940378327"/>
                    </a:ext>
                  </a:extLst>
                </a:gridCol>
                <a:gridCol w="2079236">
                  <a:extLst>
                    <a:ext uri="{9D8B030D-6E8A-4147-A177-3AD203B41FA5}">
                      <a16:colId xmlns:a16="http://schemas.microsoft.com/office/drawing/2014/main" val="3145090689"/>
                    </a:ext>
                  </a:extLst>
                </a:gridCol>
                <a:gridCol w="1982128">
                  <a:extLst>
                    <a:ext uri="{9D8B030D-6E8A-4147-A177-3AD203B41FA5}">
                      <a16:colId xmlns:a16="http://schemas.microsoft.com/office/drawing/2014/main" val="2303909447"/>
                    </a:ext>
                  </a:extLst>
                </a:gridCol>
              </a:tblGrid>
              <a:tr h="508590">
                <a:tc>
                  <a:txBody>
                    <a:bodyPr/>
                    <a:lstStyle/>
                    <a:p>
                      <a:pPr algn="ctr">
                        <a:lnSpc>
                          <a:spcPct val="107000"/>
                        </a:lnSpc>
                        <a:spcAft>
                          <a:spcPts val="0"/>
                        </a:spcAft>
                      </a:pPr>
                      <a:r>
                        <a:rPr lang="lv-LV" sz="1200" dirty="0" err="1">
                          <a:effectLst/>
                          <a:latin typeface="Arial Black" panose="020B0A04020102020204" pitchFamily="34" charset="0"/>
                          <a:ea typeface="Calibri" panose="020F0502020204030204" pitchFamily="34" charset="0"/>
                          <a:cs typeface="Times New Roman" panose="02020603050405020304" pitchFamily="18" charset="0"/>
                        </a:rPr>
                        <a:t>Nr.p.k</a:t>
                      </a:r>
                      <a:r>
                        <a:rPr lang="lv-LV" sz="1200" dirty="0">
                          <a:effectLst/>
                          <a:latin typeface="Arial Black" panose="020B0A04020102020204" pitchFamily="34" charset="0"/>
                          <a:ea typeface="Calibri" panose="020F0502020204030204" pitchFamily="34" charset="0"/>
                          <a:cs typeface="Times New Roman" panose="02020603050405020304" pitchFamily="18" charset="0"/>
                        </a:rPr>
                        <a:t>.</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v-LV" sz="1200" dirty="0">
                          <a:effectLst/>
                          <a:latin typeface="Arial Black" panose="020B0A04020102020204" pitchFamily="34" charset="0"/>
                          <a:ea typeface="Calibri" panose="020F0502020204030204" pitchFamily="34" charset="0"/>
                          <a:cs typeface="Times New Roman" panose="02020603050405020304" pitchFamily="18" charset="0"/>
                        </a:rPr>
                        <a:t>Nosaukums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v-LV" sz="1200" dirty="0">
                          <a:effectLst/>
                          <a:latin typeface="Arial Black" panose="020B0A04020102020204" pitchFamily="34" charset="0"/>
                          <a:ea typeface="Calibri" panose="020F0502020204030204" pitchFamily="34" charset="0"/>
                          <a:cs typeface="Times New Roman" panose="02020603050405020304" pitchFamily="18" charset="0"/>
                        </a:rPr>
                        <a:t>Adrese</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v-LV" sz="1200" dirty="0" err="1">
                          <a:effectLst/>
                          <a:latin typeface="Arial Black" panose="020B0A04020102020204" pitchFamily="34" charset="0"/>
                          <a:ea typeface="Calibri" panose="020F0502020204030204" pitchFamily="34" charset="0"/>
                          <a:cs typeface="Times New Roman" panose="02020603050405020304" pitchFamily="18" charset="0"/>
                        </a:rPr>
                        <a:t>Pamatdarības</a:t>
                      </a:r>
                      <a:r>
                        <a:rPr lang="lv-LV" sz="1200" dirty="0">
                          <a:effectLst/>
                          <a:latin typeface="Arial Black" panose="020B0A04020102020204" pitchFamily="34" charset="0"/>
                          <a:ea typeface="Calibri" panose="020F0502020204030204" pitchFamily="34" charset="0"/>
                          <a:cs typeface="Times New Roman" panose="02020603050405020304" pitchFamily="18" charset="0"/>
                        </a:rPr>
                        <a:t> veids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lv-LV" sz="1200" dirty="0">
                          <a:effectLst/>
                          <a:latin typeface="Arial Black" panose="020B0A04020102020204" pitchFamily="34" charset="0"/>
                          <a:ea typeface="Calibri" panose="020F0502020204030204" pitchFamily="34" charset="0"/>
                          <a:cs typeface="Times New Roman" panose="02020603050405020304" pitchFamily="18" charset="0"/>
                        </a:rPr>
                        <a:t>Papildu darbības veids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503556"/>
                  </a:ext>
                </a:extLst>
              </a:tr>
              <a:tr h="388886">
                <a:tc>
                  <a:txBody>
                    <a:bodyPr/>
                    <a:lstStyle/>
                    <a:p>
                      <a:pPr algn="ct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1.</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StepByStep</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Care</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Nīckrasti</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Nīcas pagasts, Nīcas novads, LV-3473</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Specializētie projektēšanas darbi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Velosipēdu un invalīdu ratiņu ražošana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224001"/>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2.</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"Cerību balss"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Aizputes iela 5, Priekule, Priekules novads, LV-3434</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Veco ļaužu un invalīdu sociālā aprūpe bez izmitināšanas</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573265"/>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3.</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"Tanyta"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Rīgas iela 67, Liepāja, LV-3401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neklasificētu tekstilizstrādājumu ražošana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Mazumtirdzniecība stendos un tirgos</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428154"/>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4.</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"Privātsākumskola"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Republikas iela 23, Liepāja, LV-3401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Sākumizglītība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793860"/>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LSK Kurzeme</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Laidzes pamatskola, Laidzes pagasts, Talsu novads, LV-3280</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sociālās aprūpes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350640"/>
                  </a:ext>
                </a:extLst>
              </a:tr>
              <a:tr h="777772">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"Mobilitātes Centrs cilvēkiem ar kustību traucējumiem (MobilCentrs)"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Katoļu iela 52-49, Ventspils, LV-3601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Veco ļaužu un invalīdu sociālā aprūpe bez izmitināšanas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sociālās aprūpes pakalpojumi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532005"/>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7.</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"Ģimeņu centrs AK"</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(neaktīvs)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Jaunā ostmala 1b, Liepāja, LV-3401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Izglītības atbalsta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neklasificēta izglītība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119158"/>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8.</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"Dz.Ozoliņas zobārstniecības kabinets" SIA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Rumbas iela 10, Kuldīga, Kuldīgas novads, LV-3301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Zobārstu prakse</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868888"/>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9.</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"TALSU KRISTĪGĀ SKOLA"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Justīna Grota iela 1, Talsi, Talsu novads, LV-3201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Vispārējā vidējā izglītība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neklasificēta izglītība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8606739"/>
                  </a:ext>
                </a:extLst>
              </a:tr>
              <a:tr h="583329">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10.</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LEGIT</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"Mazirbes skola", Mazirbe, Kolkas pagasts, Dundagas novads, LV-3275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Izmitināšana viesu mājās un cita veida īslaicīgas apmešanās vietās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809883"/>
                  </a:ext>
                </a:extLst>
              </a:tr>
              <a:tr h="388886">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"Iģenes pērle"</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Iģenes muiža, Vandzenes pagasts, Talsu novads, LV-3281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Aitu un kazu audzēšana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sociālās aprūpes pakalpojumi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836392"/>
                  </a:ext>
                </a:extLst>
              </a:tr>
            </a:tbl>
          </a:graphicData>
        </a:graphic>
      </p:graphicFrame>
    </p:spTree>
    <p:extLst>
      <p:ext uri="{BB962C8B-B14F-4D97-AF65-F5344CB8AC3E}">
        <p14:creationId xmlns:p14="http://schemas.microsoft.com/office/powerpoint/2010/main" val="12347248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91368" y="108544"/>
            <a:ext cx="8911687" cy="1280890"/>
          </a:xfrm>
        </p:spPr>
        <p:txBody>
          <a:bodyPr/>
          <a:lstStyle/>
          <a:p>
            <a:pPr algn="ctr"/>
            <a:r>
              <a:rPr lang="lv-LV" sz="2400" dirty="0">
                <a:solidFill>
                  <a:srgbClr val="DE7E18">
                    <a:lumMod val="75000"/>
                  </a:srgbClr>
                </a:solidFill>
                <a:latin typeface="Arial Black" panose="020B0A04020102020204" pitchFamily="34" charset="0"/>
              </a:rPr>
              <a:t>Sociālie uzņēmumi Kurzemē </a:t>
            </a:r>
            <a:br>
              <a:rPr lang="lv-LV" sz="2400" dirty="0">
                <a:solidFill>
                  <a:srgbClr val="DE7E18">
                    <a:lumMod val="75000"/>
                  </a:srgbClr>
                </a:solidFill>
                <a:latin typeface="Arial Black" panose="020B0A04020102020204" pitchFamily="34" charset="0"/>
              </a:rPr>
            </a:br>
            <a:r>
              <a:rPr lang="lv-LV" sz="2400" dirty="0">
                <a:solidFill>
                  <a:srgbClr val="DE7E18">
                    <a:lumMod val="75000"/>
                  </a:srgbClr>
                </a:solidFill>
                <a:latin typeface="Arial Black" panose="020B0A04020102020204" pitchFamily="34" charset="0"/>
              </a:rPr>
              <a:t>(Labklājības ministrijas dati 31.01.2022.)</a:t>
            </a:r>
            <a:endParaRPr lang="lv-LV" dirty="0"/>
          </a:p>
        </p:txBody>
      </p:sp>
      <p:graphicFrame>
        <p:nvGraphicFramePr>
          <p:cNvPr id="6" name="Satura vietturis 5"/>
          <p:cNvGraphicFramePr>
            <a:graphicFrameLocks noGrp="1"/>
          </p:cNvGraphicFramePr>
          <p:nvPr>
            <p:ph idx="1"/>
            <p:extLst>
              <p:ext uri="{D42A27DB-BD31-4B8C-83A1-F6EECF244321}">
                <p14:modId xmlns:p14="http://schemas.microsoft.com/office/powerpoint/2010/main" val="3509908937"/>
              </p:ext>
            </p:extLst>
          </p:nvPr>
        </p:nvGraphicFramePr>
        <p:xfrm>
          <a:off x="1712068" y="1089495"/>
          <a:ext cx="9756843" cy="5535038"/>
        </p:xfrm>
        <a:graphic>
          <a:graphicData uri="http://schemas.openxmlformats.org/drawingml/2006/table">
            <a:tbl>
              <a:tblPr firstRow="1" firstCol="1" bandRow="1"/>
              <a:tblGrid>
                <a:gridCol w="777986">
                  <a:extLst>
                    <a:ext uri="{9D8B030D-6E8A-4147-A177-3AD203B41FA5}">
                      <a16:colId xmlns:a16="http://schemas.microsoft.com/office/drawing/2014/main" val="3814266886"/>
                    </a:ext>
                  </a:extLst>
                </a:gridCol>
                <a:gridCol w="2030879">
                  <a:extLst>
                    <a:ext uri="{9D8B030D-6E8A-4147-A177-3AD203B41FA5}">
                      <a16:colId xmlns:a16="http://schemas.microsoft.com/office/drawing/2014/main" val="2755329665"/>
                    </a:ext>
                  </a:extLst>
                </a:gridCol>
                <a:gridCol w="2890659">
                  <a:extLst>
                    <a:ext uri="{9D8B030D-6E8A-4147-A177-3AD203B41FA5}">
                      <a16:colId xmlns:a16="http://schemas.microsoft.com/office/drawing/2014/main" val="199249177"/>
                    </a:ext>
                  </a:extLst>
                </a:gridCol>
                <a:gridCol w="2077165">
                  <a:extLst>
                    <a:ext uri="{9D8B030D-6E8A-4147-A177-3AD203B41FA5}">
                      <a16:colId xmlns:a16="http://schemas.microsoft.com/office/drawing/2014/main" val="3045463312"/>
                    </a:ext>
                  </a:extLst>
                </a:gridCol>
                <a:gridCol w="1980154">
                  <a:extLst>
                    <a:ext uri="{9D8B030D-6E8A-4147-A177-3AD203B41FA5}">
                      <a16:colId xmlns:a16="http://schemas.microsoft.com/office/drawing/2014/main" val="1388705428"/>
                    </a:ext>
                  </a:extLst>
                </a:gridCol>
              </a:tblGrid>
              <a:tr h="410003">
                <a:tc>
                  <a:txBody>
                    <a:bodyPr/>
                    <a:lstStyle/>
                    <a:p>
                      <a:pPr algn="ctr">
                        <a:lnSpc>
                          <a:spcPct val="107000"/>
                        </a:lnSpc>
                        <a:spcAft>
                          <a:spcPts val="0"/>
                        </a:spcAft>
                      </a:pPr>
                      <a:r>
                        <a:rPr lang="lv-LV" sz="1100" dirty="0">
                          <a:effectLst/>
                          <a:latin typeface="Arial" panose="020B0604020202020204" pitchFamily="34" charset="0"/>
                          <a:ea typeface="Calibri" panose="020F0502020204030204" pitchFamily="34" charset="0"/>
                          <a:cs typeface="Times New Roman" panose="02020603050405020304" pitchFamily="18" charset="0"/>
                        </a:rPr>
                        <a:t>12.</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RaMaLa</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Lielais prospekts 48, Ventspils, LV-3601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Restorānu un mobilo ēdināšanas vietu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sociālās aprūpes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4381"/>
                  </a:ext>
                </a:extLst>
              </a:tr>
              <a:tr h="615004">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13.</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"ES PATE"</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Driepas</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Laidzes pagasts, Talsu novads, LV-3280</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individuālie pakalpojumi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Pārējo koka izstrādājumu ražošana; korķa, salmu un pīto izstrādājumu ražošana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946465"/>
                  </a:ext>
                </a:extLst>
              </a:tr>
              <a:tr h="820005">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14.</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"AD Forest"</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Bērzu iela 36, Saldus, Saldus novads, LV- 3801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Zāģēšana, ēvelēšana, impregnēšana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Pārējo koka izstrādājumu ražošana; korķa, salmu </a:t>
                      </a:r>
                      <a:r>
                        <a:rPr lang="lv-LV"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unpīto</a:t>
                      </a: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izstrādājumu ražošana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238772"/>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"MEM@M"</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"Dunalkas skola", Dunalkas pagasts, Durbes novads, LV- 3452</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Aprūpes centru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Cita veida sociālās aprūpes pakalpojumi ar izmitināšanu</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48297"/>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Sabiedrība ar ierobežotu atbildību "MEDIRENT1"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Pļavu iela 17-202, Liepāja, LV-3401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Pārējā darbība veselības aizsardzības jomā</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neklasificēti sociālās aprūpes pakalpojumi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817062"/>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17.</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"Jaunmuižas labumi"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Muižas iela 1, Jaunlutriņu pagasts, Saldus novads, LV- 3876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Cita veida ēdināšanas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Kultūras iestāžu darbība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8017492"/>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18.</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""Ievirze"</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"Fazenda", Gramzdas pagasts, Priekules novads, LV-3487</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Automobiļu apkope un remonts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Kravu pārvadājumi pa autoceļiem</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034581"/>
                  </a:ext>
                </a:extLst>
              </a:tr>
              <a:tr h="820005">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19.</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"Rudys Brewing Co"</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Kaļķu iela 14, Kuldīga, Kuldīgas novads, LV- 3301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Bezalkohola dzērienu ražošana; minerālūdeņu un pudelēs iepildītu citu ūdeņu ražošana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791791"/>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20.</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"Druvas magnēts"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Dārza iela 4-9, Druva, Saldus pagasts, Saldus novads, LV-3862</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Cita izklaides un atpūtas darbība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neklasificēta izglītība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21145"/>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21.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"LITE candles"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Jumpravas iela 18, Tukums, Tukuma novads, LV-3101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Citur neklasificēta ražošana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Mazumtirdzniecība pa pastu vai Interneta veikalos</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133708"/>
                  </a:ext>
                </a:extLst>
              </a:tr>
              <a:tr h="410003">
                <a:tc>
                  <a:txBody>
                    <a:bodyPr/>
                    <a:lstStyle/>
                    <a:p>
                      <a:pPr algn="ctr">
                        <a:lnSpc>
                          <a:spcPct val="107000"/>
                        </a:lnSpc>
                        <a:spcAft>
                          <a:spcPts val="0"/>
                        </a:spcAft>
                      </a:pPr>
                      <a:r>
                        <a:rPr lang="lv-LV" sz="1100">
                          <a:effectLst/>
                          <a:latin typeface="Arial" panose="020B0604020202020204" pitchFamily="34" charset="0"/>
                          <a:ea typeface="Calibri" panose="020F0502020204030204" pitchFamily="34" charset="0"/>
                          <a:cs typeface="Times New Roman" panose="02020603050405020304" pitchFamily="18" charset="0"/>
                        </a:rPr>
                        <a:t>22.</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SIA "SJ DOMINUS"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"Oškalni", Tārgale, Tārgales pagasts, Ventspils novads, LV- 3621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Mežkopība un citas mežsaimniecības darbības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lv-LV"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Metāla virsmas apstrāde un pārklāšana</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55" marR="555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256702"/>
                  </a:ext>
                </a:extLst>
              </a:tr>
            </a:tbl>
          </a:graphicData>
        </a:graphic>
      </p:graphicFrame>
    </p:spTree>
    <p:extLst>
      <p:ext uri="{BB962C8B-B14F-4D97-AF65-F5344CB8AC3E}">
        <p14:creationId xmlns:p14="http://schemas.microsoft.com/office/powerpoint/2010/main" val="4382394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80393" y="0"/>
            <a:ext cx="10124220" cy="1905000"/>
          </a:xfrm>
        </p:spPr>
        <p:txBody>
          <a:bodyPr>
            <a:normAutofit/>
          </a:bodyPr>
          <a:lstStyle/>
          <a:p>
            <a:r>
              <a:rPr lang="lv-LV" sz="3200" b="1" dirty="0">
                <a:solidFill>
                  <a:schemeClr val="accent2">
                    <a:lumMod val="75000"/>
                  </a:schemeClr>
                </a:solidFill>
                <a:latin typeface="Arial Black" panose="020B0A04020102020204" pitchFamily="34" charset="0"/>
                <a:cs typeface="Arial" panose="020B0604020202020204" pitchFamily="34" charset="0"/>
              </a:rPr>
              <a:t>Sadarbībā ar NVA pieejamās programmas cilvēku ar invaliditāti nodarbinātībā</a:t>
            </a:r>
            <a:endParaRPr lang="lv-LV" sz="3200" dirty="0">
              <a:latin typeface="Arial Black" panose="020B0A04020102020204" pitchFamily="34" charset="0"/>
            </a:endParaRPr>
          </a:p>
        </p:txBody>
      </p:sp>
      <p:sp>
        <p:nvSpPr>
          <p:cNvPr id="5" name="Satura vietturis 4"/>
          <p:cNvSpPr>
            <a:spLocks noGrp="1"/>
          </p:cNvSpPr>
          <p:nvPr>
            <p:ph idx="1"/>
          </p:nvPr>
        </p:nvSpPr>
        <p:spPr>
          <a:xfrm>
            <a:off x="369279" y="1684847"/>
            <a:ext cx="10853981" cy="4513245"/>
          </a:xfrm>
        </p:spPr>
        <p:txBody>
          <a:bodyPr/>
          <a:lstStyle/>
          <a:p>
            <a:r>
              <a:rPr lang="lv-LV" sz="2400" u="sng" dirty="0">
                <a:latin typeface="Arial Black" panose="020B0A04020102020204" pitchFamily="34" charset="0"/>
              </a:rPr>
              <a:t>Dotācija bezdarbnieka darba </a:t>
            </a:r>
            <a:r>
              <a:rPr lang="lv-LV" sz="2400" u="sng" dirty="0" smtClean="0">
                <a:latin typeface="Arial Black" panose="020B0A04020102020204" pitchFamily="34" charset="0"/>
              </a:rPr>
              <a:t>algai.</a:t>
            </a:r>
          </a:p>
          <a:p>
            <a:pPr marL="0" indent="0">
              <a:buNone/>
            </a:pPr>
            <a:r>
              <a:rPr lang="lv-LV" sz="2400" dirty="0">
                <a:latin typeface="Arial Black" panose="020B0A04020102020204" pitchFamily="34" charset="0"/>
              </a:rPr>
              <a:t/>
            </a:r>
            <a:br>
              <a:rPr lang="lv-LV" sz="2400" dirty="0">
                <a:latin typeface="Arial Black" panose="020B0A04020102020204" pitchFamily="34" charset="0"/>
              </a:rPr>
            </a:br>
            <a:r>
              <a:rPr lang="lv-LV" sz="2400" dirty="0">
                <a:latin typeface="Arial Black" panose="020B0A04020102020204" pitchFamily="34" charset="0"/>
              </a:rPr>
              <a:t>Atbalsts </a:t>
            </a:r>
            <a:r>
              <a:rPr lang="lv-LV" sz="2400" dirty="0" smtClean="0">
                <a:latin typeface="Arial Black" panose="020B0A04020102020204" pitchFamily="34" charset="0"/>
              </a:rPr>
              <a:t>pieejams </a:t>
            </a:r>
            <a:r>
              <a:rPr lang="lv-LV" sz="2400" dirty="0">
                <a:latin typeface="Arial Black" panose="020B0A04020102020204" pitchFamily="34" charset="0"/>
              </a:rPr>
              <a:t>aktīvā nodarbinātības </a:t>
            </a:r>
            <a:endParaRPr lang="lv-LV" sz="2400" dirty="0" smtClean="0">
              <a:latin typeface="Arial Black" panose="020B0A04020102020204" pitchFamily="34" charset="0"/>
            </a:endParaRPr>
          </a:p>
          <a:p>
            <a:pPr marL="0" indent="0">
              <a:buNone/>
            </a:pPr>
            <a:r>
              <a:rPr lang="lv-LV" sz="2400" dirty="0" smtClean="0">
                <a:latin typeface="Arial Black" panose="020B0A04020102020204" pitchFamily="34" charset="0"/>
              </a:rPr>
              <a:t>pasākuma</a:t>
            </a:r>
            <a:r>
              <a:rPr lang="lv-LV" sz="2400" dirty="0">
                <a:latin typeface="Arial Black" panose="020B0A04020102020204" pitchFamily="34" charset="0"/>
              </a:rPr>
              <a:t> </a:t>
            </a:r>
            <a:endParaRPr lang="lv-LV" sz="2400" dirty="0" smtClean="0">
              <a:latin typeface="Arial Black" panose="020B0A04020102020204" pitchFamily="34" charset="0"/>
            </a:endParaRPr>
          </a:p>
          <a:p>
            <a:pPr marL="0" indent="0">
              <a:buNone/>
            </a:pPr>
            <a:r>
              <a:rPr lang="lv-LV" sz="2400" u="sng" dirty="0" smtClean="0">
                <a:latin typeface="Arial Black" panose="020B0A04020102020204" pitchFamily="34" charset="0"/>
                <a:hlinkClick r:id="rId2"/>
              </a:rPr>
              <a:t>„</a:t>
            </a:r>
            <a:r>
              <a:rPr lang="lv-LV" sz="2400" u="sng" dirty="0">
                <a:latin typeface="Arial Black" panose="020B0A04020102020204" pitchFamily="34" charset="0"/>
                <a:hlinkClick r:id="rId2"/>
              </a:rPr>
              <a:t>Pasākumi noteiktām personu grupām”</a:t>
            </a:r>
            <a:r>
              <a:rPr lang="lv-LV" sz="2400" dirty="0">
                <a:latin typeface="Arial Black" panose="020B0A04020102020204" pitchFamily="34" charset="0"/>
              </a:rPr>
              <a:t>  </a:t>
            </a:r>
            <a:endParaRPr lang="lv-LV" sz="2400" dirty="0" smtClean="0">
              <a:latin typeface="Arial Black" panose="020B0A04020102020204" pitchFamily="34" charset="0"/>
            </a:endParaRPr>
          </a:p>
          <a:p>
            <a:pPr marL="0" indent="0">
              <a:buNone/>
            </a:pPr>
            <a:r>
              <a:rPr lang="lv-LV" sz="2400" dirty="0" smtClean="0">
                <a:latin typeface="Arial Black" panose="020B0A04020102020204" pitchFamily="34" charset="0"/>
              </a:rPr>
              <a:t>ietvaros</a:t>
            </a:r>
            <a:r>
              <a:rPr lang="lv-LV" sz="2400" dirty="0">
                <a:latin typeface="Arial Black" panose="020B0A04020102020204" pitchFamily="34" charset="0"/>
              </a:rPr>
              <a:t>. </a:t>
            </a:r>
          </a:p>
          <a:p>
            <a:endParaRPr lang="lv-LV" dirty="0"/>
          </a:p>
        </p:txBody>
      </p:sp>
      <p:pic>
        <p:nvPicPr>
          <p:cNvPr id="6" name="Attēls 5" descr="NVA logo, teksts, ESF logo ansamblis "/>
          <p:cNvPicPr/>
          <p:nvPr/>
        </p:nvPicPr>
        <p:blipFill>
          <a:blip r:embed="rId3">
            <a:extLst>
              <a:ext uri="{28A0092B-C50C-407E-A947-70E740481C1C}">
                <a14:useLocalDpi xmlns:a14="http://schemas.microsoft.com/office/drawing/2010/main" val="0"/>
              </a:ext>
            </a:extLst>
          </a:blip>
          <a:srcRect/>
          <a:stretch>
            <a:fillRect/>
          </a:stretch>
        </p:blipFill>
        <p:spPr bwMode="auto">
          <a:xfrm>
            <a:off x="7563957" y="1006007"/>
            <a:ext cx="4304762" cy="5851993"/>
          </a:xfrm>
          <a:prstGeom prst="rect">
            <a:avLst/>
          </a:prstGeom>
          <a:noFill/>
          <a:ln>
            <a:noFill/>
          </a:ln>
        </p:spPr>
      </p:pic>
    </p:spTree>
    <p:extLst>
      <p:ext uri="{BB962C8B-B14F-4D97-AF65-F5344CB8AC3E}">
        <p14:creationId xmlns:p14="http://schemas.microsoft.com/office/powerpoint/2010/main" val="8525093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17785" y="0"/>
            <a:ext cx="9886828" cy="1063869"/>
          </a:xfrm>
        </p:spPr>
        <p:txBody>
          <a:bodyPr>
            <a:noAutofit/>
          </a:bodyPr>
          <a:lstStyle/>
          <a:p>
            <a:r>
              <a:rPr lang="lv-LV" sz="3200" b="1" dirty="0">
                <a:solidFill>
                  <a:schemeClr val="accent2">
                    <a:lumMod val="75000"/>
                  </a:schemeClr>
                </a:solidFill>
                <a:latin typeface="Arial Black" panose="020B0A04020102020204" pitchFamily="34" charset="0"/>
                <a:cs typeface="Arial" panose="020B0604020202020204" pitchFamily="34" charset="0"/>
              </a:rPr>
              <a:t>Sadarbībā ar NVA pieejamās programmas cilvēku ar invaliditāti nodarbinātībā</a:t>
            </a:r>
            <a:br>
              <a:rPr lang="lv-LV" sz="3200" b="1" dirty="0">
                <a:solidFill>
                  <a:schemeClr val="accent2">
                    <a:lumMod val="75000"/>
                  </a:schemeClr>
                </a:solidFill>
                <a:latin typeface="Arial Black" panose="020B0A04020102020204" pitchFamily="34" charset="0"/>
                <a:cs typeface="Arial" panose="020B0604020202020204" pitchFamily="34" charset="0"/>
              </a:rPr>
            </a:br>
            <a:endParaRPr lang="lv-LV" sz="3200" dirty="0"/>
          </a:p>
        </p:txBody>
      </p:sp>
      <p:sp>
        <p:nvSpPr>
          <p:cNvPr id="3" name="Satura vietturis 2"/>
          <p:cNvSpPr>
            <a:spLocks noGrp="1"/>
          </p:cNvSpPr>
          <p:nvPr>
            <p:ph idx="1"/>
          </p:nvPr>
        </p:nvSpPr>
        <p:spPr>
          <a:xfrm>
            <a:off x="602150" y="1307121"/>
            <a:ext cx="6605474" cy="5129537"/>
          </a:xfrm>
        </p:spPr>
        <p:txBody>
          <a:bodyPr>
            <a:normAutofit/>
          </a:bodyPr>
          <a:lstStyle/>
          <a:p>
            <a:r>
              <a:rPr lang="lv-LV" sz="2400" u="sng" dirty="0">
                <a:latin typeface="Arial Black" panose="020B0A04020102020204" pitchFamily="34" charset="0"/>
              </a:rPr>
              <a:t>Dotācija bezdarbnieka </a:t>
            </a:r>
            <a:r>
              <a:rPr lang="lv-LV" sz="2400" u="sng" dirty="0" smtClean="0">
                <a:latin typeface="Arial Black" panose="020B0A04020102020204" pitchFamily="34" charset="0"/>
              </a:rPr>
              <a:t>darba </a:t>
            </a:r>
            <a:r>
              <a:rPr lang="lv-LV" sz="2400" u="sng" dirty="0">
                <a:latin typeface="Arial Black" panose="020B0A04020102020204" pitchFamily="34" charset="0"/>
              </a:rPr>
              <a:t>vadītāja </a:t>
            </a:r>
            <a:r>
              <a:rPr lang="lv-LV" sz="2400" u="sng" dirty="0" smtClean="0">
                <a:latin typeface="Arial Black" panose="020B0A04020102020204" pitchFamily="34" charset="0"/>
              </a:rPr>
              <a:t>atlīdzībai.</a:t>
            </a:r>
            <a:r>
              <a:rPr lang="lv-LV" sz="2400" u="sng" dirty="0">
                <a:latin typeface="Arial Black" panose="020B0A04020102020204" pitchFamily="34" charset="0"/>
              </a:rPr>
              <a:t/>
            </a:r>
            <a:br>
              <a:rPr lang="lv-LV" sz="2400" u="sng" dirty="0">
                <a:latin typeface="Arial Black" panose="020B0A04020102020204" pitchFamily="34" charset="0"/>
              </a:rPr>
            </a:br>
            <a:endParaRPr lang="lv-LV" sz="2400" u="sng" dirty="0" smtClean="0">
              <a:latin typeface="Arial Black" panose="020B0A04020102020204" pitchFamily="34" charset="0"/>
            </a:endParaRPr>
          </a:p>
          <a:p>
            <a:pPr marL="0" indent="0">
              <a:buNone/>
            </a:pPr>
            <a:r>
              <a:rPr lang="lv-LV" sz="2000" dirty="0" smtClean="0">
                <a:latin typeface="Arial Black" panose="020B0A04020102020204" pitchFamily="34" charset="0"/>
              </a:rPr>
              <a:t>Atbalsts </a:t>
            </a:r>
            <a:r>
              <a:rPr lang="lv-LV" sz="2000" dirty="0">
                <a:latin typeface="Arial Black" panose="020B0A04020102020204" pitchFamily="34" charset="0"/>
              </a:rPr>
              <a:t>pieejams aktīvā </a:t>
            </a:r>
            <a:endParaRPr lang="lv-LV" sz="2000" dirty="0" smtClean="0">
              <a:latin typeface="Arial Black" panose="020B0A04020102020204" pitchFamily="34" charset="0"/>
            </a:endParaRPr>
          </a:p>
          <a:p>
            <a:pPr marL="0" indent="0">
              <a:buNone/>
            </a:pPr>
            <a:r>
              <a:rPr lang="lv-LV" sz="2000" dirty="0" smtClean="0">
                <a:latin typeface="Arial Black" panose="020B0A04020102020204" pitchFamily="34" charset="0"/>
              </a:rPr>
              <a:t>nodarbinātības </a:t>
            </a:r>
            <a:r>
              <a:rPr lang="lv-LV" sz="2000" dirty="0">
                <a:latin typeface="Arial Black" panose="020B0A04020102020204" pitchFamily="34" charset="0"/>
              </a:rPr>
              <a:t>pasākuma </a:t>
            </a:r>
            <a:endParaRPr lang="lv-LV" sz="2000" dirty="0" smtClean="0">
              <a:latin typeface="Arial Black" panose="020B0A04020102020204" pitchFamily="34" charset="0"/>
            </a:endParaRPr>
          </a:p>
          <a:p>
            <a:pPr marL="0" indent="0">
              <a:buNone/>
            </a:pPr>
            <a:r>
              <a:rPr lang="lv-LV" sz="2000" u="sng" dirty="0" smtClean="0">
                <a:latin typeface="Arial Black" panose="020B0A04020102020204" pitchFamily="34" charset="0"/>
                <a:hlinkClick r:id="rId2"/>
              </a:rPr>
              <a:t>„</a:t>
            </a:r>
            <a:r>
              <a:rPr lang="lv-LV" sz="2000" u="sng" dirty="0">
                <a:latin typeface="Arial Black" panose="020B0A04020102020204" pitchFamily="34" charset="0"/>
                <a:hlinkClick r:id="rId2"/>
              </a:rPr>
              <a:t>Pasākumi noteiktām personu grupām</a:t>
            </a:r>
            <a:r>
              <a:rPr lang="lv-LV" sz="2000" u="sng" dirty="0" smtClean="0">
                <a:latin typeface="Arial Black" panose="020B0A04020102020204" pitchFamily="34" charset="0"/>
                <a:hlinkClick r:id="rId2"/>
              </a:rPr>
              <a:t>”</a:t>
            </a:r>
            <a:endParaRPr lang="lv-LV" sz="2000" u="sng" dirty="0" smtClean="0">
              <a:latin typeface="Arial Black" panose="020B0A04020102020204" pitchFamily="34" charset="0"/>
            </a:endParaRPr>
          </a:p>
          <a:p>
            <a:pPr marL="0" indent="0">
              <a:buNone/>
            </a:pPr>
            <a:r>
              <a:rPr lang="lv-LV" sz="2000" dirty="0" smtClean="0">
                <a:latin typeface="Arial Black" panose="020B0A04020102020204" pitchFamily="34" charset="0"/>
              </a:rPr>
              <a:t>ietvaros </a:t>
            </a:r>
            <a:r>
              <a:rPr lang="lv-LV" sz="2000" dirty="0">
                <a:latin typeface="Arial Black" panose="020B0A04020102020204" pitchFamily="34" charset="0"/>
              </a:rPr>
              <a:t>un pasākuma </a:t>
            </a:r>
            <a:endParaRPr lang="lv-LV" sz="2000" dirty="0" smtClean="0">
              <a:latin typeface="Arial Black" panose="020B0A04020102020204" pitchFamily="34" charset="0"/>
            </a:endParaRPr>
          </a:p>
          <a:p>
            <a:pPr marL="0" indent="0">
              <a:buNone/>
            </a:pPr>
            <a:r>
              <a:rPr lang="lv-LV" sz="2000" u="sng" dirty="0" smtClean="0">
                <a:latin typeface="Arial Black" panose="020B0A04020102020204" pitchFamily="34" charset="0"/>
                <a:hlinkClick r:id="rId3"/>
              </a:rPr>
              <a:t>“</a:t>
            </a:r>
            <a:r>
              <a:rPr lang="lv-LV" sz="2000" u="sng" dirty="0">
                <a:latin typeface="Arial Black" panose="020B0A04020102020204" pitchFamily="34" charset="0"/>
                <a:hlinkClick r:id="rId3"/>
              </a:rPr>
              <a:t>Pasākumi noteiktām personu grupām </a:t>
            </a:r>
            <a:endParaRPr lang="lv-LV" sz="2000" u="sng" dirty="0" smtClean="0">
              <a:latin typeface="Arial Black" panose="020B0A04020102020204" pitchFamily="34" charset="0"/>
              <a:hlinkClick r:id="rId3"/>
            </a:endParaRPr>
          </a:p>
          <a:p>
            <a:pPr marL="0" indent="0">
              <a:buNone/>
            </a:pPr>
            <a:r>
              <a:rPr lang="lv-LV" sz="2000" u="sng" dirty="0" smtClean="0">
                <a:latin typeface="Arial Black" panose="020B0A04020102020204" pitchFamily="34" charset="0"/>
                <a:hlinkClick r:id="rId3"/>
              </a:rPr>
              <a:t>bezdarbnieku </a:t>
            </a:r>
            <a:r>
              <a:rPr lang="lv-LV" sz="2000" u="sng" dirty="0">
                <a:latin typeface="Arial Black" panose="020B0A04020102020204" pitchFamily="34" charset="0"/>
                <a:hlinkClick r:id="rId3"/>
              </a:rPr>
              <a:t>ar invaliditāti nodarbināšanai </a:t>
            </a:r>
            <a:endParaRPr lang="lv-LV" sz="2000" u="sng" dirty="0" smtClean="0">
              <a:latin typeface="Arial Black" panose="020B0A04020102020204" pitchFamily="34" charset="0"/>
              <a:hlinkClick r:id="rId3"/>
            </a:endParaRPr>
          </a:p>
          <a:p>
            <a:pPr marL="0" indent="0">
              <a:buNone/>
            </a:pPr>
            <a:r>
              <a:rPr lang="lv-LV" sz="2000" u="sng" dirty="0" smtClean="0">
                <a:latin typeface="Arial Black" panose="020B0A04020102020204" pitchFamily="34" charset="0"/>
                <a:hlinkClick r:id="rId3"/>
              </a:rPr>
              <a:t>uz </a:t>
            </a:r>
            <a:r>
              <a:rPr lang="lv-LV" sz="2000" u="sng" dirty="0">
                <a:latin typeface="Arial Black" panose="020B0A04020102020204" pitchFamily="34" charset="0"/>
                <a:hlinkClick r:id="rId3"/>
              </a:rPr>
              <a:t>nenoteiktu laiku”</a:t>
            </a:r>
            <a:r>
              <a:rPr lang="lv-LV" sz="2000" dirty="0">
                <a:latin typeface="Arial Black" panose="020B0A04020102020204" pitchFamily="34" charset="0"/>
              </a:rPr>
              <a:t> ietvaros. </a:t>
            </a:r>
          </a:p>
          <a:p>
            <a:endParaRPr lang="lv-LV" sz="2000" dirty="0"/>
          </a:p>
        </p:txBody>
      </p:sp>
      <p:pic>
        <p:nvPicPr>
          <p:cNvPr id="4" name="Attēls 3" descr="https://www.nva.gov.lv/sites/nva/files/gallery_images/apmaciba-pie-darba-deveja_0.jpg"/>
          <p:cNvPicPr/>
          <p:nvPr/>
        </p:nvPicPr>
        <p:blipFill>
          <a:blip r:embed="rId4">
            <a:extLst>
              <a:ext uri="{28A0092B-C50C-407E-A947-70E740481C1C}">
                <a14:useLocalDpi xmlns:a14="http://schemas.microsoft.com/office/drawing/2010/main" val="0"/>
              </a:ext>
            </a:extLst>
          </a:blip>
          <a:srcRect/>
          <a:stretch>
            <a:fillRect/>
          </a:stretch>
        </p:blipFill>
        <p:spPr bwMode="auto">
          <a:xfrm>
            <a:off x="7625861" y="1001116"/>
            <a:ext cx="4202723" cy="5697416"/>
          </a:xfrm>
          <a:prstGeom prst="rect">
            <a:avLst/>
          </a:prstGeom>
          <a:noFill/>
          <a:ln>
            <a:noFill/>
          </a:ln>
        </p:spPr>
      </p:pic>
    </p:spTree>
    <p:extLst>
      <p:ext uri="{BB962C8B-B14F-4D97-AF65-F5344CB8AC3E}">
        <p14:creationId xmlns:p14="http://schemas.microsoft.com/office/powerpoint/2010/main" val="26252992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00200" y="149326"/>
            <a:ext cx="8787789" cy="870582"/>
          </a:xfrm>
        </p:spPr>
        <p:txBody>
          <a:bodyPr>
            <a:noAutofit/>
          </a:bodyPr>
          <a:lstStyle/>
          <a:p>
            <a:r>
              <a:rPr lang="lv-LV" sz="2800" b="1" dirty="0">
                <a:solidFill>
                  <a:schemeClr val="accent2">
                    <a:lumMod val="75000"/>
                  </a:schemeClr>
                </a:solidFill>
                <a:latin typeface="Arial Black" panose="020B0A04020102020204" pitchFamily="34" charset="0"/>
                <a:cs typeface="Arial" panose="020B0604020202020204" pitchFamily="34" charset="0"/>
              </a:rPr>
              <a:t>Sadarbībā ar NVA pieejamās programmas cilvēku ar invaliditāti nodarbinātībā</a:t>
            </a:r>
            <a:br>
              <a:rPr lang="lv-LV" sz="2800" b="1" dirty="0">
                <a:solidFill>
                  <a:schemeClr val="accent2">
                    <a:lumMod val="75000"/>
                  </a:schemeClr>
                </a:solidFill>
                <a:latin typeface="Arial Black" panose="020B0A04020102020204" pitchFamily="34" charset="0"/>
                <a:cs typeface="Arial" panose="020B0604020202020204" pitchFamily="34" charset="0"/>
              </a:rPr>
            </a:br>
            <a:endParaRPr lang="lv-LV" sz="2800" dirty="0"/>
          </a:p>
        </p:txBody>
      </p:sp>
      <p:sp>
        <p:nvSpPr>
          <p:cNvPr id="3" name="Satura vietturis 2"/>
          <p:cNvSpPr>
            <a:spLocks noGrp="1"/>
          </p:cNvSpPr>
          <p:nvPr>
            <p:ph idx="1"/>
          </p:nvPr>
        </p:nvSpPr>
        <p:spPr>
          <a:xfrm>
            <a:off x="663696" y="1342292"/>
            <a:ext cx="11329011" cy="5515708"/>
          </a:xfrm>
        </p:spPr>
        <p:txBody>
          <a:bodyPr>
            <a:normAutofit lnSpcReduction="10000"/>
          </a:bodyPr>
          <a:lstStyle/>
          <a:p>
            <a:pPr marL="0" indent="0">
              <a:buNone/>
            </a:pPr>
            <a:r>
              <a:rPr lang="lv-LV" sz="2400" u="sng" dirty="0">
                <a:latin typeface="Arial Black" panose="020B0A04020102020204" pitchFamily="34" charset="0"/>
              </a:rPr>
              <a:t>Dotācija darba vietas </a:t>
            </a:r>
            <a:r>
              <a:rPr lang="lv-LV" sz="2400" u="sng" dirty="0" smtClean="0">
                <a:latin typeface="Arial Black" panose="020B0A04020102020204" pitchFamily="34" charset="0"/>
              </a:rPr>
              <a:t>pielāgošanai</a:t>
            </a:r>
            <a:r>
              <a:rPr lang="lv-LV" sz="2400" u="sng" dirty="0">
                <a:latin typeface="Arial Black" panose="020B0A04020102020204" pitchFamily="34" charset="0"/>
              </a:rPr>
              <a:t/>
            </a:r>
            <a:br>
              <a:rPr lang="lv-LV" sz="2400" u="sng" dirty="0">
                <a:latin typeface="Arial Black" panose="020B0A04020102020204" pitchFamily="34" charset="0"/>
              </a:rPr>
            </a:br>
            <a:r>
              <a:rPr lang="lv-LV" dirty="0" smtClean="0">
                <a:latin typeface="Arial Black" panose="020B0A04020102020204" pitchFamily="34" charset="0"/>
              </a:rPr>
              <a:t>Atbalsts </a:t>
            </a:r>
            <a:r>
              <a:rPr lang="lv-LV" dirty="0">
                <a:latin typeface="Arial Black" panose="020B0A04020102020204" pitchFamily="34" charset="0"/>
              </a:rPr>
              <a:t>pieejams aktīvā nodarbinātības pasākuma </a:t>
            </a:r>
            <a:r>
              <a:rPr lang="lv-LV" u="sng" dirty="0">
                <a:latin typeface="Arial Black" panose="020B0A04020102020204" pitchFamily="34" charset="0"/>
                <a:hlinkClick r:id="rId2"/>
              </a:rPr>
              <a:t>„Pasākumi noteiktām personu grupām”</a:t>
            </a:r>
            <a:r>
              <a:rPr lang="lv-LV" dirty="0">
                <a:latin typeface="Arial Black" panose="020B0A04020102020204" pitchFamily="34" charset="0"/>
              </a:rPr>
              <a:t> ietvaros, pasākuma </a:t>
            </a:r>
            <a:r>
              <a:rPr lang="lv-LV" u="sng" dirty="0">
                <a:latin typeface="Arial Black" panose="020B0A04020102020204" pitchFamily="34" charset="0"/>
                <a:hlinkClick r:id="rId3"/>
              </a:rPr>
              <a:t>“Pasākumi noteiktām personu grupām bezdarbnieku ar invaliditāti nodarbināšanai uz nenoteiktu laiku”</a:t>
            </a:r>
            <a:r>
              <a:rPr lang="lv-LV" dirty="0">
                <a:latin typeface="Arial Black" panose="020B0A04020102020204" pitchFamily="34" charset="0"/>
              </a:rPr>
              <a:t> un pasākuma „</a:t>
            </a:r>
            <a:r>
              <a:rPr lang="lv-LV" u="sng" dirty="0">
                <a:latin typeface="Arial Black" panose="020B0A04020102020204" pitchFamily="34" charset="0"/>
                <a:hlinkClick r:id="rId4"/>
              </a:rPr>
              <a:t>Apmācība pie darba devēja</a:t>
            </a:r>
            <a:r>
              <a:rPr lang="lv-LV" dirty="0" smtClean="0">
                <a:latin typeface="Arial Black" panose="020B0A04020102020204" pitchFamily="34" charset="0"/>
              </a:rPr>
              <a:t>”.</a:t>
            </a:r>
          </a:p>
          <a:p>
            <a:r>
              <a:rPr lang="lv-LV" dirty="0">
                <a:latin typeface="Arial Black" panose="020B0A04020102020204" pitchFamily="34" charset="0"/>
              </a:rPr>
              <a:t>M</a:t>
            </a:r>
            <a:r>
              <a:rPr lang="lv-LV" dirty="0" smtClean="0">
                <a:latin typeface="Arial Black" panose="020B0A04020102020204" pitchFamily="34" charset="0"/>
              </a:rPr>
              <a:t>ērķis</a:t>
            </a:r>
            <a:r>
              <a:rPr lang="lv-LV" dirty="0">
                <a:latin typeface="Arial Black" panose="020B0A04020102020204" pitchFamily="34" charset="0"/>
              </a:rPr>
              <a:t>: darba devējam vajadzīgā darbinieka praktiskā sagatavošana, organizējot apmācību pie darba devēja.</a:t>
            </a:r>
            <a:endParaRPr lang="lv-LV" dirty="0" smtClean="0">
              <a:latin typeface="Arial Black" panose="020B0A04020102020204" pitchFamily="34" charset="0"/>
            </a:endParaRPr>
          </a:p>
          <a:p>
            <a:r>
              <a:rPr lang="lv-LV" dirty="0">
                <a:latin typeface="Arial Black" panose="020B0A04020102020204" pitchFamily="34" charset="0"/>
              </a:rPr>
              <a:t>M</a:t>
            </a:r>
            <a:r>
              <a:rPr lang="lv-LV" dirty="0" smtClean="0">
                <a:latin typeface="Arial Black" panose="020B0A04020102020204" pitchFamily="34" charset="0"/>
              </a:rPr>
              <a:t>ērķa </a:t>
            </a:r>
            <a:r>
              <a:rPr lang="lv-LV" dirty="0">
                <a:latin typeface="Arial Black" panose="020B0A04020102020204" pitchFamily="34" charset="0"/>
              </a:rPr>
              <a:t>grupa: </a:t>
            </a:r>
            <a:r>
              <a:rPr lang="lv-LV" dirty="0" smtClean="0">
                <a:latin typeface="Arial Black" panose="020B0A04020102020204" pitchFamily="34" charset="0"/>
              </a:rPr>
              <a:t>NVA reģistrēti </a:t>
            </a:r>
            <a:r>
              <a:rPr lang="lv-LV" dirty="0">
                <a:latin typeface="Arial Black" panose="020B0A04020102020204" pitchFamily="34" charset="0"/>
              </a:rPr>
              <a:t>bezdarbnieki, kuri izteikuši vēlmi piedalīties Praktiskajā apmācībā un atbilst dalības </a:t>
            </a:r>
            <a:r>
              <a:rPr lang="lv-LV" dirty="0" smtClean="0">
                <a:latin typeface="Arial Black" panose="020B0A04020102020204" pitchFamily="34" charset="0"/>
              </a:rPr>
              <a:t>kritērijiem:</a:t>
            </a:r>
            <a:endParaRPr lang="lv-LV" dirty="0">
              <a:latin typeface="Arial Black" panose="020B0A04020102020204" pitchFamily="34" charset="0"/>
            </a:endParaRPr>
          </a:p>
          <a:p>
            <a:r>
              <a:rPr lang="lv-LV" dirty="0" smtClean="0">
                <a:latin typeface="Arial Black" panose="020B0A04020102020204" pitchFamily="34" charset="0"/>
              </a:rPr>
              <a:t>Aģentūra</a:t>
            </a:r>
            <a:r>
              <a:rPr lang="lv-LV" dirty="0">
                <a:latin typeface="Arial Black" panose="020B0A04020102020204" pitchFamily="34" charset="0"/>
              </a:rPr>
              <a:t>, bezdarbniekam </a:t>
            </a:r>
            <a:r>
              <a:rPr lang="lv-LV" sz="2400" u="sng" dirty="0">
                <a:latin typeface="Arial Black" panose="020B0A04020102020204" pitchFamily="34" charset="0"/>
              </a:rPr>
              <a:t>kompensē izdevumus par veselības pārbaužu veikšanu</a:t>
            </a:r>
            <a:r>
              <a:rPr lang="lv-LV" dirty="0">
                <a:latin typeface="Arial Black" panose="020B0A04020102020204" pitchFamily="34" charset="0"/>
              </a:rPr>
              <a:t>, kas paredzētas normatīvajos aktos par obligātajām veselības pārbaudēm, ne vairāk kā 50 </a:t>
            </a:r>
            <a:r>
              <a:rPr lang="lv-LV" i="1" dirty="0" err="1">
                <a:latin typeface="Arial Black" panose="020B0A04020102020204" pitchFamily="34" charset="0"/>
              </a:rPr>
              <a:t>euro</a:t>
            </a:r>
            <a:r>
              <a:rPr lang="lv-LV" i="1" dirty="0">
                <a:latin typeface="Arial Black" panose="020B0A04020102020204" pitchFamily="34" charset="0"/>
              </a:rPr>
              <a:t>.</a:t>
            </a:r>
            <a:endParaRPr lang="lv-LV" dirty="0">
              <a:latin typeface="Arial Black" panose="020B0A04020102020204" pitchFamily="34" charset="0"/>
            </a:endParaRPr>
          </a:p>
          <a:p>
            <a:r>
              <a:rPr lang="lv-LV" dirty="0">
                <a:latin typeface="Arial Black" panose="020B0A04020102020204" pitchFamily="34" charset="0"/>
              </a:rPr>
              <a:t>Bezdarbniekam ir iespēja saņemt finanšu atlīdzību līdz 150 </a:t>
            </a:r>
            <a:r>
              <a:rPr lang="lv-LV" i="1" dirty="0" err="1">
                <a:latin typeface="Arial Black" panose="020B0A04020102020204" pitchFamily="34" charset="0"/>
              </a:rPr>
              <a:t>euro</a:t>
            </a:r>
            <a:r>
              <a:rPr lang="lv-LV" i="1" dirty="0">
                <a:latin typeface="Arial Black" panose="020B0A04020102020204" pitchFamily="34" charset="0"/>
              </a:rPr>
              <a:t> </a:t>
            </a:r>
            <a:r>
              <a:rPr lang="lv-LV" dirty="0">
                <a:latin typeface="Arial Black" panose="020B0A04020102020204" pitchFamily="34" charset="0"/>
              </a:rPr>
              <a:t>mēnesī reģionālas mobilitātes atbalstam - transporta izdevumu segšanai braucieniem no deklarētās dzīves vietas uz Praktiskās apmācības pie darba devēja vietu un atpakaļ (nepārsniedzot 7 </a:t>
            </a:r>
            <a:r>
              <a:rPr lang="lv-LV" i="1" dirty="0" err="1">
                <a:latin typeface="Arial Black" panose="020B0A04020102020204" pitchFamily="34" charset="0"/>
              </a:rPr>
              <a:t>euro</a:t>
            </a:r>
            <a:r>
              <a:rPr lang="lv-LV" i="1" dirty="0">
                <a:latin typeface="Arial Black" panose="020B0A04020102020204" pitchFamily="34" charset="0"/>
              </a:rPr>
              <a:t> </a:t>
            </a:r>
            <a:r>
              <a:rPr lang="lv-LV" dirty="0">
                <a:latin typeface="Arial Black" panose="020B0A04020102020204" pitchFamily="34" charset="0"/>
              </a:rPr>
              <a:t>dienā​) un dzīvojamās telpas īres vai dienesta viesnīcu izdevumu kompensācijai, </a:t>
            </a:r>
            <a:r>
              <a:rPr lang="lv-LV" dirty="0" smtClean="0">
                <a:latin typeface="Arial Black" panose="020B0A04020102020204" pitchFamily="34" charset="0"/>
              </a:rPr>
              <a:t>ievērojot nosacījumus.</a:t>
            </a:r>
            <a:endParaRPr lang="lv-LV" dirty="0">
              <a:latin typeface="Arial Black" panose="020B0A04020102020204" pitchFamily="34" charset="0"/>
            </a:endParaRPr>
          </a:p>
          <a:p>
            <a:pPr marL="0" indent="0">
              <a:buNone/>
            </a:pPr>
            <a:endParaRPr lang="lv-LV" dirty="0">
              <a:latin typeface="Arial Black" panose="020B0A04020102020204" pitchFamily="34" charset="0"/>
            </a:endParaRPr>
          </a:p>
          <a:p>
            <a:endParaRPr lang="lv-LV" dirty="0">
              <a:latin typeface="Arial Black" panose="020B0A04020102020204" pitchFamily="34" charset="0"/>
            </a:endParaRPr>
          </a:p>
        </p:txBody>
      </p:sp>
    </p:spTree>
    <p:extLst>
      <p:ext uri="{BB962C8B-B14F-4D97-AF65-F5344CB8AC3E}">
        <p14:creationId xmlns:p14="http://schemas.microsoft.com/office/powerpoint/2010/main" val="37490608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29863" y="0"/>
            <a:ext cx="9974750" cy="1905000"/>
          </a:xfrm>
        </p:spPr>
        <p:txBody>
          <a:bodyPr>
            <a:normAutofit/>
          </a:bodyPr>
          <a:lstStyle/>
          <a:p>
            <a:r>
              <a:rPr lang="lv-LV" sz="3200" b="1" dirty="0">
                <a:solidFill>
                  <a:schemeClr val="accent2">
                    <a:lumMod val="75000"/>
                  </a:schemeClr>
                </a:solidFill>
                <a:latin typeface="Arial Black" panose="020B0A04020102020204" pitchFamily="34" charset="0"/>
                <a:cs typeface="Arial" panose="020B0604020202020204" pitchFamily="34" charset="0"/>
              </a:rPr>
              <a:t>Sadarbībā ar NVA pieejamās programmas cilvēku ar invaliditāti nodarbinātībā</a:t>
            </a:r>
            <a:endParaRPr lang="lv-LV" sz="3200" dirty="0"/>
          </a:p>
        </p:txBody>
      </p:sp>
      <p:sp>
        <p:nvSpPr>
          <p:cNvPr id="4" name="Satura vietturis 3"/>
          <p:cNvSpPr>
            <a:spLocks noGrp="1"/>
          </p:cNvSpPr>
          <p:nvPr>
            <p:ph idx="1"/>
          </p:nvPr>
        </p:nvSpPr>
        <p:spPr>
          <a:xfrm>
            <a:off x="560024" y="1336431"/>
            <a:ext cx="10660550" cy="4618753"/>
          </a:xfrm>
        </p:spPr>
        <p:txBody>
          <a:bodyPr/>
          <a:lstStyle/>
          <a:p>
            <a:r>
              <a:rPr lang="lv-LV" sz="2400" u="sng" dirty="0" err="1" smtClean="0">
                <a:latin typeface="Arial Black" panose="020B0A04020102020204" pitchFamily="34" charset="0"/>
              </a:rPr>
              <a:t>Surdotulka</a:t>
            </a:r>
            <a:r>
              <a:rPr lang="lv-LV" sz="2400" u="sng" dirty="0" smtClean="0">
                <a:latin typeface="Arial Black" panose="020B0A04020102020204" pitchFamily="34" charset="0"/>
              </a:rPr>
              <a:t>, asistenta</a:t>
            </a:r>
            <a:r>
              <a:rPr lang="lv-LV" sz="2400" u="sng" dirty="0">
                <a:latin typeface="Arial Black" panose="020B0A04020102020204" pitchFamily="34" charset="0"/>
              </a:rPr>
              <a:t>, </a:t>
            </a:r>
            <a:endParaRPr lang="lv-LV" sz="2400" u="sng" dirty="0" smtClean="0">
              <a:latin typeface="Arial Black" panose="020B0A04020102020204" pitchFamily="34" charset="0"/>
            </a:endParaRPr>
          </a:p>
          <a:p>
            <a:pPr marL="0" indent="0">
              <a:buNone/>
            </a:pPr>
            <a:r>
              <a:rPr lang="lv-LV" sz="2400" u="sng" dirty="0" err="1" smtClean="0">
                <a:latin typeface="Arial Black" panose="020B0A04020102020204" pitchFamily="34" charset="0"/>
              </a:rPr>
              <a:t>ergoterapeita</a:t>
            </a:r>
            <a:r>
              <a:rPr lang="lv-LV" sz="2400" u="sng" dirty="0" smtClean="0">
                <a:latin typeface="Arial Black" panose="020B0A04020102020204" pitchFamily="34" charset="0"/>
              </a:rPr>
              <a:t> pakalpojumi.</a:t>
            </a:r>
          </a:p>
          <a:p>
            <a:pPr marL="0" indent="0">
              <a:buNone/>
            </a:pPr>
            <a:r>
              <a:rPr lang="lv-LV" dirty="0">
                <a:latin typeface="Arial Black" panose="020B0A04020102020204" pitchFamily="34" charset="0"/>
              </a:rPr>
              <a:t/>
            </a:r>
            <a:br>
              <a:rPr lang="lv-LV" dirty="0">
                <a:latin typeface="Arial Black" panose="020B0A04020102020204" pitchFamily="34" charset="0"/>
              </a:rPr>
            </a:br>
            <a:r>
              <a:rPr lang="lv-LV" dirty="0">
                <a:latin typeface="Arial Black" panose="020B0A04020102020204" pitchFamily="34" charset="0"/>
              </a:rPr>
              <a:t>Pakalpojumi pieejami </a:t>
            </a:r>
            <a:endParaRPr lang="lv-LV" dirty="0" smtClean="0">
              <a:latin typeface="Arial Black" panose="020B0A04020102020204" pitchFamily="34" charset="0"/>
            </a:endParaRPr>
          </a:p>
          <a:p>
            <a:pPr marL="0" indent="0">
              <a:buNone/>
            </a:pPr>
            <a:r>
              <a:rPr lang="lv-LV" dirty="0" smtClean="0">
                <a:latin typeface="Arial Black" panose="020B0A04020102020204" pitchFamily="34" charset="0"/>
              </a:rPr>
              <a:t>bezdarbniekiem </a:t>
            </a:r>
            <a:r>
              <a:rPr lang="lv-LV" dirty="0">
                <a:latin typeface="Arial Black" panose="020B0A04020102020204" pitchFamily="34" charset="0"/>
              </a:rPr>
              <a:t>ar invaliditāti aktīvā </a:t>
            </a:r>
            <a:r>
              <a:rPr lang="lv-LV" dirty="0" smtClean="0">
                <a:latin typeface="Arial Black" panose="020B0A04020102020204" pitchFamily="34" charset="0"/>
              </a:rPr>
              <a:t>nodarbinātības </a:t>
            </a:r>
          </a:p>
          <a:p>
            <a:pPr marL="0" indent="0">
              <a:buNone/>
            </a:pPr>
            <a:r>
              <a:rPr lang="lv-LV" dirty="0" smtClean="0">
                <a:latin typeface="Arial Black" panose="020B0A04020102020204" pitchFamily="34" charset="0"/>
              </a:rPr>
              <a:t>pasākuma</a:t>
            </a:r>
            <a:r>
              <a:rPr lang="lv-LV" dirty="0">
                <a:latin typeface="Arial Black" panose="020B0A04020102020204" pitchFamily="34" charset="0"/>
              </a:rPr>
              <a:t> </a:t>
            </a:r>
            <a:r>
              <a:rPr lang="lv-LV" u="sng" dirty="0">
                <a:latin typeface="Arial Black" panose="020B0A04020102020204" pitchFamily="34" charset="0"/>
                <a:hlinkClick r:id="rId2"/>
              </a:rPr>
              <a:t>„Pasākumi noteiktām personu grupām”</a:t>
            </a:r>
            <a:r>
              <a:rPr lang="lv-LV" dirty="0">
                <a:latin typeface="Arial Black" panose="020B0A04020102020204" pitchFamily="34" charset="0"/>
              </a:rPr>
              <a:t> </a:t>
            </a:r>
            <a:endParaRPr lang="lv-LV" dirty="0" smtClean="0">
              <a:latin typeface="Arial Black" panose="020B0A04020102020204" pitchFamily="34" charset="0"/>
            </a:endParaRPr>
          </a:p>
          <a:p>
            <a:pPr marL="0" indent="0">
              <a:buNone/>
            </a:pPr>
            <a:r>
              <a:rPr lang="lv-LV" dirty="0" smtClean="0">
                <a:latin typeface="Arial Black" panose="020B0A04020102020204" pitchFamily="34" charset="0"/>
              </a:rPr>
              <a:t>ietvaros</a:t>
            </a:r>
            <a:r>
              <a:rPr lang="lv-LV" dirty="0">
                <a:latin typeface="Arial Black" panose="020B0A04020102020204" pitchFamily="34" charset="0"/>
              </a:rPr>
              <a:t>, pasākuma </a:t>
            </a:r>
            <a:r>
              <a:rPr lang="lv-LV" u="sng" dirty="0">
                <a:latin typeface="Arial Black" panose="020B0A04020102020204" pitchFamily="34" charset="0"/>
                <a:hlinkClick r:id="rId3"/>
              </a:rPr>
              <a:t>“Pasākumi noteiktām personu </a:t>
            </a:r>
            <a:endParaRPr lang="lv-LV" u="sng" dirty="0" smtClean="0">
              <a:latin typeface="Arial Black" panose="020B0A04020102020204" pitchFamily="34" charset="0"/>
              <a:hlinkClick r:id="rId3"/>
            </a:endParaRPr>
          </a:p>
          <a:p>
            <a:pPr marL="0" indent="0">
              <a:buNone/>
            </a:pPr>
            <a:r>
              <a:rPr lang="lv-LV" u="sng" dirty="0" smtClean="0">
                <a:latin typeface="Arial Black" panose="020B0A04020102020204" pitchFamily="34" charset="0"/>
                <a:hlinkClick r:id="rId3"/>
              </a:rPr>
              <a:t>grupām </a:t>
            </a:r>
            <a:r>
              <a:rPr lang="lv-LV" u="sng" dirty="0">
                <a:latin typeface="Arial Black" panose="020B0A04020102020204" pitchFamily="34" charset="0"/>
                <a:hlinkClick r:id="rId3"/>
              </a:rPr>
              <a:t>bezdarbnieku ar invaliditāti </a:t>
            </a:r>
            <a:r>
              <a:rPr lang="lv-LV" u="sng" dirty="0" smtClean="0">
                <a:latin typeface="Arial Black" panose="020B0A04020102020204" pitchFamily="34" charset="0"/>
                <a:hlinkClick r:id="rId3"/>
              </a:rPr>
              <a:t>nodarbināšanai</a:t>
            </a:r>
          </a:p>
          <a:p>
            <a:pPr marL="0" indent="0">
              <a:buNone/>
            </a:pPr>
            <a:r>
              <a:rPr lang="lv-LV" u="sng" dirty="0" smtClean="0">
                <a:latin typeface="Arial Black" panose="020B0A04020102020204" pitchFamily="34" charset="0"/>
                <a:hlinkClick r:id="rId3"/>
              </a:rPr>
              <a:t> </a:t>
            </a:r>
            <a:r>
              <a:rPr lang="lv-LV" u="sng" dirty="0">
                <a:latin typeface="Arial Black" panose="020B0A04020102020204" pitchFamily="34" charset="0"/>
                <a:hlinkClick r:id="rId3"/>
              </a:rPr>
              <a:t>uz nenoteiktu laiku”</a:t>
            </a:r>
            <a:r>
              <a:rPr lang="lv-LV" dirty="0">
                <a:latin typeface="Arial Black" panose="020B0A04020102020204" pitchFamily="34" charset="0"/>
              </a:rPr>
              <a:t> un pasākuma </a:t>
            </a:r>
            <a:endParaRPr lang="lv-LV" dirty="0" smtClean="0">
              <a:latin typeface="Arial Black" panose="020B0A04020102020204" pitchFamily="34" charset="0"/>
            </a:endParaRPr>
          </a:p>
          <a:p>
            <a:pPr marL="0" indent="0">
              <a:buNone/>
            </a:pPr>
            <a:r>
              <a:rPr lang="lv-LV" dirty="0" smtClean="0">
                <a:latin typeface="Arial Black" panose="020B0A04020102020204" pitchFamily="34" charset="0"/>
              </a:rPr>
              <a:t>„</a:t>
            </a:r>
            <a:r>
              <a:rPr lang="lv-LV" u="sng" dirty="0">
                <a:latin typeface="Arial Black" panose="020B0A04020102020204" pitchFamily="34" charset="0"/>
                <a:hlinkClick r:id="rId4"/>
              </a:rPr>
              <a:t>Apmācība pie darba devēja</a:t>
            </a:r>
            <a:r>
              <a:rPr lang="lv-LV" dirty="0">
                <a:latin typeface="Arial Black" panose="020B0A04020102020204" pitchFamily="34" charset="0"/>
              </a:rPr>
              <a:t>” ietvaros. </a:t>
            </a:r>
          </a:p>
          <a:p>
            <a:endParaRPr lang="lv-LV" dirty="0">
              <a:latin typeface="Arial Black" panose="020B0A04020102020204" pitchFamily="34" charset="0"/>
            </a:endParaRPr>
          </a:p>
        </p:txBody>
      </p:sp>
      <p:pic>
        <p:nvPicPr>
          <p:cNvPr id="5" name="Attēls 4"/>
          <p:cNvPicPr>
            <a:picLocks noChangeAspect="1"/>
          </p:cNvPicPr>
          <p:nvPr/>
        </p:nvPicPr>
        <p:blipFill>
          <a:blip r:embed="rId5"/>
          <a:stretch>
            <a:fillRect/>
          </a:stretch>
        </p:blipFill>
        <p:spPr>
          <a:xfrm>
            <a:off x="7548748" y="1055077"/>
            <a:ext cx="4292658" cy="5521569"/>
          </a:xfrm>
          <a:prstGeom prst="rect">
            <a:avLst/>
          </a:prstGeom>
        </p:spPr>
      </p:pic>
    </p:spTree>
    <p:extLst>
      <p:ext uri="{BB962C8B-B14F-4D97-AF65-F5344CB8AC3E}">
        <p14:creationId xmlns:p14="http://schemas.microsoft.com/office/powerpoint/2010/main" val="10018275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591408" y="254833"/>
            <a:ext cx="8506435" cy="606813"/>
          </a:xfrm>
        </p:spPr>
        <p:txBody>
          <a:bodyPr>
            <a:noAutofit/>
          </a:bodyPr>
          <a:lstStyle/>
          <a:p>
            <a:r>
              <a:rPr lang="lv-LV" dirty="0">
                <a:solidFill>
                  <a:schemeClr val="accent2">
                    <a:lumMod val="75000"/>
                  </a:schemeClr>
                </a:solidFill>
                <a:latin typeface="Arial Black" panose="020B0A04020102020204" pitchFamily="34" charset="0"/>
              </a:rPr>
              <a:t>Atvērto durvju dienas</a:t>
            </a:r>
          </a:p>
        </p:txBody>
      </p:sp>
      <p:sp>
        <p:nvSpPr>
          <p:cNvPr id="3" name="Satura vietturis 2"/>
          <p:cNvSpPr>
            <a:spLocks noGrp="1"/>
          </p:cNvSpPr>
          <p:nvPr>
            <p:ph idx="1"/>
          </p:nvPr>
        </p:nvSpPr>
        <p:spPr>
          <a:xfrm>
            <a:off x="1041766" y="1386253"/>
            <a:ext cx="10317896" cy="5278315"/>
          </a:xfrm>
        </p:spPr>
        <p:txBody>
          <a:bodyPr>
            <a:noAutofit/>
          </a:bodyPr>
          <a:lstStyle/>
          <a:p>
            <a:r>
              <a:rPr lang="lv-LV" sz="2000" dirty="0">
                <a:latin typeface="Arial Black" panose="020B0A04020102020204" pitchFamily="34" charset="0"/>
              </a:rPr>
              <a:t>Kopš 2017. gada rudens Nodarbinātības valsts aģentūra ik gadu rīko akciju "Atvērto durvju dienas personu ar invaliditāti nodarbinātības veicināšanai". Tās mērķis - sekmēt cilvēku ar invaliditāti integrāciju sabiedrībā un darba tirgū, kā arī mazināt stereotipus par darba ņēmēju ar invaliditāti nodarbināšanas iespējām.</a:t>
            </a:r>
          </a:p>
          <a:p>
            <a:r>
              <a:rPr lang="lv-LV" sz="2000" dirty="0">
                <a:latin typeface="Arial Black" panose="020B0A04020102020204" pitchFamily="34" charset="0"/>
              </a:rPr>
              <a:t>2020. gadā un 2021. gadā, Covid-19 pandēmijas apstākļos,  akcija </a:t>
            </a:r>
            <a:r>
              <a:rPr lang="lv-LV" sz="2000" dirty="0" smtClean="0">
                <a:latin typeface="Arial Black" panose="020B0A04020102020204" pitchFamily="34" charset="0"/>
              </a:rPr>
              <a:t>tika </a:t>
            </a:r>
            <a:r>
              <a:rPr lang="lv-LV" sz="2000" dirty="0">
                <a:latin typeface="Arial Black" panose="020B0A04020102020204" pitchFamily="34" charset="0"/>
              </a:rPr>
              <a:t>rīkota tiešsaistē</a:t>
            </a:r>
            <a:r>
              <a:rPr lang="lv-LV" sz="2000" dirty="0" smtClean="0">
                <a:latin typeface="Arial Black" panose="020B0A04020102020204" pitchFamily="34" charset="0"/>
              </a:rPr>
              <a:t>.</a:t>
            </a:r>
          </a:p>
          <a:p>
            <a:r>
              <a:rPr lang="lv-LV" sz="2000" dirty="0">
                <a:latin typeface="Arial Black" panose="020B0A04020102020204" pitchFamily="34" charset="0"/>
              </a:rPr>
              <a:t>2021. gadā, no 8. līdz 12. novembrim, </a:t>
            </a:r>
            <a:r>
              <a:rPr lang="lv-LV" sz="2000" i="1" dirty="0" err="1">
                <a:latin typeface="Arial Black" panose="020B0A04020102020204" pitchFamily="34" charset="0"/>
              </a:rPr>
              <a:t>Zoom</a:t>
            </a:r>
            <a:r>
              <a:rPr lang="lv-LV" sz="2000" i="1" dirty="0">
                <a:latin typeface="Arial Black" panose="020B0A04020102020204" pitchFamily="34" charset="0"/>
              </a:rPr>
              <a:t> </a:t>
            </a:r>
            <a:r>
              <a:rPr lang="lv-LV" sz="2000" dirty="0">
                <a:latin typeface="Arial Black" panose="020B0A04020102020204" pitchFamily="34" charset="0"/>
              </a:rPr>
              <a:t>platformā norisinājās reģionālie tiešsaistes pasākumi Vidzemē, Kurzemē, Zemgalē, Rīgas reģionā un Latgalē, kuru gaitā darba devēji tika informēti par valsts atbalstu personu ar invaliditāti nodarbināšanai un uzņēmēju ieguvumiem, nodarbinot darba ņēmējus ar invaliditāti. </a:t>
            </a:r>
          </a:p>
        </p:txBody>
      </p:sp>
    </p:spTree>
    <p:extLst>
      <p:ext uri="{BB962C8B-B14F-4D97-AF65-F5344CB8AC3E}">
        <p14:creationId xmlns:p14="http://schemas.microsoft.com/office/powerpoint/2010/main" val="2432597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Smilgas">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4758</TotalTime>
  <Words>9302</Words>
  <Application>Microsoft Office PowerPoint</Application>
  <PresentationFormat>Widescreen</PresentationFormat>
  <Paragraphs>847</Paragraphs>
  <Slides>114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114</vt:i4>
      </vt:variant>
    </vt:vector>
  </HeadingPairs>
  <TitlesOfParts>
    <vt:vector size="123" baseType="lpstr">
      <vt:lpstr>SimSun</vt:lpstr>
      <vt:lpstr>Arial</vt:lpstr>
      <vt:lpstr>Arial Black</vt:lpstr>
      <vt:lpstr>Calibri</vt:lpstr>
      <vt:lpstr>Century Gothic</vt:lpstr>
      <vt:lpstr>Times New Roman</vt:lpstr>
      <vt:lpstr>Trebuchet MS</vt:lpstr>
      <vt:lpstr>Wingdings 3</vt:lpstr>
      <vt:lpstr>Smilgas</vt:lpstr>
      <vt:lpstr>PowerPoint Presentation</vt:lpstr>
      <vt:lpstr>Mācību kursa programmas piedāvājums</vt:lpstr>
      <vt:lpstr>Apmācības programma </vt:lpstr>
      <vt:lpstr>Piedaloties apmācību kursā speciālisti : </vt:lpstr>
      <vt:lpstr>Apmācības procesā izmantojamās metodes </vt:lpstr>
      <vt:lpstr>Saturs</vt:lpstr>
      <vt:lpstr>Emocionālā inteliģence</vt:lpstr>
      <vt:lpstr>sirds + prāts</vt:lpstr>
      <vt:lpstr>Emocionālā inteliģence</vt:lpstr>
      <vt:lpstr>Emocionālā inteliģence</vt:lpstr>
      <vt:lpstr>Emocionālā inteliģence</vt:lpstr>
      <vt:lpstr>Abrahama Maslova vajadzību  piramīda</vt:lpstr>
      <vt:lpstr>PowerPoint Presentation</vt:lpstr>
      <vt:lpstr>Kas ir diskriminācija?</vt:lpstr>
      <vt:lpstr>Stereotipi un aizspriedumi</vt:lpstr>
      <vt:lpstr>Medicīniskais domāšanas modelis              (kopš 20.gs.sākuma)</vt:lpstr>
      <vt:lpstr>Sociālais domāšanas modelis                            (20.gs. 70.gados)</vt:lpstr>
      <vt:lpstr>Invaliditātes jēdziens</vt:lpstr>
      <vt:lpstr>Normatīvie akti, kuri regulē un ir saistīti ar personu ar invaliditāti nodarbinātību </vt:lpstr>
      <vt:lpstr>Persona ar invaliditāti - definējums </vt:lpstr>
      <vt:lpstr>Invaliditātes likums</vt:lpstr>
      <vt:lpstr>Visi var!</vt:lpstr>
      <vt:lpstr>Praktiskais uzdevums</vt:lpstr>
      <vt:lpstr>Invaliditātes iedalījums grupās:</vt:lpstr>
      <vt:lpstr>PowerPoint Presentation</vt:lpstr>
      <vt:lpstr>Funkcionāli traucējumi (FT):</vt:lpstr>
      <vt:lpstr>Personas ar funkcionāliem traucējumiem</vt:lpstr>
      <vt:lpstr>Cilvēki ar invaliditāti Latvijā – 201 549 (2020.g.), t.sk.</vt:lpstr>
      <vt:lpstr>Personas ar invaliditāti pēc funkcionālā traucējuma veida (2017 – 2020)</vt:lpstr>
      <vt:lpstr>Kopējais valstī reģistrēto personu ar invaliditāti skaits darbspējas vecumā 18 – 63 g.v.</vt:lpstr>
      <vt:lpstr>PowerPoint Presentation</vt:lpstr>
      <vt:lpstr>2021. gada 31. decembrī NVA uzskaitē bija 8413 bezdarbnieki ar invaliditāti jeb 13,8% no reģistrēto bezdarbnieku skaita </vt:lpstr>
      <vt:lpstr>Bezdarbnieku ar invaliditāti skaits sadalījumā pa profesijām pēc pēdējās nodarbošanās (30.11.2021.)  </vt:lpstr>
      <vt:lpstr>Praktiskais uzdevums</vt:lpstr>
      <vt:lpstr>Iespējamie šķēršļi personu ar invaliditāti nodarbināšanā:</vt:lpstr>
      <vt:lpstr>Redzes funkcionālie traucējumi</vt:lpstr>
      <vt:lpstr>Redzes funkcionālie traucējumi</vt:lpstr>
      <vt:lpstr>Tehniskie palīglīdzekļi personām ar redzes funkcionāliem traucējumiem:</vt:lpstr>
      <vt:lpstr>Braila raksts latviešu valodā Latviešu valodā lielā burta pazīšanas zīme literārajos pierakstos tiek lietota no 2020. gada, aiz komata netiek izlaista atstarpe, taču aiz punkta tā tiek izlaista vienmēr (izņemot, ja aiz tā seko kāda cita pieturzīme).</vt:lpstr>
      <vt:lpstr>Ieteikumi saskarsmē ar cilvēkiem, kuriem ir  redzes traucējumi</vt:lpstr>
      <vt:lpstr>Ieteikumi saskarsmē ar cilvēkiem, kuriem ir  redzes traucējumi</vt:lpstr>
      <vt:lpstr>Ieteikumi saskarsmē ar cilvēkiem, kuriem ir  redzes traucējumi</vt:lpstr>
      <vt:lpstr>Dzirdes un runas funkcionālie traucējumi</vt:lpstr>
      <vt:lpstr>Dzirdes un runas funkcionālie traucējumi</vt:lpstr>
      <vt:lpstr>Tehniskie palīglīdzekļi personām ar dzirdes un runas funkcionāliem traucējumiem</vt:lpstr>
      <vt:lpstr>Ieteikumi komunikācijai  ar cilvēkiem, kuriem  ir dzirdes traucējumi </vt:lpstr>
      <vt:lpstr>Ieteikumi komunikācijai  ar cilvēkiem, kuriem ir  dzirdes traucējumi </vt:lpstr>
      <vt:lpstr>Latviešu zīmju valodas alfabēts</vt:lpstr>
      <vt:lpstr>Ieteikumi saziņai ar  personām ar  runas traucējumiem:</vt:lpstr>
      <vt:lpstr>Kustību funkcionālie traucējumi</vt:lpstr>
      <vt:lpstr>Kustību funkcionālie traucējumi</vt:lpstr>
      <vt:lpstr>Tehniskie palīglīdzekļi personām ar kustību funkcionāliem traucējumiem</vt:lpstr>
      <vt:lpstr>Komunikācijas iespējas ar cilvēkiem, kuriem ir kustību  vai fiziskās attīstības traucējumi </vt:lpstr>
      <vt:lpstr>Komunikācijas iespējas  ar cilvēkiem, kuriem ir kustību  vai fiziskās attīstības traucējumi </vt:lpstr>
      <vt:lpstr>Komunikācijas iespējas  ar cilvēkiem, kuriem ir kustību  vai fiziskās attīstības traucējumi </vt:lpstr>
      <vt:lpstr>Komunikācijas iespējas ar cilvēkiem, kuriem ir garīgās (GRT) vai intelektuālās attīstības traucējumi </vt:lpstr>
      <vt:lpstr>Cilvēki ar garīga rakstura traucējumiem</vt:lpstr>
      <vt:lpstr>Ieteikumi saziņai ar cilvēkiem  ar garīga rakstura traucējumiem:</vt:lpstr>
      <vt:lpstr>Ieteikumi saziņai ar cilvēkiem ar garīga rakstura traucējumiem:</vt:lpstr>
      <vt:lpstr>Cilvēki ar psihiskām saslimšanām</vt:lpstr>
      <vt:lpstr>Ieteikumi saziņai ar cilvēkiem ar psihiskām saslimšanām:  </vt:lpstr>
      <vt:lpstr>Ieteikumi saziņai ar cilvēkiem ar psihiskām saslimšanām:</vt:lpstr>
      <vt:lpstr>Cilvēki ar vispārējām hroniskām saslimšanām</vt:lpstr>
      <vt:lpstr>PowerPoint Presentation</vt:lpstr>
      <vt:lpstr>Sociālā inteliģence</vt:lpstr>
      <vt:lpstr>Inteliģenta valoda</vt:lpstr>
      <vt:lpstr>Inteliģenta valoda</vt:lpstr>
      <vt:lpstr>Valoda ir attieksmes spogulis </vt:lpstr>
      <vt:lpstr>Komunikācijas barjeras saskarsmē  ar cilvēkiem ar invaliditāti</vt:lpstr>
      <vt:lpstr>Komunikācijas barjeras saskarsmē ar cilvēkiem ar invaliditāti</vt:lpstr>
      <vt:lpstr>Komunikācijas barjeras saskarsmē ar cilvēkiem ar invaliditāti veido: </vt:lpstr>
      <vt:lpstr>Komunikācijas barjeru mazināšana</vt:lpstr>
      <vt:lpstr>Veiksmīgam komunikāciju procesam ir trīs posmi: </vt:lpstr>
      <vt:lpstr>Pamatlikumi komunikācijā ar personām ar invaliditāti, lai izvairītos no konfliktiem: </vt:lpstr>
      <vt:lpstr>Labās prakses piemēri,  nodarbinot cilvēkus  ar invaliditāti </vt:lpstr>
      <vt:lpstr>Labās prakses piemēri,  nodarbinot cilvēkus  ar invaliditāti </vt:lpstr>
      <vt:lpstr>Labās prakses piemēri, nodarbinot cilvēkus  ar invaliditāti </vt:lpstr>
      <vt:lpstr>                                            Esam kustībā!</vt:lpstr>
      <vt:lpstr>PowerPoint Presentation</vt:lpstr>
      <vt:lpstr>PowerPoint Presentation</vt:lpstr>
      <vt:lpstr>Labās prakses piemēri, nodarbinot cilvēkus ar invaliditāti </vt:lpstr>
      <vt:lpstr>Starpinstitucionālā un starpprofesionālā sadarbība Sadarbības partneri</vt:lpstr>
      <vt:lpstr>Nevalstiskā sektora priekšrocības:</vt:lpstr>
      <vt:lpstr>Starpinstitucionālā sadarbība</vt:lpstr>
      <vt:lpstr>Starpinstitucionālā un starpprofesionālā sadarbība</vt:lpstr>
      <vt:lpstr>Starpprofesionāla komanda:</vt:lpstr>
      <vt:lpstr>Starpinstitucionālā sadarbība</vt:lpstr>
      <vt:lpstr>     Praktiskais uzdevums  Kā palīdzēt (pirmie 7 – 10 soļi)?</vt:lpstr>
      <vt:lpstr>Kurzemes reģionā  pieejamie sociālie un rehabilitācijas pakalpojumi  (NVO, kariatīvā aprūpe u.c.)  </vt:lpstr>
      <vt:lpstr>Sabiedrībā balstīti sociālie pakalpojumi (SBSP) Kurzemes teritorijā</vt:lpstr>
      <vt:lpstr>Citu sabiedrībā balstīto sociālo pakalpojumu sniedzēju izmantotie infrastruktūras objekti </vt:lpstr>
      <vt:lpstr>Sociālais uzņēmums</vt:lpstr>
      <vt:lpstr>Sociālie uzņēmumi Kurzemē  (Labklājības ministrijas dati 31.01.2022.)</vt:lpstr>
      <vt:lpstr>Sociālie uzņēmumi Kurzemē  (Labklājības ministrijas dati 31.01.2022.)</vt:lpstr>
      <vt:lpstr>Sadarbībā ar NVA pieejamās programmas cilvēku ar invaliditāti nodarbinātībā</vt:lpstr>
      <vt:lpstr>Sadarbībā ar NVA pieejamās programmas cilvēku ar invaliditāti nodarbinātībā </vt:lpstr>
      <vt:lpstr>Sadarbībā ar NVA pieejamās programmas cilvēku ar invaliditāti nodarbinātībā </vt:lpstr>
      <vt:lpstr>Sadarbībā ar NVA pieejamās programmas cilvēku ar invaliditāti nodarbinātībā</vt:lpstr>
      <vt:lpstr>Atvērto durvju dienas</vt:lpstr>
      <vt:lpstr>Darba iespējas cilvēkiem ar invaliditāti</vt:lpstr>
      <vt:lpstr>           Iepazīsti sevi!</vt:lpstr>
      <vt:lpstr>Vai Tu esi kādreiz aizdomājies: </vt:lpstr>
      <vt:lpstr>Personības iekšējie un ārējie resursi Mani resursi</vt:lpstr>
      <vt:lpstr>Personības iekšējie resursi</vt:lpstr>
      <vt:lpstr>Personības ārējie resursi</vt:lpstr>
      <vt:lpstr>Personības attīstība</vt:lpstr>
      <vt:lpstr>Vērtību stāsts Praktiskais uzdevums </vt:lpstr>
      <vt:lpstr>Radi savu vīziju (misiju, dzīves mērķi) </vt:lpstr>
      <vt:lpstr>Mērķu veidi (ikdienā)</vt:lpstr>
      <vt:lpstr>Personīgais ieguldījums kopīgajā darbā       Praktiskais uzdevums  </vt:lpstr>
      <vt:lpstr>Kā bagātināt savu darba laiku           Praktiskais uzdevums </vt:lpstr>
      <vt:lpstr>Iniciatīva darba vidē             Praktiskais uzdevums</vt:lpstr>
      <vt:lpstr>Atziņas no Svētiem rakstiem</vt:lpstr>
      <vt:lpstr>      PALDIES!</vt:lpstr>
    </vt:vector>
  </TitlesOfParts>
  <Company>LNB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LNB</dc:creator>
  <cp:lastModifiedBy>Alise</cp:lastModifiedBy>
  <cp:revision>301</cp:revision>
  <dcterms:created xsi:type="dcterms:W3CDTF">2022-01-07T08:24:44Z</dcterms:created>
  <dcterms:modified xsi:type="dcterms:W3CDTF">2022-04-21T09:35:13Z</dcterms:modified>
</cp:coreProperties>
</file>