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9" r:id="rId3"/>
    <p:sldId id="296" r:id="rId4"/>
    <p:sldId id="328" r:id="rId5"/>
    <p:sldId id="298" r:id="rId6"/>
    <p:sldId id="331" r:id="rId7"/>
    <p:sldId id="302" r:id="rId8"/>
    <p:sldId id="312" r:id="rId9"/>
    <p:sldId id="322" r:id="rId10"/>
    <p:sldId id="332" r:id="rId11"/>
  </p:sldIdLst>
  <p:sldSz cx="9144000" cy="6858000" type="screen4x3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is Kairišs" initials="AK" lastIdx="3" clrIdx="0">
    <p:extLst>
      <p:ext uri="{19B8F6BF-5375-455C-9EA6-DF929625EA0E}">
        <p15:presenceInfo xmlns:p15="http://schemas.microsoft.com/office/powerpoint/2012/main" userId="S-1-5-21-738795142-1242532775-405837587-19814" providerId="AD"/>
      </p:ext>
    </p:extLst>
  </p:cmAuthor>
  <p:cmAuthor id="2" name="Vjačeslavs Makarovs" initials="VM" lastIdx="4" clrIdx="1">
    <p:extLst>
      <p:ext uri="{19B8F6BF-5375-455C-9EA6-DF929625EA0E}">
        <p15:presenceInfo xmlns:p15="http://schemas.microsoft.com/office/powerpoint/2012/main" userId="064a80ac1ea177de" providerId="Windows Live"/>
      </p:ext>
    </p:extLst>
  </p:cmAuthor>
  <p:cmAuthor id="3" name="Inga Krigere" initials="IK" lastIdx="1" clrIdx="2">
    <p:extLst>
      <p:ext uri="{19B8F6BF-5375-455C-9EA6-DF929625EA0E}">
        <p15:presenceInfo xmlns:p15="http://schemas.microsoft.com/office/powerpoint/2012/main" userId="S-1-5-21-738795142-1242532775-405837587-64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EFDF"/>
    <a:srgbClr val="16A085"/>
    <a:srgbClr val="154360"/>
    <a:srgbClr val="76448A"/>
    <a:srgbClr val="D68910"/>
    <a:srgbClr val="2E86C1"/>
    <a:srgbClr val="BB8FCE"/>
    <a:srgbClr val="E7D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87571" autoAdjust="0"/>
  </p:normalViewPr>
  <p:slideViewPr>
    <p:cSldViewPr snapToGrid="0" snapToObjects="1">
      <p:cViewPr varScale="1">
        <p:scale>
          <a:sx n="64" d="100"/>
          <a:sy n="64" d="100"/>
        </p:scale>
        <p:origin x="126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8" d="100"/>
          <a:sy n="58" d="100"/>
        </p:scale>
        <p:origin x="2472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288BDE-4741-4053-9D5D-6020269D9E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D2BCEF-6DB2-4A1D-B18E-0EE32E3ABB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21DD9F6-B9BE-4E60-9134-305CEB692145}" type="datetimeFigureOut">
              <a:rPr lang="lv-LV"/>
              <a:pPr>
                <a:defRPr/>
              </a:pPr>
              <a:t>01.11.2022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DF3831-9791-4E2F-8E3C-2ED296D8B9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F398D-579E-455D-9B68-90ECC177BE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37AA62-838A-410D-9892-82CB92E29A19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902779-47A3-4A96-86F7-04EB9457EF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95CC2A-7A72-46B4-9224-9BCE57CFAC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6CDFAA0-BB2F-4D91-AC24-046841F88398}" type="datetimeFigureOut">
              <a:rPr lang="lv-LV" altLang="lv-LV"/>
              <a:pPr>
                <a:defRPr/>
              </a:pPr>
              <a:t>01.11.2022</a:t>
            </a:fld>
            <a:endParaRPr lang="lv-LV" alt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A1560CB-715A-4371-BBD8-FBCD1A0430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7058459-53E6-433E-A59D-4E1E2DE7A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CD80B-3267-4CC1-A19B-0DB1F4BA6E1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86063-E0DA-4E18-906D-8DE85F2B62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39A4962-5425-4EFF-A890-03562E4BA29F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A4962-5425-4EFF-A890-03562E4BA29F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652992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A4962-5425-4EFF-A890-03562E4BA29F}" type="slidenum">
              <a:rPr lang="lv-LV" altLang="lv-LV" smtClean="0"/>
              <a:pPr/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235506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A4962-5425-4EFF-A890-03562E4BA29F}" type="slidenum">
              <a:rPr lang="lv-LV" altLang="lv-LV" smtClean="0"/>
              <a:pPr/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145442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A4962-5425-4EFF-A890-03562E4BA29F}" type="slidenum">
              <a:rPr lang="lv-LV" altLang="lv-LV" smtClean="0"/>
              <a:pPr/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555236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A4962-5425-4EFF-A890-03562E4BA29F}" type="slidenum">
              <a:rPr lang="lv-LV" altLang="lv-LV" smtClean="0"/>
              <a:pPr/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799671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A4962-5425-4EFF-A890-03562E4BA29F}" type="slidenum">
              <a:rPr lang="lv-LV" altLang="lv-LV" smtClean="0"/>
              <a:pPr/>
              <a:t>9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863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7226643-6975-4E6B-A747-97AE6BB755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FAD6927F-165C-42AB-81DD-25D25A0F25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041F7A7-6FAC-44D6-9F0D-EA6AE6E346D3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176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D2949654-8F5E-426B-9F86-9746860707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9B01B5B3-5188-473F-927E-8BFAEDAA96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270636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27433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45EE22A8-CDEA-4ED1-BE11-FDAF2FDA932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86800" y="6270625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DD72656-F00D-4DBC-8D55-301209FD5E4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43676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0A748F21-0EB0-4189-A74E-5099F5875A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4EBEE283-C249-479A-9260-77D398102A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4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1722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168232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991B661D-0F83-42DF-A80A-9E39E36902C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86800" y="6169025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60FF5D3-FA32-40C2-BD1E-4AAAD4FB23AD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7848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22DC103-891C-450F-A8C8-EAC75C9A00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4FFE38-63B1-4DE0-9A7D-27EF3B0459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1"/>
            <a:ext cx="2895600" cy="4267200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4"/>
            <a:ext cx="2971800" cy="42830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1722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168232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22">
            <a:extLst>
              <a:ext uri="{FF2B5EF4-FFF2-40B4-BE49-F238E27FC236}">
                <a16:creationId xmlns:a16="http://schemas.microsoft.com/office/drawing/2014/main" id="{E23092BA-3D32-4AB3-9AA4-84582BD6B8C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86800" y="6169025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734E8DE-80B7-47E9-900E-672B46D8E7F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60213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2A857F3E-090A-46C4-89C5-AC48084C33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8FFDB96D-96AD-474E-9D6E-FDA3F7EB48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4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4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516065"/>
            <a:ext cx="2895600" cy="87153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516065"/>
            <a:ext cx="2971800" cy="87087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1722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168232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22">
            <a:extLst>
              <a:ext uri="{FF2B5EF4-FFF2-40B4-BE49-F238E27FC236}">
                <a16:creationId xmlns:a16="http://schemas.microsoft.com/office/drawing/2014/main" id="{7E15A6CF-CE7F-4C93-B0A7-8B2EEB7E59A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686800" y="6169025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44C9C2E-1568-4CFF-A7E6-489C02EBD251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9479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DA826823-455A-43A4-BD50-C1D1720941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A12D2693-4411-4CA5-B0F8-C48871A0B2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1722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168232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B15EC8D-AB1C-4B3A-A61D-45E7CC47EE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86800" y="6169025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2D6B67F-9B56-40BE-94A3-2EED849299D1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0054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D99345B8-3428-4DDC-AACC-2623B8AD5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id="{673DD604-2DB5-4A6A-82EC-8C6837C650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1722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168232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F79BE1D-2CE5-4B76-AFFF-261C077EA9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86800" y="6169025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24BCDB4-7BCA-43F1-9BA8-C3DCC915BDF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8250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755B82C-11BA-4AB5-B89C-909941E3A0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36F2FC7-65CE-4892-A8BC-69B51CFA56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1" y="272979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8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1" y="1435123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1722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168232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08D6C534-639A-4AC5-9C68-1B1E1A76776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86800" y="6169025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D52C6FB-58A9-43C4-9F06-3B6D6953F571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2589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F445901F-E96B-4231-972B-FF58FF288E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EA6E663D-F87D-490C-9976-9327878F9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574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5ED5201-6233-4779-8CA7-6AF071830E5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A897AD6-9805-4417-9316-C6E444B63F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21798-508B-45C1-93D0-7AF17E982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4CCBA88-2C02-4E9A-8D3C-3E233E1A6508}" type="datetime1">
              <a:rPr lang="en-US" altLang="lv-LV"/>
              <a:pPr>
                <a:defRPr/>
              </a:pPr>
              <a:t>11/1/2022</a:t>
            </a:fld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9539B-6C9A-4078-87FC-B011FA19D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1F6E3-20D4-4D7A-B092-25963BF9C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83ADBAC-95D5-4F12-A2DF-476673BBC51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ondi.lv/upload/2021-2027/fm_prog.papildinajums_21.06.2022.xlsx" TargetMode="External"/><Relationship Id="rId2" Type="http://schemas.openxmlformats.org/officeDocument/2006/relationships/hyperlink" Target="https://www.esfondi.lv/planosana-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9921275-EF56-4EC7-8BAF-BDB437E78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948781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altLang="lv-LV" dirty="0">
                <a:latin typeface="Verdana" panose="020B0604030504040204" pitchFamily="34" charset="0"/>
                <a:ea typeface="Verdana" panose="020B0604030504040204" pitchFamily="34" charset="0"/>
              </a:rPr>
              <a:t>LM plānotās ES fondu un ANM investīcijas 2021.-2027. periodā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8112B-9B85-283C-D58B-3977D1D4E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7840" y="1638304"/>
            <a:ext cx="6096000" cy="4373573"/>
          </a:xfrm>
        </p:spPr>
        <p:txBody>
          <a:bodyPr>
            <a:normAutofit/>
          </a:bodyPr>
          <a:lstStyle/>
          <a:p>
            <a:pPr algn="ctr"/>
            <a:r>
              <a:rPr lang="lv-LV" sz="1800" b="0" dirty="0"/>
              <a:t>Papildus informācija par ES fondu investīcijām</a:t>
            </a:r>
          </a:p>
          <a:p>
            <a:pPr algn="ctr"/>
            <a:r>
              <a:rPr lang="lv-LV" sz="1800" b="0" dirty="0">
                <a:hlinkClick r:id="rId2"/>
              </a:rPr>
              <a:t>https://www.esfondi.lv/planosana-1</a:t>
            </a:r>
            <a:endParaRPr lang="lv-LV" sz="1800" dirty="0"/>
          </a:p>
          <a:p>
            <a:endParaRPr lang="lv-LV" sz="1800" b="0" dirty="0"/>
          </a:p>
          <a:p>
            <a:pPr algn="ctr"/>
            <a:r>
              <a:rPr lang="lv-LV" sz="1800" dirty="0"/>
              <a:t>esfondi.lv </a:t>
            </a:r>
            <a:r>
              <a:rPr lang="lv-LV" sz="1800" dirty="0">
                <a:sym typeface="Symbol" panose="05050102010706020507" pitchFamily="18" charset="2"/>
              </a:rPr>
              <a:t> ES fondi 2021 – 2027  Plānošana</a:t>
            </a:r>
            <a:endParaRPr lang="lv-LV" sz="1800" i="0" dirty="0">
              <a:effectLst/>
            </a:endParaRPr>
          </a:p>
          <a:p>
            <a:pPr algn="ctr"/>
            <a:r>
              <a:rPr lang="lv-LV" sz="1600" dirty="0">
                <a:sym typeface="Symbol" panose="05050102010706020507" pitchFamily="18" charset="2"/>
              </a:rPr>
              <a:t></a:t>
            </a:r>
          </a:p>
          <a:p>
            <a:pPr algn="ctr"/>
            <a:r>
              <a:rPr lang="lv-LV" sz="1800" dirty="0"/>
              <a:t>Tabula ar tiesību aktu projektiem</a:t>
            </a:r>
          </a:p>
          <a:p>
            <a:pPr algn="ctr"/>
            <a:r>
              <a:rPr lang="lv-LV" sz="1800" dirty="0">
                <a:sym typeface="Symbol" panose="05050102010706020507" pitchFamily="18" charset="2"/>
              </a:rPr>
              <a:t></a:t>
            </a:r>
          </a:p>
          <a:p>
            <a:pPr algn="ctr"/>
            <a:r>
              <a:rPr lang="lv-LV" sz="1800" i="0" dirty="0">
                <a:solidFill>
                  <a:srgbClr val="0000FF"/>
                </a:solidFill>
                <a:effectLst/>
                <a:hlinkClick r:id="rId3"/>
              </a:rPr>
              <a:t>Programmas papildinājums (informatīvs materiāls)</a:t>
            </a:r>
            <a:endParaRPr lang="lv-LV" sz="1800" dirty="0">
              <a:effectLst/>
            </a:endParaRPr>
          </a:p>
          <a:p>
            <a:pPr algn="ctr"/>
            <a:r>
              <a:rPr lang="lv-LV" sz="1600" dirty="0">
                <a:effectLst/>
                <a:sym typeface="Symbol" panose="05050102010706020507" pitchFamily="18" charset="2"/>
              </a:rPr>
              <a:t></a:t>
            </a:r>
            <a:endParaRPr lang="lv-LV" sz="1600" dirty="0">
              <a:effectLst/>
            </a:endParaRPr>
          </a:p>
          <a:p>
            <a:pPr algn="ctr"/>
            <a:r>
              <a:rPr lang="lv-LV" sz="1600" dirty="0"/>
              <a:t>i</a:t>
            </a:r>
            <a:r>
              <a:rPr lang="lv-LV" sz="1600" dirty="0">
                <a:effectLst/>
              </a:rPr>
              <a:t>nformācija par ES fondu aktivitātēm 2021.-2027. gada plānošanas periodā, tai skaitā pasākumiem, finansējuma saņēmējiem, sadarbības partneriem, plānoto projektu atlases laiku u.c.</a:t>
            </a:r>
          </a:p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DE33A-1CE3-CE7E-EAC2-7C452C52FA7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58200" y="6270625"/>
            <a:ext cx="533400" cy="304800"/>
          </a:xfrm>
        </p:spPr>
        <p:txBody>
          <a:bodyPr/>
          <a:lstStyle/>
          <a:p>
            <a:fld id="{7DD72656-F00D-4DBC-8D55-301209FD5E4B}" type="slidenum">
              <a:rPr lang="en-US" altLang="lv-LV" smtClean="0"/>
              <a:pPr/>
              <a:t>10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1734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653AA7-EB75-4B53-94ED-7124ACED287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944C9C2E-1568-4CFF-A7E6-489C02EBD251}" type="slidenum">
              <a:rPr lang="en-US" altLang="lv-LV" smtClean="0"/>
              <a:pPr/>
              <a:t>2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23CFAA-BDE8-B182-49F4-FF05619EA1AF}"/>
              </a:ext>
            </a:extLst>
          </p:cNvPr>
          <p:cNvSpPr txBox="1"/>
          <p:nvPr/>
        </p:nvSpPr>
        <p:spPr>
          <a:xfrm>
            <a:off x="1328057" y="2538522"/>
            <a:ext cx="648788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2800" b="1" dirty="0"/>
              <a:t>Atbalsts pašvaldībām</a:t>
            </a:r>
          </a:p>
          <a:p>
            <a:pPr algn="ctr"/>
            <a:r>
              <a:rPr lang="lv-LV" sz="2800" b="1" dirty="0"/>
              <a:t>Labklājības ministrijas Atveseļošanas fonda</a:t>
            </a:r>
            <a:r>
              <a:rPr lang="en-US" sz="2800" b="1" dirty="0"/>
              <a:t> (ANM)</a:t>
            </a:r>
            <a:r>
              <a:rPr lang="lv-LV" sz="2800" b="1" dirty="0"/>
              <a:t> investīcijās</a:t>
            </a:r>
          </a:p>
        </p:txBody>
      </p:sp>
    </p:spTree>
    <p:extLst>
      <p:ext uri="{BB962C8B-B14F-4D97-AF65-F5344CB8AC3E}">
        <p14:creationId xmlns:p14="http://schemas.microsoft.com/office/powerpoint/2010/main" val="364485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AF83B8A-6493-4419-A02D-DFA9EA63D3AB}"/>
              </a:ext>
            </a:extLst>
          </p:cNvPr>
          <p:cNvSpPr/>
          <p:nvPr/>
        </p:nvSpPr>
        <p:spPr>
          <a:xfrm>
            <a:off x="195553" y="1711719"/>
            <a:ext cx="5110093" cy="46651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4338" name="Title 1">
            <a:extLst>
              <a:ext uri="{FF2B5EF4-FFF2-40B4-BE49-F238E27FC236}">
                <a16:creationId xmlns:a16="http://schemas.microsoft.com/office/drawing/2014/main" id="{BC7D3FE8-BDD2-4D7A-94DA-8712C3CB5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600" y="381000"/>
            <a:ext cx="6807200" cy="1082040"/>
          </a:xfrm>
        </p:spPr>
        <p:txBody>
          <a:bodyPr>
            <a:noAutofit/>
          </a:bodyPr>
          <a:lstStyle/>
          <a:p>
            <a:pPr algn="ctr"/>
            <a:r>
              <a:rPr lang="lv-LV" altLang="lv-LV" sz="1600" b="0" dirty="0">
                <a:latin typeface="Verdana" panose="020B0604030504040204" pitchFamily="34" charset="0"/>
                <a:ea typeface="Verdana" panose="020B0604030504040204" pitchFamily="34" charset="0"/>
              </a:rPr>
              <a:t>3.1.2.1.i. investīcijas “Publisko pakalpojumu un nodarbinātības pieejamības veicināšanas pasākumi cilvēkiem ar funkcionāliem traucējumiem” pasākums “Valsts un pašvaldību ēku vides pieejamības nodrošināšanas pasākumi”</a:t>
            </a:r>
          </a:p>
        </p:txBody>
      </p:sp>
      <p:sp>
        <p:nvSpPr>
          <p:cNvPr id="14342" name="Slide Number Placeholder 5">
            <a:extLst>
              <a:ext uri="{FF2B5EF4-FFF2-40B4-BE49-F238E27FC236}">
                <a16:creationId xmlns:a16="http://schemas.microsoft.com/office/drawing/2014/main" id="{8589414A-EC06-43CA-860D-D39439CFA2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7DB5236-3E4B-4774-B7F6-96F2C3C4F0BD}" type="slidenum">
              <a:rPr lang="en-US" altLang="lv-LV"/>
              <a:pPr/>
              <a:t>3</a:t>
            </a:fld>
            <a:endParaRPr lang="en-US" altLang="lv-LV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3C0543-71AB-4F35-A790-7159C8CFC494}"/>
              </a:ext>
            </a:extLst>
          </p:cNvPr>
          <p:cNvSpPr txBox="1"/>
          <p:nvPr/>
        </p:nvSpPr>
        <p:spPr>
          <a:xfrm>
            <a:off x="351297" y="2409359"/>
            <a:ext cx="5014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Ēkas vides piekļūstamības nodrošināšana, t.sk.:</a:t>
            </a:r>
          </a:p>
          <a:p>
            <a:pPr marL="811213" lvl="1" indent="-34290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tehniskās dokumentācijas sagatavošana;</a:t>
            </a:r>
          </a:p>
          <a:p>
            <a:pPr marL="811213" lvl="1" indent="-34290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būvdarbi;</a:t>
            </a:r>
          </a:p>
          <a:p>
            <a:pPr marL="811213" lvl="1" indent="-34290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vides pieejamības tehnoloģiju iegāde, piegāde un montāža;</a:t>
            </a:r>
          </a:p>
          <a:p>
            <a:pPr marL="811213" lvl="1" indent="-342900" algn="just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teritorijas labiekārtošana.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E329EC-D164-4238-B8E9-45ACC9CC6616}"/>
              </a:ext>
            </a:extLst>
          </p:cNvPr>
          <p:cNvSpPr txBox="1"/>
          <p:nvPr/>
        </p:nvSpPr>
        <p:spPr>
          <a:xfrm>
            <a:off x="268800" y="1851960"/>
            <a:ext cx="50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Galvenās atbalstāmās darbības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EA2BF9-9257-454A-B82C-103C78092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782846"/>
              </p:ext>
            </p:extLst>
          </p:nvPr>
        </p:nvGraphicFramePr>
        <p:xfrm>
          <a:off x="5378892" y="1711718"/>
          <a:ext cx="3612707" cy="44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762">
                  <a:extLst>
                    <a:ext uri="{9D8B030D-6E8A-4147-A177-3AD203B41FA5}">
                      <a16:colId xmlns:a16="http://schemas.microsoft.com/office/drawing/2014/main" val="1457752924"/>
                    </a:ext>
                  </a:extLst>
                </a:gridCol>
                <a:gridCol w="2969945">
                  <a:extLst>
                    <a:ext uri="{9D8B030D-6E8A-4147-A177-3AD203B41FA5}">
                      <a16:colId xmlns:a16="http://schemas.microsoft.com/office/drawing/2014/main" val="389780235"/>
                    </a:ext>
                  </a:extLst>
                </a:gridCol>
              </a:tblGrid>
              <a:tr h="784444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Cilvēki ar invaliditāti un cilvēki ar funkcionāliem traucējumiem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9425946"/>
                  </a:ext>
                </a:extLst>
              </a:tr>
              <a:tr h="693352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ANM 7 000 000 </a:t>
                      </a:r>
                      <a:r>
                        <a:rPr lang="lv-LV" sz="1200" i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euro</a:t>
                      </a:r>
                      <a:r>
                        <a:rPr lang="lv-LV" sz="120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(bez PVN)</a:t>
                      </a:r>
                      <a:endParaRPr lang="lv-LV" sz="1200" i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0854003"/>
                  </a:ext>
                </a:extLst>
              </a:tr>
              <a:tr h="815620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2022. I cet. – 2024. IV cet. </a:t>
                      </a:r>
                      <a:r>
                        <a:rPr lang="lv-LV" sz="10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(iesniegti priekšlikumi ANM plāna grozījumiem, pagarinot līdz 2026. II cet.)</a:t>
                      </a:r>
                      <a:endParaRPr lang="lv-LV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7947927"/>
                  </a:ext>
                </a:extLst>
              </a:tr>
              <a:tr h="1136885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IPIA:</a:t>
                      </a:r>
                    </a:p>
                    <a:p>
                      <a:pPr algn="l"/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pašvaldības</a:t>
                      </a:r>
                    </a:p>
                    <a:p>
                      <a:pPr algn="l"/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pašvaldību kapitālsabiedrības</a:t>
                      </a:r>
                    </a:p>
                    <a:p>
                      <a:pPr algn="l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VSIA «Šampētera nams»</a:t>
                      </a:r>
                    </a:p>
                    <a:p>
                      <a:pPr algn="l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VAS «Valsts nekustamie īpašumi»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7215592"/>
                  </a:ext>
                </a:extLst>
              </a:tr>
              <a:tr h="1054580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Projektu iesniegšana līdz 04.11. vai 14.11.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7304384"/>
                  </a:ext>
                </a:extLst>
              </a:tr>
            </a:tbl>
          </a:graphicData>
        </a:graphic>
      </p:graphicFrame>
      <p:pic>
        <p:nvPicPr>
          <p:cNvPr id="23" name="Content Placeholder 6">
            <a:extLst>
              <a:ext uri="{FF2B5EF4-FFF2-40B4-BE49-F238E27FC236}">
                <a16:creationId xmlns:a16="http://schemas.microsoft.com/office/drawing/2014/main" id="{51B576DD-8C9C-4BDF-8558-0537C3DD5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68" y="1840577"/>
            <a:ext cx="493200" cy="493200"/>
          </a:xfr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934635A-D5A0-42DA-BC5A-B4FB0517D8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51" y="2582456"/>
            <a:ext cx="493200" cy="4932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405386F-11AF-4117-8252-12DFD586CC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68" y="3324335"/>
            <a:ext cx="493200" cy="4932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3FF3C52-3FA2-4217-8A21-CFFBC98D6D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68" y="4052720"/>
            <a:ext cx="493200" cy="493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374FF52-E583-43AA-B3C1-05364A4858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003" y="5295137"/>
            <a:ext cx="493200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8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AF83B8A-6493-4419-A02D-DFA9EA63D3AB}"/>
              </a:ext>
            </a:extLst>
          </p:cNvPr>
          <p:cNvSpPr/>
          <p:nvPr/>
        </p:nvSpPr>
        <p:spPr>
          <a:xfrm>
            <a:off x="195553" y="1711719"/>
            <a:ext cx="5110093" cy="46651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4338" name="Title 1">
            <a:extLst>
              <a:ext uri="{FF2B5EF4-FFF2-40B4-BE49-F238E27FC236}">
                <a16:creationId xmlns:a16="http://schemas.microsoft.com/office/drawing/2014/main" id="{BC7D3FE8-BDD2-4D7A-94DA-8712C3CB5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600" y="381000"/>
            <a:ext cx="6807200" cy="1082040"/>
          </a:xfrm>
        </p:spPr>
        <p:txBody>
          <a:bodyPr>
            <a:noAutofit/>
          </a:bodyPr>
          <a:lstStyle/>
          <a:p>
            <a:pPr algn="ctr"/>
            <a:r>
              <a:rPr lang="lv-LV" altLang="lv-LV" sz="1600" b="0" dirty="0">
                <a:latin typeface="Verdana" panose="020B0604030504040204" pitchFamily="34" charset="0"/>
                <a:ea typeface="Verdana" panose="020B0604030504040204" pitchFamily="34" charset="0"/>
              </a:rPr>
              <a:t>3.1.2.1.i. investīcijas “Publisko pakalpojumu un nodarbinātības pieejamības veicināšanas pasākumi cilvēkiem ar funkcionāliem traucējumiem” pasākums “Atbalsta pasākumi cilvēkiem ar invaliditāti mājokļu vides pieejamības nodrošināšanai”</a:t>
            </a:r>
          </a:p>
        </p:txBody>
      </p:sp>
      <p:sp>
        <p:nvSpPr>
          <p:cNvPr id="14342" name="Slide Number Placeholder 5">
            <a:extLst>
              <a:ext uri="{FF2B5EF4-FFF2-40B4-BE49-F238E27FC236}">
                <a16:creationId xmlns:a16="http://schemas.microsoft.com/office/drawing/2014/main" id="{8589414A-EC06-43CA-860D-D39439CFA2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7DB5236-3E4B-4774-B7F6-96F2C3C4F0BD}" type="slidenum">
              <a:rPr lang="en-US" altLang="lv-LV"/>
              <a:pPr/>
              <a:t>4</a:t>
            </a:fld>
            <a:endParaRPr lang="en-US" altLang="lv-LV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3C0543-71AB-4F35-A790-7159C8CFC494}"/>
              </a:ext>
            </a:extLst>
          </p:cNvPr>
          <p:cNvSpPr txBox="1"/>
          <p:nvPr/>
        </p:nvSpPr>
        <p:spPr>
          <a:xfrm>
            <a:off x="351297" y="2409359"/>
            <a:ext cx="50144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Dzīvesvietas pielāgošana, t.sk.:</a:t>
            </a:r>
          </a:p>
          <a:p>
            <a:pPr marL="811213" lvl="1" indent="-34290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tehniskās dokumentācijas sagatavošana;</a:t>
            </a:r>
          </a:p>
          <a:p>
            <a:pPr marL="811213" lvl="1" indent="-34290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būvdarbi;</a:t>
            </a:r>
          </a:p>
          <a:p>
            <a:pPr marL="811213" lvl="1" indent="-34290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vides pieejamības tehnoloģiju iegāde, piegāde un montāža.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E329EC-D164-4238-B8E9-45ACC9CC6616}"/>
              </a:ext>
            </a:extLst>
          </p:cNvPr>
          <p:cNvSpPr txBox="1"/>
          <p:nvPr/>
        </p:nvSpPr>
        <p:spPr>
          <a:xfrm>
            <a:off x="268800" y="1851960"/>
            <a:ext cx="50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Galvenās atbalstāmās darbības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EA2BF9-9257-454A-B82C-103C78092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323922"/>
              </p:ext>
            </p:extLst>
          </p:nvPr>
        </p:nvGraphicFramePr>
        <p:xfrm>
          <a:off x="5378892" y="1711718"/>
          <a:ext cx="3612707" cy="43919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762">
                  <a:extLst>
                    <a:ext uri="{9D8B030D-6E8A-4147-A177-3AD203B41FA5}">
                      <a16:colId xmlns:a16="http://schemas.microsoft.com/office/drawing/2014/main" val="1457752924"/>
                    </a:ext>
                  </a:extLst>
                </a:gridCol>
                <a:gridCol w="2969945">
                  <a:extLst>
                    <a:ext uri="{9D8B030D-6E8A-4147-A177-3AD203B41FA5}">
                      <a16:colId xmlns:a16="http://schemas.microsoft.com/office/drawing/2014/main" val="389780235"/>
                    </a:ext>
                  </a:extLst>
                </a:gridCol>
              </a:tblGrid>
              <a:tr h="784444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Cilvēki ar invaliditāti un cilvēki ar funkcionāliem traucējumiem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9425946"/>
                  </a:ext>
                </a:extLst>
              </a:tr>
              <a:tr h="693352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ANM </a:t>
                      </a:r>
                      <a:r>
                        <a:rPr lang="lv-LV" sz="12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3 400 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000 </a:t>
                      </a:r>
                      <a:r>
                        <a:rPr lang="lv-LV" sz="1200" i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euro</a:t>
                      </a:r>
                      <a:r>
                        <a:rPr lang="lv-LV" sz="120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(bez PVN)</a:t>
                      </a:r>
                      <a:endParaRPr lang="lv-LV" sz="1200" i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0854003"/>
                  </a:ext>
                </a:extLst>
              </a:tr>
              <a:tr h="815620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2022. II cet. – 2024. IV cet.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7947927"/>
                  </a:ext>
                </a:extLst>
              </a:tr>
              <a:tr h="1136885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APIA:</a:t>
                      </a:r>
                    </a:p>
                    <a:p>
                      <a:pPr algn="l"/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Pašvaldības</a:t>
                      </a:r>
                    </a:p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7215592"/>
                  </a:ext>
                </a:extLst>
              </a:tr>
              <a:tr h="961601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TAP – 2022. IV cet.</a:t>
                      </a:r>
                    </a:p>
                    <a:p>
                      <a:pPr algn="l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MK  – 2023. I cet.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7304384"/>
                  </a:ext>
                </a:extLst>
              </a:tr>
            </a:tbl>
          </a:graphicData>
        </a:graphic>
      </p:graphicFrame>
      <p:pic>
        <p:nvPicPr>
          <p:cNvPr id="23" name="Content Placeholder 6">
            <a:extLst>
              <a:ext uri="{FF2B5EF4-FFF2-40B4-BE49-F238E27FC236}">
                <a16:creationId xmlns:a16="http://schemas.microsoft.com/office/drawing/2014/main" id="{51B576DD-8C9C-4BDF-8558-0537C3DD5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68" y="1840577"/>
            <a:ext cx="493200" cy="493200"/>
          </a:xfr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934635A-D5A0-42DA-BC5A-B4FB0517D8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51" y="2582456"/>
            <a:ext cx="493200" cy="4932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405386F-11AF-4117-8252-12DFD586CC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68" y="3324335"/>
            <a:ext cx="493200" cy="4932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3FF3C52-3FA2-4217-8A21-CFFBC98D6D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68" y="4052720"/>
            <a:ext cx="493200" cy="493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374FF52-E583-43AA-B3C1-05364A4858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003" y="5295137"/>
            <a:ext cx="493200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85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AF83B8A-6493-4419-A02D-DFA9EA63D3AB}"/>
              </a:ext>
            </a:extLst>
          </p:cNvPr>
          <p:cNvSpPr/>
          <p:nvPr/>
        </p:nvSpPr>
        <p:spPr>
          <a:xfrm>
            <a:off x="195553" y="1711719"/>
            <a:ext cx="5110093" cy="46651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4338" name="Title 1">
            <a:extLst>
              <a:ext uri="{FF2B5EF4-FFF2-40B4-BE49-F238E27FC236}">
                <a16:creationId xmlns:a16="http://schemas.microsoft.com/office/drawing/2014/main" id="{BC7D3FE8-BDD2-4D7A-94DA-8712C3CB5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600" y="381000"/>
            <a:ext cx="6807200" cy="1082040"/>
          </a:xfrm>
        </p:spPr>
        <p:txBody>
          <a:bodyPr>
            <a:noAutofit/>
          </a:bodyPr>
          <a:lstStyle/>
          <a:p>
            <a:pPr algn="ctr"/>
            <a:r>
              <a:rPr lang="lv-LV" altLang="lv-LV" sz="1600" b="0" dirty="0">
                <a:latin typeface="Verdana" panose="020B0604030504040204" pitchFamily="34" charset="0"/>
                <a:ea typeface="Verdana" panose="020B0604030504040204" pitchFamily="34" charset="0"/>
              </a:rPr>
              <a:t>3.1.2.3.i. investīcijas “Ilgstošas sociālās aprūpes pakalpojuma noturība un nepārtrauktība jaunu ģimeniskai videi pietuvinātu aprūpes pakalpojumu sniedzēju attīstība pensijas vecuma personām”</a:t>
            </a:r>
          </a:p>
        </p:txBody>
      </p:sp>
      <p:sp>
        <p:nvSpPr>
          <p:cNvPr id="14342" name="Slide Number Placeholder 5">
            <a:extLst>
              <a:ext uri="{FF2B5EF4-FFF2-40B4-BE49-F238E27FC236}">
                <a16:creationId xmlns:a16="http://schemas.microsoft.com/office/drawing/2014/main" id="{8589414A-EC06-43CA-860D-D39439CFA2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7DB5236-3E4B-4774-B7F6-96F2C3C4F0BD}" type="slidenum">
              <a:rPr lang="en-US" altLang="lv-LV"/>
              <a:pPr/>
              <a:t>5</a:t>
            </a:fld>
            <a:endParaRPr lang="en-US" altLang="lv-LV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3C0543-71AB-4F35-A790-7159C8CFC494}"/>
              </a:ext>
            </a:extLst>
          </p:cNvPr>
          <p:cNvSpPr txBox="1"/>
          <p:nvPr/>
        </p:nvSpPr>
        <p:spPr>
          <a:xfrm>
            <a:off x="351297" y="2409359"/>
            <a:ext cx="4852074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1.kārta: tipveida būvprojekta izstrāde</a:t>
            </a:r>
          </a:p>
          <a:p>
            <a:pPr>
              <a:spcAft>
                <a:spcPts val="600"/>
              </a:spcAft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2.kārta: pakalpojuma infrastruktūras izveide:</a:t>
            </a:r>
          </a:p>
          <a:p>
            <a:pPr lvl="1" indent="0">
              <a:spcAft>
                <a:spcPts val="600"/>
              </a:spcAft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2.1. piesaistes būvprojekta tehniskās dokumentācijas sagatavošana;</a:t>
            </a:r>
          </a:p>
          <a:p>
            <a:pPr lvl="1" indent="0">
              <a:spcAft>
                <a:spcPts val="600"/>
              </a:spcAft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2.2. būvdarbi;</a:t>
            </a:r>
          </a:p>
          <a:p>
            <a:pPr lvl="1" indent="0">
              <a:spcAft>
                <a:spcPts val="600"/>
              </a:spcAft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2.3. teritorijas labiekārtošana;</a:t>
            </a:r>
          </a:p>
          <a:p>
            <a:pPr lvl="1" indent="0">
              <a:spcAft>
                <a:spcPts val="600"/>
              </a:spcAft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2.4. materiāli tehniskā nodrošinājuma iegāde, piegāde un montāža.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E329EC-D164-4238-B8E9-45ACC9CC6616}"/>
              </a:ext>
            </a:extLst>
          </p:cNvPr>
          <p:cNvSpPr txBox="1"/>
          <p:nvPr/>
        </p:nvSpPr>
        <p:spPr>
          <a:xfrm>
            <a:off x="268800" y="1851960"/>
            <a:ext cx="50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Galvenās atbalstāmās darbības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EA2BF9-9257-454A-B82C-103C78092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484027"/>
              </p:ext>
            </p:extLst>
          </p:nvPr>
        </p:nvGraphicFramePr>
        <p:xfrm>
          <a:off x="5378892" y="1722351"/>
          <a:ext cx="3612707" cy="4674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762">
                  <a:extLst>
                    <a:ext uri="{9D8B030D-6E8A-4147-A177-3AD203B41FA5}">
                      <a16:colId xmlns:a16="http://schemas.microsoft.com/office/drawing/2014/main" val="1457752924"/>
                    </a:ext>
                  </a:extLst>
                </a:gridCol>
                <a:gridCol w="2969945">
                  <a:extLst>
                    <a:ext uri="{9D8B030D-6E8A-4147-A177-3AD203B41FA5}">
                      <a16:colId xmlns:a16="http://schemas.microsoft.com/office/drawing/2014/main" val="389780235"/>
                    </a:ext>
                  </a:extLst>
                </a:gridCol>
              </a:tblGrid>
              <a:tr h="798532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Pensijas vecuma personas, kurām nepieciešams pakalpojumu apmērs pārsniedz aprūpē mājās vai dienas aprūpes un sociālās rehabilitācijas pakalpojumos pieejamo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9425946"/>
                  </a:ext>
                </a:extLst>
              </a:tr>
              <a:tr h="777236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1.k. 126 435 euro (bez PVN)</a:t>
                      </a:r>
                    </a:p>
                    <a:p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2.k. 64 809 580 euro (bez PVN)</a:t>
                      </a:r>
                    </a:p>
                    <a:p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KOPĀ – 64 936 015 euro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0854003"/>
                  </a:ext>
                </a:extLst>
              </a:tr>
              <a:tr h="729343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1.k. 2021. IV cet.– 2022. III cet.</a:t>
                      </a:r>
                    </a:p>
                    <a:p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2.k. 2023. III cet.  – 2024. IV cet.</a:t>
                      </a:r>
                    </a:p>
                    <a:p>
                      <a:r>
                        <a:rPr lang="lv-LV" sz="10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(iesniegti priekšlikumi ANM plāna grozījumiem, pagarinot līdz 2026. II cet.)</a:t>
                      </a:r>
                      <a:endParaRPr lang="lv-LV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7947927"/>
                  </a:ext>
                </a:extLst>
              </a:tr>
              <a:tr h="1055914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IPIA:</a:t>
                      </a:r>
                    </a:p>
                    <a:p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1.k. VSIA «Šampētera nams»</a:t>
                      </a:r>
                    </a:p>
                    <a:p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2.k. pašvaldības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7215592"/>
                  </a:ext>
                </a:extLst>
              </a:tr>
              <a:tr h="1073520">
                <a:tc>
                  <a:txBody>
                    <a:bodyPr/>
                    <a:lstStyle/>
                    <a:p>
                      <a:pPr algn="l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TAP – 1.k 2021. IV cet.</a:t>
                      </a:r>
                    </a:p>
                    <a:p>
                      <a:pPr algn="l"/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2.k 2022. IV cet.</a:t>
                      </a:r>
                    </a:p>
                    <a:p>
                      <a:pPr algn="l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MK  – 1.k. 2022. III cet. </a:t>
                      </a:r>
                    </a:p>
                    <a:p>
                      <a:pPr algn="l"/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2.k. 2023. I cet.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7304384"/>
                  </a:ext>
                </a:extLst>
              </a:tr>
            </a:tbl>
          </a:graphicData>
        </a:graphic>
      </p:graphicFrame>
      <p:pic>
        <p:nvPicPr>
          <p:cNvPr id="23" name="Content Placeholder 6">
            <a:extLst>
              <a:ext uri="{FF2B5EF4-FFF2-40B4-BE49-F238E27FC236}">
                <a16:creationId xmlns:a16="http://schemas.microsoft.com/office/drawing/2014/main" id="{51B576DD-8C9C-4BDF-8558-0537C3DD5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68" y="1840577"/>
            <a:ext cx="493200" cy="493200"/>
          </a:xfr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934635A-D5A0-42DA-BC5A-B4FB0517D8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51" y="2849662"/>
            <a:ext cx="493200" cy="4932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405386F-11AF-4117-8252-12DFD586CC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492" y="3571599"/>
            <a:ext cx="493200" cy="4932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3FF3C52-3FA2-4217-8A21-CFFBC98D6D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68" y="4367865"/>
            <a:ext cx="493200" cy="493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374FF52-E583-43AA-B3C1-05364A4858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51" y="5318540"/>
            <a:ext cx="493200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249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653AA7-EB75-4B53-94ED-7124ACED287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944C9C2E-1568-4CFF-A7E6-489C02EBD251}" type="slidenum">
              <a:rPr lang="en-US" altLang="lv-LV" smtClean="0"/>
              <a:pPr/>
              <a:t>6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23CFAA-BDE8-B182-49F4-FF05619EA1AF}"/>
              </a:ext>
            </a:extLst>
          </p:cNvPr>
          <p:cNvSpPr txBox="1"/>
          <p:nvPr/>
        </p:nvSpPr>
        <p:spPr>
          <a:xfrm>
            <a:off x="1328057" y="2538522"/>
            <a:ext cx="648788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2800" b="0" dirty="0"/>
              <a:t>Atbalsts pašvaldībām</a:t>
            </a:r>
          </a:p>
          <a:p>
            <a:pPr algn="ctr"/>
            <a:r>
              <a:rPr lang="lv-LV" sz="2800" b="0" dirty="0"/>
              <a:t>Labklājības ministrijas </a:t>
            </a:r>
            <a:r>
              <a:rPr lang="en-US" sz="2800" dirty="0"/>
              <a:t>ES fondu</a:t>
            </a:r>
            <a:r>
              <a:rPr lang="lv-LV" sz="2800" b="0" dirty="0"/>
              <a:t> investīcijās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3272920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AF83B8A-6493-4419-A02D-DFA9EA63D3AB}"/>
              </a:ext>
            </a:extLst>
          </p:cNvPr>
          <p:cNvSpPr/>
          <p:nvPr/>
        </p:nvSpPr>
        <p:spPr>
          <a:xfrm>
            <a:off x="195553" y="1711719"/>
            <a:ext cx="5110093" cy="46651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4338" name="Title 1">
            <a:extLst>
              <a:ext uri="{FF2B5EF4-FFF2-40B4-BE49-F238E27FC236}">
                <a16:creationId xmlns:a16="http://schemas.microsoft.com/office/drawing/2014/main" id="{BC7D3FE8-BDD2-4D7A-94DA-8712C3CB5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600" y="381000"/>
            <a:ext cx="6807200" cy="1082040"/>
          </a:xfrm>
        </p:spPr>
        <p:txBody>
          <a:bodyPr>
            <a:noAutofit/>
          </a:bodyPr>
          <a:lstStyle/>
          <a:p>
            <a:pPr algn="ctr"/>
            <a:r>
              <a:rPr lang="lv-LV" altLang="lv-LV" sz="1600" b="0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4.3.1.5. </a:t>
            </a:r>
            <a:r>
              <a:rPr lang="lv-LV" altLang="lv-LV" sz="1600" b="0" dirty="0">
                <a:latin typeface="Verdana" panose="020B0604030504040204" pitchFamily="34" charset="0"/>
                <a:ea typeface="Verdana" panose="020B0604030504040204" pitchFamily="34" charset="0"/>
              </a:rPr>
              <a:t>«Sabiedrībā balstīto sociālo pakalpojumu infrastruktūras izveide un attīstība</a:t>
            </a:r>
            <a:r>
              <a:rPr lang="lv-LV" sz="1600" b="0" dirty="0"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  <a:endParaRPr lang="lv-LV" altLang="lv-LV" sz="1600" b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342" name="Slide Number Placeholder 5">
            <a:extLst>
              <a:ext uri="{FF2B5EF4-FFF2-40B4-BE49-F238E27FC236}">
                <a16:creationId xmlns:a16="http://schemas.microsoft.com/office/drawing/2014/main" id="{8589414A-EC06-43CA-860D-D39439CFA2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7DB5236-3E4B-4774-B7F6-96F2C3C4F0BD}" type="slidenum">
              <a:rPr lang="en-US" altLang="lv-LV"/>
              <a:pPr/>
              <a:t>7</a:t>
            </a:fld>
            <a:endParaRPr lang="en-US" altLang="lv-LV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3C0543-71AB-4F35-A790-7159C8CFC494}"/>
              </a:ext>
            </a:extLst>
          </p:cNvPr>
          <p:cNvSpPr txBox="1"/>
          <p:nvPr/>
        </p:nvSpPr>
        <p:spPr>
          <a:xfrm>
            <a:off x="349963" y="2351502"/>
            <a:ext cx="48520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Tehniskās dokumentācijas sagatavošana;</a:t>
            </a:r>
          </a:p>
          <a:p>
            <a:pPr marL="0" lvl="1" indent="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Jaunu ēku būvniecība vai esošo pārbūve;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indent="0">
              <a:spcAft>
                <a:spcPts val="600"/>
              </a:spcAft>
              <a:buAutoNum type="arabicPeriod"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Teritorijas labiekārtošana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  <a:endParaRPr lang="lv-LV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indent="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Materiāli tehniskā nodrošinājuma iegāde;</a:t>
            </a:r>
          </a:p>
          <a:p>
            <a:pPr marL="0" lvl="1" indent="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Projekta informācijas un publicitātes pasākumu īstenošana.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E329EC-D164-4238-B8E9-45ACC9CC6616}"/>
              </a:ext>
            </a:extLst>
          </p:cNvPr>
          <p:cNvSpPr txBox="1"/>
          <p:nvPr/>
        </p:nvSpPr>
        <p:spPr>
          <a:xfrm>
            <a:off x="268800" y="1851960"/>
            <a:ext cx="50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Galvenās atbalstāmās darbības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EA2BF9-9257-454A-B82C-103C78092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883015"/>
              </p:ext>
            </p:extLst>
          </p:nvPr>
        </p:nvGraphicFramePr>
        <p:xfrm>
          <a:off x="5378892" y="1711718"/>
          <a:ext cx="3612707" cy="44345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762">
                  <a:extLst>
                    <a:ext uri="{9D8B030D-6E8A-4147-A177-3AD203B41FA5}">
                      <a16:colId xmlns:a16="http://schemas.microsoft.com/office/drawing/2014/main" val="1457752924"/>
                    </a:ext>
                  </a:extLst>
                </a:gridCol>
                <a:gridCol w="2969945">
                  <a:extLst>
                    <a:ext uri="{9D8B030D-6E8A-4147-A177-3AD203B41FA5}">
                      <a16:colId xmlns:a16="http://schemas.microsoft.com/office/drawing/2014/main" val="389780235"/>
                    </a:ext>
                  </a:extLst>
                </a:gridCol>
              </a:tblGrid>
              <a:tr h="798532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i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Pilngadīgas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personas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ar </a:t>
                      </a:r>
                      <a:r>
                        <a:rPr lang="lv-LV" sz="1200" i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ļoti smagiem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9425946"/>
                  </a:ext>
                </a:extLst>
              </a:tr>
              <a:tr h="777236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738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120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</a:t>
                      </a:r>
                      <a:r>
                        <a:rPr lang="lv-LV" sz="1200" i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euro</a:t>
                      </a:r>
                      <a:r>
                        <a:rPr lang="en-US" sz="120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(ERAF)</a:t>
                      </a:r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0854003"/>
                  </a:ext>
                </a:extLst>
              </a:tr>
              <a:tr h="729343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II cet.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 cet.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7947927"/>
                  </a:ext>
                </a:extLst>
              </a:tr>
              <a:tr h="1055914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lv-LV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PIA: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Pašvaldības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 lielu mērķa grupas personu </a:t>
                      </a:r>
                      <a:r>
                        <a:rPr lang="lv-LV" sz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kon</a:t>
                      </a:r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r>
                        <a:rPr lang="lv-LV" sz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entrāciju</a:t>
                      </a:r>
                      <a:endParaRPr lang="lv-LV" sz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7215592"/>
                  </a:ext>
                </a:extLst>
              </a:tr>
              <a:tr h="1073520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Kritēriji AK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II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</a:p>
                    <a:p>
                      <a:pPr algn="l"/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Kritēriji UK – 2023.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</a:p>
                    <a:p>
                      <a:pPr algn="l"/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TAP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II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</a:p>
                    <a:p>
                      <a:pPr algn="l"/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MK  – 2023.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  <a:endParaRPr lang="en-US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/>
                      <a:r>
                        <a:rPr lang="lv-LV" sz="1200" i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Atlase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– 2024. I cet.</a:t>
                      </a:r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7304384"/>
                  </a:ext>
                </a:extLst>
              </a:tr>
            </a:tbl>
          </a:graphicData>
        </a:graphic>
      </p:graphicFrame>
      <p:pic>
        <p:nvPicPr>
          <p:cNvPr id="23" name="Content Placeholder 6">
            <a:extLst>
              <a:ext uri="{FF2B5EF4-FFF2-40B4-BE49-F238E27FC236}">
                <a16:creationId xmlns:a16="http://schemas.microsoft.com/office/drawing/2014/main" id="{51B576DD-8C9C-4BDF-8558-0537C3DD5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68" y="1840577"/>
            <a:ext cx="493200" cy="493200"/>
          </a:xfr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934635A-D5A0-42DA-BC5A-B4FB0517D8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51" y="2687538"/>
            <a:ext cx="493200" cy="4932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405386F-11AF-4117-8252-12DFD586CC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003" y="3402678"/>
            <a:ext cx="493200" cy="4932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3FF3C52-3FA2-4217-8A21-CFFBC98D6D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68" y="4249639"/>
            <a:ext cx="493200" cy="493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374FF52-E583-43AA-B3C1-05364A4858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51" y="5318540"/>
            <a:ext cx="493200" cy="493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F9B6B8-1A4F-5FD5-9BA2-C7E56CF3F680}"/>
              </a:ext>
            </a:extLst>
          </p:cNvPr>
          <p:cNvSpPr txBox="1"/>
          <p:nvPr/>
        </p:nvSpPr>
        <p:spPr>
          <a:xfrm>
            <a:off x="243399" y="4182701"/>
            <a:ext cx="50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Sasniedzamie rādītāji un izmaksas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F355CB-3D13-6ACB-4CE1-5EC26A26BE73}"/>
              </a:ext>
            </a:extLst>
          </p:cNvPr>
          <p:cNvSpPr txBox="1"/>
          <p:nvPr/>
        </p:nvSpPr>
        <p:spPr>
          <a:xfrm>
            <a:off x="453572" y="4502629"/>
            <a:ext cx="4852074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Plānotās izmaksas vienai pakalpojumu vietas izveidei personām ar ļoti smagiem 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GRT – </a:t>
            </a:r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maksimāli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</a:rPr>
              <a:t>217 500 </a:t>
            </a:r>
            <a:r>
              <a:rPr lang="en-US" sz="1400" b="1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indent="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Tiks īstenoti </a:t>
            </a:r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2–3 projekti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  <a:endParaRPr lang="lv-LV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indent="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Izv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ei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dotas jaunas pakalpojumu sniegšanas vietas 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</a:rPr>
              <a:t>54</a:t>
            </a:r>
          </a:p>
          <a:p>
            <a:pPr marL="0" lvl="1" indent="0"/>
            <a:endParaRPr lang="lv-LV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45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AF83B8A-6493-4419-A02D-DFA9EA63D3AB}"/>
              </a:ext>
            </a:extLst>
          </p:cNvPr>
          <p:cNvSpPr/>
          <p:nvPr/>
        </p:nvSpPr>
        <p:spPr>
          <a:xfrm>
            <a:off x="195553" y="1711719"/>
            <a:ext cx="5110093" cy="46651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4338" name="Title 1">
            <a:extLst>
              <a:ext uri="{FF2B5EF4-FFF2-40B4-BE49-F238E27FC236}">
                <a16:creationId xmlns:a16="http://schemas.microsoft.com/office/drawing/2014/main" id="{BC7D3FE8-BDD2-4D7A-94DA-8712C3CB5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600" y="381000"/>
            <a:ext cx="6807200" cy="1082040"/>
          </a:xfrm>
        </p:spPr>
        <p:txBody>
          <a:bodyPr>
            <a:noAutofit/>
          </a:bodyPr>
          <a:lstStyle/>
          <a:p>
            <a:pPr algn="ctr"/>
            <a:r>
              <a:rPr lang="lv-LV" altLang="lv-LV" sz="1600" b="0" dirty="0">
                <a:latin typeface="Verdana" panose="020B0604030504040204" pitchFamily="34" charset="0"/>
                <a:ea typeface="Verdana" panose="020B0604030504040204" pitchFamily="34" charset="0"/>
              </a:rPr>
              <a:t>4.3.5.1. «Sabiedrībā balstītu sociālo pakalpojumu pieejamības palielināšana»</a:t>
            </a:r>
          </a:p>
        </p:txBody>
      </p:sp>
      <p:sp>
        <p:nvSpPr>
          <p:cNvPr id="14342" name="Slide Number Placeholder 5">
            <a:extLst>
              <a:ext uri="{FF2B5EF4-FFF2-40B4-BE49-F238E27FC236}">
                <a16:creationId xmlns:a16="http://schemas.microsoft.com/office/drawing/2014/main" id="{8589414A-EC06-43CA-860D-D39439CFA2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7DB5236-3E4B-4774-B7F6-96F2C3C4F0BD}" type="slidenum">
              <a:rPr lang="en-US" altLang="lv-LV"/>
              <a:pPr/>
              <a:t>8</a:t>
            </a:fld>
            <a:endParaRPr lang="en-US" altLang="lv-LV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3C0543-71AB-4F35-A790-7159C8CFC494}"/>
              </a:ext>
            </a:extLst>
          </p:cNvPr>
          <p:cNvSpPr txBox="1"/>
          <p:nvPr/>
        </p:nvSpPr>
        <p:spPr>
          <a:xfrm>
            <a:off x="351297" y="2299978"/>
            <a:ext cx="4852074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Jaunu sabiedrībā balstītu sociālo pakalpojumu sniegšanas vietu izveide (tikai 1.kārta)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ndividuāl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vajadzīb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u 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izvērtēšana, atbalsta plānu izstrāde, atbalsta dažādošana aprūpes nodrošināšanai cilvēka dzīvesvietā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Sabiedrībā balstītu sociālo pakalpojumu sniegšana mērķa grupas personām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Projekta iesniedzēja speciālistu apmācības, supervīzijas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E329EC-D164-4238-B8E9-45ACC9CC6616}"/>
              </a:ext>
            </a:extLst>
          </p:cNvPr>
          <p:cNvSpPr txBox="1"/>
          <p:nvPr/>
        </p:nvSpPr>
        <p:spPr>
          <a:xfrm>
            <a:off x="268800" y="1851960"/>
            <a:ext cx="50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Galvenās atbalstāmās darbības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EA2BF9-9257-454A-B82C-103C78092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937947"/>
              </p:ext>
            </p:extLst>
          </p:nvPr>
        </p:nvGraphicFramePr>
        <p:xfrm>
          <a:off x="5378892" y="1711717"/>
          <a:ext cx="3612707" cy="4809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762">
                  <a:extLst>
                    <a:ext uri="{9D8B030D-6E8A-4147-A177-3AD203B41FA5}">
                      <a16:colId xmlns:a16="http://schemas.microsoft.com/office/drawing/2014/main" val="1457752924"/>
                    </a:ext>
                  </a:extLst>
                </a:gridCol>
                <a:gridCol w="2969945">
                  <a:extLst>
                    <a:ext uri="{9D8B030D-6E8A-4147-A177-3AD203B41FA5}">
                      <a16:colId xmlns:a16="http://schemas.microsoft.com/office/drawing/2014/main" val="389780235"/>
                    </a:ext>
                  </a:extLst>
                </a:gridCol>
              </a:tblGrid>
              <a:tr h="1287420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Cilvēki pensijas vecumā, jo īpaši cilvēki ar demenci, viņu ģimenes locekļi, cilvēki ar ļoti smagiem un multipliem funkcionāliem traucējumiem, t.sk., personas ar GRT un bērni ar FT</a:t>
                      </a:r>
                    </a:p>
                    <a:p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9425946"/>
                  </a:ext>
                </a:extLst>
              </a:tr>
              <a:tr h="813769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76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87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</a:t>
                      </a:r>
                      <a:r>
                        <a:rPr lang="en-US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61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</a:t>
                      </a:r>
                      <a:r>
                        <a:rPr lang="lv-LV" sz="1200" i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euro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(ESF+),          </a:t>
                      </a:r>
                      <a:r>
                        <a:rPr lang="lv-LV" sz="1000" i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t.sk., </a:t>
                      </a:r>
                      <a:r>
                        <a:rPr lang="lv-LV" sz="1000" i="0" noProof="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šķērsfinansējums</a:t>
                      </a:r>
                      <a:r>
                        <a:rPr lang="lv-LV" sz="1000" i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40 185 181 </a:t>
                      </a:r>
                      <a:r>
                        <a:rPr lang="lv-LV" sz="1000" i="1" noProof="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euro</a:t>
                      </a:r>
                      <a:r>
                        <a:rPr lang="lv-LV" sz="1000" i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ERAF tipa izmaksām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0854003"/>
                  </a:ext>
                </a:extLst>
              </a:tr>
              <a:tr h="819811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1.k. 2024.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II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  <a:endParaRPr lang="en-US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2.k. 2024. III cet. – 2026. II cet.</a:t>
                      </a:r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.k. 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 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pēc ERAF 4.3.1.5.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79479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APIA</a:t>
                      </a:r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/IPA </a:t>
                      </a:r>
                      <a:r>
                        <a:rPr lang="en-U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(3.kārta)</a:t>
                      </a:r>
                      <a:endParaRPr lang="lv-LV" sz="12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</a:t>
                      </a:r>
                      <a:r>
                        <a:rPr lang="en-US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-2.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k. – </a:t>
                      </a:r>
                      <a:r>
                        <a:rPr lang="lv-LV" sz="12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pašvaldības</a:t>
                      </a:r>
                      <a:r>
                        <a:rPr lang="en-US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/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NVO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.k. – pašvaldība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 (4.3.1.5.)</a:t>
                      </a:r>
                      <a:endParaRPr lang="lv-LV" sz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7215592"/>
                  </a:ext>
                </a:extLst>
              </a:tr>
              <a:tr h="1118778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Kritēriji AK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</a:p>
                    <a:p>
                      <a:pPr algn="l"/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Kritēriji UK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</a:p>
                    <a:p>
                      <a:pPr algn="l"/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TAP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</a:p>
                    <a:p>
                      <a:pPr algn="l"/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MK 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  <a:endParaRPr lang="en-US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/>
                      <a:r>
                        <a:rPr lang="lv-LV" sz="1200" i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Atlase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(1.-2.k.) 2024. I cet. – 2 cet.</a:t>
                      </a:r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7304384"/>
                  </a:ext>
                </a:extLst>
              </a:tr>
            </a:tbl>
          </a:graphicData>
        </a:graphic>
      </p:graphicFrame>
      <p:pic>
        <p:nvPicPr>
          <p:cNvPr id="23" name="Content Placeholder 6">
            <a:extLst>
              <a:ext uri="{FF2B5EF4-FFF2-40B4-BE49-F238E27FC236}">
                <a16:creationId xmlns:a16="http://schemas.microsoft.com/office/drawing/2014/main" id="{51B576DD-8C9C-4BDF-8558-0537C3DD5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390" y="2100488"/>
            <a:ext cx="493200" cy="493200"/>
          </a:xfr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934635A-D5A0-42DA-BC5A-B4FB0517D8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390" y="3253715"/>
            <a:ext cx="493200" cy="4932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405386F-11AF-4117-8252-12DFD586CC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390" y="4089139"/>
            <a:ext cx="493200" cy="4932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3FF3C52-3FA2-4217-8A21-CFFBC98D6D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003" y="4773587"/>
            <a:ext cx="493200" cy="493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374FF52-E583-43AA-B3C1-05364A4858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390" y="5694764"/>
            <a:ext cx="493200" cy="493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FA0CBFE-E406-F3BD-E2F3-B9FFA635729A}"/>
              </a:ext>
            </a:extLst>
          </p:cNvPr>
          <p:cNvSpPr txBox="1"/>
          <p:nvPr/>
        </p:nvSpPr>
        <p:spPr>
          <a:xfrm>
            <a:off x="243399" y="4606950"/>
            <a:ext cx="50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Sasniedzamie rādītāji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71CAFE-089E-5B2F-8DF7-209379A83018}"/>
              </a:ext>
            </a:extLst>
          </p:cNvPr>
          <p:cNvSpPr txBox="1"/>
          <p:nvPr/>
        </p:nvSpPr>
        <p:spPr>
          <a:xfrm>
            <a:off x="351297" y="4914727"/>
            <a:ext cx="485207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Izveidotas vai labiekārtotas pakalpojumu sniegšanas vietas 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</a:rPr>
              <a:t>540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(tikai 1.kārta)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Sniegti sabiedrībā balstīti sociālie pakalpojumi – </a:t>
            </a:r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1 </a:t>
            </a:r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65 personām </a:t>
            </a:r>
          </a:p>
        </p:txBody>
      </p:sp>
    </p:spTree>
    <p:extLst>
      <p:ext uri="{BB962C8B-B14F-4D97-AF65-F5344CB8AC3E}">
        <p14:creationId xmlns:p14="http://schemas.microsoft.com/office/powerpoint/2010/main" val="702161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AF83B8A-6493-4419-A02D-DFA9EA63D3AB}"/>
              </a:ext>
            </a:extLst>
          </p:cNvPr>
          <p:cNvSpPr/>
          <p:nvPr/>
        </p:nvSpPr>
        <p:spPr>
          <a:xfrm>
            <a:off x="195553" y="1711719"/>
            <a:ext cx="5110093" cy="46651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4338" name="Title 1">
            <a:extLst>
              <a:ext uri="{FF2B5EF4-FFF2-40B4-BE49-F238E27FC236}">
                <a16:creationId xmlns:a16="http://schemas.microsoft.com/office/drawing/2014/main" id="{BC7D3FE8-BDD2-4D7A-94DA-8712C3CB5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600" y="343535"/>
            <a:ext cx="6807200" cy="1082040"/>
          </a:xfrm>
        </p:spPr>
        <p:txBody>
          <a:bodyPr>
            <a:noAutofit/>
          </a:bodyPr>
          <a:lstStyle/>
          <a:p>
            <a:pPr algn="ctr"/>
            <a:r>
              <a:rPr lang="lv-LV" altLang="lv-LV" sz="1600" b="0" dirty="0">
                <a:latin typeface="Verdana" panose="020B0604030504040204" pitchFamily="34" charset="0"/>
                <a:ea typeface="Verdana" panose="020B0604030504040204" pitchFamily="34" charset="0"/>
              </a:rPr>
              <a:t>4.4.1.1. «Atbalsts jaunām pieejām sabiedrībā balstītu sociālo pakalpojumu sniegšanā (inovācijas)»</a:t>
            </a:r>
          </a:p>
        </p:txBody>
      </p:sp>
      <p:sp>
        <p:nvSpPr>
          <p:cNvPr id="14342" name="Slide Number Placeholder 5">
            <a:extLst>
              <a:ext uri="{FF2B5EF4-FFF2-40B4-BE49-F238E27FC236}">
                <a16:creationId xmlns:a16="http://schemas.microsoft.com/office/drawing/2014/main" id="{8589414A-EC06-43CA-860D-D39439CFA2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7DB5236-3E4B-4774-B7F6-96F2C3C4F0BD}" type="slidenum">
              <a:rPr lang="en-US" altLang="lv-LV"/>
              <a:pPr/>
              <a:t>9</a:t>
            </a:fld>
            <a:endParaRPr lang="en-US" altLang="lv-LV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3C0543-71AB-4F35-A790-7159C8CFC494}"/>
              </a:ext>
            </a:extLst>
          </p:cNvPr>
          <p:cNvSpPr txBox="1"/>
          <p:nvPr/>
        </p:nvSpPr>
        <p:spPr>
          <a:xfrm>
            <a:off x="351297" y="2218585"/>
            <a:ext cx="4852074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Sociālo inovāciju ideju atlase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Inovatīvu metožu sociālo pakalpojumu mērķa grupas personām sniegšanā izstrāde/aprobēšana; 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Apmācības darbam ar pasākuma mērķa grupu un konsultatīvs atbalsts sociālā pakalpojuma speciālistiem; </a:t>
            </a:r>
          </a:p>
          <a:p>
            <a:pPr marL="342900" indent="-342900"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Pierādījumos balstīti efektīvi/inovatīvi risinājumi sociālo pakalpojumu sniegšanā, piemēram, atkarību izraisošo vielu un procesu patēriņa mazināšanai.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E329EC-D164-4238-B8E9-45ACC9CC6616}"/>
              </a:ext>
            </a:extLst>
          </p:cNvPr>
          <p:cNvSpPr txBox="1"/>
          <p:nvPr/>
        </p:nvSpPr>
        <p:spPr>
          <a:xfrm>
            <a:off x="268800" y="1851960"/>
            <a:ext cx="50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Galvenās atbalstāmās darbības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EA2BF9-9257-454A-B82C-103C78092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105123"/>
              </p:ext>
            </p:extLst>
          </p:nvPr>
        </p:nvGraphicFramePr>
        <p:xfrm>
          <a:off x="5378892" y="1711717"/>
          <a:ext cx="3612707" cy="4859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762">
                  <a:extLst>
                    <a:ext uri="{9D8B030D-6E8A-4147-A177-3AD203B41FA5}">
                      <a16:colId xmlns:a16="http://schemas.microsoft.com/office/drawing/2014/main" val="1457752924"/>
                    </a:ext>
                  </a:extLst>
                </a:gridCol>
                <a:gridCol w="2969945">
                  <a:extLst>
                    <a:ext uri="{9D8B030D-6E8A-4147-A177-3AD203B41FA5}">
                      <a16:colId xmlns:a16="http://schemas.microsoft.com/office/drawing/2014/main" val="389780235"/>
                    </a:ext>
                  </a:extLst>
                </a:gridCol>
              </a:tblGrid>
              <a:tr h="1122943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cilvēki ar funkcionāliem </a:t>
                      </a:r>
                      <a:r>
                        <a:rPr lang="lv-LV" sz="12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traucējumiem;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lv-LV" sz="12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pensijas vecuma cilvēki, t.sk. ar demenci,  un viņu ģimenes locekļi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lv-LV" sz="12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ģimenes ar bērniem;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lv-LV" sz="12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bezpajumtnieki, ielu bērni un jaunieši;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lv-LV" sz="12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no atkarību vielām un procesiem atkarīgas personas;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lv-LV" sz="12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personas, kuras atbrīvotas no ieslodzījuma vietas u.c.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9425946"/>
                  </a:ext>
                </a:extLst>
              </a:tr>
              <a:tr h="363758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ESF 21 000 000 </a:t>
                      </a:r>
                      <a:r>
                        <a:rPr lang="lv-LV" sz="1200" i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euro</a:t>
                      </a:r>
                      <a:endParaRPr lang="lv-LV" sz="1200" i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0854003"/>
                  </a:ext>
                </a:extLst>
              </a:tr>
              <a:tr h="664028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II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7947927"/>
                  </a:ext>
                </a:extLst>
              </a:tr>
              <a:tr h="490829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lv-LV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PIA:</a:t>
                      </a:r>
                    </a:p>
                    <a:p>
                      <a:r>
                        <a:rPr lang="en-US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SIF </a:t>
                      </a:r>
                      <a:r>
                        <a:rPr lang="en-US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</a:t>
                      </a:r>
                      <a:r>
                        <a:rPr lang="lv-LV" sz="10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atbalsta saņēmēji </a:t>
                      </a:r>
                      <a:r>
                        <a:rPr lang="en-US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</a:t>
                      </a:r>
                      <a:r>
                        <a:rPr lang="lv-LV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NVO, </a:t>
                      </a:r>
                      <a:r>
                        <a:rPr lang="lv-LV" sz="1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pašvaldības</a:t>
                      </a:r>
                      <a:r>
                        <a:rPr lang="lv-LV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sociālo pakalpojumu sniedzēji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7215592"/>
                  </a:ext>
                </a:extLst>
              </a:tr>
              <a:tr h="1118778">
                <a:tc>
                  <a:txBody>
                    <a:bodyPr/>
                    <a:lstStyle/>
                    <a:p>
                      <a:pPr algn="l"/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Kritēriji AK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 cet.</a:t>
                      </a:r>
                    </a:p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Kritēriji UK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 cet.</a:t>
                      </a:r>
                    </a:p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TAP – 2022. I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cet.</a:t>
                      </a:r>
                    </a:p>
                    <a:p>
                      <a:pPr algn="l"/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MK  – 202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lv-LV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I cet.</a:t>
                      </a:r>
                      <a:endParaRPr lang="en-US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/>
                      <a:r>
                        <a:rPr lang="lv-LV" sz="1200" i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Atlase</a:t>
                      </a:r>
                      <a:r>
                        <a:rPr lang="en-US" sz="1200" i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– 2023. II cet.</a:t>
                      </a:r>
                      <a:endParaRPr lang="lv-LV" sz="1200" i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7304384"/>
                  </a:ext>
                </a:extLst>
              </a:tr>
            </a:tbl>
          </a:graphicData>
        </a:graphic>
      </p:graphicFrame>
      <p:pic>
        <p:nvPicPr>
          <p:cNvPr id="23" name="Content Placeholder 6">
            <a:extLst>
              <a:ext uri="{FF2B5EF4-FFF2-40B4-BE49-F238E27FC236}">
                <a16:creationId xmlns:a16="http://schemas.microsoft.com/office/drawing/2014/main" id="{51B576DD-8C9C-4BDF-8558-0537C3DD5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390" y="2100488"/>
            <a:ext cx="493200" cy="493200"/>
          </a:xfr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934635A-D5A0-42DA-BC5A-B4FB0517D8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390" y="3809605"/>
            <a:ext cx="493200" cy="4932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405386F-11AF-4117-8252-12DFD586CC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390" y="4323492"/>
            <a:ext cx="493200" cy="4932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3FF3C52-3FA2-4217-8A21-CFFBC98D6D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390" y="5104667"/>
            <a:ext cx="493200" cy="493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374FF52-E583-43AA-B3C1-05364A4858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390" y="5777425"/>
            <a:ext cx="493200" cy="493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B60CB9-D70C-D590-E4D4-97D0015DDA94}"/>
              </a:ext>
            </a:extLst>
          </p:cNvPr>
          <p:cNvSpPr txBox="1"/>
          <p:nvPr/>
        </p:nvSpPr>
        <p:spPr>
          <a:xfrm>
            <a:off x="323243" y="5111685"/>
            <a:ext cx="50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Sniegtais atbalsts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1B255F-B98A-EF8E-259B-9B66253B5A77}"/>
              </a:ext>
            </a:extLst>
          </p:cNvPr>
          <p:cNvSpPr txBox="1"/>
          <p:nvPr/>
        </p:nvSpPr>
        <p:spPr>
          <a:xfrm>
            <a:off x="538733" y="5396051"/>
            <a:ext cx="485207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Atbalstītas vismaz </a:t>
            </a:r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</a:rPr>
              <a:t>30 </a:t>
            </a:r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sociālās inovācijas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Maksimālais atbalsts 1 inovācijas īstenošanai 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</a:rPr>
              <a:t>646 666 euro</a:t>
            </a:r>
            <a:endParaRPr lang="lv-LV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74041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1969</TotalTime>
  <Words>1212</Words>
  <Application>Microsoft Office PowerPoint</Application>
  <PresentationFormat>On-screen Show (4:3)</PresentationFormat>
  <Paragraphs>148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89_Prezentacija_templateLV</vt:lpstr>
      <vt:lpstr>LM plānotās ES fondu un ANM investīcijas 2021.-2027. periodā </vt:lpstr>
      <vt:lpstr>PowerPoint Presentation</vt:lpstr>
      <vt:lpstr>3.1.2.1.i. investīcijas “Publisko pakalpojumu un nodarbinātības pieejamības veicināšanas pasākumi cilvēkiem ar funkcionāliem traucējumiem” pasākums “Valsts un pašvaldību ēku vides pieejamības nodrošināšanas pasākumi”</vt:lpstr>
      <vt:lpstr>3.1.2.1.i. investīcijas “Publisko pakalpojumu un nodarbinātības pieejamības veicināšanas pasākumi cilvēkiem ar funkcionāliem traucējumiem” pasākums “Atbalsta pasākumi cilvēkiem ar invaliditāti mājokļu vides pieejamības nodrošināšanai”</vt:lpstr>
      <vt:lpstr>3.1.2.3.i. investīcijas “Ilgstošas sociālās aprūpes pakalpojuma noturība un nepārtrauktība jaunu ģimeniskai videi pietuvinātu aprūpes pakalpojumu sniedzēju attīstība pensijas vecuma personām”</vt:lpstr>
      <vt:lpstr>PowerPoint Presentation</vt:lpstr>
      <vt:lpstr>4.3.1.5. «Sabiedrībā balstīto sociālo pakalpojumu infrastruktūras izveide un attīstība»</vt:lpstr>
      <vt:lpstr>4.3.5.1. «Sabiedrībā balstītu sociālo pakalpojumu pieejamības palielināšana»</vt:lpstr>
      <vt:lpstr>4.4.1.1. «Atbalsts jaunām pieejām sabiedrībā balstītu sociālo pakalpojumu sniegšanā (inovācijas)»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Kristine Lasmane</cp:lastModifiedBy>
  <cp:revision>166</cp:revision>
  <dcterms:created xsi:type="dcterms:W3CDTF">2014-11-20T14:46:47Z</dcterms:created>
  <dcterms:modified xsi:type="dcterms:W3CDTF">2022-11-01T15:57:29Z</dcterms:modified>
</cp:coreProperties>
</file>