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391" r:id="rId3"/>
    <p:sldId id="396" r:id="rId4"/>
    <p:sldId id="392" r:id="rId5"/>
    <p:sldId id="394" r:id="rId6"/>
    <p:sldId id="393" r:id="rId7"/>
    <p:sldId id="395" r:id="rId8"/>
    <p:sldId id="406" r:id="rId9"/>
    <p:sldId id="398" r:id="rId10"/>
    <p:sldId id="407" r:id="rId11"/>
    <p:sldId id="408" r:id="rId12"/>
    <p:sldId id="409" r:id="rId13"/>
    <p:sldId id="410" r:id="rId14"/>
    <p:sldId id="411" r:id="rId15"/>
    <p:sldId id="404" r:id="rId16"/>
    <p:sldId id="400" r:id="rId17"/>
    <p:sldId id="413" r:id="rId18"/>
    <p:sldId id="412" r:id="rId19"/>
    <p:sldId id="402" r:id="rId20"/>
    <p:sldId id="257" r:id="rId21"/>
    <p:sldId id="258" r:id="rId22"/>
    <p:sldId id="259" r:id="rId23"/>
    <p:sldId id="260" r:id="rId24"/>
    <p:sldId id="261" r:id="rId25"/>
    <p:sldId id="337" r:id="rId26"/>
    <p:sldId id="267" r:id="rId27"/>
    <p:sldId id="287" r:id="rId28"/>
    <p:sldId id="263" r:id="rId29"/>
    <p:sldId id="264" r:id="rId30"/>
    <p:sldId id="266" r:id="rId31"/>
    <p:sldId id="288" r:id="rId32"/>
    <p:sldId id="293" r:id="rId33"/>
    <p:sldId id="268" r:id="rId34"/>
    <p:sldId id="271" r:id="rId35"/>
    <p:sldId id="272" r:id="rId36"/>
    <p:sldId id="389" r:id="rId37"/>
    <p:sldId id="291" r:id="rId38"/>
    <p:sldId id="274" r:id="rId39"/>
    <p:sldId id="366" r:id="rId40"/>
    <p:sldId id="292" r:id="rId41"/>
    <p:sldId id="280" r:id="rId42"/>
    <p:sldId id="387" r:id="rId43"/>
    <p:sldId id="388" r:id="rId44"/>
    <p:sldId id="285" r:id="rId45"/>
  </p:sldIdLst>
  <p:sldSz cx="12192000" cy="6858000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194865-8908-42FE-B2CE-2562A31D1094}" name="Karīna Caunīte-Orupe" initials="KCO" userId="S::Karina.Caunite-Orupe@izm.gov.lv::4cd638cf-9a7e-42d3-b13a-eda248b5573d" providerId="AD"/>
  <p188:author id="{827FC1DB-D6B8-F68A-F556-38BECAAFCFE2}" name="Ramona Urtāne" initials="RU" userId="Ramona Urtān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A2B1FC"/>
    <a:srgbClr val="649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CEDB"/>
          </a:solidFill>
        </a:fill>
      </a:tcStyle>
    </a:wholeTbl>
    <a:band2H>
      <a:tcTxStyle/>
      <a:tcStyle>
        <a:tcBdr/>
        <a:fill>
          <a:solidFill>
            <a:srgbClr val="E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DBE7"/>
          </a:solidFill>
        </a:fill>
      </a:tcStyle>
    </a:wholeTbl>
    <a:band2H>
      <a:tcTxStyle/>
      <a:tcStyle>
        <a:tcBdr/>
        <a:fill>
          <a:solidFill>
            <a:srgbClr val="F0EE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F8FA"/>
          </a:solidFill>
        </a:fill>
      </a:tcStyle>
    </a:wholeTbl>
    <a:band2H>
      <a:tcTxStyle/>
      <a:tcStyle>
        <a:tcBdr/>
        <a:fill>
          <a:solidFill>
            <a:srgbClr val="FCFB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8EE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CEDB"/>
          </a:solidFill>
        </a:fill>
      </a:tcStyle>
    </a:wholeTbl>
    <a:band2H>
      <a:tcTxStyle/>
      <a:tcStyle>
        <a:tcBdr/>
        <a:fill>
          <a:solidFill>
            <a:srgbClr val="E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7901"/>
  </p:normalViewPr>
  <p:slideViewPr>
    <p:cSldViewPr snapToGrid="0">
      <p:cViewPr varScale="1">
        <p:scale>
          <a:sx n="45" d="100"/>
          <a:sy n="45" d="100"/>
        </p:scale>
        <p:origin x="147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ite.kanavina\AppData\Local\Microsoft\Windows\INetCache\Content.Outlook\DVEO31IM\Data_Latv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ite.kanavina\AppData\Local\Microsoft\Windows\INetCache\Content.Outlook\DVEO31IM\Data_Latv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ite.kanavina\AppData\Local\Microsoft\Windows\INetCache\Content.Outlook\DVEO31IM\Data_Latvi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ite.kanavina\AppData\Local\Microsoft\Windows\INetCache\Content.Outlook\DVEO31IM\Data_Latvi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ite.kanavina\AppData\Local\Microsoft\Windows\INetCache\Content.Outlook\DVEO31IM\Data_Latvi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Izglītības</a:t>
            </a:r>
            <a:r>
              <a:rPr lang="en-US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iestāžu skaits ar v</a:t>
            </a:r>
            <a:r>
              <a:rPr lang="en-US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idējo izglītojamo</a:t>
            </a:r>
            <a:r>
              <a:rPr lang="en-US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skaitu </a:t>
            </a:r>
            <a:r>
              <a:rPr lang="en-US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- 6.</a:t>
            </a:r>
            <a:r>
              <a:rPr lang="en-US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klasēs pa reģioniem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'vidējais klašu grupās'!$A$6</c:f>
              <c:strCache>
                <c:ptCount val="1"/>
                <c:pt idx="0">
                  <c:v>Rīga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'vidējais klašu grupās'!$B$5:$D$5</c:f>
              <c:strCache>
                <c:ptCount val="3"/>
                <c:pt idx="0">
                  <c:v>1-7 izglītojamie klasē</c:v>
                </c:pt>
                <c:pt idx="1">
                  <c:v>8-10 izglītojamie klasē</c:v>
                </c:pt>
                <c:pt idx="2">
                  <c:v>11 un vairāk izglītojamie klasē</c:v>
                </c:pt>
              </c:strCache>
            </c:strRef>
          </c:cat>
          <c:val>
            <c:numRef>
              <c:f>'vidējais klašu grupās'!$B$6:$D$6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BA-408A-B668-7A04D0C203A3}"/>
            </c:ext>
          </c:extLst>
        </c:ser>
        <c:ser>
          <c:idx val="1"/>
          <c:order val="1"/>
          <c:tx>
            <c:strRef>
              <c:f>'vidējais klašu grupās'!$A$7</c:f>
              <c:strCache>
                <c:ptCount val="1"/>
                <c:pt idx="0">
                  <c:v>Rīgas reģions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'vidējais klašu grupās'!$B$5:$D$5</c:f>
              <c:strCache>
                <c:ptCount val="3"/>
                <c:pt idx="0">
                  <c:v>1-7 izglītojamie klasē</c:v>
                </c:pt>
                <c:pt idx="1">
                  <c:v>8-10 izglītojamie klasē</c:v>
                </c:pt>
                <c:pt idx="2">
                  <c:v>11 un vairāk izglītojamie klasē</c:v>
                </c:pt>
              </c:strCache>
            </c:strRef>
          </c:cat>
          <c:val>
            <c:numRef>
              <c:f>'vidējais klašu grupās'!$B$7:$D$7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BA-408A-B668-7A04D0C203A3}"/>
            </c:ext>
          </c:extLst>
        </c:ser>
        <c:ser>
          <c:idx val="2"/>
          <c:order val="2"/>
          <c:tx>
            <c:strRef>
              <c:f>'vidējais klašu grupās'!$A$8</c:f>
              <c:strCache>
                <c:ptCount val="1"/>
                <c:pt idx="0">
                  <c:v>Vidzemes reģions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'vidējais klašu grupās'!$B$5:$D$5</c:f>
              <c:strCache>
                <c:ptCount val="3"/>
                <c:pt idx="0">
                  <c:v>1-7 izglītojamie klasē</c:v>
                </c:pt>
                <c:pt idx="1">
                  <c:v>8-10 izglītojamie klasē</c:v>
                </c:pt>
                <c:pt idx="2">
                  <c:v>11 un vairāk izglītojamie klasē</c:v>
                </c:pt>
              </c:strCache>
            </c:strRef>
          </c:cat>
          <c:val>
            <c:numRef>
              <c:f>'vidējais klašu grupās'!$B$8:$D$8</c:f>
              <c:numCache>
                <c:formatCode>General</c:formatCode>
                <c:ptCount val="3"/>
                <c:pt idx="0">
                  <c:v>21</c:v>
                </c:pt>
                <c:pt idx="1">
                  <c:v>14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BA-408A-B668-7A04D0C203A3}"/>
            </c:ext>
          </c:extLst>
        </c:ser>
        <c:ser>
          <c:idx val="3"/>
          <c:order val="3"/>
          <c:tx>
            <c:strRef>
              <c:f>'vidējais klašu grupās'!$A$9</c:f>
              <c:strCache>
                <c:ptCount val="1"/>
                <c:pt idx="0">
                  <c:v>Latgales reģions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'vidējais klašu grupās'!$B$5:$D$5</c:f>
              <c:strCache>
                <c:ptCount val="3"/>
                <c:pt idx="0">
                  <c:v>1-7 izglītojamie klasē</c:v>
                </c:pt>
                <c:pt idx="1">
                  <c:v>8-10 izglītojamie klasē</c:v>
                </c:pt>
                <c:pt idx="2">
                  <c:v>11 un vairāk izglītojamie klasē</c:v>
                </c:pt>
              </c:strCache>
            </c:strRef>
          </c:cat>
          <c:val>
            <c:numRef>
              <c:f>'vidējais klašu grupās'!$B$9:$D$9</c:f>
              <c:numCache>
                <c:formatCode>General</c:formatCode>
                <c:ptCount val="3"/>
                <c:pt idx="0">
                  <c:v>24</c:v>
                </c:pt>
                <c:pt idx="1">
                  <c:v>18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BA-408A-B668-7A04D0C203A3}"/>
            </c:ext>
          </c:extLst>
        </c:ser>
        <c:ser>
          <c:idx val="4"/>
          <c:order val="4"/>
          <c:tx>
            <c:strRef>
              <c:f>'vidējais klašu grupās'!$A$10</c:f>
              <c:strCache>
                <c:ptCount val="1"/>
                <c:pt idx="0">
                  <c:v>Zemgales reģions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'vidējais klašu grupās'!$B$5:$D$5</c:f>
              <c:strCache>
                <c:ptCount val="3"/>
                <c:pt idx="0">
                  <c:v>1-7 izglītojamie klasē</c:v>
                </c:pt>
                <c:pt idx="1">
                  <c:v>8-10 izglītojamie klasē</c:v>
                </c:pt>
                <c:pt idx="2">
                  <c:v>11 un vairāk izglītojamie klasē</c:v>
                </c:pt>
              </c:strCache>
            </c:strRef>
          </c:cat>
          <c:val>
            <c:numRef>
              <c:f>'vidējais klašu grupās'!$B$10:$D$10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BA-408A-B668-7A04D0C203A3}"/>
            </c:ext>
          </c:extLst>
        </c:ser>
        <c:ser>
          <c:idx val="5"/>
          <c:order val="5"/>
          <c:tx>
            <c:strRef>
              <c:f>'vidējais klašu grupās'!$A$11</c:f>
              <c:strCache>
                <c:ptCount val="1"/>
                <c:pt idx="0">
                  <c:v>Kurzemes reģions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'vidējais klašu grupās'!$B$5:$D$5</c:f>
              <c:strCache>
                <c:ptCount val="3"/>
                <c:pt idx="0">
                  <c:v>1-7 izglītojamie klasē</c:v>
                </c:pt>
                <c:pt idx="1">
                  <c:v>8-10 izglītojamie klasē</c:v>
                </c:pt>
                <c:pt idx="2">
                  <c:v>11 un vairāk izglītojamie klasē</c:v>
                </c:pt>
              </c:strCache>
            </c:strRef>
          </c:cat>
          <c:val>
            <c:numRef>
              <c:f>'vidējais klašu grupās'!$B$11:$D$11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BA-408A-B668-7A04D0C20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1747551"/>
        <c:axId val="520458319"/>
      </c:barChart>
      <c:catAx>
        <c:axId val="521747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20458319"/>
        <c:crosses val="autoZero"/>
        <c:auto val="1"/>
        <c:lblAlgn val="ctr"/>
        <c:lblOffset val="100"/>
        <c:noMultiLvlLbl val="0"/>
      </c:catAx>
      <c:valAx>
        <c:axId val="5204583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1747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Izglītības iestāžu skaits ar vidējo izglītojamo skaitu 7. - 9. klasēs pa reģioniem</a:t>
            </a:r>
            <a:endParaRPr lang="lv-LV" sz="140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4229002624671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'vidējais klašu grupās'!$A$16</c:f>
              <c:strCache>
                <c:ptCount val="1"/>
                <c:pt idx="0">
                  <c:v>Rīga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'vidējais klašu grupās'!$B$15:$D$15</c:f>
              <c:strCache>
                <c:ptCount val="3"/>
                <c:pt idx="0">
                  <c:v>1-7 izglītojamie klasē</c:v>
                </c:pt>
                <c:pt idx="1">
                  <c:v>8-10 izglītojamie klasē</c:v>
                </c:pt>
                <c:pt idx="2">
                  <c:v>11 un vairāk izglītojamie klasē</c:v>
                </c:pt>
              </c:strCache>
            </c:strRef>
          </c:cat>
          <c:val>
            <c:numRef>
              <c:f>'vidējais klašu grupās'!$B$16:$D$16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59-4971-BD03-CF0A0FAD1CAF}"/>
            </c:ext>
          </c:extLst>
        </c:ser>
        <c:ser>
          <c:idx val="1"/>
          <c:order val="1"/>
          <c:tx>
            <c:strRef>
              <c:f>'vidējais klašu grupās'!$A$17</c:f>
              <c:strCache>
                <c:ptCount val="1"/>
                <c:pt idx="0">
                  <c:v>Rīgas reģions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'vidējais klašu grupās'!$B$15:$D$15</c:f>
              <c:strCache>
                <c:ptCount val="3"/>
                <c:pt idx="0">
                  <c:v>1-7 izglītojamie klasē</c:v>
                </c:pt>
                <c:pt idx="1">
                  <c:v>8-10 izglītojamie klasē</c:v>
                </c:pt>
                <c:pt idx="2">
                  <c:v>11 un vairāk izglītojamie klasē</c:v>
                </c:pt>
              </c:strCache>
            </c:strRef>
          </c:cat>
          <c:val>
            <c:numRef>
              <c:f>'vidējais klašu grupās'!$B$17:$D$17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59-4971-BD03-CF0A0FAD1CAF}"/>
            </c:ext>
          </c:extLst>
        </c:ser>
        <c:ser>
          <c:idx val="2"/>
          <c:order val="2"/>
          <c:tx>
            <c:strRef>
              <c:f>'vidējais klašu grupās'!$A$18</c:f>
              <c:strCache>
                <c:ptCount val="1"/>
                <c:pt idx="0">
                  <c:v>Vidzemes reģions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'vidējais klašu grupās'!$B$15:$D$15</c:f>
              <c:strCache>
                <c:ptCount val="3"/>
                <c:pt idx="0">
                  <c:v>1-7 izglītojamie klasē</c:v>
                </c:pt>
                <c:pt idx="1">
                  <c:v>8-10 izglītojamie klasē</c:v>
                </c:pt>
                <c:pt idx="2">
                  <c:v>11 un vairāk izglītojamie klasē</c:v>
                </c:pt>
              </c:strCache>
            </c:strRef>
          </c:cat>
          <c:val>
            <c:numRef>
              <c:f>'vidējais klašu grupās'!$B$18:$D$18</c:f>
              <c:numCache>
                <c:formatCode>General</c:formatCode>
                <c:ptCount val="3"/>
                <c:pt idx="0">
                  <c:v>14</c:v>
                </c:pt>
                <c:pt idx="1">
                  <c:v>21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59-4971-BD03-CF0A0FAD1CAF}"/>
            </c:ext>
          </c:extLst>
        </c:ser>
        <c:ser>
          <c:idx val="3"/>
          <c:order val="3"/>
          <c:tx>
            <c:strRef>
              <c:f>'vidējais klašu grupās'!$A$19</c:f>
              <c:strCache>
                <c:ptCount val="1"/>
                <c:pt idx="0">
                  <c:v>Latgales reģions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'vidējais klašu grupās'!$B$15:$D$15</c:f>
              <c:strCache>
                <c:ptCount val="3"/>
                <c:pt idx="0">
                  <c:v>1-7 izglītojamie klasē</c:v>
                </c:pt>
                <c:pt idx="1">
                  <c:v>8-10 izglītojamie klasē</c:v>
                </c:pt>
                <c:pt idx="2">
                  <c:v>11 un vairāk izglītojamie klasē</c:v>
                </c:pt>
              </c:strCache>
            </c:strRef>
          </c:cat>
          <c:val>
            <c:numRef>
              <c:f>'vidējais klašu grupās'!$B$19:$D$19</c:f>
              <c:numCache>
                <c:formatCode>General</c:formatCode>
                <c:ptCount val="3"/>
                <c:pt idx="0">
                  <c:v>17</c:v>
                </c:pt>
                <c:pt idx="1">
                  <c:v>13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59-4971-BD03-CF0A0FAD1CAF}"/>
            </c:ext>
          </c:extLst>
        </c:ser>
        <c:ser>
          <c:idx val="4"/>
          <c:order val="4"/>
          <c:tx>
            <c:strRef>
              <c:f>'vidējais klašu grupās'!$A$20</c:f>
              <c:strCache>
                <c:ptCount val="1"/>
                <c:pt idx="0">
                  <c:v>Zemgales reģions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'vidējais klašu grupās'!$B$15:$D$15</c:f>
              <c:strCache>
                <c:ptCount val="3"/>
                <c:pt idx="0">
                  <c:v>1-7 izglītojamie klasē</c:v>
                </c:pt>
                <c:pt idx="1">
                  <c:v>8-10 izglītojamie klasē</c:v>
                </c:pt>
                <c:pt idx="2">
                  <c:v>11 un vairāk izglītojamie klasē</c:v>
                </c:pt>
              </c:strCache>
            </c:strRef>
          </c:cat>
          <c:val>
            <c:numRef>
              <c:f>'vidējais klašu grupās'!$B$20:$D$20</c:f>
              <c:numCache>
                <c:formatCode>General</c:formatCode>
                <c:ptCount val="3"/>
                <c:pt idx="0">
                  <c:v>5</c:v>
                </c:pt>
                <c:pt idx="1">
                  <c:v>8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59-4971-BD03-CF0A0FAD1CAF}"/>
            </c:ext>
          </c:extLst>
        </c:ser>
        <c:ser>
          <c:idx val="5"/>
          <c:order val="5"/>
          <c:tx>
            <c:strRef>
              <c:f>'vidējais klašu grupās'!$A$21</c:f>
              <c:strCache>
                <c:ptCount val="1"/>
                <c:pt idx="0">
                  <c:v>Kurzemes reģions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'vidējais klašu grupās'!$B$15:$D$15</c:f>
              <c:strCache>
                <c:ptCount val="3"/>
                <c:pt idx="0">
                  <c:v>1-7 izglītojamie klasē</c:v>
                </c:pt>
                <c:pt idx="1">
                  <c:v>8-10 izglītojamie klasē</c:v>
                </c:pt>
                <c:pt idx="2">
                  <c:v>11 un vairāk izglītojamie klasē</c:v>
                </c:pt>
              </c:strCache>
            </c:strRef>
          </c:cat>
          <c:val>
            <c:numRef>
              <c:f>'vidējais klašu grupās'!$B$21:$D$21</c:f>
              <c:numCache>
                <c:formatCode>General</c:formatCode>
                <c:ptCount val="3"/>
                <c:pt idx="0">
                  <c:v>9</c:v>
                </c:pt>
                <c:pt idx="1">
                  <c:v>16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59-4971-BD03-CF0A0FAD1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6382703"/>
        <c:axId val="676384783"/>
      </c:barChart>
      <c:catAx>
        <c:axId val="676382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76384783"/>
        <c:crosses val="autoZero"/>
        <c:auto val="1"/>
        <c:lblAlgn val="ctr"/>
        <c:lblOffset val="100"/>
        <c:noMultiLvlLbl val="0"/>
      </c:catAx>
      <c:valAx>
        <c:axId val="676384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76382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b="1" i="0" baseline="0">
                <a:effectLst/>
              </a:rPr>
              <a:t>Izglītības iestāžu skaits ar vidējo izglītojamo skaitu 10. - 12. klasēs pa reģioniem</a:t>
            </a:r>
            <a:endParaRPr lang="lv-LV" sz="1400">
              <a:effectLst/>
            </a:endParaRPr>
          </a:p>
        </c:rich>
      </c:tx>
      <c:layout>
        <c:manualLayout>
          <c:xMode val="edge"/>
          <c:yMode val="edge"/>
          <c:x val="0.115895669291338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'vidējais klašu grupās'!$A$26</c:f>
              <c:strCache>
                <c:ptCount val="1"/>
                <c:pt idx="0">
                  <c:v>Rīga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'vidējais klašu grupās'!$B$25:$D$25</c:f>
              <c:strCache>
                <c:ptCount val="3"/>
                <c:pt idx="0">
                  <c:v>1-7 izglītojamie klasē</c:v>
                </c:pt>
                <c:pt idx="1">
                  <c:v>8-10 izglītojamie klasē</c:v>
                </c:pt>
                <c:pt idx="2">
                  <c:v>11 un vairāk izglītojamie klasē</c:v>
                </c:pt>
              </c:strCache>
            </c:strRef>
          </c:cat>
          <c:val>
            <c:numRef>
              <c:f>'vidējais klašu grupās'!$B$26:$D$26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8B-4B49-B0F2-1AC180435E5D}"/>
            </c:ext>
          </c:extLst>
        </c:ser>
        <c:ser>
          <c:idx val="1"/>
          <c:order val="1"/>
          <c:tx>
            <c:strRef>
              <c:f>'vidējais klašu grupās'!$A$27</c:f>
              <c:strCache>
                <c:ptCount val="1"/>
                <c:pt idx="0">
                  <c:v>Rīgas reģions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'vidējais klašu grupās'!$B$25:$D$25</c:f>
              <c:strCache>
                <c:ptCount val="3"/>
                <c:pt idx="0">
                  <c:v>1-7 izglītojamie klasē</c:v>
                </c:pt>
                <c:pt idx="1">
                  <c:v>8-10 izglītojamie klasē</c:v>
                </c:pt>
                <c:pt idx="2">
                  <c:v>11 un vairāk izglītojamie klasē</c:v>
                </c:pt>
              </c:strCache>
            </c:strRef>
          </c:cat>
          <c:val>
            <c:numRef>
              <c:f>'vidējais klašu grupās'!$B$27:$D$27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8B-4B49-B0F2-1AC180435E5D}"/>
            </c:ext>
          </c:extLst>
        </c:ser>
        <c:ser>
          <c:idx val="2"/>
          <c:order val="2"/>
          <c:tx>
            <c:strRef>
              <c:f>'vidējais klašu grupās'!$A$28</c:f>
              <c:strCache>
                <c:ptCount val="1"/>
                <c:pt idx="0">
                  <c:v>Vidzemes reģions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'vidējais klašu grupās'!$B$25:$D$25</c:f>
              <c:strCache>
                <c:ptCount val="3"/>
                <c:pt idx="0">
                  <c:v>1-7 izglītojamie klasē</c:v>
                </c:pt>
                <c:pt idx="1">
                  <c:v>8-10 izglītojamie klasē</c:v>
                </c:pt>
                <c:pt idx="2">
                  <c:v>11 un vairāk izglītojamie klasē</c:v>
                </c:pt>
              </c:strCache>
            </c:strRef>
          </c:cat>
          <c:val>
            <c:numRef>
              <c:f>'vidējais klašu grupās'!$B$28:$D$28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8B-4B49-B0F2-1AC180435E5D}"/>
            </c:ext>
          </c:extLst>
        </c:ser>
        <c:ser>
          <c:idx val="3"/>
          <c:order val="3"/>
          <c:tx>
            <c:strRef>
              <c:f>'vidējais klašu grupās'!$A$29</c:f>
              <c:strCache>
                <c:ptCount val="1"/>
                <c:pt idx="0">
                  <c:v>Latgales reģions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'vidējais klašu grupās'!$B$25:$D$25</c:f>
              <c:strCache>
                <c:ptCount val="3"/>
                <c:pt idx="0">
                  <c:v>1-7 izglītojamie klasē</c:v>
                </c:pt>
                <c:pt idx="1">
                  <c:v>8-10 izglītojamie klasē</c:v>
                </c:pt>
                <c:pt idx="2">
                  <c:v>11 un vairāk izglītojamie klasē</c:v>
                </c:pt>
              </c:strCache>
            </c:strRef>
          </c:cat>
          <c:val>
            <c:numRef>
              <c:f>'vidējais klašu grupās'!$B$29:$D$29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8B-4B49-B0F2-1AC180435E5D}"/>
            </c:ext>
          </c:extLst>
        </c:ser>
        <c:ser>
          <c:idx val="4"/>
          <c:order val="4"/>
          <c:tx>
            <c:strRef>
              <c:f>'vidējais klašu grupās'!$A$30</c:f>
              <c:strCache>
                <c:ptCount val="1"/>
                <c:pt idx="0">
                  <c:v>Zemgales reģions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'vidējais klašu grupās'!$B$25:$D$25</c:f>
              <c:strCache>
                <c:ptCount val="3"/>
                <c:pt idx="0">
                  <c:v>1-7 izglītojamie klasē</c:v>
                </c:pt>
                <c:pt idx="1">
                  <c:v>8-10 izglītojamie klasē</c:v>
                </c:pt>
                <c:pt idx="2">
                  <c:v>11 un vairāk izglītojamie klasē</c:v>
                </c:pt>
              </c:strCache>
            </c:strRef>
          </c:cat>
          <c:val>
            <c:numRef>
              <c:f>'vidējais klašu grupās'!$B$30:$D$30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8B-4B49-B0F2-1AC180435E5D}"/>
            </c:ext>
          </c:extLst>
        </c:ser>
        <c:ser>
          <c:idx val="5"/>
          <c:order val="5"/>
          <c:tx>
            <c:strRef>
              <c:f>'vidējais klašu grupās'!$A$31</c:f>
              <c:strCache>
                <c:ptCount val="1"/>
                <c:pt idx="0">
                  <c:v>Kurzemes reģions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'vidējais klašu grupās'!$B$25:$D$25</c:f>
              <c:strCache>
                <c:ptCount val="3"/>
                <c:pt idx="0">
                  <c:v>1-7 izglītojamie klasē</c:v>
                </c:pt>
                <c:pt idx="1">
                  <c:v>8-10 izglītojamie klasē</c:v>
                </c:pt>
                <c:pt idx="2">
                  <c:v>11 un vairāk izglītojamie klasē</c:v>
                </c:pt>
              </c:strCache>
            </c:strRef>
          </c:cat>
          <c:val>
            <c:numRef>
              <c:f>'vidējais klašu grupās'!$B$31:$D$31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8B-4B49-B0F2-1AC180435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8595487"/>
        <c:axId val="688595903"/>
      </c:barChart>
      <c:catAx>
        <c:axId val="688595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88595903"/>
        <c:crosses val="autoZero"/>
        <c:auto val="1"/>
        <c:lblAlgn val="ctr"/>
        <c:lblOffset val="100"/>
        <c:noMultiLvlLbl val="0"/>
      </c:catAx>
      <c:valAx>
        <c:axId val="6885959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8595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/>
              <a:t>Pedagogu vecuma struktūra 2022./2023.m.g.</a:t>
            </a:r>
            <a:endParaRPr lang="lv-LV" b="1"/>
          </a:p>
        </c:rich>
      </c:tx>
      <c:layout>
        <c:manualLayout>
          <c:xMode val="edge"/>
          <c:yMode val="edge"/>
          <c:x val="0.22063159302539412"/>
          <c:y val="1.8018018018018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'pedagogu vecums'!$A$6</c:f>
              <c:strCache>
                <c:ptCount val="1"/>
                <c:pt idx="0">
                  <c:v>Rīga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'pedagogu vecums'!$B$5:$F$5</c:f>
              <c:strCache>
                <c:ptCount val="5"/>
                <c:pt idx="0">
                  <c:v>24 gadi un jaunāki</c:v>
                </c:pt>
                <c:pt idx="1">
                  <c:v>25 līdz 39 gadi</c:v>
                </c:pt>
                <c:pt idx="2">
                  <c:v>40 līdz 54 gadi</c:v>
                </c:pt>
                <c:pt idx="3">
                  <c:v>55 līdz 64 gadi</c:v>
                </c:pt>
                <c:pt idx="4">
                  <c:v>65 un gadi un vecāki</c:v>
                </c:pt>
              </c:strCache>
            </c:strRef>
          </c:cat>
          <c:val>
            <c:numRef>
              <c:f>'pedagogu vecums'!$B$6:$F$6</c:f>
              <c:numCache>
                <c:formatCode>General</c:formatCode>
                <c:ptCount val="5"/>
                <c:pt idx="0">
                  <c:v>326</c:v>
                </c:pt>
                <c:pt idx="1">
                  <c:v>1416</c:v>
                </c:pt>
                <c:pt idx="2">
                  <c:v>2474</c:v>
                </c:pt>
                <c:pt idx="3">
                  <c:v>1849</c:v>
                </c:pt>
                <c:pt idx="4">
                  <c:v>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AD-4780-ADAE-A08A872BC837}"/>
            </c:ext>
          </c:extLst>
        </c:ser>
        <c:ser>
          <c:idx val="1"/>
          <c:order val="1"/>
          <c:tx>
            <c:strRef>
              <c:f>'pedagogu vecums'!$A$7</c:f>
              <c:strCache>
                <c:ptCount val="1"/>
                <c:pt idx="0">
                  <c:v>Rīgas reģions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'pedagogu vecums'!$B$5:$F$5</c:f>
              <c:strCache>
                <c:ptCount val="5"/>
                <c:pt idx="0">
                  <c:v>24 gadi un jaunāki</c:v>
                </c:pt>
                <c:pt idx="1">
                  <c:v>25 līdz 39 gadi</c:v>
                </c:pt>
                <c:pt idx="2">
                  <c:v>40 līdz 54 gadi</c:v>
                </c:pt>
                <c:pt idx="3">
                  <c:v>55 līdz 64 gadi</c:v>
                </c:pt>
                <c:pt idx="4">
                  <c:v>65 un gadi un vecāki</c:v>
                </c:pt>
              </c:strCache>
            </c:strRef>
          </c:cat>
          <c:val>
            <c:numRef>
              <c:f>'pedagogu vecums'!$B$7:$F$7</c:f>
              <c:numCache>
                <c:formatCode>General</c:formatCode>
                <c:ptCount val="5"/>
                <c:pt idx="0">
                  <c:v>106</c:v>
                </c:pt>
                <c:pt idx="1">
                  <c:v>874</c:v>
                </c:pt>
                <c:pt idx="2">
                  <c:v>1211</c:v>
                </c:pt>
                <c:pt idx="3">
                  <c:v>680</c:v>
                </c:pt>
                <c:pt idx="4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AD-4780-ADAE-A08A872BC837}"/>
            </c:ext>
          </c:extLst>
        </c:ser>
        <c:ser>
          <c:idx val="2"/>
          <c:order val="2"/>
          <c:tx>
            <c:strRef>
              <c:f>'pedagogu vecums'!$A$8</c:f>
              <c:strCache>
                <c:ptCount val="1"/>
                <c:pt idx="0">
                  <c:v>Vidzemes reģions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'pedagogu vecums'!$B$5:$F$5</c:f>
              <c:strCache>
                <c:ptCount val="5"/>
                <c:pt idx="0">
                  <c:v>24 gadi un jaunāki</c:v>
                </c:pt>
                <c:pt idx="1">
                  <c:v>25 līdz 39 gadi</c:v>
                </c:pt>
                <c:pt idx="2">
                  <c:v>40 līdz 54 gadi</c:v>
                </c:pt>
                <c:pt idx="3">
                  <c:v>55 līdz 64 gadi</c:v>
                </c:pt>
                <c:pt idx="4">
                  <c:v>65 un gadi un vecāki</c:v>
                </c:pt>
              </c:strCache>
            </c:strRef>
          </c:cat>
          <c:val>
            <c:numRef>
              <c:f>'pedagogu vecums'!$B$8:$F$8</c:f>
              <c:numCache>
                <c:formatCode>General</c:formatCode>
                <c:ptCount val="5"/>
                <c:pt idx="0">
                  <c:v>113</c:v>
                </c:pt>
                <c:pt idx="1">
                  <c:v>778</c:v>
                </c:pt>
                <c:pt idx="2">
                  <c:v>1494</c:v>
                </c:pt>
                <c:pt idx="3">
                  <c:v>1341</c:v>
                </c:pt>
                <c:pt idx="4">
                  <c:v>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AD-4780-ADAE-A08A872BC837}"/>
            </c:ext>
          </c:extLst>
        </c:ser>
        <c:ser>
          <c:idx val="3"/>
          <c:order val="3"/>
          <c:tx>
            <c:strRef>
              <c:f>'pedagogu vecums'!$A$9</c:f>
              <c:strCache>
                <c:ptCount val="1"/>
                <c:pt idx="0">
                  <c:v>Latgales reģions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'pedagogu vecums'!$B$5:$F$5</c:f>
              <c:strCache>
                <c:ptCount val="5"/>
                <c:pt idx="0">
                  <c:v>24 gadi un jaunāki</c:v>
                </c:pt>
                <c:pt idx="1">
                  <c:v>25 līdz 39 gadi</c:v>
                </c:pt>
                <c:pt idx="2">
                  <c:v>40 līdz 54 gadi</c:v>
                </c:pt>
                <c:pt idx="3">
                  <c:v>55 līdz 64 gadi</c:v>
                </c:pt>
                <c:pt idx="4">
                  <c:v>65 un gadi un vecāki</c:v>
                </c:pt>
              </c:strCache>
            </c:strRef>
          </c:cat>
          <c:val>
            <c:numRef>
              <c:f>'pedagogu vecums'!$B$9:$F$9</c:f>
              <c:numCache>
                <c:formatCode>General</c:formatCode>
                <c:ptCount val="5"/>
                <c:pt idx="0">
                  <c:v>66</c:v>
                </c:pt>
                <c:pt idx="1">
                  <c:v>608</c:v>
                </c:pt>
                <c:pt idx="2">
                  <c:v>1589</c:v>
                </c:pt>
                <c:pt idx="3">
                  <c:v>1182</c:v>
                </c:pt>
                <c:pt idx="4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AD-4780-ADAE-A08A872BC837}"/>
            </c:ext>
          </c:extLst>
        </c:ser>
        <c:ser>
          <c:idx val="4"/>
          <c:order val="4"/>
          <c:tx>
            <c:strRef>
              <c:f>'pedagogu vecums'!$A$10</c:f>
              <c:strCache>
                <c:ptCount val="1"/>
                <c:pt idx="0">
                  <c:v>Zemgales reģions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'pedagogu vecums'!$B$5:$F$5</c:f>
              <c:strCache>
                <c:ptCount val="5"/>
                <c:pt idx="0">
                  <c:v>24 gadi un jaunāki</c:v>
                </c:pt>
                <c:pt idx="1">
                  <c:v>25 līdz 39 gadi</c:v>
                </c:pt>
                <c:pt idx="2">
                  <c:v>40 līdz 54 gadi</c:v>
                </c:pt>
                <c:pt idx="3">
                  <c:v>55 līdz 64 gadi</c:v>
                </c:pt>
                <c:pt idx="4">
                  <c:v>65 un gadi un vecāki</c:v>
                </c:pt>
              </c:strCache>
            </c:strRef>
          </c:cat>
          <c:val>
            <c:numRef>
              <c:f>'pedagogu vecums'!$B$10:$F$10</c:f>
              <c:numCache>
                <c:formatCode>General</c:formatCode>
                <c:ptCount val="5"/>
                <c:pt idx="0">
                  <c:v>106</c:v>
                </c:pt>
                <c:pt idx="1">
                  <c:v>657</c:v>
                </c:pt>
                <c:pt idx="2">
                  <c:v>1194</c:v>
                </c:pt>
                <c:pt idx="3">
                  <c:v>988</c:v>
                </c:pt>
                <c:pt idx="4">
                  <c:v>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AD-4780-ADAE-A08A872BC837}"/>
            </c:ext>
          </c:extLst>
        </c:ser>
        <c:ser>
          <c:idx val="5"/>
          <c:order val="5"/>
          <c:tx>
            <c:strRef>
              <c:f>'pedagogu vecums'!$A$11</c:f>
              <c:strCache>
                <c:ptCount val="1"/>
                <c:pt idx="0">
                  <c:v>Kurzemes reģions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'pedagogu vecums'!$B$5:$F$5</c:f>
              <c:strCache>
                <c:ptCount val="5"/>
                <c:pt idx="0">
                  <c:v>24 gadi un jaunāki</c:v>
                </c:pt>
                <c:pt idx="1">
                  <c:v>25 līdz 39 gadi</c:v>
                </c:pt>
                <c:pt idx="2">
                  <c:v>40 līdz 54 gadi</c:v>
                </c:pt>
                <c:pt idx="3">
                  <c:v>55 līdz 64 gadi</c:v>
                </c:pt>
                <c:pt idx="4">
                  <c:v>65 un gadi un vecāki</c:v>
                </c:pt>
              </c:strCache>
            </c:strRef>
          </c:cat>
          <c:val>
            <c:numRef>
              <c:f>'pedagogu vecums'!$B$11:$F$11</c:f>
              <c:numCache>
                <c:formatCode>General</c:formatCode>
                <c:ptCount val="5"/>
                <c:pt idx="0">
                  <c:v>123</c:v>
                </c:pt>
                <c:pt idx="1">
                  <c:v>855</c:v>
                </c:pt>
                <c:pt idx="2">
                  <c:v>1595</c:v>
                </c:pt>
                <c:pt idx="3">
                  <c:v>1166</c:v>
                </c:pt>
                <c:pt idx="4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AD-4780-ADAE-A08A872BC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8234159"/>
        <c:axId val="798235823"/>
      </c:barChart>
      <c:catAx>
        <c:axId val="79823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98235823"/>
        <c:crosses val="autoZero"/>
        <c:auto val="1"/>
        <c:lblAlgn val="ctr"/>
        <c:lblOffset val="100"/>
        <c:noMultiLvlLbl val="0"/>
      </c:catAx>
      <c:valAx>
        <c:axId val="7982358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9823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b="1" i="0" baseline="0">
                <a:effectLst/>
              </a:rPr>
              <a:t>Pedagogu vecuma struktūra 2022./2023.m.g.</a:t>
            </a:r>
            <a:endParaRPr lang="lv-LV" sz="1400">
              <a:effectLst/>
            </a:endParaRPr>
          </a:p>
        </c:rich>
      </c:tx>
      <c:layout>
        <c:manualLayout>
          <c:xMode val="edge"/>
          <c:yMode val="edge"/>
          <c:x val="0.173873894375919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'pedagogu vecums'!$B$5</c:f>
              <c:strCache>
                <c:ptCount val="1"/>
                <c:pt idx="0">
                  <c:v>24 gadi un jaunāki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'pedagogu vecums'!$A$6:$A$11</c:f>
              <c:strCache>
                <c:ptCount val="6"/>
                <c:pt idx="0">
                  <c:v>Rīga</c:v>
                </c:pt>
                <c:pt idx="1">
                  <c:v>Rīgas reģions</c:v>
                </c:pt>
                <c:pt idx="2">
                  <c:v>Vidzemes reģions</c:v>
                </c:pt>
                <c:pt idx="3">
                  <c:v>Latgales reģions</c:v>
                </c:pt>
                <c:pt idx="4">
                  <c:v>Zemgales reģions</c:v>
                </c:pt>
                <c:pt idx="5">
                  <c:v>Kurzemes reģions</c:v>
                </c:pt>
              </c:strCache>
            </c:strRef>
          </c:cat>
          <c:val>
            <c:numRef>
              <c:f>'pedagogu vecums'!$B$6:$B$11</c:f>
              <c:numCache>
                <c:formatCode>General</c:formatCode>
                <c:ptCount val="6"/>
                <c:pt idx="0">
                  <c:v>326</c:v>
                </c:pt>
                <c:pt idx="1">
                  <c:v>106</c:v>
                </c:pt>
                <c:pt idx="2">
                  <c:v>113</c:v>
                </c:pt>
                <c:pt idx="3">
                  <c:v>66</c:v>
                </c:pt>
                <c:pt idx="4">
                  <c:v>106</c:v>
                </c:pt>
                <c:pt idx="5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6A-456C-88D6-11CE18945F2B}"/>
            </c:ext>
          </c:extLst>
        </c:ser>
        <c:ser>
          <c:idx val="1"/>
          <c:order val="1"/>
          <c:tx>
            <c:strRef>
              <c:f>'pedagogu vecums'!$C$5</c:f>
              <c:strCache>
                <c:ptCount val="1"/>
                <c:pt idx="0">
                  <c:v>25 līdz 39 gadi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'pedagogu vecums'!$A$6:$A$11</c:f>
              <c:strCache>
                <c:ptCount val="6"/>
                <c:pt idx="0">
                  <c:v>Rīga</c:v>
                </c:pt>
                <c:pt idx="1">
                  <c:v>Rīgas reģions</c:v>
                </c:pt>
                <c:pt idx="2">
                  <c:v>Vidzemes reģions</c:v>
                </c:pt>
                <c:pt idx="3">
                  <c:v>Latgales reģions</c:v>
                </c:pt>
                <c:pt idx="4">
                  <c:v>Zemgales reģions</c:v>
                </c:pt>
                <c:pt idx="5">
                  <c:v>Kurzemes reģions</c:v>
                </c:pt>
              </c:strCache>
            </c:strRef>
          </c:cat>
          <c:val>
            <c:numRef>
              <c:f>'pedagogu vecums'!$C$6:$C$11</c:f>
              <c:numCache>
                <c:formatCode>General</c:formatCode>
                <c:ptCount val="6"/>
                <c:pt idx="0">
                  <c:v>1416</c:v>
                </c:pt>
                <c:pt idx="1">
                  <c:v>874</c:v>
                </c:pt>
                <c:pt idx="2">
                  <c:v>778</c:v>
                </c:pt>
                <c:pt idx="3">
                  <c:v>608</c:v>
                </c:pt>
                <c:pt idx="4">
                  <c:v>657</c:v>
                </c:pt>
                <c:pt idx="5">
                  <c:v>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6A-456C-88D6-11CE18945F2B}"/>
            </c:ext>
          </c:extLst>
        </c:ser>
        <c:ser>
          <c:idx val="2"/>
          <c:order val="2"/>
          <c:tx>
            <c:strRef>
              <c:f>'pedagogu vecums'!$D$5</c:f>
              <c:strCache>
                <c:ptCount val="1"/>
                <c:pt idx="0">
                  <c:v>40 līdz 54 gadi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'pedagogu vecums'!$A$6:$A$11</c:f>
              <c:strCache>
                <c:ptCount val="6"/>
                <c:pt idx="0">
                  <c:v>Rīga</c:v>
                </c:pt>
                <c:pt idx="1">
                  <c:v>Rīgas reģions</c:v>
                </c:pt>
                <c:pt idx="2">
                  <c:v>Vidzemes reģions</c:v>
                </c:pt>
                <c:pt idx="3">
                  <c:v>Latgales reģions</c:v>
                </c:pt>
                <c:pt idx="4">
                  <c:v>Zemgales reģions</c:v>
                </c:pt>
                <c:pt idx="5">
                  <c:v>Kurzemes reģions</c:v>
                </c:pt>
              </c:strCache>
            </c:strRef>
          </c:cat>
          <c:val>
            <c:numRef>
              <c:f>'pedagogu vecums'!$D$6:$D$11</c:f>
              <c:numCache>
                <c:formatCode>General</c:formatCode>
                <c:ptCount val="6"/>
                <c:pt idx="0">
                  <c:v>2474</c:v>
                </c:pt>
                <c:pt idx="1">
                  <c:v>1211</c:v>
                </c:pt>
                <c:pt idx="2">
                  <c:v>1494</c:v>
                </c:pt>
                <c:pt idx="3">
                  <c:v>1589</c:v>
                </c:pt>
                <c:pt idx="4">
                  <c:v>1194</c:v>
                </c:pt>
                <c:pt idx="5">
                  <c:v>1595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6A-456C-88D6-11CE18945F2B}"/>
            </c:ext>
          </c:extLst>
        </c:ser>
        <c:ser>
          <c:idx val="3"/>
          <c:order val="3"/>
          <c:tx>
            <c:strRef>
              <c:f>'pedagogu vecums'!$E$5</c:f>
              <c:strCache>
                <c:ptCount val="1"/>
                <c:pt idx="0">
                  <c:v>55 līdz 64 gadi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'pedagogu vecums'!$A$6:$A$11</c:f>
              <c:strCache>
                <c:ptCount val="6"/>
                <c:pt idx="0">
                  <c:v>Rīga</c:v>
                </c:pt>
                <c:pt idx="1">
                  <c:v>Rīgas reģions</c:v>
                </c:pt>
                <c:pt idx="2">
                  <c:v>Vidzemes reģions</c:v>
                </c:pt>
                <c:pt idx="3">
                  <c:v>Latgales reģions</c:v>
                </c:pt>
                <c:pt idx="4">
                  <c:v>Zemgales reģions</c:v>
                </c:pt>
                <c:pt idx="5">
                  <c:v>Kurzemes reģions</c:v>
                </c:pt>
              </c:strCache>
            </c:strRef>
          </c:cat>
          <c:val>
            <c:numRef>
              <c:f>'pedagogu vecums'!$E$6:$E$11</c:f>
              <c:numCache>
                <c:formatCode>General</c:formatCode>
                <c:ptCount val="6"/>
                <c:pt idx="0">
                  <c:v>1849</c:v>
                </c:pt>
                <c:pt idx="1">
                  <c:v>680</c:v>
                </c:pt>
                <c:pt idx="2">
                  <c:v>1341</c:v>
                </c:pt>
                <c:pt idx="3">
                  <c:v>1182</c:v>
                </c:pt>
                <c:pt idx="4">
                  <c:v>988</c:v>
                </c:pt>
                <c:pt idx="5">
                  <c:v>1166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6A-456C-88D6-11CE18945F2B}"/>
            </c:ext>
          </c:extLst>
        </c:ser>
        <c:ser>
          <c:idx val="4"/>
          <c:order val="4"/>
          <c:tx>
            <c:strRef>
              <c:f>'pedagogu vecums'!$F$5</c:f>
              <c:strCache>
                <c:ptCount val="1"/>
                <c:pt idx="0">
                  <c:v>65 un gadi un vecāki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'pedagogu vecums'!$A$6:$A$11</c:f>
              <c:strCache>
                <c:ptCount val="6"/>
                <c:pt idx="0">
                  <c:v>Rīga</c:v>
                </c:pt>
                <c:pt idx="1">
                  <c:v>Rīgas reģions</c:v>
                </c:pt>
                <c:pt idx="2">
                  <c:v>Vidzemes reģions</c:v>
                </c:pt>
                <c:pt idx="3">
                  <c:v>Latgales reģions</c:v>
                </c:pt>
                <c:pt idx="4">
                  <c:v>Zemgales reģions</c:v>
                </c:pt>
                <c:pt idx="5">
                  <c:v>Kurzemes reģions</c:v>
                </c:pt>
              </c:strCache>
            </c:strRef>
          </c:cat>
          <c:val>
            <c:numRef>
              <c:f>'pedagogu vecums'!$F$6:$F$11</c:f>
              <c:numCache>
                <c:formatCode>General</c:formatCode>
                <c:ptCount val="6"/>
                <c:pt idx="0">
                  <c:v>719</c:v>
                </c:pt>
                <c:pt idx="1">
                  <c:v>210</c:v>
                </c:pt>
                <c:pt idx="2">
                  <c:v>279</c:v>
                </c:pt>
                <c:pt idx="3">
                  <c:v>136</c:v>
                </c:pt>
                <c:pt idx="4">
                  <c:v>304</c:v>
                </c:pt>
                <c:pt idx="5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6A-456C-88D6-11CE18945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9134559"/>
        <c:axId val="929137055"/>
      </c:barChart>
      <c:catAx>
        <c:axId val="929134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29137055"/>
        <c:crosses val="autoZero"/>
        <c:auto val="1"/>
        <c:lblAlgn val="ctr"/>
        <c:lblOffset val="100"/>
        <c:noMultiLvlLbl val="0"/>
      </c:catAx>
      <c:valAx>
        <c:axId val="92913705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29134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E4866-4E83-46FE-85C3-DD7235DA685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54F1045-B5E0-4761-8CBA-AA077D317FA5}">
      <dgm:prSet phldrT="[Text]"/>
      <dgm:spPr/>
      <dgm:t>
        <a:bodyPr/>
        <a:lstStyle/>
        <a:p>
          <a:r>
            <a:rPr lang="lv-LV" b="1" dirty="0" err="1">
              <a:solidFill>
                <a:schemeClr val="bg1"/>
              </a:solidFill>
            </a:rPr>
            <a:t>Atagojuma</a:t>
          </a:r>
          <a:r>
            <a:rPr lang="lv-LV" dirty="0">
              <a:solidFill>
                <a:schemeClr val="bg1"/>
              </a:solidFill>
            </a:rPr>
            <a:t> </a:t>
          </a:r>
          <a:r>
            <a:rPr lang="lv-LV" b="1" dirty="0">
              <a:solidFill>
                <a:schemeClr val="bg1"/>
              </a:solidFill>
            </a:rPr>
            <a:t>palielināšana</a:t>
          </a:r>
          <a:endParaRPr lang="en-GB" b="1" dirty="0">
            <a:solidFill>
              <a:schemeClr val="bg1"/>
            </a:solidFill>
          </a:endParaRPr>
        </a:p>
      </dgm:t>
    </dgm:pt>
    <dgm:pt modelId="{0DDF49FE-2D04-4EDC-9ACA-5E2F537FF00A}" type="parTrans" cxnId="{B2AA0F29-E0D9-44BB-A6F6-28F5295A1DE6}">
      <dgm:prSet/>
      <dgm:spPr/>
      <dgm:t>
        <a:bodyPr/>
        <a:lstStyle/>
        <a:p>
          <a:endParaRPr lang="en-GB"/>
        </a:p>
      </dgm:t>
    </dgm:pt>
    <dgm:pt modelId="{8F34BA8D-4B1C-4A40-AA11-4A3206E57E45}" type="sibTrans" cxnId="{B2AA0F29-E0D9-44BB-A6F6-28F5295A1DE6}">
      <dgm:prSet/>
      <dgm:spPr/>
      <dgm:t>
        <a:bodyPr/>
        <a:lstStyle/>
        <a:p>
          <a:endParaRPr lang="en-GB"/>
        </a:p>
      </dgm:t>
    </dgm:pt>
    <dgm:pt modelId="{DBA851D0-FDBF-4FBE-9C5D-2A4451E6DB64}">
      <dgm:prSet phldrT="[Text]"/>
      <dgm:spPr/>
      <dgm:t>
        <a:bodyPr/>
        <a:lstStyle/>
        <a:p>
          <a:r>
            <a:rPr lang="lv-LV" dirty="0" err="1">
              <a:solidFill>
                <a:schemeClr val="accent1"/>
              </a:solidFill>
            </a:rPr>
            <a:t>Atalagojuma</a:t>
          </a:r>
          <a:r>
            <a:rPr lang="lv-LV" dirty="0">
              <a:solidFill>
                <a:schemeClr val="accent1"/>
              </a:solidFill>
            </a:rPr>
            <a:t> palielināšanas grafiks</a:t>
          </a:r>
          <a:endParaRPr lang="en-GB" dirty="0">
            <a:solidFill>
              <a:schemeClr val="accent1"/>
            </a:solidFill>
          </a:endParaRPr>
        </a:p>
      </dgm:t>
    </dgm:pt>
    <dgm:pt modelId="{B8507167-2D43-4992-8977-D5577E591883}" type="parTrans" cxnId="{C366E67A-97A1-4F74-AB56-F4D48ACFED63}">
      <dgm:prSet/>
      <dgm:spPr/>
      <dgm:t>
        <a:bodyPr/>
        <a:lstStyle/>
        <a:p>
          <a:endParaRPr lang="en-GB"/>
        </a:p>
      </dgm:t>
    </dgm:pt>
    <dgm:pt modelId="{20A57AB4-5E29-46E8-9CCB-6C5A32A8437A}" type="sibTrans" cxnId="{C366E67A-97A1-4F74-AB56-F4D48ACFED63}">
      <dgm:prSet/>
      <dgm:spPr/>
      <dgm:t>
        <a:bodyPr/>
        <a:lstStyle/>
        <a:p>
          <a:endParaRPr lang="en-GB"/>
        </a:p>
      </dgm:t>
    </dgm:pt>
    <dgm:pt modelId="{E2297A23-A30F-4FAA-8A83-CA63DE564FEB}">
      <dgm:prSet phldrT="[Text]"/>
      <dgm:spPr/>
      <dgm:t>
        <a:bodyPr/>
        <a:lstStyle/>
        <a:p>
          <a:r>
            <a:rPr lang="lv-LV" dirty="0">
              <a:solidFill>
                <a:schemeClr val="accent1"/>
              </a:solidFill>
            </a:rPr>
            <a:t>Jauns </a:t>
          </a:r>
          <a:r>
            <a:rPr lang="lv-LV" dirty="0" err="1">
              <a:solidFill>
                <a:schemeClr val="accent1"/>
              </a:solidFill>
            </a:rPr>
            <a:t>finansēšansa</a:t>
          </a:r>
          <a:r>
            <a:rPr lang="lv-LV" dirty="0">
              <a:solidFill>
                <a:schemeClr val="accent1"/>
              </a:solidFill>
            </a:rPr>
            <a:t> modelis (izstrādē)</a:t>
          </a:r>
          <a:endParaRPr lang="en-GB" dirty="0">
            <a:solidFill>
              <a:schemeClr val="accent1"/>
            </a:solidFill>
          </a:endParaRPr>
        </a:p>
      </dgm:t>
    </dgm:pt>
    <dgm:pt modelId="{A3C1659C-3247-4553-8021-915B9826050B}" type="parTrans" cxnId="{E0CB051D-9CB0-4C15-8042-4C0F8A554C9B}">
      <dgm:prSet/>
      <dgm:spPr/>
      <dgm:t>
        <a:bodyPr/>
        <a:lstStyle/>
        <a:p>
          <a:endParaRPr lang="en-GB"/>
        </a:p>
      </dgm:t>
    </dgm:pt>
    <dgm:pt modelId="{DD996901-0DA8-4983-A9CA-B6E72AB5062D}" type="sibTrans" cxnId="{E0CB051D-9CB0-4C15-8042-4C0F8A554C9B}">
      <dgm:prSet/>
      <dgm:spPr/>
      <dgm:t>
        <a:bodyPr/>
        <a:lstStyle/>
        <a:p>
          <a:endParaRPr lang="en-GB"/>
        </a:p>
      </dgm:t>
    </dgm:pt>
    <dgm:pt modelId="{2987190F-D276-41C1-AC88-C365EEF08262}">
      <dgm:prSet phldrT="[Text]"/>
      <dgm:spPr/>
      <dgm:t>
        <a:bodyPr/>
        <a:lstStyle/>
        <a:p>
          <a:r>
            <a:rPr lang="lv-LV" b="1" dirty="0">
              <a:solidFill>
                <a:schemeClr val="bg1"/>
              </a:solidFill>
            </a:rPr>
            <a:t>Satura izstrāde</a:t>
          </a:r>
          <a:endParaRPr lang="en-GB" b="1" dirty="0">
            <a:solidFill>
              <a:schemeClr val="bg1"/>
            </a:solidFill>
          </a:endParaRPr>
        </a:p>
      </dgm:t>
    </dgm:pt>
    <dgm:pt modelId="{B80F4B54-7F9F-4621-86D5-07288414AECE}" type="parTrans" cxnId="{2B40AF49-54A6-44F7-BEAB-543C6139B5CD}">
      <dgm:prSet/>
      <dgm:spPr/>
      <dgm:t>
        <a:bodyPr/>
        <a:lstStyle/>
        <a:p>
          <a:endParaRPr lang="en-GB"/>
        </a:p>
      </dgm:t>
    </dgm:pt>
    <dgm:pt modelId="{8F6AD399-487E-4E8A-97B9-6F0DF8F14469}" type="sibTrans" cxnId="{2B40AF49-54A6-44F7-BEAB-543C6139B5CD}">
      <dgm:prSet/>
      <dgm:spPr/>
      <dgm:t>
        <a:bodyPr/>
        <a:lstStyle/>
        <a:p>
          <a:endParaRPr lang="en-GB"/>
        </a:p>
      </dgm:t>
    </dgm:pt>
    <dgm:pt modelId="{E95FA83A-5936-428C-BC03-B52A6653BA81}">
      <dgm:prSet phldrT="[Text]"/>
      <dgm:spPr/>
      <dgm:t>
        <a:bodyPr/>
        <a:lstStyle/>
        <a:p>
          <a:r>
            <a:rPr lang="lv-LV" dirty="0">
              <a:solidFill>
                <a:schemeClr val="accent1"/>
              </a:solidFill>
            </a:rPr>
            <a:t>Jaunajam mācību gadam</a:t>
          </a:r>
          <a:endParaRPr lang="en-GB" dirty="0">
            <a:solidFill>
              <a:schemeClr val="accent1"/>
            </a:solidFill>
          </a:endParaRPr>
        </a:p>
      </dgm:t>
    </dgm:pt>
    <dgm:pt modelId="{744C0CDD-1C78-4EB4-92F5-395DF81B72F7}" type="parTrans" cxnId="{21FAAE2A-2CC1-4062-BEEE-A21C647C7604}">
      <dgm:prSet/>
      <dgm:spPr/>
      <dgm:t>
        <a:bodyPr/>
        <a:lstStyle/>
        <a:p>
          <a:endParaRPr lang="en-GB"/>
        </a:p>
      </dgm:t>
    </dgm:pt>
    <dgm:pt modelId="{9AF7253B-D818-4EF2-833A-2CB3C5761029}" type="sibTrans" cxnId="{21FAAE2A-2CC1-4062-BEEE-A21C647C7604}">
      <dgm:prSet/>
      <dgm:spPr/>
      <dgm:t>
        <a:bodyPr/>
        <a:lstStyle/>
        <a:p>
          <a:endParaRPr lang="en-GB"/>
        </a:p>
      </dgm:t>
    </dgm:pt>
    <dgm:pt modelId="{0C347972-2196-4AC6-82BA-F177A0AB1F33}">
      <dgm:prSet phldrT="[Text]"/>
      <dgm:spPr/>
      <dgm:t>
        <a:bodyPr/>
        <a:lstStyle/>
        <a:p>
          <a:r>
            <a:rPr lang="lv-LV" dirty="0">
              <a:solidFill>
                <a:schemeClr val="accent1"/>
              </a:solidFill>
            </a:rPr>
            <a:t>Standarta precizēšana – vēsture, matemātika, latviešu valoda, VAM veselības </a:t>
          </a:r>
          <a:r>
            <a:rPr lang="lv-LV" dirty="0" err="1">
              <a:solidFill>
                <a:schemeClr val="accent1"/>
              </a:solidFill>
            </a:rPr>
            <a:t>pratība</a:t>
          </a:r>
          <a:r>
            <a:rPr lang="lv-LV" dirty="0">
              <a:solidFill>
                <a:schemeClr val="accent1"/>
              </a:solidFill>
            </a:rPr>
            <a:t> u.c.</a:t>
          </a:r>
          <a:endParaRPr lang="en-GB" dirty="0">
            <a:solidFill>
              <a:schemeClr val="accent1"/>
            </a:solidFill>
          </a:endParaRPr>
        </a:p>
      </dgm:t>
    </dgm:pt>
    <dgm:pt modelId="{08A56653-BB14-4466-AF35-B7206C08FBEE}" type="parTrans" cxnId="{80C7F573-7F21-4A20-A721-51219875FAE4}">
      <dgm:prSet/>
      <dgm:spPr/>
      <dgm:t>
        <a:bodyPr/>
        <a:lstStyle/>
        <a:p>
          <a:endParaRPr lang="en-GB"/>
        </a:p>
      </dgm:t>
    </dgm:pt>
    <dgm:pt modelId="{EA0351DE-801B-48DC-B851-760538238B52}" type="sibTrans" cxnId="{80C7F573-7F21-4A20-A721-51219875FAE4}">
      <dgm:prSet/>
      <dgm:spPr/>
      <dgm:t>
        <a:bodyPr/>
        <a:lstStyle/>
        <a:p>
          <a:endParaRPr lang="en-GB"/>
        </a:p>
      </dgm:t>
    </dgm:pt>
    <dgm:pt modelId="{F4FCDACE-FA6D-4F10-98F8-B1723D829872}">
      <dgm:prSet phldrT="[Text]"/>
      <dgm:spPr/>
      <dgm:t>
        <a:bodyPr/>
        <a:lstStyle/>
        <a:p>
          <a:r>
            <a:rPr lang="lv-LV" b="1" dirty="0">
              <a:solidFill>
                <a:schemeClr val="bg1"/>
              </a:solidFill>
            </a:rPr>
            <a:t>Pakāpenisks tīkla sakārtošanas plāns</a:t>
          </a:r>
          <a:endParaRPr lang="en-GB" b="1" dirty="0">
            <a:solidFill>
              <a:schemeClr val="bg1"/>
            </a:solidFill>
          </a:endParaRPr>
        </a:p>
      </dgm:t>
    </dgm:pt>
    <dgm:pt modelId="{88AB16EE-92B5-431C-A334-0372FA144AF8}" type="parTrans" cxnId="{A648E6DF-5283-4636-BD54-0F3C0592475C}">
      <dgm:prSet/>
      <dgm:spPr/>
      <dgm:t>
        <a:bodyPr/>
        <a:lstStyle/>
        <a:p>
          <a:endParaRPr lang="en-GB"/>
        </a:p>
      </dgm:t>
    </dgm:pt>
    <dgm:pt modelId="{B7BE5793-B14B-4FE0-AA94-F158C9A33F86}" type="sibTrans" cxnId="{A648E6DF-5283-4636-BD54-0F3C0592475C}">
      <dgm:prSet/>
      <dgm:spPr/>
      <dgm:t>
        <a:bodyPr/>
        <a:lstStyle/>
        <a:p>
          <a:endParaRPr lang="en-GB"/>
        </a:p>
      </dgm:t>
    </dgm:pt>
    <dgm:pt modelId="{76CB7CBB-B75D-4667-A983-E22C74F8869D}" type="pres">
      <dgm:prSet presAssocID="{D52E4866-4E83-46FE-85C3-DD7235DA6859}" presName="Name0" presStyleCnt="0">
        <dgm:presLayoutVars>
          <dgm:dir/>
          <dgm:animLvl val="lvl"/>
          <dgm:resizeHandles val="exact"/>
        </dgm:presLayoutVars>
      </dgm:prSet>
      <dgm:spPr/>
    </dgm:pt>
    <dgm:pt modelId="{396650EC-01AD-4FD0-80CB-10C9C9250659}" type="pres">
      <dgm:prSet presAssocID="{654F1045-B5E0-4761-8CBA-AA077D317FA5}" presName="composite" presStyleCnt="0"/>
      <dgm:spPr/>
    </dgm:pt>
    <dgm:pt modelId="{BCFE9B02-387A-4457-8009-E054B7840AF3}" type="pres">
      <dgm:prSet presAssocID="{654F1045-B5E0-4761-8CBA-AA077D317FA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0DD5DE1-A988-484A-8695-C7D738498EC3}" type="pres">
      <dgm:prSet presAssocID="{654F1045-B5E0-4761-8CBA-AA077D317FA5}" presName="desTx" presStyleLbl="alignAccFollowNode1" presStyleIdx="0" presStyleCnt="3">
        <dgm:presLayoutVars>
          <dgm:bulletEnabled val="1"/>
        </dgm:presLayoutVars>
      </dgm:prSet>
      <dgm:spPr/>
    </dgm:pt>
    <dgm:pt modelId="{9AE08372-AD10-449C-8E9C-3A52D655B5E8}" type="pres">
      <dgm:prSet presAssocID="{8F34BA8D-4B1C-4A40-AA11-4A3206E57E45}" presName="space" presStyleCnt="0"/>
      <dgm:spPr/>
    </dgm:pt>
    <dgm:pt modelId="{1C2E483C-0BA4-483B-B707-490BB7068355}" type="pres">
      <dgm:prSet presAssocID="{2987190F-D276-41C1-AC88-C365EEF08262}" presName="composite" presStyleCnt="0"/>
      <dgm:spPr/>
    </dgm:pt>
    <dgm:pt modelId="{686CE4A8-0CBC-4A22-9162-94961D14E281}" type="pres">
      <dgm:prSet presAssocID="{2987190F-D276-41C1-AC88-C365EEF0826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945E8C5-A279-4A66-B081-8521B05076E4}" type="pres">
      <dgm:prSet presAssocID="{2987190F-D276-41C1-AC88-C365EEF08262}" presName="desTx" presStyleLbl="alignAccFollowNode1" presStyleIdx="1" presStyleCnt="3">
        <dgm:presLayoutVars>
          <dgm:bulletEnabled val="1"/>
        </dgm:presLayoutVars>
      </dgm:prSet>
      <dgm:spPr/>
    </dgm:pt>
    <dgm:pt modelId="{C454634E-D399-46A0-A0F1-1EB6C3E63B7E}" type="pres">
      <dgm:prSet presAssocID="{8F6AD399-487E-4E8A-97B9-6F0DF8F14469}" presName="space" presStyleCnt="0"/>
      <dgm:spPr/>
    </dgm:pt>
    <dgm:pt modelId="{06D5AA97-9D4D-4E3D-9B7A-A2C9086EF6BF}" type="pres">
      <dgm:prSet presAssocID="{F4FCDACE-FA6D-4F10-98F8-B1723D829872}" presName="composite" presStyleCnt="0"/>
      <dgm:spPr/>
    </dgm:pt>
    <dgm:pt modelId="{49B35F54-AF6C-414F-AD17-51EE04D57C5C}" type="pres">
      <dgm:prSet presAssocID="{F4FCDACE-FA6D-4F10-98F8-B1723D82987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B2500EA-BF97-4B51-A579-AC728653DCDC}" type="pres">
      <dgm:prSet presAssocID="{F4FCDACE-FA6D-4F10-98F8-B1723D82987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5086C0C-B434-4F8B-A109-74957682B3FA}" type="presOf" srcId="{0C347972-2196-4AC6-82BA-F177A0AB1F33}" destId="{2945E8C5-A279-4A66-B081-8521B05076E4}" srcOrd="0" destOrd="1" presId="urn:microsoft.com/office/officeart/2005/8/layout/hList1"/>
    <dgm:cxn modelId="{D13B5512-9E17-47A2-8F86-21BB485811FE}" type="presOf" srcId="{F4FCDACE-FA6D-4F10-98F8-B1723D829872}" destId="{49B35F54-AF6C-414F-AD17-51EE04D57C5C}" srcOrd="0" destOrd="0" presId="urn:microsoft.com/office/officeart/2005/8/layout/hList1"/>
    <dgm:cxn modelId="{E0CB051D-9CB0-4C15-8042-4C0F8A554C9B}" srcId="{654F1045-B5E0-4761-8CBA-AA077D317FA5}" destId="{E2297A23-A30F-4FAA-8A83-CA63DE564FEB}" srcOrd="1" destOrd="0" parTransId="{A3C1659C-3247-4553-8021-915B9826050B}" sibTransId="{DD996901-0DA8-4983-A9CA-B6E72AB5062D}"/>
    <dgm:cxn modelId="{B2AA0F29-E0D9-44BB-A6F6-28F5295A1DE6}" srcId="{D52E4866-4E83-46FE-85C3-DD7235DA6859}" destId="{654F1045-B5E0-4761-8CBA-AA077D317FA5}" srcOrd="0" destOrd="0" parTransId="{0DDF49FE-2D04-4EDC-9ACA-5E2F537FF00A}" sibTransId="{8F34BA8D-4B1C-4A40-AA11-4A3206E57E45}"/>
    <dgm:cxn modelId="{21FAAE2A-2CC1-4062-BEEE-A21C647C7604}" srcId="{2987190F-D276-41C1-AC88-C365EEF08262}" destId="{E95FA83A-5936-428C-BC03-B52A6653BA81}" srcOrd="0" destOrd="0" parTransId="{744C0CDD-1C78-4EB4-92F5-395DF81B72F7}" sibTransId="{9AF7253B-D818-4EF2-833A-2CB3C5761029}"/>
    <dgm:cxn modelId="{F8BBB263-D5C6-4A2E-ABBF-E25454799F43}" type="presOf" srcId="{D52E4866-4E83-46FE-85C3-DD7235DA6859}" destId="{76CB7CBB-B75D-4667-A983-E22C74F8869D}" srcOrd="0" destOrd="0" presId="urn:microsoft.com/office/officeart/2005/8/layout/hList1"/>
    <dgm:cxn modelId="{2B40AF49-54A6-44F7-BEAB-543C6139B5CD}" srcId="{D52E4866-4E83-46FE-85C3-DD7235DA6859}" destId="{2987190F-D276-41C1-AC88-C365EEF08262}" srcOrd="1" destOrd="0" parTransId="{B80F4B54-7F9F-4621-86D5-07288414AECE}" sibTransId="{8F6AD399-487E-4E8A-97B9-6F0DF8F14469}"/>
    <dgm:cxn modelId="{80C7F573-7F21-4A20-A721-51219875FAE4}" srcId="{2987190F-D276-41C1-AC88-C365EEF08262}" destId="{0C347972-2196-4AC6-82BA-F177A0AB1F33}" srcOrd="1" destOrd="0" parTransId="{08A56653-BB14-4466-AF35-B7206C08FBEE}" sibTransId="{EA0351DE-801B-48DC-B851-760538238B52}"/>
    <dgm:cxn modelId="{C366E67A-97A1-4F74-AB56-F4D48ACFED63}" srcId="{654F1045-B5E0-4761-8CBA-AA077D317FA5}" destId="{DBA851D0-FDBF-4FBE-9C5D-2A4451E6DB64}" srcOrd="0" destOrd="0" parTransId="{B8507167-2D43-4992-8977-D5577E591883}" sibTransId="{20A57AB4-5E29-46E8-9CCB-6C5A32A8437A}"/>
    <dgm:cxn modelId="{7DE37E80-513B-4F18-BF9F-88B0BFB1E0EE}" type="presOf" srcId="{E2297A23-A30F-4FAA-8A83-CA63DE564FEB}" destId="{D0DD5DE1-A988-484A-8695-C7D738498EC3}" srcOrd="0" destOrd="1" presId="urn:microsoft.com/office/officeart/2005/8/layout/hList1"/>
    <dgm:cxn modelId="{09B3BE9A-A47B-4736-9300-A7D5D9F56DDC}" type="presOf" srcId="{654F1045-B5E0-4761-8CBA-AA077D317FA5}" destId="{BCFE9B02-387A-4457-8009-E054B7840AF3}" srcOrd="0" destOrd="0" presId="urn:microsoft.com/office/officeart/2005/8/layout/hList1"/>
    <dgm:cxn modelId="{DE6391AB-B656-46AF-8DC9-A7B4CAF54962}" type="presOf" srcId="{DBA851D0-FDBF-4FBE-9C5D-2A4451E6DB64}" destId="{D0DD5DE1-A988-484A-8695-C7D738498EC3}" srcOrd="0" destOrd="0" presId="urn:microsoft.com/office/officeart/2005/8/layout/hList1"/>
    <dgm:cxn modelId="{AC8070BD-C971-4473-A15C-7EBF7CA133E6}" type="presOf" srcId="{2987190F-D276-41C1-AC88-C365EEF08262}" destId="{686CE4A8-0CBC-4A22-9162-94961D14E281}" srcOrd="0" destOrd="0" presId="urn:microsoft.com/office/officeart/2005/8/layout/hList1"/>
    <dgm:cxn modelId="{A648E6DF-5283-4636-BD54-0F3C0592475C}" srcId="{D52E4866-4E83-46FE-85C3-DD7235DA6859}" destId="{F4FCDACE-FA6D-4F10-98F8-B1723D829872}" srcOrd="2" destOrd="0" parTransId="{88AB16EE-92B5-431C-A334-0372FA144AF8}" sibTransId="{B7BE5793-B14B-4FE0-AA94-F158C9A33F86}"/>
    <dgm:cxn modelId="{3A6385E6-83C9-4491-BEB1-E4C53579BC65}" type="presOf" srcId="{E95FA83A-5936-428C-BC03-B52A6653BA81}" destId="{2945E8C5-A279-4A66-B081-8521B05076E4}" srcOrd="0" destOrd="0" presId="urn:microsoft.com/office/officeart/2005/8/layout/hList1"/>
    <dgm:cxn modelId="{850D1200-C769-467B-88EE-8AEBC6B60330}" type="presParOf" srcId="{76CB7CBB-B75D-4667-A983-E22C74F8869D}" destId="{396650EC-01AD-4FD0-80CB-10C9C9250659}" srcOrd="0" destOrd="0" presId="urn:microsoft.com/office/officeart/2005/8/layout/hList1"/>
    <dgm:cxn modelId="{E5E14C79-4DAE-448C-BBB8-7D5AB43A1BC9}" type="presParOf" srcId="{396650EC-01AD-4FD0-80CB-10C9C9250659}" destId="{BCFE9B02-387A-4457-8009-E054B7840AF3}" srcOrd="0" destOrd="0" presId="urn:microsoft.com/office/officeart/2005/8/layout/hList1"/>
    <dgm:cxn modelId="{8B575C42-9A68-4E3B-A4CB-E6AEFE732C9E}" type="presParOf" srcId="{396650EC-01AD-4FD0-80CB-10C9C9250659}" destId="{D0DD5DE1-A988-484A-8695-C7D738498EC3}" srcOrd="1" destOrd="0" presId="urn:microsoft.com/office/officeart/2005/8/layout/hList1"/>
    <dgm:cxn modelId="{B7B57850-8D48-45ED-A777-3B0CD935D522}" type="presParOf" srcId="{76CB7CBB-B75D-4667-A983-E22C74F8869D}" destId="{9AE08372-AD10-449C-8E9C-3A52D655B5E8}" srcOrd="1" destOrd="0" presId="urn:microsoft.com/office/officeart/2005/8/layout/hList1"/>
    <dgm:cxn modelId="{4884BC0D-AD0A-40BD-80A4-0356C57E3D21}" type="presParOf" srcId="{76CB7CBB-B75D-4667-A983-E22C74F8869D}" destId="{1C2E483C-0BA4-483B-B707-490BB7068355}" srcOrd="2" destOrd="0" presId="urn:microsoft.com/office/officeart/2005/8/layout/hList1"/>
    <dgm:cxn modelId="{CBC2B955-0FBA-4C61-B64A-D08831647C99}" type="presParOf" srcId="{1C2E483C-0BA4-483B-B707-490BB7068355}" destId="{686CE4A8-0CBC-4A22-9162-94961D14E281}" srcOrd="0" destOrd="0" presId="urn:microsoft.com/office/officeart/2005/8/layout/hList1"/>
    <dgm:cxn modelId="{F69872AA-031F-4642-B768-0F80D8D0087A}" type="presParOf" srcId="{1C2E483C-0BA4-483B-B707-490BB7068355}" destId="{2945E8C5-A279-4A66-B081-8521B05076E4}" srcOrd="1" destOrd="0" presId="urn:microsoft.com/office/officeart/2005/8/layout/hList1"/>
    <dgm:cxn modelId="{AE3ADEB1-5A3C-4B6F-87D3-C6707F0AE394}" type="presParOf" srcId="{76CB7CBB-B75D-4667-A983-E22C74F8869D}" destId="{C454634E-D399-46A0-A0F1-1EB6C3E63B7E}" srcOrd="3" destOrd="0" presId="urn:microsoft.com/office/officeart/2005/8/layout/hList1"/>
    <dgm:cxn modelId="{9F610B8E-F35F-4EA1-9581-B498E78DB53F}" type="presParOf" srcId="{76CB7CBB-B75D-4667-A983-E22C74F8869D}" destId="{06D5AA97-9D4D-4E3D-9B7A-A2C9086EF6BF}" srcOrd="4" destOrd="0" presId="urn:microsoft.com/office/officeart/2005/8/layout/hList1"/>
    <dgm:cxn modelId="{E1911BDF-D54E-4403-8311-B0F0A51D1196}" type="presParOf" srcId="{06D5AA97-9D4D-4E3D-9B7A-A2C9086EF6BF}" destId="{49B35F54-AF6C-414F-AD17-51EE04D57C5C}" srcOrd="0" destOrd="0" presId="urn:microsoft.com/office/officeart/2005/8/layout/hList1"/>
    <dgm:cxn modelId="{AC442688-3420-4891-87AF-519F5156DC06}" type="presParOf" srcId="{06D5AA97-9D4D-4E3D-9B7A-A2C9086EF6BF}" destId="{6B2500EA-BF97-4B51-A579-AC728653DC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8C8DD-FAA2-4CEE-9744-233E24425E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1B995F-97DA-413A-AEEB-26BCA6A99AE3}">
      <dgm:prSet custT="1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lv-LV" sz="2400" b="1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Efektīva un ilgtspējīga resursu pārvaldība</a:t>
          </a:r>
        </a:p>
        <a:p>
          <a:endParaRPr lang="lv-LV" sz="2400" b="1" i="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lv-LV" sz="20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Prioritāte ir izglītības kvalitāte un augstvērtīgu rezultātu sasniegšana neatkarīgi no skolas atrašanās vietas</a:t>
          </a:r>
          <a:endParaRPr lang="en-US" sz="1600" b="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9A366DA-1970-4D70-86AF-039354104544}" type="parTrans" cxnId="{2B4BABB9-BD09-4056-86E2-FD1433A8781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35B39FE-1AE5-466E-8AE4-FDEE2796984A}" type="sibTrans" cxnId="{2B4BABB9-BD09-4056-86E2-FD1433A8781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402C87-B042-474F-B405-865A4E615EFB}">
      <dgm:prSet custT="1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 sz="2400" b="1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Skaidra</a:t>
          </a:r>
          <a:r>
            <a:rPr lang="en-US" sz="2400" b="1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skolēnu</a:t>
          </a:r>
          <a:r>
            <a:rPr lang="en-US" sz="2400" b="1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plūsma</a:t>
          </a:r>
          <a:r>
            <a:rPr lang="en-US" sz="2400" b="1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pēc</a:t>
          </a:r>
          <a:r>
            <a:rPr lang="en-US" sz="2400" b="1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9.klases </a:t>
          </a:r>
          <a:r>
            <a:rPr lang="en-US" sz="2400" b="1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absolvēšanas</a:t>
          </a:r>
          <a:endParaRPr lang="en-US" sz="2400" b="1" i="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endParaRPr lang="en-US" sz="2400" b="1" i="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Akadēmiskā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izglītība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vai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profesionālā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izglītība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izzudīs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vajadzība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pēc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vispārīgas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vidusskolas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lomas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skolu</a:t>
          </a:r>
          <a:r>
            <a:rPr lang="en-US" sz="1800" b="0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ekosistēmā</a:t>
          </a:r>
          <a:endParaRPr lang="en-US" sz="1800" b="0" i="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8140524-F9FA-4145-98FD-8DD1444BA283}" type="parTrans" cxnId="{E4623A4B-D6E6-44E8-B711-B0DEBC0454D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DACE8D2-6E99-49ED-893D-95046E2D70B9}" type="sibTrans" cxnId="{E4623A4B-D6E6-44E8-B711-B0DEBC0454D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50F0E9C-D4E3-435C-98D0-1B39CF90665D}">
      <dgm:prSet custT="1"/>
      <dgm:spPr>
        <a:solidFill>
          <a:schemeClr val="accent3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2400" b="1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Ietekme</a:t>
          </a:r>
          <a:r>
            <a:rPr lang="en-US" sz="2400" b="1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pār</a:t>
          </a:r>
          <a:r>
            <a:rPr lang="en-US" sz="2400" b="1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padziļināto</a:t>
          </a:r>
          <a:r>
            <a:rPr lang="en-US" sz="2400" b="1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kursu</a:t>
          </a:r>
          <a:r>
            <a:rPr lang="en-US" sz="2400" b="1" i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piedāvājumu</a:t>
          </a:r>
          <a:endParaRPr lang="en-US" sz="2400" b="1" i="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endParaRPr lang="en-US" sz="2400" b="0" i="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Atbilstība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darba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tirgus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vajadzībām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nevis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vecāku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iespējām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atbalstīt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/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neatbalstīt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savu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bērnu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perspektīvu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prasmju</a:t>
          </a:r>
          <a:r>
            <a:rPr lang="en-US" sz="1800" b="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apguvei</a:t>
          </a:r>
          <a:endParaRPr lang="en-US" sz="1800" b="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A049421-A9B2-48CD-ABDC-6931B8ABEBA2}" type="parTrans" cxnId="{8EB8F0A4-C70E-4F47-81CE-03FDDDB43814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CF1768F-DD1D-4F73-BDB2-886D71830D63}" type="sibTrans" cxnId="{8EB8F0A4-C70E-4F47-81CE-03FDDDB43814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915297C-0991-0840-A27F-EF47A5D58358}" type="pres">
      <dgm:prSet presAssocID="{8C88C8DD-FAA2-4CEE-9744-233E24425E0D}" presName="diagram" presStyleCnt="0">
        <dgm:presLayoutVars>
          <dgm:dir/>
          <dgm:resizeHandles val="exact"/>
        </dgm:presLayoutVars>
      </dgm:prSet>
      <dgm:spPr/>
    </dgm:pt>
    <dgm:pt modelId="{A6C7CD26-A720-334B-97CB-5F41AB13D80C}" type="pres">
      <dgm:prSet presAssocID="{3E1B995F-97DA-413A-AEEB-26BCA6A99AE3}" presName="node" presStyleLbl="node1" presStyleIdx="0" presStyleCnt="3" custScaleY="194746">
        <dgm:presLayoutVars>
          <dgm:bulletEnabled val="1"/>
        </dgm:presLayoutVars>
      </dgm:prSet>
      <dgm:spPr/>
    </dgm:pt>
    <dgm:pt modelId="{49008C42-7159-5C45-87B9-7DA8EA8C1535}" type="pres">
      <dgm:prSet presAssocID="{435B39FE-1AE5-466E-8AE4-FDEE2796984A}" presName="sibTrans" presStyleCnt="0"/>
      <dgm:spPr/>
    </dgm:pt>
    <dgm:pt modelId="{1DD5F887-B1AC-4C48-9333-78187E7C9A58}" type="pres">
      <dgm:prSet presAssocID="{72402C87-B042-474F-B405-865A4E615EFB}" presName="node" presStyleLbl="node1" presStyleIdx="1" presStyleCnt="3" custScaleY="197695">
        <dgm:presLayoutVars>
          <dgm:bulletEnabled val="1"/>
        </dgm:presLayoutVars>
      </dgm:prSet>
      <dgm:spPr/>
    </dgm:pt>
    <dgm:pt modelId="{9429F494-723E-DC41-83EF-3DBC3FDF091C}" type="pres">
      <dgm:prSet presAssocID="{CDACE8D2-6E99-49ED-893D-95046E2D70B9}" presName="sibTrans" presStyleCnt="0"/>
      <dgm:spPr/>
    </dgm:pt>
    <dgm:pt modelId="{B56314E2-4B04-1349-92BF-27523268C2EB}" type="pres">
      <dgm:prSet presAssocID="{850F0E9C-D4E3-435C-98D0-1B39CF90665D}" presName="node" presStyleLbl="node1" presStyleIdx="2" presStyleCnt="3" custScaleY="199170">
        <dgm:presLayoutVars>
          <dgm:bulletEnabled val="1"/>
        </dgm:presLayoutVars>
      </dgm:prSet>
      <dgm:spPr/>
    </dgm:pt>
  </dgm:ptLst>
  <dgm:cxnLst>
    <dgm:cxn modelId="{B96C4721-9E88-A847-A480-297997991CE0}" type="presOf" srcId="{850F0E9C-D4E3-435C-98D0-1B39CF90665D}" destId="{B56314E2-4B04-1349-92BF-27523268C2EB}" srcOrd="0" destOrd="0" presId="urn:microsoft.com/office/officeart/2005/8/layout/default"/>
    <dgm:cxn modelId="{E4623A4B-D6E6-44E8-B711-B0DEBC0454DF}" srcId="{8C88C8DD-FAA2-4CEE-9744-233E24425E0D}" destId="{72402C87-B042-474F-B405-865A4E615EFB}" srcOrd="1" destOrd="0" parTransId="{08140524-F9FA-4145-98FD-8DD1444BA283}" sibTransId="{CDACE8D2-6E99-49ED-893D-95046E2D70B9}"/>
    <dgm:cxn modelId="{EE3BBC75-68D8-A941-B95A-B417851723F5}" type="presOf" srcId="{3E1B995F-97DA-413A-AEEB-26BCA6A99AE3}" destId="{A6C7CD26-A720-334B-97CB-5F41AB13D80C}" srcOrd="0" destOrd="0" presId="urn:microsoft.com/office/officeart/2005/8/layout/default"/>
    <dgm:cxn modelId="{8EB8F0A4-C70E-4F47-81CE-03FDDDB43814}" srcId="{8C88C8DD-FAA2-4CEE-9744-233E24425E0D}" destId="{850F0E9C-D4E3-435C-98D0-1B39CF90665D}" srcOrd="2" destOrd="0" parTransId="{DA049421-A9B2-48CD-ABDC-6931B8ABEBA2}" sibTransId="{6CF1768F-DD1D-4F73-BDB2-886D71830D63}"/>
    <dgm:cxn modelId="{55854DAA-6088-634E-B205-6F8241A50878}" type="presOf" srcId="{8C88C8DD-FAA2-4CEE-9744-233E24425E0D}" destId="{E915297C-0991-0840-A27F-EF47A5D58358}" srcOrd="0" destOrd="0" presId="urn:microsoft.com/office/officeart/2005/8/layout/default"/>
    <dgm:cxn modelId="{009AD0AE-3259-CD4A-B34E-6C825FD3F6F3}" type="presOf" srcId="{72402C87-B042-474F-B405-865A4E615EFB}" destId="{1DD5F887-B1AC-4C48-9333-78187E7C9A58}" srcOrd="0" destOrd="0" presId="urn:microsoft.com/office/officeart/2005/8/layout/default"/>
    <dgm:cxn modelId="{2B4BABB9-BD09-4056-86E2-FD1433A87816}" srcId="{8C88C8DD-FAA2-4CEE-9744-233E24425E0D}" destId="{3E1B995F-97DA-413A-AEEB-26BCA6A99AE3}" srcOrd="0" destOrd="0" parTransId="{C9A366DA-1970-4D70-86AF-039354104544}" sibTransId="{435B39FE-1AE5-466E-8AE4-FDEE2796984A}"/>
    <dgm:cxn modelId="{7156DCD0-DCE5-AB40-B047-F3037163FA33}" type="presParOf" srcId="{E915297C-0991-0840-A27F-EF47A5D58358}" destId="{A6C7CD26-A720-334B-97CB-5F41AB13D80C}" srcOrd="0" destOrd="0" presId="urn:microsoft.com/office/officeart/2005/8/layout/default"/>
    <dgm:cxn modelId="{BD18B2A6-6972-7B4A-BDBE-53AF32024F5D}" type="presParOf" srcId="{E915297C-0991-0840-A27F-EF47A5D58358}" destId="{49008C42-7159-5C45-87B9-7DA8EA8C1535}" srcOrd="1" destOrd="0" presId="urn:microsoft.com/office/officeart/2005/8/layout/default"/>
    <dgm:cxn modelId="{91A41FB9-A9D9-2F49-BE67-36C2603C2E01}" type="presParOf" srcId="{E915297C-0991-0840-A27F-EF47A5D58358}" destId="{1DD5F887-B1AC-4C48-9333-78187E7C9A58}" srcOrd="2" destOrd="0" presId="urn:microsoft.com/office/officeart/2005/8/layout/default"/>
    <dgm:cxn modelId="{3EFAF711-B4A8-734F-8FB8-153FD0C00113}" type="presParOf" srcId="{E915297C-0991-0840-A27F-EF47A5D58358}" destId="{9429F494-723E-DC41-83EF-3DBC3FDF091C}" srcOrd="3" destOrd="0" presId="urn:microsoft.com/office/officeart/2005/8/layout/default"/>
    <dgm:cxn modelId="{75CC6DE3-78E0-1D4A-90CF-9687F5CA2C7A}" type="presParOf" srcId="{E915297C-0991-0840-A27F-EF47A5D58358}" destId="{B56314E2-4B04-1349-92BF-27523268C2E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E9B02-387A-4457-8009-E054B7840AF3}">
      <dsp:nvSpPr>
        <dsp:cNvPr id="0" name=""/>
        <dsp:cNvSpPr/>
      </dsp:nvSpPr>
      <dsp:spPr>
        <a:xfrm>
          <a:off x="2540" y="860158"/>
          <a:ext cx="2476500" cy="953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 err="1">
              <a:solidFill>
                <a:schemeClr val="bg1"/>
              </a:solidFill>
            </a:rPr>
            <a:t>Atagojuma</a:t>
          </a:r>
          <a:r>
            <a:rPr lang="lv-LV" sz="2000" kern="1200" dirty="0">
              <a:solidFill>
                <a:schemeClr val="bg1"/>
              </a:solidFill>
            </a:rPr>
            <a:t> </a:t>
          </a:r>
          <a:r>
            <a:rPr lang="lv-LV" sz="2000" b="1" kern="1200" dirty="0">
              <a:solidFill>
                <a:schemeClr val="bg1"/>
              </a:solidFill>
            </a:rPr>
            <a:t>palielināšana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2540" y="860158"/>
        <a:ext cx="2476500" cy="953350"/>
      </dsp:txXfrm>
    </dsp:sp>
    <dsp:sp modelId="{D0DD5DE1-A988-484A-8695-C7D738498EC3}">
      <dsp:nvSpPr>
        <dsp:cNvPr id="0" name=""/>
        <dsp:cNvSpPr/>
      </dsp:nvSpPr>
      <dsp:spPr>
        <a:xfrm>
          <a:off x="2540" y="1813508"/>
          <a:ext cx="2476500" cy="2744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 err="1">
              <a:solidFill>
                <a:schemeClr val="accent1"/>
              </a:solidFill>
            </a:rPr>
            <a:t>Atalagojuma</a:t>
          </a:r>
          <a:r>
            <a:rPr lang="lv-LV" sz="2000" kern="1200" dirty="0">
              <a:solidFill>
                <a:schemeClr val="accent1"/>
              </a:solidFill>
            </a:rPr>
            <a:t> palielināšanas grafiks</a:t>
          </a:r>
          <a:endParaRPr lang="en-GB" sz="200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>
              <a:solidFill>
                <a:schemeClr val="accent1"/>
              </a:solidFill>
            </a:rPr>
            <a:t>Jauns </a:t>
          </a:r>
          <a:r>
            <a:rPr lang="lv-LV" sz="2000" kern="1200" dirty="0" err="1">
              <a:solidFill>
                <a:schemeClr val="accent1"/>
              </a:solidFill>
            </a:rPr>
            <a:t>finansēšansa</a:t>
          </a:r>
          <a:r>
            <a:rPr lang="lv-LV" sz="2000" kern="1200" dirty="0">
              <a:solidFill>
                <a:schemeClr val="accent1"/>
              </a:solidFill>
            </a:rPr>
            <a:t> modelis (izstrādē)</a:t>
          </a:r>
          <a:endParaRPr lang="en-GB" sz="2000" kern="1200" dirty="0">
            <a:solidFill>
              <a:schemeClr val="accent1"/>
            </a:solidFill>
          </a:endParaRPr>
        </a:p>
      </dsp:txBody>
      <dsp:txXfrm>
        <a:off x="2540" y="1813508"/>
        <a:ext cx="2476500" cy="2744999"/>
      </dsp:txXfrm>
    </dsp:sp>
    <dsp:sp modelId="{686CE4A8-0CBC-4A22-9162-94961D14E281}">
      <dsp:nvSpPr>
        <dsp:cNvPr id="0" name=""/>
        <dsp:cNvSpPr/>
      </dsp:nvSpPr>
      <dsp:spPr>
        <a:xfrm>
          <a:off x="2825750" y="860158"/>
          <a:ext cx="2476500" cy="953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chemeClr val="bg1"/>
              </a:solidFill>
            </a:rPr>
            <a:t>Satura izstrāde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2825750" y="860158"/>
        <a:ext cx="2476500" cy="953350"/>
      </dsp:txXfrm>
    </dsp:sp>
    <dsp:sp modelId="{2945E8C5-A279-4A66-B081-8521B05076E4}">
      <dsp:nvSpPr>
        <dsp:cNvPr id="0" name=""/>
        <dsp:cNvSpPr/>
      </dsp:nvSpPr>
      <dsp:spPr>
        <a:xfrm>
          <a:off x="2825750" y="1813508"/>
          <a:ext cx="2476500" cy="2744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>
              <a:solidFill>
                <a:schemeClr val="accent1"/>
              </a:solidFill>
            </a:rPr>
            <a:t>Jaunajam mācību gadam</a:t>
          </a:r>
          <a:endParaRPr lang="en-GB" sz="200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>
              <a:solidFill>
                <a:schemeClr val="accent1"/>
              </a:solidFill>
            </a:rPr>
            <a:t>Standarta precizēšana – vēsture, matemātika, latviešu valoda, VAM veselības </a:t>
          </a:r>
          <a:r>
            <a:rPr lang="lv-LV" sz="2000" kern="1200" dirty="0" err="1">
              <a:solidFill>
                <a:schemeClr val="accent1"/>
              </a:solidFill>
            </a:rPr>
            <a:t>pratība</a:t>
          </a:r>
          <a:r>
            <a:rPr lang="lv-LV" sz="2000" kern="1200" dirty="0">
              <a:solidFill>
                <a:schemeClr val="accent1"/>
              </a:solidFill>
            </a:rPr>
            <a:t> u.c.</a:t>
          </a:r>
          <a:endParaRPr lang="en-GB" sz="2000" kern="1200" dirty="0">
            <a:solidFill>
              <a:schemeClr val="accent1"/>
            </a:solidFill>
          </a:endParaRPr>
        </a:p>
      </dsp:txBody>
      <dsp:txXfrm>
        <a:off x="2825750" y="1813508"/>
        <a:ext cx="2476500" cy="2744999"/>
      </dsp:txXfrm>
    </dsp:sp>
    <dsp:sp modelId="{49B35F54-AF6C-414F-AD17-51EE04D57C5C}">
      <dsp:nvSpPr>
        <dsp:cNvPr id="0" name=""/>
        <dsp:cNvSpPr/>
      </dsp:nvSpPr>
      <dsp:spPr>
        <a:xfrm>
          <a:off x="5648960" y="860158"/>
          <a:ext cx="2476500" cy="953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chemeClr val="bg1"/>
              </a:solidFill>
            </a:rPr>
            <a:t>Pakāpenisks tīkla sakārtošanas plāns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5648960" y="860158"/>
        <a:ext cx="2476500" cy="953350"/>
      </dsp:txXfrm>
    </dsp:sp>
    <dsp:sp modelId="{6B2500EA-BF97-4B51-A579-AC728653DCDC}">
      <dsp:nvSpPr>
        <dsp:cNvPr id="0" name=""/>
        <dsp:cNvSpPr/>
      </dsp:nvSpPr>
      <dsp:spPr>
        <a:xfrm>
          <a:off x="5648960" y="1813508"/>
          <a:ext cx="2476500" cy="2744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7CD26-A720-334B-97CB-5F41AB13D80C}">
      <dsp:nvSpPr>
        <dsp:cNvPr id="0" name=""/>
        <dsp:cNvSpPr/>
      </dsp:nvSpPr>
      <dsp:spPr>
        <a:xfrm>
          <a:off x="0" y="195886"/>
          <a:ext cx="3388657" cy="3959565"/>
        </a:xfrm>
        <a:prstGeom prst="rect">
          <a:avLst/>
        </a:prstGeom>
        <a:solidFill>
          <a:schemeClr val="accent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Efektīva un ilgtspējīga resursu pārvaldība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400" b="1" i="0" kern="120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Prioritāte ir izglītības kvalitāte un augstvērtīgu rezultātu sasniegšana neatkarīgi no skolas atrašanās vietas</a:t>
          </a:r>
          <a:endParaRPr lang="en-US" sz="1600" b="0" kern="120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95886"/>
        <a:ext cx="3388657" cy="3959565"/>
      </dsp:txXfrm>
    </dsp:sp>
    <dsp:sp modelId="{1DD5F887-B1AC-4C48-9333-78187E7C9A58}">
      <dsp:nvSpPr>
        <dsp:cNvPr id="0" name=""/>
        <dsp:cNvSpPr/>
      </dsp:nvSpPr>
      <dsp:spPr>
        <a:xfrm>
          <a:off x="3727523" y="165906"/>
          <a:ext cx="3388657" cy="4019524"/>
        </a:xfrm>
        <a:prstGeom prst="rect">
          <a:avLst/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Skaidra</a:t>
          </a:r>
          <a:r>
            <a:rPr lang="en-US" sz="2400" b="1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skolēnu</a:t>
          </a:r>
          <a:r>
            <a:rPr lang="en-US" sz="2400" b="1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plūsma</a:t>
          </a:r>
          <a:r>
            <a:rPr lang="en-US" sz="2400" b="1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pēc</a:t>
          </a:r>
          <a:r>
            <a:rPr lang="en-US" sz="2400" b="1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9.klases </a:t>
          </a:r>
          <a:r>
            <a:rPr lang="en-US" sz="2400" b="1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absolvēšanas</a:t>
          </a:r>
          <a:endParaRPr lang="en-US" sz="2400" b="1" i="0" kern="120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i="0" kern="120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Akadēmiskā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izglītība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vai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profesionālā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izglītība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–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izzudīs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vajadzība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pēc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vispārīgas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vidusskolas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lomas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skolu</a:t>
          </a:r>
          <a:r>
            <a:rPr lang="en-US" sz="1800" b="0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ekosistēmā</a:t>
          </a:r>
          <a:endParaRPr lang="en-US" sz="1800" b="0" i="0" kern="120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727523" y="165906"/>
        <a:ext cx="3388657" cy="4019524"/>
      </dsp:txXfrm>
    </dsp:sp>
    <dsp:sp modelId="{B56314E2-4B04-1349-92BF-27523268C2EB}">
      <dsp:nvSpPr>
        <dsp:cNvPr id="0" name=""/>
        <dsp:cNvSpPr/>
      </dsp:nvSpPr>
      <dsp:spPr>
        <a:xfrm>
          <a:off x="7455047" y="150912"/>
          <a:ext cx="3388657" cy="404951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Ietekme</a:t>
          </a:r>
          <a:r>
            <a:rPr lang="en-US" sz="2400" b="1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pār</a:t>
          </a:r>
          <a:r>
            <a:rPr lang="en-US" sz="2400" b="1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padziļināto</a:t>
          </a:r>
          <a:r>
            <a:rPr lang="en-US" sz="2400" b="1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kursu</a:t>
          </a:r>
          <a:r>
            <a:rPr lang="en-US" sz="2400" b="1" i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2400" b="1" i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piedāvājumu</a:t>
          </a:r>
          <a:endParaRPr lang="en-US" sz="2400" b="1" i="0" kern="120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kern="120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Atbilstība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darba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tirgus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vajadzībām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nevis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vecāku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iespējām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atbalstīt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/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neatbalstīt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savu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bērnu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perspektīvu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prasmju</a:t>
          </a:r>
          <a:r>
            <a:rPr lang="en-US" sz="1800" b="0" kern="1200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800" b="0" kern="1200" dirty="0" err="1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apguvei</a:t>
          </a:r>
          <a:endParaRPr lang="en-US" sz="1800" b="0" kern="1200" dirty="0">
            <a:solidFill>
              <a:schemeClr val="accent5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455047" y="150912"/>
        <a:ext cx="3388657" cy="4049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287030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413090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152423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lv-LV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421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266502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304602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8600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lv-LV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5502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526523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 err="1">
                <a:effectLst/>
                <a:latin typeface="ArialMT"/>
              </a:rPr>
              <a:t>Redzams</a:t>
            </a:r>
            <a:r>
              <a:rPr lang="en-GB" sz="1800" dirty="0">
                <a:effectLst/>
                <a:latin typeface="ArialMT"/>
              </a:rPr>
              <a:t>, ka </a:t>
            </a:r>
            <a:r>
              <a:rPr lang="en-GB" sz="1800" b="1" dirty="0" err="1">
                <a:effectLst/>
                <a:latin typeface="ArialMT"/>
              </a:rPr>
              <a:t>laukos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augstāko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lasītprasmes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līmeni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sasniedz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tikai</a:t>
            </a:r>
            <a:r>
              <a:rPr lang="en-GB" sz="1800" b="1" dirty="0">
                <a:effectLst/>
                <a:latin typeface="ArialMT"/>
              </a:rPr>
              <a:t> 5% </a:t>
            </a:r>
            <a:r>
              <a:rPr lang="en-GB" sz="1800" b="1" dirty="0" err="1">
                <a:effectLst/>
                <a:latin typeface="ArialMT"/>
              </a:rPr>
              <a:t>skolēnu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dirty="0">
                <a:effectLst/>
                <a:latin typeface="ArialMT"/>
              </a:rPr>
              <a:t>un </a:t>
            </a:r>
            <a:r>
              <a:rPr lang="en-GB" sz="1800" dirty="0" err="1">
                <a:effectLst/>
                <a:latin typeface="ArialMT"/>
              </a:rPr>
              <a:t>tas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ir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aptuveni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b="1" dirty="0">
                <a:effectLst/>
                <a:latin typeface="ArialMT"/>
              </a:rPr>
              <a:t>divas </a:t>
            </a:r>
            <a:r>
              <a:rPr lang="en-GB" sz="1800" b="1" dirty="0" err="1">
                <a:effectLst/>
                <a:latin typeface="ArialMT"/>
              </a:rPr>
              <a:t>ar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pusi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reizes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mazāks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skolēnu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īpatsvars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neka</a:t>
            </a:r>
            <a:r>
              <a:rPr lang="en-GB" sz="1800" b="1" dirty="0">
                <a:effectLst/>
                <a:latin typeface="ArialMT"/>
              </a:rPr>
              <a:t>̄ </a:t>
            </a:r>
            <a:r>
              <a:rPr lang="en-GB" sz="1800" b="1" dirty="0" err="1">
                <a:effectLst/>
                <a:latin typeface="ArialMT"/>
              </a:rPr>
              <a:t>Rīga</a:t>
            </a:r>
            <a:r>
              <a:rPr lang="en-GB" sz="1800" dirty="0">
                <a:effectLst/>
                <a:latin typeface="ArialMT"/>
              </a:rPr>
              <a:t>̄.</a:t>
            </a: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effectLst/>
                <a:latin typeface="ArialMT"/>
              </a:rPr>
              <a:t>2021. </a:t>
            </a:r>
            <a:r>
              <a:rPr lang="en-GB" sz="1800" dirty="0" err="1">
                <a:effectLst/>
                <a:latin typeface="ArialMT"/>
              </a:rPr>
              <a:t>gada</a:t>
            </a:r>
            <a:r>
              <a:rPr lang="en-GB" sz="1800" dirty="0">
                <a:effectLst/>
                <a:latin typeface="ArialMT"/>
              </a:rPr>
              <a:t>̄ </a:t>
            </a:r>
            <a:r>
              <a:rPr lang="en-GB" sz="1800" dirty="0" err="1">
                <a:effectLst/>
                <a:latin typeface="ArialMT"/>
              </a:rPr>
              <a:t>Latvijas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lauku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teritoriju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skolās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ir</a:t>
            </a:r>
            <a:r>
              <a:rPr lang="en-GB" sz="1800" dirty="0">
                <a:effectLst/>
                <a:latin typeface="ArialMT"/>
              </a:rPr>
              <a:t> par </a:t>
            </a:r>
            <a:r>
              <a:rPr lang="en-GB" sz="1800" b="1" dirty="0">
                <a:effectLst/>
                <a:latin typeface="ArialMT"/>
              </a:rPr>
              <a:t>19% </a:t>
            </a:r>
            <a:r>
              <a:rPr lang="en-GB" sz="1800" b="1" dirty="0" err="1">
                <a:effectLst/>
                <a:latin typeface="ArialMT"/>
              </a:rPr>
              <a:t>mazāk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skolēnu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neka</a:t>
            </a:r>
            <a:r>
              <a:rPr lang="en-GB" sz="1800" b="1" dirty="0">
                <a:effectLst/>
                <a:latin typeface="ArialMT"/>
              </a:rPr>
              <a:t>̄ </a:t>
            </a:r>
            <a:r>
              <a:rPr lang="en-GB" sz="1800" b="1" dirty="0" err="1">
                <a:effectLst/>
                <a:latin typeface="ArialMT"/>
              </a:rPr>
              <a:t>Rīga</a:t>
            </a:r>
            <a:r>
              <a:rPr lang="en-GB" sz="1800" b="1" dirty="0">
                <a:effectLst/>
                <a:latin typeface="ArialMT"/>
              </a:rPr>
              <a:t>̄, kas </a:t>
            </a:r>
            <a:r>
              <a:rPr lang="en-GB" sz="1800" b="1" dirty="0" err="1">
                <a:effectLst/>
                <a:latin typeface="ArialMT"/>
              </a:rPr>
              <a:t>sasnieguši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augstu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lasītprasmes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līmeni</a:t>
            </a:r>
            <a:r>
              <a:rPr lang="en-GB" sz="1800" b="1" dirty="0">
                <a:effectLst/>
                <a:latin typeface="ArialMT"/>
              </a:rPr>
              <a:t> (32%), un </a:t>
            </a:r>
            <a:r>
              <a:rPr lang="en-GB" sz="1800" b="1" dirty="0" err="1">
                <a:effectLst/>
                <a:latin typeface="ArialMT"/>
              </a:rPr>
              <a:t>tas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ir</a:t>
            </a:r>
            <a:r>
              <a:rPr lang="en-GB" sz="1800" b="1" dirty="0">
                <a:effectLst/>
                <a:latin typeface="ArialMT"/>
              </a:rPr>
              <a:t> par 11% </a:t>
            </a:r>
            <a:r>
              <a:rPr lang="en-GB" sz="1800" b="1" dirty="0" err="1">
                <a:effectLst/>
                <a:latin typeface="ArialMT"/>
              </a:rPr>
              <a:t>mazāks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īpatsvars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neka</a:t>
            </a:r>
            <a:r>
              <a:rPr lang="en-GB" sz="1800" b="1" dirty="0">
                <a:effectLst/>
                <a:latin typeface="ArialMT"/>
              </a:rPr>
              <a:t>̄ 2016. </a:t>
            </a:r>
            <a:r>
              <a:rPr lang="en-GB" sz="1800" b="1" dirty="0" err="1">
                <a:effectLst/>
                <a:latin typeface="ArialMT"/>
              </a:rPr>
              <a:t>gada</a:t>
            </a:r>
            <a:r>
              <a:rPr lang="en-GB" sz="1800" dirty="0">
                <a:effectLst/>
                <a:latin typeface="ArialMT"/>
              </a:rPr>
              <a:t>̄. </a:t>
            </a:r>
            <a:endParaRPr lang="en-GB" dirty="0"/>
          </a:p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lang="lv-LV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901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ArialMT"/>
              </a:rPr>
              <a:t>Redzams</a:t>
            </a:r>
            <a:r>
              <a:rPr lang="en-GB" sz="1800" dirty="0">
                <a:effectLst/>
                <a:latin typeface="ArialMT"/>
              </a:rPr>
              <a:t>, ka </a:t>
            </a:r>
            <a:r>
              <a:rPr lang="en-GB" sz="1800" b="1" dirty="0" err="1">
                <a:effectLst/>
                <a:latin typeface="ArialMT"/>
              </a:rPr>
              <a:t>pamatskolās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ir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salīdzinoši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visvairāk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skolēnu</a:t>
            </a:r>
            <a:r>
              <a:rPr lang="en-GB" sz="1800" b="1" dirty="0">
                <a:effectLst/>
                <a:latin typeface="ArialMT"/>
              </a:rPr>
              <a:t> (20%), kas </a:t>
            </a:r>
            <a:r>
              <a:rPr lang="en-GB" sz="1800" b="1" dirty="0" err="1">
                <a:effectLst/>
                <a:latin typeface="ArialMT"/>
              </a:rPr>
              <a:t>ir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sasnieguši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tikai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zemu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lasītprasmes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līmeni</a:t>
            </a:r>
            <a:r>
              <a:rPr lang="en-GB" sz="1800" dirty="0">
                <a:effectLst/>
                <a:latin typeface="ArialMT"/>
              </a:rPr>
              <a:t>. Tas </a:t>
            </a:r>
            <a:r>
              <a:rPr lang="en-GB" sz="1800" dirty="0" err="1">
                <a:effectLst/>
                <a:latin typeface="ArialMT"/>
              </a:rPr>
              <a:t>vidēji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ir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katrs</a:t>
            </a:r>
            <a:r>
              <a:rPr lang="en-GB" sz="1800" dirty="0">
                <a:effectLst/>
                <a:latin typeface="ArialMT"/>
              </a:rPr>
              <a:t> 5. </a:t>
            </a:r>
            <a:r>
              <a:rPr lang="en-GB" sz="1800" dirty="0" err="1">
                <a:effectLst/>
                <a:latin typeface="ArialMT"/>
              </a:rPr>
              <a:t>pamatskolu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skolēns</a:t>
            </a:r>
            <a:r>
              <a:rPr lang="en-GB" sz="1800" dirty="0">
                <a:effectLst/>
                <a:latin typeface="ArialMT"/>
              </a:rPr>
              <a:t>.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ArialMT"/>
              </a:rPr>
              <a:t>Sākumskolās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ir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vidēji</a:t>
            </a:r>
            <a:r>
              <a:rPr lang="en-GB" sz="1800" b="1" dirty="0">
                <a:effectLst/>
                <a:latin typeface="ArialMT"/>
              </a:rPr>
              <a:t> par 12% </a:t>
            </a:r>
            <a:r>
              <a:rPr lang="en-GB" sz="1800" b="1" dirty="0" err="1">
                <a:effectLst/>
                <a:latin typeface="ArialMT"/>
              </a:rPr>
              <a:t>vairāk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skolēnu</a:t>
            </a:r>
            <a:r>
              <a:rPr lang="en-GB" sz="1800" b="1" dirty="0">
                <a:effectLst/>
                <a:latin typeface="ArialMT"/>
              </a:rPr>
              <a:t>, kas </a:t>
            </a:r>
            <a:r>
              <a:rPr lang="en-GB" sz="1800" b="1" dirty="0" err="1">
                <a:effectLst/>
                <a:latin typeface="ArialMT"/>
              </a:rPr>
              <a:t>sasnieguši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augstu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lasītprasmes</a:t>
            </a:r>
            <a:r>
              <a:rPr lang="en-GB" sz="1800" b="1" dirty="0">
                <a:effectLst/>
                <a:latin typeface="ArialMT"/>
              </a:rPr>
              <a:t> </a:t>
            </a:r>
            <a:r>
              <a:rPr lang="en-GB" sz="1800" b="1" dirty="0" err="1">
                <a:effectLst/>
                <a:latin typeface="ArialMT"/>
              </a:rPr>
              <a:t>līmeni</a:t>
            </a:r>
            <a:r>
              <a:rPr lang="en-GB" sz="1800" b="1" dirty="0">
                <a:effectLst/>
                <a:latin typeface="ArialMT"/>
              </a:rPr>
              <a:t>, </a:t>
            </a:r>
            <a:r>
              <a:rPr lang="en-GB" sz="1800" b="1" dirty="0" err="1">
                <a:effectLst/>
                <a:latin typeface="ArialMT"/>
              </a:rPr>
              <a:t>neka</a:t>
            </a:r>
            <a:r>
              <a:rPr lang="en-GB" sz="1800" b="1" dirty="0">
                <a:effectLst/>
                <a:latin typeface="ArialMT"/>
              </a:rPr>
              <a:t>̄ </a:t>
            </a:r>
            <a:r>
              <a:rPr lang="en-GB" sz="1800" b="1" dirty="0" err="1">
                <a:effectLst/>
                <a:latin typeface="ArialMT"/>
              </a:rPr>
              <a:t>pamatskolās</a:t>
            </a:r>
            <a:r>
              <a:rPr lang="en-GB" sz="1800" dirty="0">
                <a:effectLst/>
                <a:latin typeface="ArialMT"/>
              </a:rPr>
              <a:t>.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ArialMT"/>
              </a:rPr>
              <a:t>Latvijas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pamatskolu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vidējie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rezultāti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izskatītos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vēl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drūmāk</a:t>
            </a:r>
            <a:r>
              <a:rPr lang="en-GB" sz="1800" dirty="0">
                <a:effectLst/>
                <a:latin typeface="ArialMT"/>
              </a:rPr>
              <a:t>, </a:t>
            </a:r>
            <a:r>
              <a:rPr lang="en-GB" sz="1800" dirty="0" err="1">
                <a:effectLst/>
                <a:latin typeface="ArialMT"/>
              </a:rPr>
              <a:t>ja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tajos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savu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ieguldījumu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nesniegtu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Rīgas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pamatskolu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salīdzinoši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augstie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sasniegumi</a:t>
            </a:r>
            <a:r>
              <a:rPr lang="en-GB" sz="1800" dirty="0">
                <a:effectLst/>
                <a:latin typeface="ArialMT"/>
              </a:rPr>
              <a:t>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ArialMT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2800" dirty="0" err="1">
                <a:effectLst/>
                <a:latin typeface="ArialMT"/>
              </a:rPr>
              <a:t>Tātad</a:t>
            </a:r>
            <a:r>
              <a:rPr lang="en-GB" sz="2800" dirty="0">
                <a:effectLst/>
                <a:latin typeface="ArialMT"/>
              </a:rPr>
              <a:t> </a:t>
            </a:r>
            <a:r>
              <a:rPr lang="en-GB" sz="2800" dirty="0" err="1">
                <a:effectLst/>
                <a:latin typeface="ArialMT"/>
              </a:rPr>
              <a:t>pamatskolas</a:t>
            </a:r>
            <a:r>
              <a:rPr lang="en-GB" sz="2800" dirty="0">
                <a:effectLst/>
                <a:latin typeface="ArialMT"/>
              </a:rPr>
              <a:t> </a:t>
            </a:r>
            <a:r>
              <a:rPr lang="en-GB" sz="2800" dirty="0" err="1">
                <a:effectLst/>
                <a:latin typeface="ArialMT"/>
              </a:rPr>
              <a:t>kā</a:t>
            </a:r>
            <a:r>
              <a:rPr lang="en-GB" sz="2800" dirty="0">
                <a:effectLst/>
                <a:latin typeface="ArialMT"/>
              </a:rPr>
              <a:t> </a:t>
            </a:r>
            <a:r>
              <a:rPr lang="en-GB" sz="2800" dirty="0" err="1">
                <a:effectLst/>
                <a:latin typeface="ArialMT"/>
              </a:rPr>
              <a:t>skolas</a:t>
            </a:r>
            <a:r>
              <a:rPr lang="en-GB" sz="2800" dirty="0">
                <a:effectLst/>
                <a:latin typeface="ArialMT"/>
              </a:rPr>
              <a:t> tips </a:t>
            </a:r>
            <a:r>
              <a:rPr lang="en-GB" sz="2800" dirty="0" err="1">
                <a:effectLst/>
                <a:latin typeface="ArialMT"/>
              </a:rPr>
              <a:t>neattaisno</a:t>
            </a:r>
            <a:r>
              <a:rPr lang="en-GB" sz="2800" dirty="0">
                <a:effectLst/>
                <a:latin typeface="ArialMT"/>
              </a:rPr>
              <a:t> </a:t>
            </a:r>
            <a:r>
              <a:rPr lang="en-GB" sz="2800" dirty="0" err="1">
                <a:effectLst/>
                <a:latin typeface="ArialMT"/>
              </a:rPr>
              <a:t>savu</a:t>
            </a:r>
            <a:r>
              <a:rPr lang="en-GB" sz="2800" dirty="0">
                <a:effectLst/>
                <a:latin typeface="ArialMT"/>
              </a:rPr>
              <a:t> </a:t>
            </a:r>
            <a:r>
              <a:rPr lang="en-GB" sz="2800" dirty="0" err="1">
                <a:effectLst/>
                <a:latin typeface="ArialMT"/>
              </a:rPr>
              <a:t>vienu</a:t>
            </a:r>
            <a:r>
              <a:rPr lang="en-GB" sz="2800" dirty="0">
                <a:effectLst/>
                <a:latin typeface="ArialMT"/>
              </a:rPr>
              <a:t> </a:t>
            </a:r>
            <a:r>
              <a:rPr lang="en-GB" sz="2800" dirty="0" err="1">
                <a:effectLst/>
                <a:latin typeface="ArialMT"/>
              </a:rPr>
              <a:t>skolu</a:t>
            </a:r>
            <a:r>
              <a:rPr lang="en-GB" sz="2800" dirty="0">
                <a:effectLst/>
                <a:latin typeface="ArialMT"/>
              </a:rPr>
              <a:t> </a:t>
            </a:r>
            <a:r>
              <a:rPr lang="en-GB" sz="2800" dirty="0" err="1">
                <a:effectLst/>
                <a:latin typeface="ArialMT"/>
              </a:rPr>
              <a:t>ekosistēmā</a:t>
            </a:r>
            <a:r>
              <a:rPr lang="en-GB" sz="2800" dirty="0">
                <a:effectLst/>
                <a:latin typeface="ArialMT"/>
              </a:rPr>
              <a:t>!</a:t>
            </a:r>
            <a:endParaRPr lang="en-GB" sz="1800" dirty="0">
              <a:effectLst/>
              <a:latin typeface="Arial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lang="lv-LV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31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79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77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41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89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82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169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719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 variants – varam pārādīt visas tipoloģoijas un parādīt, cik sarežģīts var būt ceļš izglītībā</a:t>
            </a:r>
          </a:p>
          <a:p>
            <a:pPr marL="22860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B variants – varm uzreiz izņemt pelēkās skolas (pamatskolu un vidusskolu)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4;p2"/>
          <p:cNvSpPr/>
          <p:nvPr/>
        </p:nvSpPr>
        <p:spPr>
          <a:xfrm>
            <a:off x="0" y="2097741"/>
            <a:ext cx="12192000" cy="476025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202554" y="2880219"/>
            <a:ext cx="7821918" cy="238760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02554" y="5823630"/>
            <a:ext cx="6879773" cy="478559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-30480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381000" indent="17780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381000" indent="64770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381000" indent="113030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381000" indent="160020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" name="Google Shape;17;p2" descr="Google Shape;17;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8964"/>
            <a:ext cx="1750340" cy="1810874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Google Shape;18;p2"/>
          <p:cNvSpPr txBox="1">
            <a:spLocks noGrp="1"/>
          </p:cNvSpPr>
          <p:nvPr>
            <p:ph type="body" sz="quarter" idx="21"/>
          </p:nvPr>
        </p:nvSpPr>
        <p:spPr>
          <a:xfrm rot="5400000">
            <a:off x="10671036" y="3683759"/>
            <a:ext cx="2062164" cy="45508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28600" indent="0"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38200" y="735829"/>
            <a:ext cx="10515600" cy="6234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6"/>
          <p:cNvSpPr/>
          <p:nvPr/>
        </p:nvSpPr>
        <p:spPr>
          <a:xfrm>
            <a:off x="-2" y="-11371"/>
            <a:ext cx="12192001" cy="824172"/>
          </a:xfrm>
          <a:prstGeom prst="rect">
            <a:avLst/>
          </a:prstGeom>
          <a:solidFill>
            <a:srgbClr val="9A7EC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Rectangle 8"/>
          <p:cNvSpPr/>
          <p:nvPr/>
        </p:nvSpPr>
        <p:spPr>
          <a:xfrm>
            <a:off x="-1" y="-11371"/>
            <a:ext cx="258362" cy="824172"/>
          </a:xfrm>
          <a:prstGeom prst="rect">
            <a:avLst/>
          </a:prstGeom>
          <a:solidFill>
            <a:srgbClr val="33234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1" name="Picture 9" descr="Picture 9"/>
          <p:cNvPicPr>
            <a:picLocks noChangeAspect="1"/>
          </p:cNvPicPr>
          <p:nvPr/>
        </p:nvPicPr>
        <p:blipFill>
          <a:blip r:embed="rId2"/>
          <a:srcRect t="15361" b="35844"/>
          <a:stretch>
            <a:fillRect/>
          </a:stretch>
        </p:blipFill>
        <p:spPr>
          <a:xfrm>
            <a:off x="10905066" y="1"/>
            <a:ext cx="1286933" cy="81684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phic 4" descr="Graphic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047"/>
            <a:ext cx="12192000" cy="5705954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Rectangle 12"/>
          <p:cNvGrpSpPr/>
          <p:nvPr/>
        </p:nvGrpSpPr>
        <p:grpSpPr>
          <a:xfrm>
            <a:off x="1050786" y="-6185126"/>
            <a:ext cx="10071101" cy="13903224"/>
            <a:chOff x="0" y="0"/>
            <a:chExt cx="10071100" cy="13903222"/>
          </a:xfrm>
        </p:grpSpPr>
        <p:sp>
          <p:nvSpPr>
            <p:cNvPr id="127" name="Rectangle"/>
            <p:cNvSpPr/>
            <p:nvPr/>
          </p:nvSpPr>
          <p:spPr>
            <a:xfrm>
              <a:off x="0" y="6566126"/>
              <a:ext cx="10071101" cy="770971"/>
            </a:xfrm>
            <a:prstGeom prst="rect">
              <a:avLst/>
            </a:prstGeom>
            <a:gradFill flip="none" rotWithShape="1">
              <a:gsLst>
                <a:gs pos="0">
                  <a:srgbClr val="038B3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</a:gsLst>
              <a:lin ang="3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" name="2…"/>
            <p:cNvSpPr txBox="1"/>
            <p:nvPr/>
          </p:nvSpPr>
          <p:spPr>
            <a:xfrm>
              <a:off x="45719" y="-1"/>
              <a:ext cx="9979662" cy="139032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2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+</a:t>
              </a:r>
            </a:p>
          </p:txBody>
        </p:sp>
      </p:grpSp>
      <p:sp>
        <p:nvSpPr>
          <p:cNvPr id="130" name="Rectangle 4"/>
          <p:cNvSpPr/>
          <p:nvPr/>
        </p:nvSpPr>
        <p:spPr>
          <a:xfrm>
            <a:off x="733529" y="1086682"/>
            <a:ext cx="1764002" cy="11609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01908" cy="288824"/>
          </a:xfrm>
          <a:prstGeom prst="rect">
            <a:avLst/>
          </a:prstGeom>
        </p:spPr>
        <p:txBody>
          <a:bodyPr anchor="t"/>
          <a:lstStyle>
            <a:lvl1pPr algn="l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01908" cy="288824"/>
          </a:xfrm>
          <a:prstGeom prst="rect">
            <a:avLst/>
          </a:prstGeom>
        </p:spPr>
        <p:txBody>
          <a:bodyPr anchor="t"/>
          <a:lstStyle>
            <a:lvl1pPr algn="l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Body Level One…"/>
          <p:cNvSpPr txBox="1">
            <a:spLocks noGrp="1"/>
          </p:cNvSpPr>
          <p:nvPr>
            <p:ph type="body" idx="1"/>
          </p:nvPr>
        </p:nvSpPr>
        <p:spPr>
          <a:xfrm>
            <a:off x="645462" y="1825625"/>
            <a:ext cx="10843705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Title Text"/>
          <p:cNvSpPr txBox="1">
            <a:spLocks noGrp="1"/>
          </p:cNvSpPr>
          <p:nvPr>
            <p:ph type="title"/>
          </p:nvPr>
        </p:nvSpPr>
        <p:spPr>
          <a:xfrm>
            <a:off x="645460" y="320302"/>
            <a:ext cx="655499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Google Shape;20;p3"/>
          <p:cNvSpPr/>
          <p:nvPr/>
        </p:nvSpPr>
        <p:spPr>
          <a:xfrm>
            <a:off x="0" y="1"/>
            <a:ext cx="12192000" cy="1280159"/>
          </a:xfrm>
          <a:prstGeom prst="rect">
            <a:avLst/>
          </a:prstGeom>
          <a:solidFill>
            <a:srgbClr val="CBC7D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Google Shape;20;p3"/>
          <p:cNvSpPr/>
          <p:nvPr/>
        </p:nvSpPr>
        <p:spPr>
          <a:xfrm>
            <a:off x="0" y="1"/>
            <a:ext cx="12192000" cy="1280159"/>
          </a:xfrm>
          <a:prstGeom prst="rect">
            <a:avLst/>
          </a:prstGeom>
          <a:solidFill>
            <a:srgbClr val="CBC7D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ith social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168;p23"/>
          <p:cNvSpPr/>
          <p:nvPr/>
        </p:nvSpPr>
        <p:spPr>
          <a:xfrm>
            <a:off x="0" y="2097741"/>
            <a:ext cx="12192000" cy="476025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1202554" y="2880219"/>
            <a:ext cx="7821918" cy="238760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02554" y="5823630"/>
            <a:ext cx="6879773" cy="478559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-30480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381000" indent="17780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381000" indent="64770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381000" indent="113030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381000" indent="1600200"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1" name="Google Shape;171;p23" descr="Google Shape;171;p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04" y="0"/>
            <a:ext cx="2393860" cy="181087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Google Shape;172;p23"/>
          <p:cNvSpPr txBox="1">
            <a:spLocks noGrp="1"/>
          </p:cNvSpPr>
          <p:nvPr>
            <p:ph type="body" sz="quarter" idx="21"/>
          </p:nvPr>
        </p:nvSpPr>
        <p:spPr>
          <a:xfrm rot="5400000">
            <a:off x="10671036" y="3683760"/>
            <a:ext cx="2062164" cy="45508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28600" indent="0"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" name="Google Shape;173;p23"/>
          <p:cNvSpPr txBox="1"/>
          <p:nvPr/>
        </p:nvSpPr>
        <p:spPr>
          <a:xfrm>
            <a:off x="1730716" y="5309365"/>
            <a:ext cx="1210400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IZM_gov_lv</a:t>
            </a:r>
          </a:p>
        </p:txBody>
      </p:sp>
      <p:sp>
        <p:nvSpPr>
          <p:cNvPr id="64" name="Google Shape;174;p23"/>
          <p:cNvSpPr txBox="1"/>
          <p:nvPr/>
        </p:nvSpPr>
        <p:spPr>
          <a:xfrm>
            <a:off x="4063572" y="5309365"/>
            <a:ext cx="196760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Izglitibas.ministrija</a:t>
            </a:r>
          </a:p>
        </p:txBody>
      </p:sp>
      <p:pic>
        <p:nvPicPr>
          <p:cNvPr id="65" name="Google Shape;175;p23" descr="Google Shape;175;p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167" y="5261488"/>
            <a:ext cx="296767" cy="288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Google Shape;176;p23" descr="Google Shape;176;p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447" y="5261500"/>
            <a:ext cx="278019" cy="280414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and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914400" y="2235200"/>
            <a:ext cx="8337177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4861249"/>
            <a:ext cx="7296540" cy="1170993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-304800">
              <a:buClrTx/>
              <a:buSzTx/>
              <a:buFontTx/>
              <a:buNone/>
            </a:lvl1pPr>
            <a:lvl2pPr marL="381000" indent="177800">
              <a:buClrTx/>
              <a:buSzTx/>
              <a:buFontTx/>
              <a:buNone/>
            </a:lvl2pPr>
            <a:lvl3pPr marL="381000" indent="647700">
              <a:buClrTx/>
              <a:buSzTx/>
              <a:buFontTx/>
              <a:buNone/>
            </a:lvl3pPr>
            <a:lvl4pPr marL="381000" indent="1130300">
              <a:buClrTx/>
              <a:buSzTx/>
              <a:buFontTx/>
              <a:buNone/>
            </a:lvl4pPr>
            <a:lvl5pPr marL="381000" indent="1600200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Google Shape;196;p27"/>
          <p:cNvSpPr/>
          <p:nvPr/>
        </p:nvSpPr>
        <p:spPr>
          <a:xfrm>
            <a:off x="-1" y="2235200"/>
            <a:ext cx="645461" cy="2142864"/>
          </a:xfrm>
          <a:prstGeom prst="rect">
            <a:avLst/>
          </a:prstGeom>
          <a:solidFill>
            <a:srgbClr val="CBC7D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andom 2">
    <p:bg>
      <p:bgPr>
        <a:solidFill>
          <a:srgbClr val="CBC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914400" y="2235200"/>
            <a:ext cx="10363200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4861249"/>
            <a:ext cx="7296540" cy="1170993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-304800">
              <a:buClrTx/>
              <a:buSzTx/>
              <a:buFontTx/>
              <a:buNone/>
            </a:lvl1pPr>
            <a:lvl2pPr marL="381000" indent="177800">
              <a:buClrTx/>
              <a:buSzTx/>
              <a:buFontTx/>
              <a:buNone/>
            </a:lvl2pPr>
            <a:lvl3pPr marL="381000" indent="647700">
              <a:buClrTx/>
              <a:buSzTx/>
              <a:buFontTx/>
              <a:buNone/>
            </a:lvl3pPr>
            <a:lvl4pPr marL="381000" indent="1130300">
              <a:buClrTx/>
              <a:buSzTx/>
              <a:buFontTx/>
              <a:buNone/>
            </a:lvl4pPr>
            <a:lvl5pPr marL="381000" indent="1600200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Google Shape;200;p28"/>
          <p:cNvSpPr/>
          <p:nvPr/>
        </p:nvSpPr>
        <p:spPr>
          <a:xfrm>
            <a:off x="-1" y="2235200"/>
            <a:ext cx="645461" cy="214286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2">
    <p:bg>
      <p:bgPr>
        <a:solidFill>
          <a:srgbClr val="CBC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95" y="0"/>
            <a:ext cx="1217221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20;p3"/>
          <p:cNvSpPr/>
          <p:nvPr/>
        </p:nvSpPr>
        <p:spPr>
          <a:xfrm>
            <a:off x="0" y="1"/>
            <a:ext cx="12192000" cy="1280159"/>
          </a:xfrm>
          <a:prstGeom prst="rect">
            <a:avLst/>
          </a:prstGeom>
          <a:solidFill>
            <a:srgbClr val="CBC7D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457200" marR="0" indent="-3810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64790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1pPr>
      <a:lvl2pPr marL="985519" marR="0" indent="-42671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64790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2pPr>
      <a:lvl3pPr marL="1485900" marR="0" indent="-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64790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3pPr>
      <a:lvl4pPr marL="2055585" marR="0" indent="-54428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64790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4pPr>
      <a:lvl5pPr marL="2590800" marR="0" indent="-609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64790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5pPr>
      <a:lvl6pPr marL="2857500" marR="0" indent="-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64790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6pPr>
      <a:lvl7pPr marL="3314700" marR="0" indent="-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64790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7pPr>
      <a:lvl8pPr marL="3771900" marR="0" indent="-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64790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8pPr>
      <a:lvl9pPr marL="4229100" marR="0" indent="-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64790"/>
        </a:buClr>
        <a:buSzPts val="2400"/>
        <a:buFont typeface="Arial"/>
        <a:buChar char="•"/>
        <a:tabLst/>
        <a:defRPr sz="2400" b="0" i="0" u="none" strike="noStrike" cap="none" spc="0" baseline="0">
          <a:solidFill>
            <a:srgbClr val="66479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ctrTitle"/>
          </p:nvPr>
        </p:nvSpPr>
        <p:spPr>
          <a:xfrm>
            <a:off x="1202553" y="2880219"/>
            <a:ext cx="8927100" cy="23876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dirty="0" err="1"/>
              <a:t>Ilgtspējīgs</a:t>
            </a:r>
            <a:r>
              <a:rPr dirty="0"/>
              <a:t> un </a:t>
            </a:r>
            <a:r>
              <a:rPr dirty="0" err="1"/>
              <a:t>efektīvs</a:t>
            </a:r>
            <a:r>
              <a:rPr dirty="0"/>
              <a:t> </a:t>
            </a:r>
            <a:r>
              <a:rPr dirty="0" err="1"/>
              <a:t>skolu</a:t>
            </a:r>
            <a:r>
              <a:rPr dirty="0"/>
              <a:t> </a:t>
            </a:r>
            <a:r>
              <a:rPr dirty="0" err="1"/>
              <a:t>tīkls</a:t>
            </a:r>
            <a:endParaRPr dirty="0"/>
          </a:p>
        </p:txBody>
      </p:sp>
      <p:sp>
        <p:nvSpPr>
          <p:cNvPr id="160" name="Google Shape;207;p30"/>
          <p:cNvSpPr txBox="1">
            <a:spLocks noGrp="1"/>
          </p:cNvSpPr>
          <p:nvPr>
            <p:ph type="subTitle" sz="quarter" idx="1"/>
          </p:nvPr>
        </p:nvSpPr>
        <p:spPr>
          <a:xfrm>
            <a:off x="1202553" y="5811756"/>
            <a:ext cx="5159831" cy="478559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 lang="lv-LV" dirty="0"/>
              <a:t>Izglītības un zinātnes ministrija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75C3B9-78AC-515B-0E4C-FF2B34E125A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746998-2350-CA66-4A71-CF22316A82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10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8C3D1-7603-F567-B452-67D4E411102A}"/>
              </a:ext>
            </a:extLst>
          </p:cNvPr>
          <p:cNvSpPr txBox="1"/>
          <p:nvPr/>
        </p:nvSpPr>
        <p:spPr>
          <a:xfrm>
            <a:off x="457199" y="1500188"/>
            <a:ext cx="11472859" cy="25484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v-LV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Nepietiekamais pedagogu nodrošinājums, ataudze un nepietiekama profesijas pievilcība.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v-LV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etiek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mērīta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mācīšanas</a:t>
            </a:r>
            <a:r>
              <a:rPr lang="en-GB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kvalitāte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trūkst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personalizētu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profesionālā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atbalsta</a:t>
            </a:r>
            <a:r>
              <a:rPr lang="en-GB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risinājumu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skolotāju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deficīta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situācijā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GB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atvieglotas</a:t>
            </a:r>
            <a:r>
              <a:rPr lang="en-GB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nekonkrētas</a:t>
            </a:r>
            <a:r>
              <a:rPr lang="en-GB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kvalifikācijas</a:t>
            </a:r>
            <a:r>
              <a:rPr lang="en-GB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prasības</a:t>
            </a:r>
            <a:r>
              <a:rPr lang="en-GB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ilgstoši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bijusi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pārāk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šaura</a:t>
            </a:r>
            <a:r>
              <a:rPr lang="en-GB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darba</a:t>
            </a:r>
            <a:r>
              <a:rPr lang="en-GB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tirgum</a:t>
            </a:r>
            <a:r>
              <a:rPr lang="en-GB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neatbilstoša</a:t>
            </a:r>
            <a:r>
              <a:rPr lang="en-GB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specializācija</a:t>
            </a:r>
            <a:r>
              <a:rPr lang="en-GB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skolotāju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studiju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programmās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kā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arī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zemas</a:t>
            </a:r>
            <a:r>
              <a:rPr lang="en-GB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prasības</a:t>
            </a:r>
            <a:r>
              <a:rPr lang="en-GB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iestājai</a:t>
            </a:r>
            <a:r>
              <a:rPr lang="en-GB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tajās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CBBF2-55CD-1AF7-B7FA-9E694B989EDB}"/>
              </a:ext>
            </a:extLst>
          </p:cNvPr>
          <p:cNvSpPr txBox="1"/>
          <p:nvPr/>
        </p:nvSpPr>
        <p:spPr>
          <a:xfrm rot="10800000" flipV="1">
            <a:off x="457200" y="4043363"/>
            <a:ext cx="11472860" cy="21288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Pēc </a:t>
            </a: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Ekonomikas ministrijas aplēsēm līdz </a:t>
            </a:r>
            <a:r>
              <a:rPr lang="lv-LV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2030. gadam </a:t>
            </a:r>
            <a:r>
              <a:rPr lang="lv-L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pedagogu vakances būs 9% 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kopējā pedagogu skaita, </a:t>
            </a:r>
            <a:r>
              <a:rPr lang="lv-L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2040.gadā – 12%. </a:t>
            </a: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Nerodot risinājumus pedagogu darba apstākļu uzlabošanai un profesijas pievilcības palielināšanai, </a:t>
            </a:r>
            <a:r>
              <a:rPr lang="lv-LV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pastāv augsts risks, ka pedagogu trūkuma dēļ pašvaldības un izglītības iestādes nevarēs nodrošināt obligātās izglītības pieejamību. 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1726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8D2B9D-44DD-5FC1-FBCA-A408371B3B4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11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79A3FC-C68B-5272-C7F5-828836261E44}"/>
              </a:ext>
            </a:extLst>
          </p:cNvPr>
          <p:cNvSpPr txBox="1"/>
          <p:nvPr/>
        </p:nvSpPr>
        <p:spPr>
          <a:xfrm>
            <a:off x="228600" y="1428750"/>
            <a:ext cx="10701338" cy="43358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2019. gadā vidējais klases lielums sākumskolas izglītības </a:t>
            </a:r>
            <a:r>
              <a:rPr lang="lv-LV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līmenī OECD valstīs bija 21 skolēns klasē</a:t>
            </a: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savukārt pamatskolas izglītības līmenī – 23 skolēni klasē.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Latvijā sākumskolas un pamatskolas</a:t>
            </a: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bet Polijā sākumskolas klases vidēji ir vismazākās – </a:t>
            </a:r>
            <a:r>
              <a:rPr lang="lv-LV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mazāk nekā 17 skolēnu klasē</a:t>
            </a: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lv-LV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v-LV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Latvijā pamatskolas un vispārējās vidējās izglītības līmenī</a:t>
            </a:r>
            <a:r>
              <a:rPr lang="lv-LV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uz vienu pedagogu ir mazāk nekā 10 izglītojamo. </a:t>
            </a:r>
            <a:endParaRPr lang="en-GB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3366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767FF-B947-8CD1-6F94-94BFB36658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5D1D768-1F77-38A0-E162-F0BD95B4C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985126"/>
              </p:ext>
            </p:extLst>
          </p:nvPr>
        </p:nvGraphicFramePr>
        <p:xfrm>
          <a:off x="136525" y="1285874"/>
          <a:ext cx="9721850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289117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6E54C1-E032-E96D-23D7-DECAE6DFEC2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3C9CBC4-7218-CB6C-F4A1-2FD6233DE0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344452"/>
              </p:ext>
            </p:extLst>
          </p:nvPr>
        </p:nvGraphicFramePr>
        <p:xfrm>
          <a:off x="328611" y="939801"/>
          <a:ext cx="10086976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87752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4F42B1-6093-1EB8-72B9-69A01304F3F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17C77FA-6E79-362A-67A9-6570C4B3B3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704100"/>
              </p:ext>
            </p:extLst>
          </p:nvPr>
        </p:nvGraphicFramePr>
        <p:xfrm>
          <a:off x="185738" y="1243013"/>
          <a:ext cx="9029700" cy="478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046116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874290-222D-1D91-6084-23B16B392A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F1246-3DA8-E3D5-CFE4-1AFC9087A278}"/>
              </a:ext>
            </a:extLst>
          </p:cNvPr>
          <p:cNvSpPr txBox="1"/>
          <p:nvPr/>
        </p:nvSpPr>
        <p:spPr>
          <a:xfrm>
            <a:off x="114300" y="1414464"/>
            <a:ext cx="11501437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Svarīgi ir nodrošināt pedagogiem labvēlīgus darba apstākļus, tostarp </a:t>
            </a:r>
            <a:r>
              <a:rPr lang="lv-LV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adekvātu atalgojumu, samērīgu darba slodzi, līdzsvaru starp dažādiem darba pienākumiem, atbalstošu darba vidi un infrastruktūru.</a:t>
            </a:r>
            <a:endParaRPr lang="en-GB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8F89C-3365-3412-437A-6DBF281B6180}"/>
              </a:ext>
            </a:extLst>
          </p:cNvPr>
          <p:cNvSpPr txBox="1"/>
          <p:nvPr/>
        </p:nvSpPr>
        <p:spPr>
          <a:xfrm>
            <a:off x="114300" y="3015972"/>
            <a:ext cx="10401300" cy="9939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Latvijā pedagogu kopējā noslodze ir salīdzinoši mazāka nekā citās Baltijas jūras reģiona valstīs.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1BAF6-B537-BA52-9B77-36C6D69C6979}"/>
              </a:ext>
            </a:extLst>
          </p:cNvPr>
          <p:cNvSpPr txBox="1"/>
          <p:nvPr/>
        </p:nvSpPr>
        <p:spPr>
          <a:xfrm>
            <a:off x="114300" y="4058543"/>
            <a:ext cx="11287125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Pētījumos konstatēts, ka </a:t>
            </a:r>
            <a:r>
              <a:rPr lang="lv-LV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pilnu slodzi strādājoši pedagogi tiek labāk atzīti profesionāli, ir labāk atalgoti, kā arī saņem vairāk izglītības iestāžu vadības atbalsta </a:t>
            </a: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(tostarp profesionālajai pilnveidei) nekā nepilnu slodzi nodarbināti pedagogi.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1082704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8014F-5087-9631-CB39-E52AFE8C21A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02833" y="2236842"/>
            <a:ext cx="6323013" cy="2825750"/>
          </a:xfrm>
        </p:spPr>
        <p:txBody>
          <a:bodyPr>
            <a:normAutofit fontScale="92500"/>
          </a:bodyPr>
          <a:lstStyle/>
          <a:p>
            <a:r>
              <a:rPr lang="lv-LV" sz="2800" b="1" dirty="0">
                <a:solidFill>
                  <a:srgbClr val="92D050"/>
                </a:solidFill>
              </a:rPr>
              <a:t>20% skolās pedagogiem ir pienācīga noslodze</a:t>
            </a:r>
          </a:p>
          <a:p>
            <a:r>
              <a:rPr lang="lv-LV" sz="2800" b="1" dirty="0">
                <a:solidFill>
                  <a:schemeClr val="accent6">
                    <a:lumMod val="10000"/>
                  </a:schemeClr>
                </a:solidFill>
              </a:rPr>
              <a:t>20% ir pārslodze</a:t>
            </a:r>
          </a:p>
          <a:p>
            <a:r>
              <a:rPr lang="lv-LV" sz="2800" b="1" dirty="0">
                <a:solidFill>
                  <a:srgbClr val="FF0000"/>
                </a:solidFill>
              </a:rPr>
              <a:t>60% nepietiekama slodze (kas nozīmē arī zemāku atalgojumu vai darbu vairākās skolās)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B4D53-DA25-208D-8710-2BF6D51C1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994" y="1253331"/>
            <a:ext cx="4348173" cy="43513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E8903-7F7A-CD73-19F5-28358565761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4126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40944B-F114-6C8F-D911-0F50136077E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2A99236-84B2-A46F-E076-C762BF55F5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496538"/>
              </p:ext>
            </p:extLst>
          </p:nvPr>
        </p:nvGraphicFramePr>
        <p:xfrm>
          <a:off x="557213" y="317499"/>
          <a:ext cx="10944225" cy="5854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652552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03AB2C-743E-90D2-BF29-BF536E98036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183F18F-A9AA-15F1-73DA-86B563F94D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789956"/>
              </p:ext>
            </p:extLst>
          </p:nvPr>
        </p:nvGraphicFramePr>
        <p:xfrm>
          <a:off x="714375" y="317500"/>
          <a:ext cx="9944100" cy="569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56450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ētījums:…">
            <a:extLst>
              <a:ext uri="{FF2B5EF4-FFF2-40B4-BE49-F238E27FC236}">
                <a16:creationId xmlns:a16="http://schemas.microsoft.com/office/drawing/2014/main" id="{879FFA4A-1A07-DEFA-D67B-A1EE50B1A012}"/>
              </a:ext>
            </a:extLst>
          </p:cNvPr>
          <p:cNvSpPr txBox="1">
            <a:spLocks/>
          </p:cNvSpPr>
          <p:nvPr/>
        </p:nvSpPr>
        <p:spPr>
          <a:xfrm>
            <a:off x="855279" y="926361"/>
            <a:ext cx="7842077" cy="52406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>
              <a:defRPr sz="9000"/>
            </a:pPr>
            <a:r>
              <a:rPr lang="lv-LV" sz="4000" dirty="0"/>
              <a:t>Risinājumi</a:t>
            </a:r>
            <a:endParaRPr lang="en-GB" sz="40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F8C71D0-BC2A-33D4-34B4-DDD753D61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060769"/>
              </p:ext>
            </p:extLst>
          </p:nvPr>
        </p:nvGraphicFramePr>
        <p:xfrm>
          <a:off x="2032000" y="11883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45CE7A55-2A85-0550-FB67-7C07B3407F81}"/>
              </a:ext>
            </a:extLst>
          </p:cNvPr>
          <p:cNvSpPr/>
          <p:nvPr/>
        </p:nvSpPr>
        <p:spPr>
          <a:xfrm>
            <a:off x="8445107" y="3662063"/>
            <a:ext cx="1061499" cy="930164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AAA1B-5C7A-B664-22F5-D6D8D74D04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359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250633-101E-E6F5-8C44-5D025BAAB1A2}"/>
              </a:ext>
            </a:extLst>
          </p:cNvPr>
          <p:cNvSpPr txBox="1"/>
          <p:nvPr/>
        </p:nvSpPr>
        <p:spPr>
          <a:xfrm>
            <a:off x="3583577" y="2634935"/>
            <a:ext cx="7010400" cy="1588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096971">
              <a:lnSpc>
                <a:spcPct val="90000"/>
              </a:lnSpc>
              <a:defRPr sz="9976" b="1" cap="all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3600" b="1" dirty="0" err="1">
                <a:solidFill>
                  <a:srgbClr val="664790"/>
                </a:solidFill>
                <a:latin typeface="Verdana"/>
                <a:ea typeface="Verdana"/>
                <a:sym typeface="Verdana"/>
              </a:rPr>
              <a:t>Izaicinājums</a:t>
            </a:r>
            <a:r>
              <a:rPr lang="en-GB" sz="3600" b="1" dirty="0">
                <a:solidFill>
                  <a:srgbClr val="664790"/>
                </a:solidFill>
                <a:latin typeface="Verdana"/>
                <a:ea typeface="Verdana"/>
                <a:sym typeface="Verdana"/>
              </a:rPr>
              <a:t>:</a:t>
            </a:r>
          </a:p>
          <a:p>
            <a:pPr defTabSz="2096971">
              <a:lnSpc>
                <a:spcPct val="90000"/>
              </a:lnSpc>
              <a:defRPr sz="9976" b="1" cap="all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3600" b="1" dirty="0" err="1">
                <a:solidFill>
                  <a:srgbClr val="664790"/>
                </a:solidFill>
                <a:latin typeface="Verdana"/>
                <a:ea typeface="Verdana"/>
                <a:sym typeface="Verdana"/>
              </a:rPr>
              <a:t>izglītības</a:t>
            </a:r>
            <a:r>
              <a:rPr lang="en-GB" sz="3600" b="1" dirty="0">
                <a:solidFill>
                  <a:srgbClr val="664790"/>
                </a:solidFill>
                <a:latin typeface="Verdana"/>
                <a:ea typeface="Verdana"/>
                <a:sym typeface="Verdana"/>
              </a:rPr>
              <a:t> </a:t>
            </a:r>
            <a:r>
              <a:rPr lang="en-GB" sz="3600" b="1" dirty="0" err="1">
                <a:solidFill>
                  <a:srgbClr val="664790"/>
                </a:solidFill>
                <a:latin typeface="Verdana"/>
                <a:ea typeface="Verdana"/>
                <a:sym typeface="Verdana"/>
              </a:rPr>
              <a:t>kvalitātes</a:t>
            </a:r>
            <a:endParaRPr lang="en-GB" sz="3600" b="1" dirty="0">
              <a:solidFill>
                <a:srgbClr val="664790"/>
              </a:solidFill>
              <a:latin typeface="Verdana"/>
              <a:ea typeface="Verdana"/>
              <a:sym typeface="Verdana"/>
            </a:endParaRPr>
          </a:p>
          <a:p>
            <a:pPr defTabSz="2096971">
              <a:lnSpc>
                <a:spcPct val="90000"/>
              </a:lnSpc>
              <a:defRPr sz="9976" b="1" cap="all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3600" b="1" dirty="0" err="1">
                <a:solidFill>
                  <a:srgbClr val="664790"/>
                </a:solidFill>
                <a:latin typeface="Verdana"/>
                <a:ea typeface="Verdana"/>
                <a:sym typeface="Verdana"/>
              </a:rPr>
              <a:t>kritums</a:t>
            </a:r>
            <a:endParaRPr lang="en-GB" sz="3600" b="1" dirty="0">
              <a:solidFill>
                <a:srgbClr val="664790"/>
              </a:solidFill>
              <a:latin typeface="Verdana"/>
              <a:ea typeface="Verdana"/>
              <a:sym typeface="Verdana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F7D0F37-C638-807B-A570-70E6E1A5BD06}"/>
              </a:ext>
            </a:extLst>
          </p:cNvPr>
          <p:cNvSpPr/>
          <p:nvPr/>
        </p:nvSpPr>
        <p:spPr>
          <a:xfrm>
            <a:off x="1324371" y="2730254"/>
            <a:ext cx="1521882" cy="139749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CCA453-D0CC-A0B4-2B53-B40D1F3A22D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9017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914400" y="2176208"/>
            <a:ext cx="10363200" cy="9267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/>
              <a:t>Mērķis</a:t>
            </a:r>
            <a:br>
              <a:rPr dirty="0"/>
            </a:br>
            <a:endParaRPr dirty="0"/>
          </a:p>
        </p:txBody>
      </p:sp>
      <p:sp>
        <p:nvSpPr>
          <p:cNvPr id="163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838199" y="4861249"/>
            <a:ext cx="8436431" cy="1170993"/>
          </a:xfrm>
          <a:prstGeom prst="rect">
            <a:avLst/>
          </a:prstGeom>
        </p:spPr>
        <p:txBody>
          <a:bodyPr/>
          <a:lstStyle/>
          <a:p>
            <a:r>
              <a:t>Bērncentrēta un cilvēkresursu efektīva pārvaldība</a:t>
            </a:r>
          </a:p>
        </p:txBody>
      </p:sp>
      <p:sp>
        <p:nvSpPr>
          <p:cNvPr id="164" name="Title 1"/>
          <p:cNvSpPr txBox="1"/>
          <p:nvPr/>
        </p:nvSpPr>
        <p:spPr>
          <a:xfrm>
            <a:off x="914400" y="3185435"/>
            <a:ext cx="9968459" cy="1163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3200" b="1">
                <a:solidFill>
                  <a:srgbClr val="6B548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2800" dirty="0" err="1"/>
              <a:t>Kvalitatīva</a:t>
            </a:r>
            <a:r>
              <a:rPr sz="2800" dirty="0"/>
              <a:t> </a:t>
            </a:r>
            <a:r>
              <a:rPr sz="2800" dirty="0" err="1"/>
              <a:t>izglītība</a:t>
            </a:r>
            <a:br>
              <a:rPr sz="2800" dirty="0"/>
            </a:br>
            <a:r>
              <a:rPr sz="2800" b="0" dirty="0" err="1"/>
              <a:t>katram</a:t>
            </a:r>
            <a:r>
              <a:rPr sz="2800" b="0" dirty="0"/>
              <a:t> </a:t>
            </a:r>
            <a:r>
              <a:rPr sz="2800" b="0" dirty="0" err="1"/>
              <a:t>Latvijas</a:t>
            </a:r>
            <a:r>
              <a:rPr sz="2800" b="0" dirty="0"/>
              <a:t> </a:t>
            </a:r>
            <a:r>
              <a:rPr sz="2800" b="0" dirty="0" err="1"/>
              <a:t>bērnam</a:t>
            </a:r>
            <a:br>
              <a:rPr sz="2800" b="0" dirty="0"/>
            </a:br>
            <a:r>
              <a:rPr sz="2800" dirty="0"/>
              <a:t>par </a:t>
            </a:r>
            <a:r>
              <a:rPr sz="2800" dirty="0" err="1"/>
              <a:t>saprātīgu</a:t>
            </a:r>
            <a:r>
              <a:rPr sz="2800" dirty="0"/>
              <a:t> </a:t>
            </a:r>
            <a:r>
              <a:rPr sz="2800" dirty="0" err="1"/>
              <a:t>samaksu</a:t>
            </a:r>
            <a:endParaRPr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554552-CC22-9CA9-C268-AFD4A1B5BBC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2"/>
          <p:cNvSpPr txBox="1">
            <a:spLocks noGrp="1"/>
          </p:cNvSpPr>
          <p:nvPr>
            <p:ph type="title"/>
          </p:nvPr>
        </p:nvSpPr>
        <p:spPr>
          <a:xfrm>
            <a:off x="1554590" y="1157989"/>
            <a:ext cx="9082820" cy="454202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20000"/>
              </a:lnSpc>
              <a:defRPr sz="5000" cap="all">
                <a:solidFill>
                  <a:schemeClr val="accent1">
                    <a:lumOff val="-8392"/>
                  </a:schemeClr>
                </a:solidFill>
              </a:defRPr>
            </a:lvl1pPr>
          </a:lstStyle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evads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B6AF5D-8940-1190-0552-5BE756728F0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26"/>
          <p:cNvSpPr/>
          <p:nvPr/>
        </p:nvSpPr>
        <p:spPr>
          <a:xfrm>
            <a:off x="1349998" y="1164121"/>
            <a:ext cx="9570161" cy="4920043"/>
          </a:xfrm>
          <a:prstGeom prst="rect">
            <a:avLst/>
          </a:prstGeom>
          <a:ln>
            <a:solidFill>
              <a:srgbClr val="4A336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Title 3"/>
          <p:cNvSpPr txBox="1">
            <a:spLocks noGrp="1"/>
          </p:cNvSpPr>
          <p:nvPr>
            <p:ph type="title"/>
          </p:nvPr>
        </p:nvSpPr>
        <p:spPr>
          <a:xfrm>
            <a:off x="1679990" y="290174"/>
            <a:ext cx="8828324" cy="8556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745D93"/>
                </a:solidFill>
              </a:defRPr>
            </a:lvl1pPr>
          </a:lstStyle>
          <a:p>
            <a:r>
              <a:t>Bērna ceļš izglītībā</a:t>
            </a:r>
          </a:p>
        </p:txBody>
      </p:sp>
      <p:sp>
        <p:nvSpPr>
          <p:cNvPr id="170" name="TextBox 4"/>
          <p:cNvSpPr txBox="1"/>
          <p:nvPr/>
        </p:nvSpPr>
        <p:spPr>
          <a:xfrm>
            <a:off x="3437771" y="6249053"/>
            <a:ext cx="139235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745D9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1.-6.klase</a:t>
            </a:r>
          </a:p>
        </p:txBody>
      </p:sp>
      <p:grpSp>
        <p:nvGrpSpPr>
          <p:cNvPr id="173" name="Rectangle 1"/>
          <p:cNvGrpSpPr/>
          <p:nvPr/>
        </p:nvGrpSpPr>
        <p:grpSpPr>
          <a:xfrm>
            <a:off x="1349998" y="5171602"/>
            <a:ext cx="1565646" cy="554637"/>
            <a:chOff x="0" y="0"/>
            <a:chExt cx="1565645" cy="554636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1565647" cy="55463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" name="Pirmsskola"/>
            <p:cNvSpPr txBox="1"/>
            <p:nvPr/>
          </p:nvSpPr>
          <p:spPr>
            <a:xfrm>
              <a:off x="45719" y="123648"/>
              <a:ext cx="1474207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Pirmsskola</a:t>
              </a:r>
            </a:p>
          </p:txBody>
        </p:sp>
      </p:grpSp>
      <p:grpSp>
        <p:nvGrpSpPr>
          <p:cNvPr id="176" name="Rectangle 6"/>
          <p:cNvGrpSpPr/>
          <p:nvPr/>
        </p:nvGrpSpPr>
        <p:grpSpPr>
          <a:xfrm>
            <a:off x="3351126" y="5171602"/>
            <a:ext cx="1565646" cy="554637"/>
            <a:chOff x="0" y="0"/>
            <a:chExt cx="1565645" cy="554636"/>
          </a:xfrm>
        </p:grpSpPr>
        <p:sp>
          <p:nvSpPr>
            <p:cNvPr id="174" name="Rectangle"/>
            <p:cNvSpPr/>
            <p:nvPr/>
          </p:nvSpPr>
          <p:spPr>
            <a:xfrm>
              <a:off x="-1" y="-1"/>
              <a:ext cx="1565647" cy="55463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5" name="Sākumskola"/>
            <p:cNvSpPr txBox="1"/>
            <p:nvPr/>
          </p:nvSpPr>
          <p:spPr>
            <a:xfrm>
              <a:off x="45719" y="123648"/>
              <a:ext cx="1474207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Sākumskola</a:t>
              </a:r>
            </a:p>
          </p:txBody>
        </p:sp>
      </p:grpSp>
      <p:grpSp>
        <p:nvGrpSpPr>
          <p:cNvPr id="179" name="Rectangle 8"/>
          <p:cNvGrpSpPr/>
          <p:nvPr/>
        </p:nvGrpSpPr>
        <p:grpSpPr>
          <a:xfrm>
            <a:off x="5352255" y="5171602"/>
            <a:ext cx="1565646" cy="554637"/>
            <a:chOff x="0" y="0"/>
            <a:chExt cx="1565645" cy="554636"/>
          </a:xfrm>
        </p:grpSpPr>
        <p:sp>
          <p:nvSpPr>
            <p:cNvPr id="177" name="Rectangle"/>
            <p:cNvSpPr/>
            <p:nvPr/>
          </p:nvSpPr>
          <p:spPr>
            <a:xfrm>
              <a:off x="-1" y="-1"/>
              <a:ext cx="1565647" cy="55463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8" name="Proģimnāzija"/>
            <p:cNvSpPr txBox="1"/>
            <p:nvPr/>
          </p:nvSpPr>
          <p:spPr>
            <a:xfrm>
              <a:off x="45719" y="123648"/>
              <a:ext cx="1474207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Proģimnāzija</a:t>
              </a:r>
            </a:p>
          </p:txBody>
        </p:sp>
      </p:grpSp>
      <p:grpSp>
        <p:nvGrpSpPr>
          <p:cNvPr id="182" name="Rectangle 9"/>
          <p:cNvGrpSpPr/>
          <p:nvPr/>
        </p:nvGrpSpPr>
        <p:grpSpPr>
          <a:xfrm>
            <a:off x="7353385" y="5171602"/>
            <a:ext cx="1565646" cy="554637"/>
            <a:chOff x="0" y="0"/>
            <a:chExt cx="1565645" cy="554636"/>
          </a:xfrm>
        </p:grpSpPr>
        <p:sp>
          <p:nvSpPr>
            <p:cNvPr id="180" name="Rectangle"/>
            <p:cNvSpPr/>
            <p:nvPr/>
          </p:nvSpPr>
          <p:spPr>
            <a:xfrm>
              <a:off x="-1" y="-1"/>
              <a:ext cx="1565647" cy="55463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1" name="Ģimnāzija"/>
            <p:cNvSpPr txBox="1"/>
            <p:nvPr/>
          </p:nvSpPr>
          <p:spPr>
            <a:xfrm>
              <a:off x="45719" y="123648"/>
              <a:ext cx="1474207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Ģimnāzija</a:t>
              </a:r>
            </a:p>
          </p:txBody>
        </p:sp>
      </p:grpSp>
      <p:grpSp>
        <p:nvGrpSpPr>
          <p:cNvPr id="185" name="Rectangle 10"/>
          <p:cNvGrpSpPr/>
          <p:nvPr/>
        </p:nvGrpSpPr>
        <p:grpSpPr>
          <a:xfrm>
            <a:off x="9354514" y="5171602"/>
            <a:ext cx="1565646" cy="554637"/>
            <a:chOff x="0" y="0"/>
            <a:chExt cx="1565645" cy="554636"/>
          </a:xfrm>
        </p:grpSpPr>
        <p:sp>
          <p:nvSpPr>
            <p:cNvPr id="183" name="Rectangle"/>
            <p:cNvSpPr/>
            <p:nvPr/>
          </p:nvSpPr>
          <p:spPr>
            <a:xfrm>
              <a:off x="-1" y="-1"/>
              <a:ext cx="1565647" cy="55463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" name="Augstskola"/>
            <p:cNvSpPr txBox="1"/>
            <p:nvPr/>
          </p:nvSpPr>
          <p:spPr>
            <a:xfrm>
              <a:off x="45719" y="123648"/>
              <a:ext cx="1474207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Augstskola</a:t>
              </a:r>
            </a:p>
          </p:txBody>
        </p:sp>
      </p:grpSp>
      <p:grpSp>
        <p:nvGrpSpPr>
          <p:cNvPr id="188" name="Rectangle 11"/>
          <p:cNvGrpSpPr/>
          <p:nvPr/>
        </p:nvGrpSpPr>
        <p:grpSpPr>
          <a:xfrm>
            <a:off x="5352255" y="2439608"/>
            <a:ext cx="3566775" cy="554637"/>
            <a:chOff x="0" y="0"/>
            <a:chExt cx="3566774" cy="554636"/>
          </a:xfrm>
        </p:grpSpPr>
        <p:sp>
          <p:nvSpPr>
            <p:cNvPr id="186" name="Rectangle"/>
            <p:cNvSpPr/>
            <p:nvPr/>
          </p:nvSpPr>
          <p:spPr>
            <a:xfrm>
              <a:off x="-1" y="-1"/>
              <a:ext cx="3566776" cy="55463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7" name="Valsts ģimnāzija"/>
            <p:cNvSpPr txBox="1"/>
            <p:nvPr/>
          </p:nvSpPr>
          <p:spPr>
            <a:xfrm>
              <a:off x="45719" y="123648"/>
              <a:ext cx="3475335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Valsts ģimnāzija</a:t>
              </a:r>
            </a:p>
          </p:txBody>
        </p:sp>
      </p:grpSp>
      <p:grpSp>
        <p:nvGrpSpPr>
          <p:cNvPr id="191" name="Rectangle 12"/>
          <p:cNvGrpSpPr/>
          <p:nvPr/>
        </p:nvGrpSpPr>
        <p:grpSpPr>
          <a:xfrm>
            <a:off x="7353383" y="1566431"/>
            <a:ext cx="1565646" cy="554638"/>
            <a:chOff x="0" y="0"/>
            <a:chExt cx="1565645" cy="554636"/>
          </a:xfrm>
        </p:grpSpPr>
        <p:sp>
          <p:nvSpPr>
            <p:cNvPr id="189" name="Rectangle"/>
            <p:cNvSpPr/>
            <p:nvPr/>
          </p:nvSpPr>
          <p:spPr>
            <a:xfrm>
              <a:off x="-1" y="-1"/>
              <a:ext cx="1565647" cy="55463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0" name="Tehnikums"/>
            <p:cNvSpPr txBox="1"/>
            <p:nvPr/>
          </p:nvSpPr>
          <p:spPr>
            <a:xfrm>
              <a:off x="45719" y="123648"/>
              <a:ext cx="1474207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Tehnikums</a:t>
              </a:r>
            </a:p>
          </p:txBody>
        </p:sp>
      </p:grpSp>
      <p:grpSp>
        <p:nvGrpSpPr>
          <p:cNvPr id="194" name="Rectangle 16"/>
          <p:cNvGrpSpPr/>
          <p:nvPr/>
        </p:nvGrpSpPr>
        <p:grpSpPr>
          <a:xfrm>
            <a:off x="3351126" y="4259040"/>
            <a:ext cx="3566775" cy="554637"/>
            <a:chOff x="0" y="0"/>
            <a:chExt cx="3566774" cy="554636"/>
          </a:xfrm>
        </p:grpSpPr>
        <p:sp>
          <p:nvSpPr>
            <p:cNvPr id="192" name="Rectangle"/>
            <p:cNvSpPr/>
            <p:nvPr/>
          </p:nvSpPr>
          <p:spPr>
            <a:xfrm>
              <a:off x="-1" y="-1"/>
              <a:ext cx="3566776" cy="554638"/>
            </a:xfrm>
            <a:prstGeom prst="rect">
              <a:avLst/>
            </a:pr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" name="Pamatskola"/>
            <p:cNvSpPr txBox="1"/>
            <p:nvPr/>
          </p:nvSpPr>
          <p:spPr>
            <a:xfrm>
              <a:off x="45719" y="123648"/>
              <a:ext cx="3475335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i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Pamatskola</a:t>
              </a:r>
            </a:p>
          </p:txBody>
        </p:sp>
      </p:grpSp>
      <p:grpSp>
        <p:nvGrpSpPr>
          <p:cNvPr id="197" name="Rectangle 18"/>
          <p:cNvGrpSpPr/>
          <p:nvPr/>
        </p:nvGrpSpPr>
        <p:grpSpPr>
          <a:xfrm>
            <a:off x="3351125" y="3352170"/>
            <a:ext cx="5567905" cy="554637"/>
            <a:chOff x="0" y="0"/>
            <a:chExt cx="5567903" cy="554636"/>
          </a:xfrm>
        </p:grpSpPr>
        <p:sp>
          <p:nvSpPr>
            <p:cNvPr id="195" name="Rectangle"/>
            <p:cNvSpPr/>
            <p:nvPr/>
          </p:nvSpPr>
          <p:spPr>
            <a:xfrm>
              <a:off x="-1" y="-1"/>
              <a:ext cx="5567905" cy="554638"/>
            </a:xfrm>
            <a:prstGeom prst="rect">
              <a:avLst/>
            </a:pr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6" name="Vidusskola"/>
            <p:cNvSpPr txBox="1"/>
            <p:nvPr/>
          </p:nvSpPr>
          <p:spPr>
            <a:xfrm>
              <a:off x="45719" y="123648"/>
              <a:ext cx="5476464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i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Vidusskola</a:t>
              </a:r>
            </a:p>
          </p:txBody>
        </p:sp>
      </p:grpSp>
      <p:sp>
        <p:nvSpPr>
          <p:cNvPr id="198" name="TextBox 21"/>
          <p:cNvSpPr txBox="1"/>
          <p:nvPr/>
        </p:nvSpPr>
        <p:spPr>
          <a:xfrm>
            <a:off x="5397975" y="6249053"/>
            <a:ext cx="139235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745D9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7.-9.klase</a:t>
            </a:r>
          </a:p>
        </p:txBody>
      </p:sp>
      <p:sp>
        <p:nvSpPr>
          <p:cNvPr id="199" name="TextBox 22"/>
          <p:cNvSpPr txBox="1"/>
          <p:nvPr/>
        </p:nvSpPr>
        <p:spPr>
          <a:xfrm>
            <a:off x="7251164" y="6249053"/>
            <a:ext cx="17700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745D9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10.-12.klase</a:t>
            </a:r>
          </a:p>
        </p:txBody>
      </p:sp>
      <p:sp>
        <p:nvSpPr>
          <p:cNvPr id="200" name="TextBox 23"/>
          <p:cNvSpPr txBox="1"/>
          <p:nvPr/>
        </p:nvSpPr>
        <p:spPr>
          <a:xfrm>
            <a:off x="1043449" y="6249053"/>
            <a:ext cx="217874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745D9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1,5 – 7 gadi</a:t>
            </a:r>
          </a:p>
        </p:txBody>
      </p:sp>
      <p:sp>
        <p:nvSpPr>
          <p:cNvPr id="213" name="Straight Arrow Connector 30"/>
          <p:cNvSpPr/>
          <p:nvPr/>
        </p:nvSpPr>
        <p:spPr>
          <a:xfrm>
            <a:off x="2915669" y="5448920"/>
            <a:ext cx="43545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>
            <a:solidFill>
              <a:srgbClr val="63438E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02" name="Straight Arrow Connector 31"/>
          <p:cNvSpPr/>
          <p:nvPr/>
        </p:nvSpPr>
        <p:spPr>
          <a:xfrm>
            <a:off x="4916771" y="5448920"/>
            <a:ext cx="435484" cy="1"/>
          </a:xfrm>
          <a:prstGeom prst="line">
            <a:avLst/>
          </a:prstGeom>
          <a:ln>
            <a:solidFill>
              <a:srgbClr val="63438E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" name="Straight Arrow Connector 32"/>
          <p:cNvSpPr/>
          <p:nvPr/>
        </p:nvSpPr>
        <p:spPr>
          <a:xfrm>
            <a:off x="6917900" y="5448920"/>
            <a:ext cx="435485" cy="1"/>
          </a:xfrm>
          <a:prstGeom prst="line">
            <a:avLst/>
          </a:prstGeom>
          <a:ln>
            <a:solidFill>
              <a:srgbClr val="63438E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" name="Straight Arrow Connector 33"/>
          <p:cNvSpPr/>
          <p:nvPr/>
        </p:nvSpPr>
        <p:spPr>
          <a:xfrm>
            <a:off x="8919029" y="5448920"/>
            <a:ext cx="435484" cy="1"/>
          </a:xfrm>
          <a:prstGeom prst="line">
            <a:avLst/>
          </a:prstGeom>
          <a:ln>
            <a:solidFill>
              <a:srgbClr val="63438E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4" name="Elbow Connector 35"/>
          <p:cNvSpPr/>
          <p:nvPr/>
        </p:nvSpPr>
        <p:spPr>
          <a:xfrm>
            <a:off x="2132330" y="4535170"/>
            <a:ext cx="1217931" cy="63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>
            <a:solidFill>
              <a:srgbClr val="63438E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15" name="Elbow Connector 37"/>
          <p:cNvSpPr/>
          <p:nvPr/>
        </p:nvSpPr>
        <p:spPr>
          <a:xfrm>
            <a:off x="2132330" y="3628390"/>
            <a:ext cx="1217931" cy="1543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>
            <a:solidFill>
              <a:srgbClr val="63438E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16" name="Elbow Connector 39"/>
          <p:cNvSpPr/>
          <p:nvPr/>
        </p:nvSpPr>
        <p:spPr>
          <a:xfrm>
            <a:off x="4133850" y="2716529"/>
            <a:ext cx="1217930" cy="2454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>
            <a:solidFill>
              <a:srgbClr val="63438E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17" name="Elbow Connector 43"/>
          <p:cNvSpPr/>
          <p:nvPr/>
        </p:nvSpPr>
        <p:spPr>
          <a:xfrm>
            <a:off x="6917690" y="4535170"/>
            <a:ext cx="1217931" cy="63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solidFill>
              <a:srgbClr val="63438E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18" name="Elbow Connector 45"/>
          <p:cNvSpPr/>
          <p:nvPr/>
        </p:nvSpPr>
        <p:spPr>
          <a:xfrm>
            <a:off x="8917940" y="3628390"/>
            <a:ext cx="1219200" cy="1543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solidFill>
              <a:srgbClr val="63438E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19" name="Elbow Connector 47"/>
          <p:cNvSpPr/>
          <p:nvPr/>
        </p:nvSpPr>
        <p:spPr>
          <a:xfrm>
            <a:off x="8917940" y="2716529"/>
            <a:ext cx="1219200" cy="2454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solidFill>
              <a:srgbClr val="63438E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20" name="Elbow Connector 49"/>
          <p:cNvSpPr/>
          <p:nvPr/>
        </p:nvSpPr>
        <p:spPr>
          <a:xfrm>
            <a:off x="5133340" y="1842769"/>
            <a:ext cx="2219960" cy="2415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>
            <a:solidFill>
              <a:srgbClr val="63438E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12" name="TextBox 50"/>
          <p:cNvSpPr txBox="1"/>
          <p:nvPr/>
        </p:nvSpPr>
        <p:spPr>
          <a:xfrm>
            <a:off x="9047965" y="6249053"/>
            <a:ext cx="217874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745D9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18 gadi - …</a:t>
            </a: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4FB57157-8F27-DB14-158D-56D9DC434FCE}"/>
              </a:ext>
            </a:extLst>
          </p:cNvPr>
          <p:cNvCxnSpPr>
            <a:stCxn id="190" idx="3"/>
          </p:cNvCxnSpPr>
          <p:nvPr/>
        </p:nvCxnSpPr>
        <p:spPr>
          <a:xfrm>
            <a:off x="8873310" y="1843750"/>
            <a:ext cx="1263830" cy="332769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AF4BC3-8BF9-E116-FD8C-D6B6A474317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3"/>
          <p:cNvSpPr txBox="1">
            <a:spLocks noGrp="1"/>
          </p:cNvSpPr>
          <p:nvPr>
            <p:ph type="title"/>
          </p:nvPr>
        </p:nvSpPr>
        <p:spPr>
          <a:xfrm>
            <a:off x="645461" y="385291"/>
            <a:ext cx="8828325" cy="132556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45D93"/>
                </a:solidFill>
              </a:defRPr>
            </a:lvl1pPr>
          </a:lstStyle>
          <a:p>
            <a:r>
              <a:rPr dirty="0" err="1"/>
              <a:t>Galvenie</a:t>
            </a:r>
            <a:r>
              <a:rPr dirty="0"/>
              <a:t> </a:t>
            </a:r>
            <a:r>
              <a:rPr dirty="0" err="1"/>
              <a:t>rādītāji</a:t>
            </a:r>
            <a:r>
              <a:rPr dirty="0"/>
              <a:t>, kas </a:t>
            </a:r>
            <a:r>
              <a:rPr dirty="0" err="1"/>
              <a:t>raksturo</a:t>
            </a:r>
            <a:r>
              <a:rPr dirty="0"/>
              <a:t> </a:t>
            </a:r>
            <a:r>
              <a:rPr dirty="0" err="1"/>
              <a:t>efektīvu</a:t>
            </a:r>
            <a:r>
              <a:rPr dirty="0"/>
              <a:t> un </a:t>
            </a:r>
            <a:r>
              <a:rPr dirty="0" err="1"/>
              <a:t>ilgtspējīgu</a:t>
            </a:r>
            <a:r>
              <a:rPr dirty="0"/>
              <a:t> </a:t>
            </a:r>
            <a:r>
              <a:rPr dirty="0" err="1"/>
              <a:t>skolu</a:t>
            </a:r>
            <a:r>
              <a:rPr dirty="0"/>
              <a:t> </a:t>
            </a:r>
            <a:r>
              <a:rPr dirty="0" err="1"/>
              <a:t>tīklu</a:t>
            </a:r>
            <a:endParaRPr dirty="0"/>
          </a:p>
        </p:txBody>
      </p:sp>
      <p:grpSp>
        <p:nvGrpSpPr>
          <p:cNvPr id="234" name="TextBox 5"/>
          <p:cNvGrpSpPr/>
          <p:nvPr/>
        </p:nvGrpSpPr>
        <p:grpSpPr>
          <a:xfrm>
            <a:off x="581968" y="2406801"/>
            <a:ext cx="11028064" cy="3241831"/>
            <a:chOff x="-184357" y="-1"/>
            <a:chExt cx="11028063" cy="3295689"/>
          </a:xfrm>
        </p:grpSpPr>
        <p:grpSp>
          <p:nvGrpSpPr>
            <p:cNvPr id="227" name="Group"/>
            <p:cNvGrpSpPr/>
            <p:nvPr/>
          </p:nvGrpSpPr>
          <p:grpSpPr>
            <a:xfrm>
              <a:off x="3635345" y="14994"/>
              <a:ext cx="3388660" cy="3265699"/>
              <a:chOff x="-1" y="-1"/>
              <a:chExt cx="3388659" cy="3265698"/>
            </a:xfrm>
          </p:grpSpPr>
          <p:sp>
            <p:nvSpPr>
              <p:cNvPr id="225" name="Rectangle"/>
              <p:cNvSpPr/>
              <p:nvPr/>
            </p:nvSpPr>
            <p:spPr>
              <a:xfrm>
                <a:off x="-1" y="-1"/>
                <a:ext cx="3388659" cy="3265698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500"/>
                  </a:spcBef>
                  <a:defRPr sz="18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26" name="2…"/>
              <p:cNvSpPr txBox="1"/>
              <p:nvPr/>
            </p:nvSpPr>
            <p:spPr>
              <a:xfrm>
                <a:off x="0" y="836283"/>
                <a:ext cx="3388658" cy="15931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/>
              <a:p>
                <a:pPr algn="ctr" defTabSz="1066800">
                  <a:spcBef>
                    <a:spcPts val="1000"/>
                  </a:spcBef>
                  <a:defRPr sz="2400" b="1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en-GB" dirty="0" err="1"/>
                  <a:t>Skolēnu</a:t>
                </a:r>
                <a:r>
                  <a:rPr lang="en-GB" dirty="0"/>
                  <a:t> </a:t>
                </a:r>
                <a:r>
                  <a:rPr lang="en-GB" dirty="0" err="1"/>
                  <a:t>skaits</a:t>
                </a:r>
                <a:r>
                  <a:rPr lang="en-GB" dirty="0"/>
                  <a:t> </a:t>
                </a:r>
                <a:r>
                  <a:rPr lang="en-GB" dirty="0" err="1"/>
                  <a:t>klašu</a:t>
                </a:r>
                <a:r>
                  <a:rPr lang="en-GB" dirty="0"/>
                  <a:t> </a:t>
                </a:r>
                <a:r>
                  <a:rPr lang="en-GB" dirty="0" err="1"/>
                  <a:t>grupās</a:t>
                </a:r>
                <a:endParaRPr lang="en-GB" sz="1800" b="0" dirty="0"/>
              </a:p>
              <a:p>
                <a:pPr algn="ctr" defTabSz="1066800">
                  <a:spcBef>
                    <a:spcPts val="700"/>
                  </a:spcBef>
                  <a:defRPr sz="18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en-GB" dirty="0" err="1"/>
                  <a:t>atkarībā</a:t>
                </a:r>
                <a:r>
                  <a:rPr lang="en-GB" dirty="0"/>
                  <a:t> no </a:t>
                </a:r>
                <a:r>
                  <a:rPr lang="en-GB" dirty="0" err="1"/>
                  <a:t>skolēnu</a:t>
                </a:r>
                <a:r>
                  <a:rPr lang="en-GB" dirty="0"/>
                  <a:t> </a:t>
                </a:r>
                <a:r>
                  <a:rPr lang="en-GB" dirty="0" err="1"/>
                  <a:t>blīvuma</a:t>
                </a:r>
                <a:r>
                  <a:rPr lang="en-GB" dirty="0"/>
                  <a:t> </a:t>
                </a:r>
                <a:r>
                  <a:rPr lang="en-GB" dirty="0" err="1"/>
                  <a:t>pašvaldībā</a:t>
                </a:r>
                <a:endParaRPr lang="en-GB" dirty="0"/>
              </a:p>
            </p:txBody>
          </p:sp>
        </p:grpSp>
        <p:grpSp>
          <p:nvGrpSpPr>
            <p:cNvPr id="230" name="Group"/>
            <p:cNvGrpSpPr/>
            <p:nvPr/>
          </p:nvGrpSpPr>
          <p:grpSpPr>
            <a:xfrm>
              <a:off x="-184357" y="-1"/>
              <a:ext cx="3388660" cy="3295689"/>
              <a:chOff x="-1" y="-1"/>
              <a:chExt cx="3388659" cy="3295688"/>
            </a:xfrm>
          </p:grpSpPr>
          <p:sp>
            <p:nvSpPr>
              <p:cNvPr id="228" name="Rectangle"/>
              <p:cNvSpPr/>
              <p:nvPr/>
            </p:nvSpPr>
            <p:spPr>
              <a:xfrm>
                <a:off x="-1" y="-1"/>
                <a:ext cx="3388659" cy="3295688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500"/>
                  </a:spcBef>
                  <a:defRPr sz="18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29" name="1…"/>
              <p:cNvSpPr txBox="1"/>
              <p:nvPr/>
            </p:nvSpPr>
            <p:spPr>
              <a:xfrm>
                <a:off x="0" y="851278"/>
                <a:ext cx="3388658" cy="15931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/>
              <a:p>
                <a:pPr algn="ctr" defTabSz="1066800">
                  <a:spcBef>
                    <a:spcPts val="1000"/>
                  </a:spcBef>
                  <a:defRPr sz="2400" b="1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dirty="0" err="1"/>
                  <a:t>Sasniedzamības</a:t>
                </a:r>
                <a:r>
                  <a:rPr dirty="0"/>
                  <a:t> </a:t>
                </a:r>
                <a:r>
                  <a:rPr dirty="0" err="1"/>
                  <a:t>kritērijs</a:t>
                </a:r>
                <a:endParaRPr dirty="0"/>
              </a:p>
              <a:p>
                <a:pPr algn="ctr" defTabSz="1066800">
                  <a:spcBef>
                    <a:spcPts val="700"/>
                  </a:spcBef>
                  <a:defRPr sz="180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dirty="0" err="1"/>
                  <a:t>atkarībā</a:t>
                </a:r>
                <a:r>
                  <a:rPr dirty="0"/>
                  <a:t> no </a:t>
                </a:r>
                <a:r>
                  <a:rPr dirty="0" err="1"/>
                  <a:t>izglītības</a:t>
                </a:r>
                <a:r>
                  <a:rPr dirty="0"/>
                  <a:t> </a:t>
                </a:r>
                <a:r>
                  <a:rPr dirty="0" err="1"/>
                  <a:t>posma</a:t>
                </a:r>
                <a:endParaRPr dirty="0"/>
              </a:p>
            </p:txBody>
          </p:sp>
        </p:grpSp>
        <p:grpSp>
          <p:nvGrpSpPr>
            <p:cNvPr id="233" name="Group"/>
            <p:cNvGrpSpPr/>
            <p:nvPr/>
          </p:nvGrpSpPr>
          <p:grpSpPr>
            <a:xfrm>
              <a:off x="7455046" y="12840"/>
              <a:ext cx="3388660" cy="3270009"/>
              <a:chOff x="-1" y="0"/>
              <a:chExt cx="3388659" cy="3270007"/>
            </a:xfrm>
          </p:grpSpPr>
          <p:sp>
            <p:nvSpPr>
              <p:cNvPr id="231" name="Rectangle"/>
              <p:cNvSpPr/>
              <p:nvPr/>
            </p:nvSpPr>
            <p:spPr>
              <a:xfrm>
                <a:off x="-1" y="0"/>
                <a:ext cx="3388659" cy="3270007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500"/>
                  </a:spcBef>
                  <a:defRPr sz="2400" b="1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232" name="3  Pedagoģiskā personāla kapacitāte"/>
              <p:cNvSpPr txBox="1"/>
              <p:nvPr/>
            </p:nvSpPr>
            <p:spPr>
              <a:xfrm>
                <a:off x="0" y="1074437"/>
                <a:ext cx="3388658" cy="1121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/>
              <a:p>
                <a:pPr algn="ctr" defTabSz="1066800">
                  <a:spcBef>
                    <a:spcPts val="1000"/>
                  </a:spcBef>
                  <a:defRPr sz="2400" b="1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dirty="0" err="1"/>
                  <a:t>Pedagoģiskā</a:t>
                </a:r>
                <a:r>
                  <a:rPr dirty="0"/>
                  <a:t> </a:t>
                </a:r>
                <a:r>
                  <a:rPr dirty="0" err="1"/>
                  <a:t>personāla</a:t>
                </a:r>
                <a:r>
                  <a:rPr dirty="0"/>
                  <a:t> </a:t>
                </a:r>
                <a:r>
                  <a:rPr dirty="0" err="1"/>
                  <a:t>kapacitāte</a:t>
                </a:r>
                <a:endParaRPr dirty="0"/>
              </a:p>
            </p:txBody>
          </p:sp>
        </p:grpSp>
      </p:grpSp>
      <p:sp>
        <p:nvSpPr>
          <p:cNvPr id="235" name="Title 3"/>
          <p:cNvSpPr txBox="1"/>
          <p:nvPr/>
        </p:nvSpPr>
        <p:spPr>
          <a:xfrm>
            <a:off x="263051" y="6014982"/>
            <a:ext cx="11665898" cy="609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lnSpc>
                <a:spcPct val="90000"/>
              </a:lnSpc>
              <a:defRPr sz="2300">
                <a:solidFill>
                  <a:srgbClr val="745D9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GB" i="1" dirty="0"/>
              <a:t>S</a:t>
            </a:r>
            <a:r>
              <a:rPr i="1" dirty="0" err="1"/>
              <a:t>kolēnu</a:t>
            </a:r>
            <a:r>
              <a:rPr lang="lv-LV" i="1" dirty="0"/>
              <a:t> skaita</a:t>
            </a:r>
            <a:r>
              <a:rPr i="1" dirty="0"/>
              <a:t> – </a:t>
            </a:r>
            <a:r>
              <a:rPr i="1" dirty="0" err="1"/>
              <a:t>pedagogu</a:t>
            </a:r>
            <a:r>
              <a:rPr i="1" dirty="0"/>
              <a:t> </a:t>
            </a:r>
            <a:r>
              <a:rPr dirty="0" err="1"/>
              <a:t>proporcija</a:t>
            </a:r>
            <a:r>
              <a:rPr dirty="0"/>
              <a:t> </a:t>
            </a:r>
            <a:r>
              <a:rPr dirty="0" err="1"/>
              <a:t>netiek</a:t>
            </a:r>
            <a:r>
              <a:rPr dirty="0"/>
              <a:t> </a:t>
            </a:r>
            <a:r>
              <a:rPr lang="lv-LV" dirty="0"/>
              <a:t>izmantota skolu tīkla analīzē</a:t>
            </a:r>
            <a:endParaRPr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586A798-C82E-5CDA-F8D0-0A7AB29BF37F}"/>
              </a:ext>
            </a:extLst>
          </p:cNvPr>
          <p:cNvSpPr txBox="1"/>
          <p:nvPr/>
        </p:nvSpPr>
        <p:spPr>
          <a:xfrm>
            <a:off x="1936536" y="1786963"/>
            <a:ext cx="67952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6B548D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lv-LV" sz="4800" dirty="0">
                <a:solidFill>
                  <a:schemeClr val="accent1"/>
                </a:solidFill>
              </a:rPr>
              <a:t>1</a:t>
            </a: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4EF47518-D79D-C662-8E29-978BF734C184}"/>
              </a:ext>
            </a:extLst>
          </p:cNvPr>
          <p:cNvSpPr txBox="1"/>
          <p:nvPr/>
        </p:nvSpPr>
        <p:spPr>
          <a:xfrm>
            <a:off x="5705161" y="1792831"/>
            <a:ext cx="67952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6B548D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lv-LV" sz="4800" dirty="0">
                <a:solidFill>
                  <a:schemeClr val="accent1"/>
                </a:solidFill>
              </a:rPr>
              <a:t>2</a:t>
            </a: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AE2C966C-2287-22D7-20FA-9155B7A64510}"/>
              </a:ext>
            </a:extLst>
          </p:cNvPr>
          <p:cNvSpPr txBox="1"/>
          <p:nvPr/>
        </p:nvSpPr>
        <p:spPr>
          <a:xfrm>
            <a:off x="9575940" y="1792831"/>
            <a:ext cx="67952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6B548D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lv-LV" sz="4800" dirty="0">
                <a:solidFill>
                  <a:schemeClr val="accent1"/>
                </a:solidFill>
              </a:rPr>
              <a:t>3</a:t>
            </a: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6AD591-09A6-91D5-F0F4-D474AB7B9ACD}"/>
              </a:ext>
            </a:extLst>
          </p:cNvPr>
          <p:cNvSpPr txBox="1"/>
          <p:nvPr/>
        </p:nvSpPr>
        <p:spPr>
          <a:xfrm>
            <a:off x="4964758" y="4834803"/>
            <a:ext cx="869307" cy="7130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1066800">
              <a:spcBef>
                <a:spcPts val="1000"/>
              </a:spcBef>
              <a:defRPr sz="2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1600" b="1" dirty="0"/>
              <a:t>1.-3.</a:t>
            </a:r>
          </a:p>
          <a:p>
            <a:pPr algn="ctr" defTabSz="1066800">
              <a:spcBef>
                <a:spcPts val="1000"/>
              </a:spcBef>
              <a:defRPr sz="2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1600" b="1" dirty="0"/>
              <a:t>4.-6.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5C6D39-A9F7-BC02-FB46-678A6D33E1D2}"/>
              </a:ext>
            </a:extLst>
          </p:cNvPr>
          <p:cNvSpPr txBox="1"/>
          <p:nvPr/>
        </p:nvSpPr>
        <p:spPr>
          <a:xfrm>
            <a:off x="6265107" y="4834803"/>
            <a:ext cx="1056968" cy="7130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1066800">
              <a:spcBef>
                <a:spcPts val="1000"/>
              </a:spcBef>
              <a:defRPr sz="2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1600" dirty="0"/>
              <a:t>7.-9.</a:t>
            </a:r>
          </a:p>
          <a:p>
            <a:pPr algn="ctr" defTabSz="1066800">
              <a:spcBef>
                <a:spcPts val="1000"/>
              </a:spcBef>
              <a:defRPr sz="24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1600" dirty="0"/>
              <a:t>10.-12.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E8F72F-6F53-AB99-96CA-BF0D3BB97D4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23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833782" y="517698"/>
            <a:ext cx="8380551" cy="132556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B548D"/>
                </a:solidFill>
              </a:defRPr>
            </a:lvl1pPr>
          </a:lstStyle>
          <a:p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Pedagogu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profesionālā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kapacitāte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40" name="Rectangle 1"/>
          <p:cNvGrpSpPr/>
          <p:nvPr/>
        </p:nvGrpSpPr>
        <p:grpSpPr>
          <a:xfrm>
            <a:off x="6096000" y="2377394"/>
            <a:ext cx="5370382" cy="2663643"/>
            <a:chOff x="0" y="0"/>
            <a:chExt cx="5370380" cy="3336254"/>
          </a:xfrm>
        </p:grpSpPr>
        <p:sp>
          <p:nvSpPr>
            <p:cNvPr id="238" name="Rectangle"/>
            <p:cNvSpPr/>
            <p:nvPr/>
          </p:nvSpPr>
          <p:spPr>
            <a:xfrm>
              <a:off x="0" y="0"/>
              <a:ext cx="5370381" cy="3336255"/>
            </a:xfrm>
            <a:prstGeom prst="rect">
              <a:avLst/>
            </a:prstGeom>
            <a:solidFill>
              <a:srgbClr val="745D93">
                <a:alpha val="2795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9" name="Mērķis:  Pilnas slodzes pedagogu īpatsvars vienā skolā…"/>
            <p:cNvSpPr txBox="1"/>
            <p:nvPr/>
          </p:nvSpPr>
          <p:spPr>
            <a:xfrm>
              <a:off x="78666" y="147242"/>
              <a:ext cx="5213048" cy="3041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1">
                  <a:solidFill>
                    <a:srgbClr val="6B548D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lv-LV" dirty="0"/>
                <a:t>Mērķis:</a:t>
              </a:r>
            </a:p>
            <a:p>
              <a:pPr algn="ctr">
                <a:defRPr sz="1800" b="1">
                  <a:solidFill>
                    <a:srgbClr val="6B548D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br>
                <a:rPr dirty="0"/>
              </a:br>
              <a:r>
                <a:rPr dirty="0" err="1"/>
                <a:t>Pilnas</a:t>
              </a:r>
              <a:r>
                <a:rPr dirty="0"/>
                <a:t> </a:t>
              </a:r>
              <a:r>
                <a:rPr dirty="0" err="1"/>
                <a:t>slodzes</a:t>
              </a:r>
              <a:r>
                <a:rPr dirty="0"/>
                <a:t> </a:t>
              </a:r>
              <a:endParaRPr lang="lv-LV" dirty="0"/>
            </a:p>
            <a:p>
              <a:pPr algn="ctr">
                <a:defRPr sz="1800" b="1">
                  <a:solidFill>
                    <a:srgbClr val="6B548D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lv-LV" dirty="0"/>
                <a:t>vispārējās izglītības </a:t>
              </a:r>
              <a:r>
                <a:rPr dirty="0" err="1"/>
                <a:t>pedagogu</a:t>
              </a:r>
              <a:r>
                <a:rPr lang="lv-LV" dirty="0"/>
                <a:t>*</a:t>
              </a:r>
              <a:r>
                <a:rPr dirty="0"/>
                <a:t> </a:t>
              </a:r>
              <a:r>
                <a:rPr dirty="0" err="1"/>
                <a:t>īpatsvars</a:t>
              </a:r>
              <a:r>
                <a:rPr dirty="0"/>
                <a:t> </a:t>
              </a:r>
              <a:r>
                <a:rPr dirty="0" err="1"/>
                <a:t>vienā</a:t>
              </a:r>
              <a:r>
                <a:rPr dirty="0"/>
                <a:t> </a:t>
              </a:r>
              <a:r>
                <a:rPr dirty="0" err="1"/>
                <a:t>skolā</a:t>
              </a:r>
              <a:endParaRPr dirty="0">
                <a:solidFill>
                  <a:srgbClr val="FFFFFF"/>
                </a:solidFill>
              </a:endParaRPr>
            </a:p>
            <a:p>
              <a:pPr algn="ctr">
                <a:defRPr sz="1800" b="1">
                  <a:solidFill>
                    <a:srgbClr val="6B548D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solidFill>
                  <a:srgbClr val="FFFFFF"/>
                </a:solidFill>
              </a:endParaRPr>
            </a:p>
            <a:p>
              <a:pPr algn="ctr">
                <a:defRPr sz="1800" b="1">
                  <a:solidFill>
                    <a:srgbClr val="6B548D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lv-LV" dirty="0"/>
                <a:t>vismaz </a:t>
              </a:r>
              <a:r>
                <a:rPr dirty="0"/>
                <a:t>80%</a:t>
              </a:r>
            </a:p>
          </p:txBody>
        </p:sp>
      </p:grpSp>
      <p:sp>
        <p:nvSpPr>
          <p:cNvPr id="241" name="TextBox 4"/>
          <p:cNvSpPr txBox="1"/>
          <p:nvPr/>
        </p:nvSpPr>
        <p:spPr>
          <a:xfrm>
            <a:off x="833782" y="3201385"/>
            <a:ext cx="464684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6B548D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Vērtējot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pedagogu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kapacitāti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 tiek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analizēts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pilnas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slodzes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pedagogu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īpatsvars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vienā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skolā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3F449DE-29E9-9FE3-032F-62DEE11AEF56}"/>
              </a:ext>
            </a:extLst>
          </p:cNvPr>
          <p:cNvCxnSpPr>
            <a:stCxn id="241" idx="3"/>
          </p:cNvCxnSpPr>
          <p:nvPr/>
        </p:nvCxnSpPr>
        <p:spPr>
          <a:xfrm flipV="1">
            <a:off x="5480623" y="3709216"/>
            <a:ext cx="615377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8">
            <a:extLst>
              <a:ext uri="{FF2B5EF4-FFF2-40B4-BE49-F238E27FC236}">
                <a16:creationId xmlns:a16="http://schemas.microsoft.com/office/drawing/2014/main" id="{A75D7D3F-309E-DA8C-8B82-1A782DB40D88}"/>
              </a:ext>
            </a:extLst>
          </p:cNvPr>
          <p:cNvSpPr txBox="1"/>
          <p:nvPr/>
        </p:nvSpPr>
        <p:spPr>
          <a:xfrm>
            <a:off x="879502" y="6399161"/>
            <a:ext cx="855263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i="1">
                <a:solidFill>
                  <a:srgbClr val="6B548D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Neiekļaujot administrāciju, atbalsta personālu u.c.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E58F37-4E9A-17CA-0DEC-CD95E39D124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24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56C1788-68DA-A200-D62C-76ECC6EE2839}"/>
              </a:ext>
            </a:extLst>
          </p:cNvPr>
          <p:cNvSpPr txBox="1"/>
          <p:nvPr/>
        </p:nvSpPr>
        <p:spPr>
          <a:xfrm>
            <a:off x="838200" y="3641498"/>
            <a:ext cx="109991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LV" sz="1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Pašvaldību iedalījums pēc skolēnu blīvuma pašvaldībā </a:t>
            </a:r>
            <a:r>
              <a:rPr lang="en-LV" sz="1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risina 3 problēmas: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LV" sz="1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Paplašina jēdzienu no “pierobežas pašvaldības” uz “</a:t>
            </a:r>
            <a:r>
              <a:rPr lang="en-LV" sz="1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pierobežas un citas zema blīvuma pašvaldības</a:t>
            </a:r>
            <a:r>
              <a:rPr lang="en-LV" sz="1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LV" sz="1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Iekļauj 5 pašvaldības, kurām </a:t>
            </a:r>
            <a:r>
              <a:rPr lang="en-LV" sz="1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 administratīvie centri </a:t>
            </a:r>
            <a:r>
              <a:rPr lang="en-LV" sz="1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(Augšdaugavas, Rēzeknes, Jelgavas, Dienvidkurzemes un Ventspils novadi).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LV" sz="1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Respektē </a:t>
            </a:r>
            <a:r>
              <a:rPr lang="en-LV" sz="1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valstspilsētu atšķirības </a:t>
            </a:r>
            <a:r>
              <a:rPr lang="en-LV" sz="1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(Jēkabpils, Valmiera un Ogre).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5BF18E-3E2C-0C55-9551-94873E5D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LV" sz="3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Pašvaldību iedalījums pēc skolēnu blīvuma</a:t>
            </a:r>
            <a:endParaRPr lang="en-LV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EB8EFB3D-686A-DF8B-FE4B-5C455D75874B}"/>
              </a:ext>
            </a:extLst>
          </p:cNvPr>
          <p:cNvSpPr/>
          <p:nvPr/>
        </p:nvSpPr>
        <p:spPr>
          <a:xfrm>
            <a:off x="8445809" y="1909568"/>
            <a:ext cx="3121201" cy="954025"/>
          </a:xfrm>
          <a:prstGeom prst="rect">
            <a:avLst/>
          </a:prstGeom>
          <a:solidFill>
            <a:srgbClr val="DAD3E5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4F42FE4-EEDC-4010-8EBA-C0E1ACB77D79}"/>
              </a:ext>
            </a:extLst>
          </p:cNvPr>
          <p:cNvSpPr/>
          <p:nvPr/>
        </p:nvSpPr>
        <p:spPr>
          <a:xfrm>
            <a:off x="5309620" y="1909569"/>
            <a:ext cx="3121201" cy="954026"/>
          </a:xfrm>
          <a:prstGeom prst="rect">
            <a:avLst/>
          </a:prstGeom>
          <a:solidFill>
            <a:srgbClr val="F5F4F8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2CDA771F-C1E8-607F-8DFC-3200D140CC2C}"/>
              </a:ext>
            </a:extLst>
          </p:cNvPr>
          <p:cNvSpPr/>
          <p:nvPr/>
        </p:nvSpPr>
        <p:spPr>
          <a:xfrm>
            <a:off x="2174834" y="1909568"/>
            <a:ext cx="3135489" cy="954027"/>
          </a:xfrm>
          <a:prstGeom prst="rect">
            <a:avLst/>
          </a:prstGeom>
          <a:solidFill>
            <a:schemeClr val="accent1">
              <a:alpha val="2795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Straight Arrow Connector 4">
            <a:extLst>
              <a:ext uri="{FF2B5EF4-FFF2-40B4-BE49-F238E27FC236}">
                <a16:creationId xmlns:a16="http://schemas.microsoft.com/office/drawing/2014/main" id="{1CDBF55E-8340-0847-D4B6-2344FCF288FF}"/>
              </a:ext>
            </a:extLst>
          </p:cNvPr>
          <p:cNvSpPr/>
          <p:nvPr/>
        </p:nvSpPr>
        <p:spPr>
          <a:xfrm>
            <a:off x="499815" y="2857044"/>
            <a:ext cx="11267090" cy="1"/>
          </a:xfrm>
          <a:prstGeom prst="line">
            <a:avLst/>
          </a:prstGeom>
          <a:ln w="38100">
            <a:solidFill>
              <a:srgbClr val="BDB0CF"/>
            </a:solidFill>
            <a:tailEnd type="triangle"/>
          </a:ln>
        </p:spPr>
        <p:txBody>
          <a:bodyPr lIns="45719" rIns="45719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0254D5CA-FB6C-6520-34F0-4B78D237DD11}"/>
              </a:ext>
            </a:extLst>
          </p:cNvPr>
          <p:cNvSpPr txBox="1"/>
          <p:nvPr/>
        </p:nvSpPr>
        <p:spPr>
          <a:xfrm>
            <a:off x="425095" y="2581662"/>
            <a:ext cx="170402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SKOLĒNU BLĪVUMS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6359CFC-73D8-FF9A-4BBB-998015D8FA0D}"/>
              </a:ext>
            </a:extLst>
          </p:cNvPr>
          <p:cNvSpPr txBox="1"/>
          <p:nvPr/>
        </p:nvSpPr>
        <p:spPr>
          <a:xfrm>
            <a:off x="2234842" y="2123241"/>
            <a:ext cx="294731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Pierobežas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citas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zema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blīvuma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pašvaldības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jeb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līdz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1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skolēnam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uz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km</a:t>
            </a:r>
            <a:r>
              <a:rPr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B7FC36CF-BC94-BD51-4EBA-ACD94C88FBE8}"/>
              </a:ext>
            </a:extLst>
          </p:cNvPr>
          <p:cNvSpPr txBox="1"/>
          <p:nvPr/>
        </p:nvSpPr>
        <p:spPr>
          <a:xfrm>
            <a:off x="5400725" y="2123241"/>
            <a:ext cx="290192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Ārpus administratīvajiem c. un citas pašvaldības </a:t>
            </a:r>
            <a:r>
              <a:rPr b="0">
                <a:solidFill>
                  <a:schemeClr val="accent5">
                    <a:lumMod val="50000"/>
                  </a:schemeClr>
                </a:solidFill>
              </a:rPr>
              <a:t>jeb</a:t>
            </a: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1 – 5 skolēniem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DDED6BA4-D248-B39B-B2BF-47DEBAFC5136}"/>
              </a:ext>
            </a:extLst>
          </p:cNvPr>
          <p:cNvSpPr txBox="1"/>
          <p:nvPr/>
        </p:nvSpPr>
        <p:spPr>
          <a:xfrm>
            <a:off x="8610356" y="2123241"/>
            <a:ext cx="278318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Valstspilsētas un administratīvie centri </a:t>
            </a:r>
            <a:r>
              <a:rPr b="0">
                <a:solidFill>
                  <a:schemeClr val="accent5">
                    <a:lumMod val="50000"/>
                  </a:schemeClr>
                </a:solidFill>
              </a:rPr>
              <a:t>jeb</a:t>
            </a: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5 un vairāk skolēni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7FD7E7-E547-8CA8-1D9B-8C2FFFBF76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21720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tangle 1"/>
          <p:cNvSpPr/>
          <p:nvPr/>
        </p:nvSpPr>
        <p:spPr>
          <a:xfrm>
            <a:off x="8524187" y="407336"/>
            <a:ext cx="3121201" cy="6137145"/>
          </a:xfrm>
          <a:prstGeom prst="rect">
            <a:avLst/>
          </a:prstGeom>
          <a:solidFill>
            <a:srgbClr val="DAD3E5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8" name="Rectangle 2"/>
          <p:cNvSpPr/>
          <p:nvPr/>
        </p:nvSpPr>
        <p:spPr>
          <a:xfrm>
            <a:off x="5387998" y="407337"/>
            <a:ext cx="3121201" cy="6137147"/>
          </a:xfrm>
          <a:prstGeom prst="rect">
            <a:avLst/>
          </a:prstGeom>
          <a:solidFill>
            <a:srgbClr val="F5F4F8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9" name="Rectangle 3"/>
          <p:cNvSpPr/>
          <p:nvPr/>
        </p:nvSpPr>
        <p:spPr>
          <a:xfrm>
            <a:off x="2253212" y="407336"/>
            <a:ext cx="3135489" cy="6137149"/>
          </a:xfrm>
          <a:prstGeom prst="rect">
            <a:avLst/>
          </a:prstGeom>
          <a:solidFill>
            <a:schemeClr val="accent1">
              <a:alpha val="2795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0" name="Straight Arrow Connector 4"/>
          <p:cNvSpPr/>
          <p:nvPr/>
        </p:nvSpPr>
        <p:spPr>
          <a:xfrm>
            <a:off x="578193" y="1354813"/>
            <a:ext cx="11267090" cy="1"/>
          </a:xfrm>
          <a:prstGeom prst="line">
            <a:avLst/>
          </a:prstGeom>
          <a:ln w="38100">
            <a:solidFill>
              <a:srgbClr val="BDB0CF"/>
            </a:solidFill>
            <a:tailEnd type="triangle"/>
          </a:ln>
        </p:spPr>
        <p:txBody>
          <a:bodyPr lIns="45719" rIns="45719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1" name="TextBox 5"/>
          <p:cNvSpPr txBox="1"/>
          <p:nvPr/>
        </p:nvSpPr>
        <p:spPr>
          <a:xfrm>
            <a:off x="503473" y="1079431"/>
            <a:ext cx="170402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>
                <a:solidFill>
                  <a:schemeClr val="accent5">
                    <a:lumMod val="50000"/>
                  </a:schemeClr>
                </a:solidFill>
              </a:rPr>
              <a:t>SKOLĒNU BLĪVUMS</a:t>
            </a:r>
          </a:p>
        </p:txBody>
      </p:sp>
      <p:sp>
        <p:nvSpPr>
          <p:cNvPr id="273" name="TextBox 7"/>
          <p:cNvSpPr txBox="1"/>
          <p:nvPr/>
        </p:nvSpPr>
        <p:spPr>
          <a:xfrm>
            <a:off x="2313220" y="621010"/>
            <a:ext cx="294731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Pierobežas un citas zema blīvuma pašvaldības</a:t>
            </a: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jeb līdz 1 skolēnam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74" name="TextBox 8"/>
          <p:cNvSpPr txBox="1"/>
          <p:nvPr/>
        </p:nvSpPr>
        <p:spPr>
          <a:xfrm>
            <a:off x="5479103" y="621010"/>
            <a:ext cx="290192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Ārpus administratīvajiem c. un citas pašvaldības </a:t>
            </a:r>
            <a:r>
              <a:rPr b="0">
                <a:solidFill>
                  <a:schemeClr val="accent5">
                    <a:lumMod val="50000"/>
                  </a:schemeClr>
                </a:solidFill>
              </a:rPr>
              <a:t>jeb</a:t>
            </a: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1 – 5 skolēniem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75" name="TextBox 9"/>
          <p:cNvSpPr txBox="1"/>
          <p:nvPr/>
        </p:nvSpPr>
        <p:spPr>
          <a:xfrm>
            <a:off x="8688734" y="621010"/>
            <a:ext cx="278318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Valstspilsētas un administratīvie centri </a:t>
            </a:r>
            <a:r>
              <a:rPr b="0">
                <a:solidFill>
                  <a:schemeClr val="accent5">
                    <a:lumMod val="50000"/>
                  </a:schemeClr>
                </a:solidFill>
              </a:rPr>
              <a:t>jeb</a:t>
            </a: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5 un vairāk skolēni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77" name="TextBox 11"/>
          <p:cNvSpPr txBox="1"/>
          <p:nvPr/>
        </p:nvSpPr>
        <p:spPr>
          <a:xfrm>
            <a:off x="2335377" y="1525357"/>
            <a:ext cx="3002858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b="1" i="0" dirty="0" err="1">
                <a:solidFill>
                  <a:schemeClr val="accent5">
                    <a:lumMod val="50000"/>
                  </a:schemeClr>
                </a:solidFill>
              </a:rPr>
              <a:t>Alūksne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b="1" i="0" dirty="0" err="1">
                <a:solidFill>
                  <a:schemeClr val="accent5">
                    <a:lumMod val="50000"/>
                  </a:schemeClr>
                </a:solidFill>
              </a:rPr>
              <a:t>Augšdaugava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b="1" i="0" dirty="0" err="1">
                <a:solidFill>
                  <a:schemeClr val="accent5">
                    <a:lumMod val="50000"/>
                  </a:schemeClr>
                </a:solidFill>
              </a:rPr>
              <a:t>Balv</a:t>
            </a:r>
            <a:r>
              <a:rPr lang="lv-LV" b="1" i="0" dirty="0" err="1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b="1" i="0" dirty="0" err="1">
                <a:solidFill>
                  <a:schemeClr val="accent5">
                    <a:lumMod val="50000"/>
                  </a:schemeClr>
                </a:solidFill>
              </a:rPr>
              <a:t>Krāslava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b="1" i="0" dirty="0" err="1">
                <a:solidFill>
                  <a:schemeClr val="accent5">
                    <a:lumMod val="50000"/>
                  </a:schemeClr>
                </a:solidFill>
              </a:rPr>
              <a:t>Ludza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 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novads</a:t>
            </a:r>
          </a:p>
          <a:p>
            <a:r>
              <a:rPr b="1" i="0" dirty="0" err="1">
                <a:solidFill>
                  <a:schemeClr val="accent5">
                    <a:lumMod val="50000"/>
                  </a:schemeClr>
                </a:solidFill>
              </a:rPr>
              <a:t>Madona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b="1" i="0" dirty="0" err="1">
                <a:solidFill>
                  <a:schemeClr val="accent5">
                    <a:lumMod val="50000"/>
                  </a:schemeClr>
                </a:solidFill>
              </a:rPr>
              <a:t>Rēzeknes</a:t>
            </a:r>
            <a:r>
              <a:rPr i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i="0" dirty="0" err="1">
                <a:solidFill>
                  <a:schemeClr val="accent5">
                    <a:lumMod val="50000"/>
                  </a:schemeClr>
                </a:solidFill>
              </a:rPr>
              <a:t>novads</a:t>
            </a:r>
            <a:endParaRPr lang="lv-LV" i="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b="1" i="0" dirty="0">
                <a:solidFill>
                  <a:schemeClr val="accent5">
                    <a:lumMod val="50000"/>
                  </a:schemeClr>
                </a:solidFill>
              </a:rPr>
              <a:t>Valka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b="1" i="0" dirty="0" err="1">
                <a:solidFill>
                  <a:schemeClr val="accent5">
                    <a:lumMod val="50000"/>
                  </a:schemeClr>
                </a:solidFill>
              </a:rPr>
              <a:t>Ventspils</a:t>
            </a:r>
            <a:r>
              <a:rPr i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i="0" dirty="0" err="1">
                <a:solidFill>
                  <a:schemeClr val="accent5">
                    <a:lumMod val="50000"/>
                  </a:schemeClr>
                </a:solidFill>
              </a:rPr>
              <a:t>novads</a:t>
            </a:r>
            <a:endParaRPr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987A3C5-1B8E-8629-6123-93828828A03F}"/>
              </a:ext>
            </a:extLst>
          </p:cNvPr>
          <p:cNvSpPr txBox="1"/>
          <p:nvPr/>
        </p:nvSpPr>
        <p:spPr>
          <a:xfrm>
            <a:off x="5516169" y="1573824"/>
            <a:ext cx="3002858" cy="4616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Aizkraukles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Bauskas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Cēsu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 err="1">
                <a:solidFill>
                  <a:schemeClr val="accent5">
                    <a:lumMod val="50000"/>
                  </a:schemeClr>
                </a:solidFill>
              </a:rPr>
              <a:t>Dienvidkurzemes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Dobeles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Gulbenes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Jelgavas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Jēkabpils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Kuldīgas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Limbažu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Līvānu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Ogres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Preiļu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Saldus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Saulkrastu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Siguldas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Smiltenes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Talsu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Tukuma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Valmieras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Varakļānu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  <a:endParaRPr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DA07A10-777C-AEEC-310C-89B2601E576D}"/>
              </a:ext>
            </a:extLst>
          </p:cNvPr>
          <p:cNvSpPr txBox="1"/>
          <p:nvPr/>
        </p:nvSpPr>
        <p:spPr>
          <a:xfrm>
            <a:off x="8742478" y="1515879"/>
            <a:ext cx="3002858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Ādaži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Ādažu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Ķekava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Ķekavas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Mārupe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Mārupes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Olaine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Olaines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Ulbroka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Ropažu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novads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Salaspils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Salaspils </a:t>
            </a:r>
            <a:r>
              <a:rPr lang="lv-LV" i="0" dirty="0">
                <a:solidFill>
                  <a:schemeClr val="accent5">
                    <a:lumMod val="50000"/>
                  </a:schemeClr>
                </a:solidFill>
              </a:rPr>
              <a:t>novads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38C132BD-22FE-484A-C088-579211B6A36A}"/>
              </a:ext>
            </a:extLst>
          </p:cNvPr>
          <p:cNvSpPr txBox="1"/>
          <p:nvPr/>
        </p:nvSpPr>
        <p:spPr>
          <a:xfrm>
            <a:off x="8742478" y="2636004"/>
            <a:ext cx="3002858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lang="lv-LV" i="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Aizkraukle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Alūksne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Balvi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Bauska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Cēsis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Daugavpils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Dobele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Gulbene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Jelgava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Jēkabpils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Jūrmala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Krāslava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Kuldīga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Liepāja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Limbaži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Līvāni</a:t>
            </a:r>
          </a:p>
          <a:p>
            <a:endParaRPr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0A24CC8B-8FC1-EF51-5AEE-E0D2149E56C9}"/>
              </a:ext>
            </a:extLst>
          </p:cNvPr>
          <p:cNvSpPr txBox="1"/>
          <p:nvPr/>
        </p:nvSpPr>
        <p:spPr>
          <a:xfrm>
            <a:off x="10371375" y="2636004"/>
            <a:ext cx="3002858" cy="3754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lang="lv-LV" b="1" i="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Ludza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Madona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Ogre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Preiļi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Rēzekne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Rīga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Saldus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Saulkrasti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Sigulda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Smiltene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Talsi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Tukums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Valka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Valmiera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Varakļāni</a:t>
            </a:r>
          </a:p>
          <a:p>
            <a:r>
              <a:rPr lang="lv-LV" b="1" i="0" dirty="0">
                <a:solidFill>
                  <a:schemeClr val="accent5">
                    <a:lumMod val="50000"/>
                  </a:schemeClr>
                </a:solidFill>
              </a:rPr>
              <a:t>Ventspils</a:t>
            </a:r>
            <a:endParaRPr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95B8D1-03BC-05A4-739D-DCAC258DB75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14094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Arrow"/>
          <p:cNvSpPr/>
          <p:nvPr/>
        </p:nvSpPr>
        <p:spPr>
          <a:xfrm rot="20179074">
            <a:off x="5035324" y="1509495"/>
            <a:ext cx="2098681" cy="1270001"/>
          </a:xfrm>
          <a:prstGeom prst="rightArrow">
            <a:avLst>
              <a:gd name="adj1" fmla="val 42342"/>
              <a:gd name="adj2" fmla="val 86691"/>
            </a:avLst>
          </a:prstGeom>
          <a:solidFill>
            <a:schemeClr val="accent6">
              <a:lumMod val="75000"/>
            </a:scheme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6" name="Arrow"/>
          <p:cNvSpPr/>
          <p:nvPr/>
        </p:nvSpPr>
        <p:spPr>
          <a:xfrm rot="1020734">
            <a:off x="5035324" y="3069513"/>
            <a:ext cx="2098681" cy="1270001"/>
          </a:xfrm>
          <a:prstGeom prst="rightArrow">
            <a:avLst>
              <a:gd name="adj1" fmla="val 42342"/>
              <a:gd name="adj2" fmla="val 86691"/>
            </a:avLst>
          </a:prstGeom>
          <a:solidFill>
            <a:schemeClr val="tx1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>
              <a:solidFill>
                <a:srgbClr val="64913A"/>
              </a:solidFill>
            </a:endParaRPr>
          </a:p>
        </p:txBody>
      </p:sp>
      <p:sp>
        <p:nvSpPr>
          <p:cNvPr id="6" name="3  Pedagoģiskā personāla kapacitāte">
            <a:extLst>
              <a:ext uri="{FF2B5EF4-FFF2-40B4-BE49-F238E27FC236}">
                <a16:creationId xmlns:a16="http://schemas.microsoft.com/office/drawing/2014/main" id="{2296B12A-B869-289B-EC51-547C4CB8C940}"/>
              </a:ext>
            </a:extLst>
          </p:cNvPr>
          <p:cNvSpPr txBox="1"/>
          <p:nvPr/>
        </p:nvSpPr>
        <p:spPr>
          <a:xfrm>
            <a:off x="7684571" y="3534847"/>
            <a:ext cx="3789674" cy="2400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/>
          <a:p>
            <a:pPr defTabSz="795527" hangingPunct="1">
              <a:lnSpc>
                <a:spcPct val="100000"/>
              </a:lnSpc>
              <a:defRPr sz="2610" cap="all">
                <a:solidFill>
                  <a:srgbClr val="0070C0"/>
                </a:solidFill>
              </a:defRPr>
            </a:pPr>
            <a:r>
              <a:rPr lang="lv-LV" sz="2400" b="1" u="sng" cap="all" dirty="0">
                <a:solidFill>
                  <a:schemeClr val="tx1"/>
                </a:solidFill>
              </a:rPr>
              <a:t>7.-12. klases posms: </a:t>
            </a:r>
          </a:p>
          <a:p>
            <a:pPr defTabSz="795527" hangingPunct="1">
              <a:lnSpc>
                <a:spcPct val="100000"/>
              </a:lnSpc>
              <a:defRPr sz="2610" cap="all">
                <a:solidFill>
                  <a:srgbClr val="0070C0"/>
                </a:solidFill>
              </a:defRPr>
            </a:pPr>
            <a:endParaRPr lang="lv-LV" sz="2400" u="sng" cap="all" dirty="0">
              <a:solidFill>
                <a:schemeClr val="tx1"/>
              </a:solidFill>
            </a:endParaRPr>
          </a:p>
          <a:p>
            <a:pPr defTabSz="795527" hangingPunct="1">
              <a:lnSpc>
                <a:spcPct val="100000"/>
              </a:lnSpc>
              <a:defRPr sz="2610" cap="all">
                <a:solidFill>
                  <a:srgbClr val="0070C0"/>
                </a:solidFill>
              </a:defRPr>
            </a:pPr>
            <a:r>
              <a:rPr lang="lv-LV" sz="2400" cap="all" dirty="0" err="1">
                <a:solidFill>
                  <a:schemeClr val="tx1"/>
                </a:solidFill>
              </a:rPr>
              <a:t>proģimnāzija</a:t>
            </a:r>
            <a:r>
              <a:rPr lang="lv-LV" sz="2400" cap="all" dirty="0">
                <a:solidFill>
                  <a:schemeClr val="tx1"/>
                </a:solidFill>
              </a:rPr>
              <a:t>, ģimnāzija, vidusskola, pamatskola</a:t>
            </a:r>
          </a:p>
        </p:txBody>
      </p:sp>
      <p:sp>
        <p:nvSpPr>
          <p:cNvPr id="7" name="3  Pedagoģiskā personāla kapacitāte">
            <a:extLst>
              <a:ext uri="{FF2B5EF4-FFF2-40B4-BE49-F238E27FC236}">
                <a16:creationId xmlns:a16="http://schemas.microsoft.com/office/drawing/2014/main" id="{EAF071F9-B6F0-3211-A1E0-A98118334CA3}"/>
              </a:ext>
            </a:extLst>
          </p:cNvPr>
          <p:cNvSpPr txBox="1"/>
          <p:nvPr/>
        </p:nvSpPr>
        <p:spPr>
          <a:xfrm>
            <a:off x="7684571" y="666630"/>
            <a:ext cx="3789674" cy="1292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/>
          <a:p>
            <a:pPr defTabSz="795527" hangingPunct="1">
              <a:lnSpc>
                <a:spcPct val="100000"/>
              </a:lnSpc>
              <a:defRPr sz="2610" cap="all">
                <a:solidFill>
                  <a:srgbClr val="0070C0"/>
                </a:solidFill>
              </a:defRPr>
            </a:pPr>
            <a:r>
              <a:rPr lang="en-GB" sz="24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1.-6. </a:t>
            </a:r>
            <a:r>
              <a:rPr lang="en-GB" sz="2400" b="1" u="sng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klases</a:t>
            </a:r>
            <a:r>
              <a:rPr lang="en-GB" sz="24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b="1" u="sng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posms</a:t>
            </a:r>
            <a:r>
              <a:rPr lang="en-GB" sz="2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</a:t>
            </a:r>
            <a:br>
              <a:rPr lang="en-GB" sz="2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endParaRPr lang="en-GB" sz="2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defTabSz="795527" hangingPunct="1">
              <a:lnSpc>
                <a:spcPct val="100000"/>
              </a:lnSpc>
              <a:defRPr sz="2610" cap="all">
                <a:solidFill>
                  <a:srgbClr val="0070C0"/>
                </a:solidFill>
              </a:defRPr>
            </a:pPr>
            <a:r>
              <a:rPr lang="en-GB" sz="24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sākumskola</a:t>
            </a:r>
            <a:endParaRPr lang="lv-LV" sz="2800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86097-E119-33F3-26AB-46DA67649279}"/>
              </a:ext>
            </a:extLst>
          </p:cNvPr>
          <p:cNvSpPr txBox="1"/>
          <p:nvPr/>
        </p:nvSpPr>
        <p:spPr>
          <a:xfrm>
            <a:off x="1400175" y="1373872"/>
            <a:ext cx="3789673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LV" sz="40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Divas atšķirīgas pieejas</a:t>
            </a:r>
            <a:r>
              <a:rPr kumimoji="0" lang="en-LV" sz="40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LV" sz="32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kā piemērot kvantitatīvos kritērijus skolām*</a:t>
            </a: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BBEE5653-340F-D418-CA77-447D08E1D485}"/>
              </a:ext>
            </a:extLst>
          </p:cNvPr>
          <p:cNvSpPr txBox="1"/>
          <p:nvPr/>
        </p:nvSpPr>
        <p:spPr>
          <a:xfrm>
            <a:off x="1400175" y="6378418"/>
            <a:ext cx="855263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i="1">
                <a:solidFill>
                  <a:srgbClr val="6B548D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Kritēriji neattiecas uz speciālās izglītības iestādēm un speciālās izglītības programmām.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FCEEE-F533-AE74-0DE0-9F5BE4414CC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57966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le 2"/>
          <p:cNvSpPr txBox="1">
            <a:spLocks noGrp="1"/>
          </p:cNvSpPr>
          <p:nvPr>
            <p:ph type="title" idx="4294967295"/>
          </p:nvPr>
        </p:nvSpPr>
        <p:spPr>
          <a:xfrm>
            <a:off x="1554162" y="1157287"/>
            <a:ext cx="9083675" cy="45434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defRPr sz="5000" cap="all">
                <a:solidFill>
                  <a:srgbClr val="0070C0"/>
                </a:solidFill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1.-6.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klases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posms</a:t>
            </a:r>
            <a:br>
              <a:rPr dirty="0">
                <a:solidFill>
                  <a:schemeClr val="accent5">
                    <a:lumMod val="50000"/>
                  </a:schemeClr>
                </a:solidFill>
              </a:rPr>
            </a:b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sākumskola</a:t>
            </a:r>
            <a:endParaRPr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D4626-8462-BA2B-541A-037F0859DFA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28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2"/>
          <p:cNvSpPr txBox="1"/>
          <p:nvPr/>
        </p:nvSpPr>
        <p:spPr>
          <a:xfrm>
            <a:off x="1117967" y="2813711"/>
            <a:ext cx="9956066" cy="271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defRPr sz="30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nodrošina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pieejamu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kvalitatīvu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izglītību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savā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teritorijā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atbilstoši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valsts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noteiktajiem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mērķiem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un personas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vajadzībām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”</a:t>
            </a:r>
          </a:p>
          <a:p>
            <a:pPr>
              <a:defRPr sz="30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 sz="2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lv-LV" sz="1800" i="1" dirty="0">
                <a:solidFill>
                  <a:schemeClr val="accent5">
                    <a:lumMod val="50000"/>
                  </a:schemeClr>
                </a:solidFill>
              </a:rPr>
              <a:t>Avots: </a:t>
            </a:r>
            <a:r>
              <a:rPr sz="1800" i="1" dirty="0" err="1">
                <a:solidFill>
                  <a:schemeClr val="accent5">
                    <a:lumMod val="50000"/>
                  </a:schemeClr>
                </a:solidFill>
              </a:rPr>
              <a:t>Izglītības</a:t>
            </a:r>
            <a:r>
              <a:rPr sz="18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1800" i="1" dirty="0" err="1">
                <a:solidFill>
                  <a:schemeClr val="accent5">
                    <a:lumMod val="50000"/>
                  </a:schemeClr>
                </a:solidFill>
              </a:rPr>
              <a:t>likums</a:t>
            </a:r>
            <a:r>
              <a:rPr sz="1800" i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lv-LV" sz="18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1800" i="1" dirty="0">
                <a:solidFill>
                  <a:schemeClr val="accent5">
                    <a:lumMod val="50000"/>
                  </a:schemeClr>
                </a:solidFill>
              </a:rPr>
              <a:t>17.pant</a:t>
            </a:r>
            <a:r>
              <a:rPr lang="lv-LV" sz="1800" i="1" dirty="0" err="1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sz="18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sz="1800" i="1" dirty="0">
                <a:solidFill>
                  <a:schemeClr val="accent5">
                    <a:lumMod val="50000"/>
                  </a:schemeClr>
                </a:solidFill>
              </a:rPr>
              <a:t>trešā </a:t>
            </a:r>
            <a:r>
              <a:rPr sz="1800" i="1" dirty="0" err="1">
                <a:solidFill>
                  <a:schemeClr val="accent5">
                    <a:lumMod val="50000"/>
                  </a:schemeClr>
                </a:solidFill>
              </a:rPr>
              <a:t>daļa</a:t>
            </a:r>
            <a:r>
              <a:rPr sz="1800" i="1" dirty="0">
                <a:solidFill>
                  <a:schemeClr val="accent5">
                    <a:lumMod val="50000"/>
                  </a:schemeClr>
                </a:solidFill>
              </a:rPr>
              <a:t>, 1</a:t>
            </a:r>
            <a:r>
              <a:rPr sz="1800" i="1" baseline="302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sz="1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1" name="Title 2"/>
          <p:cNvSpPr txBox="1"/>
          <p:nvPr/>
        </p:nvSpPr>
        <p:spPr>
          <a:xfrm>
            <a:off x="1117967" y="1136729"/>
            <a:ext cx="9956066" cy="70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120000"/>
              </a:lnSpc>
              <a:defRPr sz="3000" b="1" cap="all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Dibinātājs – PAšvaldība</a:t>
            </a:r>
          </a:p>
        </p:txBody>
      </p:sp>
      <p:sp>
        <p:nvSpPr>
          <p:cNvPr id="252" name="1.-6. klases posms sākumskola"/>
          <p:cNvSpPr txBox="1"/>
          <p:nvPr/>
        </p:nvSpPr>
        <p:spPr>
          <a:xfrm>
            <a:off x="1097342" y="775883"/>
            <a:ext cx="4840426" cy="42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2000" cap="all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>
                <a:solidFill>
                  <a:schemeClr val="accent5">
                    <a:lumMod val="50000"/>
                  </a:schemeClr>
                </a:solidFill>
              </a:rPr>
              <a:t>1.-6.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klases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posms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sākumskola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708DDE-2F3A-74FE-FB40-0493019CAC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29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0F09BEC-CF9A-DDEE-654D-8CB254637DC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92907" y="965198"/>
            <a:ext cx="8140078" cy="722925"/>
          </a:xfrm>
        </p:spPr>
        <p:txBody>
          <a:bodyPr>
            <a:normAutofit/>
          </a:bodyPr>
          <a:lstStyle/>
          <a:p>
            <a:pPr algn="l"/>
            <a:r>
              <a:rPr lang="lv-LV" sz="3000" b="1" dirty="0">
                <a:solidFill>
                  <a:schemeClr val="accent5">
                    <a:lumMod val="50000"/>
                  </a:schemeClr>
                </a:solidFill>
              </a:rPr>
              <a:t>LATVIJA VS IGAUNIJA</a:t>
            </a:r>
          </a:p>
          <a:p>
            <a:pPr algn="l"/>
            <a:endParaRPr lang="lv-LV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292CEAF-BC6C-F17C-AD40-6385AD2ECAE5}"/>
              </a:ext>
            </a:extLst>
          </p:cNvPr>
          <p:cNvSpPr txBox="1">
            <a:spLocks/>
          </p:cNvSpPr>
          <p:nvPr/>
        </p:nvSpPr>
        <p:spPr>
          <a:xfrm>
            <a:off x="792907" y="1493155"/>
            <a:ext cx="8140078" cy="72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857500" marR="0" indent="-4572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3314700" marR="0" indent="-4572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771900" marR="0" indent="-4572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4229100" marR="0" indent="-4572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66479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hangingPunct="1"/>
            <a:r>
              <a:rPr lang="lv-LV" sz="2800" b="1" dirty="0">
                <a:solidFill>
                  <a:schemeClr val="accent5">
                    <a:lumMod val="50000"/>
                  </a:schemeClr>
                </a:solidFill>
              </a:rPr>
              <a:t>PISA pēdējie pieejamie rezultāti</a:t>
            </a:r>
          </a:p>
          <a:p>
            <a:pPr algn="l" hangingPunct="1"/>
            <a:endParaRPr lang="lv-LV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Screenshot 2023-06-09 at 14.57.13.png" descr="Screenshot 2023-06-09 at 14.57.13.png">
            <a:extLst>
              <a:ext uri="{FF2B5EF4-FFF2-40B4-BE49-F238E27FC236}">
                <a16:creationId xmlns:a16="http://schemas.microsoft.com/office/drawing/2014/main" id="{C7EB28D2-7C55-C41F-F2C7-A4C4F50BE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4037"/>
            <a:ext cx="12192000" cy="28697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332617-F343-CCF4-0AA5-77C952CC364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84221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2"/>
          <p:cNvSpPr txBox="1"/>
          <p:nvPr/>
        </p:nvSpPr>
        <p:spPr>
          <a:xfrm>
            <a:off x="1117967" y="2324726"/>
            <a:ext cx="9956066" cy="436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20000"/>
              </a:lnSpc>
              <a:defRPr sz="30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#1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Sasniedzamība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20000"/>
              </a:lnSpc>
              <a:defRPr sz="26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zglītība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tuvāk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dzīvesvietai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” –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ceļā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pavadītais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laiks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ne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ilgāk</a:t>
            </a:r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par 40 min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ar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organizētu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transportu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  <a:defRPr sz="26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defRPr sz="30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#2 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Kvantitatīvie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kritēriji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rekomendējamie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20000"/>
              </a:lnSpc>
              <a:defRPr sz="26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ja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neizpilda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klašu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grupu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kritēriju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1.-6.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klašu posmā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var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turpināt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to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uzturēt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62" name="Title 2"/>
          <p:cNvSpPr txBox="1"/>
          <p:nvPr/>
        </p:nvSpPr>
        <p:spPr>
          <a:xfrm>
            <a:off x="1117967" y="1136729"/>
            <a:ext cx="9956066" cy="70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120000"/>
              </a:lnSpc>
              <a:defRPr sz="3000" b="1" cap="all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KRITĒRIJI</a:t>
            </a:r>
          </a:p>
        </p:txBody>
      </p:sp>
      <p:sp>
        <p:nvSpPr>
          <p:cNvPr id="263" name="1.-6. klases posms sākumskola"/>
          <p:cNvSpPr txBox="1"/>
          <p:nvPr/>
        </p:nvSpPr>
        <p:spPr>
          <a:xfrm>
            <a:off x="1097342" y="775883"/>
            <a:ext cx="4840426" cy="42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2000" cap="all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>
                <a:solidFill>
                  <a:schemeClr val="accent5">
                    <a:lumMod val="50000"/>
                  </a:schemeClr>
                </a:solidFill>
              </a:rPr>
              <a:t>1.-6.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klases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posms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sākumskola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B57F78-0F14-7094-363D-9B04134216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30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le 2"/>
          <p:cNvSpPr txBox="1"/>
          <p:nvPr/>
        </p:nvSpPr>
        <p:spPr>
          <a:xfrm>
            <a:off x="1117967" y="1085929"/>
            <a:ext cx="9956066" cy="70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120000"/>
              </a:lnSpc>
              <a:defRPr sz="3000" b="1" cap="all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KRITēRIJI #2 – rekomendējamie</a:t>
            </a:r>
          </a:p>
        </p:txBody>
      </p:sp>
      <p:sp>
        <p:nvSpPr>
          <p:cNvPr id="266" name="1.-6. klases posms sākumskola"/>
          <p:cNvSpPr txBox="1"/>
          <p:nvPr/>
        </p:nvSpPr>
        <p:spPr>
          <a:xfrm>
            <a:off x="1097342" y="775883"/>
            <a:ext cx="4840426" cy="42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2000" cap="all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>
                <a:solidFill>
                  <a:schemeClr val="accent5">
                    <a:lumMod val="50000"/>
                  </a:schemeClr>
                </a:solidFill>
              </a:rPr>
              <a:t>1.-6.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klases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posms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sākumskola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7" name="Rectangle 1"/>
          <p:cNvSpPr/>
          <p:nvPr/>
        </p:nvSpPr>
        <p:spPr>
          <a:xfrm>
            <a:off x="8445809" y="3542427"/>
            <a:ext cx="3121201" cy="2225030"/>
          </a:xfrm>
          <a:prstGeom prst="rect">
            <a:avLst/>
          </a:prstGeom>
          <a:solidFill>
            <a:srgbClr val="DAD3E5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8" name="Rectangle 2"/>
          <p:cNvSpPr/>
          <p:nvPr/>
        </p:nvSpPr>
        <p:spPr>
          <a:xfrm>
            <a:off x="5309620" y="3542427"/>
            <a:ext cx="3121201" cy="2225031"/>
          </a:xfrm>
          <a:prstGeom prst="rect">
            <a:avLst/>
          </a:prstGeom>
          <a:solidFill>
            <a:srgbClr val="F5F4F8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9" name="Rectangle 3"/>
          <p:cNvSpPr/>
          <p:nvPr/>
        </p:nvSpPr>
        <p:spPr>
          <a:xfrm>
            <a:off x="2174834" y="3542427"/>
            <a:ext cx="3135489" cy="2225032"/>
          </a:xfrm>
          <a:prstGeom prst="rect">
            <a:avLst/>
          </a:prstGeom>
          <a:solidFill>
            <a:schemeClr val="accent1">
              <a:alpha val="2795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0" name="Straight Arrow Connector 4"/>
          <p:cNvSpPr/>
          <p:nvPr/>
        </p:nvSpPr>
        <p:spPr>
          <a:xfrm>
            <a:off x="499815" y="4489903"/>
            <a:ext cx="11267090" cy="1"/>
          </a:xfrm>
          <a:prstGeom prst="line">
            <a:avLst/>
          </a:prstGeom>
          <a:ln w="38100">
            <a:solidFill>
              <a:srgbClr val="BDB0CF"/>
            </a:solidFill>
            <a:tailEnd type="triangle"/>
          </a:ln>
        </p:spPr>
        <p:txBody>
          <a:bodyPr lIns="45719" rIns="45719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1" name="TextBox 5"/>
          <p:cNvSpPr txBox="1"/>
          <p:nvPr/>
        </p:nvSpPr>
        <p:spPr>
          <a:xfrm>
            <a:off x="425095" y="4214521"/>
            <a:ext cx="170402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SKOLĒNU BLĪVUMS</a:t>
            </a:r>
          </a:p>
        </p:txBody>
      </p:sp>
      <p:graphicFrame>
        <p:nvGraphicFramePr>
          <p:cNvPr id="272" name="Table 8"/>
          <p:cNvGraphicFramePr/>
          <p:nvPr>
            <p:extLst>
              <p:ext uri="{D42A27DB-BD31-4B8C-83A1-F6EECF244321}">
                <p14:modId xmlns:p14="http://schemas.microsoft.com/office/powerpoint/2010/main" val="872571634"/>
              </p:ext>
            </p:extLst>
          </p:nvPr>
        </p:nvGraphicFramePr>
        <p:xfrm>
          <a:off x="457200" y="4654947"/>
          <a:ext cx="11120035" cy="111252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24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1" dirty="0">
                        <a:solidFill>
                          <a:schemeClr val="accent5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lv-LV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Minimālais skolēnu skaits</a:t>
                      </a:r>
                      <a:endParaRPr sz="16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lv-LV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Minimālais skolēnu skaits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lv-LV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Minimālais skolēnu skaits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4210636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1.-3.kla</a:t>
                      </a:r>
                      <a:r>
                        <a:rPr lang="en-LV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šu grupa</a:t>
                      </a:r>
                      <a:endParaRPr sz="1600" b="1" dirty="0">
                        <a:solidFill>
                          <a:schemeClr val="accent5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120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4.-6.kla</a:t>
                      </a:r>
                      <a:r>
                        <a:rPr lang="en-LV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šu grupa</a:t>
                      </a:r>
                      <a:endParaRPr sz="1600" b="1" dirty="0">
                        <a:solidFill>
                          <a:schemeClr val="accent5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120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3" name="TextBox 7"/>
          <p:cNvSpPr txBox="1"/>
          <p:nvPr/>
        </p:nvSpPr>
        <p:spPr>
          <a:xfrm>
            <a:off x="2234842" y="3756100"/>
            <a:ext cx="294731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Pierobežas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citas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zema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blīvuma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pašvaldības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jeb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līdz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1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skolēnam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uz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km</a:t>
            </a:r>
            <a:r>
              <a:rPr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74" name="TextBox 8"/>
          <p:cNvSpPr txBox="1"/>
          <p:nvPr/>
        </p:nvSpPr>
        <p:spPr>
          <a:xfrm>
            <a:off x="5400725" y="3756100"/>
            <a:ext cx="290192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Ārpus administratīvajiem c. un citas pašvaldības </a:t>
            </a:r>
            <a:r>
              <a:rPr b="0">
                <a:solidFill>
                  <a:schemeClr val="accent5">
                    <a:lumMod val="50000"/>
                  </a:schemeClr>
                </a:solidFill>
              </a:rPr>
              <a:t>jeb</a:t>
            </a: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1 – 5 skolēniem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75" name="TextBox 9"/>
          <p:cNvSpPr txBox="1"/>
          <p:nvPr/>
        </p:nvSpPr>
        <p:spPr>
          <a:xfrm>
            <a:off x="8610356" y="3756100"/>
            <a:ext cx="278318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Valstspilsētas un administratīvie centri </a:t>
            </a:r>
            <a:r>
              <a:rPr b="0">
                <a:solidFill>
                  <a:schemeClr val="accent5">
                    <a:lumMod val="50000"/>
                  </a:schemeClr>
                </a:solidFill>
              </a:rPr>
              <a:t>jeb</a:t>
            </a: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5 un vairāk skolēni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76" name="TextBox 10"/>
          <p:cNvSpPr txBox="1"/>
          <p:nvPr/>
        </p:nvSpPr>
        <p:spPr>
          <a:xfrm>
            <a:off x="1093499" y="1819159"/>
            <a:ext cx="11414777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 cap="all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Optimālais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skaits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klašu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grupā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 sz="2400" cap="all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atbilstoši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blīvumam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4E94D-974E-5C8C-128F-2A1CFF5EF32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38344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le 2"/>
          <p:cNvSpPr txBox="1"/>
          <p:nvPr/>
        </p:nvSpPr>
        <p:spPr>
          <a:xfrm>
            <a:off x="1117967" y="1085929"/>
            <a:ext cx="9956066" cy="70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120000"/>
              </a:lnSpc>
              <a:defRPr sz="3000" b="1" cap="all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Optimālas klases pieeja – 10/20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6" name="1.-6. klases posms sākumskola"/>
          <p:cNvSpPr txBox="1"/>
          <p:nvPr/>
        </p:nvSpPr>
        <p:spPr>
          <a:xfrm>
            <a:off x="1097342" y="775883"/>
            <a:ext cx="4840426" cy="42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2000" cap="all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>
                <a:solidFill>
                  <a:schemeClr val="accent5">
                    <a:lumMod val="50000"/>
                  </a:schemeClr>
                </a:solidFill>
              </a:rPr>
              <a:t>1.-6.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klases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posms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sākumskola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7" name="Rectangle 1"/>
          <p:cNvSpPr/>
          <p:nvPr/>
        </p:nvSpPr>
        <p:spPr>
          <a:xfrm>
            <a:off x="8445809" y="2706401"/>
            <a:ext cx="3121201" cy="2538646"/>
          </a:xfrm>
          <a:prstGeom prst="rect">
            <a:avLst/>
          </a:prstGeom>
          <a:solidFill>
            <a:srgbClr val="DAD3E5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8" name="Rectangle 2"/>
          <p:cNvSpPr/>
          <p:nvPr/>
        </p:nvSpPr>
        <p:spPr>
          <a:xfrm>
            <a:off x="5309620" y="2706401"/>
            <a:ext cx="3121201" cy="2538647"/>
          </a:xfrm>
          <a:prstGeom prst="rect">
            <a:avLst/>
          </a:prstGeom>
          <a:solidFill>
            <a:srgbClr val="F5F4F8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9" name="Rectangle 3"/>
          <p:cNvSpPr/>
          <p:nvPr/>
        </p:nvSpPr>
        <p:spPr>
          <a:xfrm>
            <a:off x="2174834" y="2706400"/>
            <a:ext cx="3135489" cy="2538647"/>
          </a:xfrm>
          <a:prstGeom prst="rect">
            <a:avLst/>
          </a:prstGeom>
          <a:solidFill>
            <a:schemeClr val="accent1">
              <a:alpha val="2795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0" name="Straight Arrow Connector 4"/>
          <p:cNvSpPr/>
          <p:nvPr/>
        </p:nvSpPr>
        <p:spPr>
          <a:xfrm>
            <a:off x="499815" y="3639589"/>
            <a:ext cx="11267090" cy="1"/>
          </a:xfrm>
          <a:prstGeom prst="line">
            <a:avLst/>
          </a:prstGeom>
          <a:ln w="38100">
            <a:solidFill>
              <a:srgbClr val="BDB0CF"/>
            </a:solidFill>
            <a:tailEnd type="triangle"/>
          </a:ln>
        </p:spPr>
        <p:txBody>
          <a:bodyPr lIns="45719" rIns="45719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1" name="TextBox 5"/>
          <p:cNvSpPr txBox="1"/>
          <p:nvPr/>
        </p:nvSpPr>
        <p:spPr>
          <a:xfrm>
            <a:off x="425095" y="3378495"/>
            <a:ext cx="170402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SKOLĒNU BLĪVUMS</a:t>
            </a:r>
          </a:p>
        </p:txBody>
      </p:sp>
      <p:sp>
        <p:nvSpPr>
          <p:cNvPr id="273" name="TextBox 7"/>
          <p:cNvSpPr txBox="1"/>
          <p:nvPr/>
        </p:nvSpPr>
        <p:spPr>
          <a:xfrm>
            <a:off x="2234842" y="2920074"/>
            <a:ext cx="294731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Pierobežas un citas zema blīvuma pašvaldības</a:t>
            </a: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jeb līdz 1 skolēnam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74" name="TextBox 8"/>
          <p:cNvSpPr txBox="1"/>
          <p:nvPr/>
        </p:nvSpPr>
        <p:spPr>
          <a:xfrm>
            <a:off x="5400725" y="2920074"/>
            <a:ext cx="290192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Ārpus administratīvajiem c. un citas pašvaldības </a:t>
            </a:r>
            <a:r>
              <a:rPr b="0">
                <a:solidFill>
                  <a:schemeClr val="accent5">
                    <a:lumMod val="50000"/>
                  </a:schemeClr>
                </a:solidFill>
              </a:rPr>
              <a:t>jeb</a:t>
            </a: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1 – 5 skolēniem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75" name="TextBox 9"/>
          <p:cNvSpPr txBox="1"/>
          <p:nvPr/>
        </p:nvSpPr>
        <p:spPr>
          <a:xfrm>
            <a:off x="8610356" y="2920074"/>
            <a:ext cx="278318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Valstspilsētas un administratīvie centri </a:t>
            </a:r>
            <a:r>
              <a:rPr b="0">
                <a:solidFill>
                  <a:schemeClr val="accent5">
                    <a:lumMod val="50000"/>
                  </a:schemeClr>
                </a:solidFill>
              </a:rPr>
              <a:t>jeb</a:t>
            </a:r>
          </a:p>
          <a:p>
            <a:pPr>
              <a:defRPr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5 un vairāk skolēni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9555D301-8C89-94D5-FD75-D569886F4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221578"/>
              </p:ext>
            </p:extLst>
          </p:nvPr>
        </p:nvGraphicFramePr>
        <p:xfrm>
          <a:off x="328612" y="3670424"/>
          <a:ext cx="11238398" cy="156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2398">
                  <a:extLst>
                    <a:ext uri="{9D8B030D-6E8A-4147-A177-3AD203B41FA5}">
                      <a16:colId xmlns:a16="http://schemas.microsoft.com/office/drawing/2014/main" val="220055904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60899934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87067060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454721855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55539940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94323569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47291906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98635266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38856006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997969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LV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Optimālais skolēnu skaits klasē</a:t>
                      </a:r>
                      <a:endParaRPr lang="en-LV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Kopā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Optimālais skolēnu skaits klasē</a:t>
                      </a:r>
                      <a:endParaRPr lang="en-LV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Kopā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Optimālais skolēnu skaits klasē</a:t>
                      </a:r>
                      <a:endParaRPr lang="en-LV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Kopā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1209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1.-3.klašu grupa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098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4.-6.klašu grupa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73199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BB884-1DD2-364E-C71D-89EF13879C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90562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2"/>
          <p:cNvSpPr txBox="1">
            <a:spLocks noGrp="1"/>
          </p:cNvSpPr>
          <p:nvPr>
            <p:ph type="title" idx="4294967295"/>
          </p:nvPr>
        </p:nvSpPr>
        <p:spPr>
          <a:xfrm>
            <a:off x="1554162" y="1157287"/>
            <a:ext cx="9083675" cy="45434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defRPr sz="5000" cap="all">
                <a:solidFill>
                  <a:srgbClr val="A10A3C"/>
                </a:solidFill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7.-12.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</a:t>
            </a:r>
            <a:r>
              <a:rPr lang="en-LV" dirty="0">
                <a:solidFill>
                  <a:schemeClr val="accent5">
                    <a:lumMod val="50000"/>
                  </a:schemeClr>
                </a:solidFill>
              </a:rPr>
              <a:t>ses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posms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proģimnāzija</a:t>
            </a:r>
            <a:r>
              <a:rPr b="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ģimnāzija</a:t>
            </a:r>
            <a:r>
              <a:rPr b="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vidusskola</a:t>
            </a:r>
            <a:r>
              <a:rPr b="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pamatskol</a:t>
            </a:r>
            <a:r>
              <a:rPr lang="lv-LV" b="0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endParaRPr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6FE64C-F043-EC2B-E200-B05D55B9B2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33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itle 2"/>
          <p:cNvSpPr txBox="1"/>
          <p:nvPr/>
        </p:nvSpPr>
        <p:spPr>
          <a:xfrm>
            <a:off x="744643" y="2126907"/>
            <a:ext cx="10834547" cy="436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20000"/>
              </a:lnSpc>
              <a:defRPr sz="3000"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#1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Sasniedzamība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20000"/>
              </a:lnSpc>
              <a:defRPr sz="26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ttālums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no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dzīvesvietas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līdz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skolai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ne vairāk kā 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~</a:t>
            </a:r>
            <a:r>
              <a:rPr lang="lv-LV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25 km.</a:t>
            </a:r>
          </a:p>
          <a:p>
            <a:pPr>
              <a:lnSpc>
                <a:spcPct val="120000"/>
              </a:lnSpc>
              <a:defRPr sz="26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Attālums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starp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skolām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ne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vairāk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kā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50 km.</a:t>
            </a:r>
          </a:p>
          <a:p>
            <a:pPr>
              <a:lnSpc>
                <a:spcPct val="120000"/>
              </a:lnSpc>
              <a:defRPr sz="26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defRPr sz="3000"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#2 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Kvantitatīvie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kritēriji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saistošie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20000"/>
              </a:lnSpc>
              <a:defRPr sz="26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7.-9. un 10.-12.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klašu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grupās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 minimālā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skaita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kritēriji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ir</a:t>
            </a:r>
            <a:r>
              <a:rPr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accent5">
                    <a:lumMod val="50000"/>
                  </a:schemeClr>
                </a:solidFill>
              </a:rPr>
              <a:t>saistoši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visām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pašvaldībām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02" name="Title 2"/>
          <p:cNvSpPr txBox="1"/>
          <p:nvPr/>
        </p:nvSpPr>
        <p:spPr>
          <a:xfrm>
            <a:off x="765268" y="1058351"/>
            <a:ext cx="9956066" cy="70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120000"/>
              </a:lnSpc>
              <a:defRPr sz="3000" b="1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KRITĒRIJI</a:t>
            </a:r>
          </a:p>
        </p:txBody>
      </p:sp>
      <p:sp>
        <p:nvSpPr>
          <p:cNvPr id="303" name="7.-12. klases posms"/>
          <p:cNvSpPr txBox="1"/>
          <p:nvPr/>
        </p:nvSpPr>
        <p:spPr>
          <a:xfrm>
            <a:off x="744643" y="697505"/>
            <a:ext cx="2993766" cy="42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2000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7.-12. klases posms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F53571-2A53-6405-6908-0170BAADB9B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34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9B202B-3A51-1615-040B-8260AC4E4772}"/>
              </a:ext>
            </a:extLst>
          </p:cNvPr>
          <p:cNvSpPr/>
          <p:nvPr/>
        </p:nvSpPr>
        <p:spPr>
          <a:xfrm>
            <a:off x="8445809" y="3046036"/>
            <a:ext cx="3121201" cy="2225030"/>
          </a:xfrm>
          <a:prstGeom prst="rect">
            <a:avLst/>
          </a:prstGeom>
          <a:solidFill>
            <a:srgbClr val="DAD3E5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8EFF27-AE60-D813-912F-9271CB52583E}"/>
              </a:ext>
            </a:extLst>
          </p:cNvPr>
          <p:cNvSpPr/>
          <p:nvPr/>
        </p:nvSpPr>
        <p:spPr>
          <a:xfrm>
            <a:off x="5309620" y="3046036"/>
            <a:ext cx="3121201" cy="2225031"/>
          </a:xfrm>
          <a:prstGeom prst="rect">
            <a:avLst/>
          </a:prstGeom>
          <a:solidFill>
            <a:srgbClr val="F5F4F8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2B146-FCAD-0F97-E729-20F303B87FD8}"/>
              </a:ext>
            </a:extLst>
          </p:cNvPr>
          <p:cNvSpPr/>
          <p:nvPr/>
        </p:nvSpPr>
        <p:spPr>
          <a:xfrm>
            <a:off x="2174834" y="3046036"/>
            <a:ext cx="3135489" cy="2225032"/>
          </a:xfrm>
          <a:prstGeom prst="rect">
            <a:avLst/>
          </a:prstGeom>
          <a:solidFill>
            <a:schemeClr val="accent1">
              <a:alpha val="2795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5" name="Title 2"/>
          <p:cNvSpPr txBox="1"/>
          <p:nvPr/>
        </p:nvSpPr>
        <p:spPr>
          <a:xfrm>
            <a:off x="1117967" y="1085929"/>
            <a:ext cx="9956066" cy="70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120000"/>
              </a:lnSpc>
              <a:defRPr sz="3000" b="1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KRITēRIJs #2 – saistošs</a:t>
            </a:r>
          </a:p>
        </p:txBody>
      </p:sp>
      <p:sp>
        <p:nvSpPr>
          <p:cNvPr id="306" name="7. -12. klases posms"/>
          <p:cNvSpPr txBox="1"/>
          <p:nvPr/>
        </p:nvSpPr>
        <p:spPr>
          <a:xfrm>
            <a:off x="1097342" y="775883"/>
            <a:ext cx="3083534" cy="42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2000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7. -12. klases posms</a:t>
            </a:r>
          </a:p>
        </p:txBody>
      </p:sp>
      <p:sp>
        <p:nvSpPr>
          <p:cNvPr id="310" name="Straight Arrow Connector 4"/>
          <p:cNvSpPr/>
          <p:nvPr/>
        </p:nvSpPr>
        <p:spPr>
          <a:xfrm>
            <a:off x="499815" y="4006575"/>
            <a:ext cx="11267090" cy="1"/>
          </a:xfrm>
          <a:prstGeom prst="line">
            <a:avLst/>
          </a:prstGeom>
          <a:ln w="38100">
            <a:solidFill>
              <a:srgbClr val="BDB0CF"/>
            </a:solidFill>
            <a:tailEnd type="triangle"/>
          </a:ln>
        </p:spPr>
        <p:txBody>
          <a:bodyPr lIns="45719" rIns="45719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1" name="TextBox 5"/>
          <p:cNvSpPr txBox="1"/>
          <p:nvPr/>
        </p:nvSpPr>
        <p:spPr>
          <a:xfrm>
            <a:off x="425095" y="3731194"/>
            <a:ext cx="170402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>
                <a:solidFill>
                  <a:schemeClr val="accent5">
                    <a:lumMod val="50000"/>
                  </a:schemeClr>
                </a:solidFill>
              </a:rPr>
              <a:t>SKOLĒNU BLĪVUMS</a:t>
            </a:r>
          </a:p>
        </p:txBody>
      </p:sp>
      <p:graphicFrame>
        <p:nvGraphicFramePr>
          <p:cNvPr id="312" name="Table 8"/>
          <p:cNvGraphicFramePr/>
          <p:nvPr>
            <p:extLst>
              <p:ext uri="{D42A27DB-BD31-4B8C-83A1-F6EECF244321}">
                <p14:modId xmlns:p14="http://schemas.microsoft.com/office/powerpoint/2010/main" val="82823882"/>
              </p:ext>
            </p:extLst>
          </p:nvPr>
        </p:nvGraphicFramePr>
        <p:xfrm>
          <a:off x="248194" y="4171620"/>
          <a:ext cx="11327040" cy="111252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lv-LV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Minimālais s</a:t>
                      </a:r>
                      <a:r>
                        <a:rPr lang="lv-LV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kolēnu skaits</a:t>
                      </a:r>
                      <a:endParaRPr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lv-LV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Minimālais s</a:t>
                      </a:r>
                      <a:r>
                        <a:rPr lang="lv-LV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kolēnu skaits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lv-LV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Minimālais s</a:t>
                      </a:r>
                      <a:r>
                        <a:rPr lang="lv-LV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kolēnu skaits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221626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7.-9. </a:t>
                      </a:r>
                      <a:r>
                        <a:rPr sz="1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kla</a:t>
                      </a:r>
                      <a:r>
                        <a:rPr lang="en-LV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šu grupa</a:t>
                      </a:r>
                      <a:r>
                        <a:rPr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120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10.-12. </a:t>
                      </a:r>
                      <a:r>
                        <a:rPr sz="14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kla</a:t>
                      </a:r>
                      <a:r>
                        <a:rPr lang="en-LV" sz="14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šu grupa</a:t>
                      </a:r>
                      <a:endParaRPr sz="1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120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3" name="TextBox 7"/>
          <p:cNvSpPr txBox="1"/>
          <p:nvPr/>
        </p:nvSpPr>
        <p:spPr>
          <a:xfrm>
            <a:off x="2234842" y="3272773"/>
            <a:ext cx="294731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Pierobežas un citas zema blīvuma pašvaldības</a:t>
            </a:r>
          </a:p>
          <a:p>
            <a:pPr>
              <a:defRPr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5">
                    <a:lumMod val="50000"/>
                  </a:schemeClr>
                </a:solidFill>
              </a:rPr>
              <a:t>jeb līdz 1 skolēnam uz km</a:t>
            </a:r>
            <a:r>
              <a:rPr baseline="3000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14" name="TextBox 8"/>
          <p:cNvSpPr txBox="1"/>
          <p:nvPr/>
        </p:nvSpPr>
        <p:spPr>
          <a:xfrm>
            <a:off x="5400724" y="3272773"/>
            <a:ext cx="2901926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Ārpus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administratīvajiem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c.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citas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jeb</a:t>
            </a:r>
            <a:endParaRPr b="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1 – 5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skolēniem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uz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km</a:t>
            </a:r>
            <a:r>
              <a:rPr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15" name="TextBox 9"/>
          <p:cNvSpPr txBox="1"/>
          <p:nvPr/>
        </p:nvSpPr>
        <p:spPr>
          <a:xfrm>
            <a:off x="8610356" y="3272773"/>
            <a:ext cx="278318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Valstspilsētas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administratīvie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centri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jeb</a:t>
            </a:r>
            <a:endParaRPr b="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5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vairāk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uz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km</a:t>
            </a:r>
            <a:r>
              <a:rPr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16" name="TextBox 10"/>
          <p:cNvSpPr txBox="1"/>
          <p:nvPr/>
        </p:nvSpPr>
        <p:spPr>
          <a:xfrm>
            <a:off x="1093499" y="1701592"/>
            <a:ext cx="1042584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skaits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klašu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grupā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 sz="2400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atbilstoši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blīvumam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E0D0C-06B6-CC92-A087-08174EC76E8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35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BFAD92-882E-F2C4-2FAF-FDBD87C64EAD}"/>
              </a:ext>
            </a:extLst>
          </p:cNvPr>
          <p:cNvSpPr/>
          <p:nvPr/>
        </p:nvSpPr>
        <p:spPr>
          <a:xfrm>
            <a:off x="8445809" y="3046036"/>
            <a:ext cx="3121201" cy="2594760"/>
          </a:xfrm>
          <a:prstGeom prst="rect">
            <a:avLst/>
          </a:prstGeom>
          <a:solidFill>
            <a:srgbClr val="DAD3E5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0292D2-A9A9-82E8-4B89-EC299B364FD6}"/>
              </a:ext>
            </a:extLst>
          </p:cNvPr>
          <p:cNvSpPr/>
          <p:nvPr/>
        </p:nvSpPr>
        <p:spPr>
          <a:xfrm>
            <a:off x="5309620" y="3046036"/>
            <a:ext cx="3121201" cy="2594761"/>
          </a:xfrm>
          <a:prstGeom prst="rect">
            <a:avLst/>
          </a:prstGeom>
          <a:solidFill>
            <a:srgbClr val="F5F4F8">
              <a:alpha val="2795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F284D4-2C7C-9BF6-BED9-FE115D7C35B4}"/>
              </a:ext>
            </a:extLst>
          </p:cNvPr>
          <p:cNvSpPr/>
          <p:nvPr/>
        </p:nvSpPr>
        <p:spPr>
          <a:xfrm>
            <a:off x="2174834" y="3046036"/>
            <a:ext cx="3135489" cy="2594762"/>
          </a:xfrm>
          <a:prstGeom prst="rect">
            <a:avLst/>
          </a:prstGeom>
          <a:solidFill>
            <a:schemeClr val="accent1">
              <a:alpha val="2795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3F67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5" name="Title 2"/>
          <p:cNvSpPr txBox="1"/>
          <p:nvPr/>
        </p:nvSpPr>
        <p:spPr>
          <a:xfrm>
            <a:off x="1117967" y="1085929"/>
            <a:ext cx="9956066" cy="70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120000"/>
              </a:lnSpc>
              <a:defRPr sz="3000" b="1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KRITēRIJs #2 – saistošs</a:t>
            </a:r>
          </a:p>
        </p:txBody>
      </p:sp>
      <p:sp>
        <p:nvSpPr>
          <p:cNvPr id="306" name="7. -12. klases posms"/>
          <p:cNvSpPr txBox="1"/>
          <p:nvPr/>
        </p:nvSpPr>
        <p:spPr>
          <a:xfrm>
            <a:off x="1097342" y="775883"/>
            <a:ext cx="3083534" cy="42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2000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7. -12. klases posms</a:t>
            </a:r>
          </a:p>
        </p:txBody>
      </p:sp>
      <p:sp>
        <p:nvSpPr>
          <p:cNvPr id="310" name="Straight Arrow Connector 4"/>
          <p:cNvSpPr/>
          <p:nvPr/>
        </p:nvSpPr>
        <p:spPr>
          <a:xfrm>
            <a:off x="499815" y="4006575"/>
            <a:ext cx="11267090" cy="1"/>
          </a:xfrm>
          <a:prstGeom prst="line">
            <a:avLst/>
          </a:prstGeom>
          <a:ln w="38100">
            <a:solidFill>
              <a:srgbClr val="BDB0CF"/>
            </a:solidFill>
            <a:tailEnd type="triangle"/>
          </a:ln>
        </p:spPr>
        <p:txBody>
          <a:bodyPr lIns="45719" rIns="45719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1" name="TextBox 5"/>
          <p:cNvSpPr txBox="1"/>
          <p:nvPr/>
        </p:nvSpPr>
        <p:spPr>
          <a:xfrm>
            <a:off x="425095" y="3731194"/>
            <a:ext cx="170402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SKOLĒNU BLĪVUMS</a:t>
            </a:r>
          </a:p>
        </p:txBody>
      </p:sp>
      <p:sp>
        <p:nvSpPr>
          <p:cNvPr id="313" name="TextBox 7"/>
          <p:cNvSpPr txBox="1"/>
          <p:nvPr/>
        </p:nvSpPr>
        <p:spPr>
          <a:xfrm>
            <a:off x="2234842" y="3272773"/>
            <a:ext cx="294731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Pierobežas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citas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zema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blīvuma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pašvaldības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jeb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līdz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1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skolēnam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uz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km</a:t>
            </a:r>
            <a:r>
              <a:rPr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14" name="TextBox 8"/>
          <p:cNvSpPr txBox="1"/>
          <p:nvPr/>
        </p:nvSpPr>
        <p:spPr>
          <a:xfrm>
            <a:off x="5400724" y="3272773"/>
            <a:ext cx="2901926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Ārpus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administratīvajiem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c.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citas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jeb</a:t>
            </a:r>
            <a:endParaRPr b="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1 – 5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skolēniem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uz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km</a:t>
            </a:r>
            <a:r>
              <a:rPr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15" name="TextBox 9"/>
          <p:cNvSpPr txBox="1"/>
          <p:nvPr/>
        </p:nvSpPr>
        <p:spPr>
          <a:xfrm>
            <a:off x="8610356" y="3272773"/>
            <a:ext cx="278318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Valstspilsētas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administratīvie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centri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b="0" dirty="0" err="1">
                <a:solidFill>
                  <a:schemeClr val="accent5">
                    <a:lumMod val="50000"/>
                  </a:schemeClr>
                </a:solidFill>
              </a:rPr>
              <a:t>jeb</a:t>
            </a:r>
            <a:endParaRPr b="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solidFill>
                  <a:schemeClr val="accent5">
                    <a:lumMod val="50000"/>
                  </a:schemeClr>
                </a:solidFill>
              </a:rPr>
              <a:t>5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vairāk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uz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km</a:t>
            </a:r>
            <a:r>
              <a:rPr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16" name="TextBox 10"/>
          <p:cNvSpPr txBox="1"/>
          <p:nvPr/>
        </p:nvSpPr>
        <p:spPr>
          <a:xfrm>
            <a:off x="1093499" y="1701592"/>
            <a:ext cx="1042584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skaits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klašu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grupā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 sz="2400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atbilstoši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skolēnu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blīvumam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59E78A37-2468-A805-FB41-5CE1A5C1A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285504"/>
              </p:ext>
            </p:extLst>
          </p:nvPr>
        </p:nvGraphicFramePr>
        <p:xfrm>
          <a:off x="753691" y="4076160"/>
          <a:ext cx="10813320" cy="156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val="220055904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60899934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87067060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454721855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55539940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94323569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47291906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98635266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38856006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997969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LV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Optimālais skolēnu skaits klasē</a:t>
                      </a:r>
                      <a:endParaRPr lang="en-LV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Klases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Kopā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Optimālais skolēnu skaits klasē</a:t>
                      </a:r>
                      <a:endParaRPr lang="en-LV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Klases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Kopā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Optimālais skolēnu skaits klasē</a:t>
                      </a:r>
                      <a:endParaRPr lang="en-LV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Klases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Kopā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1209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7.-9.klase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3097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10.-12.klase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V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66730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BF5A9-B421-5151-5EB3-3275DFBB5F4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00132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2"/>
          <p:cNvSpPr txBox="1"/>
          <p:nvPr/>
        </p:nvSpPr>
        <p:spPr>
          <a:xfrm>
            <a:off x="1117967" y="1319262"/>
            <a:ext cx="9956066" cy="707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120000"/>
              </a:lnSpc>
              <a:defRPr sz="3000" b="1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reformas rezultāts</a:t>
            </a:r>
          </a:p>
        </p:txBody>
      </p:sp>
      <p:sp>
        <p:nvSpPr>
          <p:cNvPr id="331" name="7. - 12. klases posms"/>
          <p:cNvSpPr txBox="1"/>
          <p:nvPr/>
        </p:nvSpPr>
        <p:spPr>
          <a:xfrm>
            <a:off x="1097342" y="775883"/>
            <a:ext cx="3173303" cy="42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defRPr sz="2000" cap="all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7. - 12. klases posms</a:t>
            </a:r>
          </a:p>
        </p:txBody>
      </p:sp>
      <p:sp>
        <p:nvSpPr>
          <p:cNvPr id="332" name="Title 2"/>
          <p:cNvSpPr txBox="1"/>
          <p:nvPr/>
        </p:nvSpPr>
        <p:spPr>
          <a:xfrm>
            <a:off x="1117967" y="2758906"/>
            <a:ext cx="9956066" cy="2779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42900" indent="-342900" defTabSz="804672">
              <a:spcBef>
                <a:spcPts val="800"/>
              </a:spcBef>
              <a:buFont typeface="Arial" panose="020B0604020202020204" pitchFamily="34" charset="0"/>
              <a:buChar char="•"/>
              <a:defRPr sz="2288"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Nodrošināta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kvalitatīvas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izglītības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pieejamība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visos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reģionos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defTabSz="804672">
              <a:spcBef>
                <a:spcPts val="800"/>
              </a:spcBef>
              <a:buFont typeface="Arial" panose="020B0604020202020204" pitchFamily="34" charset="0"/>
              <a:buChar char="•"/>
              <a:defRPr sz="2288"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Nodrošināta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iespēja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izvēlēties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daudzveidīgu padziļināto kursu piedāvājumu.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defTabSz="804672">
              <a:spcBef>
                <a:spcPts val="800"/>
              </a:spcBef>
              <a:buFont typeface="Arial" panose="020B0604020202020204" pitchFamily="34" charset="0"/>
              <a:buChar char="•"/>
              <a:defRPr sz="2288"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Nodrošināta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adekvāta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pedagogu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slodze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un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atalgojums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efektīva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esošo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pedagogu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resursu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izmantošana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defTabSz="804672">
              <a:spcBef>
                <a:spcPts val="800"/>
              </a:spcBef>
              <a:buFont typeface="Arial" panose="020B0604020202020204" pitchFamily="34" charset="0"/>
              <a:buChar char="•"/>
              <a:defRPr sz="2288" b="1">
                <a:solidFill>
                  <a:srgbClr val="A10A3C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Nodrošināts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izmaksu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efektīvs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tīkls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valsts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mērogā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1EF31-B533-46B3-2774-2162BFB6D5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37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tangle 27"/>
          <p:cNvSpPr/>
          <p:nvPr/>
        </p:nvSpPr>
        <p:spPr>
          <a:xfrm>
            <a:off x="6724637" y="2422398"/>
            <a:ext cx="4320001" cy="3657601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9" rIns="45719" anchor="ctr"/>
          <a:lstStyle/>
          <a:p>
            <a:pPr algn="ctr">
              <a:defRPr i="1">
                <a:solidFill>
                  <a:srgbClr val="A10A3C"/>
                </a:solidFill>
              </a:defRPr>
            </a:pP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7" name="Title 3"/>
          <p:cNvSpPr txBox="1">
            <a:spLocks noGrp="1"/>
          </p:cNvSpPr>
          <p:nvPr>
            <p:ph type="title"/>
          </p:nvPr>
        </p:nvSpPr>
        <p:spPr>
          <a:xfrm>
            <a:off x="7285906" y="778001"/>
            <a:ext cx="3197461" cy="132556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3200">
                <a:solidFill>
                  <a:srgbClr val="A10A3C"/>
                </a:solidFill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Valsts</a:t>
            </a:r>
            <a:br>
              <a:rPr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lv-LV" b="0" dirty="0">
                <a:solidFill>
                  <a:schemeClr val="accent5">
                    <a:lumMod val="50000"/>
                  </a:schemeClr>
                </a:solidFill>
              </a:rPr>
              <a:t>lēmums </a:t>
            </a:r>
            <a:br>
              <a:rPr lang="lv-LV" b="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lv-LV" b="0" dirty="0">
                <a:solidFill>
                  <a:schemeClr val="accent5">
                    <a:lumMod val="50000"/>
                  </a:schemeClr>
                </a:solidFill>
              </a:rPr>
              <a:t>par skolu tīklu</a:t>
            </a:r>
            <a:endParaRPr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8" name="Straight Connector 2"/>
          <p:cNvSpPr/>
          <p:nvPr/>
        </p:nvSpPr>
        <p:spPr>
          <a:xfrm>
            <a:off x="2319596" y="5444142"/>
            <a:ext cx="4320001" cy="1"/>
          </a:xfrm>
          <a:prstGeom prst="line">
            <a:avLst/>
          </a:prstGeom>
          <a:ln w="12700">
            <a:solidFill>
              <a:srgbClr val="63438E"/>
            </a:solidFill>
          </a:ln>
        </p:spPr>
        <p:txBody>
          <a:bodyPr lIns="45719" rIns="45719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9" name="Straight Connector 5"/>
          <p:cNvSpPr/>
          <p:nvPr/>
        </p:nvSpPr>
        <p:spPr>
          <a:xfrm>
            <a:off x="2319596" y="4682142"/>
            <a:ext cx="6480001" cy="1"/>
          </a:xfrm>
          <a:prstGeom prst="line">
            <a:avLst/>
          </a:prstGeom>
          <a:ln w="12700">
            <a:solidFill>
              <a:srgbClr val="63438E"/>
            </a:solidFill>
          </a:ln>
        </p:spPr>
        <p:txBody>
          <a:bodyPr lIns="45719" rIns="45719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0" name="Straight Connector 7"/>
          <p:cNvSpPr/>
          <p:nvPr/>
        </p:nvSpPr>
        <p:spPr>
          <a:xfrm>
            <a:off x="2319596" y="3173133"/>
            <a:ext cx="8640001" cy="1"/>
          </a:xfrm>
          <a:prstGeom prst="line">
            <a:avLst/>
          </a:prstGeom>
          <a:ln w="12700">
            <a:solidFill>
              <a:srgbClr val="63438E"/>
            </a:solidFill>
          </a:ln>
        </p:spPr>
        <p:txBody>
          <a:bodyPr lIns="45719" rIns="45719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1" name="TextBox 8"/>
          <p:cNvSpPr txBox="1"/>
          <p:nvPr/>
        </p:nvSpPr>
        <p:spPr>
          <a:xfrm>
            <a:off x="3062591" y="5121375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1.-3.klase</a:t>
            </a:r>
          </a:p>
        </p:txBody>
      </p:sp>
      <p:sp>
        <p:nvSpPr>
          <p:cNvPr id="332" name="TextBox 28"/>
          <p:cNvSpPr txBox="1"/>
          <p:nvPr/>
        </p:nvSpPr>
        <p:spPr>
          <a:xfrm>
            <a:off x="4545637" y="5121375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4.-6.klase</a:t>
            </a:r>
          </a:p>
        </p:txBody>
      </p:sp>
      <p:sp>
        <p:nvSpPr>
          <p:cNvPr id="333" name="TextBox 29"/>
          <p:cNvSpPr txBox="1"/>
          <p:nvPr/>
        </p:nvSpPr>
        <p:spPr>
          <a:xfrm>
            <a:off x="3062591" y="4359375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1.-3.klase</a:t>
            </a:r>
          </a:p>
        </p:txBody>
      </p:sp>
      <p:sp>
        <p:nvSpPr>
          <p:cNvPr id="334" name="TextBox 30"/>
          <p:cNvSpPr txBox="1"/>
          <p:nvPr/>
        </p:nvSpPr>
        <p:spPr>
          <a:xfrm>
            <a:off x="4545637" y="4359375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4.-6.klase</a:t>
            </a:r>
          </a:p>
        </p:txBody>
      </p:sp>
      <p:sp>
        <p:nvSpPr>
          <p:cNvPr id="335" name="TextBox 31"/>
          <p:cNvSpPr txBox="1"/>
          <p:nvPr/>
        </p:nvSpPr>
        <p:spPr>
          <a:xfrm>
            <a:off x="7089260" y="4372894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7.-9.klase</a:t>
            </a:r>
          </a:p>
        </p:txBody>
      </p:sp>
      <p:sp>
        <p:nvSpPr>
          <p:cNvPr id="336" name="TextBox 32"/>
          <p:cNvSpPr txBox="1"/>
          <p:nvPr/>
        </p:nvSpPr>
        <p:spPr>
          <a:xfrm>
            <a:off x="7089260" y="3625884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7.-9.klase</a:t>
            </a:r>
          </a:p>
        </p:txBody>
      </p:sp>
      <p:sp>
        <p:nvSpPr>
          <p:cNvPr id="337" name="TextBox 33"/>
          <p:cNvSpPr txBox="1"/>
          <p:nvPr/>
        </p:nvSpPr>
        <p:spPr>
          <a:xfrm>
            <a:off x="9249260" y="3627434"/>
            <a:ext cx="152046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10.-12.klase</a:t>
            </a:r>
          </a:p>
        </p:txBody>
      </p:sp>
      <p:sp>
        <p:nvSpPr>
          <p:cNvPr id="338" name="TextBox 34"/>
          <p:cNvSpPr txBox="1"/>
          <p:nvPr/>
        </p:nvSpPr>
        <p:spPr>
          <a:xfrm>
            <a:off x="3062591" y="2833431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1.-3.klase</a:t>
            </a:r>
          </a:p>
        </p:txBody>
      </p:sp>
      <p:sp>
        <p:nvSpPr>
          <p:cNvPr id="339" name="TextBox 35"/>
          <p:cNvSpPr txBox="1"/>
          <p:nvPr/>
        </p:nvSpPr>
        <p:spPr>
          <a:xfrm>
            <a:off x="4545637" y="2833431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4.-6.klase</a:t>
            </a:r>
          </a:p>
        </p:txBody>
      </p:sp>
      <p:sp>
        <p:nvSpPr>
          <p:cNvPr id="340" name="TextBox 36"/>
          <p:cNvSpPr txBox="1"/>
          <p:nvPr/>
        </p:nvSpPr>
        <p:spPr>
          <a:xfrm>
            <a:off x="7089260" y="2846950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7.-9.klase</a:t>
            </a:r>
          </a:p>
        </p:txBody>
      </p:sp>
      <p:sp>
        <p:nvSpPr>
          <p:cNvPr id="341" name="TextBox 37"/>
          <p:cNvSpPr txBox="1"/>
          <p:nvPr/>
        </p:nvSpPr>
        <p:spPr>
          <a:xfrm>
            <a:off x="9228939" y="2856153"/>
            <a:ext cx="156110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10.-12.klase</a:t>
            </a:r>
          </a:p>
        </p:txBody>
      </p:sp>
      <p:sp>
        <p:nvSpPr>
          <p:cNvPr id="342" name="TextBox 38"/>
          <p:cNvSpPr txBox="1"/>
          <p:nvPr/>
        </p:nvSpPr>
        <p:spPr>
          <a:xfrm>
            <a:off x="1134663" y="5121374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Sākumskola</a:t>
            </a:r>
          </a:p>
        </p:txBody>
      </p:sp>
      <p:sp>
        <p:nvSpPr>
          <p:cNvPr id="343" name="TextBox 39"/>
          <p:cNvSpPr txBox="1"/>
          <p:nvPr/>
        </p:nvSpPr>
        <p:spPr>
          <a:xfrm>
            <a:off x="1134663" y="4359374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Pamatskola</a:t>
            </a:r>
          </a:p>
        </p:txBody>
      </p:sp>
      <p:sp>
        <p:nvSpPr>
          <p:cNvPr id="344" name="TextBox 40"/>
          <p:cNvSpPr txBox="1"/>
          <p:nvPr/>
        </p:nvSpPr>
        <p:spPr>
          <a:xfrm>
            <a:off x="1134662" y="3625884"/>
            <a:ext cx="170805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Valsts ģimnāzija</a:t>
            </a:r>
          </a:p>
        </p:txBody>
      </p:sp>
      <p:sp>
        <p:nvSpPr>
          <p:cNvPr id="345" name="TextBox 41"/>
          <p:cNvSpPr txBox="1"/>
          <p:nvPr/>
        </p:nvSpPr>
        <p:spPr>
          <a:xfrm>
            <a:off x="1153670" y="2863884"/>
            <a:ext cx="170805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Vidusskola</a:t>
            </a:r>
          </a:p>
        </p:txBody>
      </p:sp>
      <p:sp>
        <p:nvSpPr>
          <p:cNvPr id="346" name="Straight Connector 42"/>
          <p:cNvSpPr/>
          <p:nvPr/>
        </p:nvSpPr>
        <p:spPr>
          <a:xfrm>
            <a:off x="2319596" y="4018607"/>
            <a:ext cx="8640001" cy="1"/>
          </a:xfrm>
          <a:prstGeom prst="line">
            <a:avLst/>
          </a:prstGeom>
          <a:ln w="12700">
            <a:solidFill>
              <a:srgbClr val="63438E"/>
            </a:solidFill>
          </a:ln>
        </p:spPr>
        <p:txBody>
          <a:bodyPr lIns="45719" rIns="45719"/>
          <a:lstStyle/>
          <a:p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7" name="TextBox 43"/>
          <p:cNvSpPr txBox="1"/>
          <p:nvPr/>
        </p:nvSpPr>
        <p:spPr>
          <a:xfrm>
            <a:off x="3062591" y="3675177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1.-3.klase</a:t>
            </a:r>
          </a:p>
        </p:txBody>
      </p:sp>
      <p:sp>
        <p:nvSpPr>
          <p:cNvPr id="348" name="TextBox 44"/>
          <p:cNvSpPr txBox="1"/>
          <p:nvPr/>
        </p:nvSpPr>
        <p:spPr>
          <a:xfrm>
            <a:off x="4545637" y="3675177"/>
            <a:ext cx="133239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>
                <a:solidFill>
                  <a:schemeClr val="accent5">
                    <a:lumMod val="50000"/>
                  </a:schemeClr>
                </a:solidFill>
              </a:rPr>
              <a:t>4.-6.klase</a:t>
            </a:r>
          </a:p>
        </p:txBody>
      </p:sp>
      <p:sp>
        <p:nvSpPr>
          <p:cNvPr id="349" name="Title 3"/>
          <p:cNvSpPr txBox="1"/>
          <p:nvPr/>
        </p:nvSpPr>
        <p:spPr>
          <a:xfrm>
            <a:off x="2278474" y="765301"/>
            <a:ext cx="3708517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90000"/>
              </a:lnSpc>
              <a:defRPr sz="32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Pašvaldība</a:t>
            </a:r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br>
              <a:rPr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lv-LV" b="0" dirty="0">
                <a:solidFill>
                  <a:schemeClr val="accent5">
                    <a:lumMod val="50000"/>
                  </a:schemeClr>
                </a:solidFill>
              </a:rPr>
              <a:t>lēmums </a:t>
            </a:r>
          </a:p>
          <a:p>
            <a:pPr algn="ctr">
              <a:lnSpc>
                <a:spcPct val="90000"/>
              </a:lnSpc>
              <a:defRPr sz="32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lv-LV" b="0" dirty="0">
                <a:solidFill>
                  <a:schemeClr val="accent5">
                    <a:lumMod val="50000"/>
                  </a:schemeClr>
                </a:solidFill>
              </a:rPr>
              <a:t>par skolu tīklu</a:t>
            </a:r>
            <a:endParaRPr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78B214-2274-361B-56B1-C03BA789E15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38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2F5E1B-BFA2-E0FB-B715-1A6DF69E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62" y="398345"/>
            <a:ext cx="10388298" cy="1325563"/>
          </a:xfrm>
        </p:spPr>
        <p:txBody>
          <a:bodyPr spcFirstLastPara="1" wrap="square" lIns="0" tIns="45700" rIns="91425" bIns="45700" anchor="ctr" anchorCtr="0">
            <a:normAutofit/>
          </a:bodyPr>
          <a:lstStyle/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3200" i="0" u="none" strike="noStrike" cap="none" dirty="0" err="1">
                <a:solidFill>
                  <a:schemeClr val="accent6">
                    <a:lumMod val="50000"/>
                  </a:schemeClr>
                </a:solidFill>
              </a:rPr>
              <a:t>eguvumi</a:t>
            </a:r>
            <a:r>
              <a:rPr lang="en-US" sz="3200" i="0" u="none" strike="noStrike" cap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no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valsts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iesaistes</a:t>
            </a:r>
            <a:endParaRPr lang="en-US" sz="3200" i="0" u="none" strike="noStrike" cap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805C4B2C-C69F-E556-85D7-9AD00C31EF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416731"/>
              </p:ext>
            </p:extLst>
          </p:nvPr>
        </p:nvGraphicFramePr>
        <p:xfrm>
          <a:off x="645462" y="1920314"/>
          <a:ext cx="1084370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2FA9D7-302E-1519-5495-CD361C938E0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4901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reenshot 2023-06-09 at 19.09.00.png" descr="Screenshot 2023-06-09 at 19.09.00.png">
            <a:extLst>
              <a:ext uri="{FF2B5EF4-FFF2-40B4-BE49-F238E27FC236}">
                <a16:creationId xmlns:a16="http://schemas.microsoft.com/office/drawing/2014/main" id="{5889B9D0-96B5-9584-ED1E-D19D68F935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3" t="859" r="14111"/>
          <a:stretch>
            <a:fillRect/>
          </a:stretch>
        </p:blipFill>
        <p:spPr>
          <a:xfrm>
            <a:off x="3580814" y="811101"/>
            <a:ext cx="8013363" cy="523579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DD4AC1-CA5B-9DA7-6254-A973D2E0E5C5}"/>
              </a:ext>
            </a:extLst>
          </p:cNvPr>
          <p:cNvCxnSpPr/>
          <p:nvPr/>
        </p:nvCxnSpPr>
        <p:spPr>
          <a:xfrm>
            <a:off x="5569527" y="1925782"/>
            <a:ext cx="4682837" cy="37545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12A8DC1-0A7C-1540-EF93-7226482EB3EE}"/>
              </a:ext>
            </a:extLst>
          </p:cNvPr>
          <p:cNvSpPr txBox="1"/>
          <p:nvPr/>
        </p:nvSpPr>
        <p:spPr>
          <a:xfrm>
            <a:off x="597823" y="2659557"/>
            <a:ext cx="6096000" cy="1538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defRPr sz="6000" b="1" cap="all">
                <a:solidFill>
                  <a:schemeClr val="accent5">
                    <a:lumOff val="-29866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2800" b="1" dirty="0" err="1">
                <a:solidFill>
                  <a:srgbClr val="6B548D"/>
                </a:solidFill>
                <a:latin typeface="Verdana"/>
                <a:ea typeface="Verdana"/>
              </a:rPr>
              <a:t>Lasītprasme</a:t>
            </a:r>
            <a:endParaRPr lang="lv-LV" sz="2800" b="1" dirty="0">
              <a:solidFill>
                <a:srgbClr val="6B548D"/>
              </a:solidFill>
              <a:latin typeface="Verdana"/>
              <a:ea typeface="Verdana"/>
            </a:endParaRPr>
          </a:p>
          <a:p>
            <a:pPr algn="l">
              <a:spcBef>
                <a:spcPts val="600"/>
              </a:spcBef>
              <a:defRPr sz="6000" b="1" cap="all">
                <a:solidFill>
                  <a:schemeClr val="accent5">
                    <a:lumOff val="-29866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2800" b="1" dirty="0">
                <a:solidFill>
                  <a:srgbClr val="6B548D"/>
                </a:solidFill>
                <a:latin typeface="Verdana"/>
                <a:ea typeface="Verdana"/>
              </a:rPr>
              <a:t>No 5. </a:t>
            </a:r>
            <a:r>
              <a:rPr lang="en-GB" sz="2800" b="1" dirty="0" err="1">
                <a:solidFill>
                  <a:srgbClr val="6B548D"/>
                </a:solidFill>
                <a:latin typeface="Verdana"/>
                <a:ea typeface="Verdana"/>
              </a:rPr>
              <a:t>vietas</a:t>
            </a:r>
            <a:endParaRPr lang="en-GB" sz="2800" b="1" dirty="0">
              <a:solidFill>
                <a:srgbClr val="6B548D"/>
              </a:solidFill>
              <a:latin typeface="Verdana"/>
              <a:ea typeface="Verdana"/>
            </a:endParaRPr>
          </a:p>
          <a:p>
            <a:pPr algn="l">
              <a:spcBef>
                <a:spcPts val="600"/>
              </a:spcBef>
              <a:defRPr sz="6000" b="1" cap="all">
                <a:solidFill>
                  <a:schemeClr val="accent5">
                    <a:lumOff val="-29866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2800" b="1" dirty="0" err="1">
                <a:solidFill>
                  <a:srgbClr val="6B548D"/>
                </a:solidFill>
                <a:latin typeface="Verdana"/>
                <a:ea typeface="Verdana"/>
              </a:rPr>
              <a:t>uz</a:t>
            </a:r>
            <a:r>
              <a:rPr lang="en-GB" sz="2800" b="1" dirty="0">
                <a:solidFill>
                  <a:srgbClr val="6B548D"/>
                </a:solidFill>
                <a:latin typeface="Verdana"/>
                <a:ea typeface="Verdana"/>
              </a:rPr>
              <a:t> 23. </a:t>
            </a:r>
            <a:r>
              <a:rPr lang="en-GB" sz="2800" b="1" dirty="0" err="1">
                <a:solidFill>
                  <a:srgbClr val="6B548D"/>
                </a:solidFill>
                <a:latin typeface="Verdana"/>
                <a:ea typeface="Verdana"/>
              </a:rPr>
              <a:t>vietu</a:t>
            </a:r>
            <a:endParaRPr lang="en-GB" sz="2800" b="1" dirty="0">
              <a:solidFill>
                <a:srgbClr val="6B548D"/>
              </a:solidFill>
              <a:latin typeface="Verdana"/>
              <a:ea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DD141B-CCF8-00E3-ACA1-14E9B137451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747880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 txBox="1">
            <a:spLocks noGrp="1"/>
          </p:cNvSpPr>
          <p:nvPr>
            <p:ph type="title"/>
          </p:nvPr>
        </p:nvSpPr>
        <p:spPr>
          <a:xfrm>
            <a:off x="887535" y="1740297"/>
            <a:ext cx="10299578" cy="168870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>
                <a:solidFill>
                  <a:srgbClr val="745D93"/>
                </a:solidFill>
              </a:defRPr>
            </a:pPr>
            <a:r>
              <a:rPr lang="lv-LV" dirty="0"/>
              <a:t>Papildus ilgtspējīgam un efektīvam </a:t>
            </a:r>
            <a:br>
              <a:rPr lang="lv-LV" dirty="0"/>
            </a:br>
            <a:r>
              <a:rPr lang="lv-LV" dirty="0"/>
              <a:t>skolu tīklam: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4D6493-8C1C-9FEB-4CEF-175DD831C6F4}"/>
              </a:ext>
            </a:extLst>
          </p:cNvPr>
          <p:cNvSpPr txBox="1"/>
          <p:nvPr/>
        </p:nvSpPr>
        <p:spPr>
          <a:xfrm>
            <a:off x="1186702" y="3429000"/>
            <a:ext cx="10517618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lv-LV" sz="3200" dirty="0">
                <a:solidFill>
                  <a:schemeClr val="accent5">
                    <a:lumMod val="50000"/>
                  </a:schemeClr>
                </a:solidFill>
              </a:rPr>
              <a:t>1. Mācību saturs</a:t>
            </a:r>
            <a:br>
              <a:rPr lang="lv-LV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lv-LV" sz="3200" dirty="0">
                <a:solidFill>
                  <a:schemeClr val="accent5">
                    <a:lumMod val="50000"/>
                  </a:schemeClr>
                </a:solidFill>
              </a:rPr>
              <a:t>2. Izglītības kvalitātes monitorings un atbalsta sistēma</a:t>
            </a:r>
            <a:br>
              <a:rPr lang="lv-LV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lv-LV" sz="3200" dirty="0">
                <a:solidFill>
                  <a:schemeClr val="accent5">
                    <a:lumMod val="50000"/>
                  </a:schemeClr>
                </a:solidFill>
              </a:rPr>
              <a:t>3. Finansēšanas modeļa maiņa: programmas finansējums</a:t>
            </a:r>
            <a:endParaRPr lang="en-LV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58363A-1AAC-0C5C-E279-C6C06EA1D3B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95829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itle 2"/>
          <p:cNvSpPr txBox="1">
            <a:spLocks noGrp="1"/>
          </p:cNvSpPr>
          <p:nvPr>
            <p:ph type="title"/>
          </p:nvPr>
        </p:nvSpPr>
        <p:spPr>
          <a:xfrm>
            <a:off x="1554590" y="1157989"/>
            <a:ext cx="9082820" cy="454202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20000"/>
              </a:lnSpc>
              <a:defRPr sz="5000" cap="all">
                <a:solidFill>
                  <a:srgbClr val="0070C0"/>
                </a:solidFill>
              </a:defRPr>
            </a:lvl1pPr>
          </a:lstStyle>
          <a:p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papildu</a:t>
            </a:r>
            <a:r>
              <a:rPr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50000"/>
                  </a:schemeClr>
                </a:solidFill>
              </a:rPr>
              <a:t>infoRmācija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8E6073-F449-D3A2-1D2C-6217D4B54E5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41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creenshot, parallel, line&#10;&#10;Description automatically generated">
            <a:extLst>
              <a:ext uri="{FF2B5EF4-FFF2-40B4-BE49-F238E27FC236}">
                <a16:creationId xmlns:a16="http://schemas.microsoft.com/office/drawing/2014/main" id="{C633AD59-4135-4709-0979-38D84DB93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8" y="1170130"/>
            <a:ext cx="7091159" cy="5198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8F1B3A-DDA9-8311-8F3F-74B8531F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283"/>
            <a:ext cx="11226800" cy="895477"/>
          </a:xfrm>
        </p:spPr>
        <p:txBody>
          <a:bodyPr/>
          <a:lstStyle/>
          <a:p>
            <a:r>
              <a:rPr lang="en-LV" sz="3200" dirty="0"/>
              <a:t>Skolēnu īpatsvars, kuri sasnieguši konkrētus lasītprasmes līmeņus, atkarībā no skolas atrašanās vietas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8D38C-A08A-6941-35CD-2535B2D845BF}"/>
              </a:ext>
            </a:extLst>
          </p:cNvPr>
          <p:cNvSpPr txBox="1"/>
          <p:nvPr/>
        </p:nvSpPr>
        <p:spPr>
          <a:xfrm>
            <a:off x="528998" y="6277906"/>
            <a:ext cx="1012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V" i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Avots: A.Ozola, A.Geske, K.Kampmane. Starptautiskā lasītprasmes novērtēšanas pētījuma IEA PIRLS 2021 pirmie rezultāti.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503349-A938-6029-6DC1-D8F9F565B6D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44808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1B3A-DDA9-8311-8F3F-74B8531F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283"/>
            <a:ext cx="11226800" cy="895477"/>
          </a:xfrm>
        </p:spPr>
        <p:txBody>
          <a:bodyPr/>
          <a:lstStyle/>
          <a:p>
            <a:r>
              <a:rPr lang="en-LV" sz="3200" dirty="0"/>
              <a:t>Skolēnu īpatsvars, </a:t>
            </a:r>
            <a:r>
              <a:rPr lang="en-LV" sz="3200" b="0" dirty="0"/>
              <a:t>kuri sasnieguši konkrētus lasītprasmes līmeņus, </a:t>
            </a:r>
            <a:r>
              <a:rPr lang="en-LV" sz="3200" dirty="0"/>
              <a:t>atkarībā no skolas tipa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8D38C-A08A-6941-35CD-2535B2D845BF}"/>
              </a:ext>
            </a:extLst>
          </p:cNvPr>
          <p:cNvSpPr txBox="1"/>
          <p:nvPr/>
        </p:nvSpPr>
        <p:spPr>
          <a:xfrm>
            <a:off x="528998" y="6277906"/>
            <a:ext cx="1012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V" i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Avots: A.Ozola, A.Geske, K.Kampmane. Starptautiskā lasītprasmes novērtēšanas pētījuma IEA PIRLS 2021 pirmie rezultāti. </a:t>
            </a:r>
          </a:p>
        </p:txBody>
      </p:sp>
      <p:pic>
        <p:nvPicPr>
          <p:cNvPr id="4" name="Picture 3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7D4D774B-896A-E9CA-49D3-CAB418C24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473" y="1183838"/>
            <a:ext cx="6963053" cy="509406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FD13A5-0C7E-2D94-653F-6EE67DA010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53887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1013;p74"/>
          <p:cNvSpPr txBox="1">
            <a:spLocks noGrp="1"/>
          </p:cNvSpPr>
          <p:nvPr>
            <p:ph type="title"/>
          </p:nvPr>
        </p:nvSpPr>
        <p:spPr>
          <a:xfrm>
            <a:off x="1282915" y="2925940"/>
            <a:ext cx="5866439" cy="2387601"/>
          </a:xfrm>
          <a:prstGeom prst="rect">
            <a:avLst/>
          </a:prstGeom>
        </p:spPr>
        <p:txBody>
          <a:bodyPr anchor="ctr"/>
          <a:lstStyle/>
          <a:p>
            <a:r>
              <a:t>PALDIES</a:t>
            </a:r>
          </a:p>
        </p:txBody>
      </p:sp>
      <p:pic>
        <p:nvPicPr>
          <p:cNvPr id="397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05" y="0"/>
            <a:ext cx="2057020" cy="20768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E81263-0DCF-86E1-4235-208197DEFD1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44</a:t>
            </a:fld>
            <a:endParaRPr lang="en-GB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08AAB-8BDB-B758-7449-61B783CCDD5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92907" y="965198"/>
            <a:ext cx="8140078" cy="722925"/>
          </a:xfrm>
        </p:spPr>
        <p:txBody>
          <a:bodyPr>
            <a:normAutofit/>
          </a:bodyPr>
          <a:lstStyle/>
          <a:p>
            <a:pPr algn="l"/>
            <a:r>
              <a:rPr lang="lv-LV" sz="3000" b="1" dirty="0">
                <a:solidFill>
                  <a:schemeClr val="accent5">
                    <a:lumMod val="50000"/>
                  </a:schemeClr>
                </a:solidFill>
              </a:rPr>
              <a:t>20% nespēj mācīties, jo nespēj lasīt</a:t>
            </a:r>
            <a:endParaRPr lang="en-GB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F7F0C-4899-1081-FFA3-F53748506250}"/>
              </a:ext>
            </a:extLst>
          </p:cNvPr>
          <p:cNvSpPr txBox="1"/>
          <p:nvPr/>
        </p:nvSpPr>
        <p:spPr>
          <a:xfrm>
            <a:off x="792907" y="4058825"/>
            <a:ext cx="5959585" cy="1421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438338">
              <a:lnSpc>
                <a:spcPct val="80000"/>
              </a:lnSpc>
              <a:defRPr sz="7000" b="1" cap="all" spc="0">
                <a:latin typeface="+mn-lt"/>
                <a:ea typeface="+mn-ea"/>
                <a:cs typeface="+mn-cs"/>
                <a:sym typeface="OpenSans-Bold"/>
              </a:defRPr>
            </a:pPr>
            <a:r>
              <a:rPr lang="lv-LV" sz="3600" b="1" cap="all" dirty="0">
                <a:solidFill>
                  <a:srgbClr val="FF0000"/>
                </a:solidFill>
                <a:latin typeface="Verdana"/>
                <a:ea typeface="Verdana"/>
                <a:cs typeface="+mn-cs"/>
              </a:rPr>
              <a:t>5 gadu laikā lasīt nespējīgo skaits dubultojies</a:t>
            </a:r>
            <a:endParaRPr lang="en-GB" sz="3600" b="1" cap="all" dirty="0">
              <a:solidFill>
                <a:srgbClr val="FF0000"/>
              </a:solidFill>
              <a:latin typeface="Verdana"/>
              <a:ea typeface="Verdana"/>
              <a:cs typeface="+mn-cs"/>
            </a:endParaRPr>
          </a:p>
        </p:txBody>
      </p:sp>
      <p:pic>
        <p:nvPicPr>
          <p:cNvPr id="2" name="Screenshot 2023-06-09 at 19.35.18.png" descr="Screenshot 2023-06-09 at 19.35.18.png">
            <a:extLst>
              <a:ext uri="{FF2B5EF4-FFF2-40B4-BE49-F238E27FC236}">
                <a16:creationId xmlns:a16="http://schemas.microsoft.com/office/drawing/2014/main" id="{66250F52-A340-4F3B-DDF5-E3711A658C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723" t="21232" b="7901"/>
          <a:stretch>
            <a:fillRect/>
          </a:stretch>
        </p:blipFill>
        <p:spPr>
          <a:xfrm>
            <a:off x="7268296" y="1688123"/>
            <a:ext cx="3730490" cy="4741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CE4907-4873-10E4-5A21-E8DCE7341A2F}"/>
              </a:ext>
            </a:extLst>
          </p:cNvPr>
          <p:cNvSpPr txBox="1"/>
          <p:nvPr/>
        </p:nvSpPr>
        <p:spPr>
          <a:xfrm>
            <a:off x="792907" y="2211754"/>
            <a:ext cx="5552475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600" dirty="0" err="1"/>
              <a:t>Saskaņa</a:t>
            </a:r>
            <a:r>
              <a:rPr lang="en-GB" sz="1600" dirty="0"/>
              <a:t>̄ </a:t>
            </a:r>
            <a:r>
              <a:rPr lang="en-GB" sz="1600" dirty="0" err="1"/>
              <a:t>ar</a:t>
            </a:r>
            <a:r>
              <a:rPr lang="en-GB" sz="1600" dirty="0"/>
              <a:t> PIRLS </a:t>
            </a:r>
            <a:r>
              <a:rPr lang="en-GB" sz="1600" dirty="0" err="1"/>
              <a:t>skolēniem</a:t>
            </a:r>
            <a:r>
              <a:rPr lang="en-GB" sz="1600" dirty="0"/>
              <a:t> </a:t>
            </a:r>
            <a:r>
              <a:rPr lang="lv-LV" sz="1600" dirty="0"/>
              <a:t>4. klasē </a:t>
            </a:r>
            <a:r>
              <a:rPr lang="en-GB" sz="1600" dirty="0" err="1"/>
              <a:t>jāuzrāda</a:t>
            </a:r>
            <a:r>
              <a:rPr lang="en-GB" sz="1600" dirty="0"/>
              <a:t> </a:t>
            </a:r>
            <a:r>
              <a:rPr lang="en-GB" sz="1600" dirty="0" err="1"/>
              <a:t>tāds</a:t>
            </a:r>
            <a:r>
              <a:rPr lang="en-GB" sz="1600" dirty="0"/>
              <a:t> </a:t>
            </a:r>
            <a:r>
              <a:rPr lang="en-GB" sz="1600" dirty="0" err="1"/>
              <a:t>lasītprasmes</a:t>
            </a:r>
            <a:r>
              <a:rPr lang="en-GB" sz="1600" dirty="0"/>
              <a:t> </a:t>
            </a:r>
            <a:r>
              <a:rPr lang="en-GB" sz="1600" dirty="0" err="1"/>
              <a:t>līmenis</a:t>
            </a:r>
            <a:r>
              <a:rPr lang="en-GB" sz="1600" dirty="0"/>
              <a:t>, kas </a:t>
            </a:r>
            <a:r>
              <a:rPr lang="en-GB" sz="1600" dirty="0" err="1"/>
              <a:t>liecina</a:t>
            </a:r>
            <a:r>
              <a:rPr lang="en-GB" sz="1600" dirty="0"/>
              <a:t>, ka </a:t>
            </a:r>
            <a:r>
              <a:rPr lang="en-GB" sz="1600" dirty="0" err="1"/>
              <a:t>viņi</a:t>
            </a:r>
            <a:r>
              <a:rPr lang="en-GB" sz="1600" dirty="0"/>
              <a:t> </a:t>
            </a:r>
            <a:r>
              <a:rPr lang="lv-LV" sz="1600" dirty="0"/>
              <a:t>lasa</a:t>
            </a:r>
            <a:r>
              <a:rPr lang="en-GB" sz="1600" dirty="0"/>
              <a:t>, </a:t>
            </a:r>
            <a:r>
              <a:rPr lang="en-GB" sz="1600" dirty="0" err="1"/>
              <a:t>lai</a:t>
            </a:r>
            <a:r>
              <a:rPr lang="en-GB" sz="1600" dirty="0"/>
              <a:t> </a:t>
            </a:r>
            <a:r>
              <a:rPr lang="en-GB" sz="1600" dirty="0" err="1"/>
              <a:t>mācītos</a:t>
            </a:r>
            <a:r>
              <a:rPr lang="en-GB" sz="1600" dirty="0"/>
              <a:t>, </a:t>
            </a:r>
            <a:r>
              <a:rPr lang="en-GB" sz="1600" dirty="0" err="1"/>
              <a:t>nevis</a:t>
            </a:r>
            <a:r>
              <a:rPr lang="lv-LV" sz="1600" dirty="0"/>
              <a:t> </a:t>
            </a:r>
            <a:r>
              <a:rPr lang="en-GB" sz="1600" dirty="0" err="1"/>
              <a:t>joprojām</a:t>
            </a:r>
            <a:r>
              <a:rPr lang="en-GB" sz="1600" dirty="0"/>
              <a:t> </a:t>
            </a:r>
            <a:r>
              <a:rPr lang="lv-LV" sz="1600" dirty="0"/>
              <a:t>tikai </a:t>
            </a:r>
            <a:r>
              <a:rPr lang="en-GB" sz="1600" dirty="0" err="1"/>
              <a:t>mācās</a:t>
            </a:r>
            <a:r>
              <a:rPr lang="en-GB" sz="1600" dirty="0"/>
              <a:t> </a:t>
            </a:r>
            <a:r>
              <a:rPr lang="en-GB" sz="1600" dirty="0" err="1"/>
              <a:t>lasīt</a:t>
            </a:r>
            <a:r>
              <a:rPr lang="en-GB" sz="1600" dirty="0"/>
              <a:t>. </a:t>
            </a:r>
            <a:r>
              <a:rPr lang="en-GB" sz="1600" dirty="0" err="1"/>
              <a:t>Skolēni</a:t>
            </a:r>
            <a:r>
              <a:rPr lang="en-GB" sz="1600" dirty="0"/>
              <a:t>, </a:t>
            </a:r>
            <a:r>
              <a:rPr lang="en-GB" sz="1600" dirty="0" err="1"/>
              <a:t>kuri</a:t>
            </a:r>
            <a:r>
              <a:rPr lang="en-GB" sz="1600" dirty="0"/>
              <a:t> nav </a:t>
            </a:r>
            <a:r>
              <a:rPr lang="en-GB" sz="1600" dirty="0" err="1"/>
              <a:t>ieguvuši</a:t>
            </a:r>
            <a:r>
              <a:rPr lang="en-GB" sz="1600" dirty="0"/>
              <a:t> </a:t>
            </a:r>
            <a:r>
              <a:rPr lang="en-GB" sz="1600" dirty="0" err="1"/>
              <a:t>vismaz</a:t>
            </a:r>
            <a:r>
              <a:rPr lang="en-GB" sz="1600" dirty="0"/>
              <a:t> 400 </a:t>
            </a:r>
            <a:r>
              <a:rPr lang="en-GB" sz="1600" dirty="0" err="1"/>
              <a:t>punktus</a:t>
            </a:r>
            <a:r>
              <a:rPr lang="en-GB" sz="1600" dirty="0"/>
              <a:t>, </a:t>
            </a:r>
            <a:r>
              <a:rPr lang="en-GB" sz="1600" dirty="0" err="1"/>
              <a:t>nevar</a:t>
            </a:r>
            <a:r>
              <a:rPr lang="en-GB" sz="1600" dirty="0"/>
              <a:t> </a:t>
            </a:r>
            <a:r>
              <a:rPr lang="en-GB" sz="1600" dirty="0" err="1"/>
              <a:t>lasīt</a:t>
            </a:r>
            <a:r>
              <a:rPr lang="en-GB" sz="1600" dirty="0"/>
              <a:t>, </a:t>
            </a:r>
            <a:r>
              <a:rPr lang="en-GB" sz="1600" dirty="0" err="1"/>
              <a:t>lai</a:t>
            </a:r>
            <a:r>
              <a:rPr lang="en-GB" sz="1600" dirty="0"/>
              <a:t> </a:t>
            </a:r>
            <a:r>
              <a:rPr lang="en-GB" sz="1600" dirty="0" err="1"/>
              <a:t>mācītos</a:t>
            </a:r>
            <a:r>
              <a:rPr lang="en-GB" sz="1600" dirty="0"/>
              <a:t>, </a:t>
            </a:r>
            <a:r>
              <a:rPr lang="lv-LV" sz="1600" dirty="0"/>
              <a:t>rezultātā atpaliekot </a:t>
            </a:r>
            <a:r>
              <a:rPr lang="en-GB" sz="1600" dirty="0" err="1"/>
              <a:t>ari</a:t>
            </a:r>
            <a:r>
              <a:rPr lang="en-GB" sz="1600" dirty="0"/>
              <a:t>̄ </a:t>
            </a:r>
            <a:r>
              <a:rPr lang="en-GB" sz="1600" dirty="0" err="1"/>
              <a:t>citos</a:t>
            </a:r>
            <a:r>
              <a:rPr lang="en-GB" sz="1600" dirty="0"/>
              <a:t> </a:t>
            </a:r>
            <a:r>
              <a:rPr lang="en-GB" sz="1600" dirty="0" err="1"/>
              <a:t>mācību</a:t>
            </a:r>
            <a:r>
              <a:rPr lang="en-GB" sz="1600" dirty="0"/>
              <a:t> </a:t>
            </a:r>
            <a:r>
              <a:rPr lang="en-GB" sz="1600" dirty="0" err="1"/>
              <a:t>priekšmetos</a:t>
            </a:r>
            <a:r>
              <a:rPr lang="en-GB" sz="1600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4F078-5273-2DCC-E64C-73DF02D8AFC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5718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08AAB-8BDB-B758-7449-61B783CCDD5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92907" y="965198"/>
            <a:ext cx="4391891" cy="498908"/>
          </a:xfrm>
        </p:spPr>
        <p:txBody>
          <a:bodyPr>
            <a:normAutofit/>
          </a:bodyPr>
          <a:lstStyle/>
          <a:p>
            <a:pPr algn="l"/>
            <a:r>
              <a:rPr lang="lv-LV" sz="3000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en-GB" sz="3000" b="1" dirty="0" err="1">
                <a:solidFill>
                  <a:schemeClr val="accent5">
                    <a:lumMod val="50000"/>
                  </a:schemeClr>
                </a:solidFill>
              </a:rPr>
              <a:t>ezultāti</a:t>
            </a:r>
            <a:r>
              <a:rPr lang="en-GB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000" b="1" dirty="0" err="1">
                <a:solidFill>
                  <a:schemeClr val="accent5">
                    <a:lumMod val="50000"/>
                  </a:schemeClr>
                </a:solidFill>
              </a:rPr>
              <a:t>dinamikā</a:t>
            </a:r>
            <a:endParaRPr lang="en-GB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F7F0C-4899-1081-FFA3-F53748506250}"/>
              </a:ext>
            </a:extLst>
          </p:cNvPr>
          <p:cNvSpPr txBox="1"/>
          <p:nvPr/>
        </p:nvSpPr>
        <p:spPr>
          <a:xfrm>
            <a:off x="792907" y="2843425"/>
            <a:ext cx="4391891" cy="2062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438338">
              <a:lnSpc>
                <a:spcPct val="80000"/>
              </a:lnSpc>
              <a:defRPr sz="7000" b="1" cap="all" spc="0">
                <a:solidFill>
                  <a:schemeClr val="accent1">
                    <a:lumOff val="-135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3200" b="1" cap="all" dirty="0" err="1">
                <a:solidFill>
                  <a:srgbClr val="664790"/>
                </a:solidFill>
                <a:latin typeface="Verdana"/>
                <a:ea typeface="Verdana"/>
                <a:cs typeface="+mn-cs"/>
                <a:sym typeface="Open Sans Regular Regular"/>
              </a:rPr>
              <a:t>salīdzinājums</a:t>
            </a:r>
            <a:r>
              <a:rPr lang="en-GB" sz="3200" b="1" cap="all" dirty="0">
                <a:solidFill>
                  <a:srgbClr val="664790"/>
                </a:solidFill>
                <a:latin typeface="Verdana"/>
                <a:ea typeface="Verdana"/>
                <a:cs typeface="+mn-cs"/>
              </a:rPr>
              <a:t>:</a:t>
            </a:r>
          </a:p>
          <a:p>
            <a:pPr defTabSz="2438338">
              <a:lnSpc>
                <a:spcPct val="80000"/>
              </a:lnSpc>
              <a:defRPr sz="7000" b="1" cap="all" spc="0"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3200" b="1" cap="all" dirty="0" err="1">
                <a:solidFill>
                  <a:schemeClr val="accent6">
                    <a:lumMod val="10000"/>
                  </a:schemeClr>
                </a:solidFill>
                <a:latin typeface="Verdana"/>
                <a:ea typeface="Verdana"/>
                <a:cs typeface="+mn-cs"/>
              </a:rPr>
              <a:t>igaunija</a:t>
            </a:r>
            <a:endParaRPr lang="en-GB" sz="3200" b="1" cap="all" dirty="0">
              <a:solidFill>
                <a:schemeClr val="accent6">
                  <a:lumMod val="10000"/>
                </a:schemeClr>
              </a:solidFill>
              <a:latin typeface="Verdana"/>
              <a:ea typeface="Verdana"/>
              <a:cs typeface="+mn-cs"/>
            </a:endParaRPr>
          </a:p>
          <a:p>
            <a:pPr defTabSz="2438338">
              <a:lnSpc>
                <a:spcPct val="80000"/>
              </a:lnSpc>
              <a:defRPr sz="7000" b="1" cap="all" spc="0">
                <a:solidFill>
                  <a:schemeClr val="accent1">
                    <a:lumOff val="-135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3200" b="1" cap="all" dirty="0" err="1">
                <a:solidFill>
                  <a:srgbClr val="A2B1FC"/>
                </a:solidFill>
                <a:latin typeface="Verdana"/>
                <a:ea typeface="Verdana"/>
                <a:cs typeface="+mn-cs"/>
              </a:rPr>
              <a:t>oecd</a:t>
            </a:r>
            <a:endParaRPr lang="en-GB" sz="3200" b="1" cap="all" dirty="0">
              <a:solidFill>
                <a:srgbClr val="A2B1FC"/>
              </a:solidFill>
              <a:latin typeface="Verdana"/>
              <a:ea typeface="Verdana"/>
              <a:cs typeface="+mn-cs"/>
            </a:endParaRPr>
          </a:p>
          <a:p>
            <a:pPr defTabSz="2438338">
              <a:lnSpc>
                <a:spcPct val="80000"/>
              </a:lnSpc>
              <a:defRPr sz="7000" b="1" cap="all" spc="0">
                <a:solidFill>
                  <a:schemeClr val="accent1">
                    <a:lumOff val="-135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3200" b="1" cap="all" dirty="0" err="1">
                <a:solidFill>
                  <a:srgbClr val="C00000"/>
                </a:solidFill>
                <a:latin typeface="Verdana"/>
                <a:ea typeface="Verdana"/>
                <a:cs typeface="+mn-cs"/>
              </a:rPr>
              <a:t>latvija</a:t>
            </a:r>
            <a:r>
              <a:rPr lang="en-GB" sz="3200" b="1" cap="all" dirty="0">
                <a:solidFill>
                  <a:srgbClr val="C00000"/>
                </a:solidFill>
                <a:latin typeface="Verdana"/>
                <a:ea typeface="Verdana"/>
                <a:cs typeface="+mn-cs"/>
              </a:rPr>
              <a:t> </a:t>
            </a:r>
          </a:p>
          <a:p>
            <a:pPr defTabSz="2438338">
              <a:lnSpc>
                <a:spcPct val="80000"/>
              </a:lnSpc>
              <a:defRPr sz="7000" b="1" cap="all" spc="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en-GB" sz="3200" b="1" cap="all" dirty="0" err="1">
                <a:solidFill>
                  <a:srgbClr val="00B050"/>
                </a:solidFill>
                <a:latin typeface="Verdana"/>
                <a:ea typeface="Verdana"/>
                <a:cs typeface="+mn-cs"/>
              </a:rPr>
              <a:t>lietuva</a:t>
            </a:r>
            <a:endParaRPr lang="en-GB" sz="3200" b="1" cap="all" dirty="0">
              <a:solidFill>
                <a:srgbClr val="00B050"/>
              </a:solidFill>
              <a:latin typeface="Verdana"/>
              <a:ea typeface="Verdana"/>
              <a:cs typeface="+mn-cs"/>
            </a:endParaRPr>
          </a:p>
        </p:txBody>
      </p:sp>
      <p:pic>
        <p:nvPicPr>
          <p:cNvPr id="6" name="Screenshot 2023-06-09 at 23.18.01.png" descr="Screenshot 2023-06-09 at 23.18.01.png">
            <a:extLst>
              <a:ext uri="{FF2B5EF4-FFF2-40B4-BE49-F238E27FC236}">
                <a16:creationId xmlns:a16="http://schemas.microsoft.com/office/drawing/2014/main" id="{3F30C141-1BC9-F78B-E4E9-2EFDE3612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39" y="965198"/>
            <a:ext cx="5637734" cy="505914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2B711C-58BE-1CC3-0464-810FA60CA1D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751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shot 2023-06-09 at 19.11.44.png" descr="Screenshot 2023-06-09 at 19.11.44.png">
            <a:extLst>
              <a:ext uri="{FF2B5EF4-FFF2-40B4-BE49-F238E27FC236}">
                <a16:creationId xmlns:a16="http://schemas.microsoft.com/office/drawing/2014/main" id="{1DDD02FA-1012-CAB3-9FD6-3ACC55838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8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8A14D2-5C08-7921-606C-C8F3E8A4ED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6707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6EF144-5754-845F-23B7-06A13056C87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8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152FF-A7F8-2480-21F4-A86F418FD92C}"/>
              </a:ext>
            </a:extLst>
          </p:cNvPr>
          <p:cNvSpPr txBox="1"/>
          <p:nvPr/>
        </p:nvSpPr>
        <p:spPr>
          <a:xfrm>
            <a:off x="1514475" y="1700214"/>
            <a:ext cx="9501188" cy="3229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3200" i="0" dirty="0">
                <a:solidFill>
                  <a:srgbClr val="1B1B1B"/>
                </a:solidFill>
                <a:effectLst/>
                <a:latin typeface="PT Sans" panose="020B0604020202020204" pitchFamily="34" charset="0"/>
              </a:rPr>
              <a:t>LU Starpnozaru izglītības inovāciju centra (LU SIIC) </a:t>
            </a:r>
            <a:r>
              <a:rPr lang="lv-LV" sz="3200" b="1" i="0" dirty="0">
                <a:solidFill>
                  <a:srgbClr val="1B1B1B"/>
                </a:solidFill>
                <a:effectLst/>
                <a:latin typeface="PT Sans" panose="020B0604020202020204" pitchFamily="34" charset="0"/>
              </a:rPr>
              <a:t>pētījumā</a:t>
            </a:r>
            <a:r>
              <a:rPr lang="lv-LV" sz="3200" i="0" dirty="0">
                <a:solidFill>
                  <a:srgbClr val="1B1B1B"/>
                </a:solidFill>
                <a:effectLst/>
                <a:latin typeface="PT Sans" panose="020B0604020202020204" pitchFamily="34" charset="0"/>
              </a:rPr>
              <a:t> “Kā izglītības sistēma var atbalstīt skolotāju, lai skolēni varētu apgūt 21. gadsimta prasībām atbilstošu izglītību?” </a:t>
            </a:r>
            <a:r>
              <a:rPr lang="lv-LV" sz="3200" b="1" i="0" dirty="0">
                <a:solidFill>
                  <a:srgbClr val="1B1B1B"/>
                </a:solidFill>
                <a:effectLst/>
                <a:latin typeface="PT Sans" panose="020B0604020202020204" pitchFamily="34" charset="0"/>
              </a:rPr>
              <a:t>konstatēts, ka šobrīd skolēnu iespējas nozīmīgi atšķiras atkarībā no tā, pie kura skolotāja vai kurā skolā viņi mācās. 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603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250633-101E-E6F5-8C44-5D025BAAB1A2}"/>
              </a:ext>
            </a:extLst>
          </p:cNvPr>
          <p:cNvSpPr txBox="1"/>
          <p:nvPr/>
        </p:nvSpPr>
        <p:spPr>
          <a:xfrm>
            <a:off x="3583577" y="2634935"/>
            <a:ext cx="7010400" cy="1588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096971">
              <a:lnSpc>
                <a:spcPct val="90000"/>
              </a:lnSpc>
              <a:defRPr sz="9976" b="1" cap="all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lv-LV" sz="3600" b="1" dirty="0">
                <a:solidFill>
                  <a:srgbClr val="664790"/>
                </a:solidFill>
                <a:latin typeface="Verdana"/>
                <a:ea typeface="Verdana"/>
                <a:sym typeface="Verdana"/>
              </a:rPr>
              <a:t>Kāpēc ir izglītības </a:t>
            </a:r>
            <a:r>
              <a:rPr lang="lv-LV" sz="3600" b="1" dirty="0" err="1">
                <a:solidFill>
                  <a:srgbClr val="664790"/>
                </a:solidFill>
                <a:latin typeface="Verdana"/>
                <a:ea typeface="Verdana"/>
                <a:sym typeface="Verdana"/>
              </a:rPr>
              <a:t>kvlaitātes</a:t>
            </a:r>
            <a:r>
              <a:rPr lang="lv-LV" sz="3600" b="1" dirty="0">
                <a:solidFill>
                  <a:srgbClr val="664790"/>
                </a:solidFill>
                <a:latin typeface="Verdana"/>
                <a:ea typeface="Verdana"/>
                <a:sym typeface="Verdana"/>
              </a:rPr>
              <a:t> kritums?</a:t>
            </a:r>
          </a:p>
          <a:p>
            <a:pPr defTabSz="2096971">
              <a:lnSpc>
                <a:spcPct val="90000"/>
              </a:lnSpc>
              <a:defRPr sz="9976" b="1" cap="all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OpenSans-Bold"/>
              </a:defRPr>
            </a:pPr>
            <a:r>
              <a:rPr lang="lv-LV" sz="3600" b="1" dirty="0">
                <a:solidFill>
                  <a:srgbClr val="FF0000"/>
                </a:solidFill>
                <a:latin typeface="Verdana"/>
                <a:ea typeface="Verdana"/>
                <a:sym typeface="Verdana"/>
              </a:rPr>
              <a:t>likumsakarības</a:t>
            </a:r>
            <a:endParaRPr lang="en-GB" sz="3600" b="1" dirty="0">
              <a:solidFill>
                <a:srgbClr val="FF0000"/>
              </a:solidFill>
              <a:latin typeface="Verdana"/>
              <a:ea typeface="Verdana"/>
              <a:sym typeface="Verdana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F7D0F37-C638-807B-A570-70E6E1A5BD06}"/>
              </a:ext>
            </a:extLst>
          </p:cNvPr>
          <p:cNvSpPr/>
          <p:nvPr/>
        </p:nvSpPr>
        <p:spPr>
          <a:xfrm>
            <a:off x="1324371" y="2730254"/>
            <a:ext cx="1521882" cy="1397491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9BBD6-92E6-2FFE-12BF-5DB5453F6D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707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FFFFFF"/>
      </a:dk1>
      <a:lt1>
        <a:srgbClr val="664690"/>
      </a:lt1>
      <a:dk2>
        <a:srgbClr val="A7A7A7"/>
      </a:dk2>
      <a:lt2>
        <a:srgbClr val="535353"/>
      </a:lt2>
      <a:accent1>
        <a:srgbClr val="664690"/>
      </a:accent1>
      <a:accent2>
        <a:srgbClr val="856CA6"/>
      </a:accent2>
      <a:accent3>
        <a:srgbClr val="A391BC"/>
      </a:accent3>
      <a:accent4>
        <a:srgbClr val="C2B5D3"/>
      </a:accent4>
      <a:accent5>
        <a:srgbClr val="E0DAE9"/>
      </a:accent5>
      <a:accent6>
        <a:srgbClr val="EFECF3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4690"/>
      </a:accent1>
      <a:accent2>
        <a:srgbClr val="856CA6"/>
      </a:accent2>
      <a:accent3>
        <a:srgbClr val="A391BC"/>
      </a:accent3>
      <a:accent4>
        <a:srgbClr val="C2B5D3"/>
      </a:accent4>
      <a:accent5>
        <a:srgbClr val="E0DAE9"/>
      </a:accent5>
      <a:accent6>
        <a:srgbClr val="EFECF3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2938</TotalTime>
  <Words>2220</Words>
  <Application>Microsoft Office PowerPoint</Application>
  <PresentationFormat>Widescreen</PresentationFormat>
  <Paragraphs>432</Paragraphs>
  <Slides>44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ArialMT</vt:lpstr>
      <vt:lpstr>Calibri</vt:lpstr>
      <vt:lpstr>Helvetica</vt:lpstr>
      <vt:lpstr>PT Sans</vt:lpstr>
      <vt:lpstr>Source Sans Pro Black</vt:lpstr>
      <vt:lpstr>Tahoma</vt:lpstr>
      <vt:lpstr>Times New Roman</vt:lpstr>
      <vt:lpstr>Trebuchet MS</vt:lpstr>
      <vt:lpstr>Verdana</vt:lpstr>
      <vt:lpstr>Wingdings</vt:lpstr>
      <vt:lpstr>Office Theme</vt:lpstr>
      <vt:lpstr>Ilgtspējīgs un efektīvs skolu tīkls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Mērķis </vt:lpstr>
      <vt:lpstr>Ievads</vt:lpstr>
      <vt:lpstr>Bērna ceļš izglītībā</vt:lpstr>
      <vt:lpstr>Galvenie rādītāji, kas raksturo efektīvu un ilgtspējīgu skolu tīklu</vt:lpstr>
      <vt:lpstr>Pedagogu profesionālā kapacitāte</vt:lpstr>
      <vt:lpstr>Pašvaldību iedalījums pēc skolēnu blīvuma</vt:lpstr>
      <vt:lpstr>PowerPoint Presentation</vt:lpstr>
      <vt:lpstr>PowerPoint Presentation</vt:lpstr>
      <vt:lpstr>1.-6. klases posms sākumskola</vt:lpstr>
      <vt:lpstr>PowerPoint Presentation</vt:lpstr>
      <vt:lpstr>PowerPoint Presentation</vt:lpstr>
      <vt:lpstr>PowerPoint Presentation</vt:lpstr>
      <vt:lpstr>PowerPoint Presentation</vt:lpstr>
      <vt:lpstr>7.-12. klases posms: proģimnāzija, ģimnāzija, vidusskola, pamatskolA</vt:lpstr>
      <vt:lpstr>PowerPoint Presentation</vt:lpstr>
      <vt:lpstr>PowerPoint Presentation</vt:lpstr>
      <vt:lpstr>PowerPoint Presentation</vt:lpstr>
      <vt:lpstr>PowerPoint Presentation</vt:lpstr>
      <vt:lpstr>Valsts lēmums  par skolu tīklu</vt:lpstr>
      <vt:lpstr>Ieguvumi no valsts iesaistes</vt:lpstr>
      <vt:lpstr>Papildus ilgtspējīgam un efektīvam  skolu tīklam:</vt:lpstr>
      <vt:lpstr>papildu infoRmācija</vt:lpstr>
      <vt:lpstr>Skolēnu īpatsvars, kuri sasnieguši konkrētus lasītprasmes līmeņus, atkarībā no skolas atrašanās vietas</vt:lpstr>
      <vt:lpstr>Skolēnu īpatsvars, kuri sasnieguši konkrētus lasītprasmes līmeņus, atkarībā no skolas tipa</vt:lpstr>
      <vt:lpstr>PALDIES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Ilgtspējīgs un efektīvs skolu tīkls</dc:title>
  <dc:creator>Karīna Caunīte-Orupe</dc:creator>
  <cp:lastModifiedBy>Edīte Kanaviņa</cp:lastModifiedBy>
  <cp:revision>73</cp:revision>
  <cp:lastPrinted>2023-06-14T13:03:10Z</cp:lastPrinted>
  <dcterms:modified xsi:type="dcterms:W3CDTF">2023-06-29T12:48:24Z</dcterms:modified>
</cp:coreProperties>
</file>