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356" r:id="rId5"/>
    <p:sldId id="353" r:id="rId6"/>
    <p:sldId id="354" r:id="rId7"/>
    <p:sldId id="355" r:id="rId8"/>
    <p:sldId id="357" r:id="rId9"/>
  </p:sldIdLst>
  <p:sldSz cx="12192000" cy="6858000"/>
  <p:notesSz cx="7010400" cy="9398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1504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84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18B152-8CDA-C8AB-2EE4-B48C22E7E225}" name="Dāvis Melnalksnis" initials="DM" userId="S::davism@varam.gov.lv::0b1f69c5-1f02-406c-83f6-05411a8d2cce" providerId="AD"/>
  <p188:author id="{AC5D0BC0-1520-8E83-BF05-5BE03FB90D4C}" name="Ilze Sniega Sniedziņa" initials="ISS" userId="S::IlzeSniega@varam.gov.lv::7cd87e3c-c35a-4642-9f82-360fd753d0f0" providerId="AD"/>
  <p188:author id="{C2F5FFD0-63E8-61BB-66B3-79622B73DA44}" name="Ilze Sniega Sniedziņa" initials="IS" userId="S::ilzesniega@varam.gov.lv::7cd87e3c-c35a-4642-9f82-360fd753d0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703"/>
    <a:srgbClr val="9BBB59"/>
    <a:srgbClr val="F5F6D6"/>
    <a:srgbClr val="EAECAD"/>
    <a:srgbClr val="539D53"/>
    <a:srgbClr val="29702A"/>
    <a:srgbClr val="E0EF98"/>
    <a:srgbClr val="5A981C"/>
    <a:srgbClr val="FFAA5D"/>
    <a:srgbClr val="FF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3C2B1-7FEA-BB42-A88A-AEED47E931C8}" v="985" dt="2024-01-10T07:33:10.299"/>
    <p1510:client id="{9AD1F96A-202E-41EC-B2CB-A123B0D3E840}" v="46" dt="2024-01-10T07:19:02.770"/>
    <p1510:client id="{B4D0F795-B1BE-B115-F810-546B81EC76A8}" v="413" dt="2024-01-10T07:49:23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230"/>
        <p:guide pos="1504"/>
        <p:guide pos="3940"/>
        <p:guide orient="horz" pos="845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theme" Target="theme/theme1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viewProps" Target="viewProps.xml" Id="rId12" /><Relationship Type="http://schemas.microsoft.com/office/2018/10/relationships/authors" Target="authors.xml" Id="rId17" /><Relationship Type="http://schemas.openxmlformats.org/officeDocument/2006/relationships/customXml" Target="../customXml/item2.xml" Id="rId2" /><Relationship Type="http://schemas.microsoft.com/office/2015/10/relationships/revisionInfo" Target="revisionInfo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presProps" Target="presProps.xml" Id="rId11" /><Relationship Type="http://schemas.openxmlformats.org/officeDocument/2006/relationships/slide" Target="slides/slide1.xml" Id="rId5" /><Relationship Type="http://schemas.openxmlformats.org/officeDocument/2006/relationships/notesMaster" Target="notesMasters/notesMaster1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tableStyles" Target="tableStyles.xml" Id="rId14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5_0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VARAM ES fondu 2021-2027 investīciju virzība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C4-4FC0-A310-7C470507DC03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C4-4FC0-A310-7C470507DC03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C4-4FC0-A310-7C470507DC0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2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C4-4FC0-A310-7C470507DC0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2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C4-4FC0-A310-7C470507DC03}"/>
              </c:ext>
            </c:extLst>
          </c:dPt>
          <c:dLbls>
            <c:dLbl>
              <c:idx val="0"/>
              <c:layout>
                <c:manualLayout>
                  <c:x val="6.6659436177186435E-2"/>
                  <c:y val="-0.178708401757266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BF575951-EA47-4B9C-A6C3-EBBAAF69F311}" type="VALUE">
                      <a:rPr lang="en-US" sz="1600">
                        <a:latin typeface="DM Sans" pitchFamily="2" charset="-70"/>
                      </a:rPr>
                      <a:pPr>
                        <a:defRPr sz="1600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r>
                      <a:rPr lang="en-US" sz="1600">
                        <a:latin typeface="DM Sans" pitchFamily="2" charset="-70"/>
                      </a:rPr>
                      <a:t> MK </a:t>
                    </a:r>
                    <a:r>
                      <a:rPr lang="en-US" sz="1600" noProof="0">
                        <a:latin typeface="DM Sans" pitchFamily="2" charset="-70"/>
                      </a:rPr>
                      <a:t>noteikumi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4770661024095"/>
                      <c:h val="4.63980549668368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C4-4FC0-A310-7C470507DC03}"/>
                </c:ext>
              </c:extLst>
            </c:dLbl>
            <c:dLbl>
              <c:idx val="1"/>
              <c:layout>
                <c:manualLayout>
                  <c:x val="-8.266082809620813E-2"/>
                  <c:y val="4.14810838039183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/>
                      <a:t> </a:t>
                    </a:r>
                    <a:r>
                      <a:rPr lang="en-US" sz="1600">
                        <a:latin typeface="DM Sans" pitchFamily="2" charset="-70"/>
                      </a:rPr>
                      <a:t>4</a:t>
                    </a:r>
                    <a:r>
                      <a:rPr lang="en-US" sz="1600" baseline="0">
                        <a:latin typeface="DM Sans" pitchFamily="2" charset="-70"/>
                      </a:rPr>
                      <a:t> MK </a:t>
                    </a:r>
                    <a:r>
                      <a:rPr lang="en-US" sz="1600" baseline="0" noProof="0">
                        <a:latin typeface="DM Sans" pitchFamily="2" charset="-70"/>
                      </a:rPr>
                      <a:t>noteikumi</a:t>
                    </a:r>
                    <a:endParaRPr lang="en-US" sz="1600" noProof="0">
                      <a:latin typeface="DM Sans" pitchFamily="2" charset="-70"/>
                    </a:endParaRP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85668393020727"/>
                      <c:h val="4.908744695683093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9C4-4FC0-A310-7C470507DC03}"/>
                </c:ext>
              </c:extLst>
            </c:dLbl>
            <c:dLbl>
              <c:idx val="2"/>
              <c:layout>
                <c:manualLayout>
                  <c:x val="-4.512283565854322E-2"/>
                  <c:y val="-5.72390572390572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ABDC37B5-F96F-4FE9-BB6F-146D6FEC2B99}" type="VALUE">
                      <a:rPr lang="en-US" sz="1600">
                        <a:latin typeface="DM Sans" pitchFamily="2" charset="-70"/>
                      </a:rPr>
                      <a:pPr algn="ctr">
                        <a:defRPr sz="1600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r>
                      <a:rPr lang="en-US" sz="1600">
                        <a:latin typeface="DM Sans" pitchFamily="2" charset="-70"/>
                      </a:rPr>
                      <a:t> MK</a:t>
                    </a:r>
                    <a:r>
                      <a:rPr lang="en-US" sz="1600" baseline="0">
                        <a:latin typeface="DM Sans" pitchFamily="2" charset="-70"/>
                      </a:rPr>
                      <a:t> </a:t>
                    </a:r>
                    <a:r>
                      <a:rPr lang="en-US" sz="1600" baseline="0" noProof="0">
                        <a:latin typeface="DM Sans" pitchFamily="2" charset="-70"/>
                      </a:rPr>
                      <a:t>noteikumi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64143942911402"/>
                      <c:h val="4.66181422063774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C4-4FC0-A310-7C470507DC0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3"/>
                <c:pt idx="0">
                  <c:v>Apstiprināti Ministru kabinetā</c:v>
                </c:pt>
                <c:pt idx="1">
                  <c:v>Iesniegti Valsts kancelejā</c:v>
                </c:pt>
                <c:pt idx="2">
                  <c:v>Oficiālā saskaņošanā TAP portālā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C4-4FC0-A310-7C470507D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9C4-4FC0-A310-7C470507DC03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9C4-4FC0-A310-7C470507DC03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9C4-4FC0-A310-7C470507DC0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59C4-4FC0-A310-7C470507DC0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59C4-4FC0-A310-7C470507DC03}"/>
              </c:ext>
            </c:extLst>
          </c:dPt>
          <c:dLbls>
            <c:dLbl>
              <c:idx val="0"/>
              <c:layout>
                <c:manualLayout>
                  <c:x val="2.2082124019028645E-2"/>
                  <c:y val="-0.131375317167350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lv-LV" sz="1600" b="1" i="0" u="none" strike="noStrike" kern="1200" baseline="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DEA0523A-3187-4474-907E-92ACEC1E14E1}" type="VALUE">
                      <a:rPr lang="en-US" sz="1600" noProof="0">
                        <a:latin typeface="DM Sans" pitchFamily="2" charset="-70"/>
                      </a:rPr>
                      <a:pPr>
                        <a:defRPr lang="lv-LV" sz="1600" noProof="0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r>
                      <a:rPr lang="en-US" sz="1600" baseline="0" noProof="0">
                        <a:latin typeface="DM Sans" pitchFamily="2" charset="-70"/>
                      </a:rPr>
                      <a:t> </a:t>
                    </a:r>
                    <a:r>
                      <a:rPr lang="en-US" sz="1600" baseline="0" noProof="0" err="1">
                        <a:latin typeface="DM Sans" pitchFamily="2" charset="-70"/>
                      </a:rPr>
                      <a:t>milj</a:t>
                    </a:r>
                    <a:r>
                      <a:rPr lang="en-US" sz="1600" baseline="0" noProof="0">
                        <a:latin typeface="DM Sans" pitchFamily="2" charset="-70"/>
                      </a:rPr>
                      <a:t>. </a:t>
                    </a:r>
                    <a:r>
                      <a:rPr lang="en-US" sz="1600" b="1" i="0" u="none" strike="noStrike" kern="1200" baseline="0" noProof="0">
                        <a:solidFill>
                          <a:sysClr val="window" lastClr="FFFFFF"/>
                        </a:solidFill>
                        <a:latin typeface="DM Sans" pitchFamily="2" charset="-70"/>
                        <a:cs typeface="Times New Roman" panose="02020603050405020304" pitchFamily="18" charset="0"/>
                      </a:rPr>
                      <a:t>€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lv-LV" sz="1600" b="1" i="0" u="none" strike="noStrike" kern="1200" baseline="0" noProof="0">
                      <a:solidFill>
                        <a:schemeClr val="lt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04925178376971"/>
                      <c:h val="5.29807882749059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9C4-4FC0-A310-7C470507DC03}"/>
                </c:ext>
              </c:extLst>
            </c:dLbl>
            <c:dLbl>
              <c:idx val="1"/>
              <c:layout>
                <c:manualLayout>
                  <c:x val="-0.10660873710039843"/>
                  <c:y val="-0.1038106087897659"/>
                </c:manualLayout>
              </c:layout>
              <c:tx>
                <c:rich>
                  <a:bodyPr/>
                  <a:lstStyle/>
                  <a:p>
                    <a:fld id="{52127507-BECE-4159-901A-CC12D7B30FD0}" type="VALUE">
                      <a:rPr lang="en-US" sz="1600">
                        <a:latin typeface="DM Sans" pitchFamily="2" charset="-70"/>
                      </a:rPr>
                      <a:pPr/>
                      <a:t>[VALUE]</a:t>
                    </a:fld>
                    <a:r>
                      <a:rPr lang="en-US" sz="1600">
                        <a:latin typeface="DM Sans" pitchFamily="2" charset="-70"/>
                      </a:rPr>
                      <a:t> </a:t>
                    </a:r>
                    <a:r>
                      <a:rPr lang="en-US" sz="1600" b="1" i="0" u="none" strike="noStrike" kern="1200" baseline="0" noProof="0" err="1">
                        <a:solidFill>
                          <a:prstClr val="white"/>
                        </a:solidFill>
                        <a:latin typeface="DM Sans" pitchFamily="2" charset="-70"/>
                        <a:cs typeface="Times New Roman" panose="02020603050405020304" pitchFamily="18" charset="0"/>
                      </a:rPr>
                      <a:t>milj</a:t>
                    </a:r>
                    <a:r>
                      <a:rPr lang="en-US" sz="1600" b="1" i="0" u="none" strike="noStrike" kern="1200" baseline="0" noProof="0">
                        <a:solidFill>
                          <a:prstClr val="white"/>
                        </a:solidFill>
                        <a:latin typeface="DM Sans" pitchFamily="2" charset="-70"/>
                        <a:cs typeface="Times New Roman" panose="02020603050405020304" pitchFamily="18" charset="0"/>
                      </a:rPr>
                      <a:t>.</a:t>
                    </a:r>
                    <a:r>
                      <a:rPr lang="en-US" sz="1600" baseline="0">
                        <a:latin typeface="DM Sans" pitchFamily="2" charset="-70"/>
                      </a:rPr>
                      <a:t> </a:t>
                    </a:r>
                    <a:r>
                      <a:rPr lang="en-US" sz="1600" b="1" i="0" u="none" strike="noStrike" kern="1200" baseline="0">
                        <a:solidFill>
                          <a:sysClr val="window" lastClr="FFFFFF"/>
                        </a:solidFill>
                        <a:latin typeface="DM Sans" pitchFamily="2" charset="-70"/>
                        <a:cs typeface="Times New Roman" panose="02020603050405020304" pitchFamily="18" charset="0"/>
                      </a:rPr>
                      <a:t>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382779324465"/>
                      <c:h val="5.29807882749059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9C4-4FC0-A310-7C470507DC03}"/>
                </c:ext>
              </c:extLst>
            </c:dLbl>
            <c:dLbl>
              <c:idx val="2"/>
              <c:layout>
                <c:manualLayout>
                  <c:x val="-7.7208232320606682E-2"/>
                  <c:y val="1.87381184081045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2ECDF499-94D1-4C12-AAAC-73152D51F93E}" type="VALUE">
                      <a:rPr lang="en-US" sz="1600">
                        <a:latin typeface="DM Sans" pitchFamily="2" charset="-70"/>
                        <a:cs typeface="Times New Roman" panose="02020603050405020304" pitchFamily="18" charset="0"/>
                      </a:rPr>
                      <a:pPr>
                        <a:defRPr sz="1600"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r>
                      <a:rPr lang="en-US" sz="1600">
                        <a:latin typeface="DM Sans" pitchFamily="2" charset="-7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b="1" i="0" u="none" strike="noStrike" kern="1200" baseline="0" noProof="0" err="1">
                        <a:solidFill>
                          <a:prstClr val="white"/>
                        </a:solidFill>
                        <a:latin typeface="DM Sans" pitchFamily="2" charset="-70"/>
                        <a:cs typeface="Times New Roman" panose="02020603050405020304" pitchFamily="18" charset="0"/>
                      </a:rPr>
                      <a:t>milj</a:t>
                    </a:r>
                    <a:r>
                      <a:rPr lang="en-US" sz="1600" b="1" i="0" u="none" strike="noStrike" kern="1200" baseline="0" noProof="0">
                        <a:solidFill>
                          <a:prstClr val="white"/>
                        </a:solidFill>
                        <a:latin typeface="DM Sans" pitchFamily="2" charset="-70"/>
                        <a:cs typeface="Times New Roman" panose="02020603050405020304" pitchFamily="18" charset="0"/>
                      </a:rPr>
                      <a:t>.</a:t>
                    </a:r>
                    <a:r>
                      <a:rPr lang="en-US" sz="1600">
                        <a:latin typeface="DM Sans" pitchFamily="2" charset="-7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b="1" i="0" u="none" strike="noStrike" kern="1200" baseline="0">
                        <a:solidFill>
                          <a:sysClr val="window" lastClr="FFFFFF"/>
                        </a:solidFill>
                        <a:latin typeface="DM Sans" pitchFamily="2" charset="-70"/>
                        <a:cs typeface="Times New Roman" panose="02020603050405020304" pitchFamily="18" charset="0"/>
                      </a:rPr>
                      <a:t>€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59413011733907"/>
                      <c:h val="5.27070925403486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9C4-4FC0-A310-7C470507DC0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3"/>
                <c:pt idx="0">
                  <c:v>Apstiprināti Ministru kabinetā</c:v>
                </c:pt>
                <c:pt idx="1">
                  <c:v>Iesniegti Valsts kancelejā</c:v>
                </c:pt>
                <c:pt idx="2">
                  <c:v>Oficiālā saskaņošanā TAP portālā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168.61</c:v>
                </c:pt>
                <c:pt idx="1">
                  <c:v>162.16999999999999</c:v>
                </c:pt>
                <c:pt idx="2">
                  <c:v>85.94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9C4-4FC0-A310-7C470507DC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926465722798967"/>
          <c:y val="0.43293928165396439"/>
          <c:w val="0.40735342772010313"/>
          <c:h val="0.3321804582805045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DM Sans" pitchFamily="2" charset="-7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94376-F3A4-453F-93EA-932476D96C31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lv-LV"/>
        </a:p>
      </dgm:t>
    </dgm:pt>
    <dgm:pt modelId="{1103B17F-F6B6-456E-98F4-A9A62886AFF9}">
      <dgm:prSet phldrT="[Text]" custT="1"/>
      <dgm:spPr/>
      <dgm:t>
        <a:bodyPr/>
        <a:lstStyle/>
        <a:p>
          <a:pPr algn="r" rtl="0"/>
          <a:r>
            <a:rPr lang="lv-LV" sz="1400" b="1" i="0" u="none" strike="noStrike">
              <a:solidFill>
                <a:srgbClr val="000000"/>
              </a:solidFill>
              <a:effectLst/>
              <a:latin typeface="DM Sans"/>
              <a:ea typeface="Verdana"/>
            </a:rPr>
            <a:t>VARAM atbildības pas</a:t>
          </a:r>
          <a:r>
            <a:rPr lang="lv-LV" sz="1400" b="1">
              <a:solidFill>
                <a:srgbClr val="000000"/>
              </a:solidFill>
              <a:latin typeface="DM Sans"/>
              <a:ea typeface="Verdana"/>
            </a:rPr>
            <a:t>ākumi KOPĀ</a:t>
          </a:r>
          <a:r>
            <a:rPr lang="lv-LV" sz="1400" b="1">
              <a:latin typeface="DM Sans"/>
              <a:ea typeface="Verdana"/>
            </a:rPr>
            <a:t> </a:t>
          </a:r>
        </a:p>
      </dgm:t>
    </dgm:pt>
    <dgm:pt modelId="{2BE56ED7-96A3-4259-B44B-3B227E5D7949}" type="parTrans" cxnId="{1659AB4B-CCB2-4831-A653-4E928C8F228E}">
      <dgm:prSet/>
      <dgm:spPr/>
      <dgm:t>
        <a:bodyPr/>
        <a:lstStyle/>
        <a:p>
          <a:endParaRPr lang="lv-LV"/>
        </a:p>
      </dgm:t>
    </dgm:pt>
    <dgm:pt modelId="{480889E6-E312-41C3-92B1-5151E7FD401C}" type="sibTrans" cxnId="{1659AB4B-CCB2-4831-A653-4E928C8F228E}">
      <dgm:prSet/>
      <dgm:spPr/>
      <dgm:t>
        <a:bodyPr/>
        <a:lstStyle/>
        <a:p>
          <a:endParaRPr lang="lv-LV"/>
        </a:p>
      </dgm:t>
    </dgm:pt>
    <dgm:pt modelId="{EDCA1BEB-5196-4739-BAD7-5A17AE735382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lv-LV" sz="1400">
              <a:latin typeface="DM Sans"/>
              <a:ea typeface="Verdana"/>
            </a:rPr>
            <a:t>35 MK noteikumi</a:t>
          </a:r>
        </a:p>
      </dgm:t>
    </dgm:pt>
    <dgm:pt modelId="{FEC6E3BB-555B-46F2-9A40-6DD89A93EC87}" type="parTrans" cxnId="{1F2F96E7-0AA3-4BCA-8B4E-5DC3482A746E}">
      <dgm:prSet/>
      <dgm:spPr/>
      <dgm:t>
        <a:bodyPr/>
        <a:lstStyle/>
        <a:p>
          <a:endParaRPr lang="lv-LV"/>
        </a:p>
      </dgm:t>
    </dgm:pt>
    <dgm:pt modelId="{E811D50B-8D73-4880-8895-831AE5B1C16C}" type="sibTrans" cxnId="{1F2F96E7-0AA3-4BCA-8B4E-5DC3482A746E}">
      <dgm:prSet/>
      <dgm:spPr/>
      <dgm:t>
        <a:bodyPr/>
        <a:lstStyle/>
        <a:p>
          <a:endParaRPr lang="lv-LV"/>
        </a:p>
      </dgm:t>
    </dgm:pt>
    <dgm:pt modelId="{9A753D40-35F4-4DA4-99F8-40AD1BF859B5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lv-LV" sz="1400">
              <a:latin typeface="DM Sans"/>
              <a:ea typeface="Verdana"/>
            </a:rPr>
            <a:t>ES fondu finansējums 868,5 milj. EUR</a:t>
          </a:r>
        </a:p>
      </dgm:t>
    </dgm:pt>
    <dgm:pt modelId="{8BCDEFFD-F762-400F-927A-929916C00E03}" type="parTrans" cxnId="{4F2F9704-38F9-48DD-AFF5-3747695CF63D}">
      <dgm:prSet/>
      <dgm:spPr/>
      <dgm:t>
        <a:bodyPr/>
        <a:lstStyle/>
        <a:p>
          <a:endParaRPr lang="lv-LV"/>
        </a:p>
      </dgm:t>
    </dgm:pt>
    <dgm:pt modelId="{A94CA2E8-4212-405C-A007-A43F40C18972}" type="sibTrans" cxnId="{4F2F9704-38F9-48DD-AFF5-3747695CF63D}">
      <dgm:prSet/>
      <dgm:spPr/>
      <dgm:t>
        <a:bodyPr/>
        <a:lstStyle/>
        <a:p>
          <a:endParaRPr lang="lv-LV"/>
        </a:p>
      </dgm:t>
    </dgm:pt>
    <dgm:pt modelId="{77BE012B-46C4-41C5-96D3-EBCD69DC3613}">
      <dgm:prSet phldrT="[Text]" custT="1"/>
      <dgm:spPr/>
      <dgm:t>
        <a:bodyPr/>
        <a:lstStyle/>
        <a:p>
          <a:pPr algn="l"/>
          <a:r>
            <a:rPr lang="lv-LV" sz="1400" b="1">
              <a:latin typeface="DM Sans"/>
              <a:ea typeface="Verdana"/>
            </a:rPr>
            <a:t>2023. gada plāns</a:t>
          </a:r>
        </a:p>
      </dgm:t>
    </dgm:pt>
    <dgm:pt modelId="{4A2C2822-F762-47C6-9D30-10925E06788D}" type="parTrans" cxnId="{E20058BC-91E3-4722-9D50-8C852AE7F9AF}">
      <dgm:prSet/>
      <dgm:spPr/>
      <dgm:t>
        <a:bodyPr/>
        <a:lstStyle/>
        <a:p>
          <a:endParaRPr lang="lv-LV"/>
        </a:p>
      </dgm:t>
    </dgm:pt>
    <dgm:pt modelId="{55D1887C-5B3B-4C16-9F25-FA625B286F47}" type="sibTrans" cxnId="{E20058BC-91E3-4722-9D50-8C852AE7F9AF}">
      <dgm:prSet/>
      <dgm:spPr/>
      <dgm:t>
        <a:bodyPr/>
        <a:lstStyle/>
        <a:p>
          <a:endParaRPr lang="lv-LV"/>
        </a:p>
      </dgm:t>
    </dgm:pt>
    <dgm:pt modelId="{CDA52A4A-4371-4DB3-968F-C9E2AF785B4B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>
            <a:spcBef>
              <a:spcPts val="1200"/>
            </a:spcBef>
          </a:pPr>
          <a:r>
            <a:rPr lang="lv-LV" sz="1400">
              <a:latin typeface="DM Sans"/>
              <a:ea typeface="Verdana"/>
            </a:rPr>
            <a:t>Apstiprināt 15 MK noteikumus</a:t>
          </a:r>
        </a:p>
      </dgm:t>
    </dgm:pt>
    <dgm:pt modelId="{A5D2066C-8F8D-4F58-8351-FC4D375787E2}" type="parTrans" cxnId="{54362A5F-78BD-4B27-A07C-20F45E412479}">
      <dgm:prSet/>
      <dgm:spPr/>
      <dgm:t>
        <a:bodyPr/>
        <a:lstStyle/>
        <a:p>
          <a:endParaRPr lang="lv-LV"/>
        </a:p>
      </dgm:t>
    </dgm:pt>
    <dgm:pt modelId="{7670BF0C-25E1-4907-A91C-9E43FD18E224}" type="sibTrans" cxnId="{54362A5F-78BD-4B27-A07C-20F45E412479}">
      <dgm:prSet/>
      <dgm:spPr/>
      <dgm:t>
        <a:bodyPr/>
        <a:lstStyle/>
        <a:p>
          <a:endParaRPr lang="lv-LV"/>
        </a:p>
      </dgm:t>
    </dgm:pt>
    <dgm:pt modelId="{BB84EAE4-303B-4780-A92F-0013DAE5B149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lv-LV" sz="1400">
              <a:latin typeface="DM Sans"/>
              <a:ea typeface="Verdana"/>
            </a:rPr>
            <a:t>ES fondu finansējums </a:t>
          </a:r>
          <a:r>
            <a:rPr lang="lv-LV" sz="1400">
              <a:latin typeface="DM Sans" pitchFamily="2" charset="-70"/>
              <a:ea typeface="Verdana" panose="020B0604030504040204" pitchFamily="34" charset="0"/>
            </a:rPr>
            <a:t>232,23</a:t>
          </a:r>
          <a:r>
            <a:rPr lang="lv-LV" sz="1400">
              <a:latin typeface="DM Sans"/>
              <a:ea typeface="Verdana"/>
            </a:rPr>
            <a:t> milj. EUR</a:t>
          </a:r>
        </a:p>
      </dgm:t>
    </dgm:pt>
    <dgm:pt modelId="{B57109B8-A1E1-4751-970C-29CDE4852679}" type="parTrans" cxnId="{18F5293D-2676-4550-9E64-270E68C2F9AB}">
      <dgm:prSet/>
      <dgm:spPr/>
      <dgm:t>
        <a:bodyPr/>
        <a:lstStyle/>
        <a:p>
          <a:endParaRPr lang="lv-LV"/>
        </a:p>
      </dgm:t>
    </dgm:pt>
    <dgm:pt modelId="{45F0BCD5-1E14-4EA9-A34B-C803354E59FB}" type="sibTrans" cxnId="{18F5293D-2676-4550-9E64-270E68C2F9AB}">
      <dgm:prSet/>
      <dgm:spPr/>
      <dgm:t>
        <a:bodyPr/>
        <a:lstStyle/>
        <a:p>
          <a:endParaRPr lang="lv-LV"/>
        </a:p>
      </dgm:t>
    </dgm:pt>
    <dgm:pt modelId="{B6EB8A13-F938-4934-98A6-E4FC08DB48BC}">
      <dgm:prSet phldrT="[Text]" custT="1"/>
      <dgm:spPr>
        <a:ln>
          <a:noFill/>
        </a:ln>
      </dgm:spPr>
      <dgm:t>
        <a:bodyPr/>
        <a:lstStyle/>
        <a:p>
          <a:pPr>
            <a:spcBef>
              <a:spcPts val="600"/>
            </a:spcBef>
          </a:pPr>
          <a:r>
            <a:rPr lang="lv-LV" sz="1400" b="1">
              <a:latin typeface="DM Sans"/>
              <a:ea typeface="Verdana"/>
            </a:rPr>
            <a:t>2024. gada 1.pusgada plāns</a:t>
          </a:r>
        </a:p>
      </dgm:t>
    </dgm:pt>
    <dgm:pt modelId="{E11880F2-A471-422D-A22C-AFFD606D0364}" type="parTrans" cxnId="{F03F2700-1186-4C3B-BB17-382A45DE6ADA}">
      <dgm:prSet/>
      <dgm:spPr/>
      <dgm:t>
        <a:bodyPr/>
        <a:lstStyle/>
        <a:p>
          <a:endParaRPr lang="lv-LV"/>
        </a:p>
      </dgm:t>
    </dgm:pt>
    <dgm:pt modelId="{8FAA2243-6EE8-456E-B152-B004406B4E73}" type="sibTrans" cxnId="{F03F2700-1186-4C3B-BB17-382A45DE6ADA}">
      <dgm:prSet/>
      <dgm:spPr/>
      <dgm:t>
        <a:bodyPr/>
        <a:lstStyle/>
        <a:p>
          <a:endParaRPr lang="lv-LV"/>
        </a:p>
      </dgm:t>
    </dgm:pt>
    <dgm:pt modelId="{05AF0D71-2CE4-4F58-93DF-CDFC81F86B07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  <a:effectLst/>
      </dgm:spPr>
      <dgm:t>
        <a:bodyPr/>
        <a:lstStyle/>
        <a:p>
          <a:pPr>
            <a:spcBef>
              <a:spcPts val="600"/>
            </a:spcBef>
          </a:pPr>
          <a:r>
            <a:rPr lang="lv-LV" sz="1400">
              <a:latin typeface="DM Sans"/>
              <a:ea typeface="Verdana"/>
            </a:rPr>
            <a:t>Apstiprināt 12 MK noteikumus</a:t>
          </a:r>
        </a:p>
      </dgm:t>
    </dgm:pt>
    <dgm:pt modelId="{07706CF3-1CB7-492A-B56A-90C2974453DD}" type="parTrans" cxnId="{77D5F062-4465-46CC-88B1-F7F196A480E5}">
      <dgm:prSet/>
      <dgm:spPr/>
      <dgm:t>
        <a:bodyPr/>
        <a:lstStyle/>
        <a:p>
          <a:endParaRPr lang="lv-LV"/>
        </a:p>
      </dgm:t>
    </dgm:pt>
    <dgm:pt modelId="{D008D028-402A-446C-A953-FDC10F3C1738}" type="sibTrans" cxnId="{77D5F062-4465-46CC-88B1-F7F196A480E5}">
      <dgm:prSet/>
      <dgm:spPr/>
      <dgm:t>
        <a:bodyPr/>
        <a:lstStyle/>
        <a:p>
          <a:endParaRPr lang="lv-LV"/>
        </a:p>
      </dgm:t>
    </dgm:pt>
    <dgm:pt modelId="{B7D3310E-730F-4C1E-8DBC-3F30A0BD5CC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  <a:effectLst/>
      </dgm:spPr>
      <dgm:t>
        <a:bodyPr/>
        <a:lstStyle/>
        <a:p>
          <a:pPr>
            <a:spcBef>
              <a:spcPts val="600"/>
            </a:spcBef>
          </a:pPr>
          <a:r>
            <a:rPr lang="lv-LV" sz="1400">
              <a:latin typeface="DM Sans"/>
              <a:ea typeface="Verdana"/>
            </a:rPr>
            <a:t>ES fondu finansējums 326,39 milj. EUR</a:t>
          </a:r>
        </a:p>
      </dgm:t>
    </dgm:pt>
    <dgm:pt modelId="{FF24B20B-1284-4B08-B0C0-9AE9DE716BC3}" type="parTrans" cxnId="{05B993B6-6AAB-4E14-B3FE-A4D1453B3FFD}">
      <dgm:prSet/>
      <dgm:spPr/>
      <dgm:t>
        <a:bodyPr/>
        <a:lstStyle/>
        <a:p>
          <a:endParaRPr lang="lv-LV"/>
        </a:p>
      </dgm:t>
    </dgm:pt>
    <dgm:pt modelId="{8509D887-9F90-472E-B1BA-07C4F036B34F}" type="sibTrans" cxnId="{05B993B6-6AAB-4E14-B3FE-A4D1453B3FFD}">
      <dgm:prSet/>
      <dgm:spPr/>
      <dgm:t>
        <a:bodyPr/>
        <a:lstStyle/>
        <a:p>
          <a:endParaRPr lang="lv-LV"/>
        </a:p>
      </dgm:t>
    </dgm:pt>
    <dgm:pt modelId="{811ED621-AA9F-4147-9AC8-E4EA4B612DE5}" type="pres">
      <dgm:prSet presAssocID="{53A94376-F3A4-453F-93EA-932476D96C31}" presName="Name0" presStyleCnt="0">
        <dgm:presLayoutVars>
          <dgm:dir/>
          <dgm:animLvl val="lvl"/>
          <dgm:resizeHandles val="exact"/>
        </dgm:presLayoutVars>
      </dgm:prSet>
      <dgm:spPr/>
    </dgm:pt>
    <dgm:pt modelId="{E4FEDFB8-6A44-44C6-8A72-2BBEBCB06149}" type="pres">
      <dgm:prSet presAssocID="{1103B17F-F6B6-456E-98F4-A9A62886AFF9}" presName="linNode" presStyleCnt="0"/>
      <dgm:spPr/>
    </dgm:pt>
    <dgm:pt modelId="{DC766D13-FB7E-4710-9ECA-49C9F8437B9C}" type="pres">
      <dgm:prSet presAssocID="{1103B17F-F6B6-456E-98F4-A9A62886AFF9}" presName="parTx" presStyleLbl="revTx" presStyleIdx="0" presStyleCnt="3" custScaleX="138989" custScaleY="66333" custLinFactNeighborX="-9639" custLinFactNeighborY="11832">
        <dgm:presLayoutVars>
          <dgm:chMax val="1"/>
          <dgm:bulletEnabled val="1"/>
        </dgm:presLayoutVars>
      </dgm:prSet>
      <dgm:spPr/>
    </dgm:pt>
    <dgm:pt modelId="{6E8FD36E-65A3-40F8-8ED7-E0092F1FF744}" type="pres">
      <dgm:prSet presAssocID="{1103B17F-F6B6-456E-98F4-A9A62886AFF9}" presName="bracket" presStyleLbl="parChTrans1D1" presStyleIdx="0" presStyleCnt="3" custLinFactX="998860" custLinFactNeighborX="1000000" custLinFactNeighborY="96685"/>
      <dgm:spPr>
        <a:ln>
          <a:noFill/>
        </a:ln>
      </dgm:spPr>
    </dgm:pt>
    <dgm:pt modelId="{B65EA3EB-415F-47C1-86F2-4773AC4990EC}" type="pres">
      <dgm:prSet presAssocID="{1103B17F-F6B6-456E-98F4-A9A62886AFF9}" presName="spH" presStyleCnt="0"/>
      <dgm:spPr/>
    </dgm:pt>
    <dgm:pt modelId="{8FA7B181-D40A-4B6F-BF4F-166BC01D6D10}" type="pres">
      <dgm:prSet presAssocID="{1103B17F-F6B6-456E-98F4-A9A62886AFF9}" presName="desTx" presStyleLbl="node1" presStyleIdx="0" presStyleCnt="3" custScaleX="65797" custScaleY="75075" custLinFactX="-4966" custLinFactNeighborX="-100000" custLinFactNeighborY="3926">
        <dgm:presLayoutVars>
          <dgm:bulletEnabled val="1"/>
        </dgm:presLayoutVars>
      </dgm:prSet>
      <dgm:spPr>
        <a:prstGeom prst="roundRect">
          <a:avLst/>
        </a:prstGeom>
      </dgm:spPr>
    </dgm:pt>
    <dgm:pt modelId="{1F672B57-C7B2-4B32-B713-238685398EE1}" type="pres">
      <dgm:prSet presAssocID="{480889E6-E312-41C3-92B1-5151E7FD401C}" presName="spV" presStyleCnt="0"/>
      <dgm:spPr/>
    </dgm:pt>
    <dgm:pt modelId="{08D80833-9682-42E8-9240-5A513FEC5F0D}" type="pres">
      <dgm:prSet presAssocID="{77BE012B-46C4-41C5-96D3-EBCD69DC3613}" presName="linNode" presStyleCnt="0"/>
      <dgm:spPr/>
    </dgm:pt>
    <dgm:pt modelId="{184935D0-D86E-427C-81FA-CEC5AB66F4E1}" type="pres">
      <dgm:prSet presAssocID="{77BE012B-46C4-41C5-96D3-EBCD69DC3613}" presName="parTx" presStyleLbl="revTx" presStyleIdx="1" presStyleCnt="3" custScaleX="96867" custScaleY="38970" custLinFactX="33273" custLinFactNeighborX="100000" custLinFactNeighborY="-9971">
        <dgm:presLayoutVars>
          <dgm:chMax val="1"/>
          <dgm:bulletEnabled val="1"/>
        </dgm:presLayoutVars>
      </dgm:prSet>
      <dgm:spPr/>
    </dgm:pt>
    <dgm:pt modelId="{D3A919F9-0581-4EEA-B342-C77374128A1B}" type="pres">
      <dgm:prSet presAssocID="{77BE012B-46C4-41C5-96D3-EBCD69DC3613}" presName="bracket" presStyleLbl="parChTrans1D1" presStyleIdx="1" presStyleCnt="3" custScaleX="44894" custScaleY="60098" custLinFactX="108150" custLinFactNeighborX="200000" custLinFactNeighborY="-8430"/>
      <dgm:spPr>
        <a:ln>
          <a:solidFill>
            <a:srgbClr val="527E52"/>
          </a:solidFill>
        </a:ln>
      </dgm:spPr>
    </dgm:pt>
    <dgm:pt modelId="{3C04DF32-F7D4-4C80-ADC5-267950C6BB29}" type="pres">
      <dgm:prSet presAssocID="{77BE012B-46C4-41C5-96D3-EBCD69DC3613}" presName="spH" presStyleCnt="0"/>
      <dgm:spPr/>
    </dgm:pt>
    <dgm:pt modelId="{40233AE3-114F-4081-8A74-08A846C60B48}" type="pres">
      <dgm:prSet presAssocID="{77BE012B-46C4-41C5-96D3-EBCD69DC3613}" presName="desTx" presStyleLbl="node1" presStyleIdx="1" presStyleCnt="3" custScaleX="65471" custScaleY="75431" custLinFactX="9080" custLinFactNeighborX="100000" custLinFactNeighborY="-18283">
        <dgm:presLayoutVars>
          <dgm:bulletEnabled val="1"/>
        </dgm:presLayoutVars>
      </dgm:prSet>
      <dgm:spPr>
        <a:prstGeom prst="roundRect">
          <a:avLst/>
        </a:prstGeom>
      </dgm:spPr>
    </dgm:pt>
    <dgm:pt modelId="{B35C1415-82B4-459F-A5B3-C9F6669DA9F1}" type="pres">
      <dgm:prSet presAssocID="{55D1887C-5B3B-4C16-9F25-FA625B286F47}" presName="spV" presStyleCnt="0"/>
      <dgm:spPr/>
    </dgm:pt>
    <dgm:pt modelId="{F450DF91-95BB-4009-A764-720EBAE8AFCA}" type="pres">
      <dgm:prSet presAssocID="{B6EB8A13-F938-4934-98A6-E4FC08DB48BC}" presName="linNode" presStyleCnt="0"/>
      <dgm:spPr/>
    </dgm:pt>
    <dgm:pt modelId="{0392E2BC-7EA7-41BC-8779-A6C70FD8E4E8}" type="pres">
      <dgm:prSet presAssocID="{B6EB8A13-F938-4934-98A6-E4FC08DB48BC}" presName="parTx" presStyleLbl="revTx" presStyleIdx="2" presStyleCnt="3" custScaleX="123414" custScaleY="65828" custLinFactNeighborX="55415" custLinFactNeighborY="-26697">
        <dgm:presLayoutVars>
          <dgm:chMax val="1"/>
          <dgm:bulletEnabled val="1"/>
        </dgm:presLayoutVars>
      </dgm:prSet>
      <dgm:spPr/>
    </dgm:pt>
    <dgm:pt modelId="{512C6476-CC5B-4848-ACF0-88BF433AE567}" type="pres">
      <dgm:prSet presAssocID="{B6EB8A13-F938-4934-98A6-E4FC08DB48BC}" presName="bracket" presStyleLbl="parChTrans1D1" presStyleIdx="2" presStyleCnt="3" custFlipVert="0" custFlipHor="1" custScaleX="10909" custScaleY="28628" custLinFactX="829016" custLinFactNeighborX="900000" custLinFactNeighborY="31345"/>
      <dgm:spPr>
        <a:ln>
          <a:solidFill>
            <a:schemeClr val="bg1"/>
          </a:solidFill>
        </a:ln>
      </dgm:spPr>
    </dgm:pt>
    <dgm:pt modelId="{F505522F-7FDE-4403-B288-3F807C0227F2}" type="pres">
      <dgm:prSet presAssocID="{B6EB8A13-F938-4934-98A6-E4FC08DB48BC}" presName="spH" presStyleCnt="0"/>
      <dgm:spPr/>
    </dgm:pt>
    <dgm:pt modelId="{AA79DC3F-2A6E-4DEB-BD59-27CF0D721553}" type="pres">
      <dgm:prSet presAssocID="{B6EB8A13-F938-4934-98A6-E4FC08DB48BC}" presName="desTx" presStyleLbl="node1" presStyleIdx="2" presStyleCnt="3" custScaleX="64451" custScaleY="80057" custLinFactX="2260" custLinFactNeighborX="100000" custLinFactNeighborY="-2345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03F2700-1186-4C3B-BB17-382A45DE6ADA}" srcId="{53A94376-F3A4-453F-93EA-932476D96C31}" destId="{B6EB8A13-F938-4934-98A6-E4FC08DB48BC}" srcOrd="2" destOrd="0" parTransId="{E11880F2-A471-422D-A22C-AFFD606D0364}" sibTransId="{8FAA2243-6EE8-456E-B152-B004406B4E73}"/>
    <dgm:cxn modelId="{4F2F9704-38F9-48DD-AFF5-3747695CF63D}" srcId="{1103B17F-F6B6-456E-98F4-A9A62886AFF9}" destId="{9A753D40-35F4-4DA4-99F8-40AD1BF859B5}" srcOrd="1" destOrd="0" parTransId="{8BCDEFFD-F762-400F-927A-929916C00E03}" sibTransId="{A94CA2E8-4212-405C-A007-A43F40C18972}"/>
    <dgm:cxn modelId="{18F5293D-2676-4550-9E64-270E68C2F9AB}" srcId="{77BE012B-46C4-41C5-96D3-EBCD69DC3613}" destId="{BB84EAE4-303B-4780-A92F-0013DAE5B149}" srcOrd="1" destOrd="0" parTransId="{B57109B8-A1E1-4751-970C-29CDE4852679}" sibTransId="{45F0BCD5-1E14-4EA9-A34B-C803354E59FB}"/>
    <dgm:cxn modelId="{54362A5F-78BD-4B27-A07C-20F45E412479}" srcId="{77BE012B-46C4-41C5-96D3-EBCD69DC3613}" destId="{CDA52A4A-4371-4DB3-968F-C9E2AF785B4B}" srcOrd="0" destOrd="0" parTransId="{A5D2066C-8F8D-4F58-8351-FC4D375787E2}" sibTransId="{7670BF0C-25E1-4907-A91C-9E43FD18E224}"/>
    <dgm:cxn modelId="{77D5F062-4465-46CC-88B1-F7F196A480E5}" srcId="{B6EB8A13-F938-4934-98A6-E4FC08DB48BC}" destId="{05AF0D71-2CE4-4F58-93DF-CDFC81F86B07}" srcOrd="0" destOrd="0" parTransId="{07706CF3-1CB7-492A-B56A-90C2974453DD}" sibTransId="{D008D028-402A-446C-A953-FDC10F3C1738}"/>
    <dgm:cxn modelId="{51783743-1870-464F-8D56-B7F42CE66D36}" type="presOf" srcId="{1103B17F-F6B6-456E-98F4-A9A62886AFF9}" destId="{DC766D13-FB7E-4710-9ECA-49C9F8437B9C}" srcOrd="0" destOrd="0" presId="urn:diagrams.loki3.com/BracketList"/>
    <dgm:cxn modelId="{62695444-A82E-46DD-A4CE-C4FEAFA477D0}" type="presOf" srcId="{EDCA1BEB-5196-4739-BAD7-5A17AE735382}" destId="{8FA7B181-D40A-4B6F-BF4F-166BC01D6D10}" srcOrd="0" destOrd="0" presId="urn:diagrams.loki3.com/BracketList"/>
    <dgm:cxn modelId="{66B11C6A-40AD-4809-87E1-C7196E88027C}" type="presOf" srcId="{B7D3310E-730F-4C1E-8DBC-3F30A0BD5CCF}" destId="{AA79DC3F-2A6E-4DEB-BD59-27CF0D721553}" srcOrd="0" destOrd="1" presId="urn:diagrams.loki3.com/BracketList"/>
    <dgm:cxn modelId="{1659AB4B-CCB2-4831-A653-4E928C8F228E}" srcId="{53A94376-F3A4-453F-93EA-932476D96C31}" destId="{1103B17F-F6B6-456E-98F4-A9A62886AFF9}" srcOrd="0" destOrd="0" parTransId="{2BE56ED7-96A3-4259-B44B-3B227E5D7949}" sibTransId="{480889E6-E312-41C3-92B1-5151E7FD401C}"/>
    <dgm:cxn modelId="{8A114E72-3726-4F70-83C0-98153D8F18E6}" type="presOf" srcId="{BB84EAE4-303B-4780-A92F-0013DAE5B149}" destId="{40233AE3-114F-4081-8A74-08A846C60B48}" srcOrd="0" destOrd="1" presId="urn:diagrams.loki3.com/BracketList"/>
    <dgm:cxn modelId="{DBB6BC95-8037-4436-AD20-CD703C0A0E66}" type="presOf" srcId="{CDA52A4A-4371-4DB3-968F-C9E2AF785B4B}" destId="{40233AE3-114F-4081-8A74-08A846C60B48}" srcOrd="0" destOrd="0" presId="urn:diagrams.loki3.com/BracketList"/>
    <dgm:cxn modelId="{05B993B6-6AAB-4E14-B3FE-A4D1453B3FFD}" srcId="{B6EB8A13-F938-4934-98A6-E4FC08DB48BC}" destId="{B7D3310E-730F-4C1E-8DBC-3F30A0BD5CCF}" srcOrd="1" destOrd="0" parTransId="{FF24B20B-1284-4B08-B0C0-9AE9DE716BC3}" sibTransId="{8509D887-9F90-472E-B1BA-07C4F036B34F}"/>
    <dgm:cxn modelId="{E20058BC-91E3-4722-9D50-8C852AE7F9AF}" srcId="{53A94376-F3A4-453F-93EA-932476D96C31}" destId="{77BE012B-46C4-41C5-96D3-EBCD69DC3613}" srcOrd="1" destOrd="0" parTransId="{4A2C2822-F762-47C6-9D30-10925E06788D}" sibTransId="{55D1887C-5B3B-4C16-9F25-FA625B286F47}"/>
    <dgm:cxn modelId="{F1601EC0-BBE8-4ED1-95A3-D1F31A99D929}" type="presOf" srcId="{9A753D40-35F4-4DA4-99F8-40AD1BF859B5}" destId="{8FA7B181-D40A-4B6F-BF4F-166BC01D6D10}" srcOrd="0" destOrd="1" presId="urn:diagrams.loki3.com/BracketList"/>
    <dgm:cxn modelId="{3A4A89D1-2B91-4BB4-826A-592F5627A6B6}" type="presOf" srcId="{05AF0D71-2CE4-4F58-93DF-CDFC81F86B07}" destId="{AA79DC3F-2A6E-4DEB-BD59-27CF0D721553}" srcOrd="0" destOrd="0" presId="urn:diagrams.loki3.com/BracketList"/>
    <dgm:cxn modelId="{BBFCBED2-2C07-4F68-AC45-EACF90016098}" type="presOf" srcId="{77BE012B-46C4-41C5-96D3-EBCD69DC3613}" destId="{184935D0-D86E-427C-81FA-CEC5AB66F4E1}" srcOrd="0" destOrd="0" presId="urn:diagrams.loki3.com/BracketList"/>
    <dgm:cxn modelId="{7287D5DB-BEA0-4624-B076-C01E6D586931}" type="presOf" srcId="{53A94376-F3A4-453F-93EA-932476D96C31}" destId="{811ED621-AA9F-4147-9AC8-E4EA4B612DE5}" srcOrd="0" destOrd="0" presId="urn:diagrams.loki3.com/BracketList"/>
    <dgm:cxn modelId="{0A0EA3DE-AA61-4C6F-AEF3-7416E9E7E512}" type="presOf" srcId="{B6EB8A13-F938-4934-98A6-E4FC08DB48BC}" destId="{0392E2BC-7EA7-41BC-8779-A6C70FD8E4E8}" srcOrd="0" destOrd="0" presId="urn:diagrams.loki3.com/BracketList"/>
    <dgm:cxn modelId="{1F2F96E7-0AA3-4BCA-8B4E-5DC3482A746E}" srcId="{1103B17F-F6B6-456E-98F4-A9A62886AFF9}" destId="{EDCA1BEB-5196-4739-BAD7-5A17AE735382}" srcOrd="0" destOrd="0" parTransId="{FEC6E3BB-555B-46F2-9A40-6DD89A93EC87}" sibTransId="{E811D50B-8D73-4880-8895-831AE5B1C16C}"/>
    <dgm:cxn modelId="{647C3985-A075-4E39-AF4F-D04F4E663A61}" type="presParOf" srcId="{811ED621-AA9F-4147-9AC8-E4EA4B612DE5}" destId="{E4FEDFB8-6A44-44C6-8A72-2BBEBCB06149}" srcOrd="0" destOrd="0" presId="urn:diagrams.loki3.com/BracketList"/>
    <dgm:cxn modelId="{5D420F9C-5843-4175-A5FB-53B313211D48}" type="presParOf" srcId="{E4FEDFB8-6A44-44C6-8A72-2BBEBCB06149}" destId="{DC766D13-FB7E-4710-9ECA-49C9F8437B9C}" srcOrd="0" destOrd="0" presId="urn:diagrams.loki3.com/BracketList"/>
    <dgm:cxn modelId="{80F93672-F276-4AE0-AFEE-616233D223A1}" type="presParOf" srcId="{E4FEDFB8-6A44-44C6-8A72-2BBEBCB06149}" destId="{6E8FD36E-65A3-40F8-8ED7-E0092F1FF744}" srcOrd="1" destOrd="0" presId="urn:diagrams.loki3.com/BracketList"/>
    <dgm:cxn modelId="{1C347F38-6F9A-4549-AE93-EC8A4B166CDD}" type="presParOf" srcId="{E4FEDFB8-6A44-44C6-8A72-2BBEBCB06149}" destId="{B65EA3EB-415F-47C1-86F2-4773AC4990EC}" srcOrd="2" destOrd="0" presId="urn:diagrams.loki3.com/BracketList"/>
    <dgm:cxn modelId="{990107BA-0833-40F2-9C9E-F17EB731142D}" type="presParOf" srcId="{E4FEDFB8-6A44-44C6-8A72-2BBEBCB06149}" destId="{8FA7B181-D40A-4B6F-BF4F-166BC01D6D10}" srcOrd="3" destOrd="0" presId="urn:diagrams.loki3.com/BracketList"/>
    <dgm:cxn modelId="{95290FE4-1887-4FEE-AB99-5D07A6188509}" type="presParOf" srcId="{811ED621-AA9F-4147-9AC8-E4EA4B612DE5}" destId="{1F672B57-C7B2-4B32-B713-238685398EE1}" srcOrd="1" destOrd="0" presId="urn:diagrams.loki3.com/BracketList"/>
    <dgm:cxn modelId="{3A547F01-D0DB-4F83-AEC6-AEE75B95E266}" type="presParOf" srcId="{811ED621-AA9F-4147-9AC8-E4EA4B612DE5}" destId="{08D80833-9682-42E8-9240-5A513FEC5F0D}" srcOrd="2" destOrd="0" presId="urn:diagrams.loki3.com/BracketList"/>
    <dgm:cxn modelId="{28BC944E-D956-47C1-BFEC-B5EF4A0D6E4F}" type="presParOf" srcId="{08D80833-9682-42E8-9240-5A513FEC5F0D}" destId="{184935D0-D86E-427C-81FA-CEC5AB66F4E1}" srcOrd="0" destOrd="0" presId="urn:diagrams.loki3.com/BracketList"/>
    <dgm:cxn modelId="{F3837880-0F95-48F1-A500-D92413881BFF}" type="presParOf" srcId="{08D80833-9682-42E8-9240-5A513FEC5F0D}" destId="{D3A919F9-0581-4EEA-B342-C77374128A1B}" srcOrd="1" destOrd="0" presId="urn:diagrams.loki3.com/BracketList"/>
    <dgm:cxn modelId="{CFC30A8B-9690-4EBE-AB5C-2949811BA77B}" type="presParOf" srcId="{08D80833-9682-42E8-9240-5A513FEC5F0D}" destId="{3C04DF32-F7D4-4C80-ADC5-267950C6BB29}" srcOrd="2" destOrd="0" presId="urn:diagrams.loki3.com/BracketList"/>
    <dgm:cxn modelId="{F0F47A7E-3398-429A-877A-F508C7D13EA6}" type="presParOf" srcId="{08D80833-9682-42E8-9240-5A513FEC5F0D}" destId="{40233AE3-114F-4081-8A74-08A846C60B48}" srcOrd="3" destOrd="0" presId="urn:diagrams.loki3.com/BracketList"/>
    <dgm:cxn modelId="{F8BEB0C9-0040-4CDB-986B-08EEF3896166}" type="presParOf" srcId="{811ED621-AA9F-4147-9AC8-E4EA4B612DE5}" destId="{B35C1415-82B4-459F-A5B3-C9F6669DA9F1}" srcOrd="3" destOrd="0" presId="urn:diagrams.loki3.com/BracketList"/>
    <dgm:cxn modelId="{09FB77EB-0AE3-4F78-88F7-692BDB3A40AF}" type="presParOf" srcId="{811ED621-AA9F-4147-9AC8-E4EA4B612DE5}" destId="{F450DF91-95BB-4009-A764-720EBAE8AFCA}" srcOrd="4" destOrd="0" presId="urn:diagrams.loki3.com/BracketList"/>
    <dgm:cxn modelId="{72B9893E-1D86-4834-B8B3-28BFF89651FF}" type="presParOf" srcId="{F450DF91-95BB-4009-A764-720EBAE8AFCA}" destId="{0392E2BC-7EA7-41BC-8779-A6C70FD8E4E8}" srcOrd="0" destOrd="0" presId="urn:diagrams.loki3.com/BracketList"/>
    <dgm:cxn modelId="{DBA41445-0708-48F3-B46C-ECB8625AA0CB}" type="presParOf" srcId="{F450DF91-95BB-4009-A764-720EBAE8AFCA}" destId="{512C6476-CC5B-4848-ACF0-88BF433AE567}" srcOrd="1" destOrd="0" presId="urn:diagrams.loki3.com/BracketList"/>
    <dgm:cxn modelId="{03648EB3-3925-44CF-A28A-FCA3AC19E0BA}" type="presParOf" srcId="{F450DF91-95BB-4009-A764-720EBAE8AFCA}" destId="{F505522F-7FDE-4403-B288-3F807C0227F2}" srcOrd="2" destOrd="0" presId="urn:diagrams.loki3.com/BracketList"/>
    <dgm:cxn modelId="{A047ADB1-6B60-4E0D-819D-230EBA235E8F}" type="presParOf" srcId="{F450DF91-95BB-4009-A764-720EBAE8AFCA}" destId="{AA79DC3F-2A6E-4DEB-BD59-27CF0D72155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66D13-FB7E-4710-9ECA-49C9F8437B9C}">
      <dsp:nvSpPr>
        <dsp:cNvPr id="0" name=""/>
        <dsp:cNvSpPr/>
      </dsp:nvSpPr>
      <dsp:spPr>
        <a:xfrm>
          <a:off x="525854" y="240125"/>
          <a:ext cx="2912592" cy="51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i="0" u="none" strike="noStrike" kern="1200">
              <a:solidFill>
                <a:srgbClr val="000000"/>
              </a:solidFill>
              <a:effectLst/>
              <a:latin typeface="DM Sans"/>
              <a:ea typeface="Verdana"/>
            </a:rPr>
            <a:t>VARAM atbildības pas</a:t>
          </a:r>
          <a:r>
            <a:rPr lang="lv-LV" sz="1400" b="1" kern="1200">
              <a:solidFill>
                <a:srgbClr val="000000"/>
              </a:solidFill>
              <a:latin typeface="DM Sans"/>
              <a:ea typeface="Verdana"/>
            </a:rPr>
            <a:t>ākumi KOPĀ</a:t>
          </a:r>
          <a:r>
            <a:rPr lang="lv-LV" sz="1400" b="1" kern="1200">
              <a:latin typeface="DM Sans"/>
              <a:ea typeface="Verdana"/>
            </a:rPr>
            <a:t> </a:t>
          </a:r>
        </a:p>
      </dsp:txBody>
      <dsp:txXfrm>
        <a:off x="525854" y="240125"/>
        <a:ext cx="2912592" cy="511723"/>
      </dsp:txXfrm>
    </dsp:sp>
    <dsp:sp modelId="{6E8FD36E-65A3-40F8-8ED7-E0092F1FF744}">
      <dsp:nvSpPr>
        <dsp:cNvPr id="0" name=""/>
        <dsp:cNvSpPr/>
      </dsp:nvSpPr>
      <dsp:spPr>
        <a:xfrm>
          <a:off x="7963113" y="764858"/>
          <a:ext cx="419111" cy="77144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7B181-D40A-4B6F-BF4F-166BC01D6D10}">
      <dsp:nvSpPr>
        <dsp:cNvPr id="0" name=""/>
        <dsp:cNvSpPr/>
      </dsp:nvSpPr>
      <dsp:spPr>
        <a:xfrm>
          <a:off x="3614898" y="145414"/>
          <a:ext cx="3750371" cy="5791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>
              <a:latin typeface="DM Sans"/>
              <a:ea typeface="Verdana"/>
            </a:rPr>
            <a:t>35 MK noteikumi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>
              <a:latin typeface="DM Sans"/>
              <a:ea typeface="Verdana"/>
            </a:rPr>
            <a:t>ES fondu finansējums 868,5 milj. EUR</a:t>
          </a:r>
        </a:p>
      </dsp:txBody>
      <dsp:txXfrm>
        <a:off x="3643170" y="173686"/>
        <a:ext cx="3693827" cy="522619"/>
      </dsp:txXfrm>
    </dsp:sp>
    <dsp:sp modelId="{184935D0-D86E-427C-81FA-CEC5AB66F4E1}">
      <dsp:nvSpPr>
        <dsp:cNvPr id="0" name=""/>
        <dsp:cNvSpPr/>
      </dsp:nvSpPr>
      <dsp:spPr>
        <a:xfrm>
          <a:off x="1682618" y="994412"/>
          <a:ext cx="2029902" cy="30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>
              <a:latin typeface="DM Sans"/>
              <a:ea typeface="Verdana"/>
            </a:rPr>
            <a:t>2023. gada plāns</a:t>
          </a:r>
        </a:p>
      </dsp:txBody>
      <dsp:txXfrm>
        <a:off x="1682618" y="994412"/>
        <a:ext cx="2029902" cy="300632"/>
      </dsp:txXfrm>
    </dsp:sp>
    <dsp:sp modelId="{D3A919F9-0581-4EEA-B342-C77374128A1B}">
      <dsp:nvSpPr>
        <dsp:cNvPr id="0" name=""/>
        <dsp:cNvSpPr/>
      </dsp:nvSpPr>
      <dsp:spPr>
        <a:xfrm>
          <a:off x="3384712" y="924805"/>
          <a:ext cx="188155" cy="46362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527E5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3AE3-114F-4081-8A74-08A846C60B48}">
      <dsp:nvSpPr>
        <dsp:cNvPr id="0" name=""/>
        <dsp:cNvSpPr/>
      </dsp:nvSpPr>
      <dsp:spPr>
        <a:xfrm>
          <a:off x="3637151" y="789651"/>
          <a:ext cx="3731790" cy="581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>
              <a:latin typeface="DM Sans"/>
              <a:ea typeface="Verdana"/>
            </a:rPr>
            <a:t>Apstiprināt 15 MK noteikumus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>
              <a:latin typeface="DM Sans"/>
              <a:ea typeface="Verdana"/>
            </a:rPr>
            <a:t>ES fondu finansējums </a:t>
          </a:r>
          <a:r>
            <a:rPr lang="lv-LV" sz="1400" kern="1200">
              <a:latin typeface="DM Sans" pitchFamily="2" charset="-70"/>
              <a:ea typeface="Verdana" panose="020B0604030504040204" pitchFamily="34" charset="0"/>
            </a:rPr>
            <a:t>232,23</a:t>
          </a:r>
          <a:r>
            <a:rPr lang="lv-LV" sz="1400" kern="1200">
              <a:latin typeface="DM Sans"/>
              <a:ea typeface="Verdana"/>
            </a:rPr>
            <a:t> milj. EUR</a:t>
          </a:r>
        </a:p>
      </dsp:txBody>
      <dsp:txXfrm>
        <a:off x="3665557" y="818057"/>
        <a:ext cx="3674978" cy="525097"/>
      </dsp:txXfrm>
    </dsp:sp>
    <dsp:sp modelId="{0392E2BC-7EA7-41BC-8779-A6C70FD8E4E8}">
      <dsp:nvSpPr>
        <dsp:cNvPr id="0" name=""/>
        <dsp:cNvSpPr/>
      </dsp:nvSpPr>
      <dsp:spPr>
        <a:xfrm>
          <a:off x="798502" y="1501798"/>
          <a:ext cx="2586209" cy="50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>
              <a:latin typeface="DM Sans"/>
              <a:ea typeface="Verdana"/>
            </a:rPr>
            <a:t>2024. gada 1.pusgada plāns</a:t>
          </a:r>
        </a:p>
      </dsp:txBody>
      <dsp:txXfrm>
        <a:off x="798502" y="1501798"/>
        <a:ext cx="2586209" cy="507827"/>
      </dsp:txXfrm>
    </dsp:sp>
    <dsp:sp modelId="{512C6476-CC5B-4848-ACF0-88BF433AE567}">
      <dsp:nvSpPr>
        <dsp:cNvPr id="0" name=""/>
        <dsp:cNvSpPr/>
      </dsp:nvSpPr>
      <dsp:spPr>
        <a:xfrm flipH="1">
          <a:off x="8135762" y="2068600"/>
          <a:ext cx="45720" cy="22084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9DC3F-2A6E-4DEB-BD59-27CF0D721553}">
      <dsp:nvSpPr>
        <dsp:cNvPr id="0" name=""/>
        <dsp:cNvSpPr/>
      </dsp:nvSpPr>
      <dsp:spPr>
        <a:xfrm>
          <a:off x="3662290" y="1471924"/>
          <a:ext cx="3673650" cy="6175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>
              <a:latin typeface="DM Sans"/>
              <a:ea typeface="Verdana"/>
            </a:rPr>
            <a:t>Apstiprināt 12 MK noteikumus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>
              <a:latin typeface="DM Sans"/>
              <a:ea typeface="Verdana"/>
            </a:rPr>
            <a:t>ES fondu finansējums 326,39 milj. EUR</a:t>
          </a:r>
        </a:p>
      </dsp:txBody>
      <dsp:txXfrm>
        <a:off x="3692439" y="1502073"/>
        <a:ext cx="3613352" cy="557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0.23108</cdr:x>
      <cdr:y>0.43801</cdr:y>
    </cdr:from>
    <cdr:to>
      <cdr:x>0.4456</cdr:x>
      <cdr:y>0.63089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320256" y="2246894"/>
          <a:ext cx="2153955" cy="989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lv-LV" sz="1800" b="0" dirty="0">
            <a:latin typeface="DM Sans" pitchFamily="2" charset="-7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FAEA-67A9-46F2-89DE-A15813267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22BDB-6DF1-4DFF-A86A-BC27C2F19A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DB413-23AE-4FD9-B128-70BBB3495FFE}" type="datetimeFigureOut">
              <a:rPr lang="lv-LV"/>
              <a:pPr>
                <a:defRPr/>
              </a:pPr>
              <a:t>11.01.2024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1657D-F1BC-4619-8C20-2EC4287BA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704850"/>
            <a:ext cx="6264275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7C91D9-BFAC-4251-8179-5107422E4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1" y="4464050"/>
            <a:ext cx="5608320" cy="4229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BB24-32A1-4972-9764-4153D2973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6736C-38A2-4250-B959-4811915D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84FCD5-F6BA-425D-B7E1-1B8D321977B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7368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A3147-B4EA-45D8-8F99-7ABCB5C790AE}" type="slidenum">
              <a:rPr lang="lv-LV" altLang="lv-LV" smtClean="0"/>
              <a:pPr>
                <a:defRPr/>
              </a:pPr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1327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F3B2330-8D40-4CC7-AACD-7FDE9339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D3125F-3121-44D9-91C0-D1AAEA1AACF9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0CD7034-DF75-41C1-9FA3-C7D228A73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0"/>
            <a:ext cx="324802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1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A4D26A2-E7E0-4E29-83B1-CAEB402E7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0"/>
            <a:ext cx="19573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>
            <a:lvl1pPr algn="ctr">
              <a:defRPr sz="2400" b="1" baseline="0">
                <a:solidFill>
                  <a:srgbClr val="2970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876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92FF160-168F-490B-AC1D-06E99DC56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50152C-A5AE-4037-8E77-C398DB665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9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6A0A0A0-9B27-4B4C-B321-455EE44D7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C624CB8-D7E2-446F-853A-AC8E48C8A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C4748C0-97F6-4124-ABAA-BC179355A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BD882-DCD4-4CFE-A81C-420277A94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826A0304-7DE6-484F-9DBB-CC405F998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EC86103-D66E-4E9A-96C5-D6C35700C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6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2638BF4D-5ADD-494F-9EDC-80E3D19A1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0"/>
            <a:ext cx="18526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256AB623-E671-40A3-8816-C4F3AC781D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07DC74-23A1-4829-ADFE-D6078EEF1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3DE818A8-E405-452E-A959-C228B3EC2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0"/>
            <a:ext cx="19573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672629-D088-400F-9280-083D0A2D3E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2535878-322B-41E6-819E-6EE0C5A9D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4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56C1299-1D2D-4384-BD15-680FA5989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913227E-8DB4-4AF7-B2D1-7C8C29588E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88FE3F0-7E1D-4EA7-B976-908B0D46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1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341AD4-FFF3-4D95-934F-F55161177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C0D2F1F-BD73-479C-B027-B3AB99A295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FD0658-85EC-4BDE-800A-C42156FBE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0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3FAA031-9D79-4CB3-A2AE-314FE08CE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E7FBD2B-2CC4-4224-9A77-EDA75A2C51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0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4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04DA1C-108B-4B9A-9E15-7AFB00F27D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A6B3FB-7A0A-4DEE-8514-B2571401B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7352-6957-4DCA-8333-0B27B383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C3402-B4CF-4E0A-B1AC-58845FAEBFE8}" type="datetime1">
              <a:rPr lang="en-US"/>
              <a:pPr>
                <a:defRPr/>
              </a:pPr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A068-C847-4FA5-913B-D95A006B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6D76-89D7-49E5-84B6-87223387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9F516-C71F-41B2-988A-4CDDC11D7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154F38-07B2-80D5-EE9A-AF0ED3E28F93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62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0" name="Picture 29" descr="A green outline of a map&#10;&#10;Description automatically generated">
            <a:extLst>
              <a:ext uri="{FF2B5EF4-FFF2-40B4-BE49-F238E27FC236}">
                <a16:creationId xmlns:a16="http://schemas.microsoft.com/office/drawing/2014/main" id="{DEECADCA-7425-ABD3-3C3C-F04FC4A9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5" y="-1287161"/>
            <a:ext cx="10975459" cy="9201032"/>
          </a:xfrm>
          <a:prstGeom prst="rect">
            <a:avLst/>
          </a:prstGeom>
          <a:effectLst>
            <a:outerShdw blurRad="50800" dist="38100" dir="5400000" algn="t" rotWithShape="0">
              <a:srgbClr val="3B5703">
                <a:alpha val="4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32356B-AC0B-BBB3-24B3-14180B4774E5}"/>
              </a:ext>
            </a:extLst>
          </p:cNvPr>
          <p:cNvSpPr/>
          <p:nvPr/>
        </p:nvSpPr>
        <p:spPr>
          <a:xfrm>
            <a:off x="2192526" y="768547"/>
            <a:ext cx="8187231" cy="646331"/>
          </a:xfrm>
          <a:prstGeom prst="rect">
            <a:avLst/>
          </a:prstGeom>
          <a:solidFill>
            <a:srgbClr val="29702A"/>
          </a:solidFill>
        </p:spPr>
        <p:txBody>
          <a:bodyPr wrap="square">
            <a:spAutoFit/>
          </a:bodyPr>
          <a:lstStyle/>
          <a:p>
            <a:pPr algn="ctr"/>
            <a:r>
              <a:rPr lang="lv-LV" sz="18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Virsmērķis</a:t>
            </a:r>
            <a:r>
              <a:rPr lang="lv-LV"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Nodrošināt labvēlīgu un modernu dzīves telpu līdzsvaroti un ilgtspējīgi attīstītā Latvijā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51FDD8-32EF-D4D7-E9D2-C3BA5CAB4669}"/>
              </a:ext>
            </a:extLst>
          </p:cNvPr>
          <p:cNvSpPr/>
          <p:nvPr/>
        </p:nvSpPr>
        <p:spPr>
          <a:xfrm>
            <a:off x="670656" y="2217326"/>
            <a:ext cx="2644838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v-LV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Valsts digitālā attīstība</a:t>
            </a:r>
            <a:endParaRPr lang="lv-LV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D5F76-2C54-F29A-522B-8BE559ED764F}"/>
              </a:ext>
            </a:extLst>
          </p:cNvPr>
          <p:cNvSpPr/>
          <p:nvPr/>
        </p:nvSpPr>
        <p:spPr>
          <a:xfrm>
            <a:off x="477839" y="2735195"/>
            <a:ext cx="297464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Sabiedrības un pārvaldes digitālās spējas – gatavība nākotnes izaicinājumiem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Moderni, ērti un pieejami, profesionāli pārvaldīti valsts pakalpojumi sabiedrībai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Moderns, profesionāli attīstīts un saimnieciski organizēts valsts IKT nodrošinājums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 err="1">
                <a:latin typeface="Verdana" panose="020B0604030504040204" pitchFamily="34" charset="0"/>
                <a:ea typeface="Verdana" panose="020B0604030504040204" pitchFamily="34" charset="0"/>
              </a:rPr>
              <a:t>Kiberdrošība</a:t>
            </a:r>
            <a:endParaRPr lang="lv-LV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E0A74-7341-22C9-9CED-903F0358F0DE}"/>
              </a:ext>
            </a:extLst>
          </p:cNvPr>
          <p:cNvSpPr/>
          <p:nvPr/>
        </p:nvSpPr>
        <p:spPr>
          <a:xfrm>
            <a:off x="3828467" y="2210132"/>
            <a:ext cx="4535066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lv-LV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Reģionu un pašvaldību līdzsvarota attīstība</a:t>
            </a:r>
            <a:endParaRPr lang="lv-LV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43F060-4E7C-7846-298F-5B69FDA7A52D}"/>
              </a:ext>
            </a:extLst>
          </p:cNvPr>
          <p:cNvSpPr/>
          <p:nvPr/>
        </p:nvSpPr>
        <p:spPr>
          <a:xfrm>
            <a:off x="3545292" y="2722446"/>
            <a:ext cx="5192260" cy="23544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36195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Atbalsta instrumenti pašvaldību attīstībai un sabiedrības līdzdalībai</a:t>
            </a:r>
          </a:p>
          <a:p>
            <a:pPr marL="285750" marR="36195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Vienots Rīgas metropoles attīstības un pārvaldības modelis</a:t>
            </a:r>
          </a:p>
          <a:p>
            <a:pPr marL="285750" marR="36195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Datos balstīti attīstības lēmumi</a:t>
            </a:r>
          </a:p>
          <a:p>
            <a:pPr marL="285750" marR="36195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Pašvaldību finansēšanas sistēmas transformācija (sadarbībā ar FM)</a:t>
            </a:r>
          </a:p>
          <a:p>
            <a:pPr marL="285750" marR="36195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/>
                <a:ea typeface="Verdana"/>
                <a:cs typeface="Arial"/>
              </a:rPr>
              <a:t>Plānošanas reģioni valsts un pašvaldību sadarbībai</a:t>
            </a:r>
          </a:p>
          <a:p>
            <a:pPr marL="171450" marR="36195" lvl="0" indent="-1714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endParaRPr lang="lv-LV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F7FAF6-7500-C530-F46C-6A6E210FD3EB}"/>
              </a:ext>
            </a:extLst>
          </p:cNvPr>
          <p:cNvSpPr/>
          <p:nvPr/>
        </p:nvSpPr>
        <p:spPr>
          <a:xfrm>
            <a:off x="8821410" y="2091642"/>
            <a:ext cx="3123136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lv-LV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Dabas kapitāla un ilgtspējīgu vides ekosistēmu pārvaldība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124A0-CB52-E10B-96EE-6FAB51B049F2}"/>
              </a:ext>
            </a:extLst>
          </p:cNvPr>
          <p:cNvSpPr/>
          <p:nvPr/>
        </p:nvSpPr>
        <p:spPr>
          <a:xfrm>
            <a:off x="8680980" y="2783445"/>
            <a:ext cx="3123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Ekonomiski efektīva un pārdomāta resursu izmantošana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Uz riska </a:t>
            </a:r>
            <a:r>
              <a:rPr lang="lv-LV" sz="1400" err="1">
                <a:latin typeface="Verdana" panose="020B0604030504040204" pitchFamily="34" charset="0"/>
                <a:ea typeface="Verdana" panose="020B0604030504040204" pitchFamily="34" charset="0"/>
              </a:rPr>
              <a:t>izvērtējumu</a:t>
            </a: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 balstīta vides politika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5A981C"/>
              </a:buClr>
              <a:buFont typeface="Arial" panose="020B0604020202020204" pitchFamily="34" charset="0"/>
              <a:buChar char="•"/>
            </a:pPr>
            <a:r>
              <a:rPr lang="lv-LV" sz="1400">
                <a:latin typeface="Verdana" panose="020B0604030504040204" pitchFamily="34" charset="0"/>
                <a:ea typeface="Verdana" panose="020B0604030504040204" pitchFamily="34" charset="0"/>
              </a:rPr>
              <a:t>Bioloģiskās daudzveidības saglabāšana </a:t>
            </a:r>
          </a:p>
        </p:txBody>
      </p:sp>
      <p:pic>
        <p:nvPicPr>
          <p:cNvPr id="23" name="Picture 22" descr="A black and green logo&#10;&#10;Description automatically generated">
            <a:extLst>
              <a:ext uri="{FF2B5EF4-FFF2-40B4-BE49-F238E27FC236}">
                <a16:creationId xmlns:a16="http://schemas.microsoft.com/office/drawing/2014/main" id="{8AC03305-F010-EEC7-167E-A612F6C97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6" y="7177"/>
            <a:ext cx="1878773" cy="187877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577F48D-B5EE-4095-7402-58FAF54D529B}"/>
              </a:ext>
            </a:extLst>
          </p:cNvPr>
          <p:cNvGrpSpPr/>
          <p:nvPr/>
        </p:nvGrpSpPr>
        <p:grpSpPr>
          <a:xfrm>
            <a:off x="5612668" y="5547159"/>
            <a:ext cx="741130" cy="745999"/>
            <a:chOff x="5764951" y="4851853"/>
            <a:chExt cx="741130" cy="74599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3607C0-4B1C-7657-767B-4B4035785210}"/>
                </a:ext>
              </a:extLst>
            </p:cNvPr>
            <p:cNvSpPr/>
            <p:nvPr/>
          </p:nvSpPr>
          <p:spPr>
            <a:xfrm>
              <a:off x="5791965" y="4882673"/>
              <a:ext cx="687100" cy="686164"/>
            </a:xfrm>
            <a:prstGeom prst="ellipse">
              <a:avLst/>
            </a:prstGeom>
            <a:solidFill>
              <a:srgbClr val="9BBB59"/>
            </a:solidFill>
            <a:ln>
              <a:solidFill>
                <a:srgbClr val="F5F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1A48D2-ABD9-7583-6ED3-CD081C417FBC}"/>
                </a:ext>
              </a:extLst>
            </p:cNvPr>
            <p:cNvSpPr/>
            <p:nvPr/>
          </p:nvSpPr>
          <p:spPr>
            <a:xfrm>
              <a:off x="5764951" y="4851853"/>
              <a:ext cx="741130" cy="745999"/>
            </a:xfrm>
            <a:prstGeom prst="ellipse">
              <a:avLst/>
            </a:prstGeom>
            <a:noFill/>
            <a:ln>
              <a:solidFill>
                <a:srgbClr val="9BBB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2" name="Graphic 31" descr="Map with pin outline">
              <a:extLst>
                <a:ext uri="{FF2B5EF4-FFF2-40B4-BE49-F238E27FC236}">
                  <a16:creationId xmlns:a16="http://schemas.microsoft.com/office/drawing/2014/main" id="{C1C52183-9E90-FA14-DD62-99BB968EC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31762" y="4910455"/>
              <a:ext cx="607507" cy="60180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006C04-9889-9B3F-410A-AF3B709DB474}"/>
              </a:ext>
            </a:extLst>
          </p:cNvPr>
          <p:cNvGrpSpPr/>
          <p:nvPr/>
        </p:nvGrpSpPr>
        <p:grpSpPr>
          <a:xfrm>
            <a:off x="10073994" y="5545903"/>
            <a:ext cx="739664" cy="745999"/>
            <a:chOff x="8947873" y="5131724"/>
            <a:chExt cx="1030307" cy="104690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5F098A-F56B-2D01-87F3-2BDE90765853}"/>
                </a:ext>
              </a:extLst>
            </p:cNvPr>
            <p:cNvSpPr/>
            <p:nvPr/>
          </p:nvSpPr>
          <p:spPr>
            <a:xfrm>
              <a:off x="8985428" y="5174975"/>
              <a:ext cx="955196" cy="96293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FA3A166-CB31-B11C-37A1-92AD82370F85}"/>
                </a:ext>
              </a:extLst>
            </p:cNvPr>
            <p:cNvSpPr/>
            <p:nvPr/>
          </p:nvSpPr>
          <p:spPr>
            <a:xfrm>
              <a:off x="8947873" y="5131724"/>
              <a:ext cx="1030307" cy="1046908"/>
            </a:xfrm>
            <a:prstGeom prst="ellipse">
              <a:avLst/>
            </a:prstGeom>
            <a:noFill/>
            <a:ln>
              <a:solidFill>
                <a:srgbClr val="9BBB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3" name="Graphic 32" descr="Open hand with plant with solid fill">
              <a:extLst>
                <a:ext uri="{FF2B5EF4-FFF2-40B4-BE49-F238E27FC236}">
                  <a16:creationId xmlns:a16="http://schemas.microsoft.com/office/drawing/2014/main" id="{54156180-FE9B-D28F-88AC-324DC85EE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97484" y="5246467"/>
              <a:ext cx="731084" cy="731084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946A922-A2D1-A762-F5E8-26E3F1A295BB}"/>
              </a:ext>
            </a:extLst>
          </p:cNvPr>
          <p:cNvSpPr/>
          <p:nvPr/>
        </p:nvSpPr>
        <p:spPr>
          <a:xfrm>
            <a:off x="4888386" y="1599789"/>
            <a:ext cx="2189692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v-LV" sz="2000" b="1">
                <a:solidFill>
                  <a:srgbClr val="3B570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2023-2026</a:t>
            </a:r>
            <a:endParaRPr lang="lv-LV" sz="2000">
              <a:solidFill>
                <a:srgbClr val="3B570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C8F140-E8C0-972E-1646-14D3668D2814}"/>
              </a:ext>
            </a:extLst>
          </p:cNvPr>
          <p:cNvGrpSpPr/>
          <p:nvPr/>
        </p:nvGrpSpPr>
        <p:grpSpPr>
          <a:xfrm>
            <a:off x="1157603" y="5550492"/>
            <a:ext cx="741130" cy="745999"/>
            <a:chOff x="3289422" y="-1956844"/>
            <a:chExt cx="1030307" cy="104690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B210835-0169-60E0-64A7-BA4CD9143796}"/>
                </a:ext>
              </a:extLst>
            </p:cNvPr>
            <p:cNvSpPr>
              <a:spLocks/>
            </p:cNvSpPr>
            <p:nvPr/>
          </p:nvSpPr>
          <p:spPr>
            <a:xfrm>
              <a:off x="3326977" y="-1913593"/>
              <a:ext cx="955196" cy="96293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C9633B-DBFC-B49F-E9E6-43B3491254BC}"/>
                </a:ext>
              </a:extLst>
            </p:cNvPr>
            <p:cNvSpPr>
              <a:spLocks/>
            </p:cNvSpPr>
            <p:nvPr/>
          </p:nvSpPr>
          <p:spPr>
            <a:xfrm>
              <a:off x="3289422" y="-1956844"/>
              <a:ext cx="1030307" cy="1046908"/>
            </a:xfrm>
            <a:prstGeom prst="ellipse">
              <a:avLst/>
            </a:prstGeom>
            <a:noFill/>
            <a:ln>
              <a:solidFill>
                <a:srgbClr val="9BBB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24A8CC3-8DB1-71CB-71F0-22A5F32D5D6C}"/>
                </a:ext>
              </a:extLst>
            </p:cNvPr>
            <p:cNvSpPr>
              <a:spLocks/>
            </p:cNvSpPr>
            <p:nvPr/>
          </p:nvSpPr>
          <p:spPr>
            <a:xfrm>
              <a:off x="3634794" y="-1750946"/>
              <a:ext cx="214068" cy="198631"/>
            </a:xfrm>
            <a:custGeom>
              <a:avLst/>
              <a:gdLst>
                <a:gd name="connsiteX0" fmla="*/ 51691 w 214068"/>
                <a:gd name="connsiteY0" fmla="*/ 198632 h 198631"/>
                <a:gd name="connsiteX1" fmla="*/ 51691 w 214068"/>
                <a:gd name="connsiteY1" fmla="*/ 107378 h 198631"/>
                <a:gd name="connsiteX2" fmla="*/ 107222 w 214068"/>
                <a:gd name="connsiteY2" fmla="*/ 51846 h 198631"/>
                <a:gd name="connsiteX3" fmla="*/ 162754 w 214068"/>
                <a:gd name="connsiteY3" fmla="*/ 107378 h 198631"/>
                <a:gd name="connsiteX4" fmla="*/ 162754 w 214068"/>
                <a:gd name="connsiteY4" fmla="*/ 198403 h 198631"/>
                <a:gd name="connsiteX5" fmla="*/ 198403 w 214068"/>
                <a:gd name="connsiteY5" fmla="*/ 51314 h 198631"/>
                <a:gd name="connsiteX6" fmla="*/ 51314 w 214068"/>
                <a:gd name="connsiteY6" fmla="*/ 15665 h 198631"/>
                <a:gd name="connsiteX7" fmla="*/ 15665 w 214068"/>
                <a:gd name="connsiteY7" fmla="*/ 162754 h 198631"/>
                <a:gd name="connsiteX8" fmla="*/ 51691 w 214068"/>
                <a:gd name="connsiteY8" fmla="*/ 198632 h 19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068" h="198631">
                  <a:moveTo>
                    <a:pt x="51691" y="198632"/>
                  </a:moveTo>
                  <a:lnTo>
                    <a:pt x="51691" y="107378"/>
                  </a:lnTo>
                  <a:cubicBezTo>
                    <a:pt x="51691" y="76709"/>
                    <a:pt x="76553" y="51846"/>
                    <a:pt x="107222" y="51846"/>
                  </a:cubicBezTo>
                  <a:cubicBezTo>
                    <a:pt x="137892" y="51846"/>
                    <a:pt x="162754" y="76709"/>
                    <a:pt x="162754" y="107378"/>
                  </a:cubicBezTo>
                  <a:lnTo>
                    <a:pt x="162754" y="198403"/>
                  </a:lnTo>
                  <a:cubicBezTo>
                    <a:pt x="213216" y="167629"/>
                    <a:pt x="229176" y="101775"/>
                    <a:pt x="198403" y="51314"/>
                  </a:cubicBezTo>
                  <a:cubicBezTo>
                    <a:pt x="167630" y="852"/>
                    <a:pt x="101775" y="-15108"/>
                    <a:pt x="51314" y="15665"/>
                  </a:cubicBezTo>
                  <a:cubicBezTo>
                    <a:pt x="852" y="46439"/>
                    <a:pt x="-15108" y="112293"/>
                    <a:pt x="15665" y="162754"/>
                  </a:cubicBezTo>
                  <a:cubicBezTo>
                    <a:pt x="24617" y="177434"/>
                    <a:pt x="36975" y="189740"/>
                    <a:pt x="51691" y="198632"/>
                  </a:cubicBezTo>
                  <a:close/>
                </a:path>
              </a:pathLst>
            </a:custGeom>
            <a:solidFill>
              <a:srgbClr val="F5F6D6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AC49A4-5ABD-8BA9-049C-C97806586895}"/>
                </a:ext>
              </a:extLst>
            </p:cNvPr>
            <p:cNvSpPr>
              <a:spLocks/>
            </p:cNvSpPr>
            <p:nvPr/>
          </p:nvSpPr>
          <p:spPr>
            <a:xfrm>
              <a:off x="3615250" y="-1676951"/>
              <a:ext cx="373868" cy="546163"/>
            </a:xfrm>
            <a:custGeom>
              <a:avLst/>
              <a:gdLst>
                <a:gd name="connsiteX0" fmla="*/ 93377 w 373868"/>
                <a:gd name="connsiteY0" fmla="*/ 33390 h 546163"/>
                <a:gd name="connsiteX1" fmla="*/ 93377 w 373868"/>
                <a:gd name="connsiteY1" fmla="*/ 348475 h 546163"/>
                <a:gd name="connsiteX2" fmla="*/ 93295 w 373868"/>
                <a:gd name="connsiteY2" fmla="*/ 348475 h 546163"/>
                <a:gd name="connsiteX3" fmla="*/ 65899 w 373868"/>
                <a:gd name="connsiteY3" fmla="*/ 225108 h 546163"/>
                <a:gd name="connsiteX4" fmla="*/ 25751 w 373868"/>
                <a:gd name="connsiteY4" fmla="*/ 200251 h 546163"/>
                <a:gd name="connsiteX5" fmla="*/ 713 w 373868"/>
                <a:gd name="connsiteY5" fmla="*/ 239589 h 546163"/>
                <a:gd name="connsiteX6" fmla="*/ 40783 w 373868"/>
                <a:gd name="connsiteY6" fmla="*/ 419889 h 546163"/>
                <a:gd name="connsiteX7" fmla="*/ 53020 w 373868"/>
                <a:gd name="connsiteY7" fmla="*/ 439079 h 546163"/>
                <a:gd name="connsiteX8" fmla="*/ 126826 w 373868"/>
                <a:gd name="connsiteY8" fmla="*/ 495836 h 546163"/>
                <a:gd name="connsiteX9" fmla="*/ 126826 w 373868"/>
                <a:gd name="connsiteY9" fmla="*/ 546164 h 546163"/>
                <a:gd name="connsiteX10" fmla="*/ 320448 w 373868"/>
                <a:gd name="connsiteY10" fmla="*/ 546164 h 546163"/>
                <a:gd name="connsiteX11" fmla="*/ 320448 w 373868"/>
                <a:gd name="connsiteY11" fmla="*/ 512774 h 546163"/>
                <a:gd name="connsiteX12" fmla="*/ 373869 w 373868"/>
                <a:gd name="connsiteY12" fmla="*/ 372543 h 546163"/>
                <a:gd name="connsiteX13" fmla="*/ 373869 w 373868"/>
                <a:gd name="connsiteY13" fmla="*/ 252342 h 546163"/>
                <a:gd name="connsiteX14" fmla="*/ 333892 w 373868"/>
                <a:gd name="connsiteY14" fmla="*/ 212284 h 546163"/>
                <a:gd name="connsiteX15" fmla="*/ 306905 w 373868"/>
                <a:gd name="connsiteY15" fmla="*/ 222717 h 546163"/>
                <a:gd name="connsiteX16" fmla="*/ 307089 w 373868"/>
                <a:gd name="connsiteY16" fmla="*/ 218960 h 546163"/>
                <a:gd name="connsiteX17" fmla="*/ 267075 w 373868"/>
                <a:gd name="connsiteY17" fmla="*/ 178895 h 546163"/>
                <a:gd name="connsiteX18" fmla="*/ 239298 w 373868"/>
                <a:gd name="connsiteY18" fmla="*/ 190072 h 546163"/>
                <a:gd name="connsiteX19" fmla="*/ 191420 w 373868"/>
                <a:gd name="connsiteY19" fmla="*/ 159819 h 546163"/>
                <a:gd name="connsiteX20" fmla="*/ 160186 w 373868"/>
                <a:gd name="connsiteY20" fmla="*/ 198929 h 546163"/>
                <a:gd name="connsiteX21" fmla="*/ 160186 w 373868"/>
                <a:gd name="connsiteY21" fmla="*/ 33390 h 546163"/>
                <a:gd name="connsiteX22" fmla="*/ 126796 w 373868"/>
                <a:gd name="connsiteY22" fmla="*/ 0 h 546163"/>
                <a:gd name="connsiteX23" fmla="*/ 93406 w 373868"/>
                <a:gd name="connsiteY23" fmla="*/ 33390 h 54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868" h="546163">
                  <a:moveTo>
                    <a:pt x="93377" y="33390"/>
                  </a:moveTo>
                  <a:lnTo>
                    <a:pt x="93377" y="348475"/>
                  </a:lnTo>
                  <a:lnTo>
                    <a:pt x="93295" y="348475"/>
                  </a:lnTo>
                  <a:lnTo>
                    <a:pt x="65899" y="225108"/>
                  </a:lnTo>
                  <a:cubicBezTo>
                    <a:pt x="61676" y="207157"/>
                    <a:pt x="43702" y="196029"/>
                    <a:pt x="25751" y="200251"/>
                  </a:cubicBezTo>
                  <a:cubicBezTo>
                    <a:pt x="8115" y="204399"/>
                    <a:pt x="-2995" y="221855"/>
                    <a:pt x="713" y="239589"/>
                  </a:cubicBezTo>
                  <a:lnTo>
                    <a:pt x="40783" y="419889"/>
                  </a:lnTo>
                  <a:cubicBezTo>
                    <a:pt x="42487" y="427522"/>
                    <a:pt x="46818" y="434314"/>
                    <a:pt x="53020" y="439079"/>
                  </a:cubicBezTo>
                  <a:lnTo>
                    <a:pt x="126826" y="495836"/>
                  </a:lnTo>
                  <a:lnTo>
                    <a:pt x="126826" y="546164"/>
                  </a:lnTo>
                  <a:lnTo>
                    <a:pt x="320448" y="546164"/>
                  </a:lnTo>
                  <a:lnTo>
                    <a:pt x="320448" y="512774"/>
                  </a:lnTo>
                  <a:cubicBezTo>
                    <a:pt x="320448" y="465472"/>
                    <a:pt x="373869" y="461848"/>
                    <a:pt x="373869" y="372543"/>
                  </a:cubicBezTo>
                  <a:lnTo>
                    <a:pt x="373869" y="252342"/>
                  </a:lnTo>
                  <a:cubicBezTo>
                    <a:pt x="373891" y="230241"/>
                    <a:pt x="355993" y="212306"/>
                    <a:pt x="333892" y="212284"/>
                  </a:cubicBezTo>
                  <a:cubicBezTo>
                    <a:pt x="323910" y="212275"/>
                    <a:pt x="314285" y="215995"/>
                    <a:pt x="306905" y="222717"/>
                  </a:cubicBezTo>
                  <a:cubicBezTo>
                    <a:pt x="307015" y="221477"/>
                    <a:pt x="307089" y="220230"/>
                    <a:pt x="307089" y="218960"/>
                  </a:cubicBezTo>
                  <a:cubicBezTo>
                    <a:pt x="307103" y="196847"/>
                    <a:pt x="289188" y="178909"/>
                    <a:pt x="267075" y="178895"/>
                  </a:cubicBezTo>
                  <a:cubicBezTo>
                    <a:pt x="256719" y="178889"/>
                    <a:pt x="246763" y="182895"/>
                    <a:pt x="239298" y="190072"/>
                  </a:cubicBezTo>
                  <a:cubicBezTo>
                    <a:pt x="234432" y="168497"/>
                    <a:pt x="212996" y="154953"/>
                    <a:pt x="191420" y="159819"/>
                  </a:cubicBezTo>
                  <a:cubicBezTo>
                    <a:pt x="173141" y="163943"/>
                    <a:pt x="160165" y="180191"/>
                    <a:pt x="160186" y="198929"/>
                  </a:cubicBezTo>
                  <a:lnTo>
                    <a:pt x="160186" y="33390"/>
                  </a:lnTo>
                  <a:cubicBezTo>
                    <a:pt x="160186" y="14949"/>
                    <a:pt x="145236" y="0"/>
                    <a:pt x="126796" y="0"/>
                  </a:cubicBezTo>
                  <a:cubicBezTo>
                    <a:pt x="108356" y="0"/>
                    <a:pt x="93406" y="14949"/>
                    <a:pt x="93406" y="33390"/>
                  </a:cubicBezTo>
                  <a:close/>
                </a:path>
              </a:pathLst>
            </a:custGeom>
            <a:solidFill>
              <a:srgbClr val="F5F6D6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43625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2AC5-68C7-FDC7-17BB-6546BA3E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827" y="405714"/>
            <a:ext cx="5166497" cy="1036642"/>
          </a:xfrm>
        </p:spPr>
        <p:txBody>
          <a:bodyPr/>
          <a:lstStyle/>
          <a:p>
            <a:r>
              <a:rPr lang="lv-LV"/>
              <a:t>Valsts digitālā attīstība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06510-BE86-C183-A248-4E3B4609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60" y="1711961"/>
            <a:ext cx="7177354" cy="4414213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b="1">
                <a:latin typeface="Calibri"/>
                <a:ea typeface="Verdana"/>
                <a:cs typeface="Calibri"/>
              </a:rPr>
              <a:t>Digitālās pārvaldes attīstība un efektivitāte</a:t>
            </a:r>
          </a:p>
          <a:p>
            <a:pPr marL="807720" lvl="1" indent="-452120" algn="just"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100">
                <a:latin typeface="Calibri"/>
                <a:ea typeface="Verdana"/>
                <a:cs typeface="Calibri"/>
              </a:rPr>
              <a:t>Valsts Digitālā aģentūra – spēcīgs valsts IKT kompetences centrs</a:t>
            </a:r>
          </a:p>
          <a:p>
            <a:pPr marL="807720" lvl="1" indent="-452120" algn="just"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100">
                <a:latin typeface="Calibri"/>
                <a:ea typeface="Verdana"/>
                <a:cs typeface="Calibri"/>
              </a:rPr>
              <a:t>Pašvaldību procesu un pakalpojumu digitālā pārveide</a:t>
            </a:r>
          </a:p>
          <a:p>
            <a:pPr marL="0" indent="0" algn="just">
              <a:buNone/>
              <a:defRPr/>
            </a:pPr>
            <a:endParaRPr lang="lv-LV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/>
                <a:ea typeface="Verdana"/>
                <a:cs typeface="Calibri"/>
              </a:rPr>
              <a:t>Ērti un efektīvi organizēti valsts pakalpojumi un dati</a:t>
            </a:r>
          </a:p>
          <a:p>
            <a:pPr marL="807720" indent="-452120" algn="just"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100">
                <a:latin typeface="Calibri"/>
                <a:ea typeface="Verdana"/>
                <a:cs typeface="Calibri"/>
              </a:rPr>
              <a:t>Sabiedrībai ērti un pieejami valsts pakalpojumi (Latvija.lv)</a:t>
            </a:r>
          </a:p>
          <a:p>
            <a:pPr marL="807720" indent="-452120" algn="just"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100">
                <a:latin typeface="Calibri"/>
                <a:ea typeface="Verdana"/>
                <a:cs typeface="Calibri"/>
              </a:rPr>
              <a:t>Atbalsts valsts (digitālo) pakalpojumu saņemšanai reģionos (VPVKAC tīkla attīstība)</a:t>
            </a:r>
          </a:p>
          <a:p>
            <a:pPr marL="807720" indent="-452120" algn="just"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100">
                <a:latin typeface="Calibri"/>
                <a:ea typeface="Verdana"/>
                <a:cs typeface="Calibri"/>
              </a:rPr>
              <a:t>Datu vienas pieturas aģentūra (DAGR) un datu pieejamība </a:t>
            </a:r>
            <a:endParaRPr lang="en-GB" sz="2100">
              <a:latin typeface="Calibri"/>
              <a:ea typeface="Verdana"/>
              <a:cs typeface="Calibri"/>
            </a:endParaRPr>
          </a:p>
          <a:p>
            <a:pPr algn="just">
              <a:defRPr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/>
                <a:ea typeface="Verdana"/>
                <a:cs typeface="Calibri"/>
              </a:rPr>
              <a:t>Digitālā pieejamība un digitāli prasmīgs</a:t>
            </a:r>
            <a:r>
              <a:rPr lang="lv-LV" b="1">
                <a:latin typeface="Calibri"/>
                <a:ea typeface="Verdana"/>
                <a:cs typeface="Calibri"/>
              </a:rPr>
              <a:t> </a:t>
            </a:r>
            <a:r>
              <a:rPr lang="lv-LV" sz="2000" b="1">
                <a:latin typeface="Calibri"/>
                <a:ea typeface="Verdana"/>
                <a:cs typeface="Calibri"/>
              </a:rPr>
              <a:t> iedzīvotājs</a:t>
            </a:r>
          </a:p>
          <a:p>
            <a:pPr marL="807720" indent="-452120" algn="just"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100">
                <a:latin typeface="Calibri"/>
                <a:ea typeface="Verdana"/>
                <a:cs typeface="Calibri"/>
              </a:rPr>
              <a:t>Uzticami rīki darbam digitālā vidē (E-paraksts, e-adrese, Digitālais maciņš)</a:t>
            </a:r>
            <a:endParaRPr lang="en-GB" sz="2400">
              <a:latin typeface="Calibri"/>
              <a:ea typeface="Verdana"/>
              <a:cs typeface="Calibri"/>
            </a:endParaRPr>
          </a:p>
          <a:p>
            <a:pPr marL="807720" indent="-452120" algn="just"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100">
                <a:latin typeface="Calibri"/>
                <a:ea typeface="Verdana"/>
                <a:cs typeface="Calibri"/>
              </a:rPr>
              <a:t>Digitālās pamata prasmes iedzīvotājiem un valsts (t.sk. pašvaldību) darbiniekiem.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79FCE-D6AD-0BF2-AF56-2385B78DB7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8" name="Picture 7" descr="A finger touching a cloud icon&#10;&#10;Description automatically generated">
            <a:extLst>
              <a:ext uri="{FF2B5EF4-FFF2-40B4-BE49-F238E27FC236}">
                <a16:creationId xmlns:a16="http://schemas.microsoft.com/office/drawing/2014/main" id="{C6769672-315D-A627-F582-B34867502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5298"/>
          <a:stretch/>
        </p:blipFill>
        <p:spPr>
          <a:xfrm>
            <a:off x="9450173" y="0"/>
            <a:ext cx="2741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7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6749-054E-016B-4E98-091AD640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Dabas kapitāla un ilgtspējīgu vides ekosistēmu pārvaldība</a:t>
            </a:r>
            <a:br>
              <a:rPr lang="lv-LV"/>
            </a:b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F28A-5443-DF6E-3B84-CB7204A1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160" y="2936628"/>
            <a:ext cx="5570151" cy="2742506"/>
          </a:xfrm>
        </p:spPr>
        <p:txBody>
          <a:bodyPr>
            <a:norm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/>
                <a:ea typeface="Verdana"/>
                <a:cs typeface="Calibri"/>
              </a:rPr>
              <a:t>Gaisa </a:t>
            </a:r>
            <a:r>
              <a:rPr lang="lv-LV" b="1">
                <a:latin typeface="Calibri"/>
                <a:ea typeface="Verdana"/>
                <a:cs typeface="Calibri"/>
              </a:rPr>
              <a:t>kvalitāte:</a:t>
            </a:r>
          </a:p>
          <a:p>
            <a:pPr marL="807720" indent="-452120" algn="just">
              <a:spcBef>
                <a:spcPts val="600"/>
              </a:spcBef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>
                <a:latin typeface="Calibri"/>
                <a:ea typeface="Verdana"/>
                <a:cs typeface="Calibri"/>
              </a:rPr>
              <a:t>pilnveidots un paplašināts monitorings un mērījumi</a:t>
            </a:r>
          </a:p>
          <a:p>
            <a:pPr marL="355600" indent="-355600" algn="just">
              <a:spcBef>
                <a:spcPts val="600"/>
              </a:spcBef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/>
                <a:ea typeface="Verdana"/>
                <a:cs typeface="Calibri"/>
              </a:rPr>
              <a:t>Atkritumu pārvaldības pilnveidošana:</a:t>
            </a:r>
          </a:p>
          <a:p>
            <a:pPr marL="807720" indent="-452120" algn="just">
              <a:spcBef>
                <a:spcPts val="600"/>
              </a:spcBef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>
                <a:latin typeface="Calibri"/>
                <a:ea typeface="Verdana"/>
                <a:cs typeface="Calibri"/>
              </a:rPr>
              <a:t>Skaidrojošas kampaņas</a:t>
            </a:r>
          </a:p>
          <a:p>
            <a:pPr marL="807720" indent="-452120" algn="just">
              <a:spcBef>
                <a:spcPts val="600"/>
              </a:spcBef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>
                <a:latin typeface="Calibri"/>
                <a:ea typeface="Verdana"/>
                <a:cs typeface="Calibri"/>
              </a:rPr>
              <a:t>Atkritumu apsaimniekošanas reģionālie centri</a:t>
            </a:r>
            <a:endParaRPr lang="lv-LV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22AF7-B1FD-2CFB-07C4-66EE018F50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2B55596-7916-992E-6868-52E8CDA4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0" y="3732942"/>
            <a:ext cx="4399808" cy="286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894D67-205C-2058-165A-CDAA7FDCC0AB}"/>
              </a:ext>
            </a:extLst>
          </p:cNvPr>
          <p:cNvSpPr txBox="1"/>
          <p:nvPr/>
        </p:nvSpPr>
        <p:spPr>
          <a:xfrm>
            <a:off x="2407920" y="5619502"/>
            <a:ext cx="53445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29702A"/>
              </a:buClr>
              <a:buFont typeface="Courier New" panose="02070309020205020404" pitchFamily="49" charset="0"/>
              <a:buChar char="o"/>
            </a:pPr>
            <a:r>
              <a:rPr lang="lv-LV" sz="2000" b="1">
                <a:latin typeface="Calibri" panose="020F0502020204030204" pitchFamily="34" charset="0"/>
                <a:cs typeface="Calibri" panose="020F0502020204030204" pitchFamily="34" charset="0"/>
              </a:rPr>
              <a:t>HELCOM Ministru konference “Helsinku konvencijai – 50” Latvijas prezidentūras ietvaros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36852-6256-C222-39C8-05020BD9AD64}"/>
              </a:ext>
            </a:extLst>
          </p:cNvPr>
          <p:cNvSpPr txBox="1"/>
          <p:nvPr/>
        </p:nvSpPr>
        <p:spPr>
          <a:xfrm>
            <a:off x="2296160" y="1457176"/>
            <a:ext cx="899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 panose="020F0502020204030204" pitchFamily="34" charset="0"/>
                <a:cs typeface="Calibri" panose="020F0502020204030204" pitchFamily="34" charset="0"/>
              </a:rPr>
              <a:t>Dabas skaitīšanas noslēgums:</a:t>
            </a:r>
          </a:p>
          <a:p>
            <a:pPr marL="808038" indent="-452438" algn="just">
              <a:spcBef>
                <a:spcPts val="600"/>
              </a:spcBef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000">
                <a:latin typeface="Calibri" panose="020F0502020204030204" pitchFamily="34" charset="0"/>
                <a:cs typeface="Calibri" panose="020F0502020204030204" pitchFamily="34" charset="0"/>
              </a:rPr>
              <a:t>Apstiprināsim MK informatīvo ziņojumu</a:t>
            </a:r>
          </a:p>
          <a:p>
            <a:pPr marL="808038" indent="-452438" algn="just">
              <a:spcBef>
                <a:spcPts val="600"/>
              </a:spcBef>
              <a:buClr>
                <a:srgbClr val="5A981C"/>
              </a:buClr>
              <a:buFont typeface="Arial" panose="020B0604020202020204" pitchFamily="34" charset="0"/>
              <a:buChar char="•"/>
              <a:defRPr/>
            </a:pPr>
            <a:r>
              <a:rPr lang="lv-LV" sz="2000">
                <a:latin typeface="Calibri" panose="020F0502020204030204" pitchFamily="34" charset="0"/>
                <a:cs typeface="Calibri" panose="020F0502020204030204" pitchFamily="34" charset="0"/>
              </a:rPr>
              <a:t>Sadarbībā ar zemju īpašniekiem, mežsaimnieku nozari un nevalstiski sektoru paplašināsim īpaši aizsargājamās dabas teritorijas</a:t>
            </a:r>
          </a:p>
        </p:txBody>
      </p:sp>
    </p:spTree>
    <p:extLst>
      <p:ext uri="{BB962C8B-B14F-4D97-AF65-F5344CB8AC3E}">
        <p14:creationId xmlns:p14="http://schemas.microsoft.com/office/powerpoint/2010/main" val="167980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B438-670B-DC05-EEC9-67DE65C1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18440"/>
            <a:ext cx="8128000" cy="1036642"/>
          </a:xfrm>
        </p:spPr>
        <p:txBody>
          <a:bodyPr/>
          <a:lstStyle/>
          <a:p>
            <a:r>
              <a:rPr lang="lv-LV"/>
              <a:t>Reģionu un pašvaldību līdzsvarota attīstība</a:t>
            </a:r>
          </a:p>
        </p:txBody>
      </p:sp>
      <p:pic>
        <p:nvPicPr>
          <p:cNvPr id="8" name="Content Placeholder 7" descr="A map of the state of latvia&#10;&#10;Description automatically generated">
            <a:extLst>
              <a:ext uri="{FF2B5EF4-FFF2-40B4-BE49-F238E27FC236}">
                <a16:creationId xmlns:a16="http://schemas.microsoft.com/office/drawing/2014/main" id="{0F69CC87-3C4E-45A9-EDA4-906986E9E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6" b="89949" l="4808" r="96039">
                        <a14:foregroundMark x1="8285" y1="48075" x2="8285" y2="48075"/>
                        <a14:foregroundMark x1="8709" y1="48075" x2="8437" y2="48845"/>
                        <a14:foregroundMark x1="7771" y1="49957" x2="7227" y2="52053"/>
                        <a14:foregroundMark x1="7106" y1="52395" x2="7106" y2="52395"/>
                        <a14:foregroundMark x1="5110" y1="59752" x2="5110" y2="59752"/>
                        <a14:foregroundMark x1="4838" y1="58982" x2="4838" y2="58982"/>
                        <a14:foregroundMark x1="4838" y1="58982" x2="4838" y2="58982"/>
                        <a14:foregroundMark x1="92259" y1="58982" x2="92259" y2="58982"/>
                        <a14:foregroundMark x1="92380" y1="66553" x2="92380" y2="66553"/>
                        <a14:foregroundMark x1="95464" y1="66895" x2="95464" y2="66895"/>
                        <a14:foregroundMark x1="96039" y1="66553" x2="96039" y2="66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4923447"/>
            <a:ext cx="2741692" cy="193797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21E51-AF3D-4BFB-B5F9-8F277D33E6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35C42-2E8C-5BC9-1DA7-8B18A1D787FA}"/>
              </a:ext>
            </a:extLst>
          </p:cNvPr>
          <p:cNvSpPr txBox="1"/>
          <p:nvPr/>
        </p:nvSpPr>
        <p:spPr>
          <a:xfrm>
            <a:off x="2204720" y="1172696"/>
            <a:ext cx="9441628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/>
                <a:cs typeface="Calibri"/>
              </a:rPr>
              <a:t>Vienots Rīgas metropoles attīstības un pārvaldības modelis</a:t>
            </a:r>
          </a:p>
          <a:p>
            <a:pPr marL="342900" indent="-342900" algn="just">
              <a:spcBef>
                <a:spcPts val="600"/>
              </a:spcBef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/>
                <a:cs typeface="Calibri"/>
              </a:rPr>
              <a:t>Investīcijas pašvaldību infrastruktūrā:</a:t>
            </a:r>
          </a:p>
          <a:p>
            <a:pPr marL="810895" lvl="1" indent="-342900" algn="just">
              <a:spcBef>
                <a:spcPts val="600"/>
              </a:spcBef>
              <a:buClr>
                <a:srgbClr val="29702A"/>
              </a:buClr>
              <a:buFont typeface="Arial" panose="020B0604020202020204" pitchFamily="34" charset="0"/>
              <a:buChar char="•"/>
              <a:defRPr/>
            </a:pPr>
            <a:r>
              <a:rPr lang="lv-LV" sz="2000">
                <a:latin typeface="Calibri"/>
                <a:cs typeface="Calibri"/>
              </a:rPr>
              <a:t>Izglītības ekosistēmas izveide (skolas, ceļi, autobusi)</a:t>
            </a:r>
          </a:p>
          <a:p>
            <a:pPr marL="810895" lvl="1" indent="-342900" algn="just">
              <a:spcBef>
                <a:spcPts val="600"/>
              </a:spcBef>
              <a:buClr>
                <a:srgbClr val="29702A"/>
              </a:buClr>
              <a:buFont typeface="Arial" panose="020B0604020202020204" pitchFamily="34" charset="0"/>
              <a:buChar char="•"/>
              <a:defRPr/>
            </a:pPr>
            <a:r>
              <a:rPr lang="lv-LV" sz="2000">
                <a:latin typeface="Calibri"/>
                <a:cs typeface="Calibri"/>
              </a:rPr>
              <a:t>Aizdevumi iekšējās drošības investīciju projektu īstenošanai un pašvaldības infrastruktūras projektiem</a:t>
            </a:r>
          </a:p>
          <a:p>
            <a:pPr marL="810895" lvl="1" indent="-342900" algn="just">
              <a:spcBef>
                <a:spcPts val="600"/>
              </a:spcBef>
              <a:buClr>
                <a:srgbClr val="29702A"/>
              </a:buClr>
              <a:buFont typeface="Arial" panose="020B0604020202020204" pitchFamily="34" charset="0"/>
              <a:buChar char="•"/>
              <a:defRPr/>
            </a:pPr>
            <a:r>
              <a:rPr lang="lv-LV" sz="2000">
                <a:latin typeface="Calibri"/>
                <a:cs typeface="Calibri"/>
              </a:rPr>
              <a:t>Austrumu pierobežas drošības stiprināšanas iniciatīva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2E081-9B70-22DA-8CE4-15AF8DD3235B}"/>
              </a:ext>
            </a:extLst>
          </p:cNvPr>
          <p:cNvSpPr txBox="1"/>
          <p:nvPr/>
        </p:nvSpPr>
        <p:spPr>
          <a:xfrm>
            <a:off x="2257910" y="3550255"/>
            <a:ext cx="957849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 panose="020F0502020204030204" pitchFamily="34" charset="0"/>
                <a:cs typeface="Calibri" panose="020F0502020204030204" pitchFamily="34" charset="0"/>
              </a:rPr>
              <a:t>Pašvaldību kapacitātes stiprināšana un sabiedrības līdzdalība</a:t>
            </a:r>
          </a:p>
          <a:p>
            <a:pPr marL="810895" lvl="1" indent="-342900" algn="just">
              <a:spcBef>
                <a:spcPts val="600"/>
              </a:spcBef>
              <a:buClr>
                <a:srgbClr val="29702A"/>
              </a:buClr>
              <a:buFont typeface="Arial" panose="020B0604020202020204" pitchFamily="34" charset="0"/>
              <a:buChar char="•"/>
              <a:defRPr/>
            </a:pPr>
            <a:r>
              <a:rPr lang="lv-LV" sz="2000">
                <a:latin typeface="Calibri" panose="020F0502020204030204" pitchFamily="34" charset="0"/>
                <a:cs typeface="Calibri" panose="020F0502020204030204" pitchFamily="34" charset="0"/>
              </a:rPr>
              <a:t>Investīcijas pašvaldību darbinieku apmācībā plānošanas un attīstības jautājumos</a:t>
            </a:r>
          </a:p>
          <a:p>
            <a:pPr marL="810895" lvl="1" indent="-342900" algn="just">
              <a:spcBef>
                <a:spcPts val="600"/>
              </a:spcBef>
              <a:buClr>
                <a:srgbClr val="29702A"/>
              </a:buClr>
              <a:buFont typeface="Arial" panose="020B0604020202020204" pitchFamily="34" charset="0"/>
              <a:buChar char="•"/>
              <a:defRPr/>
            </a:pPr>
            <a:r>
              <a:rPr lang="lv-LV" sz="2000">
                <a:latin typeface="Calibri"/>
                <a:cs typeface="Calibri"/>
              </a:rPr>
              <a:t>Līdzdalības budžeta rīka izstrāde sabiedrības atbalstītu projektu realizēšanai pašvaldībās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76AEC-0C66-DB12-B418-726F2F4B2EFB}"/>
              </a:ext>
            </a:extLst>
          </p:cNvPr>
          <p:cNvSpPr txBox="1"/>
          <p:nvPr/>
        </p:nvSpPr>
        <p:spPr>
          <a:xfrm>
            <a:off x="2369670" y="5033615"/>
            <a:ext cx="9415930" cy="14003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29702A"/>
              </a:buClr>
              <a:buFont typeface="Courier New" panose="02070309020205020404" pitchFamily="49" charset="0"/>
              <a:buChar char="o"/>
              <a:defRPr/>
            </a:pPr>
            <a:r>
              <a:rPr lang="lv-LV" sz="2000" b="1">
                <a:latin typeface="Calibri"/>
                <a:cs typeface="Calibri"/>
              </a:rPr>
              <a:t>Birokrātijas mazināšana un valsts pārvaldības elastība</a:t>
            </a:r>
            <a:endParaRPr lang="lv-LV" sz="1100" err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0895" lvl="1" indent="-342900" algn="just">
              <a:spcBef>
                <a:spcPts val="600"/>
              </a:spcBef>
              <a:buClr>
                <a:srgbClr val="29702A"/>
              </a:buClr>
              <a:buFont typeface="Arial" panose="020B0604020202020204" pitchFamily="34" charset="0"/>
              <a:buChar char="•"/>
              <a:defRPr/>
            </a:pPr>
            <a:r>
              <a:rPr lang="lv-LV" sz="2000">
                <a:latin typeface="Calibri"/>
                <a:cs typeface="Calibri"/>
              </a:rPr>
              <a:t>Priekšlikumi administratīvā sloga mazināšanai vietējā līmeņa teritorijas attīstības plānošanā un ietekmes uz vidi novērtējumā identificētajām problēmām un iespējamajiem risinājumiem to novēršanai</a:t>
            </a:r>
          </a:p>
        </p:txBody>
      </p:sp>
    </p:spTree>
    <p:extLst>
      <p:ext uri="{BB962C8B-B14F-4D97-AF65-F5344CB8AC3E}">
        <p14:creationId xmlns:p14="http://schemas.microsoft.com/office/powerpoint/2010/main" val="319066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Slide Number Placeholder 8">
            <a:extLst>
              <a:ext uri="{FF2B5EF4-FFF2-40B4-BE49-F238E27FC236}">
                <a16:creationId xmlns:a16="http://schemas.microsoft.com/office/drawing/2014/main" id="{70FCE8D0-612E-4FCE-BACA-C316100E970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E4D747-8109-41E9-B445-E8DE6C221307}" type="slidenum">
              <a:rPr lang="en-US" altLang="lv-LV" smtClean="0"/>
              <a:pPr/>
              <a:t>5</a:t>
            </a:fld>
            <a:endParaRPr lang="en-US" altLang="lv-LV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EC516D8-7AB8-4B3D-B611-D94CC13BD4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23650" y="116280"/>
            <a:ext cx="8888412" cy="1066800"/>
          </a:xfrm>
        </p:spPr>
        <p:txBody>
          <a:bodyPr/>
          <a:lstStyle/>
          <a:p>
            <a:r>
              <a:rPr lang="lv-LV" altLang="lv-LV" sz="2400" b="1">
                <a:latin typeface="DM Sans"/>
                <a:ea typeface="Verdana"/>
              </a:rPr>
              <a:t>VARAM 21.-27. perioda fondu investīcijas</a:t>
            </a:r>
            <a:endParaRPr lang="lv-LV" altLang="lv-LV" sz="2400" b="1">
              <a:highlight>
                <a:srgbClr val="FFFF00"/>
              </a:highlight>
              <a:latin typeface="DM Sans" pitchFamily="2" charset="-70"/>
              <a:ea typeface="Verdana" panose="020B0604030504040204" pitchFamily="34" charset="0"/>
            </a:endParaRP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B977226B-43DE-242E-E603-0A819407A52D}"/>
              </a:ext>
            </a:extLst>
          </p:cNvPr>
          <p:cNvGraphicFramePr/>
          <p:nvPr/>
        </p:nvGraphicFramePr>
        <p:xfrm>
          <a:off x="4685705" y="748084"/>
          <a:ext cx="8382225" cy="228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7BB4B45-B64F-212F-4496-BD9F1E6710C1}"/>
              </a:ext>
            </a:extLst>
          </p:cNvPr>
          <p:cNvGraphicFramePr/>
          <p:nvPr/>
        </p:nvGraphicFramePr>
        <p:xfrm>
          <a:off x="648522" y="1892809"/>
          <a:ext cx="10040814" cy="512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28E21B2F-78DC-743B-ECAA-36BCBBEFF5A1}"/>
              </a:ext>
            </a:extLst>
          </p:cNvPr>
          <p:cNvSpPr/>
          <p:nvPr/>
        </p:nvSpPr>
        <p:spPr>
          <a:xfrm>
            <a:off x="8070419" y="963156"/>
            <a:ext cx="188155" cy="439847"/>
          </a:xfrm>
          <a:prstGeom prst="leftBrace">
            <a:avLst>
              <a:gd name="adj1" fmla="val 35000"/>
              <a:gd name="adj2" fmla="val 50000"/>
            </a:avLst>
          </a:prstGeom>
          <a:ln>
            <a:solidFill>
              <a:srgbClr val="527E52"/>
            </a:solidFill>
          </a:ln>
        </p:spPr>
        <p:style>
          <a:lnRef idx="2">
            <a:scrgbClr r="0" g="0" b="0"/>
          </a:lnRef>
          <a:fillRef idx="0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v-LV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28C49EE-A34D-0DD3-50AA-687D548AEF4D}"/>
              </a:ext>
            </a:extLst>
          </p:cNvPr>
          <p:cNvSpPr/>
          <p:nvPr/>
        </p:nvSpPr>
        <p:spPr>
          <a:xfrm>
            <a:off x="8070418" y="2308886"/>
            <a:ext cx="188155" cy="439847"/>
          </a:xfrm>
          <a:prstGeom prst="leftBrace">
            <a:avLst>
              <a:gd name="adj1" fmla="val 35000"/>
              <a:gd name="adj2" fmla="val 50000"/>
            </a:avLst>
          </a:prstGeom>
          <a:ln>
            <a:solidFill>
              <a:srgbClr val="527E52"/>
            </a:solidFill>
          </a:ln>
        </p:spPr>
        <p:style>
          <a:lnRef idx="2">
            <a:scrgbClr r="0" g="0" b="0"/>
          </a:lnRef>
          <a:fillRef idx="0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b547b5-1acb-4281-92fb-e1875bfa19b7">
      <UserInfo>
        <DisplayName>Raivis Bremšmits</DisplayName>
        <AccountId>21</AccountId>
        <AccountType/>
      </UserInfo>
      <UserInfo>
        <DisplayName>Aivars Mičuls</DisplayName>
        <AccountId>15</AccountId>
        <AccountType/>
      </UserInfo>
      <UserInfo>
        <DisplayName>Ikviens</DisplayName>
        <AccountId>10</AccountId>
        <AccountType/>
      </UserInfo>
      <UserInfo>
        <DisplayName>Reģionālā zara bosiki - dalībnieki</DisplayName>
        <AccountId>7</AccountId>
        <AccountType/>
      </UserInfo>
    </SharedWithUsers>
    <TaxCatchAll xmlns="b7b547b5-1acb-4281-92fb-e1875bfa19b7" xsi:nil="true"/>
    <lcf76f155ced4ddcb4097134ff3c332f xmlns="180b1ac7-bbb0-4fff-a913-9fb040fbae7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4DFC1DBC4E9A94CA9D0606B29609713" ma:contentTypeVersion="12" ma:contentTypeDescription="Izveidot jaunu dokumentu." ma:contentTypeScope="" ma:versionID="c3c08dff87a75d81629c6e885fcb4557">
  <xsd:schema xmlns:xsd="http://www.w3.org/2001/XMLSchema" xmlns:xs="http://www.w3.org/2001/XMLSchema" xmlns:p="http://schemas.microsoft.com/office/2006/metadata/properties" xmlns:ns2="180b1ac7-bbb0-4fff-a913-9fb040fbae77" xmlns:ns3="b7b547b5-1acb-4281-92fb-e1875bfa19b7" targetNamespace="http://schemas.microsoft.com/office/2006/metadata/properties" ma:root="true" ma:fieldsID="70a4bea1f377b1b760007489a3e9039a" ns2:_="" ns3:_="">
    <xsd:import namespace="180b1ac7-bbb0-4fff-a913-9fb040fbae77"/>
    <xsd:import namespace="b7b547b5-1acb-4281-92fb-e1875bfa19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b1ac7-bbb0-4fff-a913-9fb040fba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547b5-1acb-4281-92fb-e1875bfa1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e560e02-2c8d-4ac7-9d3e-7ad063fbbc5a}" ma:internalName="TaxCatchAll" ma:showField="CatchAllData" ma:web="b7b547b5-1acb-4281-92fb-e1875bfa1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B8934B-ECD3-4E2A-BDA1-18329CA764F3}">
  <ds:schemaRefs>
    <ds:schemaRef ds:uri="180b1ac7-bbb0-4fff-a913-9fb040fbae77"/>
    <ds:schemaRef ds:uri="b7b547b5-1acb-4281-92fb-e1875bfa19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293DC3-3866-4821-B9BA-D2BC0E8853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F075F-0F90-442A-8228-8749E744ED74}">
  <ds:schemaRefs>
    <ds:schemaRef ds:uri="180b1ac7-bbb0-4fff-a913-9fb040fbae77"/>
    <ds:schemaRef ds:uri="b7b547b5-1acb-4281-92fb-e1875bfa19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89_Prezentacija_templateLV</vt:lpstr>
      <vt:lpstr>PowerPoint Presentation</vt:lpstr>
      <vt:lpstr>Valsts digitālā attīstība</vt:lpstr>
      <vt:lpstr>Dabas kapitāla un ilgtspējīgu vides ekosistēmu pārvaldība </vt:lpstr>
      <vt:lpstr>Reģionu un pašvaldību līdzsvarota attīstība</vt:lpstr>
      <vt:lpstr>VARAM 21.-27. perioda fondu investīcijas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revision>2</cp:revision>
  <cp:lastPrinted>2023-08-23T13:56:01Z</cp:lastPrinted>
  <dcterms:created xsi:type="dcterms:W3CDTF">2014-11-20T14:46:47Z</dcterms:created>
  <dcterms:modified xsi:type="dcterms:W3CDTF">2024-01-11T12:10:07Z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0x01010014DFC1DBC4E9A94CA9D0606B29609713</vt:lpwstr>
  </property>
  <property fmtid="{D5CDD505-2E9C-101B-9397-08002B2CF9AE}" pid="3" name="MediaServiceImageTags">
    <vt:lpwstr/>
  </property>
</Properties>
</file>